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7" r:id="rId2"/>
    <p:sldId id="256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6" r:id="rId14"/>
  </p:sldIdLst>
  <p:sldSz cx="18288000" cy="10287000"/>
  <p:notesSz cx="6858000" cy="9144000"/>
  <p:embeddedFontLst>
    <p:embeddedFont>
      <p:font typeface="Hahmlet Bold" panose="020B0604020202020204" charset="-127"/>
      <p:regular r:id="rId15"/>
    </p:embeddedFont>
    <p:embeddedFont>
      <p:font typeface="Beautifully Delicious Sans" panose="020B0604020202020204" charset="0"/>
      <p:regular r:id="rId16"/>
    </p:embeddedFont>
    <p:embeddedFont>
      <p:font typeface="Beautifully Delicious Sans Bold" panose="020B0604020202020204" charset="0"/>
      <p:regular r:id="rId17"/>
    </p:embeddedFont>
    <p:embeddedFont>
      <p:font typeface="Garet" panose="020B0604020202020204" charset="0"/>
      <p:regular r:id="rId18"/>
    </p:embeddedFont>
    <p:embeddedFont>
      <p:font typeface="Garet Bold" panose="020B0604020202020204" charset="0"/>
      <p:regular r:id="rId19"/>
    </p:embeddedFont>
    <p:embeddedFont>
      <p:font typeface="Garet Light" panose="020B0604020202020204" charset="0"/>
      <p:regular r:id="rId20"/>
    </p:embeddedFont>
    <p:embeddedFont>
      <p:font typeface="Georgia Pro" panose="02040502050405020303" pitchFamily="18" charset="0"/>
      <p:regular r:id="rId21"/>
      <p:bold r:id="rId22"/>
      <p:italic r:id="rId23"/>
      <p:boldItalic r:id="rId2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CAEBE"/>
    <a:srgbClr val="C78D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E87C72-3A83-4254-A28C-713BCBD72AA2}" v="56" dt="2026-04-07T21:24:13.227"/>
    <p1510:client id="{99F5DA94-2A12-4807-A249-97A1F609CD0B}" v="1" dt="2026-04-07T22:04:49.2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943" autoAdjust="0"/>
    <p:restoredTop sz="93447" autoAdjust="0"/>
  </p:normalViewPr>
  <p:slideViewPr>
    <p:cSldViewPr>
      <p:cViewPr>
        <p:scale>
          <a:sx n="32" d="100"/>
          <a:sy n="32" d="100"/>
        </p:scale>
        <p:origin x="1596" y="3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7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0.fntdata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font" Target="fonts/font9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8.fntdata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quez Sanchez" userId="574bdc0a3cd94bc9" providerId="LiveId" clId="{603FE5E5-DA22-48E2-A04D-9F7EE6771F87}"/>
    <pc:docChg chg="custSel modSld">
      <pc:chgData name="Vasquez Sanchez" userId="574bdc0a3cd94bc9" providerId="LiveId" clId="{603FE5E5-DA22-48E2-A04D-9F7EE6771F87}" dt="2026-04-07T22:08:52.406" v="55" actId="14100"/>
      <pc:docMkLst>
        <pc:docMk/>
      </pc:docMkLst>
      <pc:sldChg chg="addSp delSp modSp mod">
        <pc:chgData name="Vasquez Sanchez" userId="574bdc0a3cd94bc9" providerId="LiveId" clId="{603FE5E5-DA22-48E2-A04D-9F7EE6771F87}" dt="2026-04-07T22:08:52.406" v="55" actId="14100"/>
        <pc:sldMkLst>
          <pc:docMk/>
          <pc:sldMk cId="0" sldId="261"/>
        </pc:sldMkLst>
        <pc:spChg chg="mod">
          <ac:chgData name="Vasquez Sanchez" userId="574bdc0a3cd94bc9" providerId="LiveId" clId="{603FE5E5-DA22-48E2-A04D-9F7EE6771F87}" dt="2026-04-07T22:07:10.873" v="39" actId="1076"/>
          <ac:spMkLst>
            <pc:docMk/>
            <pc:sldMk cId="0" sldId="261"/>
            <ac:spMk id="3" creationId="{00000000-0000-0000-0000-000000000000}"/>
          </ac:spMkLst>
        </pc:spChg>
        <pc:spChg chg="del">
          <ac:chgData name="Vasquez Sanchez" userId="574bdc0a3cd94bc9" providerId="LiveId" clId="{603FE5E5-DA22-48E2-A04D-9F7EE6771F87}" dt="2026-04-07T22:07:45.213" v="46" actId="478"/>
          <ac:spMkLst>
            <pc:docMk/>
            <pc:sldMk cId="0" sldId="261"/>
            <ac:spMk id="4" creationId="{00000000-0000-0000-0000-000000000000}"/>
          </ac:spMkLst>
        </pc:spChg>
        <pc:spChg chg="mod">
          <ac:chgData name="Vasquez Sanchez" userId="574bdc0a3cd94bc9" providerId="LiveId" clId="{603FE5E5-DA22-48E2-A04D-9F7EE6771F87}" dt="2026-04-07T22:08:40.201" v="53" actId="14100"/>
          <ac:spMkLst>
            <pc:docMk/>
            <pc:sldMk cId="0" sldId="261"/>
            <ac:spMk id="5" creationId="{00000000-0000-0000-0000-000000000000}"/>
          </ac:spMkLst>
        </pc:spChg>
        <pc:spChg chg="mod">
          <ac:chgData name="Vasquez Sanchez" userId="574bdc0a3cd94bc9" providerId="LiveId" clId="{603FE5E5-DA22-48E2-A04D-9F7EE6771F87}" dt="2026-04-07T22:08:18.120" v="51" actId="1076"/>
          <ac:spMkLst>
            <pc:docMk/>
            <pc:sldMk cId="0" sldId="261"/>
            <ac:spMk id="9" creationId="{00000000-0000-0000-0000-000000000000}"/>
          </ac:spMkLst>
        </pc:spChg>
        <pc:spChg chg="add mod">
          <ac:chgData name="Vasquez Sanchez" userId="574bdc0a3cd94bc9" providerId="LiveId" clId="{603FE5E5-DA22-48E2-A04D-9F7EE6771F87}" dt="2026-04-07T22:07:43.495" v="45" actId="1076"/>
          <ac:spMkLst>
            <pc:docMk/>
            <pc:sldMk cId="0" sldId="261"/>
            <ac:spMk id="10" creationId="{118E6E1A-6090-CC8F-B031-EE4CC21169B7}"/>
          </ac:spMkLst>
        </pc:spChg>
        <pc:spChg chg="del">
          <ac:chgData name="Vasquez Sanchez" userId="574bdc0a3cd94bc9" providerId="LiveId" clId="{603FE5E5-DA22-48E2-A04D-9F7EE6771F87}" dt="2026-04-07T22:05:47.827" v="19" actId="478"/>
          <ac:spMkLst>
            <pc:docMk/>
            <pc:sldMk cId="0" sldId="261"/>
            <ac:spMk id="13" creationId="{00000000-0000-0000-0000-000000000000}"/>
          </ac:spMkLst>
        </pc:spChg>
        <pc:spChg chg="mod">
          <ac:chgData name="Vasquez Sanchez" userId="574bdc0a3cd94bc9" providerId="LiveId" clId="{603FE5E5-DA22-48E2-A04D-9F7EE6771F87}" dt="2026-04-07T22:05:15.106" v="15" actId="14100"/>
          <ac:spMkLst>
            <pc:docMk/>
            <pc:sldMk cId="0" sldId="261"/>
            <ac:spMk id="15" creationId="{00000000-0000-0000-0000-000000000000}"/>
          </ac:spMkLst>
        </pc:spChg>
        <pc:grpChg chg="mod">
          <ac:chgData name="Vasquez Sanchez" userId="574bdc0a3cd94bc9" providerId="LiveId" clId="{603FE5E5-DA22-48E2-A04D-9F7EE6771F87}" dt="2026-04-07T22:08:52.406" v="55" actId="14100"/>
          <ac:grpSpMkLst>
            <pc:docMk/>
            <pc:sldMk cId="0" sldId="261"/>
            <ac:grpSpMk id="6" creationId="{761542F0-CEA2-9A93-3305-C4A0A7FDF71E}"/>
          </ac:grpSpMkLst>
        </pc:grpChg>
        <pc:grpChg chg="del mod">
          <ac:chgData name="Vasquez Sanchez" userId="574bdc0a3cd94bc9" providerId="LiveId" clId="{603FE5E5-DA22-48E2-A04D-9F7EE6771F87}" dt="2026-04-07T22:07:13.101" v="40" actId="478"/>
          <ac:grpSpMkLst>
            <pc:docMk/>
            <pc:sldMk cId="0" sldId="261"/>
            <ac:grpSpMk id="14" creationId="{00000000-0000-0000-0000-000000000000}"/>
          </ac:grpSpMkLst>
        </pc:gr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4/7/2026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4/7/2026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hyperlink" Target="https://www.youtube.com/shorts/Fp7Jb0edcOU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oxford.shorthandstories.com/innovation-virtual-therapy-made-real/" TargetMode="Externa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7/s41347-025-00499-x" TargetMode="External"/><Relationship Id="rId2" Type="http://schemas.openxmlformats.org/officeDocument/2006/relationships/hyperlink" Target="https://doi.org/10.2196/3924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england.nhs.uk/" TargetMode="External"/><Relationship Id="rId5" Type="http://schemas.openxmlformats.org/officeDocument/2006/relationships/hyperlink" Target="https://doi.org/10.3389/fpsyt.2021.791123" TargetMode="External"/><Relationship Id="rId4" Type="http://schemas.openxmlformats.org/officeDocument/2006/relationships/hyperlink" Target="https://doi.org/10.1192/bjp.bp.116.184234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psychres.2023.115477" TargetMode="External"/><Relationship Id="rId2" Type="http://schemas.openxmlformats.org/officeDocument/2006/relationships/hyperlink" Target="https://www.oxfordhealth.nhs.uk/healthyminds/wp-content/uploads/sites/17/2019/10/OxfordVR-information-for-NHS-Services-and-their-clients.pdf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ox.ac.uk/" TargetMode="External"/><Relationship Id="rId4" Type="http://schemas.openxmlformats.org/officeDocument/2006/relationships/hyperlink" Target="https://doi.org/10.2196/66925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sv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E5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934438"/>
          </a:xfrm>
          <a:custGeom>
            <a:avLst/>
            <a:gdLst/>
            <a:ahLst/>
            <a:cxnLst/>
            <a:rect l="l" t="t" r="r" b="b"/>
            <a:pathLst>
              <a:path w="18288000" h="1934438">
                <a:moveTo>
                  <a:pt x="0" y="0"/>
                </a:moveTo>
                <a:lnTo>
                  <a:pt x="18288000" y="0"/>
                </a:lnTo>
                <a:lnTo>
                  <a:pt x="18288000" y="1934438"/>
                </a:lnTo>
                <a:lnTo>
                  <a:pt x="0" y="193443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223" t="-18190" r="-3223" b="-27729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TextBox 3"/>
          <p:cNvSpPr txBox="1"/>
          <p:nvPr/>
        </p:nvSpPr>
        <p:spPr>
          <a:xfrm>
            <a:off x="1351122" y="3874274"/>
            <a:ext cx="15002317" cy="17043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859"/>
              </a:lnSpc>
              <a:spcBef>
                <a:spcPct val="0"/>
              </a:spcBef>
            </a:pPr>
            <a:r>
              <a:rPr lang="en-US" sz="4899" b="1" dirty="0">
                <a:solidFill>
                  <a:srgbClr val="004E7A"/>
                </a:solidFill>
                <a:latin typeface="Hahmlet Bold"/>
                <a:ea typeface="Hahmlet Bold"/>
                <a:cs typeface="Hahmlet Bold"/>
                <a:sym typeface="Hahmlet Bold"/>
              </a:rPr>
              <a:t>Digital Transformation in the Health and Care Professions (BMHP6026)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68488" y="8117981"/>
            <a:ext cx="8449469" cy="1434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61"/>
              </a:lnSpc>
              <a:spcBef>
                <a:spcPct val="0"/>
              </a:spcBef>
            </a:pPr>
            <a:r>
              <a:rPr lang="en-US" sz="2757" b="1" dirty="0">
                <a:solidFill>
                  <a:srgbClr val="004E7A"/>
                </a:solidFill>
                <a:latin typeface="Garet Bold"/>
                <a:ea typeface="Garet Bold"/>
                <a:cs typeface="Garet Bold"/>
                <a:sym typeface="Garet Bold"/>
              </a:rPr>
              <a:t>Student name: </a:t>
            </a:r>
            <a:r>
              <a:rPr lang="en-US" sz="2757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Angie Camila Vasquez Sanche</a:t>
            </a:r>
            <a:r>
              <a:rPr lang="en-US" sz="2757" dirty="0">
                <a:solidFill>
                  <a:srgbClr val="004E7A"/>
                </a:solidFill>
                <a:latin typeface="Garet Light"/>
                <a:ea typeface="Garet Light"/>
                <a:cs typeface="Garet Light"/>
                <a:sym typeface="Garet Light"/>
              </a:rPr>
              <a:t>z </a:t>
            </a:r>
          </a:p>
          <a:p>
            <a:pPr algn="l">
              <a:lnSpc>
                <a:spcPts val="3861"/>
              </a:lnSpc>
              <a:spcBef>
                <a:spcPct val="0"/>
              </a:spcBef>
            </a:pPr>
            <a:r>
              <a:rPr lang="en-US" sz="2757" dirty="0">
                <a:solidFill>
                  <a:srgbClr val="004E7A"/>
                </a:solidFill>
                <a:latin typeface="Garet Light"/>
                <a:ea typeface="Garet Light"/>
                <a:cs typeface="Garet Light"/>
                <a:sym typeface="Garet Light"/>
              </a:rPr>
              <a:t> </a:t>
            </a:r>
            <a:r>
              <a:rPr lang="en-US" sz="2757" b="1" dirty="0">
                <a:solidFill>
                  <a:srgbClr val="004E7A"/>
                </a:solidFill>
                <a:latin typeface="Garet Bold"/>
                <a:ea typeface="Garet Bold"/>
                <a:cs typeface="Garet Bold"/>
                <a:sym typeface="Garet Bold"/>
              </a:rPr>
              <a:t>Student number:</a:t>
            </a:r>
            <a:r>
              <a:rPr lang="en-US" sz="2757" dirty="0">
                <a:solidFill>
                  <a:srgbClr val="004E7A"/>
                </a:solidFill>
                <a:latin typeface="Garet Light"/>
                <a:ea typeface="Garet Light"/>
                <a:cs typeface="Garet Light"/>
                <a:sym typeface="Garet Light"/>
              </a:rPr>
              <a:t> </a:t>
            </a:r>
            <a:r>
              <a:rPr lang="en-US" sz="2757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2325813</a:t>
            </a:r>
          </a:p>
          <a:p>
            <a:pPr algn="l">
              <a:lnSpc>
                <a:spcPts val="3861"/>
              </a:lnSpc>
              <a:spcBef>
                <a:spcPct val="0"/>
              </a:spcBef>
            </a:pPr>
            <a:r>
              <a:rPr lang="en-US" sz="2757" b="1" dirty="0">
                <a:solidFill>
                  <a:srgbClr val="004E7A"/>
                </a:solidFill>
                <a:latin typeface="Garet Bold"/>
                <a:ea typeface="Garet Bold"/>
                <a:cs typeface="Garet Bold"/>
                <a:sym typeface="Garet Bold"/>
              </a:rPr>
              <a:t>Lecturer’s name:</a:t>
            </a:r>
            <a:r>
              <a:rPr lang="en-US" sz="2757" dirty="0">
                <a:solidFill>
                  <a:srgbClr val="004E7A"/>
                </a:solidFill>
                <a:latin typeface="Garet Light"/>
                <a:ea typeface="Garet Light"/>
                <a:cs typeface="Garet Light"/>
                <a:sym typeface="Garet Light"/>
              </a:rPr>
              <a:t> </a:t>
            </a:r>
            <a:r>
              <a:rPr lang="en-US" sz="2757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Laila Surani</a:t>
            </a:r>
          </a:p>
        </p:txBody>
      </p:sp>
      <p:sp>
        <p:nvSpPr>
          <p:cNvPr id="5" name="Freeform 5"/>
          <p:cNvSpPr/>
          <p:nvPr/>
        </p:nvSpPr>
        <p:spPr>
          <a:xfrm>
            <a:off x="368488" y="216834"/>
            <a:ext cx="4591453" cy="1623732"/>
          </a:xfrm>
          <a:custGeom>
            <a:avLst/>
            <a:gdLst/>
            <a:ahLst/>
            <a:cxnLst/>
            <a:rect l="l" t="t" r="r" b="b"/>
            <a:pathLst>
              <a:path w="4591453" h="1623732">
                <a:moveTo>
                  <a:pt x="0" y="0"/>
                </a:moveTo>
                <a:lnTo>
                  <a:pt x="4591453" y="0"/>
                </a:lnTo>
                <a:lnTo>
                  <a:pt x="4591453" y="1623732"/>
                </a:lnTo>
                <a:lnTo>
                  <a:pt x="0" y="16237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16088459" y="8757292"/>
            <a:ext cx="324590" cy="1069008"/>
          </a:xfrm>
          <a:custGeom>
            <a:avLst/>
            <a:gdLst/>
            <a:ahLst/>
            <a:cxnLst/>
            <a:rect l="l" t="t" r="r" b="b"/>
            <a:pathLst>
              <a:path w="324590" h="1069008">
                <a:moveTo>
                  <a:pt x="0" y="0"/>
                </a:moveTo>
                <a:lnTo>
                  <a:pt x="324590" y="0"/>
                </a:lnTo>
                <a:lnTo>
                  <a:pt x="324590" y="1069009"/>
                </a:lnTo>
                <a:lnTo>
                  <a:pt x="0" y="106900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43000"/>
            </a:blip>
            <a:stretch>
              <a:fillRect l="-209" t="-419" r="-209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TextBox 4"/>
          <p:cNvSpPr txBox="1"/>
          <p:nvPr/>
        </p:nvSpPr>
        <p:spPr>
          <a:xfrm>
            <a:off x="365743" y="3532957"/>
            <a:ext cx="18240522" cy="28207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026"/>
              </a:lnSpc>
            </a:pPr>
            <a:r>
              <a:rPr lang="en-US" sz="16447" b="1" dirty="0">
                <a:solidFill>
                  <a:srgbClr val="FFFFFF"/>
                </a:solidFill>
                <a:latin typeface="Beautifully Delicious Sans Bold"/>
                <a:ea typeface="Beautifully Delicious Sans Bold"/>
                <a:cs typeface="Beautifully Delicious Sans Bold"/>
                <a:sym typeface="Beautifully Delicious Sans Bold"/>
              </a:rPr>
              <a:t> OXFORD (VR)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78036" y="5541167"/>
            <a:ext cx="13009964" cy="28207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026"/>
              </a:lnSpc>
            </a:pPr>
            <a:r>
              <a:rPr lang="en-US" sz="16447" b="1" dirty="0">
                <a:solidFill>
                  <a:srgbClr val="004E7A"/>
                </a:solidFill>
                <a:latin typeface="Beautifully Delicious Sans Bold"/>
                <a:ea typeface="Beautifully Delicious Sans Bold"/>
                <a:cs typeface="Beautifully Delicious Sans Bold"/>
                <a:sym typeface="Beautifully Delicious Sans Bold"/>
              </a:rPr>
              <a:t>THERAPY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E5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utoShape 6"/>
          <p:cNvSpPr/>
          <p:nvPr/>
        </p:nvSpPr>
        <p:spPr>
          <a:xfrm flipV="1">
            <a:off x="-2092040" y="1638300"/>
            <a:ext cx="11159840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7" name="Freeform 7"/>
          <p:cNvSpPr/>
          <p:nvPr/>
        </p:nvSpPr>
        <p:spPr>
          <a:xfrm>
            <a:off x="2362200" y="2393127"/>
            <a:ext cx="540341" cy="6356958"/>
          </a:xfrm>
          <a:custGeom>
            <a:avLst/>
            <a:gdLst/>
            <a:ahLst/>
            <a:cxnLst/>
            <a:rect l="l" t="t" r="r" b="b"/>
            <a:pathLst>
              <a:path w="540341" h="6356958">
                <a:moveTo>
                  <a:pt x="0" y="0"/>
                </a:moveTo>
                <a:lnTo>
                  <a:pt x="540341" y="0"/>
                </a:lnTo>
                <a:lnTo>
                  <a:pt x="540341" y="6356959"/>
                </a:lnTo>
                <a:lnTo>
                  <a:pt x="0" y="635695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9" name="TextBox 9"/>
          <p:cNvSpPr txBox="1"/>
          <p:nvPr/>
        </p:nvSpPr>
        <p:spPr>
          <a:xfrm>
            <a:off x="3276600" y="1980805"/>
            <a:ext cx="14568012" cy="70404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333"/>
              </a:lnSpc>
            </a:pPr>
            <a:r>
              <a:rPr lang="en-US" sz="4000" dirty="0">
                <a:solidFill>
                  <a:srgbClr val="000000"/>
                </a:solidFill>
                <a:latin typeface="Georgia Pro"/>
                <a:ea typeface="Georgia Pro"/>
                <a:cs typeface="Georgia Pro"/>
                <a:sym typeface="Georgia Pro"/>
              </a:rPr>
              <a:t>CASE STUDY APPROACH</a:t>
            </a:r>
          </a:p>
          <a:p>
            <a:pPr algn="l">
              <a:lnSpc>
                <a:spcPts val="9333"/>
              </a:lnSpc>
            </a:pPr>
            <a:r>
              <a:rPr lang="en-US" sz="4000" dirty="0">
                <a:solidFill>
                  <a:srgbClr val="000000"/>
                </a:solidFill>
                <a:latin typeface="Georgia Pro"/>
                <a:ea typeface="Georgia Pro"/>
                <a:cs typeface="Georgia Pro"/>
                <a:sym typeface="Georgia Pro"/>
              </a:rPr>
              <a:t>IMPACT ON THE WORKFORCE</a:t>
            </a:r>
          </a:p>
          <a:p>
            <a:pPr algn="l">
              <a:lnSpc>
                <a:spcPts val="9333"/>
              </a:lnSpc>
            </a:pPr>
            <a:r>
              <a:rPr lang="en-US" sz="4000" dirty="0">
                <a:solidFill>
                  <a:srgbClr val="000000"/>
                </a:solidFill>
                <a:latin typeface="Georgia Pro"/>
                <a:ea typeface="Georgia Pro"/>
                <a:cs typeface="Georgia Pro"/>
                <a:sym typeface="Georgia Pro"/>
              </a:rPr>
              <a:t>IMPACT ON SERVICE DELIVERY</a:t>
            </a:r>
          </a:p>
          <a:p>
            <a:pPr algn="l">
              <a:lnSpc>
                <a:spcPts val="9333"/>
              </a:lnSpc>
            </a:pPr>
            <a:r>
              <a:rPr lang="en-US" sz="4000" dirty="0">
                <a:solidFill>
                  <a:srgbClr val="000000"/>
                </a:solidFill>
                <a:latin typeface="Georgia Pro"/>
                <a:ea typeface="Georgia Pro"/>
                <a:cs typeface="Georgia Pro"/>
                <a:sym typeface="Georgia Pro"/>
              </a:rPr>
              <a:t>IMPACT ON PATIENTS/SERVICE USERS</a:t>
            </a:r>
          </a:p>
          <a:p>
            <a:pPr algn="l">
              <a:lnSpc>
                <a:spcPts val="9333"/>
              </a:lnSpc>
            </a:pPr>
            <a:r>
              <a:rPr lang="en-US" sz="4000" dirty="0">
                <a:solidFill>
                  <a:srgbClr val="000000"/>
                </a:solidFill>
                <a:latin typeface="Georgia Pro"/>
                <a:ea typeface="Georgia Pro"/>
                <a:cs typeface="Georgia Pro"/>
                <a:sym typeface="Georgia Pro"/>
              </a:rPr>
              <a:t>IMPACT ON THE COMMUNITY </a:t>
            </a:r>
          </a:p>
          <a:p>
            <a:pPr algn="l">
              <a:lnSpc>
                <a:spcPts val="9333"/>
              </a:lnSpc>
            </a:pPr>
            <a:r>
              <a:rPr lang="en-US" sz="4000" dirty="0">
                <a:solidFill>
                  <a:srgbClr val="000000"/>
                </a:solidFill>
                <a:latin typeface="Georgia Pro"/>
                <a:ea typeface="Georgia Pro"/>
                <a:cs typeface="Georgia Pro"/>
                <a:sym typeface="Georgia Pro"/>
              </a:rPr>
              <a:t>CONCLUSION </a:t>
            </a:r>
          </a:p>
        </p:txBody>
      </p:sp>
      <p:sp>
        <p:nvSpPr>
          <p:cNvPr id="11" name="AutoShape 5"/>
          <p:cNvSpPr/>
          <p:nvPr/>
        </p:nvSpPr>
        <p:spPr>
          <a:xfrm>
            <a:off x="7216472" y="9685747"/>
            <a:ext cx="11961884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grpSp>
        <p:nvGrpSpPr>
          <p:cNvPr id="12" name="Group 2">
            <a:extLst>
              <a:ext uri="{FF2B5EF4-FFF2-40B4-BE49-F238E27FC236}">
                <a16:creationId xmlns:a16="http://schemas.microsoft.com/office/drawing/2014/main" id="{57C9A248-D0A6-040F-1704-1590823C7E85}"/>
              </a:ext>
            </a:extLst>
          </p:cNvPr>
          <p:cNvGrpSpPr/>
          <p:nvPr/>
        </p:nvGrpSpPr>
        <p:grpSpPr>
          <a:xfrm rot="5400000">
            <a:off x="8324850" y="-8260526"/>
            <a:ext cx="1028700" cy="18288000"/>
            <a:chOff x="0" y="0"/>
            <a:chExt cx="270933" cy="4816593"/>
          </a:xfrm>
          <a:solidFill>
            <a:srgbClr val="9CAEBE"/>
          </a:solidFill>
        </p:grpSpPr>
        <p:sp>
          <p:nvSpPr>
            <p:cNvPr id="13" name="Freeform 3">
              <a:extLst>
                <a:ext uri="{FF2B5EF4-FFF2-40B4-BE49-F238E27FC236}">
                  <a16:creationId xmlns:a16="http://schemas.microsoft.com/office/drawing/2014/main" id="{8368E1BC-B587-FA8F-5E42-BD40329991FC}"/>
                </a:ext>
              </a:extLst>
            </p:cNvPr>
            <p:cNvSpPr/>
            <p:nvPr/>
          </p:nvSpPr>
          <p:spPr>
            <a:xfrm>
              <a:off x="0" y="0"/>
              <a:ext cx="270933" cy="4816592"/>
            </a:xfrm>
            <a:custGeom>
              <a:avLst/>
              <a:gdLst/>
              <a:ahLst/>
              <a:cxnLst/>
              <a:rect l="l" t="t" r="r" b="b"/>
              <a:pathLst>
                <a:path w="270933" h="4816592">
                  <a:moveTo>
                    <a:pt x="0" y="0"/>
                  </a:moveTo>
                  <a:lnTo>
                    <a:pt x="270933" y="0"/>
                  </a:lnTo>
                  <a:lnTo>
                    <a:pt x="270933" y="4816592"/>
                  </a:lnTo>
                  <a:lnTo>
                    <a:pt x="0" y="4816592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" name="TextBox 4">
              <a:extLst>
                <a:ext uri="{FF2B5EF4-FFF2-40B4-BE49-F238E27FC236}">
                  <a16:creationId xmlns:a16="http://schemas.microsoft.com/office/drawing/2014/main" id="{84D6B144-EFDD-3BBF-5F91-2F13B1A34246}"/>
                </a:ext>
              </a:extLst>
            </p:cNvPr>
            <p:cNvSpPr txBox="1"/>
            <p:nvPr/>
          </p:nvSpPr>
          <p:spPr>
            <a:xfrm>
              <a:off x="0" y="-161925"/>
              <a:ext cx="270933" cy="4978518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120"/>
                </a:lnSpc>
              </a:pPr>
              <a:endParaRPr dirty="0"/>
            </a:p>
          </p:txBody>
        </p:sp>
      </p:grpSp>
      <p:sp>
        <p:nvSpPr>
          <p:cNvPr id="15" name="TextBox 8"/>
          <p:cNvSpPr txBox="1"/>
          <p:nvPr/>
        </p:nvSpPr>
        <p:spPr>
          <a:xfrm>
            <a:off x="1629427" y="190510"/>
            <a:ext cx="7590774" cy="11041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0199"/>
              </a:lnSpc>
            </a:pPr>
            <a:r>
              <a:rPr lang="en-US" sz="6000" b="1" dirty="0">
                <a:solidFill>
                  <a:srgbClr val="004E7A"/>
                </a:solidFill>
                <a:latin typeface="Beautifully Delicious Sans Bold"/>
                <a:ea typeface="Beautifully Delicious Sans Bold"/>
                <a:cs typeface="Beautifully Delicious Sans Bold"/>
                <a:sym typeface="Beautifully Delicious Sans Bold"/>
              </a:rPr>
              <a:t>OVERVIEW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E5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89D9A93-F541-FBEA-B5BA-981A058F30AF}"/>
              </a:ext>
            </a:extLst>
          </p:cNvPr>
          <p:cNvSpPr txBox="1"/>
          <p:nvPr/>
        </p:nvSpPr>
        <p:spPr>
          <a:xfrm>
            <a:off x="8304322" y="9598557"/>
            <a:ext cx="64239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Virtual Reality isn't only for gamers, it can be therapy too</a:t>
            </a:r>
            <a:endParaRPr lang="en-GB" dirty="0"/>
          </a:p>
        </p:txBody>
      </p:sp>
      <p:pic>
        <p:nvPicPr>
          <p:cNvPr id="7" name="Grabación 2026-04-04 224430">
            <a:hlinkClick r:id="" action="ppaction://media"/>
            <a:extLst>
              <a:ext uri="{FF2B5EF4-FFF2-40B4-BE49-F238E27FC236}">
                <a16:creationId xmlns:a16="http://schemas.microsoft.com/office/drawing/2014/main" id="{6FB7599B-B3A3-4BBA-E301-5EC730E0854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086600" y="1991656"/>
            <a:ext cx="8039100" cy="7444802"/>
          </a:xfrm>
          <a:prstGeom prst="rect">
            <a:avLst/>
          </a:prstGeom>
        </p:spPr>
      </p:pic>
      <p:grpSp>
        <p:nvGrpSpPr>
          <p:cNvPr id="16" name="Group 2">
            <a:extLst>
              <a:ext uri="{FF2B5EF4-FFF2-40B4-BE49-F238E27FC236}">
                <a16:creationId xmlns:a16="http://schemas.microsoft.com/office/drawing/2014/main" id="{BA22A4AE-157B-2DB9-3971-5FC80182518C}"/>
              </a:ext>
            </a:extLst>
          </p:cNvPr>
          <p:cNvGrpSpPr/>
          <p:nvPr/>
        </p:nvGrpSpPr>
        <p:grpSpPr>
          <a:xfrm rot="5400000">
            <a:off x="8324850" y="-8260526"/>
            <a:ext cx="1028700" cy="18288000"/>
            <a:chOff x="0" y="0"/>
            <a:chExt cx="270933" cy="4816593"/>
          </a:xfrm>
          <a:solidFill>
            <a:srgbClr val="9CAEBE"/>
          </a:solidFill>
        </p:grpSpPr>
        <p:sp>
          <p:nvSpPr>
            <p:cNvPr id="17" name="Freeform 3">
              <a:extLst>
                <a:ext uri="{FF2B5EF4-FFF2-40B4-BE49-F238E27FC236}">
                  <a16:creationId xmlns:a16="http://schemas.microsoft.com/office/drawing/2014/main" id="{1F361F15-631B-05E8-DF08-B366E83B1BD9}"/>
                </a:ext>
              </a:extLst>
            </p:cNvPr>
            <p:cNvSpPr/>
            <p:nvPr/>
          </p:nvSpPr>
          <p:spPr>
            <a:xfrm>
              <a:off x="0" y="0"/>
              <a:ext cx="270933" cy="4816592"/>
            </a:xfrm>
            <a:custGeom>
              <a:avLst/>
              <a:gdLst/>
              <a:ahLst/>
              <a:cxnLst/>
              <a:rect l="l" t="t" r="r" b="b"/>
              <a:pathLst>
                <a:path w="270933" h="4816592">
                  <a:moveTo>
                    <a:pt x="0" y="0"/>
                  </a:moveTo>
                  <a:lnTo>
                    <a:pt x="270933" y="0"/>
                  </a:lnTo>
                  <a:lnTo>
                    <a:pt x="270933" y="4816592"/>
                  </a:lnTo>
                  <a:lnTo>
                    <a:pt x="0" y="4816592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8" name="TextBox 4">
              <a:extLst>
                <a:ext uri="{FF2B5EF4-FFF2-40B4-BE49-F238E27FC236}">
                  <a16:creationId xmlns:a16="http://schemas.microsoft.com/office/drawing/2014/main" id="{A48AC5CA-3E89-84D1-FCC4-28DA344FE0DD}"/>
                </a:ext>
              </a:extLst>
            </p:cNvPr>
            <p:cNvSpPr txBox="1"/>
            <p:nvPr/>
          </p:nvSpPr>
          <p:spPr>
            <a:xfrm>
              <a:off x="0" y="-161925"/>
              <a:ext cx="270933" cy="4978518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120"/>
                </a:lnSpc>
              </a:pPr>
              <a:endParaRPr dirty="0"/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8FD32342-DBFE-1DA9-BD70-914B815E65B7}"/>
              </a:ext>
            </a:extLst>
          </p:cNvPr>
          <p:cNvSpPr txBox="1"/>
          <p:nvPr/>
        </p:nvSpPr>
        <p:spPr>
          <a:xfrm>
            <a:off x="4686300" y="545106"/>
            <a:ext cx="8915400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400" b="1" dirty="0">
                <a:solidFill>
                  <a:srgbClr val="004E7A"/>
                </a:solidFill>
                <a:latin typeface="Beautifully Delicious Sans"/>
                <a:ea typeface="Beautifully Delicious Sans"/>
                <a:cs typeface="Beautifully Delicious Sans"/>
                <a:sym typeface="Beautifully Delicious Sans"/>
              </a:rPr>
              <a:t>WHAT IS OXFORD (VR) THERAPY?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C2DBAF86-37FB-D36D-60A7-938CD1EC0EB4}"/>
              </a:ext>
            </a:extLst>
          </p:cNvPr>
          <p:cNvSpPr/>
          <p:nvPr/>
        </p:nvSpPr>
        <p:spPr>
          <a:xfrm>
            <a:off x="14461554" y="757056"/>
            <a:ext cx="3276600" cy="2057400"/>
          </a:xfrm>
          <a:prstGeom prst="ellipse">
            <a:avLst/>
          </a:prstGeom>
          <a:solidFill>
            <a:srgbClr val="9CAEBE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Freeform 4"/>
          <p:cNvSpPr/>
          <p:nvPr/>
        </p:nvSpPr>
        <p:spPr>
          <a:xfrm>
            <a:off x="14728254" y="1471431"/>
            <a:ext cx="2743200" cy="628650"/>
          </a:xfrm>
          <a:custGeom>
            <a:avLst/>
            <a:gdLst/>
            <a:ahLst/>
            <a:cxnLst/>
            <a:rect l="l" t="t" r="r" b="b"/>
            <a:pathLst>
              <a:path w="7552041" h="2586574">
                <a:moveTo>
                  <a:pt x="0" y="0"/>
                </a:moveTo>
                <a:lnTo>
                  <a:pt x="7552041" y="0"/>
                </a:lnTo>
                <a:lnTo>
                  <a:pt x="7552041" y="2586574"/>
                </a:lnTo>
                <a:lnTo>
                  <a:pt x="0" y="258657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17167A-B443-6BF5-82C9-790D7BEF356F}"/>
              </a:ext>
            </a:extLst>
          </p:cNvPr>
          <p:cNvSpPr txBox="1"/>
          <p:nvPr/>
        </p:nvSpPr>
        <p:spPr>
          <a:xfrm>
            <a:off x="609600" y="3008614"/>
            <a:ext cx="617220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Garet" panose="020B0604020202020204" charset="0"/>
                <a:ea typeface="Gadugi" panose="020B0502040204020203" pitchFamily="34" charset="0"/>
                <a:cs typeface="Arial" panose="020B0604020202020204" pitchFamily="34" charset="0"/>
              </a:rPr>
              <a:t>How it works: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Garet" panose="020B0604020202020204" charset="0"/>
                <a:ea typeface="Gadugi" panose="020B0502040204020203" pitchFamily="34" charset="0"/>
                <a:cs typeface="Arial" panose="020B0604020202020204" pitchFamily="34" charset="0"/>
              </a:rPr>
              <a:t>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aret" panose="020B0604020202020204" charset="0"/>
                <a:ea typeface="Gadugi" panose="020B0502040204020203" pitchFamily="34" charset="0"/>
                <a:cs typeface="Arial" panose="020B0604020202020204" pitchFamily="34" charset="0"/>
              </a:rPr>
              <a:t>Uses </a:t>
            </a:r>
            <a:r>
              <a:rPr lang="en-GB" sz="2800" dirty="0">
                <a:latin typeface="Garet" panose="020B0604020202020204" charset="0"/>
                <a:ea typeface="Gadugi" panose="020B0502040204020203" pitchFamily="34" charset="0"/>
                <a:cs typeface="Arial" panose="020B0604020202020204" pitchFamily="34" charset="0"/>
              </a:rPr>
              <a:t>Cognitive Behavioural Therapy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aret" panose="020B0604020202020204" charset="0"/>
                <a:ea typeface="Gadugi" panose="020B0502040204020203" pitchFamily="34" charset="0"/>
                <a:cs typeface="Arial" panose="020B0604020202020204" pitchFamily="34" charset="0"/>
              </a:rPr>
              <a:t> principles through immersive simulation (Lambe et al., 2020).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Garet" panose="020B0604020202020204" charset="0"/>
                <a:ea typeface="Gadugi" panose="020B0502040204020203" pitchFamily="34" charset="0"/>
                <a:cs typeface="Arial" panose="020B0604020202020204" pitchFamily="34" charset="0"/>
              </a:rPr>
              <a:t>Why it is effective: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latin typeface="Garet" panose="020B0604020202020204" charset="0"/>
                <a:ea typeface="Gadugi" panose="020B0502040204020203" pitchFamily="34" charset="0"/>
                <a:cs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aret" panose="020B0604020202020204" charset="0"/>
                <a:ea typeface="Gadugi" panose="020B0502040204020203" pitchFamily="34" charset="0"/>
                <a:cs typeface="Arial" panose="020B0604020202020204" pitchFamily="34" charset="0"/>
              </a:rPr>
              <a:t>Allows safe exposure to feared situations (Freeman et al., 2022).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50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E5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5400000">
            <a:off x="8402677" y="-8439908"/>
            <a:ext cx="1028700" cy="18288000"/>
            <a:chOff x="0" y="0"/>
            <a:chExt cx="270933" cy="4816593"/>
          </a:xfrm>
          <a:solidFill>
            <a:srgbClr val="9CAEBE"/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270933" cy="4816592"/>
            </a:xfrm>
            <a:custGeom>
              <a:avLst/>
              <a:gdLst/>
              <a:ahLst/>
              <a:cxnLst/>
              <a:rect l="l" t="t" r="r" b="b"/>
              <a:pathLst>
                <a:path w="270933" h="4816592">
                  <a:moveTo>
                    <a:pt x="0" y="0"/>
                  </a:moveTo>
                  <a:lnTo>
                    <a:pt x="270933" y="0"/>
                  </a:lnTo>
                  <a:lnTo>
                    <a:pt x="270933" y="4816592"/>
                  </a:lnTo>
                  <a:lnTo>
                    <a:pt x="0" y="4816592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61925"/>
              <a:ext cx="270933" cy="4978518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120"/>
                </a:lnSpc>
              </a:pPr>
              <a:endParaRPr dirty="0"/>
            </a:p>
          </p:txBody>
        </p:sp>
      </p:grpSp>
      <p:sp>
        <p:nvSpPr>
          <p:cNvPr id="5" name="AutoShape 5"/>
          <p:cNvSpPr/>
          <p:nvPr/>
        </p:nvSpPr>
        <p:spPr>
          <a:xfrm>
            <a:off x="5466004" y="1417740"/>
            <a:ext cx="7516854" cy="0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TextBox 6"/>
          <p:cNvSpPr txBox="1"/>
          <p:nvPr/>
        </p:nvSpPr>
        <p:spPr>
          <a:xfrm>
            <a:off x="466389" y="2131300"/>
            <a:ext cx="8443038" cy="51783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940"/>
              </a:lnSpc>
              <a:spcBef>
                <a:spcPct val="0"/>
              </a:spcBef>
            </a:pPr>
            <a:r>
              <a:rPr lang="en-US" sz="2400" dirty="0">
                <a:solidFill>
                  <a:srgbClr val="000000"/>
                </a:solidFill>
                <a:latin typeface="Garet Light" panose="020B0604020202020204" charset="0"/>
                <a:ea typeface="Garet Light"/>
                <a:cs typeface="Garet Light"/>
                <a:sym typeface="Garet Light"/>
              </a:rPr>
              <a:t>Oxford VR Case Study: gameChange Therapy (Psychosis)</a:t>
            </a:r>
          </a:p>
          <a:p>
            <a:pPr algn="just">
              <a:lnSpc>
                <a:spcPts val="2940"/>
              </a:lnSpc>
              <a:spcBef>
                <a:spcPct val="0"/>
              </a:spcBef>
            </a:pPr>
            <a:endParaRPr lang="en-US" sz="2200" dirty="0">
              <a:solidFill>
                <a:srgbClr val="000000"/>
              </a:solidFill>
              <a:latin typeface="Garet Light" panose="020B0604020202020204" charset="0"/>
              <a:ea typeface="Garet Light"/>
              <a:cs typeface="Garet Light"/>
              <a:sym typeface="Garet Light"/>
            </a:endParaRPr>
          </a:p>
          <a:p>
            <a:r>
              <a:rPr lang="en-GB" sz="2400" b="1" dirty="0">
                <a:latin typeface="Garet" panose="020B0604020202020204" charset="0"/>
              </a:rPr>
              <a:t>Overview</a:t>
            </a:r>
            <a:br>
              <a:rPr lang="en-GB" sz="2400" dirty="0">
                <a:latin typeface="Garet" panose="020B0604020202020204" charset="0"/>
              </a:rPr>
            </a:br>
            <a:r>
              <a:rPr lang="en-GB" sz="2400" dirty="0">
                <a:latin typeface="Garet" panose="020B0604020202020204" charset="0"/>
              </a:rPr>
              <a:t>• </a:t>
            </a:r>
            <a:r>
              <a:rPr lang="en-GB" sz="2400" dirty="0">
                <a:latin typeface="Garet Light" panose="020B0604020202020204" charset="0"/>
              </a:rPr>
              <a:t>Large randomised </a:t>
            </a:r>
            <a:r>
              <a:rPr lang="en-GB" sz="2400" b="1" dirty="0">
                <a:latin typeface="Garet Light" panose="020B0604020202020204" charset="0"/>
              </a:rPr>
              <a:t>controlled trial with 432 NHS patients </a:t>
            </a:r>
            <a:r>
              <a:rPr lang="en-GB" sz="2400" dirty="0">
                <a:latin typeface="Garet Light" panose="020B0604020202020204" charset="0"/>
              </a:rPr>
              <a:t>(Freeman et al., 2022)</a:t>
            </a:r>
            <a:br>
              <a:rPr lang="en-GB" sz="2400" dirty="0">
                <a:latin typeface="Garet Light" panose="020B0604020202020204" charset="0"/>
              </a:rPr>
            </a:br>
            <a:r>
              <a:rPr lang="en-GB" sz="2400" dirty="0">
                <a:latin typeface="Garet Light" panose="020B0604020202020204" charset="0"/>
              </a:rPr>
              <a:t>• Six VR sessions in</a:t>
            </a:r>
            <a:r>
              <a:rPr lang="en-GB" sz="2400" b="1" dirty="0">
                <a:latin typeface="Garet Light" panose="020B0604020202020204" charset="0"/>
              </a:rPr>
              <a:t> everyday environments </a:t>
            </a:r>
            <a:r>
              <a:rPr lang="en-GB" sz="2400" dirty="0">
                <a:latin typeface="Garet Light" panose="020B0604020202020204" charset="0"/>
              </a:rPr>
              <a:t>(buses, cafés, waiting rooms)</a:t>
            </a:r>
            <a:br>
              <a:rPr lang="en-GB" sz="2400" dirty="0">
                <a:latin typeface="Garet Light" panose="020B0604020202020204" charset="0"/>
              </a:rPr>
            </a:br>
            <a:r>
              <a:rPr lang="en-GB" sz="2400" dirty="0">
                <a:latin typeface="Garet Light" panose="020B0604020202020204" charset="0"/>
              </a:rPr>
              <a:t>• Guided by </a:t>
            </a:r>
            <a:r>
              <a:rPr lang="en-GB" sz="2400" b="1" dirty="0">
                <a:latin typeface="Garet Light" panose="020B0604020202020204" charset="0"/>
              </a:rPr>
              <a:t>a virtual coach </a:t>
            </a:r>
            <a:r>
              <a:rPr lang="en-GB" sz="2400" dirty="0">
                <a:latin typeface="Garet Light" panose="020B0604020202020204" charset="0"/>
              </a:rPr>
              <a:t>(Lambe et al., 2020</a:t>
            </a:r>
            <a:r>
              <a:rPr lang="en-GB" sz="2400" dirty="0">
                <a:latin typeface="Garet" panose="020B0604020202020204" charset="0"/>
              </a:rPr>
              <a:t>)</a:t>
            </a:r>
          </a:p>
          <a:p>
            <a:endParaRPr lang="en-GB" sz="2400" dirty="0">
              <a:latin typeface="Garet" panose="020B0604020202020204" charset="0"/>
            </a:endParaRPr>
          </a:p>
          <a:p>
            <a:r>
              <a:rPr lang="en-GB" sz="2400" b="1" dirty="0">
                <a:latin typeface="Garet" panose="020B0604020202020204" charset="0"/>
              </a:rPr>
              <a:t>Why it Matters</a:t>
            </a:r>
            <a:br>
              <a:rPr lang="en-GB" sz="2400" dirty="0">
                <a:latin typeface="Garet" panose="020B0604020202020204" charset="0"/>
              </a:rPr>
            </a:br>
            <a:r>
              <a:rPr lang="en-GB" sz="2400" dirty="0">
                <a:latin typeface="Garet Light" panose="020B0604020202020204" charset="0"/>
              </a:rPr>
              <a:t>• Strong, reliable evidence due to </a:t>
            </a:r>
            <a:r>
              <a:rPr lang="en-GB" sz="2400" b="1" dirty="0">
                <a:latin typeface="Garet Light" panose="020B0604020202020204" charset="0"/>
              </a:rPr>
              <a:t>RCT</a:t>
            </a:r>
            <a:r>
              <a:rPr lang="en-GB" sz="2400" dirty="0">
                <a:latin typeface="Garet Light" panose="020B0604020202020204" charset="0"/>
              </a:rPr>
              <a:t> design (Freeman et al., 2022)</a:t>
            </a:r>
            <a:br>
              <a:rPr lang="en-GB" sz="2400" dirty="0">
                <a:latin typeface="Garet Light" panose="020B0604020202020204" charset="0"/>
              </a:rPr>
            </a:br>
            <a:r>
              <a:rPr lang="en-GB" sz="2400" dirty="0">
                <a:latin typeface="Garet Light" panose="020B0604020202020204" charset="0"/>
              </a:rPr>
              <a:t>• Targets</a:t>
            </a:r>
            <a:r>
              <a:rPr lang="en-GB" sz="2400" b="1" dirty="0">
                <a:latin typeface="Garet Light" panose="020B0604020202020204" charset="0"/>
              </a:rPr>
              <a:t> avoidance </a:t>
            </a:r>
            <a:r>
              <a:rPr lang="en-GB" sz="2400" dirty="0">
                <a:latin typeface="Garet Light" panose="020B0604020202020204" charset="0"/>
              </a:rPr>
              <a:t>— a key driver of anxiety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514573" y="5538905"/>
            <a:ext cx="8634105" cy="36933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GB" sz="2400" b="1" dirty="0">
                <a:latin typeface="Garet Bold" panose="020B0604020202020204" charset="0"/>
              </a:rPr>
              <a:t>Key Results</a:t>
            </a:r>
            <a:br>
              <a:rPr lang="en-GB" sz="2400" dirty="0">
                <a:latin typeface="Garet Light" panose="020B0604020202020204" charset="0"/>
              </a:rPr>
            </a:br>
            <a:r>
              <a:rPr lang="en-GB" sz="2400" dirty="0">
                <a:latin typeface="Garet Light" panose="020B0604020202020204" charset="0"/>
              </a:rPr>
              <a:t>• ↓ Significant reduction in </a:t>
            </a:r>
            <a:r>
              <a:rPr lang="en-GB" sz="2400" b="1" dirty="0">
                <a:latin typeface="Garet Light" panose="020B0604020202020204" charset="0"/>
              </a:rPr>
              <a:t>anxiety and avoidance </a:t>
            </a:r>
            <a:r>
              <a:rPr lang="en-GB" sz="2400" dirty="0">
                <a:latin typeface="Garet Light" panose="020B0604020202020204" charset="0"/>
              </a:rPr>
              <a:t>(Freeman et al., 2022)</a:t>
            </a:r>
            <a:br>
              <a:rPr lang="en-GB" sz="2400" dirty="0">
                <a:latin typeface="Garet Light" panose="020B0604020202020204" charset="0"/>
              </a:rPr>
            </a:br>
            <a:r>
              <a:rPr lang="en-GB" sz="2400" dirty="0">
                <a:latin typeface="Garet Light" panose="020B0604020202020204" charset="0"/>
              </a:rPr>
              <a:t>• ↑ Increased </a:t>
            </a:r>
            <a:r>
              <a:rPr lang="en-GB" sz="2400" b="1" dirty="0">
                <a:latin typeface="Garet Light" panose="020B0604020202020204" charset="0"/>
              </a:rPr>
              <a:t>real-world participation </a:t>
            </a:r>
            <a:r>
              <a:rPr lang="en-GB" sz="2400" dirty="0">
                <a:latin typeface="Garet Light" panose="020B0604020202020204" charset="0"/>
              </a:rPr>
              <a:t>(e.g. going outside, using transport)</a:t>
            </a:r>
            <a:br>
              <a:rPr lang="en-GB" sz="2400" dirty="0">
                <a:latin typeface="Garet Light" panose="020B0604020202020204" charset="0"/>
              </a:rPr>
            </a:br>
            <a:r>
              <a:rPr lang="en-GB" sz="2400" dirty="0">
                <a:latin typeface="Garet Light" panose="020B0604020202020204" charset="0"/>
              </a:rPr>
              <a:t>• Improvements </a:t>
            </a:r>
            <a:r>
              <a:rPr lang="en-GB" sz="2400" b="1" dirty="0">
                <a:latin typeface="Garet Light" panose="020B0604020202020204" charset="0"/>
              </a:rPr>
              <a:t>transferred</a:t>
            </a:r>
            <a:r>
              <a:rPr lang="en-GB" sz="2400" dirty="0">
                <a:latin typeface="Garet Light" panose="020B0604020202020204" charset="0"/>
              </a:rPr>
              <a:t> from VR to real life</a:t>
            </a:r>
          </a:p>
          <a:p>
            <a:endParaRPr lang="en-GB" sz="2400" dirty="0">
              <a:latin typeface="Garet Light" panose="020B0604020202020204" charset="0"/>
            </a:endParaRPr>
          </a:p>
          <a:p>
            <a:r>
              <a:rPr lang="en-GB" sz="2400" b="1" dirty="0">
                <a:latin typeface="Garet Bold" panose="020B0604020202020204" charset="0"/>
              </a:rPr>
              <a:t>Conclusion</a:t>
            </a:r>
            <a:br>
              <a:rPr lang="en-GB" sz="2400" dirty="0">
                <a:latin typeface="Garet Light" panose="020B0604020202020204" charset="0"/>
              </a:rPr>
            </a:br>
            <a:r>
              <a:rPr lang="en-GB" sz="2400" dirty="0">
                <a:latin typeface="Garet Light" panose="020B0604020202020204" charset="0"/>
              </a:rPr>
              <a:t>• VR therapy is effective, scalable, and supports real behavioural change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9373113" y="5143498"/>
            <a:ext cx="8917027" cy="4419593"/>
            <a:chOff x="0" y="0"/>
            <a:chExt cx="1597831" cy="1083724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97831" cy="1083724"/>
            </a:xfrm>
            <a:custGeom>
              <a:avLst/>
              <a:gdLst/>
              <a:ahLst/>
              <a:cxnLst/>
              <a:rect l="l" t="t" r="r" b="b"/>
              <a:pathLst>
                <a:path w="1597831" h="1083724">
                  <a:moveTo>
                    <a:pt x="0" y="0"/>
                  </a:moveTo>
                  <a:lnTo>
                    <a:pt x="1597831" y="0"/>
                  </a:lnTo>
                  <a:lnTo>
                    <a:pt x="1597831" y="1083724"/>
                  </a:lnTo>
                  <a:lnTo>
                    <a:pt x="0" y="1083724"/>
                  </a:lnTo>
                  <a:close/>
                </a:path>
              </a:pathLst>
            </a:custGeom>
            <a:ln w="76200" cap="sq">
              <a:solidFill>
                <a:srgbClr val="C78D2C"/>
              </a:solidFill>
              <a:prstDash val="sysDot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1597831" cy="1131349"/>
            </a:xfrm>
            <a:prstGeom prst="rect">
              <a:avLst/>
            </a:prstGeom>
          </p:spPr>
          <p:txBody>
            <a:bodyPr lIns="23333" tIns="23333" rIns="23333" bIns="23333" rtlCol="0" anchor="ctr"/>
            <a:lstStyle/>
            <a:p>
              <a:pPr algn="ctr">
                <a:lnSpc>
                  <a:spcPts val="3086"/>
                </a:lnSpc>
              </a:pPr>
              <a:endParaRPr dirty="0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211119" y="1821648"/>
            <a:ext cx="8803543" cy="5778903"/>
            <a:chOff x="0" y="0"/>
            <a:chExt cx="1547134" cy="1083724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547134" cy="1083724"/>
            </a:xfrm>
            <a:custGeom>
              <a:avLst/>
              <a:gdLst/>
              <a:ahLst/>
              <a:cxnLst/>
              <a:rect l="l" t="t" r="r" b="b"/>
              <a:pathLst>
                <a:path w="1547134" h="1083724">
                  <a:moveTo>
                    <a:pt x="0" y="0"/>
                  </a:moveTo>
                  <a:lnTo>
                    <a:pt x="1547134" y="0"/>
                  </a:lnTo>
                  <a:lnTo>
                    <a:pt x="1547134" y="1083724"/>
                  </a:lnTo>
                  <a:lnTo>
                    <a:pt x="0" y="1083724"/>
                  </a:lnTo>
                  <a:close/>
                </a:path>
              </a:pathLst>
            </a:custGeom>
            <a:ln w="76200" cap="sq">
              <a:solidFill>
                <a:srgbClr val="C78D2C"/>
              </a:solidFill>
              <a:prstDash val="sysDot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1547134" cy="1131349"/>
            </a:xfrm>
            <a:prstGeom prst="rect">
              <a:avLst/>
            </a:prstGeom>
          </p:spPr>
          <p:txBody>
            <a:bodyPr lIns="23333" tIns="23333" rIns="23333" bIns="23333" rtlCol="0" anchor="ctr"/>
            <a:lstStyle/>
            <a:p>
              <a:pPr algn="ctr">
                <a:lnSpc>
                  <a:spcPts val="3086"/>
                </a:lnSpc>
              </a:pPr>
              <a:endParaRPr dirty="0"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6006917" y="91497"/>
            <a:ext cx="7773633" cy="1000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00"/>
              </a:lnSpc>
            </a:pPr>
            <a:r>
              <a:rPr lang="en-US" sz="6500" b="1" dirty="0">
                <a:solidFill>
                  <a:srgbClr val="004E7A"/>
                </a:solidFill>
                <a:latin typeface="Beautifully Delicious Sans Bold"/>
                <a:ea typeface="Beautifully Delicious Sans Bold"/>
                <a:cs typeface="Beautifully Delicious Sans Bold"/>
                <a:sym typeface="Beautifully Delicious Sans Bold"/>
              </a:rPr>
              <a:t>CASE STUDY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A2F1C7E6-B949-900C-AECD-656EAD862BCB}"/>
              </a:ext>
            </a:extLst>
          </p:cNvPr>
          <p:cNvSpPr/>
          <p:nvPr/>
        </p:nvSpPr>
        <p:spPr>
          <a:xfrm>
            <a:off x="10972889" y="1705974"/>
            <a:ext cx="4419600" cy="2596860"/>
          </a:xfrm>
          <a:prstGeom prst="ellipse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23C2A2FA-B03C-CF10-AB90-C0AA68234729}"/>
              </a:ext>
            </a:extLst>
          </p:cNvPr>
          <p:cNvSpPr/>
          <p:nvPr/>
        </p:nvSpPr>
        <p:spPr>
          <a:xfrm>
            <a:off x="11418514" y="1718545"/>
            <a:ext cx="4419600" cy="2596860"/>
          </a:xfrm>
          <a:prstGeom prst="ellipse">
            <a:avLst/>
          </a:prstGeom>
          <a:noFill/>
          <a:ln>
            <a:solidFill>
              <a:srgbClr val="C78D2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8B2A5AF-FA01-5B24-AE07-5448E093CCA9}"/>
              </a:ext>
            </a:extLst>
          </p:cNvPr>
          <p:cNvSpPr/>
          <p:nvPr/>
        </p:nvSpPr>
        <p:spPr>
          <a:xfrm>
            <a:off x="10439400" y="1772532"/>
            <a:ext cx="4419600" cy="2580048"/>
          </a:xfrm>
          <a:prstGeom prst="ellipse">
            <a:avLst/>
          </a:prstGeom>
          <a:noFill/>
          <a:ln>
            <a:solidFill>
              <a:srgbClr val="C78D2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E8C2888E-4DD8-2E0D-F3C6-7A78F6555198}"/>
              </a:ext>
            </a:extLst>
          </p:cNvPr>
          <p:cNvSpPr/>
          <p:nvPr/>
        </p:nvSpPr>
        <p:spPr>
          <a:xfrm>
            <a:off x="11864138" y="1701713"/>
            <a:ext cx="4419600" cy="2538600"/>
          </a:xfrm>
          <a:prstGeom prst="ellipse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2" name="Graphic 21" descr="Brain with solid fill">
            <a:extLst>
              <a:ext uri="{FF2B5EF4-FFF2-40B4-BE49-F238E27FC236}">
                <a16:creationId xmlns:a16="http://schemas.microsoft.com/office/drawing/2014/main" id="{5ED840DD-4F7A-FA6E-5501-F5D59AE2847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250935" y="1870821"/>
            <a:ext cx="2185830" cy="218583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E5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9487949" y="5329291"/>
            <a:ext cx="8454946" cy="36157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400" b="1" dirty="0">
              <a:solidFill>
                <a:srgbClr val="004E7A"/>
              </a:solidFill>
              <a:latin typeface="Garet Bold"/>
              <a:ea typeface="Garet Bold"/>
              <a:cs typeface="Garet Bold"/>
              <a:sym typeface="Garet Bold"/>
            </a:endParaRPr>
          </a:p>
          <a:p>
            <a:pPr>
              <a:lnSpc>
                <a:spcPts val="3499"/>
              </a:lnSpc>
            </a:pPr>
            <a:r>
              <a:rPr lang="en-US" sz="2400" b="1" dirty="0">
                <a:solidFill>
                  <a:srgbClr val="004E7A"/>
                </a:solidFill>
                <a:latin typeface="Garet Bold"/>
                <a:ea typeface="Garet Bold"/>
                <a:cs typeface="Garet Bold"/>
                <a:sym typeface="Garet Bold"/>
              </a:rPr>
              <a:t> Challenges</a:t>
            </a:r>
          </a:p>
          <a:p>
            <a:pPr>
              <a:lnSpc>
                <a:spcPts val="3499"/>
              </a:lnSpc>
            </a:pPr>
            <a:endParaRPr lang="en-US" sz="2400" dirty="0">
              <a:solidFill>
                <a:srgbClr val="000000"/>
              </a:solidFill>
              <a:latin typeface="Garet Light" panose="020B0604020202020204" charset="0"/>
              <a:ea typeface="Garet Bold"/>
              <a:cs typeface="Garet Bold"/>
              <a:sym typeface="Garet Bold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Garet Light" panose="020B0604020202020204" charset="0"/>
                <a:ea typeface="Garet"/>
                <a:cs typeface="Garet"/>
                <a:sym typeface="Garet"/>
              </a:rPr>
              <a:t> </a:t>
            </a:r>
            <a:r>
              <a:rPr lang="en-US" sz="2400" dirty="0">
                <a:solidFill>
                  <a:srgbClr val="000000"/>
                </a:solidFill>
                <a:latin typeface="Garet Light" panose="020B0604020202020204" charset="0"/>
                <a:ea typeface="Garet Bold"/>
                <a:cs typeface="Garet Bold"/>
                <a:sym typeface="Garet Bold"/>
              </a:rPr>
              <a:t>Requires new digital competencies and training, increasing </a:t>
            </a:r>
            <a:r>
              <a:rPr lang="en-US" sz="2400" b="1" dirty="0">
                <a:solidFill>
                  <a:srgbClr val="000000"/>
                </a:solidFill>
                <a:latin typeface="Garet Light" panose="020B0604020202020204" charset="0"/>
                <a:ea typeface="Garet Bold"/>
                <a:cs typeface="Garet Bold"/>
                <a:sym typeface="Garet Bold"/>
              </a:rPr>
              <a:t>workload during implementation </a:t>
            </a:r>
            <a:r>
              <a:rPr lang="en-US" sz="2400" dirty="0">
                <a:solidFill>
                  <a:srgbClr val="000000"/>
                </a:solidFill>
                <a:latin typeface="Garet Light" panose="020B0604020202020204" charset="0"/>
                <a:ea typeface="Garet Bold"/>
                <a:cs typeface="Garet Bold"/>
                <a:sym typeface="Garet Bold"/>
              </a:rPr>
              <a:t>(Chung et al., 2022).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Garet Light" panose="020B0604020202020204" charset="0"/>
                <a:ea typeface="Garet"/>
                <a:cs typeface="Garet"/>
                <a:sym typeface="Garet"/>
              </a:rPr>
              <a:t> </a:t>
            </a:r>
            <a:r>
              <a:rPr lang="en-US" sz="2400" dirty="0">
                <a:solidFill>
                  <a:srgbClr val="000000"/>
                </a:solidFill>
                <a:latin typeface="Garet Light" panose="020B0604020202020204" charset="0"/>
                <a:ea typeface="Garet Bold"/>
                <a:cs typeface="Garet Bold"/>
                <a:sym typeface="Garet Bold"/>
              </a:rPr>
              <a:t>Reduced face-to-face interaction may </a:t>
            </a:r>
            <a:r>
              <a:rPr lang="en-US" sz="2400" b="1" dirty="0">
                <a:solidFill>
                  <a:srgbClr val="000000"/>
                </a:solidFill>
                <a:latin typeface="Garet Light" panose="020B0604020202020204" charset="0"/>
                <a:ea typeface="Garet Bold"/>
                <a:cs typeface="Garet Bold"/>
                <a:sym typeface="Garet Bold"/>
              </a:rPr>
              <a:t>weaken therapeutic relationships</a:t>
            </a:r>
            <a:r>
              <a:rPr lang="en-US" sz="2400" dirty="0">
                <a:solidFill>
                  <a:srgbClr val="000000"/>
                </a:solidFill>
                <a:latin typeface="Garet Light" panose="020B0604020202020204" charset="0"/>
                <a:ea typeface="Garet Bold"/>
                <a:cs typeface="Garet Bold"/>
                <a:sym typeface="Garet Bold"/>
              </a:rPr>
              <a:t> (Bouchard et al., 2017).</a:t>
            </a:r>
          </a:p>
          <a:p>
            <a:pPr algn="just">
              <a:lnSpc>
                <a:spcPts val="4482"/>
              </a:lnSpc>
            </a:pPr>
            <a:r>
              <a:rPr lang="en-US" sz="18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     </a:t>
            </a:r>
            <a:endParaRPr lang="en-US" sz="1800" b="1" dirty="0">
              <a:solidFill>
                <a:srgbClr val="000000"/>
              </a:solidFill>
              <a:latin typeface="Garet Bold"/>
              <a:ea typeface="Garet Bold"/>
              <a:cs typeface="Garet Bold"/>
              <a:sym typeface="Garet Bold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9162532" y="0"/>
            <a:ext cx="9136354" cy="5143500"/>
          </a:xfrm>
          <a:custGeom>
            <a:avLst/>
            <a:gdLst/>
            <a:ahLst/>
            <a:cxnLst/>
            <a:rect l="l" t="t" r="r" b="b"/>
            <a:pathLst>
              <a:path w="8229600" h="8229600">
                <a:moveTo>
                  <a:pt x="0" y="0"/>
                </a:moveTo>
                <a:lnTo>
                  <a:pt x="8229600" y="0"/>
                </a:lnTo>
                <a:lnTo>
                  <a:pt x="8229600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6" name="Group 2">
            <a:extLst>
              <a:ext uri="{FF2B5EF4-FFF2-40B4-BE49-F238E27FC236}">
                <a16:creationId xmlns:a16="http://schemas.microsoft.com/office/drawing/2014/main" id="{761542F0-CEA2-9A93-3305-C4A0A7FDF71E}"/>
              </a:ext>
            </a:extLst>
          </p:cNvPr>
          <p:cNvGrpSpPr/>
          <p:nvPr/>
        </p:nvGrpSpPr>
        <p:grpSpPr>
          <a:xfrm rot="5400000">
            <a:off x="1847848" y="3330438"/>
            <a:ext cx="5143501" cy="8839197"/>
            <a:chOff x="0" y="0"/>
            <a:chExt cx="270933" cy="4816593"/>
          </a:xfrm>
          <a:solidFill>
            <a:srgbClr val="9CAEBE"/>
          </a:solidFill>
        </p:grpSpPr>
        <p:sp>
          <p:nvSpPr>
            <p:cNvPr id="7" name="Freeform 3">
              <a:extLst>
                <a:ext uri="{FF2B5EF4-FFF2-40B4-BE49-F238E27FC236}">
                  <a16:creationId xmlns:a16="http://schemas.microsoft.com/office/drawing/2014/main" id="{40F1AFDD-D2A4-7F16-9F06-5B075EEE1DFE}"/>
                </a:ext>
              </a:extLst>
            </p:cNvPr>
            <p:cNvSpPr/>
            <p:nvPr/>
          </p:nvSpPr>
          <p:spPr>
            <a:xfrm>
              <a:off x="0" y="0"/>
              <a:ext cx="270933" cy="4816592"/>
            </a:xfrm>
            <a:custGeom>
              <a:avLst/>
              <a:gdLst/>
              <a:ahLst/>
              <a:cxnLst/>
              <a:rect l="l" t="t" r="r" b="b"/>
              <a:pathLst>
                <a:path w="270933" h="4816592">
                  <a:moveTo>
                    <a:pt x="0" y="0"/>
                  </a:moveTo>
                  <a:lnTo>
                    <a:pt x="270933" y="0"/>
                  </a:lnTo>
                  <a:lnTo>
                    <a:pt x="270933" y="4816592"/>
                  </a:lnTo>
                  <a:lnTo>
                    <a:pt x="0" y="4816592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8" name="TextBox 4">
              <a:extLst>
                <a:ext uri="{FF2B5EF4-FFF2-40B4-BE49-F238E27FC236}">
                  <a16:creationId xmlns:a16="http://schemas.microsoft.com/office/drawing/2014/main" id="{A96C88D3-3B1E-B373-5131-80781F255FEA}"/>
                </a:ext>
              </a:extLst>
            </p:cNvPr>
            <p:cNvSpPr txBox="1"/>
            <p:nvPr/>
          </p:nvSpPr>
          <p:spPr>
            <a:xfrm>
              <a:off x="0" y="-161925"/>
              <a:ext cx="270933" cy="4978518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120"/>
                </a:lnSpc>
              </a:pPr>
              <a:endParaRPr dirty="0"/>
            </a:p>
          </p:txBody>
        </p:sp>
      </p:grpSp>
      <p:sp>
        <p:nvSpPr>
          <p:cNvPr id="9" name="TextBox 2"/>
          <p:cNvSpPr txBox="1"/>
          <p:nvPr/>
        </p:nvSpPr>
        <p:spPr>
          <a:xfrm>
            <a:off x="1099699" y="1790700"/>
            <a:ext cx="6858668" cy="24260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00"/>
              </a:lnSpc>
            </a:pPr>
            <a:r>
              <a:rPr lang="en-US" sz="4400" b="1" dirty="0">
                <a:solidFill>
                  <a:srgbClr val="004E7A"/>
                </a:solidFill>
                <a:latin typeface="Beautifully Delicious Sans Bold"/>
                <a:ea typeface="Beautifully Delicious Sans Bold"/>
                <a:cs typeface="Beautifully Delicious Sans Bold"/>
                <a:sym typeface="Beautifully Delicious Sans Bold"/>
              </a:rPr>
              <a:t>IMPACT ON THE WORKFORCE</a:t>
            </a:r>
          </a:p>
          <a:p>
            <a:pPr algn="ctr">
              <a:lnSpc>
                <a:spcPts val="6600"/>
              </a:lnSpc>
            </a:pPr>
            <a:endParaRPr lang="en-US" sz="4400" b="1" dirty="0">
              <a:solidFill>
                <a:srgbClr val="004E7A"/>
              </a:solidFill>
              <a:latin typeface="Beautifully Delicious Sans Bold"/>
              <a:ea typeface="Beautifully Delicious Sans Bold"/>
              <a:cs typeface="Beautifully Delicious Sans Bold"/>
              <a:sym typeface="Beautifully Delicious Sans Bold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18E6E1A-6090-CC8F-B031-EE4CC21169B7}"/>
              </a:ext>
            </a:extLst>
          </p:cNvPr>
          <p:cNvSpPr txBox="1"/>
          <p:nvPr/>
        </p:nvSpPr>
        <p:spPr>
          <a:xfrm>
            <a:off x="57287" y="5753100"/>
            <a:ext cx="8742765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Garet" panose="020B0604020202020204" charset="0"/>
                <a:ea typeface="Garet Bold"/>
                <a:cs typeface="Garet Bold"/>
                <a:sym typeface="Garet Bold"/>
              </a:rPr>
              <a:t> </a:t>
            </a:r>
            <a:r>
              <a:rPr lang="en-US" sz="2400" dirty="0">
                <a:solidFill>
                  <a:srgbClr val="000000"/>
                </a:solidFill>
                <a:latin typeface="Garet Light" panose="020B0604020202020204" charset="0"/>
                <a:ea typeface="Garet Bold"/>
                <a:cs typeface="Garet Bold"/>
                <a:sym typeface="Garet Bold"/>
              </a:rPr>
              <a:t>VR therapy </a:t>
            </a:r>
            <a:r>
              <a:rPr lang="en-US" sz="2400" b="1" dirty="0">
                <a:solidFill>
                  <a:srgbClr val="000000"/>
                </a:solidFill>
                <a:latin typeface="Garet Light" panose="020B0604020202020204" charset="0"/>
                <a:ea typeface="Garet Bold"/>
                <a:cs typeface="Garet Bold"/>
                <a:sym typeface="Garet Bold"/>
              </a:rPr>
              <a:t>transforms </a:t>
            </a:r>
            <a:r>
              <a:rPr lang="en-US" sz="2400" dirty="0">
                <a:solidFill>
                  <a:srgbClr val="000000"/>
                </a:solidFill>
                <a:latin typeface="Garet Light" panose="020B0604020202020204" charset="0"/>
                <a:ea typeface="Garet Bold"/>
                <a:cs typeface="Garet Bold"/>
                <a:sym typeface="Garet Bold"/>
              </a:rPr>
              <a:t>traditional </a:t>
            </a:r>
            <a:r>
              <a:rPr lang="en-US" sz="2400" b="1" dirty="0">
                <a:solidFill>
                  <a:srgbClr val="000000"/>
                </a:solidFill>
                <a:latin typeface="Garet Light" panose="020B0604020202020204" charset="0"/>
                <a:ea typeface="Garet Bold"/>
                <a:cs typeface="Garet Bold"/>
                <a:sym typeface="Garet Bold"/>
              </a:rPr>
              <a:t>workforce roles </a:t>
            </a:r>
            <a:r>
              <a:rPr lang="en-US" sz="2400" dirty="0">
                <a:solidFill>
                  <a:srgbClr val="000000"/>
                </a:solidFill>
                <a:latin typeface="Garet Light" panose="020B0604020202020204" charset="0"/>
                <a:ea typeface="Garet Bold"/>
                <a:cs typeface="Garet Bold"/>
                <a:sym typeface="Garet Bold"/>
              </a:rPr>
              <a:t>(</a:t>
            </a:r>
            <a:r>
              <a:rPr lang="en-US" sz="2400" dirty="0" err="1">
                <a:solidFill>
                  <a:srgbClr val="000000"/>
                </a:solidFill>
                <a:latin typeface="Garet Light" panose="020B0604020202020204" charset="0"/>
                <a:ea typeface="Garet Bold"/>
                <a:cs typeface="Garet Bold"/>
                <a:sym typeface="Garet Bold"/>
              </a:rPr>
              <a:t>Altunkaya</a:t>
            </a:r>
            <a:r>
              <a:rPr lang="en-US" sz="2400" dirty="0">
                <a:solidFill>
                  <a:srgbClr val="000000"/>
                </a:solidFill>
                <a:latin typeface="Garet Light" panose="020B0604020202020204" charset="0"/>
                <a:ea typeface="Garet Bold"/>
                <a:cs typeface="Garet Bold"/>
                <a:sym typeface="Garet Bold"/>
              </a:rPr>
              <a:t> et al., 2022).</a:t>
            </a:r>
            <a:endParaRPr lang="en-US" sz="2400" b="1" dirty="0">
              <a:solidFill>
                <a:srgbClr val="000000"/>
              </a:solidFill>
              <a:latin typeface="Garet Light" panose="020B0604020202020204" charset="0"/>
              <a:ea typeface="Garet Bold"/>
              <a:cs typeface="Garet Bold"/>
              <a:sym typeface="Garet Bold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Garet Light" panose="020B0604020202020204" charset="0"/>
                <a:ea typeface="Garet"/>
                <a:cs typeface="Garet"/>
                <a:sym typeface="Garet"/>
              </a:rPr>
              <a:t>   </a:t>
            </a:r>
            <a:r>
              <a:rPr lang="en-US" sz="2400" dirty="0">
                <a:solidFill>
                  <a:srgbClr val="000000"/>
                </a:solidFill>
                <a:latin typeface="Garet Light" panose="020B0604020202020204" charset="0"/>
                <a:ea typeface="Garet Bold"/>
                <a:cs typeface="Garet Bold"/>
                <a:sym typeface="Garet Bold"/>
              </a:rPr>
              <a:t>Clinicians shift from direct delivery → </a:t>
            </a:r>
            <a:r>
              <a:rPr lang="en-US" sz="2400" b="1" dirty="0">
                <a:solidFill>
                  <a:srgbClr val="000000"/>
                </a:solidFill>
                <a:latin typeface="Garet Light" panose="020B0604020202020204" charset="0"/>
                <a:ea typeface="Garet Bold"/>
                <a:cs typeface="Garet Bold"/>
                <a:sym typeface="Garet Bold"/>
              </a:rPr>
              <a:t>facilitation and supervision</a:t>
            </a:r>
            <a:r>
              <a:rPr lang="en-US" sz="2400" dirty="0">
                <a:solidFill>
                  <a:srgbClr val="000000"/>
                </a:solidFill>
                <a:latin typeface="Garet Light" panose="020B0604020202020204" charset="0"/>
                <a:ea typeface="Garet Bold"/>
                <a:cs typeface="Garet Bold"/>
                <a:sym typeface="Garet Bold"/>
              </a:rPr>
              <a:t> (</a:t>
            </a:r>
            <a:r>
              <a:rPr lang="en-US" sz="2400" dirty="0" err="1">
                <a:solidFill>
                  <a:srgbClr val="000000"/>
                </a:solidFill>
                <a:latin typeface="Garet Light" panose="020B0604020202020204" charset="0"/>
                <a:ea typeface="Garet Bold"/>
                <a:cs typeface="Garet Bold"/>
                <a:sym typeface="Garet Bold"/>
              </a:rPr>
              <a:t>Altunkaya</a:t>
            </a:r>
            <a:r>
              <a:rPr lang="en-US" sz="2400" dirty="0">
                <a:solidFill>
                  <a:srgbClr val="000000"/>
                </a:solidFill>
                <a:latin typeface="Garet Light" panose="020B0604020202020204" charset="0"/>
                <a:ea typeface="Garet Bold"/>
                <a:cs typeface="Garet Bold"/>
                <a:sym typeface="Garet Bold"/>
              </a:rPr>
              <a:t> et al., 2022).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Garet Light" panose="020B0604020202020204" charset="0"/>
                <a:ea typeface="Garet"/>
                <a:cs typeface="Garet"/>
                <a:sym typeface="Garet"/>
              </a:rPr>
              <a:t> </a:t>
            </a:r>
            <a:r>
              <a:rPr lang="en-US" sz="2400" dirty="0">
                <a:solidFill>
                  <a:srgbClr val="000000"/>
                </a:solidFill>
                <a:latin typeface="Garet Light" panose="020B0604020202020204" charset="0"/>
                <a:ea typeface="Garet Bold"/>
                <a:cs typeface="Garet Bold"/>
                <a:sym typeface="Garet Bold"/>
              </a:rPr>
              <a:t>Enables larger caseloads and improved service efficiency (</a:t>
            </a:r>
            <a:r>
              <a:rPr lang="en-US" sz="2400" dirty="0" err="1">
                <a:solidFill>
                  <a:srgbClr val="000000"/>
                </a:solidFill>
                <a:latin typeface="Garet Light" panose="020B0604020202020204" charset="0"/>
                <a:ea typeface="Garet Bold"/>
                <a:cs typeface="Garet Bold"/>
                <a:sym typeface="Garet Bold"/>
              </a:rPr>
              <a:t>Altunkaya</a:t>
            </a:r>
            <a:r>
              <a:rPr lang="en-US" sz="2400" dirty="0">
                <a:solidFill>
                  <a:srgbClr val="000000"/>
                </a:solidFill>
                <a:latin typeface="Garet Light" panose="020B0604020202020204" charset="0"/>
                <a:ea typeface="Garet Bold"/>
                <a:cs typeface="Garet Bold"/>
                <a:sym typeface="Garet Bold"/>
              </a:rPr>
              <a:t> et al., 2022).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Garet Light" panose="020B0604020202020204" charset="0"/>
                <a:ea typeface="Garet"/>
                <a:cs typeface="Garet"/>
                <a:sym typeface="Garet"/>
              </a:rPr>
              <a:t>  </a:t>
            </a:r>
            <a:r>
              <a:rPr lang="en-US" sz="2400" dirty="0">
                <a:solidFill>
                  <a:srgbClr val="000000"/>
                </a:solidFill>
                <a:latin typeface="Garet Light" panose="020B0604020202020204" charset="0"/>
                <a:ea typeface="Garet Bold"/>
                <a:cs typeface="Garet Bold"/>
                <a:sym typeface="Garet Bold"/>
              </a:rPr>
              <a:t>Emergence of new digital roles: </a:t>
            </a:r>
            <a:r>
              <a:rPr lang="en-US" sz="2400" b="1" dirty="0">
                <a:solidFill>
                  <a:srgbClr val="000000"/>
                </a:solidFill>
                <a:latin typeface="Garet Light" panose="020B0604020202020204" charset="0"/>
                <a:ea typeface="Garet Bold"/>
                <a:cs typeface="Garet Bold"/>
                <a:sym typeface="Garet Bold"/>
              </a:rPr>
              <a:t>VR facilitators and</a:t>
            </a:r>
            <a:r>
              <a:rPr lang="en-US" sz="2400" b="1" dirty="0">
                <a:solidFill>
                  <a:srgbClr val="000000"/>
                </a:solidFill>
                <a:latin typeface="Garet Light" panose="020B0604020202020204" charset="0"/>
                <a:ea typeface="Garet"/>
                <a:cs typeface="Garet"/>
                <a:sym typeface="Garet"/>
              </a:rPr>
              <a:t> </a:t>
            </a:r>
            <a:r>
              <a:rPr lang="en-US" sz="2400" b="1" dirty="0">
                <a:solidFill>
                  <a:srgbClr val="000000"/>
                </a:solidFill>
                <a:latin typeface="Garet Light" panose="020B0604020202020204" charset="0"/>
                <a:ea typeface="Garet Bold"/>
                <a:cs typeface="Garet Bold"/>
                <a:sym typeface="Garet Bold"/>
              </a:rPr>
              <a:t>Digital mental health coordinators </a:t>
            </a:r>
            <a:r>
              <a:rPr lang="en-US" sz="2400" dirty="0">
                <a:solidFill>
                  <a:srgbClr val="000000"/>
                </a:solidFill>
                <a:latin typeface="Garet Light" panose="020B0604020202020204" charset="0"/>
                <a:ea typeface="Garet Bold"/>
                <a:cs typeface="Garet Bold"/>
                <a:sym typeface="Garet Bold"/>
              </a:rPr>
              <a:t>(Bin et al., 2025)</a:t>
            </a:r>
            <a:endParaRPr lang="en-GB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E5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279436" y="-45803"/>
            <a:ext cx="9033373" cy="5371628"/>
            <a:chOff x="0" y="0"/>
            <a:chExt cx="2437433" cy="141475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7433" cy="1414750"/>
            </a:xfrm>
            <a:custGeom>
              <a:avLst/>
              <a:gdLst/>
              <a:ahLst/>
              <a:cxnLst/>
              <a:rect l="l" t="t" r="r" b="b"/>
              <a:pathLst>
                <a:path w="2437433" h="1414750">
                  <a:moveTo>
                    <a:pt x="0" y="0"/>
                  </a:moveTo>
                  <a:lnTo>
                    <a:pt x="2437433" y="0"/>
                  </a:lnTo>
                  <a:lnTo>
                    <a:pt x="2437433" y="1414750"/>
                  </a:lnTo>
                  <a:lnTo>
                    <a:pt x="0" y="1414750"/>
                  </a:lnTo>
                  <a:close/>
                </a:path>
              </a:pathLst>
            </a:custGeom>
            <a:solidFill>
              <a:srgbClr val="9CAEBE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61925"/>
              <a:ext cx="2437433" cy="15766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120"/>
                </a:lnSpc>
              </a:pPr>
              <a:endParaRPr dirty="0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306096" y="826645"/>
            <a:ext cx="8470205" cy="3971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00"/>
              </a:lnSpc>
            </a:pPr>
            <a:r>
              <a:rPr lang="en-US" sz="6500" b="1" dirty="0">
                <a:solidFill>
                  <a:srgbClr val="004E7A"/>
                </a:solidFill>
                <a:latin typeface="Beautifully Delicious Sans Bold"/>
                <a:ea typeface="Beautifully Delicious Sans Bold"/>
                <a:cs typeface="Beautifully Delicious Sans Bold"/>
                <a:sym typeface="Beautifully Delicious Sans Bold"/>
              </a:rPr>
              <a:t>IMPACT ON SERVICE DELIVERY</a:t>
            </a:r>
          </a:p>
          <a:p>
            <a:pPr algn="ctr">
              <a:lnSpc>
                <a:spcPts val="7800"/>
              </a:lnSpc>
            </a:pPr>
            <a:endParaRPr lang="en-US" sz="6500" b="1" dirty="0">
              <a:solidFill>
                <a:srgbClr val="004E7A"/>
              </a:solidFill>
              <a:latin typeface="Beautifully Delicious Sans Bold"/>
              <a:ea typeface="Beautifully Delicious Sans Bold"/>
              <a:cs typeface="Beautifully Delicious Sans Bold"/>
              <a:sym typeface="Beautifully Delicious Sans Bold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9144000" y="556135"/>
            <a:ext cx="8949597" cy="4329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Improves </a:t>
            </a: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efficiency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 and </a:t>
            </a: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patient throughput 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(Altunkaya et al., 2022; University of Oxford, 2022)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Reduces </a:t>
            </a: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waiting times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 in mental health services (NHS England, 2023)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Provides </a:t>
            </a:r>
            <a:r>
              <a:rPr lang="en-GB" sz="2199" b="1" noProof="0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standardised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, </a:t>
            </a: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evidence-based interventions 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(Altunkaya et al., 2022; World Health Organization, 2022)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Ensures </a:t>
            </a: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consistency 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and </a:t>
            </a: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treatment fidelity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 (Altunkaya et al., 2022)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Enhances </a:t>
            </a: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accessibility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 for underserved populations (NHS England, 2023; World Health Organization, 2022)</a:t>
            </a:r>
          </a:p>
          <a:p>
            <a:pPr algn="l">
              <a:lnSpc>
                <a:spcPts val="2800"/>
              </a:lnSpc>
            </a:pPr>
            <a:endParaRPr lang="en-US" sz="2199" dirty="0">
              <a:solidFill>
                <a:srgbClr val="000000"/>
              </a:solidFill>
              <a:latin typeface="Garet Light"/>
              <a:ea typeface="Garet Light"/>
              <a:cs typeface="Garet Light"/>
              <a:sym typeface="Garet Light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545348" y="6540723"/>
            <a:ext cx="8673185" cy="38933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High costs 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and </a:t>
            </a: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infrastructure needs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 (Chung et al., 2022)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Staff training 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requirements (Chung et al., 2022; Bin et al., 2025)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Need for </a:t>
            </a: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workflow adaptation 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and </a:t>
            </a: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integration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 (Chung et al., 2022; Riches et al., 2023)</a:t>
            </a:r>
          </a:p>
          <a:p>
            <a:pPr algn="l">
              <a:lnSpc>
                <a:spcPts val="3079"/>
              </a:lnSpc>
            </a:pPr>
            <a:endParaRPr lang="en-US" sz="2199" dirty="0">
              <a:solidFill>
                <a:srgbClr val="000000"/>
              </a:solidFill>
              <a:latin typeface="Garet Light"/>
              <a:ea typeface="Garet Light"/>
              <a:cs typeface="Garet Light"/>
              <a:sym typeface="Garet Light"/>
            </a:endParaRPr>
          </a:p>
          <a:p>
            <a:pPr algn="l">
              <a:lnSpc>
                <a:spcPts val="3079"/>
              </a:lnSpc>
            </a:pPr>
            <a:endParaRPr lang="en-US" sz="2199" dirty="0">
              <a:solidFill>
                <a:srgbClr val="000000"/>
              </a:solidFill>
              <a:latin typeface="Garet Light"/>
              <a:ea typeface="Garet Light"/>
              <a:cs typeface="Garet Light"/>
              <a:sym typeface="Garet Light"/>
            </a:endParaRPr>
          </a:p>
          <a:p>
            <a:pPr algn="l">
              <a:lnSpc>
                <a:spcPts val="2800"/>
              </a:lnSpc>
            </a:pPr>
            <a:endParaRPr lang="en-US" sz="2199" dirty="0">
              <a:solidFill>
                <a:srgbClr val="000000"/>
              </a:solidFill>
              <a:latin typeface="Garet Light"/>
              <a:ea typeface="Garet Light"/>
              <a:cs typeface="Garet Light"/>
              <a:sym typeface="Garet Light"/>
            </a:endParaRPr>
          </a:p>
          <a:p>
            <a:pPr algn="l">
              <a:lnSpc>
                <a:spcPts val="2800"/>
              </a:lnSpc>
            </a:pPr>
            <a:endParaRPr lang="en-US" sz="2199" dirty="0">
              <a:solidFill>
                <a:srgbClr val="000000"/>
              </a:solidFill>
              <a:latin typeface="Garet Light"/>
              <a:ea typeface="Garet Light"/>
              <a:cs typeface="Garet Light"/>
              <a:sym typeface="Garet Light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210800" y="5351448"/>
            <a:ext cx="5122180" cy="8976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499"/>
              </a:lnSpc>
            </a:pPr>
            <a:endParaRPr lang="en-US" sz="2499" b="1" dirty="0">
              <a:solidFill>
                <a:srgbClr val="004E7A"/>
              </a:solidFill>
              <a:latin typeface="Garet Bold"/>
              <a:ea typeface="Garet Bold"/>
              <a:cs typeface="Garet Bold"/>
              <a:sym typeface="Garet Bold"/>
            </a:endParaRPr>
          </a:p>
          <a:p>
            <a:pPr algn="l">
              <a:lnSpc>
                <a:spcPts val="3499"/>
              </a:lnSpc>
            </a:pPr>
            <a:r>
              <a:rPr lang="en-US" sz="2499" b="1" dirty="0">
                <a:solidFill>
                  <a:srgbClr val="004E7A"/>
                </a:solidFill>
                <a:latin typeface="Garet Bold"/>
                <a:ea typeface="Garet Bold"/>
                <a:cs typeface="Garet Bold"/>
                <a:sym typeface="Garet Bold"/>
              </a:rPr>
              <a:t> </a:t>
            </a:r>
            <a:r>
              <a:rPr lang="en-US" sz="2800" b="1" dirty="0">
                <a:solidFill>
                  <a:srgbClr val="004E7A"/>
                </a:solidFill>
                <a:latin typeface="Garet Bold"/>
                <a:ea typeface="Garet Bold"/>
                <a:cs typeface="Garet Bold"/>
                <a:sym typeface="Garet Bold"/>
              </a:rPr>
              <a:t>Challenges</a:t>
            </a:r>
            <a:endParaRPr lang="en-US" sz="2499" b="1" dirty="0">
              <a:solidFill>
                <a:srgbClr val="004E7A"/>
              </a:solidFill>
              <a:latin typeface="Garet Bold"/>
              <a:ea typeface="Garet Bold"/>
              <a:cs typeface="Garet Bold"/>
              <a:sym typeface="Garet Bold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1" y="5325825"/>
            <a:ext cx="9279435" cy="5189303"/>
            <a:chOff x="0" y="0"/>
            <a:chExt cx="1460467" cy="83220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460467" cy="832206"/>
            </a:xfrm>
            <a:custGeom>
              <a:avLst/>
              <a:gdLst/>
              <a:ahLst/>
              <a:cxnLst/>
              <a:rect l="l" t="t" r="r" b="b"/>
              <a:pathLst>
                <a:path w="1460467" h="832206">
                  <a:moveTo>
                    <a:pt x="0" y="0"/>
                  </a:moveTo>
                  <a:lnTo>
                    <a:pt x="1460467" y="0"/>
                  </a:lnTo>
                  <a:lnTo>
                    <a:pt x="1460467" y="832206"/>
                  </a:lnTo>
                  <a:lnTo>
                    <a:pt x="0" y="832206"/>
                  </a:lnTo>
                  <a:close/>
                </a:path>
              </a:pathLst>
            </a:custGeom>
            <a:blipFill>
              <a:blip r:embed="rId2"/>
              <a:stretch>
                <a:fillRect t="-8461" b="-8461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E5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346561" y="5293782"/>
            <a:ext cx="8689987" cy="51244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Increases engagement through </a:t>
            </a: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immersive experiences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 (Lambe et al., 2020; Stone, 2025)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Enables </a:t>
            </a: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safe exposure 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to feared situations (Freeman et al., 2022)</a:t>
            </a:r>
          </a:p>
          <a:p>
            <a:pPr algn="l">
              <a:lnSpc>
                <a:spcPts val="3079"/>
              </a:lnSpc>
            </a:pPr>
            <a:r>
              <a:rPr lang="en-US" sz="2199" b="1" dirty="0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rPr>
              <a:t>Supports: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Confidence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 building (Freeman et al., 2022)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Behavioural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 change (Freeman et al., 2022)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Emotional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 engagement (Stone, 2025)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Promotes </a:t>
            </a: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autonomy 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through self-paced therapy (Lambe et al., 2020)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Improves </a:t>
            </a: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treatment adherence 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and outcomes (Freeman et al., 2022; Stone, 2025)</a:t>
            </a:r>
          </a:p>
          <a:p>
            <a:pPr algn="l">
              <a:lnSpc>
                <a:spcPts val="2800"/>
              </a:lnSpc>
            </a:pPr>
            <a:endParaRPr lang="en-US" sz="2199" dirty="0">
              <a:solidFill>
                <a:srgbClr val="000000"/>
              </a:solidFill>
              <a:latin typeface="Garet Light"/>
              <a:ea typeface="Garet Light"/>
              <a:cs typeface="Garet Light"/>
              <a:sym typeface="Garet Light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176624" y="2134447"/>
            <a:ext cx="8815920" cy="349582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74979" lvl="1" indent="-237490">
              <a:lnSpc>
                <a:spcPts val="3079"/>
              </a:lnSpc>
              <a:buFont typeface="Arial"/>
              <a:buChar char="•"/>
            </a:pP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Possible </a:t>
            </a: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side effects 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(motion sickness, dizziness)(Oxford Health NHS FT, 2019)</a:t>
            </a:r>
          </a:p>
          <a:p>
            <a:pPr marL="474979" lvl="1" indent="-237490">
              <a:lnSpc>
                <a:spcPts val="3079"/>
              </a:lnSpc>
              <a:buFont typeface="Arial"/>
              <a:buChar char="•"/>
            </a:pP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Not 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suitable for </a:t>
            </a: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all patients 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(Oxford Health NHS FT, 2019)</a:t>
            </a:r>
          </a:p>
          <a:p>
            <a:pPr marL="474979" lvl="1" indent="-237490">
              <a:lnSpc>
                <a:spcPts val="3079"/>
              </a:lnSpc>
              <a:buFont typeface="Arial"/>
              <a:buChar char="•"/>
            </a:pP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Requires </a:t>
            </a: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clinical assessment before use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 (Oxford Health NHS FT, 2019)</a:t>
            </a:r>
          </a:p>
          <a:p>
            <a:pPr algn="l">
              <a:lnSpc>
                <a:spcPts val="3079"/>
              </a:lnSpc>
            </a:pPr>
            <a:endParaRPr lang="en-US" sz="2199" dirty="0">
              <a:solidFill>
                <a:srgbClr val="000000"/>
              </a:solidFill>
              <a:latin typeface="Garet Light"/>
              <a:ea typeface="Garet Light"/>
              <a:cs typeface="Garet Light"/>
              <a:sym typeface="Garet Light"/>
            </a:endParaRPr>
          </a:p>
          <a:p>
            <a:pPr algn="l">
              <a:lnSpc>
                <a:spcPts val="3079"/>
              </a:lnSpc>
            </a:pPr>
            <a:endParaRPr lang="en-US" sz="2199" dirty="0">
              <a:solidFill>
                <a:srgbClr val="000000"/>
              </a:solidFill>
              <a:latin typeface="Garet Light"/>
              <a:ea typeface="Garet Light"/>
              <a:cs typeface="Garet Light"/>
              <a:sym typeface="Garet Light"/>
            </a:endParaRPr>
          </a:p>
          <a:p>
            <a:pPr algn="l">
              <a:lnSpc>
                <a:spcPts val="2800"/>
              </a:lnSpc>
            </a:pPr>
            <a:endParaRPr lang="en-US" sz="2199" dirty="0">
              <a:solidFill>
                <a:srgbClr val="000000"/>
              </a:solidFill>
              <a:latin typeface="Garet Light"/>
              <a:ea typeface="Garet Light"/>
              <a:cs typeface="Garet Light"/>
              <a:sym typeface="Garet Light"/>
            </a:endParaRPr>
          </a:p>
          <a:p>
            <a:pPr algn="l">
              <a:lnSpc>
                <a:spcPts val="2800"/>
              </a:lnSpc>
            </a:pPr>
            <a:endParaRPr lang="en-US" sz="2199" dirty="0">
              <a:solidFill>
                <a:srgbClr val="000000"/>
              </a:solidFill>
              <a:latin typeface="Garet Light"/>
              <a:ea typeface="Garet Light"/>
              <a:cs typeface="Garet Light"/>
              <a:sym typeface="Garet Light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058400" y="1350027"/>
            <a:ext cx="4751844" cy="448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9"/>
              </a:lnSpc>
            </a:pPr>
            <a:r>
              <a:rPr lang="en-US" sz="2800" b="1" dirty="0">
                <a:solidFill>
                  <a:srgbClr val="004E7A"/>
                </a:solidFill>
                <a:latin typeface="Garet Bold"/>
                <a:ea typeface="Garet Bold"/>
                <a:cs typeface="Garet Bold"/>
                <a:sym typeface="Garet Bold"/>
              </a:rPr>
              <a:t>Challenges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9270588" y="5159312"/>
            <a:ext cx="8815920" cy="5127688"/>
            <a:chOff x="0" y="0"/>
            <a:chExt cx="1460467" cy="83220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460467" cy="832206"/>
            </a:xfrm>
            <a:custGeom>
              <a:avLst/>
              <a:gdLst/>
              <a:ahLst/>
              <a:cxnLst/>
              <a:rect l="l" t="t" r="r" b="b"/>
              <a:pathLst>
                <a:path w="1460467" h="832206">
                  <a:moveTo>
                    <a:pt x="0" y="0"/>
                  </a:moveTo>
                  <a:lnTo>
                    <a:pt x="1460467" y="0"/>
                  </a:lnTo>
                  <a:lnTo>
                    <a:pt x="1460467" y="832206"/>
                  </a:lnTo>
                  <a:lnTo>
                    <a:pt x="0" y="832206"/>
                  </a:lnTo>
                  <a:close/>
                </a:path>
              </a:pathLst>
            </a:custGeom>
            <a:blipFill>
              <a:blip r:embed="rId2"/>
              <a:stretch>
                <a:fillRect l="-14640" t="-14961" b="-21091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12" name="Group 14">
            <a:extLst>
              <a:ext uri="{FF2B5EF4-FFF2-40B4-BE49-F238E27FC236}">
                <a16:creationId xmlns:a16="http://schemas.microsoft.com/office/drawing/2014/main" id="{B4A69DC1-879C-4B44-7DC2-0A851A6FA4DE}"/>
              </a:ext>
            </a:extLst>
          </p:cNvPr>
          <p:cNvGrpSpPr/>
          <p:nvPr/>
        </p:nvGrpSpPr>
        <p:grpSpPr>
          <a:xfrm>
            <a:off x="133011" y="5210910"/>
            <a:ext cx="8917027" cy="4952964"/>
            <a:chOff x="0" y="0"/>
            <a:chExt cx="1597831" cy="1482654"/>
          </a:xfrm>
        </p:grpSpPr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83C58A03-40BA-208F-B1C4-0D402C956E3C}"/>
                </a:ext>
              </a:extLst>
            </p:cNvPr>
            <p:cNvSpPr/>
            <p:nvPr/>
          </p:nvSpPr>
          <p:spPr>
            <a:xfrm>
              <a:off x="0" y="0"/>
              <a:ext cx="1597831" cy="1482654"/>
            </a:xfrm>
            <a:custGeom>
              <a:avLst/>
              <a:gdLst/>
              <a:ahLst/>
              <a:cxnLst/>
              <a:rect l="l" t="t" r="r" b="b"/>
              <a:pathLst>
                <a:path w="1597831" h="1482654">
                  <a:moveTo>
                    <a:pt x="0" y="0"/>
                  </a:moveTo>
                  <a:lnTo>
                    <a:pt x="1597831" y="0"/>
                  </a:lnTo>
                  <a:lnTo>
                    <a:pt x="1597831" y="1482654"/>
                  </a:lnTo>
                  <a:lnTo>
                    <a:pt x="0" y="1482654"/>
                  </a:lnTo>
                  <a:close/>
                </a:path>
              </a:pathLst>
            </a:custGeom>
            <a:ln w="76200" cap="sq">
              <a:solidFill>
                <a:srgbClr val="C78D2C"/>
              </a:solidFill>
              <a:prstDash val="sysDot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" name="TextBox 16">
              <a:extLst>
                <a:ext uri="{FF2B5EF4-FFF2-40B4-BE49-F238E27FC236}">
                  <a16:creationId xmlns:a16="http://schemas.microsoft.com/office/drawing/2014/main" id="{EEED5C83-587F-F0BF-04A4-7ABC3917933E}"/>
                </a:ext>
              </a:extLst>
            </p:cNvPr>
            <p:cNvSpPr txBox="1"/>
            <p:nvPr/>
          </p:nvSpPr>
          <p:spPr>
            <a:xfrm>
              <a:off x="0" y="-47625"/>
              <a:ext cx="1597831" cy="1530279"/>
            </a:xfrm>
            <a:prstGeom prst="rect">
              <a:avLst/>
            </a:prstGeom>
          </p:spPr>
          <p:txBody>
            <a:bodyPr lIns="23333" tIns="23333" rIns="23333" bIns="23333" rtlCol="0" anchor="ctr"/>
            <a:lstStyle/>
            <a:p>
              <a:pPr algn="ctr">
                <a:lnSpc>
                  <a:spcPts val="3086"/>
                </a:lnSpc>
              </a:pPr>
              <a:endParaRPr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DA7D90F-C810-7885-186E-47D3DF32F24D}"/>
              </a:ext>
            </a:extLst>
          </p:cNvPr>
          <p:cNvGrpSpPr/>
          <p:nvPr/>
        </p:nvGrpSpPr>
        <p:grpSpPr>
          <a:xfrm>
            <a:off x="9144000" y="172816"/>
            <a:ext cx="8917027" cy="4887831"/>
            <a:chOff x="0" y="0"/>
            <a:chExt cx="1597831" cy="1482654"/>
          </a:xfrm>
        </p:grpSpPr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793D9BC0-9842-7DD7-7837-94698C75E108}"/>
                </a:ext>
              </a:extLst>
            </p:cNvPr>
            <p:cNvSpPr/>
            <p:nvPr/>
          </p:nvSpPr>
          <p:spPr>
            <a:xfrm>
              <a:off x="0" y="0"/>
              <a:ext cx="1597831" cy="1482654"/>
            </a:xfrm>
            <a:custGeom>
              <a:avLst/>
              <a:gdLst/>
              <a:ahLst/>
              <a:cxnLst/>
              <a:rect l="l" t="t" r="r" b="b"/>
              <a:pathLst>
                <a:path w="1597831" h="1482654">
                  <a:moveTo>
                    <a:pt x="0" y="0"/>
                  </a:moveTo>
                  <a:lnTo>
                    <a:pt x="1597831" y="0"/>
                  </a:lnTo>
                  <a:lnTo>
                    <a:pt x="1597831" y="1482654"/>
                  </a:lnTo>
                  <a:lnTo>
                    <a:pt x="0" y="1482654"/>
                  </a:lnTo>
                  <a:close/>
                </a:path>
              </a:pathLst>
            </a:custGeom>
            <a:ln w="76200" cap="sq">
              <a:solidFill>
                <a:schemeClr val="tx2">
                  <a:lumMod val="75000"/>
                </a:schemeClr>
              </a:solidFill>
              <a:prstDash val="sysDot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732D08D5-BF27-52E0-BF3C-A2B13C50436A}"/>
                </a:ext>
              </a:extLst>
            </p:cNvPr>
            <p:cNvSpPr txBox="1"/>
            <p:nvPr/>
          </p:nvSpPr>
          <p:spPr>
            <a:xfrm>
              <a:off x="0" y="-47625"/>
              <a:ext cx="1597831" cy="1530279"/>
            </a:xfrm>
            <a:prstGeom prst="rect">
              <a:avLst/>
            </a:prstGeom>
            <a:ln>
              <a:solidFill>
                <a:schemeClr val="tx2">
                  <a:lumMod val="75000"/>
                </a:schemeClr>
              </a:solidFill>
            </a:ln>
          </p:spPr>
          <p:txBody>
            <a:bodyPr lIns="23333" tIns="23333" rIns="23333" bIns="23333" rtlCol="0" anchor="ctr"/>
            <a:lstStyle/>
            <a:p>
              <a:pPr algn="ctr">
                <a:lnSpc>
                  <a:spcPts val="3086"/>
                </a:lnSpc>
              </a:pPr>
              <a:endParaRPr dirty="0"/>
            </a:p>
          </p:txBody>
        </p:sp>
      </p:grpSp>
      <p:grpSp>
        <p:nvGrpSpPr>
          <p:cNvPr id="18" name="Group 9">
            <a:extLst>
              <a:ext uri="{FF2B5EF4-FFF2-40B4-BE49-F238E27FC236}">
                <a16:creationId xmlns:a16="http://schemas.microsoft.com/office/drawing/2014/main" id="{0826CFB6-B159-1D90-48DD-5FBDAC817132}"/>
              </a:ext>
            </a:extLst>
          </p:cNvPr>
          <p:cNvGrpSpPr/>
          <p:nvPr/>
        </p:nvGrpSpPr>
        <p:grpSpPr>
          <a:xfrm>
            <a:off x="-26610" y="22552"/>
            <a:ext cx="9044024" cy="5112060"/>
            <a:chOff x="0" y="0"/>
            <a:chExt cx="1679268" cy="1414750"/>
          </a:xfrm>
        </p:grpSpPr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9917BF66-25CF-58FD-D17C-AB20337CEB2E}"/>
                </a:ext>
              </a:extLst>
            </p:cNvPr>
            <p:cNvSpPr/>
            <p:nvPr/>
          </p:nvSpPr>
          <p:spPr>
            <a:xfrm>
              <a:off x="0" y="0"/>
              <a:ext cx="1679268" cy="1414750"/>
            </a:xfrm>
            <a:custGeom>
              <a:avLst/>
              <a:gdLst/>
              <a:ahLst/>
              <a:cxnLst/>
              <a:rect l="l" t="t" r="r" b="b"/>
              <a:pathLst>
                <a:path w="1679268" h="1414750">
                  <a:moveTo>
                    <a:pt x="0" y="0"/>
                  </a:moveTo>
                  <a:lnTo>
                    <a:pt x="1679268" y="0"/>
                  </a:lnTo>
                  <a:lnTo>
                    <a:pt x="1679268" y="1414750"/>
                  </a:lnTo>
                  <a:lnTo>
                    <a:pt x="0" y="1414750"/>
                  </a:lnTo>
                  <a:close/>
                </a:path>
              </a:pathLst>
            </a:custGeom>
            <a:solidFill>
              <a:srgbClr val="9CAEBE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" name="TextBox 11">
              <a:extLst>
                <a:ext uri="{FF2B5EF4-FFF2-40B4-BE49-F238E27FC236}">
                  <a16:creationId xmlns:a16="http://schemas.microsoft.com/office/drawing/2014/main" id="{45E814EF-D0FF-7941-007C-C3222423F28D}"/>
                </a:ext>
              </a:extLst>
            </p:cNvPr>
            <p:cNvSpPr txBox="1"/>
            <p:nvPr/>
          </p:nvSpPr>
          <p:spPr>
            <a:xfrm>
              <a:off x="0" y="-161925"/>
              <a:ext cx="1679268" cy="15766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120"/>
                </a:lnSpc>
              </a:pPr>
              <a:endParaRPr dirty="0"/>
            </a:p>
          </p:txBody>
        </p:sp>
      </p:grpSp>
      <p:sp>
        <p:nvSpPr>
          <p:cNvPr id="21" name="TextBox 2"/>
          <p:cNvSpPr txBox="1"/>
          <p:nvPr/>
        </p:nvSpPr>
        <p:spPr>
          <a:xfrm>
            <a:off x="635006" y="1192110"/>
            <a:ext cx="7812383" cy="28492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800"/>
              </a:lnSpc>
            </a:pPr>
            <a:r>
              <a:rPr lang="en-US" sz="4800" b="1" dirty="0">
                <a:solidFill>
                  <a:srgbClr val="004E7A"/>
                </a:solidFill>
                <a:latin typeface="Beautifully Delicious Sans Bold"/>
                <a:ea typeface="Beautifully Delicious Sans Bold"/>
                <a:cs typeface="Beautifully Delicious Sans Bold"/>
                <a:sym typeface="Beautifully Delicious Sans Bold"/>
              </a:rPr>
              <a:t>IMPACT ON PATIENTS / SERVICE USERS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E5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72230" y="5143500"/>
            <a:ext cx="9426857" cy="5371628"/>
            <a:chOff x="0" y="0"/>
            <a:chExt cx="1460467" cy="83220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60467" cy="832206"/>
            </a:xfrm>
            <a:custGeom>
              <a:avLst/>
              <a:gdLst/>
              <a:ahLst/>
              <a:cxnLst/>
              <a:rect l="l" t="t" r="r" b="b"/>
              <a:pathLst>
                <a:path w="1460467" h="832206">
                  <a:moveTo>
                    <a:pt x="0" y="0"/>
                  </a:moveTo>
                  <a:lnTo>
                    <a:pt x="1460467" y="0"/>
                  </a:lnTo>
                  <a:lnTo>
                    <a:pt x="1460467" y="832206"/>
                  </a:lnTo>
                  <a:lnTo>
                    <a:pt x="0" y="832206"/>
                  </a:lnTo>
                  <a:close/>
                </a:path>
              </a:pathLst>
            </a:custGeom>
            <a:blipFill>
              <a:blip r:embed="rId2"/>
              <a:stretch>
                <a:fillRect t="-3196" b="-3196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9254627" y="-1"/>
            <a:ext cx="9033373" cy="5178761"/>
            <a:chOff x="0" y="0"/>
            <a:chExt cx="2437433" cy="141475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7433" cy="1414750"/>
            </a:xfrm>
            <a:custGeom>
              <a:avLst/>
              <a:gdLst/>
              <a:ahLst/>
              <a:cxnLst/>
              <a:rect l="l" t="t" r="r" b="b"/>
              <a:pathLst>
                <a:path w="2437433" h="1414750">
                  <a:moveTo>
                    <a:pt x="0" y="0"/>
                  </a:moveTo>
                  <a:lnTo>
                    <a:pt x="2437433" y="0"/>
                  </a:lnTo>
                  <a:lnTo>
                    <a:pt x="2437433" y="1414750"/>
                  </a:lnTo>
                  <a:lnTo>
                    <a:pt x="0" y="1414750"/>
                  </a:lnTo>
                  <a:close/>
                </a:path>
              </a:pathLst>
            </a:custGeom>
            <a:solidFill>
              <a:srgbClr val="9CAEBE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161925"/>
              <a:ext cx="2437433" cy="15766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120"/>
                </a:lnSpc>
              </a:pPr>
              <a:endParaRPr dirty="0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306096" y="1492822"/>
            <a:ext cx="8470205" cy="1990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800"/>
              </a:lnSpc>
            </a:pPr>
            <a:r>
              <a:rPr lang="en-US" sz="6500" b="1" dirty="0">
                <a:solidFill>
                  <a:srgbClr val="004E7A"/>
                </a:solidFill>
                <a:latin typeface="Beautifully Delicious Sans Bold"/>
                <a:ea typeface="Beautifully Delicious Sans Bold"/>
                <a:cs typeface="Beautifully Delicious Sans Bold"/>
                <a:sym typeface="Beautifully Delicious Sans Bold"/>
              </a:rPr>
              <a:t> IMPACT ON COMMUNITY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338403" y="518645"/>
            <a:ext cx="8949597" cy="5124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Improves </a:t>
            </a: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social participation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 and </a:t>
            </a: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independence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 (Freeman et al., 2022)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Reduces social isolation 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and </a:t>
            </a: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avoidance behaviours 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(Freeman et al., 2022; World Health Organization, 2022)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Reduces family 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and </a:t>
            </a: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caregiver burden 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(Freeman et al., 2022)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Supports co-production 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in healthcare innovation (Lambe et al., 2020)</a:t>
            </a:r>
          </a:p>
          <a:p>
            <a:pPr algn="l">
              <a:lnSpc>
                <a:spcPts val="3079"/>
              </a:lnSpc>
            </a:pPr>
            <a:r>
              <a:rPr lang="en-US" sz="2199" b="1" dirty="0">
                <a:solidFill>
                  <a:srgbClr val="000000"/>
                </a:solidFill>
                <a:latin typeface="Garet Bold"/>
                <a:ea typeface="Garet Bold"/>
                <a:cs typeface="Garet Bold"/>
                <a:sym typeface="Garet Bold"/>
              </a:rPr>
              <a:t>Enhances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:</a:t>
            </a:r>
          </a:p>
          <a:p>
            <a:pPr marL="474979" lvl="1" indent="-237490">
              <a:lnSpc>
                <a:spcPts val="3079"/>
              </a:lnSpc>
              <a:buFont typeface="Arial"/>
              <a:buChar char="•"/>
            </a:pP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Empathy 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among clinicians (Tay et al., 2025)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Reduction 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in</a:t>
            </a: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 stigma 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(Tay et al., 2025)</a:t>
            </a:r>
          </a:p>
          <a:p>
            <a:pPr algn="l">
              <a:lnSpc>
                <a:spcPts val="3079"/>
              </a:lnSpc>
            </a:pPr>
            <a:endParaRPr lang="en-US" sz="2199" dirty="0">
              <a:solidFill>
                <a:srgbClr val="000000"/>
              </a:solidFill>
              <a:latin typeface="Garet Light"/>
              <a:ea typeface="Garet Light"/>
              <a:cs typeface="Garet Light"/>
              <a:sym typeface="Garet Light"/>
            </a:endParaRPr>
          </a:p>
          <a:p>
            <a:pPr algn="l">
              <a:lnSpc>
                <a:spcPts val="2800"/>
              </a:lnSpc>
            </a:pPr>
            <a:endParaRPr lang="en-US" sz="2199" dirty="0">
              <a:solidFill>
                <a:srgbClr val="000000"/>
              </a:solidFill>
              <a:latin typeface="Garet Light"/>
              <a:ea typeface="Garet Light"/>
              <a:cs typeface="Garet Light"/>
              <a:sym typeface="Garet Light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590487" y="6600686"/>
            <a:ext cx="8361652" cy="349582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Risk of </a:t>
            </a: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digital inequality 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and </a:t>
            </a: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unequal access 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(Chung et al., 2022)</a:t>
            </a:r>
          </a:p>
          <a:p>
            <a:pPr marL="474979" lvl="1" indent="-237490" algn="l">
              <a:lnSpc>
                <a:spcPts val="3079"/>
              </a:lnSpc>
              <a:buFont typeface="Arial"/>
              <a:buChar char="•"/>
            </a:pP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Concerns about </a:t>
            </a:r>
            <a:r>
              <a:rPr lang="en-US" sz="2199" b="1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reduced human interaction in care </a:t>
            </a:r>
            <a:r>
              <a:rPr lang="en-US" sz="2199" dirty="0">
                <a:solidFill>
                  <a:srgbClr val="000000"/>
                </a:solidFill>
                <a:latin typeface="Garet Light"/>
                <a:ea typeface="Garet Light"/>
                <a:cs typeface="Garet Light"/>
                <a:sym typeface="Garet Light"/>
              </a:rPr>
              <a:t>(Chung et al., 2022)</a:t>
            </a:r>
          </a:p>
          <a:p>
            <a:pPr algn="l">
              <a:lnSpc>
                <a:spcPts val="3079"/>
              </a:lnSpc>
            </a:pPr>
            <a:endParaRPr lang="en-US" sz="2199" dirty="0">
              <a:solidFill>
                <a:srgbClr val="000000"/>
              </a:solidFill>
              <a:latin typeface="Garet Light"/>
              <a:ea typeface="Garet Light"/>
              <a:cs typeface="Garet Light"/>
              <a:sym typeface="Garet Light"/>
            </a:endParaRPr>
          </a:p>
          <a:p>
            <a:pPr algn="l">
              <a:lnSpc>
                <a:spcPts val="3079"/>
              </a:lnSpc>
            </a:pPr>
            <a:endParaRPr lang="en-US" sz="2199" dirty="0">
              <a:solidFill>
                <a:srgbClr val="000000"/>
              </a:solidFill>
              <a:latin typeface="Garet Light"/>
              <a:ea typeface="Garet Light"/>
              <a:cs typeface="Garet Light"/>
              <a:sym typeface="Garet Light"/>
            </a:endParaRPr>
          </a:p>
          <a:p>
            <a:pPr algn="l">
              <a:lnSpc>
                <a:spcPts val="3079"/>
              </a:lnSpc>
            </a:pPr>
            <a:endParaRPr lang="en-US" sz="2199" dirty="0">
              <a:solidFill>
                <a:srgbClr val="000000"/>
              </a:solidFill>
              <a:latin typeface="Garet Light"/>
              <a:ea typeface="Garet Light"/>
              <a:cs typeface="Garet Light"/>
              <a:sym typeface="Garet Light"/>
            </a:endParaRPr>
          </a:p>
          <a:p>
            <a:pPr algn="l">
              <a:lnSpc>
                <a:spcPts val="2800"/>
              </a:lnSpc>
            </a:pPr>
            <a:endParaRPr lang="en-US" sz="2199" dirty="0">
              <a:solidFill>
                <a:srgbClr val="000000"/>
              </a:solidFill>
              <a:latin typeface="Garet Light"/>
              <a:ea typeface="Garet Light"/>
              <a:cs typeface="Garet Light"/>
              <a:sym typeface="Garet Light"/>
            </a:endParaRPr>
          </a:p>
          <a:p>
            <a:pPr algn="l">
              <a:lnSpc>
                <a:spcPts val="2800"/>
              </a:lnSpc>
            </a:pPr>
            <a:endParaRPr lang="en-US" sz="2199" dirty="0">
              <a:solidFill>
                <a:srgbClr val="000000"/>
              </a:solidFill>
              <a:latin typeface="Garet Light"/>
              <a:ea typeface="Garet Light"/>
              <a:cs typeface="Garet Light"/>
              <a:sym typeface="Garet Light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10058400" y="5905500"/>
            <a:ext cx="4751844" cy="4328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9"/>
              </a:lnSpc>
            </a:pPr>
            <a:r>
              <a:rPr lang="en-US" sz="2499" b="1" dirty="0">
                <a:solidFill>
                  <a:srgbClr val="004E7A"/>
                </a:solidFill>
                <a:latin typeface="Garet Bold"/>
                <a:ea typeface="Garet Bold"/>
                <a:cs typeface="Garet Bold"/>
                <a:sym typeface="Garet Bold"/>
              </a:rPr>
              <a:t>Challenges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CAE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79181" y="-30980"/>
            <a:ext cx="9423341" cy="10317980"/>
            <a:chOff x="0" y="0"/>
            <a:chExt cx="2246859" cy="286018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246859" cy="2860189"/>
            </a:xfrm>
            <a:custGeom>
              <a:avLst/>
              <a:gdLst/>
              <a:ahLst/>
              <a:cxnLst/>
              <a:rect l="l" t="t" r="r" b="b"/>
              <a:pathLst>
                <a:path w="2246859" h="2860189">
                  <a:moveTo>
                    <a:pt x="0" y="0"/>
                  </a:moveTo>
                  <a:lnTo>
                    <a:pt x="2246859" y="0"/>
                  </a:lnTo>
                  <a:lnTo>
                    <a:pt x="2246859" y="2860189"/>
                  </a:lnTo>
                  <a:lnTo>
                    <a:pt x="0" y="2860189"/>
                  </a:lnTo>
                  <a:close/>
                </a:path>
              </a:pathLst>
            </a:custGeom>
            <a:solidFill>
              <a:srgbClr val="E5E5E5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61925"/>
              <a:ext cx="2246859" cy="30221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120"/>
                </a:lnSpc>
              </a:pPr>
              <a:endParaRPr dirty="0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411167" y="4734337"/>
            <a:ext cx="8572033" cy="5280330"/>
            <a:chOff x="0" y="0"/>
            <a:chExt cx="1687014" cy="126023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687014" cy="1260232"/>
            </a:xfrm>
            <a:custGeom>
              <a:avLst/>
              <a:gdLst/>
              <a:ahLst/>
              <a:cxnLst/>
              <a:rect l="l" t="t" r="r" b="b"/>
              <a:pathLst>
                <a:path w="1687014" h="1260232">
                  <a:moveTo>
                    <a:pt x="0" y="0"/>
                  </a:moveTo>
                  <a:lnTo>
                    <a:pt x="1687014" y="0"/>
                  </a:lnTo>
                  <a:lnTo>
                    <a:pt x="1687014" y="1260232"/>
                  </a:lnTo>
                  <a:lnTo>
                    <a:pt x="0" y="1260232"/>
                  </a:lnTo>
                  <a:close/>
                </a:path>
              </a:pathLst>
            </a:custGeom>
            <a:blipFill>
              <a:blip r:embed="rId2"/>
              <a:stretch>
                <a:fillRect l="-21000" r="-58463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-830304" y="571500"/>
            <a:ext cx="9697536" cy="1295400"/>
            <a:chOff x="0" y="0"/>
            <a:chExt cx="1679268" cy="141475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679268" cy="1414750"/>
            </a:xfrm>
            <a:custGeom>
              <a:avLst/>
              <a:gdLst/>
              <a:ahLst/>
              <a:cxnLst/>
              <a:rect l="l" t="t" r="r" b="b"/>
              <a:pathLst>
                <a:path w="1679268" h="1414750">
                  <a:moveTo>
                    <a:pt x="0" y="0"/>
                  </a:moveTo>
                  <a:lnTo>
                    <a:pt x="1679268" y="0"/>
                  </a:lnTo>
                  <a:lnTo>
                    <a:pt x="1679268" y="1414750"/>
                  </a:lnTo>
                  <a:lnTo>
                    <a:pt x="0" y="1414750"/>
                  </a:lnTo>
                  <a:close/>
                </a:path>
              </a:pathLst>
            </a:custGeom>
            <a:solidFill>
              <a:srgbClr val="9CAEBE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161925"/>
              <a:ext cx="1679268" cy="15766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120"/>
                </a:lnSpc>
              </a:pPr>
              <a:endParaRPr dirty="0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377313" y="3488587"/>
            <a:ext cx="8110351" cy="50141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15901" lvl="1" algn="l">
              <a:lnSpc>
                <a:spcPts val="2800"/>
              </a:lnSpc>
              <a:spcBef>
                <a:spcPct val="0"/>
              </a:spcBef>
            </a:pPr>
            <a:r>
              <a:rPr lang="en-US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Garet Light"/>
                <a:ea typeface="Garet Light"/>
                <a:cs typeface="Garet Light"/>
                <a:sym typeface="Garet Light"/>
              </a:rPr>
              <a:t>Oxford VR is a transformative digital innovation (Freeman et al., 2022)</a:t>
            </a:r>
          </a:p>
          <a:p>
            <a:pPr marL="215901" lvl="1" algn="l">
              <a:lnSpc>
                <a:spcPts val="2800"/>
              </a:lnSpc>
              <a:spcBef>
                <a:spcPct val="0"/>
              </a:spcBef>
            </a:pPr>
            <a:endParaRPr lang="en-US" sz="2600" dirty="0">
              <a:solidFill>
                <a:schemeClr val="tx1">
                  <a:lumMod val="95000"/>
                  <a:lumOff val="5000"/>
                </a:schemeClr>
              </a:solidFill>
              <a:latin typeface="Garet Light"/>
              <a:ea typeface="Garet Light"/>
              <a:cs typeface="Garet Light"/>
              <a:sym typeface="Garet Light"/>
            </a:endParaRP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4E7A"/>
                </a:solidFill>
                <a:latin typeface="Garet Bold"/>
                <a:ea typeface="Garet Bold"/>
                <a:cs typeface="Garet Bold"/>
                <a:sym typeface="Garet Bold"/>
              </a:rPr>
              <a:t>Key benefits:</a:t>
            </a:r>
          </a:p>
          <a:p>
            <a:pPr marL="431801" lvl="1" indent="-215900" algn="l">
              <a:lnSpc>
                <a:spcPts val="2800"/>
              </a:lnSpc>
              <a:spcBef>
                <a:spcPct val="0"/>
              </a:spcBef>
              <a:buFont typeface="Arial"/>
              <a:buChar char="•"/>
            </a:pPr>
            <a:r>
              <a:rPr lang="en-US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Garet Light"/>
                <a:ea typeface="Garet Light"/>
                <a:cs typeface="Garet Light"/>
                <a:sym typeface="Garet Light"/>
              </a:rPr>
              <a:t>Improved efficiency (Altunkaya et al., 2022)</a:t>
            </a:r>
          </a:p>
          <a:p>
            <a:pPr marL="431801" lvl="1" indent="-215900" algn="l">
              <a:lnSpc>
                <a:spcPts val="2800"/>
              </a:lnSpc>
              <a:spcBef>
                <a:spcPct val="0"/>
              </a:spcBef>
              <a:buFont typeface="Arial"/>
              <a:buChar char="•"/>
            </a:pPr>
            <a:r>
              <a:rPr lang="en-US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Garet Light"/>
                <a:ea typeface="Garet Light"/>
                <a:cs typeface="Garet Light"/>
                <a:sym typeface="Garet Light"/>
              </a:rPr>
              <a:t>Increased accessibility (NHS England, 2023)</a:t>
            </a:r>
          </a:p>
          <a:p>
            <a:pPr marL="431801" lvl="1" indent="-215900" algn="l">
              <a:lnSpc>
                <a:spcPts val="2800"/>
              </a:lnSpc>
              <a:spcBef>
                <a:spcPct val="0"/>
              </a:spcBef>
              <a:buFont typeface="Arial"/>
              <a:buChar char="•"/>
            </a:pPr>
            <a:r>
              <a:rPr lang="en-US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Garet Light"/>
                <a:ea typeface="Garet Light"/>
                <a:cs typeface="Garet Light"/>
                <a:sym typeface="Garet Light"/>
              </a:rPr>
              <a:t>Enhanced engagement (Lambe et al., 2020)</a:t>
            </a:r>
          </a:p>
          <a:p>
            <a:pPr marL="215901" lvl="1" algn="l">
              <a:lnSpc>
                <a:spcPts val="2800"/>
              </a:lnSpc>
              <a:spcBef>
                <a:spcPct val="0"/>
              </a:spcBef>
            </a:pPr>
            <a:endParaRPr lang="en-US" sz="2600" dirty="0">
              <a:solidFill>
                <a:schemeClr val="tx1">
                  <a:lumMod val="95000"/>
                  <a:lumOff val="5000"/>
                </a:schemeClr>
              </a:solidFill>
              <a:latin typeface="Garet Light"/>
              <a:ea typeface="Garet Light"/>
              <a:cs typeface="Garet Light"/>
              <a:sym typeface="Garet Light"/>
            </a:endParaRP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4E7A"/>
                </a:solidFill>
                <a:latin typeface="Garet Bold"/>
                <a:ea typeface="Garet Bold"/>
                <a:cs typeface="Garet Bold"/>
                <a:sym typeface="Garet Bold"/>
              </a:rPr>
              <a:t>Key challenges:</a:t>
            </a:r>
          </a:p>
          <a:p>
            <a:pPr marL="431801" lvl="1" indent="-215900" algn="l">
              <a:lnSpc>
                <a:spcPts val="2800"/>
              </a:lnSpc>
              <a:spcBef>
                <a:spcPct val="0"/>
              </a:spcBef>
              <a:buFont typeface="Arial"/>
              <a:buChar char="•"/>
            </a:pPr>
            <a:r>
              <a:rPr lang="en-US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Garet Light"/>
                <a:ea typeface="Garet Light"/>
                <a:cs typeface="Garet Light"/>
                <a:sym typeface="Garet Light"/>
              </a:rPr>
              <a:t>Workforce training (Chung et al., 2022)</a:t>
            </a:r>
          </a:p>
          <a:p>
            <a:pPr marL="431801" lvl="1" indent="-215900" algn="l">
              <a:lnSpc>
                <a:spcPts val="2800"/>
              </a:lnSpc>
              <a:spcBef>
                <a:spcPct val="0"/>
              </a:spcBef>
              <a:buFont typeface="Arial"/>
              <a:buChar char="•"/>
            </a:pPr>
            <a:r>
              <a:rPr lang="en-US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Garet Light"/>
                <a:ea typeface="Garet Light"/>
                <a:cs typeface="Garet Light"/>
                <a:sym typeface="Garet Light"/>
              </a:rPr>
              <a:t>Cost and infrastructure (Chung et al., 2022)</a:t>
            </a:r>
          </a:p>
          <a:p>
            <a:pPr marL="431801" lvl="1" indent="-215900" algn="l">
              <a:lnSpc>
                <a:spcPts val="2800"/>
              </a:lnSpc>
              <a:spcBef>
                <a:spcPct val="0"/>
              </a:spcBef>
              <a:buFont typeface="Arial"/>
              <a:buChar char="•"/>
            </a:pPr>
            <a:r>
              <a:rPr lang="en-US" sz="2600" dirty="0">
                <a:solidFill>
                  <a:schemeClr val="tx1">
                    <a:lumMod val="95000"/>
                    <a:lumOff val="5000"/>
                  </a:schemeClr>
                </a:solidFill>
                <a:latin typeface="Garet Light"/>
                <a:ea typeface="Garet Light"/>
                <a:cs typeface="Garet Light"/>
                <a:sym typeface="Garet Light"/>
              </a:rPr>
              <a:t>Digital inequality (Chung et al., 2022)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004E7A"/>
              </a:solidFill>
              <a:latin typeface="Garet Light"/>
              <a:ea typeface="Garet Light"/>
              <a:cs typeface="Garet Light"/>
              <a:sym typeface="Garet Light"/>
            </a:endParaRPr>
          </a:p>
          <a:p>
            <a:pPr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004E7A"/>
              </a:solidFill>
              <a:latin typeface="Garet Light"/>
              <a:ea typeface="Garet Light"/>
              <a:cs typeface="Garet Light"/>
              <a:sym typeface="Garet Light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82502" y="707788"/>
            <a:ext cx="6470471" cy="790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6240"/>
              </a:lnSpc>
            </a:pPr>
            <a:r>
              <a:rPr lang="en-US" sz="5200" b="1" dirty="0">
                <a:solidFill>
                  <a:srgbClr val="004E7A"/>
                </a:solidFill>
                <a:latin typeface="Beautifully Delicious Sans Bold"/>
                <a:ea typeface="Beautifully Delicious Sans Bold"/>
                <a:cs typeface="Beautifully Delicious Sans Bold"/>
                <a:sym typeface="Beautifully Delicious Sans Bold"/>
              </a:rPr>
              <a:t> CONCLUSION 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A0CF2C1A-B2C3-ADCB-30F1-3B3E23B1A3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418356" y="272333"/>
            <a:ext cx="8564844" cy="4462004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E5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>
            <a:extLst>
              <a:ext uri="{FF2B5EF4-FFF2-40B4-BE49-F238E27FC236}">
                <a16:creationId xmlns:a16="http://schemas.microsoft.com/office/drawing/2014/main" id="{8FD32342-DBFE-1DA9-BD70-914B815E65B7}"/>
              </a:ext>
            </a:extLst>
          </p:cNvPr>
          <p:cNvSpPr txBox="1"/>
          <p:nvPr/>
        </p:nvSpPr>
        <p:spPr>
          <a:xfrm>
            <a:off x="-2362200" y="342900"/>
            <a:ext cx="89154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dirty="0">
                <a:solidFill>
                  <a:srgbClr val="004E7A"/>
                </a:solidFill>
                <a:latin typeface="Arial" panose="020B0604020202020204" pitchFamily="34" charset="0"/>
                <a:ea typeface="Beautifully Delicious Sans"/>
                <a:cs typeface="Arial" panose="020B0604020202020204" pitchFamily="34" charset="0"/>
                <a:sym typeface="Beautifully Delicious Sans"/>
              </a:rPr>
              <a:t>References</a:t>
            </a:r>
            <a:endParaRPr lang="en-US" sz="4400" b="1" dirty="0">
              <a:solidFill>
                <a:srgbClr val="004E7A"/>
              </a:solidFill>
              <a:latin typeface="Arial" panose="020B0604020202020204" pitchFamily="34" charset="0"/>
              <a:ea typeface="Beautifully Delicious Sans"/>
              <a:cs typeface="Arial" panose="020B0604020202020204" pitchFamily="34" charset="0"/>
              <a:sym typeface="Beautifully Delicious San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E5D90CE-6F65-6C98-DD30-12E3DA2CACBF}"/>
              </a:ext>
            </a:extLst>
          </p:cNvPr>
          <p:cNvSpPr txBox="1"/>
          <p:nvPr/>
        </p:nvSpPr>
        <p:spPr>
          <a:xfrm>
            <a:off x="594360" y="1333500"/>
            <a:ext cx="17099280" cy="9848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dirty="0"/>
              <a:t>Altunkaya, J., et al. (2022) ‘Estimating the economic value of automated virtual reality cognitive therapy for treating agoraphobic avoidance in patients with psychosis: Findings from the gameChange randomised controlled clinical trial’, </a:t>
            </a:r>
            <a:r>
              <a:rPr lang="en-GB" sz="2400" i="1" dirty="0"/>
              <a:t>Journal of Medical Internet Research</a:t>
            </a:r>
            <a:r>
              <a:rPr lang="en-GB" sz="2400" dirty="0"/>
              <a:t>, 24(11), p. e39248. Available at: </a:t>
            </a:r>
            <a:r>
              <a:rPr lang="en-GB" sz="2400" dirty="0">
                <a:hlinkClick r:id="rId2"/>
              </a:rPr>
              <a:t>https://doi.org/10.2196/39248</a:t>
            </a:r>
            <a:r>
              <a:rPr lang="en-GB" sz="2400" dirty="0"/>
              <a:t>.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Bin, S., et al. (2025) ‘Mental health professionals’ attitudes towards virtual reality therapies: A systematic review’, </a:t>
            </a:r>
            <a:r>
              <a:rPr lang="en-GB" sz="2400" i="1" dirty="0"/>
              <a:t>Journal of Technology in Behavioural Science</a:t>
            </a:r>
            <a:r>
              <a:rPr lang="en-GB" sz="2400" dirty="0"/>
              <a:t> [Preprint]. Available at: </a:t>
            </a:r>
            <a:r>
              <a:rPr lang="en-GB" sz="2400" dirty="0">
                <a:hlinkClick r:id="rId3"/>
              </a:rPr>
              <a:t>https://doi.org/10.1007/s41347-025-00499-x</a:t>
            </a:r>
            <a:r>
              <a:rPr lang="en-GB" sz="2400" dirty="0"/>
              <a:t>.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Bouchard, S., et al. (2017) ‘Virtual reality compared with in vivo exposure in the treatment of social anxiety disorder: A three-arm randomised controlled trial’, </a:t>
            </a:r>
            <a:r>
              <a:rPr lang="en-GB" sz="2400" i="1" dirty="0"/>
              <a:t>The British Journal of Psychiatry</a:t>
            </a:r>
            <a:r>
              <a:rPr lang="en-GB" sz="2400" dirty="0"/>
              <a:t>, 210(4), pp. 276–283. Available at: </a:t>
            </a:r>
            <a:r>
              <a:rPr lang="en-GB" sz="2400" dirty="0">
                <a:hlinkClick r:id="rId4"/>
              </a:rPr>
              <a:t>https://doi.org/10.1192/bjp.bp.116.184234</a:t>
            </a:r>
            <a:r>
              <a:rPr lang="en-GB" sz="2400" dirty="0"/>
              <a:t>.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Chung, O.S., et al. (2022) ‘Implementation of therapeutic virtual reality into psychiatric care: Clinicians’ and service managers’ perspectives’, </a:t>
            </a:r>
            <a:r>
              <a:rPr lang="en-GB" sz="2400" i="1" dirty="0"/>
              <a:t>Frontiers in Psychiatry</a:t>
            </a:r>
            <a:r>
              <a:rPr lang="en-GB" sz="2400" dirty="0"/>
              <a:t>, 12, p. 791123. Available at: </a:t>
            </a:r>
            <a:r>
              <a:rPr lang="en-GB" sz="2400" dirty="0">
                <a:hlinkClick r:id="rId5"/>
              </a:rPr>
              <a:t>https://doi.org/10.3389/fpsyt.2021.791123</a:t>
            </a:r>
            <a:r>
              <a:rPr lang="en-GB" sz="2400" dirty="0"/>
              <a:t>.</a:t>
            </a:r>
          </a:p>
          <a:p>
            <a:pPr algn="just"/>
            <a:endParaRPr lang="en-GB" sz="2400" dirty="0"/>
          </a:p>
          <a:p>
            <a:pPr algn="just"/>
            <a:r>
              <a:rPr lang="da-DK" sz="2400" dirty="0"/>
              <a:t>Freeman, D., Lambe, S., Kabir, T., </a:t>
            </a:r>
            <a:r>
              <a:rPr lang="da-DK" sz="2400" i="1" dirty="0"/>
              <a:t>et al.</a:t>
            </a:r>
            <a:r>
              <a:rPr lang="da-DK" sz="2400" dirty="0"/>
              <a:t> (2022) </a:t>
            </a:r>
            <a:r>
              <a:rPr lang="en-GB" sz="2400" dirty="0"/>
              <a:t>“Automated virtual reality therapy to treat agoraphobic avoidance and distress in patients with psychosis (gameChange):a multicentre, parallel-group, single-blind, randomised, controlled trial in England with mediation and moderation analyses.” Available at: https://doi.org/10.1016/S2215-0366(22)00060-8.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Lambe, S., Knight, I., Kabir, T., et al. (2020) ‘Developing an automated virtual reality cognitive treatment for psychosis: gameChange VR therapy’, </a:t>
            </a:r>
            <a:r>
              <a:rPr lang="en-GB" sz="2400" i="1" dirty="0"/>
              <a:t>Journal of Behavioural and Cognitive Therapy</a:t>
            </a:r>
            <a:r>
              <a:rPr lang="en-GB" sz="2400" dirty="0"/>
              <a:t>, 30(1), pp. 33–40.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NHS England (2023) </a:t>
            </a:r>
            <a:r>
              <a:rPr lang="en-GB" sz="2400" i="1" dirty="0"/>
              <a:t>NHS mental health services statistics and developments</a:t>
            </a:r>
            <a:r>
              <a:rPr lang="en-GB" sz="2400" dirty="0"/>
              <a:t>. Available at: </a:t>
            </a:r>
            <a:r>
              <a:rPr lang="en-GB" sz="2400" dirty="0">
                <a:hlinkClick r:id="rId6"/>
              </a:rPr>
              <a:t>https://www.england.nhs.uk</a:t>
            </a:r>
            <a:r>
              <a:rPr lang="en-GB" sz="2400" dirty="0"/>
              <a:t> (Accessed: 23 February 2026).</a:t>
            </a:r>
          </a:p>
          <a:p>
            <a:pPr algn="just"/>
            <a:endParaRPr lang="en-GB" sz="2400" dirty="0"/>
          </a:p>
          <a:p>
            <a:endParaRPr lang="en-GB" sz="2000" dirty="0"/>
          </a:p>
          <a:p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94894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E5E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3C8C9EA-63A5-C883-EB2A-C45B881395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>
            <a:extLst>
              <a:ext uri="{FF2B5EF4-FFF2-40B4-BE49-F238E27FC236}">
                <a16:creationId xmlns:a16="http://schemas.microsoft.com/office/drawing/2014/main" id="{648DF89E-F542-9D20-192F-9E6D375473E3}"/>
              </a:ext>
            </a:extLst>
          </p:cNvPr>
          <p:cNvSpPr txBox="1"/>
          <p:nvPr/>
        </p:nvSpPr>
        <p:spPr>
          <a:xfrm>
            <a:off x="-2286000" y="342900"/>
            <a:ext cx="89154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dirty="0">
                <a:solidFill>
                  <a:srgbClr val="004E7A"/>
                </a:solidFill>
                <a:latin typeface="Arial" panose="020B0604020202020204" pitchFamily="34" charset="0"/>
                <a:ea typeface="Beautifully Delicious Sans"/>
                <a:cs typeface="Arial" panose="020B0604020202020204" pitchFamily="34" charset="0"/>
                <a:sym typeface="Beautifully Delicious Sans"/>
              </a:rPr>
              <a:t>References</a:t>
            </a:r>
            <a:endParaRPr lang="en-US" sz="4400" b="1" dirty="0">
              <a:solidFill>
                <a:srgbClr val="004E7A"/>
              </a:solidFill>
              <a:latin typeface="Arial" panose="020B0604020202020204" pitchFamily="34" charset="0"/>
              <a:ea typeface="Beautifully Delicious Sans"/>
              <a:cs typeface="Arial" panose="020B0604020202020204" pitchFamily="34" charset="0"/>
              <a:sym typeface="Beautifully Delicious San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40174FB-A218-04B1-9958-92BB4E28EEDF}"/>
              </a:ext>
            </a:extLst>
          </p:cNvPr>
          <p:cNvSpPr txBox="1"/>
          <p:nvPr/>
        </p:nvSpPr>
        <p:spPr>
          <a:xfrm>
            <a:off x="594360" y="1409700"/>
            <a:ext cx="17099280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dirty="0"/>
              <a:t>Oxford Health NHS Foundation Trust (2019) </a:t>
            </a:r>
            <a:r>
              <a:rPr lang="en-GB" sz="2400" i="1" dirty="0"/>
              <a:t>Oxford VR: Information for NHS services and their clients</a:t>
            </a:r>
            <a:r>
              <a:rPr lang="en-GB" sz="2400" dirty="0"/>
              <a:t>. Available at: </a:t>
            </a:r>
            <a:r>
              <a:rPr lang="en-GB" sz="2400" dirty="0">
                <a:hlinkClick r:id="rId2"/>
              </a:rPr>
              <a:t>https://www.oxfordhealth.nhs.uk/healthyminds/wp-content/uploads/sites/17/2019/10/OxfordVR-information-for-NHS-Services-and-their-clients.pdf</a:t>
            </a:r>
            <a:r>
              <a:rPr lang="en-GB" sz="2400" dirty="0"/>
              <a:t> (Accessed: 23 February 2026).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Riches, S., et al. (2023) ‘Integrating a virtual reality relaxation clinic within acute psychiatric services: A pilot study’, </a:t>
            </a:r>
            <a:r>
              <a:rPr lang="en-GB" sz="2400" i="1" dirty="0"/>
              <a:t>Psychiatry Research</a:t>
            </a:r>
            <a:r>
              <a:rPr lang="en-GB" sz="2400" dirty="0"/>
              <a:t>, 329, p. 115477. Available at: </a:t>
            </a:r>
            <a:r>
              <a:rPr lang="en-GB" sz="2400" dirty="0">
                <a:hlinkClick r:id="rId3"/>
              </a:rPr>
              <a:t>https://doi.org/10.1016/j.psychres.2023.115477</a:t>
            </a:r>
            <a:r>
              <a:rPr lang="en-GB" sz="2400" dirty="0"/>
              <a:t>.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Stone, J. (2025) </a:t>
            </a:r>
            <a:r>
              <a:rPr lang="en-GB" sz="2400" i="1" dirty="0"/>
              <a:t>Mental health virtual reality: The power of immersive worlds</a:t>
            </a:r>
            <a:r>
              <a:rPr lang="en-GB" sz="2400" dirty="0"/>
              <a:t>. Hoboken, NJ: John Wiley &amp; Sons.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Tay, J.L., et al. (2025) ‘Impact of a virtual reality intervention on stigma, empathy, and attitudes toward patients with psychotic disorders among mental health care professionals: Randomized controlled trial’, </a:t>
            </a:r>
            <a:r>
              <a:rPr lang="en-GB" sz="2400" i="1" dirty="0"/>
              <a:t>JMIR Mental Health</a:t>
            </a:r>
            <a:r>
              <a:rPr lang="en-GB" sz="2400" dirty="0"/>
              <a:t>, 12, p. e66925. Available at: </a:t>
            </a:r>
            <a:r>
              <a:rPr lang="en-GB" sz="2400" dirty="0">
                <a:hlinkClick r:id="rId4"/>
              </a:rPr>
              <a:t>https://doi.org/10.2196/66925</a:t>
            </a:r>
            <a:r>
              <a:rPr lang="en-GB" sz="2400" dirty="0"/>
              <a:t>.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University of Oxford (2022). </a:t>
            </a:r>
            <a:r>
              <a:rPr lang="en-GB" sz="2400" i="1" dirty="0"/>
              <a:t>Breakthrough in automated VR therapy for mental health</a:t>
            </a:r>
            <a:r>
              <a:rPr lang="en-GB" sz="2400" dirty="0"/>
              <a:t>. Available at: </a:t>
            </a:r>
            <a:r>
              <a:rPr lang="en-GB" sz="2400" dirty="0">
                <a:hlinkClick r:id="rId5"/>
              </a:rPr>
              <a:t>https://www.ox.ac.uk</a:t>
            </a:r>
            <a:r>
              <a:rPr lang="en-GB" sz="2400" dirty="0"/>
              <a:t> (Accessed: 20 March 2026).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World Health Organization (2022) </a:t>
            </a:r>
            <a:r>
              <a:rPr lang="en-GB" sz="2400" i="1" dirty="0"/>
              <a:t>World mental health report: Transforming mental health for all</a:t>
            </a:r>
            <a:r>
              <a:rPr lang="en-GB" sz="2400" dirty="0"/>
              <a:t>. Geneva: World Health Organization.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04209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9" name="Rectangle 88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8287542" cy="102780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" y="0"/>
            <a:ext cx="18287543" cy="10287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TextBox 7"/>
          <p:cNvSpPr txBox="1"/>
          <p:nvPr/>
        </p:nvSpPr>
        <p:spPr>
          <a:xfrm>
            <a:off x="9751542" y="4152900"/>
            <a:ext cx="7088657" cy="49530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  <a:sym typeface="Beautifully Delicious Sans"/>
              </a:rPr>
              <a:t>THANK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  <a:sym typeface="Beautifully Delicious Sans"/>
              </a:rPr>
              <a:t>YOU</a:t>
            </a:r>
          </a:p>
        </p:txBody>
      </p:sp>
      <p:pic>
        <p:nvPicPr>
          <p:cNvPr id="57" name="Graphic 56" descr="Handshake">
            <a:extLst>
              <a:ext uri="{FF2B5EF4-FFF2-40B4-BE49-F238E27FC236}">
                <a16:creationId xmlns:a16="http://schemas.microsoft.com/office/drawing/2014/main" id="{0158C4A8-DA75-B6F6-CA0B-1CF081F35EA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10705" y="2722979"/>
            <a:ext cx="6212640" cy="621264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91" name="Group 90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379" y="-8965"/>
            <a:ext cx="9358011" cy="10295969"/>
            <a:chOff x="305" y="-5977"/>
            <a:chExt cx="6238675" cy="6863979"/>
          </a:xfrm>
        </p:grpSpPr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2213</TotalTime>
  <Words>1446</Words>
  <Application>Microsoft Office PowerPoint</Application>
  <PresentationFormat>Custom</PresentationFormat>
  <Paragraphs>123</Paragraphs>
  <Slides>13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3" baseType="lpstr">
      <vt:lpstr>Hahmlet Bold</vt:lpstr>
      <vt:lpstr>Beautifully Delicious Sans</vt:lpstr>
      <vt:lpstr>Georgia Pro</vt:lpstr>
      <vt:lpstr>Garet Light</vt:lpstr>
      <vt:lpstr>Garet Bold</vt:lpstr>
      <vt:lpstr>Calibri</vt:lpstr>
      <vt:lpstr>Arial</vt:lpstr>
      <vt:lpstr>Beautifully Delicious Sans Bold</vt:lpstr>
      <vt:lpstr>Garet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Yellow and White Minimalist Futuristic Virtual Reality Presentation</dc:title>
  <cp:lastModifiedBy>Vasquez Sanchez</cp:lastModifiedBy>
  <cp:revision>4</cp:revision>
  <dcterms:created xsi:type="dcterms:W3CDTF">2006-08-16T00:00:00Z</dcterms:created>
  <dcterms:modified xsi:type="dcterms:W3CDTF">2026-04-07T22:08:58Z</dcterms:modified>
  <dc:identifier>DAHEwyyYIZo</dc:identifier>
</cp:coreProperties>
</file>