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259" r:id="rId7"/>
    <p:sldId id="257"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ABAE78-076F-4B52-B5BB-D655B01EB24E}" v="1" dt="2021-03-14T16:35:36.0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7" d="100"/>
          <a:sy n="67" d="100"/>
        </p:scale>
        <p:origin x="8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C05F5-B504-48C5-860F-1A50FE87B3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7FF519-E78B-4A2A-818F-6475BED92A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CDB037-0222-4F1D-BC9A-6595175E1AC1}"/>
              </a:ext>
            </a:extLst>
          </p:cNvPr>
          <p:cNvSpPr>
            <a:spLocks noGrp="1"/>
          </p:cNvSpPr>
          <p:nvPr>
            <p:ph type="dt" sz="half" idx="10"/>
          </p:nvPr>
        </p:nvSpPr>
        <p:spPr/>
        <p:txBody>
          <a:bodyPr/>
          <a:lstStyle/>
          <a:p>
            <a:fld id="{96AFC1FB-5489-4E29-8D1E-B3759AF9AFFC}" type="datetimeFigureOut">
              <a:rPr lang="en-GB" smtClean="0"/>
              <a:t>14/03/2021</a:t>
            </a:fld>
            <a:endParaRPr lang="en-GB"/>
          </a:p>
        </p:txBody>
      </p:sp>
      <p:sp>
        <p:nvSpPr>
          <p:cNvPr id="5" name="Footer Placeholder 4">
            <a:extLst>
              <a:ext uri="{FF2B5EF4-FFF2-40B4-BE49-F238E27FC236}">
                <a16:creationId xmlns:a16="http://schemas.microsoft.com/office/drawing/2014/main" id="{F03B146C-EE86-4E4A-9021-32CDCD9DFF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46939A-2188-4D4B-A624-AB00BE3A30D7}"/>
              </a:ext>
            </a:extLst>
          </p:cNvPr>
          <p:cNvSpPr>
            <a:spLocks noGrp="1"/>
          </p:cNvSpPr>
          <p:nvPr>
            <p:ph type="sldNum" sz="quarter" idx="12"/>
          </p:nvPr>
        </p:nvSpPr>
        <p:spPr/>
        <p:txBody>
          <a:bodyPr/>
          <a:lstStyle/>
          <a:p>
            <a:fld id="{82494832-53A3-4CB1-BCB9-A4235C00605E}" type="slidenum">
              <a:rPr lang="en-GB" smtClean="0"/>
              <a:t>‹#›</a:t>
            </a:fld>
            <a:endParaRPr lang="en-GB"/>
          </a:p>
        </p:txBody>
      </p:sp>
    </p:spTree>
    <p:extLst>
      <p:ext uri="{BB962C8B-B14F-4D97-AF65-F5344CB8AC3E}">
        <p14:creationId xmlns:p14="http://schemas.microsoft.com/office/powerpoint/2010/main" val="3421627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7EAFA-2BE4-4AF2-9F08-C687A09054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1C1107-F65F-45A0-B3FD-A2C7DDD4B89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0F9431-9953-45EF-BF3A-15BCF8256165}"/>
              </a:ext>
            </a:extLst>
          </p:cNvPr>
          <p:cNvSpPr>
            <a:spLocks noGrp="1"/>
          </p:cNvSpPr>
          <p:nvPr>
            <p:ph type="dt" sz="half" idx="10"/>
          </p:nvPr>
        </p:nvSpPr>
        <p:spPr/>
        <p:txBody>
          <a:bodyPr/>
          <a:lstStyle/>
          <a:p>
            <a:fld id="{96AFC1FB-5489-4E29-8D1E-B3759AF9AFFC}" type="datetimeFigureOut">
              <a:rPr lang="en-GB" smtClean="0"/>
              <a:t>14/03/2021</a:t>
            </a:fld>
            <a:endParaRPr lang="en-GB"/>
          </a:p>
        </p:txBody>
      </p:sp>
      <p:sp>
        <p:nvSpPr>
          <p:cNvPr id="5" name="Footer Placeholder 4">
            <a:extLst>
              <a:ext uri="{FF2B5EF4-FFF2-40B4-BE49-F238E27FC236}">
                <a16:creationId xmlns:a16="http://schemas.microsoft.com/office/drawing/2014/main" id="{DAE774DD-463B-4ABF-A704-FD6F787A98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9D0E86-6D30-4CBD-8D1F-9FC641C4818E}"/>
              </a:ext>
            </a:extLst>
          </p:cNvPr>
          <p:cNvSpPr>
            <a:spLocks noGrp="1"/>
          </p:cNvSpPr>
          <p:nvPr>
            <p:ph type="sldNum" sz="quarter" idx="12"/>
          </p:nvPr>
        </p:nvSpPr>
        <p:spPr/>
        <p:txBody>
          <a:bodyPr/>
          <a:lstStyle/>
          <a:p>
            <a:fld id="{82494832-53A3-4CB1-BCB9-A4235C00605E}" type="slidenum">
              <a:rPr lang="en-GB" smtClean="0"/>
              <a:t>‹#›</a:t>
            </a:fld>
            <a:endParaRPr lang="en-GB"/>
          </a:p>
        </p:txBody>
      </p:sp>
    </p:spTree>
    <p:extLst>
      <p:ext uri="{BB962C8B-B14F-4D97-AF65-F5344CB8AC3E}">
        <p14:creationId xmlns:p14="http://schemas.microsoft.com/office/powerpoint/2010/main" val="4155323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BF62-2D4F-4936-969B-277F4469AD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BEB08C-6BAB-456C-BFAE-D77A1B819D8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1A0729-2BB2-4E94-87BB-48DAD9E38F65}"/>
              </a:ext>
            </a:extLst>
          </p:cNvPr>
          <p:cNvSpPr>
            <a:spLocks noGrp="1"/>
          </p:cNvSpPr>
          <p:nvPr>
            <p:ph type="dt" sz="half" idx="10"/>
          </p:nvPr>
        </p:nvSpPr>
        <p:spPr/>
        <p:txBody>
          <a:bodyPr/>
          <a:lstStyle/>
          <a:p>
            <a:fld id="{96AFC1FB-5489-4E29-8D1E-B3759AF9AFFC}" type="datetimeFigureOut">
              <a:rPr lang="en-GB" smtClean="0"/>
              <a:t>14/03/2021</a:t>
            </a:fld>
            <a:endParaRPr lang="en-GB"/>
          </a:p>
        </p:txBody>
      </p:sp>
      <p:sp>
        <p:nvSpPr>
          <p:cNvPr id="5" name="Footer Placeholder 4">
            <a:extLst>
              <a:ext uri="{FF2B5EF4-FFF2-40B4-BE49-F238E27FC236}">
                <a16:creationId xmlns:a16="http://schemas.microsoft.com/office/drawing/2014/main" id="{6AEF39A7-8B27-4F7A-854D-56B969D587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DF9CD9-C4CA-451D-80F8-78A1E0FE90D0}"/>
              </a:ext>
            </a:extLst>
          </p:cNvPr>
          <p:cNvSpPr>
            <a:spLocks noGrp="1"/>
          </p:cNvSpPr>
          <p:nvPr>
            <p:ph type="sldNum" sz="quarter" idx="12"/>
          </p:nvPr>
        </p:nvSpPr>
        <p:spPr/>
        <p:txBody>
          <a:bodyPr/>
          <a:lstStyle/>
          <a:p>
            <a:fld id="{82494832-53A3-4CB1-BCB9-A4235C00605E}" type="slidenum">
              <a:rPr lang="en-GB" smtClean="0"/>
              <a:t>‹#›</a:t>
            </a:fld>
            <a:endParaRPr lang="en-GB"/>
          </a:p>
        </p:txBody>
      </p:sp>
    </p:spTree>
    <p:extLst>
      <p:ext uri="{BB962C8B-B14F-4D97-AF65-F5344CB8AC3E}">
        <p14:creationId xmlns:p14="http://schemas.microsoft.com/office/powerpoint/2010/main" val="2539307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B381B-7571-43FD-BAAD-6D1A30A9ED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3F6178-5ADA-44C5-BEC7-1652AA2B72D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79F5D0F-92A9-4FC9-AEAA-9E5229AC5B3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52F9E0-68DA-4749-80AB-8709ACFF4A65}"/>
              </a:ext>
            </a:extLst>
          </p:cNvPr>
          <p:cNvSpPr>
            <a:spLocks noGrp="1"/>
          </p:cNvSpPr>
          <p:nvPr>
            <p:ph type="dt" sz="half" idx="10"/>
          </p:nvPr>
        </p:nvSpPr>
        <p:spPr/>
        <p:txBody>
          <a:bodyPr/>
          <a:lstStyle/>
          <a:p>
            <a:fld id="{96AFC1FB-5489-4E29-8D1E-B3759AF9AFFC}" type="datetimeFigureOut">
              <a:rPr lang="en-GB" smtClean="0"/>
              <a:t>14/03/2021</a:t>
            </a:fld>
            <a:endParaRPr lang="en-GB"/>
          </a:p>
        </p:txBody>
      </p:sp>
      <p:sp>
        <p:nvSpPr>
          <p:cNvPr id="6" name="Footer Placeholder 5">
            <a:extLst>
              <a:ext uri="{FF2B5EF4-FFF2-40B4-BE49-F238E27FC236}">
                <a16:creationId xmlns:a16="http://schemas.microsoft.com/office/drawing/2014/main" id="{D1A7CF8E-1088-495E-817E-66D9875BD8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0F7E12-860D-4D06-8D3C-E42D1C6FB183}"/>
              </a:ext>
            </a:extLst>
          </p:cNvPr>
          <p:cNvSpPr>
            <a:spLocks noGrp="1"/>
          </p:cNvSpPr>
          <p:nvPr>
            <p:ph type="sldNum" sz="quarter" idx="12"/>
          </p:nvPr>
        </p:nvSpPr>
        <p:spPr/>
        <p:txBody>
          <a:bodyPr/>
          <a:lstStyle/>
          <a:p>
            <a:fld id="{82494832-53A3-4CB1-BCB9-A4235C00605E}" type="slidenum">
              <a:rPr lang="en-GB" smtClean="0"/>
              <a:t>‹#›</a:t>
            </a:fld>
            <a:endParaRPr lang="en-GB"/>
          </a:p>
        </p:txBody>
      </p:sp>
    </p:spTree>
    <p:extLst>
      <p:ext uri="{BB962C8B-B14F-4D97-AF65-F5344CB8AC3E}">
        <p14:creationId xmlns:p14="http://schemas.microsoft.com/office/powerpoint/2010/main" val="802970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6A0AC-C45F-4220-8ABD-3D09290795E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690F9E-BAE7-44F0-936E-FFB0328154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216ECB-F46A-42EB-A954-97875AD9E35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16B91F-BCCF-40E3-9DC1-0E43163131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3A697F4-ACEA-41CB-9E9F-A771FA7DF0C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C56F9E-01F7-45D0-81D3-A17B9499494C}"/>
              </a:ext>
            </a:extLst>
          </p:cNvPr>
          <p:cNvSpPr>
            <a:spLocks noGrp="1"/>
          </p:cNvSpPr>
          <p:nvPr>
            <p:ph type="dt" sz="half" idx="10"/>
          </p:nvPr>
        </p:nvSpPr>
        <p:spPr/>
        <p:txBody>
          <a:bodyPr/>
          <a:lstStyle/>
          <a:p>
            <a:fld id="{96AFC1FB-5489-4E29-8D1E-B3759AF9AFFC}" type="datetimeFigureOut">
              <a:rPr lang="en-GB" smtClean="0"/>
              <a:t>14/03/2021</a:t>
            </a:fld>
            <a:endParaRPr lang="en-GB"/>
          </a:p>
        </p:txBody>
      </p:sp>
      <p:sp>
        <p:nvSpPr>
          <p:cNvPr id="8" name="Footer Placeholder 7">
            <a:extLst>
              <a:ext uri="{FF2B5EF4-FFF2-40B4-BE49-F238E27FC236}">
                <a16:creationId xmlns:a16="http://schemas.microsoft.com/office/drawing/2014/main" id="{347159AC-239A-4B59-9821-40B61A136C9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E4B310-E713-4DD3-B5BD-9524F51E8A1B}"/>
              </a:ext>
            </a:extLst>
          </p:cNvPr>
          <p:cNvSpPr>
            <a:spLocks noGrp="1"/>
          </p:cNvSpPr>
          <p:nvPr>
            <p:ph type="sldNum" sz="quarter" idx="12"/>
          </p:nvPr>
        </p:nvSpPr>
        <p:spPr/>
        <p:txBody>
          <a:bodyPr/>
          <a:lstStyle/>
          <a:p>
            <a:fld id="{82494832-53A3-4CB1-BCB9-A4235C00605E}" type="slidenum">
              <a:rPr lang="en-GB" smtClean="0"/>
              <a:t>‹#›</a:t>
            </a:fld>
            <a:endParaRPr lang="en-GB"/>
          </a:p>
        </p:txBody>
      </p:sp>
    </p:spTree>
    <p:extLst>
      <p:ext uri="{BB962C8B-B14F-4D97-AF65-F5344CB8AC3E}">
        <p14:creationId xmlns:p14="http://schemas.microsoft.com/office/powerpoint/2010/main" val="3019344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7269E-3235-4D5E-97F6-85EE2B811ED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A77AFB-1764-432A-9D43-278AA65E21C3}"/>
              </a:ext>
            </a:extLst>
          </p:cNvPr>
          <p:cNvSpPr>
            <a:spLocks noGrp="1"/>
          </p:cNvSpPr>
          <p:nvPr>
            <p:ph type="dt" sz="half" idx="10"/>
          </p:nvPr>
        </p:nvSpPr>
        <p:spPr/>
        <p:txBody>
          <a:bodyPr/>
          <a:lstStyle/>
          <a:p>
            <a:fld id="{96AFC1FB-5489-4E29-8D1E-B3759AF9AFFC}" type="datetimeFigureOut">
              <a:rPr lang="en-GB" smtClean="0"/>
              <a:t>14/03/2021</a:t>
            </a:fld>
            <a:endParaRPr lang="en-GB"/>
          </a:p>
        </p:txBody>
      </p:sp>
      <p:sp>
        <p:nvSpPr>
          <p:cNvPr id="4" name="Footer Placeholder 3">
            <a:extLst>
              <a:ext uri="{FF2B5EF4-FFF2-40B4-BE49-F238E27FC236}">
                <a16:creationId xmlns:a16="http://schemas.microsoft.com/office/drawing/2014/main" id="{0A1604DD-A22C-47C6-AF70-AEF5AE37D3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8ADE7A5-09E5-44D7-9505-41BC005190ED}"/>
              </a:ext>
            </a:extLst>
          </p:cNvPr>
          <p:cNvSpPr>
            <a:spLocks noGrp="1"/>
          </p:cNvSpPr>
          <p:nvPr>
            <p:ph type="sldNum" sz="quarter" idx="12"/>
          </p:nvPr>
        </p:nvSpPr>
        <p:spPr/>
        <p:txBody>
          <a:bodyPr/>
          <a:lstStyle/>
          <a:p>
            <a:fld id="{82494832-53A3-4CB1-BCB9-A4235C00605E}" type="slidenum">
              <a:rPr lang="en-GB" smtClean="0"/>
              <a:t>‹#›</a:t>
            </a:fld>
            <a:endParaRPr lang="en-GB"/>
          </a:p>
        </p:txBody>
      </p:sp>
    </p:spTree>
    <p:extLst>
      <p:ext uri="{BB962C8B-B14F-4D97-AF65-F5344CB8AC3E}">
        <p14:creationId xmlns:p14="http://schemas.microsoft.com/office/powerpoint/2010/main" val="34353581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147449-BF78-4F2C-9017-0B9B04BEEE7C}"/>
              </a:ext>
            </a:extLst>
          </p:cNvPr>
          <p:cNvSpPr>
            <a:spLocks noGrp="1"/>
          </p:cNvSpPr>
          <p:nvPr>
            <p:ph type="dt" sz="half" idx="10"/>
          </p:nvPr>
        </p:nvSpPr>
        <p:spPr/>
        <p:txBody>
          <a:bodyPr/>
          <a:lstStyle/>
          <a:p>
            <a:fld id="{96AFC1FB-5489-4E29-8D1E-B3759AF9AFFC}" type="datetimeFigureOut">
              <a:rPr lang="en-GB" smtClean="0"/>
              <a:t>14/03/2021</a:t>
            </a:fld>
            <a:endParaRPr lang="en-GB"/>
          </a:p>
        </p:txBody>
      </p:sp>
      <p:sp>
        <p:nvSpPr>
          <p:cNvPr id="3" name="Footer Placeholder 2">
            <a:extLst>
              <a:ext uri="{FF2B5EF4-FFF2-40B4-BE49-F238E27FC236}">
                <a16:creationId xmlns:a16="http://schemas.microsoft.com/office/drawing/2014/main" id="{B8F376E7-42DB-4C9A-9154-FAEBE8BDE16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44ECE0-C2CA-40E0-A6ED-7F141CBA2900}"/>
              </a:ext>
            </a:extLst>
          </p:cNvPr>
          <p:cNvSpPr>
            <a:spLocks noGrp="1"/>
          </p:cNvSpPr>
          <p:nvPr>
            <p:ph type="sldNum" sz="quarter" idx="12"/>
          </p:nvPr>
        </p:nvSpPr>
        <p:spPr/>
        <p:txBody>
          <a:bodyPr/>
          <a:lstStyle/>
          <a:p>
            <a:fld id="{82494832-53A3-4CB1-BCB9-A4235C00605E}" type="slidenum">
              <a:rPr lang="en-GB" smtClean="0"/>
              <a:t>‹#›</a:t>
            </a:fld>
            <a:endParaRPr lang="en-GB"/>
          </a:p>
        </p:txBody>
      </p:sp>
    </p:spTree>
    <p:extLst>
      <p:ext uri="{BB962C8B-B14F-4D97-AF65-F5344CB8AC3E}">
        <p14:creationId xmlns:p14="http://schemas.microsoft.com/office/powerpoint/2010/main" val="3211225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F0D48-E2BC-46C6-B0FB-B7F765D7B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A4FDD85-BBFF-4194-9CE9-968CA81871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C0FEE9-C2E2-4EE2-A2F4-7A211B4F65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5F2D70-8C3F-4373-B5B2-25B15FFA90D1}"/>
              </a:ext>
            </a:extLst>
          </p:cNvPr>
          <p:cNvSpPr>
            <a:spLocks noGrp="1"/>
          </p:cNvSpPr>
          <p:nvPr>
            <p:ph type="dt" sz="half" idx="10"/>
          </p:nvPr>
        </p:nvSpPr>
        <p:spPr/>
        <p:txBody>
          <a:bodyPr/>
          <a:lstStyle/>
          <a:p>
            <a:fld id="{96AFC1FB-5489-4E29-8D1E-B3759AF9AFFC}" type="datetimeFigureOut">
              <a:rPr lang="en-GB" smtClean="0"/>
              <a:t>14/03/2021</a:t>
            </a:fld>
            <a:endParaRPr lang="en-GB"/>
          </a:p>
        </p:txBody>
      </p:sp>
      <p:sp>
        <p:nvSpPr>
          <p:cNvPr id="6" name="Footer Placeholder 5">
            <a:extLst>
              <a:ext uri="{FF2B5EF4-FFF2-40B4-BE49-F238E27FC236}">
                <a16:creationId xmlns:a16="http://schemas.microsoft.com/office/drawing/2014/main" id="{B713F8D6-7675-44E4-9696-9E793EF6D9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3D2FB1-A6A0-42F6-83C3-AE65FFB7DC65}"/>
              </a:ext>
            </a:extLst>
          </p:cNvPr>
          <p:cNvSpPr>
            <a:spLocks noGrp="1"/>
          </p:cNvSpPr>
          <p:nvPr>
            <p:ph type="sldNum" sz="quarter" idx="12"/>
          </p:nvPr>
        </p:nvSpPr>
        <p:spPr/>
        <p:txBody>
          <a:bodyPr/>
          <a:lstStyle/>
          <a:p>
            <a:fld id="{82494832-53A3-4CB1-BCB9-A4235C00605E}" type="slidenum">
              <a:rPr lang="en-GB" smtClean="0"/>
              <a:t>‹#›</a:t>
            </a:fld>
            <a:endParaRPr lang="en-GB"/>
          </a:p>
        </p:txBody>
      </p:sp>
    </p:spTree>
    <p:extLst>
      <p:ext uri="{BB962C8B-B14F-4D97-AF65-F5344CB8AC3E}">
        <p14:creationId xmlns:p14="http://schemas.microsoft.com/office/powerpoint/2010/main" val="1062640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1A1DB-12D0-44D9-B719-B36C07BD62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8CFF95B-A05E-4BFC-8303-9E3EC6307E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F5A73E-E08D-46C4-B5CE-8E1736BFC3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A845B2-8E59-4FDF-954C-E7C1EC82F7FA}"/>
              </a:ext>
            </a:extLst>
          </p:cNvPr>
          <p:cNvSpPr>
            <a:spLocks noGrp="1"/>
          </p:cNvSpPr>
          <p:nvPr>
            <p:ph type="dt" sz="half" idx="10"/>
          </p:nvPr>
        </p:nvSpPr>
        <p:spPr/>
        <p:txBody>
          <a:bodyPr/>
          <a:lstStyle/>
          <a:p>
            <a:fld id="{96AFC1FB-5489-4E29-8D1E-B3759AF9AFFC}" type="datetimeFigureOut">
              <a:rPr lang="en-GB" smtClean="0"/>
              <a:t>14/03/2021</a:t>
            </a:fld>
            <a:endParaRPr lang="en-GB"/>
          </a:p>
        </p:txBody>
      </p:sp>
      <p:sp>
        <p:nvSpPr>
          <p:cNvPr id="6" name="Footer Placeholder 5">
            <a:extLst>
              <a:ext uri="{FF2B5EF4-FFF2-40B4-BE49-F238E27FC236}">
                <a16:creationId xmlns:a16="http://schemas.microsoft.com/office/drawing/2014/main" id="{B328744D-25BB-4771-8B00-9779631EC4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1CE972-E0E8-4210-9540-CCC1069B0483}"/>
              </a:ext>
            </a:extLst>
          </p:cNvPr>
          <p:cNvSpPr>
            <a:spLocks noGrp="1"/>
          </p:cNvSpPr>
          <p:nvPr>
            <p:ph type="sldNum" sz="quarter" idx="12"/>
          </p:nvPr>
        </p:nvSpPr>
        <p:spPr/>
        <p:txBody>
          <a:bodyPr/>
          <a:lstStyle/>
          <a:p>
            <a:fld id="{82494832-53A3-4CB1-BCB9-A4235C00605E}" type="slidenum">
              <a:rPr lang="en-GB" smtClean="0"/>
              <a:t>‹#›</a:t>
            </a:fld>
            <a:endParaRPr lang="en-GB"/>
          </a:p>
        </p:txBody>
      </p:sp>
    </p:spTree>
    <p:extLst>
      <p:ext uri="{BB962C8B-B14F-4D97-AF65-F5344CB8AC3E}">
        <p14:creationId xmlns:p14="http://schemas.microsoft.com/office/powerpoint/2010/main" val="2570859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76FF2-D938-4137-99A3-536945749B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1D27A4-E0A8-41E5-85F1-F14A6B40FE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D985EB-F903-4629-9B1C-3E19B81F13E5}"/>
              </a:ext>
            </a:extLst>
          </p:cNvPr>
          <p:cNvSpPr>
            <a:spLocks noGrp="1"/>
          </p:cNvSpPr>
          <p:nvPr>
            <p:ph type="dt" sz="half" idx="10"/>
          </p:nvPr>
        </p:nvSpPr>
        <p:spPr/>
        <p:txBody>
          <a:bodyPr/>
          <a:lstStyle/>
          <a:p>
            <a:fld id="{96AFC1FB-5489-4E29-8D1E-B3759AF9AFFC}" type="datetimeFigureOut">
              <a:rPr lang="en-GB" smtClean="0"/>
              <a:t>14/03/2021</a:t>
            </a:fld>
            <a:endParaRPr lang="en-GB"/>
          </a:p>
        </p:txBody>
      </p:sp>
      <p:sp>
        <p:nvSpPr>
          <p:cNvPr id="5" name="Footer Placeholder 4">
            <a:extLst>
              <a:ext uri="{FF2B5EF4-FFF2-40B4-BE49-F238E27FC236}">
                <a16:creationId xmlns:a16="http://schemas.microsoft.com/office/drawing/2014/main" id="{AD68E338-24D7-4C6F-A5F7-344854EB7B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6EDE08-591E-4E0A-8626-4CDDCBBCFF64}"/>
              </a:ext>
            </a:extLst>
          </p:cNvPr>
          <p:cNvSpPr>
            <a:spLocks noGrp="1"/>
          </p:cNvSpPr>
          <p:nvPr>
            <p:ph type="sldNum" sz="quarter" idx="12"/>
          </p:nvPr>
        </p:nvSpPr>
        <p:spPr/>
        <p:txBody>
          <a:bodyPr/>
          <a:lstStyle/>
          <a:p>
            <a:fld id="{82494832-53A3-4CB1-BCB9-A4235C00605E}" type="slidenum">
              <a:rPr lang="en-GB" smtClean="0"/>
              <a:t>‹#›</a:t>
            </a:fld>
            <a:endParaRPr lang="en-GB"/>
          </a:p>
        </p:txBody>
      </p:sp>
    </p:spTree>
    <p:extLst>
      <p:ext uri="{BB962C8B-B14F-4D97-AF65-F5344CB8AC3E}">
        <p14:creationId xmlns:p14="http://schemas.microsoft.com/office/powerpoint/2010/main" val="4247659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5BFFA4-E88C-41B0-A73F-964ABC4D59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DD3C97-BCC4-4263-97F9-23C8381D66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D212C4-2D23-428A-8305-2409C93B82BF}"/>
              </a:ext>
            </a:extLst>
          </p:cNvPr>
          <p:cNvSpPr>
            <a:spLocks noGrp="1"/>
          </p:cNvSpPr>
          <p:nvPr>
            <p:ph type="dt" sz="half" idx="10"/>
          </p:nvPr>
        </p:nvSpPr>
        <p:spPr/>
        <p:txBody>
          <a:bodyPr/>
          <a:lstStyle/>
          <a:p>
            <a:fld id="{96AFC1FB-5489-4E29-8D1E-B3759AF9AFFC}" type="datetimeFigureOut">
              <a:rPr lang="en-GB" smtClean="0"/>
              <a:t>14/03/2021</a:t>
            </a:fld>
            <a:endParaRPr lang="en-GB"/>
          </a:p>
        </p:txBody>
      </p:sp>
      <p:sp>
        <p:nvSpPr>
          <p:cNvPr id="5" name="Footer Placeholder 4">
            <a:extLst>
              <a:ext uri="{FF2B5EF4-FFF2-40B4-BE49-F238E27FC236}">
                <a16:creationId xmlns:a16="http://schemas.microsoft.com/office/drawing/2014/main" id="{193E2A3C-47AB-4FED-B359-F91091E526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3FECE3-261F-408C-96F4-F01A8A0BF0EA}"/>
              </a:ext>
            </a:extLst>
          </p:cNvPr>
          <p:cNvSpPr>
            <a:spLocks noGrp="1"/>
          </p:cNvSpPr>
          <p:nvPr>
            <p:ph type="sldNum" sz="quarter" idx="12"/>
          </p:nvPr>
        </p:nvSpPr>
        <p:spPr/>
        <p:txBody>
          <a:bodyPr/>
          <a:lstStyle/>
          <a:p>
            <a:fld id="{82494832-53A3-4CB1-BCB9-A4235C00605E}" type="slidenum">
              <a:rPr lang="en-GB" smtClean="0"/>
              <a:t>‹#›</a:t>
            </a:fld>
            <a:endParaRPr lang="en-GB"/>
          </a:p>
        </p:txBody>
      </p:sp>
    </p:spTree>
    <p:extLst>
      <p:ext uri="{BB962C8B-B14F-4D97-AF65-F5344CB8AC3E}">
        <p14:creationId xmlns:p14="http://schemas.microsoft.com/office/powerpoint/2010/main" val="444097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A8A48E-2C0F-4CD4-8892-5F80AABE84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B50955-A055-4B6C-A517-F22AEFD9B5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E64C5E-994F-4D2D-BA35-986DFD63D5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AFC1FB-5489-4E29-8D1E-B3759AF9AFFC}" type="datetimeFigureOut">
              <a:rPr lang="en-GB" smtClean="0"/>
              <a:t>14/03/2021</a:t>
            </a:fld>
            <a:endParaRPr lang="en-GB"/>
          </a:p>
        </p:txBody>
      </p:sp>
      <p:sp>
        <p:nvSpPr>
          <p:cNvPr id="5" name="Footer Placeholder 4">
            <a:extLst>
              <a:ext uri="{FF2B5EF4-FFF2-40B4-BE49-F238E27FC236}">
                <a16:creationId xmlns:a16="http://schemas.microsoft.com/office/drawing/2014/main" id="{B9C88D51-AF13-4201-B736-8EDF82E172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E643E6-7AD8-43F8-917F-C20E525D9C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494832-53A3-4CB1-BCB9-A4235C00605E}" type="slidenum">
              <a:rPr lang="en-GB" smtClean="0"/>
              <a:t>‹#›</a:t>
            </a:fld>
            <a:endParaRPr lang="en-GB"/>
          </a:p>
        </p:txBody>
      </p:sp>
    </p:spTree>
    <p:extLst>
      <p:ext uri="{BB962C8B-B14F-4D97-AF65-F5344CB8AC3E}">
        <p14:creationId xmlns:p14="http://schemas.microsoft.com/office/powerpoint/2010/main" val="148956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8" Type="http://schemas.openxmlformats.org/officeDocument/2006/relationships/hyperlink" Target="https://downloads.unicef.org.uk/wp-content/uploads/2019/10/UNCRC_summary-1_1.pdf?_adal_sd=www.unicef.org.uk.1610226243575&amp;_adal_ca=so%3DLive%26me%3Dorganic%26ca%3D(not%2520set)%26co%3D(not%2520set)%26ke%3D(not%2520set).1610226243575&amp;_adal_cw=1610226161072.1610226243575&amp;_adal_id=4426bfa3-c046-42b0-83b6-35d56efc2bcb.1597444367.9.1610226161.1605362147.fcc8a90d-7b12-43a7-bfa5-fd05786a6190.1610226243575&amp;_ga=2.226224350.594772460.1610226160-279497262.1572775621" TargetMode="External"/><Relationship Id="rId3" Type="http://schemas.openxmlformats.org/officeDocument/2006/relationships/hyperlink" Target="https://www.bing.com/images/search?q=google%20&amp;qs=n&amp;form=QBIRMH&amp;sp=-1&amp;pq=google%20&amp;sc=8-7&amp;cvid=F42E5CE8297C4BBEB0A009CD0C314487&amp;first=1&amp;tsc=ImageBasicHover" TargetMode="External"/><Relationship Id="rId7" Type="http://schemas.openxmlformats.org/officeDocument/2006/relationships/hyperlink" Target="https://www.nspcc.org.uk/about-us/news-opinion/2020/cybercrimes-against-children/" TargetMode="External"/><Relationship Id="rId2" Type="http://schemas.openxmlformats.org/officeDocument/2006/relationships/hyperlink" Target="https://www.anti-bullyingalliance.org.uk/tools-information/all-about-bullying/online-bullying/prevalence-online-bullying#:~:text=Around%20one%20in%20five%20children%20aged%2010%20to,(26%)%20did%20not%20report%20their%20experiences%20to%20anyone." TargetMode="External"/><Relationship Id="rId1" Type="http://schemas.openxmlformats.org/officeDocument/2006/relationships/slideLayout" Target="../slideLayouts/slideLayout7.xml"/><Relationship Id="rId6" Type="http://schemas.openxmlformats.org/officeDocument/2006/relationships/hyperlink" Target="https://www.mentalhealth.org.uk/publications/body-image-report/childhood" TargetMode="External"/><Relationship Id="rId5" Type="http://schemas.openxmlformats.org/officeDocument/2006/relationships/hyperlink" Target="http://www.nspcc.org.uk/globalassets/documents/research-reports/youngerchildren-social-networking-sites-report.pdf" TargetMode="External"/><Relationship Id="rId10" Type="http://schemas.openxmlformats.org/officeDocument/2006/relationships/hyperlink" Target="https://hwb.gov.wales/zones/keeping-safe-online/enhancing-digital-resilience-in-education-an-action-plan-to-protect-children-and-young-people-online/#responding-to-the-covid-19-pandemic" TargetMode="External"/><Relationship Id="rId4" Type="http://schemas.openxmlformats.org/officeDocument/2006/relationships/hyperlink" Target="https://assets.publishing.service.gov.uk/government/uploads/system/uploads/attachment_data/file/759005/Literature_Review_Final_October_2017.pdf" TargetMode="External"/><Relationship Id="rId9" Type="http://schemas.openxmlformats.org/officeDocument/2006/relationships/hyperlink" Target="https://hwb.gov.wales/api/storage/a0881328-771f-41fe-93a9-444deb0a7477/online-safety-action-plan-for-children-and-young-peopl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1" name="Rectangle 140">
            <a:extLst>
              <a:ext uri="{FF2B5EF4-FFF2-40B4-BE49-F238E27FC236}">
                <a16:creationId xmlns:a16="http://schemas.microsoft.com/office/drawing/2014/main" id="{D1C26593-9A51-48FE-9FA2-A9052E57F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12192000" cy="685847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Freeform 15">
            <a:extLst>
              <a:ext uri="{FF2B5EF4-FFF2-40B4-BE49-F238E27FC236}">
                <a16:creationId xmlns:a16="http://schemas.microsoft.com/office/drawing/2014/main" id="{B9D473B1-934D-4F2D-AC4B-5BFB4BAC5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42603" cy="6858000"/>
          </a:xfrm>
          <a:custGeom>
            <a:avLst/>
            <a:gdLst>
              <a:gd name="connsiteX0" fmla="*/ 0 w 9742603"/>
              <a:gd name="connsiteY0" fmla="*/ 0 h 6858000"/>
              <a:gd name="connsiteX1" fmla="*/ 152400 w 9742603"/>
              <a:gd name="connsiteY1" fmla="*/ 0 h 6858000"/>
              <a:gd name="connsiteX2" fmla="*/ 6566449 w 9742603"/>
              <a:gd name="connsiteY2" fmla="*/ 0 h 6858000"/>
              <a:gd name="connsiteX3" fmla="*/ 9742603 w 9742603"/>
              <a:gd name="connsiteY3" fmla="*/ 6858000 h 6858000"/>
              <a:gd name="connsiteX4" fmla="*/ 152400 w 9742603"/>
              <a:gd name="connsiteY4" fmla="*/ 6858000 h 6858000"/>
              <a:gd name="connsiteX5" fmla="*/ 0 w 9742603"/>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42603" h="6858000">
                <a:moveTo>
                  <a:pt x="0" y="0"/>
                </a:moveTo>
                <a:lnTo>
                  <a:pt x="152400" y="0"/>
                </a:lnTo>
                <a:lnTo>
                  <a:pt x="6566449" y="0"/>
                </a:lnTo>
                <a:lnTo>
                  <a:pt x="9742603" y="6858000"/>
                </a:lnTo>
                <a:lnTo>
                  <a:pt x="152400"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5" name="Freeform 11">
            <a:extLst>
              <a:ext uri="{FF2B5EF4-FFF2-40B4-BE49-F238E27FC236}">
                <a16:creationId xmlns:a16="http://schemas.microsoft.com/office/drawing/2014/main" id="{CDE3C03E-D949-4F50-AAFA-3278B22121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380336" cy="6858000"/>
          </a:xfrm>
          <a:custGeom>
            <a:avLst/>
            <a:gdLst>
              <a:gd name="connsiteX0" fmla="*/ 0 w 9380336"/>
              <a:gd name="connsiteY0" fmla="*/ 0 h 6858000"/>
              <a:gd name="connsiteX1" fmla="*/ 6204182 w 9380336"/>
              <a:gd name="connsiteY1" fmla="*/ 0 h 6858000"/>
              <a:gd name="connsiteX2" fmla="*/ 9380336 w 9380336"/>
              <a:gd name="connsiteY2" fmla="*/ 6858000 h 6858000"/>
              <a:gd name="connsiteX3" fmla="*/ 0 w 938033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380336" h="6858000">
                <a:moveTo>
                  <a:pt x="0" y="0"/>
                </a:moveTo>
                <a:lnTo>
                  <a:pt x="6204182" y="0"/>
                </a:lnTo>
                <a:lnTo>
                  <a:pt x="9380336" y="6858000"/>
                </a:lnTo>
                <a:lnTo>
                  <a:pt x="0" y="6858000"/>
                </a:lnTo>
                <a:close/>
              </a:path>
            </a:pathLst>
          </a:custGeom>
          <a:solidFill>
            <a:schemeClr val="bg1">
              <a:lumMod val="85000"/>
              <a:lumOff val="1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16CC5680-C079-4403-892C-34AD0E678E68}"/>
              </a:ext>
            </a:extLst>
          </p:cNvPr>
          <p:cNvSpPr/>
          <p:nvPr/>
        </p:nvSpPr>
        <p:spPr>
          <a:xfrm>
            <a:off x="312565" y="268298"/>
            <a:ext cx="5707564" cy="1325563"/>
          </a:xfrm>
          <a:prstGeom prst="rect">
            <a:avLst/>
          </a:prstGeom>
          <a:ln w="25400">
            <a:solidFill>
              <a:schemeClr val="bg1"/>
            </a:solidFill>
          </a:ln>
        </p:spPr>
        <p:txBody>
          <a:bodyPr vert="horz" lIns="91440" tIns="45720" rIns="91440" bIns="45720" rtlCol="0" anchor="ctr">
            <a:normAutofit/>
          </a:bodyPr>
          <a:lstStyle/>
          <a:p>
            <a:pPr>
              <a:lnSpc>
                <a:spcPct val="90000"/>
              </a:lnSpc>
              <a:spcBef>
                <a:spcPct val="0"/>
              </a:spcBef>
              <a:spcAft>
                <a:spcPts val="600"/>
              </a:spcAft>
            </a:pPr>
            <a:r>
              <a:rPr lang="en-US" sz="3600" b="1" cap="none" spc="0" dirty="0">
                <a:ln w="9525">
                  <a:solidFill>
                    <a:schemeClr val="bg1"/>
                  </a:solidFill>
                  <a:prstDash val="solid"/>
                </a:ln>
                <a:effectLst>
                  <a:outerShdw blurRad="12700" dist="38100" dir="2700000" algn="tl" rotWithShape="0">
                    <a:schemeClr val="bg1">
                      <a:lumMod val="50000"/>
                    </a:schemeClr>
                  </a:outerShdw>
                </a:effectLst>
                <a:latin typeface="+mj-lt"/>
                <a:ea typeface="+mj-ea"/>
                <a:cs typeface="+mj-cs"/>
              </a:rPr>
              <a:t>How safe are children online? </a:t>
            </a:r>
          </a:p>
        </p:txBody>
      </p:sp>
      <p:pic>
        <p:nvPicPr>
          <p:cNvPr id="1026" name="Picture 2" descr="Teenage girl using a laptop">
            <a:extLst>
              <a:ext uri="{FF2B5EF4-FFF2-40B4-BE49-F238E27FC236}">
                <a16:creationId xmlns:a16="http://schemas.microsoft.com/office/drawing/2014/main" id="{42AE36D5-825B-4ADD-8D6E-A92372C9409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38"/>
          <a:stretch/>
        </p:blipFill>
        <p:spPr bwMode="auto">
          <a:xfrm>
            <a:off x="5902012" y="4618418"/>
            <a:ext cx="2385200" cy="138800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560DB60-68C2-48E1-B30A-708633DA39D3}"/>
              </a:ext>
            </a:extLst>
          </p:cNvPr>
          <p:cNvSpPr txBox="1"/>
          <p:nvPr/>
        </p:nvSpPr>
        <p:spPr>
          <a:xfrm>
            <a:off x="148795" y="2148069"/>
            <a:ext cx="5707565" cy="4155713"/>
          </a:xfrm>
          <a:prstGeom prst="rect">
            <a:avLst/>
          </a:prstGeom>
        </p:spPr>
        <p:txBody>
          <a:bodyPr vert="horz" lIns="91440" tIns="45720" rIns="91440" bIns="45720" rtlCol="0">
            <a:normAutofit/>
          </a:bodyPr>
          <a:lstStyle/>
          <a:p>
            <a:pPr marL="285750" indent="-285750">
              <a:lnSpc>
                <a:spcPct val="90000"/>
              </a:lnSpc>
              <a:spcAft>
                <a:spcPts val="600"/>
              </a:spcAft>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Estimated 90 cybercrimes recorded a day against children. </a:t>
            </a:r>
            <a:r>
              <a:rPr lang="en-US" sz="800" b="0" i="0" dirty="0">
                <a:effectLst/>
                <a:latin typeface="Arial" panose="020B0604020202020204" pitchFamily="34" charset="0"/>
                <a:cs typeface="Arial" panose="020B0604020202020204" pitchFamily="34" charset="0"/>
              </a:rPr>
              <a:t>(NSPCC 2020)</a:t>
            </a:r>
            <a:endParaRPr lang="en-US" sz="800" dirty="0">
              <a:latin typeface="Arial" panose="020B0604020202020204" pitchFamily="34" charset="0"/>
              <a:cs typeface="Arial" panose="020B0604020202020204" pitchFamily="34" charset="0"/>
            </a:endParaRPr>
          </a:p>
          <a:p>
            <a:pPr>
              <a:lnSpc>
                <a:spcPct val="90000"/>
              </a:lnSpc>
              <a:spcAft>
                <a:spcPts val="600"/>
              </a:spcAft>
            </a:pPr>
            <a:endParaRPr lang="en-US" sz="1400" dirty="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GB" sz="1400" dirty="0">
                <a:latin typeface="Arial" panose="020B0604020202020204" pitchFamily="34" charset="0"/>
                <a:cs typeface="Arial" panose="020B0604020202020204" pitchFamily="34" charset="0"/>
              </a:rPr>
              <a:t>NSPCC findings suggest that 59% of UK 11- to 12-year-olds have social media accounts, and 23% of those have encountered something nasty online.</a:t>
            </a:r>
            <a:r>
              <a:rPr lang="en-US" sz="1400" dirty="0">
                <a:latin typeface="Arial" panose="020B0604020202020204" pitchFamily="34" charset="0"/>
                <a:cs typeface="Arial" panose="020B0604020202020204" pitchFamily="34" charset="0"/>
              </a:rPr>
              <a:t> </a:t>
            </a:r>
            <a:r>
              <a:rPr lang="en-GB" sz="800" dirty="0">
                <a:latin typeface="Arial" panose="020B0604020202020204" pitchFamily="34" charset="0"/>
                <a:cs typeface="Arial" panose="020B0604020202020204" pitchFamily="34" charset="0"/>
              </a:rPr>
              <a:t>(Lilley &amp; Ball, 2013)    </a:t>
            </a:r>
          </a:p>
          <a:p>
            <a:pPr>
              <a:lnSpc>
                <a:spcPct val="90000"/>
              </a:lnSpc>
              <a:spcAft>
                <a:spcPts val="600"/>
              </a:spcAft>
            </a:pPr>
            <a:endParaRPr lang="en-GB" sz="1400" dirty="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GB" sz="1400" dirty="0">
                <a:latin typeface="Arial" panose="020B0604020202020204" pitchFamily="34" charset="0"/>
                <a:cs typeface="Arial" panose="020B0604020202020204" pitchFamily="34" charset="0"/>
              </a:rPr>
              <a:t> </a:t>
            </a:r>
            <a:r>
              <a:rPr lang="en-GB" sz="1400" b="0" i="0" dirty="0">
                <a:effectLst/>
                <a:latin typeface="niveau-grotesk"/>
              </a:rPr>
              <a:t>Around one in five children aged 10 to 15 years in England and Wales (19%) experienced at least one type of online bullying behaviour in the year ending March 2020, equivalent to 764,000 children</a:t>
            </a:r>
            <a:r>
              <a:rPr lang="en-GB" sz="800" b="0" i="0" dirty="0">
                <a:effectLst/>
                <a:latin typeface="niveau-grotesk"/>
              </a:rPr>
              <a:t>. (Antibullying Allegiance 2020) </a:t>
            </a:r>
          </a:p>
          <a:p>
            <a:pPr>
              <a:lnSpc>
                <a:spcPct val="90000"/>
              </a:lnSpc>
              <a:spcAft>
                <a:spcPts val="600"/>
              </a:spcAft>
            </a:pPr>
            <a:endParaRPr lang="en-GB" sz="1400" b="0" i="0" dirty="0">
              <a:effectLst/>
              <a:latin typeface="niveau-grotesk"/>
            </a:endParaRPr>
          </a:p>
          <a:p>
            <a:pPr marL="285750" indent="-285750">
              <a:lnSpc>
                <a:spcPct val="90000"/>
              </a:lnSpc>
              <a:spcAft>
                <a:spcPts val="600"/>
              </a:spcAft>
              <a:buFont typeface="Arial" panose="020B0604020202020204" pitchFamily="34" charset="0"/>
              <a:buChar char="•"/>
            </a:pPr>
            <a:r>
              <a:rPr lang="en-GB" sz="1400" b="0" i="0" dirty="0">
                <a:effectLst/>
                <a:latin typeface="Raleway"/>
              </a:rPr>
              <a:t>40% of young people (26% of boys and 54% of girls) said that images on social media have caused them to worry in relation to their body image. </a:t>
            </a:r>
            <a:r>
              <a:rPr lang="en-GB" sz="800" b="0" i="0" dirty="0">
                <a:effectLst/>
                <a:latin typeface="Raleway"/>
              </a:rPr>
              <a:t>(MentalHealth.org 2020) </a:t>
            </a:r>
          </a:p>
          <a:p>
            <a:pPr marL="285750" indent="-285750">
              <a:lnSpc>
                <a:spcPct val="90000"/>
              </a:lnSpc>
              <a:spcAft>
                <a:spcPts val="600"/>
              </a:spcAft>
              <a:buFont typeface="Arial" panose="020B0604020202020204" pitchFamily="34" charset="0"/>
              <a:buChar char="•"/>
            </a:pPr>
            <a:endParaRPr lang="en-GB" sz="800" dirty="0">
              <a:latin typeface="Raleway"/>
            </a:endParaRPr>
          </a:p>
          <a:p>
            <a:pPr marL="285750" indent="-285750">
              <a:lnSpc>
                <a:spcPct val="90000"/>
              </a:lnSpc>
              <a:spcAft>
                <a:spcPts val="600"/>
              </a:spcAft>
              <a:buFont typeface="Arial" panose="020B0604020202020204" pitchFamily="34" charset="0"/>
              <a:buChar char="•"/>
            </a:pPr>
            <a:r>
              <a:rPr lang="en-GB" sz="1500" dirty="0">
                <a:latin typeface="Arial" panose="020B0604020202020204" pitchFamily="34" charset="0"/>
              </a:rPr>
              <a:t>A reported </a:t>
            </a:r>
            <a:r>
              <a:rPr lang="en-GB" sz="1500" b="0" i="0" dirty="0">
                <a:effectLst/>
                <a:latin typeface="Arial" panose="020B0604020202020204" pitchFamily="34" charset="0"/>
              </a:rPr>
              <a:t>200% rise in recorded instances in the use of Instagram to target and abuse children during 2019. </a:t>
            </a:r>
            <a:r>
              <a:rPr lang="en-GB" sz="800" b="0" i="0" dirty="0">
                <a:effectLst/>
                <a:latin typeface="Arial" panose="020B0604020202020204" pitchFamily="34" charset="0"/>
              </a:rPr>
              <a:t>(NSPCC 2020) </a:t>
            </a:r>
            <a:endParaRPr lang="en-GB" sz="800" dirty="0">
              <a:latin typeface="Arial" panose="020B0604020202020204" pitchFamily="34" charset="0"/>
              <a:cs typeface="Arial" panose="020B0604020202020204" pitchFamily="34" charset="0"/>
            </a:endParaRPr>
          </a:p>
          <a:p>
            <a:pPr marL="342900" indent="-342900">
              <a:lnSpc>
                <a:spcPct val="90000"/>
              </a:lnSpc>
              <a:spcAft>
                <a:spcPts val="600"/>
              </a:spcAft>
              <a:buFont typeface="Arial" panose="020B0604020202020204" pitchFamily="34" charset="0"/>
              <a:buChar char="•"/>
            </a:pPr>
            <a:endParaRPr lang="en-GB" sz="800" dirty="0">
              <a:latin typeface="Arial" panose="020B0604020202020204" pitchFamily="34" charset="0"/>
              <a:cs typeface="Arial" panose="020B0604020202020204" pitchFamily="34" charset="0"/>
            </a:endParaRPr>
          </a:p>
          <a:p>
            <a:pPr marL="342900" indent="-342900">
              <a:lnSpc>
                <a:spcPct val="90000"/>
              </a:lnSpc>
              <a:spcAft>
                <a:spcPts val="600"/>
              </a:spcAft>
              <a:buFont typeface="Arial" panose="020B0604020202020204" pitchFamily="34" charset="0"/>
              <a:buChar char="•"/>
            </a:pPr>
            <a:endParaRPr lang="en-US" sz="800" b="0" i="0" dirty="0">
              <a:effectLst/>
              <a:latin typeface="Arial" panose="020B0604020202020204" pitchFamily="34" charset="0"/>
              <a:cs typeface="Arial" panose="020B0604020202020204" pitchFamily="34" charset="0"/>
            </a:endParaRPr>
          </a:p>
        </p:txBody>
      </p:sp>
      <p:pic>
        <p:nvPicPr>
          <p:cNvPr id="1030" name="Picture 6" descr="Image result for google chrome">
            <a:extLst>
              <a:ext uri="{FF2B5EF4-FFF2-40B4-BE49-F238E27FC236}">
                <a16:creationId xmlns:a16="http://schemas.microsoft.com/office/drawing/2014/main" id="{FF4A1A01-17B5-4E87-8193-2F96F34591A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119" r="9449"/>
          <a:stretch/>
        </p:blipFill>
        <p:spPr bwMode="auto">
          <a:xfrm>
            <a:off x="8300681" y="1878871"/>
            <a:ext cx="1597222" cy="138801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Internet Explorer Sign">
            <a:extLst>
              <a:ext uri="{FF2B5EF4-FFF2-40B4-BE49-F238E27FC236}">
                <a16:creationId xmlns:a16="http://schemas.microsoft.com/office/drawing/2014/main" id="{E79A7181-6EEB-4B1D-A1A5-1C7020313BD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579288" y="3266884"/>
            <a:ext cx="1388013" cy="138801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internet icon">
            <a:extLst>
              <a:ext uri="{FF2B5EF4-FFF2-40B4-BE49-F238E27FC236}">
                <a16:creationId xmlns:a16="http://schemas.microsoft.com/office/drawing/2014/main" id="{7AD2125A-1BEE-41AA-B7A0-40364CC42F8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0376318" y="4968316"/>
            <a:ext cx="1346154" cy="138800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9531CB9-E5A9-4A34-8129-BF31A6E4930B}"/>
              </a:ext>
            </a:extLst>
          </p:cNvPr>
          <p:cNvSpPr txBox="1"/>
          <p:nvPr/>
        </p:nvSpPr>
        <p:spPr>
          <a:xfrm>
            <a:off x="7463581" y="415239"/>
            <a:ext cx="4463172" cy="1015663"/>
          </a:xfrm>
          <a:prstGeom prst="rect">
            <a:avLst/>
          </a:prstGeom>
          <a:solidFill>
            <a:schemeClr val="tx1">
              <a:lumMod val="85000"/>
            </a:schemeClr>
          </a:solidFill>
          <a:ln w="22225">
            <a:solidFill>
              <a:schemeClr val="tx1">
                <a:lumMod val="50000"/>
              </a:schemeClr>
            </a:solidFill>
          </a:ln>
        </p:spPr>
        <p:txBody>
          <a:bodyPr wrap="square" rtlCol="0">
            <a:spAutoFit/>
          </a:bodyPr>
          <a:lstStyle/>
          <a:p>
            <a:r>
              <a:rPr lang="en-GB" sz="1200" b="0" i="0" dirty="0">
                <a:solidFill>
                  <a:srgbClr val="1F1F1F"/>
                </a:solidFill>
                <a:effectLst/>
                <a:latin typeface="Arial" panose="020B0604020202020204" pitchFamily="34" charset="0"/>
              </a:rPr>
              <a:t>The internet is integral to the lives of children and young people, it provides opportunities to socialise, communicate, be entertained, learn and find support. It can also be exploited by those with malicious intent, targeting vulnerable groups and individuals in our society</a:t>
            </a:r>
            <a:r>
              <a:rPr lang="en-GB" sz="800" b="0" i="0" dirty="0">
                <a:solidFill>
                  <a:srgbClr val="1F1F1F"/>
                </a:solidFill>
                <a:effectLst/>
                <a:latin typeface="Arial" panose="020B0604020202020204" pitchFamily="34" charset="0"/>
              </a:rPr>
              <a:t>. (WAG 2021) </a:t>
            </a:r>
            <a:endParaRPr lang="en-GB" sz="800" dirty="0"/>
          </a:p>
        </p:txBody>
      </p:sp>
      <p:sp>
        <p:nvSpPr>
          <p:cNvPr id="9" name="TextBox 8">
            <a:extLst>
              <a:ext uri="{FF2B5EF4-FFF2-40B4-BE49-F238E27FC236}">
                <a16:creationId xmlns:a16="http://schemas.microsoft.com/office/drawing/2014/main" id="{56EF859E-9C98-4E63-9216-472074B589D7}"/>
              </a:ext>
            </a:extLst>
          </p:cNvPr>
          <p:cNvSpPr txBox="1"/>
          <p:nvPr/>
        </p:nvSpPr>
        <p:spPr>
          <a:xfrm>
            <a:off x="7517449" y="6109046"/>
            <a:ext cx="769763" cy="215444"/>
          </a:xfrm>
          <a:prstGeom prst="rect">
            <a:avLst/>
          </a:prstGeom>
          <a:noFill/>
        </p:spPr>
        <p:txBody>
          <a:bodyPr wrap="none" rtlCol="0">
            <a:spAutoFit/>
          </a:bodyPr>
          <a:lstStyle/>
          <a:p>
            <a:r>
              <a:rPr lang="en-GB" sz="800" dirty="0"/>
              <a:t>(NSPCC 2020) </a:t>
            </a:r>
          </a:p>
        </p:txBody>
      </p:sp>
      <p:sp>
        <p:nvSpPr>
          <p:cNvPr id="10" name="TextBox 9">
            <a:extLst>
              <a:ext uri="{FF2B5EF4-FFF2-40B4-BE49-F238E27FC236}">
                <a16:creationId xmlns:a16="http://schemas.microsoft.com/office/drawing/2014/main" id="{10268F22-A116-4A84-A147-E5B4CBE4833C}"/>
              </a:ext>
            </a:extLst>
          </p:cNvPr>
          <p:cNvSpPr txBox="1"/>
          <p:nvPr/>
        </p:nvSpPr>
        <p:spPr>
          <a:xfrm>
            <a:off x="9397650" y="3143261"/>
            <a:ext cx="595035" cy="215444"/>
          </a:xfrm>
          <a:prstGeom prst="rect">
            <a:avLst/>
          </a:prstGeom>
          <a:noFill/>
        </p:spPr>
        <p:txBody>
          <a:bodyPr wrap="none" rtlCol="0">
            <a:spAutoFit/>
          </a:bodyPr>
          <a:lstStyle/>
          <a:p>
            <a:r>
              <a:rPr lang="en-GB" sz="800" dirty="0">
                <a:solidFill>
                  <a:schemeClr val="bg1"/>
                </a:solidFill>
              </a:rPr>
              <a:t>Bing 2021</a:t>
            </a:r>
          </a:p>
        </p:txBody>
      </p:sp>
      <p:sp>
        <p:nvSpPr>
          <p:cNvPr id="34" name="TextBox 33">
            <a:extLst>
              <a:ext uri="{FF2B5EF4-FFF2-40B4-BE49-F238E27FC236}">
                <a16:creationId xmlns:a16="http://schemas.microsoft.com/office/drawing/2014/main" id="{D39D913A-325E-430F-A9AA-092A017CAD81}"/>
              </a:ext>
            </a:extLst>
          </p:cNvPr>
          <p:cNvSpPr txBox="1"/>
          <p:nvPr/>
        </p:nvSpPr>
        <p:spPr>
          <a:xfrm>
            <a:off x="11369604" y="6303782"/>
            <a:ext cx="595035" cy="215444"/>
          </a:xfrm>
          <a:prstGeom prst="rect">
            <a:avLst/>
          </a:prstGeom>
          <a:noFill/>
        </p:spPr>
        <p:txBody>
          <a:bodyPr wrap="none" rtlCol="0">
            <a:spAutoFit/>
          </a:bodyPr>
          <a:lstStyle/>
          <a:p>
            <a:r>
              <a:rPr lang="en-GB" sz="800" dirty="0">
                <a:solidFill>
                  <a:schemeClr val="bg1"/>
                </a:solidFill>
              </a:rPr>
              <a:t>Bing 2021</a:t>
            </a:r>
          </a:p>
        </p:txBody>
      </p:sp>
      <p:sp>
        <p:nvSpPr>
          <p:cNvPr id="35" name="TextBox 34">
            <a:extLst>
              <a:ext uri="{FF2B5EF4-FFF2-40B4-BE49-F238E27FC236}">
                <a16:creationId xmlns:a16="http://schemas.microsoft.com/office/drawing/2014/main" id="{CF551669-E437-42D1-86F6-1C23AACF29D0}"/>
              </a:ext>
            </a:extLst>
          </p:cNvPr>
          <p:cNvSpPr txBox="1"/>
          <p:nvPr/>
        </p:nvSpPr>
        <p:spPr>
          <a:xfrm>
            <a:off x="10690793" y="4629954"/>
            <a:ext cx="595035" cy="215444"/>
          </a:xfrm>
          <a:prstGeom prst="rect">
            <a:avLst/>
          </a:prstGeom>
          <a:noFill/>
        </p:spPr>
        <p:txBody>
          <a:bodyPr wrap="none" rtlCol="0">
            <a:spAutoFit/>
          </a:bodyPr>
          <a:lstStyle/>
          <a:p>
            <a:r>
              <a:rPr lang="en-GB" sz="800" dirty="0">
                <a:solidFill>
                  <a:schemeClr val="bg1"/>
                </a:solidFill>
              </a:rPr>
              <a:t>Bing 2021</a:t>
            </a:r>
          </a:p>
        </p:txBody>
      </p:sp>
    </p:spTree>
    <p:extLst>
      <p:ext uri="{BB962C8B-B14F-4D97-AF65-F5344CB8AC3E}">
        <p14:creationId xmlns:p14="http://schemas.microsoft.com/office/powerpoint/2010/main" val="324817924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1F60B467-2C77-4CF8-B162-7A1898280F54}"/>
              </a:ext>
            </a:extLst>
          </p:cNvPr>
          <p:cNvSpPr/>
          <p:nvPr/>
        </p:nvSpPr>
        <p:spPr>
          <a:xfrm>
            <a:off x="3800475" y="4890923"/>
            <a:ext cx="8260807" cy="18397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a:t>
            </a:r>
          </a:p>
        </p:txBody>
      </p:sp>
      <p:sp>
        <p:nvSpPr>
          <p:cNvPr id="71"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Image result for upset teenager">
            <a:extLst>
              <a:ext uri="{FF2B5EF4-FFF2-40B4-BE49-F238E27FC236}">
                <a16:creationId xmlns:a16="http://schemas.microsoft.com/office/drawing/2014/main" id="{162CEA6B-5585-41DB-B670-1F32FFDF943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843" r="18002" b="-1"/>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2ED8F54-9E06-44FB-BE2D-C36EF55084CE}"/>
              </a:ext>
            </a:extLst>
          </p:cNvPr>
          <p:cNvSpPr txBox="1"/>
          <p:nvPr/>
        </p:nvSpPr>
        <p:spPr>
          <a:xfrm>
            <a:off x="6096000" y="1995120"/>
            <a:ext cx="5314543" cy="3375920"/>
          </a:xfrm>
          <a:prstGeom prst="rect">
            <a:avLst/>
          </a:prstGeom>
        </p:spPr>
        <p:txBody>
          <a:bodyPr vert="horz" lIns="91440" tIns="45720" rIns="91440" bIns="45720" rtlCol="0" anchor="t">
            <a:normAutofit/>
          </a:bodyPr>
          <a:lstStyle/>
          <a:p>
            <a:pPr>
              <a:lnSpc>
                <a:spcPct val="90000"/>
              </a:lnSpc>
              <a:spcAft>
                <a:spcPts val="600"/>
              </a:spcAft>
            </a:pPr>
            <a:r>
              <a:rPr lang="en-US" dirty="0"/>
              <a:t>Online Gambling </a:t>
            </a:r>
          </a:p>
        </p:txBody>
      </p:sp>
      <p:sp>
        <p:nvSpPr>
          <p:cNvPr id="3" name="TextBox 2">
            <a:extLst>
              <a:ext uri="{FF2B5EF4-FFF2-40B4-BE49-F238E27FC236}">
                <a16:creationId xmlns:a16="http://schemas.microsoft.com/office/drawing/2014/main" id="{817155F4-0F1F-4FD3-8C93-85277EAA0EA4}"/>
              </a:ext>
            </a:extLst>
          </p:cNvPr>
          <p:cNvSpPr txBox="1"/>
          <p:nvPr/>
        </p:nvSpPr>
        <p:spPr>
          <a:xfrm>
            <a:off x="7716929" y="1434347"/>
            <a:ext cx="2072683" cy="369332"/>
          </a:xfrm>
          <a:prstGeom prst="rect">
            <a:avLst/>
          </a:prstGeom>
          <a:noFill/>
        </p:spPr>
        <p:txBody>
          <a:bodyPr wrap="none" rtlCol="0">
            <a:spAutoFit/>
          </a:bodyPr>
          <a:lstStyle/>
          <a:p>
            <a:pPr>
              <a:spcAft>
                <a:spcPts val="600"/>
              </a:spcAft>
            </a:pPr>
            <a:r>
              <a:rPr lang="en-GB" dirty="0"/>
              <a:t>Phishing and Scams </a:t>
            </a:r>
          </a:p>
        </p:txBody>
      </p:sp>
      <p:sp>
        <p:nvSpPr>
          <p:cNvPr id="4" name="TextBox 3">
            <a:extLst>
              <a:ext uri="{FF2B5EF4-FFF2-40B4-BE49-F238E27FC236}">
                <a16:creationId xmlns:a16="http://schemas.microsoft.com/office/drawing/2014/main" id="{38E74B56-6E0A-4707-BA8C-C03516A9C469}"/>
              </a:ext>
            </a:extLst>
          </p:cNvPr>
          <p:cNvSpPr txBox="1"/>
          <p:nvPr/>
        </p:nvSpPr>
        <p:spPr>
          <a:xfrm>
            <a:off x="7995546" y="1959241"/>
            <a:ext cx="1228991" cy="369332"/>
          </a:xfrm>
          <a:prstGeom prst="rect">
            <a:avLst/>
          </a:prstGeom>
          <a:noFill/>
        </p:spPr>
        <p:txBody>
          <a:bodyPr wrap="none" rtlCol="0">
            <a:spAutoFit/>
          </a:bodyPr>
          <a:lstStyle/>
          <a:p>
            <a:pPr>
              <a:spcAft>
                <a:spcPts val="600"/>
              </a:spcAft>
            </a:pPr>
            <a:r>
              <a:rPr lang="en-GB" dirty="0"/>
              <a:t>Fake News </a:t>
            </a:r>
          </a:p>
        </p:txBody>
      </p:sp>
      <p:sp>
        <p:nvSpPr>
          <p:cNvPr id="5" name="TextBox 4">
            <a:extLst>
              <a:ext uri="{FF2B5EF4-FFF2-40B4-BE49-F238E27FC236}">
                <a16:creationId xmlns:a16="http://schemas.microsoft.com/office/drawing/2014/main" id="{E8148CAC-CAAB-4DE7-ADB1-59880106E02B}"/>
              </a:ext>
            </a:extLst>
          </p:cNvPr>
          <p:cNvSpPr txBox="1"/>
          <p:nvPr/>
        </p:nvSpPr>
        <p:spPr>
          <a:xfrm>
            <a:off x="6334388" y="1434347"/>
            <a:ext cx="1224502" cy="369332"/>
          </a:xfrm>
          <a:prstGeom prst="rect">
            <a:avLst/>
          </a:prstGeom>
          <a:noFill/>
        </p:spPr>
        <p:txBody>
          <a:bodyPr wrap="none" rtlCol="0">
            <a:spAutoFit/>
          </a:bodyPr>
          <a:lstStyle/>
          <a:p>
            <a:pPr>
              <a:spcAft>
                <a:spcPts val="600"/>
              </a:spcAft>
            </a:pPr>
            <a:r>
              <a:rPr lang="en-GB" dirty="0"/>
              <a:t>Grooming  </a:t>
            </a:r>
          </a:p>
        </p:txBody>
      </p:sp>
      <p:sp>
        <p:nvSpPr>
          <p:cNvPr id="6" name="TextBox 5">
            <a:extLst>
              <a:ext uri="{FF2B5EF4-FFF2-40B4-BE49-F238E27FC236}">
                <a16:creationId xmlns:a16="http://schemas.microsoft.com/office/drawing/2014/main" id="{E5DD7C32-590C-4141-8070-3E40C0857298}"/>
              </a:ext>
            </a:extLst>
          </p:cNvPr>
          <p:cNvSpPr txBox="1"/>
          <p:nvPr/>
        </p:nvSpPr>
        <p:spPr>
          <a:xfrm>
            <a:off x="10031011" y="1420121"/>
            <a:ext cx="916085" cy="369332"/>
          </a:xfrm>
          <a:prstGeom prst="rect">
            <a:avLst/>
          </a:prstGeom>
          <a:noFill/>
        </p:spPr>
        <p:txBody>
          <a:bodyPr wrap="none" rtlCol="0">
            <a:spAutoFit/>
          </a:bodyPr>
          <a:lstStyle/>
          <a:p>
            <a:pPr>
              <a:spcAft>
                <a:spcPts val="600"/>
              </a:spcAft>
            </a:pPr>
            <a:r>
              <a:rPr lang="en-GB" dirty="0"/>
              <a:t>Sexting </a:t>
            </a:r>
          </a:p>
        </p:txBody>
      </p:sp>
      <p:sp>
        <p:nvSpPr>
          <p:cNvPr id="7" name="TextBox 6">
            <a:extLst>
              <a:ext uri="{FF2B5EF4-FFF2-40B4-BE49-F238E27FC236}">
                <a16:creationId xmlns:a16="http://schemas.microsoft.com/office/drawing/2014/main" id="{04CEAE54-83AD-402C-9330-A2AD6E4B613B}"/>
              </a:ext>
            </a:extLst>
          </p:cNvPr>
          <p:cNvSpPr txBox="1"/>
          <p:nvPr/>
        </p:nvSpPr>
        <p:spPr>
          <a:xfrm>
            <a:off x="7557990" y="985635"/>
            <a:ext cx="1628972" cy="369332"/>
          </a:xfrm>
          <a:prstGeom prst="rect">
            <a:avLst/>
          </a:prstGeom>
          <a:noFill/>
        </p:spPr>
        <p:txBody>
          <a:bodyPr wrap="square" rtlCol="0">
            <a:spAutoFit/>
          </a:bodyPr>
          <a:lstStyle/>
          <a:p>
            <a:pPr>
              <a:spcAft>
                <a:spcPts val="600"/>
              </a:spcAft>
            </a:pPr>
            <a:r>
              <a:rPr lang="en-GB" dirty="0"/>
              <a:t>Cyber Bullying </a:t>
            </a:r>
          </a:p>
        </p:txBody>
      </p:sp>
      <p:sp>
        <p:nvSpPr>
          <p:cNvPr id="8" name="TextBox 7">
            <a:extLst>
              <a:ext uri="{FF2B5EF4-FFF2-40B4-BE49-F238E27FC236}">
                <a16:creationId xmlns:a16="http://schemas.microsoft.com/office/drawing/2014/main" id="{8B49BE52-468D-43D8-A84E-64C8D4F00906}"/>
              </a:ext>
            </a:extLst>
          </p:cNvPr>
          <p:cNvSpPr txBox="1"/>
          <p:nvPr/>
        </p:nvSpPr>
        <p:spPr>
          <a:xfrm>
            <a:off x="8372476" y="3220998"/>
            <a:ext cx="237566" cy="369332"/>
          </a:xfrm>
          <a:prstGeom prst="rect">
            <a:avLst/>
          </a:prstGeom>
          <a:noFill/>
        </p:spPr>
        <p:txBody>
          <a:bodyPr wrap="none" rtlCol="0">
            <a:spAutoFit/>
          </a:bodyPr>
          <a:lstStyle/>
          <a:p>
            <a:pPr>
              <a:spcAft>
                <a:spcPts val="600"/>
              </a:spcAft>
            </a:pPr>
            <a:r>
              <a:rPr lang="en-GB" dirty="0"/>
              <a:t> </a:t>
            </a:r>
            <a:endParaRPr lang="en-GB"/>
          </a:p>
        </p:txBody>
      </p:sp>
      <p:sp>
        <p:nvSpPr>
          <p:cNvPr id="9" name="TextBox 8">
            <a:extLst>
              <a:ext uri="{FF2B5EF4-FFF2-40B4-BE49-F238E27FC236}">
                <a16:creationId xmlns:a16="http://schemas.microsoft.com/office/drawing/2014/main" id="{715893DE-2973-42D8-B5B9-28B41D335DFF}"/>
              </a:ext>
            </a:extLst>
          </p:cNvPr>
          <p:cNvSpPr txBox="1"/>
          <p:nvPr/>
        </p:nvSpPr>
        <p:spPr>
          <a:xfrm>
            <a:off x="10425935" y="985635"/>
            <a:ext cx="1338508" cy="369332"/>
          </a:xfrm>
          <a:prstGeom prst="rect">
            <a:avLst/>
          </a:prstGeom>
          <a:noFill/>
        </p:spPr>
        <p:txBody>
          <a:bodyPr wrap="none" rtlCol="0">
            <a:spAutoFit/>
          </a:bodyPr>
          <a:lstStyle/>
          <a:p>
            <a:pPr>
              <a:spcAft>
                <a:spcPts val="600"/>
              </a:spcAft>
            </a:pPr>
            <a:r>
              <a:rPr lang="en-GB" dirty="0"/>
              <a:t>Body Image </a:t>
            </a:r>
          </a:p>
        </p:txBody>
      </p:sp>
      <p:sp>
        <p:nvSpPr>
          <p:cNvPr id="10" name="TextBox 9">
            <a:extLst>
              <a:ext uri="{FF2B5EF4-FFF2-40B4-BE49-F238E27FC236}">
                <a16:creationId xmlns:a16="http://schemas.microsoft.com/office/drawing/2014/main" id="{7CEBE32B-978B-47B8-B381-E0A85C57CD2D}"/>
              </a:ext>
            </a:extLst>
          </p:cNvPr>
          <p:cNvSpPr txBox="1"/>
          <p:nvPr/>
        </p:nvSpPr>
        <p:spPr>
          <a:xfrm>
            <a:off x="6334388" y="967611"/>
            <a:ext cx="958917" cy="369332"/>
          </a:xfrm>
          <a:prstGeom prst="rect">
            <a:avLst/>
          </a:prstGeom>
          <a:noFill/>
        </p:spPr>
        <p:txBody>
          <a:bodyPr wrap="none" rtlCol="0">
            <a:spAutoFit/>
          </a:bodyPr>
          <a:lstStyle/>
          <a:p>
            <a:pPr>
              <a:spcAft>
                <a:spcPts val="600"/>
              </a:spcAft>
            </a:pPr>
            <a:r>
              <a:rPr lang="en-GB" dirty="0"/>
              <a:t>Suicide  </a:t>
            </a:r>
          </a:p>
        </p:txBody>
      </p:sp>
      <p:sp>
        <p:nvSpPr>
          <p:cNvPr id="11" name="TextBox 10">
            <a:extLst>
              <a:ext uri="{FF2B5EF4-FFF2-40B4-BE49-F238E27FC236}">
                <a16:creationId xmlns:a16="http://schemas.microsoft.com/office/drawing/2014/main" id="{2C0ADC08-F89E-4F47-940A-D27E249B9E5A}"/>
              </a:ext>
            </a:extLst>
          </p:cNvPr>
          <p:cNvSpPr txBox="1"/>
          <p:nvPr/>
        </p:nvSpPr>
        <p:spPr>
          <a:xfrm>
            <a:off x="1957319" y="751998"/>
            <a:ext cx="237566" cy="369332"/>
          </a:xfrm>
          <a:prstGeom prst="rect">
            <a:avLst/>
          </a:prstGeom>
          <a:noFill/>
        </p:spPr>
        <p:txBody>
          <a:bodyPr wrap="none" rtlCol="0">
            <a:spAutoFit/>
          </a:bodyPr>
          <a:lstStyle/>
          <a:p>
            <a:pPr>
              <a:spcAft>
                <a:spcPts val="600"/>
              </a:spcAft>
            </a:pPr>
            <a:r>
              <a:rPr lang="en-GB" dirty="0"/>
              <a:t> </a:t>
            </a:r>
            <a:endParaRPr lang="en-GB"/>
          </a:p>
        </p:txBody>
      </p:sp>
      <p:sp>
        <p:nvSpPr>
          <p:cNvPr id="14" name="TextBox 13">
            <a:extLst>
              <a:ext uri="{FF2B5EF4-FFF2-40B4-BE49-F238E27FC236}">
                <a16:creationId xmlns:a16="http://schemas.microsoft.com/office/drawing/2014/main" id="{54835E87-E03F-4987-A377-BCDB5CEDBECC}"/>
              </a:ext>
            </a:extLst>
          </p:cNvPr>
          <p:cNvSpPr txBox="1"/>
          <p:nvPr/>
        </p:nvSpPr>
        <p:spPr>
          <a:xfrm>
            <a:off x="9254862" y="985635"/>
            <a:ext cx="1154483" cy="369332"/>
          </a:xfrm>
          <a:prstGeom prst="rect">
            <a:avLst/>
          </a:prstGeom>
          <a:noFill/>
        </p:spPr>
        <p:txBody>
          <a:bodyPr wrap="none" rtlCol="0">
            <a:spAutoFit/>
          </a:bodyPr>
          <a:lstStyle/>
          <a:p>
            <a:pPr>
              <a:spcAft>
                <a:spcPts val="600"/>
              </a:spcAft>
            </a:pPr>
            <a:r>
              <a:rPr lang="en-GB" dirty="0"/>
              <a:t>Self Harm </a:t>
            </a:r>
          </a:p>
        </p:txBody>
      </p:sp>
      <p:sp>
        <p:nvSpPr>
          <p:cNvPr id="18" name="TextBox 17">
            <a:extLst>
              <a:ext uri="{FF2B5EF4-FFF2-40B4-BE49-F238E27FC236}">
                <a16:creationId xmlns:a16="http://schemas.microsoft.com/office/drawing/2014/main" id="{BB6DD099-102F-464A-901F-A20908B6C77E}"/>
              </a:ext>
            </a:extLst>
          </p:cNvPr>
          <p:cNvSpPr txBox="1"/>
          <p:nvPr/>
        </p:nvSpPr>
        <p:spPr>
          <a:xfrm>
            <a:off x="9320057" y="1968460"/>
            <a:ext cx="1479059" cy="369332"/>
          </a:xfrm>
          <a:prstGeom prst="rect">
            <a:avLst/>
          </a:prstGeom>
          <a:noFill/>
        </p:spPr>
        <p:txBody>
          <a:bodyPr wrap="none" rtlCol="0">
            <a:spAutoFit/>
          </a:bodyPr>
          <a:lstStyle/>
          <a:p>
            <a:pPr>
              <a:spcAft>
                <a:spcPts val="600"/>
              </a:spcAft>
            </a:pPr>
            <a:r>
              <a:rPr lang="en-GB" dirty="0"/>
              <a:t>Radicalisation</a:t>
            </a:r>
          </a:p>
        </p:txBody>
      </p:sp>
      <p:sp>
        <p:nvSpPr>
          <p:cNvPr id="16" name="Rectangle 15">
            <a:extLst>
              <a:ext uri="{FF2B5EF4-FFF2-40B4-BE49-F238E27FC236}">
                <a16:creationId xmlns:a16="http://schemas.microsoft.com/office/drawing/2014/main" id="{6C598178-256A-421A-8D4F-B989B7D6774C}"/>
              </a:ext>
            </a:extLst>
          </p:cNvPr>
          <p:cNvSpPr/>
          <p:nvPr/>
        </p:nvSpPr>
        <p:spPr>
          <a:xfrm>
            <a:off x="5441861" y="184950"/>
            <a:ext cx="6545352" cy="646331"/>
          </a:xfrm>
          <a:prstGeom prst="rect">
            <a:avLst/>
          </a:prstGeom>
          <a:noFill/>
          <a:ln w="25400">
            <a:solidFill>
              <a:schemeClr val="bg1"/>
            </a:solidFill>
          </a:ln>
        </p:spPr>
        <p:txBody>
          <a:bodyPr wrap="square" lIns="91440" tIns="45720" rIns="91440" bIns="45720">
            <a:spAutoFit/>
          </a:bodyPr>
          <a:lstStyle/>
          <a:p>
            <a:pPr algn="ctr"/>
            <a:r>
              <a:rPr lang="en-GB" sz="3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The dark side of the internet!</a:t>
            </a:r>
          </a:p>
        </p:txBody>
      </p:sp>
      <p:sp>
        <p:nvSpPr>
          <p:cNvPr id="23" name="TextBox 22">
            <a:extLst>
              <a:ext uri="{FF2B5EF4-FFF2-40B4-BE49-F238E27FC236}">
                <a16:creationId xmlns:a16="http://schemas.microsoft.com/office/drawing/2014/main" id="{A0532573-D5B4-48C6-BFF7-D8DAE9BB1E47}"/>
              </a:ext>
            </a:extLst>
          </p:cNvPr>
          <p:cNvSpPr txBox="1"/>
          <p:nvPr/>
        </p:nvSpPr>
        <p:spPr>
          <a:xfrm>
            <a:off x="5967665" y="5236396"/>
            <a:ext cx="6093618" cy="1384995"/>
          </a:xfrm>
          <a:prstGeom prst="rect">
            <a:avLst/>
          </a:prstGeom>
          <a:noFill/>
        </p:spPr>
        <p:txBody>
          <a:bodyPr wrap="square">
            <a:spAutoFit/>
          </a:bodyPr>
          <a:lstStyle/>
          <a:p>
            <a:pPr algn="l">
              <a:buFont typeface="Arial" panose="020B0604020202020204" pitchFamily="34" charset="0"/>
              <a:buChar char="•"/>
            </a:pPr>
            <a:r>
              <a:rPr lang="en-GB" sz="1400" b="0" i="0" dirty="0">
                <a:effectLst/>
                <a:latin typeface="nta"/>
              </a:rPr>
              <a:t>For children, these new laws will mean that all in-scope companies must take action to tackle illegal activity that threatens the safety of children. In addition, platforms likely to be accessed by children will need to:</a:t>
            </a:r>
          </a:p>
          <a:p>
            <a:pPr algn="l">
              <a:buFont typeface="Arial" panose="020B0604020202020204" pitchFamily="34" charset="0"/>
              <a:buChar char="•"/>
            </a:pPr>
            <a:r>
              <a:rPr lang="en-GB" sz="1400" b="0" i="0" dirty="0">
                <a:effectLst/>
                <a:latin typeface="nta"/>
              </a:rPr>
              <a:t>Prevent access to material that is inappropriate to children, such as pornography.</a:t>
            </a:r>
          </a:p>
          <a:p>
            <a:pPr algn="l">
              <a:buFont typeface="Arial" panose="020B0604020202020204" pitchFamily="34" charset="0"/>
              <a:buChar char="•"/>
            </a:pPr>
            <a:r>
              <a:rPr lang="en-GB" sz="1400" b="0" i="0" dirty="0">
                <a:effectLst/>
                <a:latin typeface="nta"/>
              </a:rPr>
              <a:t>Ensure that there are strong protections from content that is harmful to children, such as bullying.</a:t>
            </a:r>
          </a:p>
        </p:txBody>
      </p:sp>
      <p:pic>
        <p:nvPicPr>
          <p:cNvPr id="2052" name="Picture 4" descr="Online Harms White Paper image">
            <a:extLst>
              <a:ext uri="{FF2B5EF4-FFF2-40B4-BE49-F238E27FC236}">
                <a16:creationId xmlns:a16="http://schemas.microsoft.com/office/drawing/2014/main" id="{5447483C-95E9-49EA-9A1D-239A888C74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40676" y="5314228"/>
            <a:ext cx="1706322" cy="1109109"/>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5B0152D6-8BB3-42B1-9363-BBD4772A73EF}"/>
              </a:ext>
            </a:extLst>
          </p:cNvPr>
          <p:cNvSpPr txBox="1"/>
          <p:nvPr/>
        </p:nvSpPr>
        <p:spPr>
          <a:xfrm>
            <a:off x="7915322" y="6372427"/>
            <a:ext cx="704039" cy="215444"/>
          </a:xfrm>
          <a:prstGeom prst="rect">
            <a:avLst/>
          </a:prstGeom>
          <a:noFill/>
        </p:spPr>
        <p:txBody>
          <a:bodyPr wrap="none" rtlCol="0">
            <a:spAutoFit/>
          </a:bodyPr>
          <a:lstStyle/>
          <a:p>
            <a:r>
              <a:rPr lang="en-GB" sz="800" dirty="0"/>
              <a:t>Gov.uk 2020</a:t>
            </a:r>
          </a:p>
        </p:txBody>
      </p:sp>
      <p:sp>
        <p:nvSpPr>
          <p:cNvPr id="27" name="TextBox 26">
            <a:extLst>
              <a:ext uri="{FF2B5EF4-FFF2-40B4-BE49-F238E27FC236}">
                <a16:creationId xmlns:a16="http://schemas.microsoft.com/office/drawing/2014/main" id="{BE4ABAFA-D510-4CDC-B8A0-DAC579667257}"/>
              </a:ext>
            </a:extLst>
          </p:cNvPr>
          <p:cNvSpPr txBox="1"/>
          <p:nvPr/>
        </p:nvSpPr>
        <p:spPr>
          <a:xfrm>
            <a:off x="5202365" y="6432298"/>
            <a:ext cx="704039" cy="215444"/>
          </a:xfrm>
          <a:prstGeom prst="rect">
            <a:avLst/>
          </a:prstGeom>
          <a:noFill/>
        </p:spPr>
        <p:txBody>
          <a:bodyPr wrap="none" rtlCol="0">
            <a:spAutoFit/>
          </a:bodyPr>
          <a:lstStyle/>
          <a:p>
            <a:r>
              <a:rPr lang="en-GB" sz="800" dirty="0"/>
              <a:t>Gov.uk 2020</a:t>
            </a:r>
          </a:p>
        </p:txBody>
      </p:sp>
      <p:sp>
        <p:nvSpPr>
          <p:cNvPr id="29" name="TextBox 28">
            <a:extLst>
              <a:ext uri="{FF2B5EF4-FFF2-40B4-BE49-F238E27FC236}">
                <a16:creationId xmlns:a16="http://schemas.microsoft.com/office/drawing/2014/main" id="{5F5F3B9F-C386-4B3C-AC21-8E57010E5DAC}"/>
              </a:ext>
            </a:extLst>
          </p:cNvPr>
          <p:cNvSpPr txBox="1"/>
          <p:nvPr/>
        </p:nvSpPr>
        <p:spPr>
          <a:xfrm>
            <a:off x="6454445" y="4890923"/>
            <a:ext cx="6093618" cy="369332"/>
          </a:xfrm>
          <a:prstGeom prst="rect">
            <a:avLst/>
          </a:prstGeom>
          <a:noFill/>
        </p:spPr>
        <p:txBody>
          <a:bodyPr wrap="square">
            <a:spAutoFit/>
          </a:bodyPr>
          <a:lstStyle/>
          <a:p>
            <a:pPr algn="l" fontAlgn="base"/>
            <a:r>
              <a:rPr lang="en-GB" b="1" i="0" dirty="0">
                <a:solidFill>
                  <a:srgbClr val="0B0C0C"/>
                </a:solidFill>
                <a:effectLst/>
                <a:latin typeface="nta"/>
              </a:rPr>
              <a:t>UK to introduce world first online safety laws</a:t>
            </a:r>
          </a:p>
        </p:txBody>
      </p:sp>
      <p:pic>
        <p:nvPicPr>
          <p:cNvPr id="12" name="Picture 2" descr="CEOP">
            <a:extLst>
              <a:ext uri="{FF2B5EF4-FFF2-40B4-BE49-F238E27FC236}">
                <a16:creationId xmlns:a16="http://schemas.microsoft.com/office/drawing/2014/main" id="{1B13FE9A-DE84-4A67-BAF9-9E43023F1A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40762" y="2743157"/>
            <a:ext cx="1362075"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a:extLst>
              <a:ext uri="{FF2B5EF4-FFF2-40B4-BE49-F238E27FC236}">
                <a16:creationId xmlns:a16="http://schemas.microsoft.com/office/drawing/2014/main" id="{354B2AE1-9E50-4836-8214-71819D14399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505" t="10416" r="19835" b="16622"/>
          <a:stretch/>
        </p:blipFill>
        <p:spPr bwMode="auto">
          <a:xfrm>
            <a:off x="8571593" y="2617885"/>
            <a:ext cx="2208719" cy="1839772"/>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56563D5A-7CBF-4E60-B33F-C7EC629E8587}"/>
              </a:ext>
            </a:extLst>
          </p:cNvPr>
          <p:cNvSpPr txBox="1"/>
          <p:nvPr/>
        </p:nvSpPr>
        <p:spPr>
          <a:xfrm>
            <a:off x="7149426" y="4468724"/>
            <a:ext cx="950227" cy="215444"/>
          </a:xfrm>
          <a:prstGeom prst="rect">
            <a:avLst/>
          </a:prstGeom>
          <a:noFill/>
        </p:spPr>
        <p:txBody>
          <a:bodyPr wrap="square" rtlCol="0">
            <a:spAutoFit/>
          </a:bodyPr>
          <a:lstStyle/>
          <a:p>
            <a:r>
              <a:rPr lang="en-GB" sz="800" dirty="0"/>
              <a:t>(CEOP.org 2020)</a:t>
            </a:r>
          </a:p>
        </p:txBody>
      </p:sp>
      <p:sp>
        <p:nvSpPr>
          <p:cNvPr id="17" name="TextBox 16">
            <a:extLst>
              <a:ext uri="{FF2B5EF4-FFF2-40B4-BE49-F238E27FC236}">
                <a16:creationId xmlns:a16="http://schemas.microsoft.com/office/drawing/2014/main" id="{A482FD50-F46E-4CC2-99B4-6132B7C927E8}"/>
              </a:ext>
            </a:extLst>
          </p:cNvPr>
          <p:cNvSpPr txBox="1"/>
          <p:nvPr/>
        </p:nvSpPr>
        <p:spPr>
          <a:xfrm>
            <a:off x="9501398" y="4258307"/>
            <a:ext cx="1651937" cy="215444"/>
          </a:xfrm>
          <a:prstGeom prst="rect">
            <a:avLst/>
          </a:prstGeom>
          <a:noFill/>
        </p:spPr>
        <p:txBody>
          <a:bodyPr wrap="square" rtlCol="0">
            <a:spAutoFit/>
          </a:bodyPr>
          <a:lstStyle/>
          <a:p>
            <a:r>
              <a:rPr lang="en-GB" sz="800" dirty="0"/>
              <a:t>(</a:t>
            </a:r>
            <a:r>
              <a:rPr lang="en-GB" sz="800" dirty="0" err="1"/>
              <a:t>Thinkyouknow</a:t>
            </a:r>
            <a:r>
              <a:rPr lang="en-GB" sz="800" dirty="0"/>
              <a:t> 2021)</a:t>
            </a:r>
          </a:p>
        </p:txBody>
      </p:sp>
    </p:spTree>
    <p:extLst>
      <p:ext uri="{BB962C8B-B14F-4D97-AF65-F5344CB8AC3E}">
        <p14:creationId xmlns:p14="http://schemas.microsoft.com/office/powerpoint/2010/main" val="313020212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99CEE05D-F25C-4EC3-B527-D9C999E33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652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9" name="Rectangle 138">
            <a:extLst>
              <a:ext uri="{FF2B5EF4-FFF2-40B4-BE49-F238E27FC236}">
                <a16:creationId xmlns:a16="http://schemas.microsoft.com/office/drawing/2014/main" id="{4F036726-0C05-446E-91C3-B986EBEA0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7402" y="438538"/>
            <a:ext cx="6710184" cy="6002060"/>
          </a:xfrm>
          <a:prstGeom prst="rect">
            <a:avLst/>
          </a:prstGeom>
          <a:solidFill>
            <a:schemeClr val="bg1">
              <a:alpha val="40000"/>
            </a:schemeClr>
          </a:solidFill>
          <a:ln w="6350" cap="flat" cmpd="sng" algn="ctr">
            <a:noFill/>
            <a:prstDash val="solid"/>
          </a:ln>
          <a:effectLst>
            <a:softEdge rad="0"/>
          </a:effectLst>
        </p:spPr>
      </p:sp>
      <p:sp>
        <p:nvSpPr>
          <p:cNvPr id="141" name="Rectangle 140">
            <a:extLst>
              <a:ext uri="{FF2B5EF4-FFF2-40B4-BE49-F238E27FC236}">
                <a16:creationId xmlns:a16="http://schemas.microsoft.com/office/drawing/2014/main" id="{A310ABCD-C34B-42D1-9BEB-47755A3EA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285" y="650014"/>
            <a:ext cx="3367217" cy="326602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8" name="Picture 4" descr="Board announced for new UK Council for Internet Safety">
            <a:extLst>
              <a:ext uri="{FF2B5EF4-FFF2-40B4-BE49-F238E27FC236}">
                <a16:creationId xmlns:a16="http://schemas.microsoft.com/office/drawing/2014/main" id="{B304E55F-85ED-42B4-AE25-F1369C6E36C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8460" y="1294024"/>
            <a:ext cx="3044697" cy="1979053"/>
          </a:xfrm>
          <a:prstGeom prst="rect">
            <a:avLst/>
          </a:prstGeom>
          <a:noFill/>
          <a:extLst>
            <a:ext uri="{909E8E84-426E-40DD-AFC4-6F175D3DCCD1}">
              <a14:hiddenFill xmlns:a14="http://schemas.microsoft.com/office/drawing/2010/main">
                <a:solidFill>
                  <a:srgbClr val="FFFFFF"/>
                </a:solidFill>
              </a14:hiddenFill>
            </a:ext>
          </a:extLst>
        </p:spPr>
      </p:pic>
      <p:sp>
        <p:nvSpPr>
          <p:cNvPr id="143" name="Rectangle 142">
            <a:extLst>
              <a:ext uri="{FF2B5EF4-FFF2-40B4-BE49-F238E27FC236}">
                <a16:creationId xmlns:a16="http://schemas.microsoft.com/office/drawing/2014/main" id="{F38AB6A2-89F7-43B5-B608-50DFC740D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2946" y="650014"/>
            <a:ext cx="2765758" cy="213673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4D459318-BCB7-4529-AB5A-FB43685343BB}"/>
              </a:ext>
            </a:extLst>
          </p:cNvPr>
          <p:cNvPicPr>
            <a:picLocks noChangeAspect="1"/>
          </p:cNvPicPr>
          <p:nvPr/>
        </p:nvPicPr>
        <p:blipFill rotWithShape="1">
          <a:blip r:embed="rId3"/>
          <a:srcRect l="15469" t="27697" r="17195" b="15662"/>
          <a:stretch/>
        </p:blipFill>
        <p:spPr>
          <a:xfrm>
            <a:off x="4323497" y="1141257"/>
            <a:ext cx="2434338" cy="1151825"/>
          </a:xfrm>
          <a:prstGeom prst="rect">
            <a:avLst/>
          </a:prstGeom>
        </p:spPr>
      </p:pic>
      <p:sp>
        <p:nvSpPr>
          <p:cNvPr id="145" name="Rectangle 144">
            <a:extLst>
              <a:ext uri="{FF2B5EF4-FFF2-40B4-BE49-F238E27FC236}">
                <a16:creationId xmlns:a16="http://schemas.microsoft.com/office/drawing/2014/main" id="{06585B74-DAF6-470E-B2F3-B5530A709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285" y="4088215"/>
            <a:ext cx="3367217" cy="212485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1E0230CB-B045-442C-A16F-54EECAC3D6A1}"/>
              </a:ext>
            </a:extLst>
          </p:cNvPr>
          <p:cNvPicPr>
            <a:picLocks noChangeAspect="1"/>
          </p:cNvPicPr>
          <p:nvPr/>
        </p:nvPicPr>
        <p:blipFill rotWithShape="1">
          <a:blip r:embed="rId4"/>
          <a:srcRect l="34570" t="14287" r="35546" b="8937"/>
          <a:stretch/>
        </p:blipFill>
        <p:spPr>
          <a:xfrm>
            <a:off x="1711165" y="4279769"/>
            <a:ext cx="1219287" cy="1762038"/>
          </a:xfrm>
          <a:prstGeom prst="rect">
            <a:avLst/>
          </a:prstGeom>
        </p:spPr>
      </p:pic>
      <p:sp>
        <p:nvSpPr>
          <p:cNvPr id="147" name="Rectangle 146">
            <a:extLst>
              <a:ext uri="{FF2B5EF4-FFF2-40B4-BE49-F238E27FC236}">
                <a16:creationId xmlns:a16="http://schemas.microsoft.com/office/drawing/2014/main" id="{30BAD96F-CE2F-4682-99B8-0DD9E6AE2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2946" y="2947051"/>
            <a:ext cx="2765758" cy="326602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a:extLst>
              <a:ext uri="{FF2B5EF4-FFF2-40B4-BE49-F238E27FC236}">
                <a16:creationId xmlns:a16="http://schemas.microsoft.com/office/drawing/2014/main" id="{1A880965-97EC-471F-AC2E-EBBCC63CD46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9494" r="51284" b="71662"/>
          <a:stretch/>
        </p:blipFill>
        <p:spPr bwMode="auto">
          <a:xfrm>
            <a:off x="4600601" y="3273076"/>
            <a:ext cx="1834767" cy="100669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CA89828-B4BE-4C04-872B-EF3CE8A3F149}"/>
              </a:ext>
            </a:extLst>
          </p:cNvPr>
          <p:cNvSpPr txBox="1"/>
          <p:nvPr/>
        </p:nvSpPr>
        <p:spPr>
          <a:xfrm>
            <a:off x="5122957" y="5551845"/>
            <a:ext cx="1428750" cy="323593"/>
          </a:xfrm>
          <a:prstGeom prst="rect">
            <a:avLst/>
          </a:prstGeom>
        </p:spPr>
        <p:txBody>
          <a:bodyPr vert="horz" lIns="91440" tIns="45720" rIns="91440" bIns="45720" rtlCol="0">
            <a:normAutofit/>
          </a:bodyPr>
          <a:lstStyle/>
          <a:p>
            <a:pPr>
              <a:lnSpc>
                <a:spcPct val="90000"/>
              </a:lnSpc>
              <a:spcAft>
                <a:spcPts val="600"/>
              </a:spcAft>
            </a:pPr>
            <a:r>
              <a:rPr lang="en-US" sz="800" dirty="0">
                <a:solidFill>
                  <a:schemeClr val="bg1"/>
                </a:solidFill>
              </a:rPr>
              <a:t>(North Yorkshire Police 2020)</a:t>
            </a:r>
          </a:p>
        </p:txBody>
      </p:sp>
      <p:sp>
        <p:nvSpPr>
          <p:cNvPr id="8" name="TextBox 7">
            <a:extLst>
              <a:ext uri="{FF2B5EF4-FFF2-40B4-BE49-F238E27FC236}">
                <a16:creationId xmlns:a16="http://schemas.microsoft.com/office/drawing/2014/main" id="{BAB3F757-5637-4284-9985-3CB1E49DEA62}"/>
              </a:ext>
            </a:extLst>
          </p:cNvPr>
          <p:cNvSpPr txBox="1"/>
          <p:nvPr/>
        </p:nvSpPr>
        <p:spPr>
          <a:xfrm>
            <a:off x="5952201" y="2265512"/>
            <a:ext cx="1046937" cy="215444"/>
          </a:xfrm>
          <a:prstGeom prst="rect">
            <a:avLst/>
          </a:prstGeom>
          <a:noFill/>
        </p:spPr>
        <p:txBody>
          <a:bodyPr wrap="square" rtlCol="0">
            <a:spAutoFit/>
          </a:bodyPr>
          <a:lstStyle/>
          <a:p>
            <a:r>
              <a:rPr lang="en-GB" sz="800" dirty="0">
                <a:solidFill>
                  <a:schemeClr val="bg1"/>
                </a:solidFill>
              </a:rPr>
              <a:t>(Gov.org 2020)</a:t>
            </a:r>
          </a:p>
        </p:txBody>
      </p:sp>
      <p:sp>
        <p:nvSpPr>
          <p:cNvPr id="9" name="TextBox 8">
            <a:extLst>
              <a:ext uri="{FF2B5EF4-FFF2-40B4-BE49-F238E27FC236}">
                <a16:creationId xmlns:a16="http://schemas.microsoft.com/office/drawing/2014/main" id="{29139D5C-6D9C-436E-8B31-E00CDC5719FD}"/>
              </a:ext>
            </a:extLst>
          </p:cNvPr>
          <p:cNvSpPr txBox="1"/>
          <p:nvPr/>
        </p:nvSpPr>
        <p:spPr>
          <a:xfrm>
            <a:off x="2320808" y="6017917"/>
            <a:ext cx="739255" cy="215444"/>
          </a:xfrm>
          <a:prstGeom prst="rect">
            <a:avLst/>
          </a:prstGeom>
          <a:noFill/>
        </p:spPr>
        <p:txBody>
          <a:bodyPr wrap="square" rtlCol="0">
            <a:spAutoFit/>
          </a:bodyPr>
          <a:lstStyle/>
          <a:p>
            <a:r>
              <a:rPr lang="en-GB" sz="800" dirty="0">
                <a:solidFill>
                  <a:schemeClr val="bg1"/>
                </a:solidFill>
              </a:rPr>
              <a:t>(WAG 2020)</a:t>
            </a:r>
          </a:p>
        </p:txBody>
      </p:sp>
      <p:sp>
        <p:nvSpPr>
          <p:cNvPr id="11" name="TextBox 10">
            <a:extLst>
              <a:ext uri="{FF2B5EF4-FFF2-40B4-BE49-F238E27FC236}">
                <a16:creationId xmlns:a16="http://schemas.microsoft.com/office/drawing/2014/main" id="{45C8759E-94C1-46EA-A2E2-2515F128C778}"/>
              </a:ext>
            </a:extLst>
          </p:cNvPr>
          <p:cNvSpPr txBox="1"/>
          <p:nvPr/>
        </p:nvSpPr>
        <p:spPr>
          <a:xfrm>
            <a:off x="3011292" y="3266334"/>
            <a:ext cx="982210" cy="215444"/>
          </a:xfrm>
          <a:prstGeom prst="rect">
            <a:avLst/>
          </a:prstGeom>
          <a:noFill/>
        </p:spPr>
        <p:txBody>
          <a:bodyPr wrap="square" rtlCol="0">
            <a:spAutoFit/>
          </a:bodyPr>
          <a:lstStyle/>
          <a:p>
            <a:r>
              <a:rPr lang="en-GB" sz="800" dirty="0">
                <a:solidFill>
                  <a:schemeClr val="bg1"/>
                </a:solidFill>
              </a:rPr>
              <a:t>(Gov.org 2019)</a:t>
            </a:r>
          </a:p>
        </p:txBody>
      </p:sp>
      <p:pic>
        <p:nvPicPr>
          <p:cNvPr id="28" name="Picture 2">
            <a:extLst>
              <a:ext uri="{FF2B5EF4-FFF2-40B4-BE49-F238E27FC236}">
                <a16:creationId xmlns:a16="http://schemas.microsoft.com/office/drawing/2014/main" id="{46CDC6A7-43F3-4448-BADD-0097522A94E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3634" t="28579" r="-193" b="53158"/>
          <a:stretch/>
        </p:blipFill>
        <p:spPr bwMode="auto">
          <a:xfrm>
            <a:off x="4580543" y="4493196"/>
            <a:ext cx="1876838" cy="104428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50FE0F71-57C0-40FD-BC9E-D56F89685A8E}"/>
              </a:ext>
            </a:extLst>
          </p:cNvPr>
          <p:cNvSpPr txBox="1"/>
          <p:nvPr/>
        </p:nvSpPr>
        <p:spPr>
          <a:xfrm>
            <a:off x="7950210" y="1466324"/>
            <a:ext cx="4078631" cy="4247317"/>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Have conversations from a young age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Lead by example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Ask children about the apps and websites they us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Set realistic boundaries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Reassure them that they can always talk to you</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Talk about sharing personal information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Talk about social media</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Talk about gaming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Talk about cyberbullying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Act on warning signs</a:t>
            </a:r>
          </a:p>
          <a:p>
            <a:endParaRPr lang="en-GB"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52DEFE7A-7615-483D-B30F-4558EB6B46B5}"/>
              </a:ext>
            </a:extLst>
          </p:cNvPr>
          <p:cNvSpPr txBox="1"/>
          <p:nvPr/>
        </p:nvSpPr>
        <p:spPr>
          <a:xfrm>
            <a:off x="10436636" y="5233775"/>
            <a:ext cx="1175322" cy="215444"/>
          </a:xfrm>
          <a:prstGeom prst="rect">
            <a:avLst/>
          </a:prstGeom>
          <a:noFill/>
        </p:spPr>
        <p:txBody>
          <a:bodyPr wrap="none" rtlCol="0">
            <a:spAutoFit/>
          </a:bodyPr>
          <a:lstStyle/>
          <a:p>
            <a:r>
              <a:rPr lang="en-GB" sz="800" dirty="0"/>
              <a:t>(Youngminds.org 2019) </a:t>
            </a:r>
          </a:p>
        </p:txBody>
      </p:sp>
      <p:sp>
        <p:nvSpPr>
          <p:cNvPr id="17" name="TextBox 16">
            <a:extLst>
              <a:ext uri="{FF2B5EF4-FFF2-40B4-BE49-F238E27FC236}">
                <a16:creationId xmlns:a16="http://schemas.microsoft.com/office/drawing/2014/main" id="{40A5705F-F357-40EE-8E7B-F0197AAA0BFE}"/>
              </a:ext>
            </a:extLst>
          </p:cNvPr>
          <p:cNvSpPr txBox="1"/>
          <p:nvPr/>
        </p:nvSpPr>
        <p:spPr>
          <a:xfrm>
            <a:off x="4590167" y="4248233"/>
            <a:ext cx="2889611" cy="369332"/>
          </a:xfrm>
          <a:prstGeom prst="rect">
            <a:avLst/>
          </a:prstGeom>
          <a:noFill/>
        </p:spPr>
        <p:txBody>
          <a:bodyPr wrap="square" rtlCol="0">
            <a:spAutoFit/>
          </a:bodyPr>
          <a:lstStyle/>
          <a:p>
            <a:r>
              <a:rPr lang="en-GB" dirty="0"/>
              <a:t>Protect Children online </a:t>
            </a:r>
          </a:p>
        </p:txBody>
      </p:sp>
      <p:pic>
        <p:nvPicPr>
          <p:cNvPr id="1032" name="Picture 8" descr="Image result for online child protection">
            <a:extLst>
              <a:ext uri="{FF2B5EF4-FFF2-40B4-BE49-F238E27FC236}">
                <a16:creationId xmlns:a16="http://schemas.microsoft.com/office/drawing/2014/main" id="{006F14AD-057E-4716-99AB-29B4AC2EFC1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51025" y="5449219"/>
            <a:ext cx="1830565" cy="1238728"/>
          </a:xfrm>
          <a:prstGeom prst="rect">
            <a:avLst/>
          </a:prstGeom>
          <a:noFill/>
          <a:extLst>
            <a:ext uri="{909E8E84-426E-40DD-AFC4-6F175D3DCCD1}">
              <a14:hiddenFill xmlns:a14="http://schemas.microsoft.com/office/drawing/2010/main">
                <a:solidFill>
                  <a:srgbClr val="FFFFFF"/>
                </a:solidFill>
              </a14:hiddenFill>
            </a:ext>
          </a:extLst>
        </p:spPr>
      </p:pic>
      <p:sp>
        <p:nvSpPr>
          <p:cNvPr id="38" name="Rectangle 37">
            <a:extLst>
              <a:ext uri="{FF2B5EF4-FFF2-40B4-BE49-F238E27FC236}">
                <a16:creationId xmlns:a16="http://schemas.microsoft.com/office/drawing/2014/main" id="{DBDD7F24-FBFB-40EE-8073-0434D7EA26E2}"/>
              </a:ext>
            </a:extLst>
          </p:cNvPr>
          <p:cNvSpPr/>
          <p:nvPr/>
        </p:nvSpPr>
        <p:spPr>
          <a:xfrm>
            <a:off x="7745405" y="184950"/>
            <a:ext cx="4241807" cy="1200329"/>
          </a:xfrm>
          <a:prstGeom prst="rect">
            <a:avLst/>
          </a:prstGeom>
          <a:noFill/>
          <a:ln w="25400">
            <a:solidFill>
              <a:schemeClr val="bg1"/>
            </a:solidFill>
          </a:ln>
        </p:spPr>
        <p:txBody>
          <a:bodyPr wrap="square" lIns="91440" tIns="45720" rIns="91440" bIns="45720">
            <a:spAutoFit/>
          </a:bodyPr>
          <a:lstStyle/>
          <a:p>
            <a:pPr algn="ctr"/>
            <a:r>
              <a:rPr lang="en-GB" sz="3600" b="1" dirty="0">
                <a:ln w="9525">
                  <a:solidFill>
                    <a:schemeClr val="bg1"/>
                  </a:solidFill>
                  <a:prstDash val="solid"/>
                </a:ln>
                <a:effectLst>
                  <a:outerShdw blurRad="12700" dist="38100" dir="2700000" algn="tl" rotWithShape="0">
                    <a:schemeClr val="bg1">
                      <a:lumMod val="50000"/>
                    </a:schemeClr>
                  </a:outerShdw>
                </a:effectLst>
              </a:rPr>
              <a:t>Keeping children safe online.</a:t>
            </a:r>
            <a:endParaRPr lang="en-GB" sz="3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309898725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34C6E37-C951-40EF-8CB4-AD2DB1A4BF21}"/>
              </a:ext>
            </a:extLst>
          </p:cNvPr>
          <p:cNvSpPr txBox="1"/>
          <p:nvPr/>
        </p:nvSpPr>
        <p:spPr>
          <a:xfrm>
            <a:off x="328614" y="301669"/>
            <a:ext cx="11244262" cy="6254661"/>
          </a:xfrm>
          <a:prstGeom prst="rect">
            <a:avLst/>
          </a:prstGeom>
          <a:noFill/>
        </p:spPr>
        <p:txBody>
          <a:bodyPr wrap="square">
            <a:spAutoFit/>
          </a:bodyPr>
          <a:lstStyle/>
          <a:p>
            <a:pPr algn="ctr">
              <a:lnSpc>
                <a:spcPct val="107000"/>
              </a:lnSpc>
              <a:spcAft>
                <a:spcPts val="800"/>
              </a:spcAft>
            </a:pPr>
            <a:r>
              <a:rPr lang="en-GB" sz="2000" dirty="0">
                <a:latin typeface="Times New Roman" panose="02020603050405020304" pitchFamily="18" charset="0"/>
                <a:cs typeface="Times New Roman" panose="02020603050405020304" pitchFamily="18" charset="0"/>
              </a:rPr>
              <a:t>References</a:t>
            </a:r>
          </a:p>
          <a:p>
            <a:pPr>
              <a:lnSpc>
                <a:spcPct val="107000"/>
              </a:lnSpc>
              <a:spcAft>
                <a:spcPts val="800"/>
              </a:spcAft>
            </a:pPr>
            <a:endParaRPr lang="en-GB" sz="1400" dirty="0"/>
          </a:p>
          <a:p>
            <a:pPr>
              <a:spcAft>
                <a:spcPts val="800"/>
              </a:spcAft>
            </a:pPr>
            <a:endParaRPr lang="en-GB" sz="1400" dirty="0"/>
          </a:p>
          <a:p>
            <a:pPr>
              <a:spcAft>
                <a:spcPts val="800"/>
              </a:spcAft>
            </a:pPr>
            <a:r>
              <a:rPr lang="en-GB" sz="1400" dirty="0"/>
              <a:t>Anti-Bullying Alliance (2020</a:t>
            </a:r>
            <a:r>
              <a:rPr lang="en-GB" sz="1400" i="1" dirty="0"/>
              <a:t>) Prevalence of Online Bullying Report. </a:t>
            </a:r>
            <a:r>
              <a:rPr lang="en-GB" sz="1400" dirty="0"/>
              <a:t>Available at: </a:t>
            </a:r>
            <a:r>
              <a:rPr lang="en-GB" sz="1400" dirty="0">
                <a:hlinkClick r:id="rId2"/>
              </a:rPr>
              <a:t>Prevalence of online bullying | Anti-Bullying Alliance (anti-bullyingalliance.org.uk)</a:t>
            </a:r>
            <a:r>
              <a:rPr lang="en-GB" sz="1400" dirty="0"/>
              <a:t> Accessed on: 20</a:t>
            </a:r>
            <a:r>
              <a:rPr lang="en-GB" sz="1400" baseline="30000" dirty="0"/>
              <a:t>th</a:t>
            </a:r>
            <a:r>
              <a:rPr lang="en-GB" sz="1400" dirty="0"/>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400" dirty="0">
                <a:solidFill>
                  <a:srgbClr val="20313B"/>
                </a:solidFill>
                <a:effectLst/>
                <a:latin typeface="Times New Roman" panose="02020603050405020304" pitchFamily="18" charset="0"/>
                <a:ea typeface="Calibri" panose="020F0502020204030204" pitchFamily="34" charset="0"/>
                <a:cs typeface="Times New Roman" panose="02020603050405020304" pitchFamily="18" charset="0"/>
              </a:rPr>
              <a:t>Aubrey, K. and Riley, A (2019) </a:t>
            </a:r>
            <a:r>
              <a:rPr lang="en-GB" sz="1400" i="1" dirty="0">
                <a:solidFill>
                  <a:srgbClr val="20313B"/>
                </a:solidFill>
                <a:effectLst/>
                <a:latin typeface="Times New Roman" panose="02020603050405020304" pitchFamily="18" charset="0"/>
                <a:ea typeface="Calibri" panose="020F0502020204030204" pitchFamily="34" charset="0"/>
                <a:cs typeface="Times New Roman" panose="02020603050405020304" pitchFamily="18" charset="0"/>
              </a:rPr>
              <a:t>Understanding and Using Educational Theories</a:t>
            </a:r>
            <a:r>
              <a:rPr lang="en-GB" sz="1400" dirty="0">
                <a:solidFill>
                  <a:srgbClr val="20313B"/>
                </a:solidFill>
                <a:effectLst/>
                <a:latin typeface="Times New Roman" panose="02020603050405020304" pitchFamily="18" charset="0"/>
                <a:ea typeface="Calibri" panose="020F0502020204030204" pitchFamily="34" charset="0"/>
                <a:cs typeface="Times New Roman" panose="02020603050405020304" pitchFamily="18" charset="0"/>
              </a:rPr>
              <a:t>. Sage Publications Ltd. London.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400" dirty="0">
                <a:solidFill>
                  <a:srgbClr val="20313B"/>
                </a:solidFill>
                <a:effectLst/>
                <a:latin typeface="Times New Roman" panose="02020603050405020304" pitchFamily="18" charset="0"/>
                <a:ea typeface="Calibri" panose="020F0502020204030204" pitchFamily="34" charset="0"/>
                <a:cs typeface="Times New Roman" panose="02020603050405020304" pitchFamily="18" charset="0"/>
              </a:rPr>
              <a:t>Bates, B. (2019) </a:t>
            </a:r>
            <a:r>
              <a:rPr lang="en-GB" sz="1400" i="1" dirty="0">
                <a:solidFill>
                  <a:srgbClr val="20313B"/>
                </a:solidFill>
                <a:effectLst/>
                <a:latin typeface="Times New Roman" panose="02020603050405020304" pitchFamily="18" charset="0"/>
                <a:ea typeface="Calibri" panose="020F0502020204030204" pitchFamily="34" charset="0"/>
                <a:cs typeface="Times New Roman" panose="02020603050405020304" pitchFamily="18" charset="0"/>
              </a:rPr>
              <a:t>Learning Theories Simplified </a:t>
            </a:r>
            <a:r>
              <a:rPr lang="en-GB" sz="1400" dirty="0">
                <a:solidFill>
                  <a:srgbClr val="20313B"/>
                </a:solidFill>
                <a:effectLst/>
                <a:latin typeface="Times New Roman" panose="02020603050405020304" pitchFamily="18" charset="0"/>
                <a:ea typeface="Calibri" panose="020F0502020204030204" pitchFamily="34" charset="0"/>
                <a:cs typeface="Times New Roman" panose="02020603050405020304" pitchFamily="18" charset="0"/>
              </a:rPr>
              <a:t>Sage Publications Ltd. London. </a:t>
            </a:r>
          </a:p>
          <a:p>
            <a:pPr>
              <a:spcAft>
                <a:spcPts val="800"/>
              </a:spcAft>
            </a:pPr>
            <a:r>
              <a:rPr lang="en-GB" sz="1400" dirty="0">
                <a:solidFill>
                  <a:srgbClr val="20313B"/>
                </a:solidFill>
                <a:effectLst/>
                <a:latin typeface="Times New Roman" panose="02020603050405020304" pitchFamily="18" charset="0"/>
                <a:ea typeface="Calibri" panose="020F0502020204030204" pitchFamily="34" charset="0"/>
                <a:cs typeface="Times New Roman" panose="02020603050405020304" pitchFamily="18" charset="0"/>
              </a:rPr>
              <a:t>Bing (2021) </a:t>
            </a:r>
            <a:r>
              <a:rPr lang="en-GB" sz="1400" i="1" dirty="0">
                <a:solidFill>
                  <a:srgbClr val="20313B"/>
                </a:solidFill>
                <a:latin typeface="Times New Roman" panose="02020603050405020304" pitchFamily="18" charset="0"/>
                <a:ea typeface="Calibri" panose="020F0502020204030204" pitchFamily="34" charset="0"/>
                <a:cs typeface="Times New Roman" panose="02020603050405020304" pitchFamily="18" charset="0"/>
              </a:rPr>
              <a:t>W</a:t>
            </a:r>
            <a:r>
              <a:rPr lang="en-GB" sz="1400" i="1" dirty="0">
                <a:solidFill>
                  <a:srgbClr val="20313B"/>
                </a:solidFill>
                <a:effectLst/>
                <a:latin typeface="Times New Roman" panose="02020603050405020304" pitchFamily="18" charset="0"/>
                <a:ea typeface="Calibri" panose="020F0502020204030204" pitchFamily="34" charset="0"/>
                <a:cs typeface="Times New Roman" panose="02020603050405020304" pitchFamily="18" charset="0"/>
              </a:rPr>
              <a:t>ebsite </a:t>
            </a:r>
            <a:r>
              <a:rPr lang="en-GB" sz="1400" i="1" dirty="0">
                <a:solidFill>
                  <a:srgbClr val="20313B"/>
                </a:solidFill>
                <a:latin typeface="Times New Roman" panose="02020603050405020304" pitchFamily="18" charset="0"/>
                <a:ea typeface="Calibri" panose="020F0502020204030204" pitchFamily="34" charset="0"/>
                <a:cs typeface="Times New Roman" panose="02020603050405020304" pitchFamily="18" charset="0"/>
              </a:rPr>
              <a:t>I</a:t>
            </a:r>
            <a:r>
              <a:rPr lang="en-GB" sz="1400" i="1" dirty="0">
                <a:solidFill>
                  <a:srgbClr val="20313B"/>
                </a:solidFill>
                <a:effectLst/>
                <a:latin typeface="Times New Roman" panose="02020603050405020304" pitchFamily="18" charset="0"/>
                <a:ea typeface="Calibri" panose="020F0502020204030204" pitchFamily="34" charset="0"/>
                <a:cs typeface="Times New Roman" panose="02020603050405020304" pitchFamily="18" charset="0"/>
              </a:rPr>
              <a:t>mages </a:t>
            </a:r>
            <a:r>
              <a:rPr lang="en-GB" sz="1400" dirty="0">
                <a:solidFill>
                  <a:srgbClr val="20313B"/>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400" dirty="0">
                <a:hlinkClick r:id="rId3"/>
              </a:rPr>
              <a:t>google - Bing images</a:t>
            </a:r>
            <a:r>
              <a:rPr lang="en-GB" sz="1400" dirty="0"/>
              <a:t> Accessed on: 20</a:t>
            </a:r>
            <a:r>
              <a:rPr lang="en-GB" sz="1400" baseline="30000" dirty="0"/>
              <a:t>th</a:t>
            </a:r>
            <a:r>
              <a:rPr lang="en-GB" sz="1400" dirty="0"/>
              <a:t> February 2021</a:t>
            </a:r>
          </a:p>
          <a:p>
            <a:pPr>
              <a:spcAft>
                <a:spcPts val="800"/>
              </a:spcAft>
            </a:pPr>
            <a:r>
              <a:rPr lang="en-GB" sz="1400" dirty="0"/>
              <a:t>Gov (2017) Literature Review Final Available at: </a:t>
            </a:r>
            <a:r>
              <a:rPr lang="en-GB" sz="1400" dirty="0">
                <a:hlinkClick r:id="rId4"/>
              </a:rPr>
              <a:t> GOV (2019)  Literature_Review_Final_October_2017.pdf (publishing.service.gov.uk)</a:t>
            </a:r>
            <a:r>
              <a:rPr lang="en-GB" sz="1400" dirty="0"/>
              <a:t> Accessed on: 20</a:t>
            </a:r>
            <a:r>
              <a:rPr lang="en-GB" sz="1400" baseline="30000" dirty="0"/>
              <a:t>th</a:t>
            </a:r>
            <a:r>
              <a:rPr lang="en-GB" sz="1400" dirty="0"/>
              <a:t> February 2021</a:t>
            </a:r>
          </a:p>
          <a:p>
            <a:pPr>
              <a:spcAft>
                <a:spcPts val="800"/>
              </a:spcAft>
            </a:pPr>
            <a:r>
              <a:rPr lang="en-GB" sz="1400" dirty="0"/>
              <a:t>Lilley, C., &amp; Ball, R. (2013). </a:t>
            </a:r>
            <a:r>
              <a:rPr lang="en-GB" sz="1400" i="1" dirty="0"/>
              <a:t>Younger children and social networking sites. London: NSPCC</a:t>
            </a:r>
            <a:r>
              <a:rPr lang="en-GB" sz="1400" dirty="0"/>
              <a:t>. Available at:   </a:t>
            </a:r>
            <a:r>
              <a:rPr lang="en-GB" sz="1400" dirty="0">
                <a:hlinkClick r:id="rId5"/>
              </a:rPr>
              <a:t>www.nspcc.org.uk/globalassets/documents/research-reports/youngerchildren-social-networking-sites-report.pdf</a:t>
            </a:r>
            <a:r>
              <a:rPr lang="en-GB" sz="1400" dirty="0"/>
              <a:t> Accessed on: 20</a:t>
            </a:r>
            <a:r>
              <a:rPr lang="en-GB" sz="1400" baseline="30000" dirty="0"/>
              <a:t>th</a:t>
            </a:r>
            <a:r>
              <a:rPr lang="en-GB" sz="1400" dirty="0"/>
              <a:t> February 2021</a:t>
            </a:r>
          </a:p>
          <a:p>
            <a:pPr>
              <a:spcAft>
                <a:spcPts val="800"/>
              </a:spcAft>
            </a:pPr>
            <a:r>
              <a:rPr lang="en-GB" sz="1400" dirty="0"/>
              <a:t>Mental Health (2020) </a:t>
            </a:r>
            <a:r>
              <a:rPr lang="en-GB" sz="1400" i="1" dirty="0"/>
              <a:t>Body Image in Childhood. </a:t>
            </a:r>
            <a:r>
              <a:rPr lang="en-GB" sz="1400" dirty="0"/>
              <a:t>Available at: </a:t>
            </a:r>
            <a:r>
              <a:rPr lang="en-GB" sz="1400" dirty="0">
                <a:hlinkClick r:id="rId6"/>
              </a:rPr>
              <a:t>Body image in childhood | Mental Health Foundation</a:t>
            </a:r>
            <a:r>
              <a:rPr lang="en-GB" sz="1400" dirty="0"/>
              <a:t> Accessed on: 20</a:t>
            </a:r>
            <a:r>
              <a:rPr lang="en-GB" sz="1400" baseline="30000" dirty="0"/>
              <a:t>th</a:t>
            </a:r>
            <a:r>
              <a:rPr lang="en-GB" sz="1400" dirty="0"/>
              <a:t> February 2021</a:t>
            </a:r>
          </a:p>
          <a:p>
            <a:pPr>
              <a:spcAft>
                <a:spcPts val="800"/>
              </a:spcAft>
            </a:pPr>
            <a:r>
              <a:rPr lang="en-GB" sz="1400" dirty="0"/>
              <a:t>NSPCC (2020) </a:t>
            </a:r>
            <a:r>
              <a:rPr lang="en-GB" sz="1400" i="1" dirty="0"/>
              <a:t>Cybercrimes against children. </a:t>
            </a:r>
            <a:r>
              <a:rPr lang="en-GB" sz="1400" dirty="0"/>
              <a:t>Available at: </a:t>
            </a:r>
            <a:r>
              <a:rPr lang="en-GB" sz="1400" dirty="0">
                <a:hlinkClick r:id="rId7"/>
              </a:rPr>
              <a:t>Estimated 90 cybercrimes recorded a day against children | NSPCC</a:t>
            </a:r>
            <a:r>
              <a:rPr lang="en-GB" sz="1400" dirty="0"/>
              <a:t> Accessed on: 20</a:t>
            </a:r>
            <a:r>
              <a:rPr lang="en-GB" sz="1400" baseline="30000" dirty="0"/>
              <a:t>th</a:t>
            </a:r>
            <a:r>
              <a:rPr lang="en-GB" sz="1400" dirty="0"/>
              <a:t> February 2021</a:t>
            </a:r>
            <a:endParaRPr lang="en-GB" sz="1400" i="1" dirty="0"/>
          </a:p>
          <a:p>
            <a:r>
              <a:rPr lang="en-GB" sz="1400" dirty="0">
                <a:effectLst/>
                <a:latin typeface="Times New Roman" panose="02020603050405020304" pitchFamily="18" charset="0"/>
                <a:ea typeface="Calibri" panose="020F0502020204030204" pitchFamily="34" charset="0"/>
                <a:cs typeface="Times New Roman" panose="02020603050405020304" pitchFamily="18" charset="0"/>
              </a:rPr>
              <a:t>UNICEF (2019)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A summary of UN convention on the rights of the child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8"/>
              </a:rPr>
              <a:t>UNCRC_summary-1_1.pdf (unicef.org.uk)</a:t>
            </a:r>
            <a:r>
              <a:rPr lang="en-GB" sz="14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u="none"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Accessed on: 4</a:t>
            </a:r>
            <a:r>
              <a:rPr lang="en-GB" sz="1400" u="none"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GB" sz="1400" u="none"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January 2021</a:t>
            </a:r>
            <a:endParaRPr lang="en-GB" sz="1400" dirty="0"/>
          </a:p>
          <a:p>
            <a:r>
              <a:rPr lang="en-GB" sz="1400" dirty="0"/>
              <a:t>WAG (2019) </a:t>
            </a:r>
            <a:r>
              <a:rPr lang="en-GB" sz="1400" i="1" dirty="0"/>
              <a:t>Online safety action plan for children and young people in Wales 2019 </a:t>
            </a:r>
            <a:r>
              <a:rPr lang="en-GB" sz="1400" dirty="0"/>
              <a:t>Available at: </a:t>
            </a:r>
            <a:r>
              <a:rPr lang="en-GB" sz="1400" dirty="0">
                <a:hlinkClick r:id="rId9"/>
              </a:rPr>
              <a:t>online-safety-action-plan-for-children-and-young-people.pdf (</a:t>
            </a:r>
            <a:r>
              <a:rPr lang="en-GB" sz="1400" dirty="0" err="1">
                <a:hlinkClick r:id="rId9"/>
              </a:rPr>
              <a:t>gov.wales</a:t>
            </a:r>
            <a:r>
              <a:rPr lang="en-GB" sz="1400" dirty="0">
                <a:hlinkClick r:id="rId9"/>
              </a:rPr>
              <a:t>)</a:t>
            </a:r>
            <a:r>
              <a:rPr lang="en-GB" sz="1400" dirty="0"/>
              <a:t> Accessed on: 18</a:t>
            </a:r>
            <a:r>
              <a:rPr lang="en-GB" sz="1400" baseline="30000" dirty="0"/>
              <a:t>th</a:t>
            </a:r>
            <a:r>
              <a:rPr lang="en-GB" sz="1400" dirty="0"/>
              <a:t> February 2021 </a:t>
            </a:r>
          </a:p>
          <a:p>
            <a:r>
              <a:rPr lang="en-GB" sz="1400" dirty="0"/>
              <a:t>WAG (2019) Enhancing Digital Resilience in Education Available at:  </a:t>
            </a:r>
            <a:r>
              <a:rPr lang="en-GB" sz="1400" dirty="0">
                <a:hlinkClick r:id="rId10"/>
              </a:rPr>
              <a:t>Enhancing digital resilience in education: An action plan to protect children and young people online - Keeping safe online - Hwb (</a:t>
            </a:r>
            <a:r>
              <a:rPr lang="en-GB" sz="1400" dirty="0" err="1">
                <a:hlinkClick r:id="rId10"/>
              </a:rPr>
              <a:t>gov.wales</a:t>
            </a:r>
            <a:r>
              <a:rPr lang="en-GB" sz="1400" dirty="0">
                <a:hlinkClick r:id="rId10"/>
              </a:rPr>
              <a:t>)</a:t>
            </a:r>
            <a:r>
              <a:rPr lang="en-GB" sz="1400" dirty="0"/>
              <a:t> Accessed on: 18</a:t>
            </a:r>
            <a:r>
              <a:rPr lang="en-GB" sz="1400" baseline="30000" dirty="0"/>
              <a:t>th</a:t>
            </a:r>
            <a:r>
              <a:rPr lang="en-GB" sz="1400" dirty="0"/>
              <a:t> February 2021</a:t>
            </a:r>
          </a:p>
          <a:p>
            <a:endParaRPr lang="en-GB" sz="1200" i="1" dirty="0"/>
          </a:p>
        </p:txBody>
      </p:sp>
    </p:spTree>
    <p:extLst>
      <p:ext uri="{BB962C8B-B14F-4D97-AF65-F5344CB8AC3E}">
        <p14:creationId xmlns:p14="http://schemas.microsoft.com/office/powerpoint/2010/main" val="26902654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5" ma:contentTypeDescription="Create a new document." ma:contentTypeScope="" ma:versionID="94d81c4d27cc75b65ddbd5ba023f52c0">
  <xsd:schema xmlns:xsd="http://www.w3.org/2001/XMLSchema" xmlns:xs="http://www.w3.org/2001/XMLSchema" xmlns:p="http://schemas.microsoft.com/office/2006/metadata/properties" xmlns:ns3="ed25a739-d205-4a8f-b117-2566f909cb60" targetNamespace="http://schemas.microsoft.com/office/2006/metadata/properties" ma:root="true" ma:fieldsID="90f379fd008dcfada128373ec9215680" ns3:_="">
    <xsd:import namespace="ed25a739-d205-4a8f-b117-2566f909cb60"/>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6B1B22D-808C-4607-B75D-64A2E60B5C5E}">
  <ds:schemaRefs>
    <ds:schemaRef ds:uri="http://purl.org/dc/dcmitype/"/>
    <ds:schemaRef ds:uri="ed25a739-d205-4a8f-b117-2566f909cb60"/>
    <ds:schemaRef ds:uri="http://purl.org/dc/elements/1.1/"/>
    <ds:schemaRef ds:uri="http://schemas.microsoft.com/office/2006/metadata/properties"/>
    <ds:schemaRef ds:uri="http://schemas.microsoft.com/office/2006/documentManagement/types"/>
    <ds:schemaRef ds:uri="http://www.w3.org/XML/1998/namespace"/>
    <ds:schemaRef ds:uri="http://schemas.openxmlformats.org/package/2006/metadata/core-properties"/>
    <ds:schemaRef ds:uri="http://schemas.microsoft.com/office/infopath/2007/PartnerControls"/>
    <ds:schemaRef ds:uri="http://purl.org/dc/terms/"/>
  </ds:schemaRefs>
</ds:datastoreItem>
</file>

<file path=customXml/itemProps2.xml><?xml version="1.0" encoding="utf-8"?>
<ds:datastoreItem xmlns:ds="http://schemas.openxmlformats.org/officeDocument/2006/customXml" ds:itemID="{179CBDEB-B603-408B-B04E-69626D49BAF1}">
  <ds:schemaRefs>
    <ds:schemaRef ds:uri="http://schemas.microsoft.com/sharepoint/v3/contenttype/forms"/>
  </ds:schemaRefs>
</ds:datastoreItem>
</file>

<file path=customXml/itemProps3.xml><?xml version="1.0" encoding="utf-8"?>
<ds:datastoreItem xmlns:ds="http://schemas.openxmlformats.org/officeDocument/2006/customXml" ds:itemID="{DF81BDEE-F40E-4296-90F9-A7FFED7D5D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785</Words>
  <Application>Microsoft Office PowerPoint</Application>
  <PresentationFormat>Widescreen</PresentationFormat>
  <Paragraphs>68</Paragraphs>
  <Slides>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vt:i4>
      </vt:variant>
    </vt:vector>
  </HeadingPairs>
  <TitlesOfParts>
    <vt:vector size="12" baseType="lpstr">
      <vt:lpstr>Arial</vt:lpstr>
      <vt:lpstr>Calibri</vt:lpstr>
      <vt:lpstr>Calibri Light</vt:lpstr>
      <vt:lpstr>niveau-grotesk</vt:lpstr>
      <vt:lpstr>nta</vt:lpstr>
      <vt:lpstr>Raleway</vt:lpstr>
      <vt:lpstr>Times New Roman</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Julianna Foley (1804903)</dc:creator>
  <cp:lastModifiedBy>foley family</cp:lastModifiedBy>
  <cp:revision>2</cp:revision>
  <dcterms:created xsi:type="dcterms:W3CDTF">2021-03-02T13:20:16Z</dcterms:created>
  <dcterms:modified xsi:type="dcterms:W3CDTF">2021-03-14T16:41:36Z</dcterms:modified>
</cp:coreProperties>
</file>