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3" r:id="rId1"/>
  </p:sldMasterIdLst>
  <p:notesMasterIdLst>
    <p:notesMasterId r:id="rId15"/>
  </p:notesMasterIdLst>
  <p:sldIdLst>
    <p:sldId id="262" r:id="rId2"/>
    <p:sldId id="263" r:id="rId3"/>
    <p:sldId id="264" r:id="rId4"/>
    <p:sldId id="269" r:id="rId5"/>
    <p:sldId id="270" r:id="rId6"/>
    <p:sldId id="265" r:id="rId7"/>
    <p:sldId id="266" r:id="rId8"/>
    <p:sldId id="267" r:id="rId9"/>
    <p:sldId id="274" r:id="rId10"/>
    <p:sldId id="271" r:id="rId11"/>
    <p:sldId id="272" r:id="rId12"/>
    <p:sldId id="275"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77" autoAdjust="0"/>
    <p:restoredTop sz="81288"/>
  </p:normalViewPr>
  <p:slideViewPr>
    <p:cSldViewPr snapToGrid="0" snapToObjects="1">
      <p:cViewPr varScale="1">
        <p:scale>
          <a:sx n="90" d="100"/>
          <a:sy n="90" d="100"/>
        </p:scale>
        <p:origin x="1784" y="200"/>
      </p:cViewPr>
      <p:guideLst>
        <p:guide orient="horz" pos="2160"/>
        <p:guide pos="3840"/>
      </p:guideLst>
    </p:cSldViewPr>
  </p:slideViewPr>
  <p:notesTextViewPr>
    <p:cViewPr>
      <p:scale>
        <a:sx n="1" d="1"/>
        <a:sy n="1" d="1"/>
      </p:scale>
      <p:origin x="0" y="0"/>
    </p:cViewPr>
  </p:notesTextViewPr>
  <p:sorterViewPr>
    <p:cViewPr>
      <p:scale>
        <a:sx n="190" d="100"/>
        <a:sy n="19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246AB9-A423-FB4E-91C3-8C9A9F2B1D58}" type="datetimeFigureOut">
              <a:rPr lang="es-ES" smtClean="0"/>
              <a:t>30/4/19</a:t>
            </a:fld>
            <a:endParaRPr lang="es-E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11FD19-2C16-0140-B3CE-B07B8813F51C}" type="slidenum">
              <a:rPr lang="es-ES" smtClean="0"/>
              <a:t>‹#›</a:t>
            </a:fld>
            <a:endParaRPr lang="es-ES"/>
          </a:p>
        </p:txBody>
      </p:sp>
    </p:spTree>
    <p:extLst>
      <p:ext uri="{BB962C8B-B14F-4D97-AF65-F5344CB8AC3E}">
        <p14:creationId xmlns:p14="http://schemas.microsoft.com/office/powerpoint/2010/main" val="2718764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11FD19-2C16-0140-B3CE-B07B8813F51C}" type="slidenum">
              <a:rPr lang="es-ES" smtClean="0"/>
              <a:t>1</a:t>
            </a:fld>
            <a:endParaRPr lang="es-ES"/>
          </a:p>
        </p:txBody>
      </p:sp>
    </p:spTree>
    <p:extLst>
      <p:ext uri="{BB962C8B-B14F-4D97-AF65-F5344CB8AC3E}">
        <p14:creationId xmlns:p14="http://schemas.microsoft.com/office/powerpoint/2010/main" val="1263070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11FD19-2C16-0140-B3CE-B07B8813F51C}" type="slidenum">
              <a:rPr lang="es-ES" smtClean="0"/>
              <a:t>4</a:t>
            </a:fld>
            <a:endParaRPr lang="es-ES"/>
          </a:p>
        </p:txBody>
      </p:sp>
    </p:spTree>
    <p:extLst>
      <p:ext uri="{BB962C8B-B14F-4D97-AF65-F5344CB8AC3E}">
        <p14:creationId xmlns:p14="http://schemas.microsoft.com/office/powerpoint/2010/main" val="845303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r>
              <a:rPr lang="en-GB"/>
              <a:t>30/04/2019</a:t>
            </a:r>
            <a:endParaRPr lang="es-E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s-E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CEE562E-E40A-764B-BD4D-7844271214C6}" type="slidenum">
              <a:rPr lang="es-ES" smtClean="0"/>
              <a:t>‹#›</a:t>
            </a:fld>
            <a:endParaRPr lang="es-E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1507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3561524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340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60230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30/04/2019</a:t>
            </a:r>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237552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t>30/04/2019</a:t>
            </a:r>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756095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30/04/2019</a:t>
            </a:r>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92783046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312677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664419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628003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334157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r>
              <a:rPr lang="en-GB"/>
              <a:t>30/04/2019</a:t>
            </a:r>
            <a:endParaRPr lang="es-E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s-E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CEE562E-E40A-764B-BD4D-7844271214C6}" type="slidenum">
              <a:rPr lang="es-ES" smtClean="0"/>
              <a:t>‹#›</a:t>
            </a:fld>
            <a:endParaRPr lang="es-ES"/>
          </a:p>
        </p:txBody>
      </p:sp>
    </p:spTree>
    <p:extLst>
      <p:ext uri="{BB962C8B-B14F-4D97-AF65-F5344CB8AC3E}">
        <p14:creationId xmlns:p14="http://schemas.microsoft.com/office/powerpoint/2010/main" val="513477021"/>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Demographics_of_Vietnam" TargetMode="External"/><Relationship Id="rId2" Type="http://schemas.openxmlformats.org/officeDocument/2006/relationships/hyperlink" Target="https://www.hofstede-insights.com/country-comparison/vietnam/" TargetMode="External"/><Relationship Id="rId1" Type="http://schemas.openxmlformats.org/officeDocument/2006/relationships/slideLayout" Target="../slideLayouts/slideLayout2.xml"/><Relationship Id="rId5" Type="http://schemas.openxmlformats.org/officeDocument/2006/relationships/hyperlink" Target="https://www.roedl.com/en-gb/de/media/publications/brochures/documents/brochure-labour-law-in-vietnam-roedl-partner.pdf" TargetMode="External"/><Relationship Id="rId4" Type="http://schemas.openxmlformats.org/officeDocument/2006/relationships/hyperlink" Target="https://en.wikipedia.org/wiki/Communism_in_Vietna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4F1F584D-C4B4-4F96-A89E-A388ABFC022B}"/>
              </a:ext>
            </a:extLst>
          </p:cNvPr>
          <p:cNvSpPr txBox="1"/>
          <p:nvPr/>
        </p:nvSpPr>
        <p:spPr>
          <a:xfrm>
            <a:off x="5820914" y="2214224"/>
            <a:ext cx="5583219" cy="4307398"/>
          </a:xfrm>
          <a:prstGeom prst="rect">
            <a:avLst/>
          </a:prstGeom>
          <a:noFill/>
        </p:spPr>
        <p:txBody>
          <a:bodyPr wrap="square" rtlCol="0">
            <a:spAutoFit/>
          </a:bodyPr>
          <a:lstStyle/>
          <a:p>
            <a:pPr>
              <a:lnSpc>
                <a:spcPct val="150000"/>
              </a:lnSpc>
            </a:pPr>
            <a:r>
              <a:rPr lang="en-GB" sz="2500" dirty="0">
                <a:latin typeface="Times New Roman" panose="02020603050405020304" pitchFamily="18" charset="0"/>
                <a:cs typeface="Times New Roman" panose="02020603050405020304" pitchFamily="18" charset="0"/>
              </a:rPr>
              <a:t>Presented by:</a:t>
            </a:r>
          </a:p>
          <a:p>
            <a:pPr marL="1257300" lvl="2" indent="-342900">
              <a:lnSpc>
                <a:spcPct val="150000"/>
              </a:lnSpc>
              <a:buFont typeface="Wingdings" panose="05000000000000000000" pitchFamily="2" charset="2"/>
              <a:buChar char="v"/>
            </a:pPr>
            <a:r>
              <a:rPr lang="en-GB" sz="2500" dirty="0" err="1">
                <a:latin typeface="Times New Roman" panose="02020603050405020304" pitchFamily="18" charset="0"/>
                <a:cs typeface="Times New Roman" panose="02020603050405020304" pitchFamily="18" charset="0"/>
              </a:rPr>
              <a:t>Yeasin</a:t>
            </a:r>
            <a:r>
              <a:rPr lang="en-GB" sz="2500" dirty="0">
                <a:latin typeface="Times New Roman" panose="02020603050405020304" pitchFamily="18" charset="0"/>
                <a:cs typeface="Times New Roman" panose="02020603050405020304" pitchFamily="18" charset="0"/>
              </a:rPr>
              <a:t> </a:t>
            </a:r>
            <a:r>
              <a:rPr lang="en-GB" sz="2500" dirty="0" err="1">
                <a:latin typeface="Times New Roman" panose="02020603050405020304" pitchFamily="18" charset="0"/>
                <a:cs typeface="Times New Roman" panose="02020603050405020304" pitchFamily="18" charset="0"/>
              </a:rPr>
              <a:t>Arfat</a:t>
            </a:r>
            <a:endParaRPr lang="en-GB" sz="2500" dirty="0">
              <a:latin typeface="Times New Roman" panose="02020603050405020304" pitchFamily="18" charset="0"/>
              <a:cs typeface="Times New Roman" panose="02020603050405020304" pitchFamily="18" charset="0"/>
            </a:endParaRPr>
          </a:p>
          <a:p>
            <a:pPr marL="1257300" lvl="2" indent="-342900">
              <a:lnSpc>
                <a:spcPct val="150000"/>
              </a:lnSpc>
              <a:buFont typeface="Wingdings" panose="05000000000000000000" pitchFamily="2" charset="2"/>
              <a:buChar char="v"/>
            </a:pPr>
            <a:r>
              <a:rPr lang="en-GB" sz="2500" dirty="0">
                <a:latin typeface="Times New Roman" panose="02020603050405020304" pitchFamily="18" charset="0"/>
                <a:cs typeface="Times New Roman" panose="02020603050405020304" pitchFamily="18" charset="0"/>
              </a:rPr>
              <a:t>Marino </a:t>
            </a:r>
            <a:r>
              <a:rPr lang="en-GB" sz="2500" dirty="0" err="1">
                <a:latin typeface="Times New Roman" panose="02020603050405020304" pitchFamily="18" charset="0"/>
                <a:cs typeface="Times New Roman" panose="02020603050405020304" pitchFamily="18" charset="0"/>
              </a:rPr>
              <a:t>Tatone</a:t>
            </a:r>
            <a:endParaRPr lang="en-GB" sz="2500" dirty="0">
              <a:latin typeface="Times New Roman" panose="02020603050405020304" pitchFamily="18" charset="0"/>
              <a:cs typeface="Times New Roman" panose="02020603050405020304" pitchFamily="18" charset="0"/>
            </a:endParaRPr>
          </a:p>
          <a:p>
            <a:pPr marL="1257300" lvl="2" indent="-342900">
              <a:lnSpc>
                <a:spcPct val="150000"/>
              </a:lnSpc>
              <a:buFont typeface="Wingdings" panose="05000000000000000000" pitchFamily="2" charset="2"/>
              <a:buChar char="v"/>
            </a:pPr>
            <a:r>
              <a:rPr lang="en-GB" sz="2500" dirty="0">
                <a:latin typeface="Times New Roman" panose="02020603050405020304" pitchFamily="18" charset="0"/>
                <a:cs typeface="Times New Roman" panose="02020603050405020304" pitchFamily="18" charset="0"/>
              </a:rPr>
              <a:t>Mohamed Gelle</a:t>
            </a:r>
          </a:p>
          <a:p>
            <a:pPr marL="1257300" lvl="2" indent="-342900">
              <a:lnSpc>
                <a:spcPct val="150000"/>
              </a:lnSpc>
              <a:buFont typeface="Wingdings" panose="05000000000000000000" pitchFamily="2" charset="2"/>
              <a:buChar char="v"/>
            </a:pPr>
            <a:r>
              <a:rPr lang="en-GB" sz="2500" dirty="0">
                <a:latin typeface="Times New Roman" panose="02020603050405020304" pitchFamily="18" charset="0"/>
                <a:cs typeface="Times New Roman" panose="02020603050405020304" pitchFamily="18" charset="0"/>
              </a:rPr>
              <a:t>Stanislav </a:t>
            </a:r>
            <a:r>
              <a:rPr lang="en-GB" sz="2500" dirty="0" err="1">
                <a:latin typeface="Times New Roman" panose="02020603050405020304" pitchFamily="18" charset="0"/>
                <a:cs typeface="Times New Roman" panose="02020603050405020304" pitchFamily="18" charset="0"/>
              </a:rPr>
              <a:t>Baychev</a:t>
            </a:r>
            <a:endParaRPr lang="en-GB" sz="2500" dirty="0">
              <a:latin typeface="Times New Roman" panose="02020603050405020304" pitchFamily="18" charset="0"/>
              <a:cs typeface="Times New Roman" panose="02020603050405020304" pitchFamily="18" charset="0"/>
            </a:endParaRPr>
          </a:p>
          <a:p>
            <a:pPr>
              <a:lnSpc>
                <a:spcPct val="150000"/>
              </a:lnSpc>
            </a:pPr>
            <a:r>
              <a:rPr lang="en-GB" sz="2000" dirty="0">
                <a:latin typeface="Times New Roman" panose="02020603050405020304" pitchFamily="18" charset="0"/>
                <a:cs typeface="Times New Roman" panose="02020603050405020304" pitchFamily="18" charset="0"/>
              </a:rPr>
              <a:t>Master of Business Administration</a:t>
            </a:r>
          </a:p>
          <a:p>
            <a:pPr>
              <a:lnSpc>
                <a:spcPct val="150000"/>
              </a:lnSpc>
            </a:pPr>
            <a:r>
              <a:rPr lang="en-GB" sz="2000" dirty="0">
                <a:latin typeface="Times New Roman" panose="02020603050405020304" pitchFamily="18" charset="0"/>
                <a:cs typeface="Times New Roman" panose="02020603050405020304" pitchFamily="18" charset="0"/>
              </a:rPr>
              <a:t>Human Resource Management - (LCMB7000) </a:t>
            </a:r>
          </a:p>
          <a:p>
            <a:pPr>
              <a:lnSpc>
                <a:spcPct val="150000"/>
              </a:lnSpc>
            </a:pPr>
            <a:r>
              <a:rPr lang="en-GB" sz="2000" dirty="0">
                <a:latin typeface="Times New Roman" panose="02020603050405020304" pitchFamily="18" charset="0"/>
                <a:cs typeface="Times New Roman" panose="02020603050405020304" pitchFamily="18" charset="0"/>
              </a:rPr>
              <a:t>							      30/04/2019</a:t>
            </a:r>
          </a:p>
        </p:txBody>
      </p:sp>
      <p:pic>
        <p:nvPicPr>
          <p:cNvPr id="12" name="Picture 11">
            <a:extLst>
              <a:ext uri="{FF2B5EF4-FFF2-40B4-BE49-F238E27FC236}">
                <a16:creationId xmlns:a16="http://schemas.microsoft.com/office/drawing/2014/main" id="{9B3D83C1-309E-4948-8A84-340D64692C53}"/>
              </a:ext>
            </a:extLst>
          </p:cNvPr>
          <p:cNvPicPr>
            <a:picLocks noChangeAspect="1"/>
          </p:cNvPicPr>
          <p:nvPr/>
        </p:nvPicPr>
        <p:blipFill>
          <a:blip r:embed="rId3"/>
          <a:stretch>
            <a:fillRect/>
          </a:stretch>
        </p:blipFill>
        <p:spPr>
          <a:xfrm>
            <a:off x="2874630" y="443951"/>
            <a:ext cx="5007600" cy="1770273"/>
          </a:xfrm>
          <a:prstGeom prst="rect">
            <a:avLst/>
          </a:prstGeom>
        </p:spPr>
      </p:pic>
      <p:pic>
        <p:nvPicPr>
          <p:cNvPr id="5" name="Content Placeholder 4">
            <a:extLst>
              <a:ext uri="{FF2B5EF4-FFF2-40B4-BE49-F238E27FC236}">
                <a16:creationId xmlns:a16="http://schemas.microsoft.com/office/drawing/2014/main" id="{AB7A0C08-EC13-4838-A304-DA45F6B67A38}"/>
              </a:ext>
            </a:extLst>
          </p:cNvPr>
          <p:cNvPicPr>
            <a:picLocks noGrp="1" noChangeAspect="1"/>
          </p:cNvPicPr>
          <p:nvPr>
            <p:ph idx="1"/>
          </p:nvPr>
        </p:nvPicPr>
        <p:blipFill>
          <a:blip r:embed="rId4"/>
          <a:stretch>
            <a:fillRect/>
          </a:stretch>
        </p:blipFill>
        <p:spPr>
          <a:xfrm>
            <a:off x="1588575" y="2504020"/>
            <a:ext cx="2572109" cy="2600913"/>
          </a:xfrm>
        </p:spPr>
      </p:pic>
      <p:sp>
        <p:nvSpPr>
          <p:cNvPr id="6" name="TextBox 5">
            <a:extLst>
              <a:ext uri="{FF2B5EF4-FFF2-40B4-BE49-F238E27FC236}">
                <a16:creationId xmlns:a16="http://schemas.microsoft.com/office/drawing/2014/main" id="{EF4CB935-B8D1-46AD-95A7-4321A7C2772B}"/>
              </a:ext>
            </a:extLst>
          </p:cNvPr>
          <p:cNvSpPr txBox="1"/>
          <p:nvPr/>
        </p:nvSpPr>
        <p:spPr>
          <a:xfrm>
            <a:off x="485370" y="5176723"/>
            <a:ext cx="5007600" cy="1015663"/>
          </a:xfrm>
          <a:prstGeom prst="rect">
            <a:avLst/>
          </a:prstGeom>
          <a:noFill/>
        </p:spPr>
        <p:txBody>
          <a:bodyPr wrap="square" rtlCol="0">
            <a:spAutoFit/>
          </a:bodyPr>
          <a:lstStyle/>
          <a:p>
            <a:r>
              <a:rPr lang="en-GB" sz="3500" dirty="0">
                <a:latin typeface="Berlin Sans FB" panose="020E0602020502020306" pitchFamily="34" charset="0"/>
              </a:rPr>
              <a:t>Prime Consultancy Group</a:t>
            </a:r>
          </a:p>
          <a:p>
            <a:r>
              <a:rPr lang="en-GB" sz="2500" dirty="0"/>
              <a:t>                       Finding better Solutions</a:t>
            </a:r>
          </a:p>
        </p:txBody>
      </p:sp>
    </p:spTree>
    <p:extLst>
      <p:ext uri="{BB962C8B-B14F-4D97-AF65-F5344CB8AC3E}">
        <p14:creationId xmlns:p14="http://schemas.microsoft.com/office/powerpoint/2010/main" val="1158364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07F9021-A914-4AFC-AFAE-C9A52FDEDA52}"/>
              </a:ext>
            </a:extLst>
          </p:cNvPr>
          <p:cNvSpPr>
            <a:spLocks noGrp="1"/>
          </p:cNvSpPr>
          <p:nvPr>
            <p:ph type="sldNum" sz="quarter" idx="12"/>
          </p:nvPr>
        </p:nvSpPr>
        <p:spPr/>
        <p:txBody>
          <a:bodyPr/>
          <a:lstStyle/>
          <a:p>
            <a:fld id="{93B48F32-C609-465B-95B0-E8D78156E743}" type="slidenum">
              <a:rPr lang="es-ES" sz="1600" smtClean="0">
                <a:solidFill>
                  <a:srgbClr val="0070C0"/>
                </a:solidFill>
                <a:latin typeface="Times New Roman" panose="02020603050405020304" pitchFamily="18" charset="0"/>
                <a:cs typeface="Times New Roman" panose="02020603050405020304" pitchFamily="18" charset="0"/>
              </a:rPr>
              <a:t>2</a:t>
            </a:fld>
            <a:endParaRPr lang="es-ES" sz="1600" dirty="0">
              <a:solidFill>
                <a:srgbClr val="0070C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6E58E5E-BF95-4CCC-B4C8-CD298C7EB724}"/>
              </a:ext>
            </a:extLst>
          </p:cNvPr>
          <p:cNvSpPr txBox="1"/>
          <p:nvPr/>
        </p:nvSpPr>
        <p:spPr>
          <a:xfrm>
            <a:off x="580913" y="505609"/>
            <a:ext cx="10908254" cy="5847755"/>
          </a:xfrm>
          <a:prstGeom prst="rect">
            <a:avLst/>
          </a:prstGeom>
          <a:noFill/>
        </p:spPr>
        <p:txBody>
          <a:bodyPr wrap="square" rtlCol="0">
            <a:spAutoFit/>
          </a:bodyPr>
          <a:lstStyle/>
          <a:p>
            <a:r>
              <a:rPr lang="en-GB" sz="3000" dirty="0">
                <a:solidFill>
                  <a:srgbClr val="0070C0"/>
                </a:solidFill>
                <a:latin typeface="Times New Roman" panose="02020603050405020304" pitchFamily="18" charset="0"/>
                <a:cs typeface="Times New Roman" panose="02020603050405020304" pitchFamily="18" charset="0"/>
              </a:rPr>
              <a:t>Introduction</a:t>
            </a:r>
          </a:p>
          <a:p>
            <a:endParaRPr lang="en-GB"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Vietnam was officially renamed as Socialist Republic of Vietnam in 1975 with “Hanoi" as their capital. </a:t>
            </a:r>
          </a:p>
          <a:p>
            <a:endParaRPr lang="en-GB" dirty="0">
              <a:latin typeface="Times New Roman" panose="02020603050405020304" pitchFamily="18" charset="0"/>
              <a:cs typeface="Times New Roman" panose="02020603050405020304" pitchFamily="18" charset="0"/>
            </a:endParaRPr>
          </a:p>
          <a:p>
            <a:r>
              <a:rPr lang="en-GB" sz="3000" dirty="0">
                <a:solidFill>
                  <a:srgbClr val="0070C0"/>
                </a:solidFill>
                <a:latin typeface="Times New Roman" panose="02020603050405020304" pitchFamily="18" charset="0"/>
                <a:cs typeface="Times New Roman" panose="02020603050405020304" pitchFamily="18" charset="0"/>
              </a:rPr>
              <a:t>Employment Law of Vietnam</a:t>
            </a:r>
          </a:p>
          <a:p>
            <a:endParaRPr lang="en-GB"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A true market economy , its openness and its extra ordinary economic growth in recent decades made Vietnam a highly rated country to invest. </a:t>
            </a:r>
          </a:p>
          <a:p>
            <a:endParaRPr lang="en-GB"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Vietnam’s Labour law’s and its implementation are in very good shape.</a:t>
            </a:r>
          </a:p>
          <a:p>
            <a:pPr marL="457200" indent="-457200">
              <a:buFont typeface="Wingdings" panose="05000000000000000000" pitchFamily="2" charset="2"/>
              <a:buChar char="ü"/>
            </a:pPr>
            <a:endParaRPr lang="en-GB" sz="28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A new law on social security has been introduced “Labour code 2012”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1887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7E80012-EEF2-423F-B98F-7BD7C589740B}"/>
              </a:ext>
            </a:extLst>
          </p:cNvPr>
          <p:cNvSpPr>
            <a:spLocks noGrp="1"/>
          </p:cNvSpPr>
          <p:nvPr>
            <p:ph type="sldNum" sz="quarter" idx="12"/>
          </p:nvPr>
        </p:nvSpPr>
        <p:spPr/>
        <p:txBody>
          <a:bodyPr/>
          <a:lstStyle/>
          <a:p>
            <a:fld id="{4CEE562E-E40A-764B-BD4D-7844271214C6}" type="slidenum">
              <a:rPr lang="es-ES" smtClean="0"/>
              <a:t>3</a:t>
            </a:fld>
            <a:endParaRPr lang="es-ES"/>
          </a:p>
        </p:txBody>
      </p:sp>
      <p:sp>
        <p:nvSpPr>
          <p:cNvPr id="5" name="TextBox 4">
            <a:extLst>
              <a:ext uri="{FF2B5EF4-FFF2-40B4-BE49-F238E27FC236}">
                <a16:creationId xmlns:a16="http://schemas.microsoft.com/office/drawing/2014/main" id="{80EEA262-5823-4690-8A6C-CA9305A28CCA}"/>
              </a:ext>
            </a:extLst>
          </p:cNvPr>
          <p:cNvSpPr txBox="1"/>
          <p:nvPr/>
        </p:nvSpPr>
        <p:spPr>
          <a:xfrm>
            <a:off x="505609" y="527125"/>
            <a:ext cx="11134165" cy="4216539"/>
          </a:xfrm>
          <a:prstGeom prst="rect">
            <a:avLst/>
          </a:prstGeom>
          <a:noFill/>
        </p:spPr>
        <p:txBody>
          <a:bodyPr wrap="square" rtlCol="0">
            <a:spAutoFit/>
          </a:bodyPr>
          <a:lstStyle/>
          <a:p>
            <a:r>
              <a:rPr lang="en-GB" sz="3000" dirty="0">
                <a:solidFill>
                  <a:srgbClr val="0070C0"/>
                </a:solidFill>
                <a:latin typeface="Times New Roman" panose="02020603050405020304" pitchFamily="18" charset="0"/>
                <a:cs typeface="Times New Roman" panose="02020603050405020304" pitchFamily="18" charset="0"/>
              </a:rPr>
              <a:t>Contemporary Reward Practice for The Hanoi Hat Company</a:t>
            </a:r>
          </a:p>
          <a:p>
            <a:pPr marL="171450" indent="-171450">
              <a:buFont typeface="Wingdings" panose="05000000000000000000" pitchFamily="2" charset="2"/>
              <a:buChar char="q"/>
            </a:pPr>
            <a:endParaRPr lang="en-GB" sz="1000" dirty="0">
              <a:solidFill>
                <a:srgbClr val="0070C0"/>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q"/>
            </a:pPr>
            <a:r>
              <a:rPr lang="en-GB" sz="2800" dirty="0">
                <a:latin typeface="Times New Roman" panose="02020603050405020304" pitchFamily="18" charset="0"/>
                <a:cs typeface="Times New Roman" panose="02020603050405020304" pitchFamily="18" charset="0"/>
              </a:rPr>
              <a:t>Reward Management Defined</a:t>
            </a:r>
          </a:p>
          <a:p>
            <a:pPr marL="457200" indent="-457200">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The importance of the reward Management and the three principles</a:t>
            </a:r>
          </a:p>
          <a:p>
            <a:endParaRPr lang="en-GB" sz="1600" dirty="0">
              <a:latin typeface="Times New Roman" panose="02020603050405020304" pitchFamily="18" charset="0"/>
              <a:cs typeface="Times New Roman" panose="02020603050405020304" pitchFamily="18" charset="0"/>
            </a:endParaRPr>
          </a:p>
          <a:p>
            <a:pPr lvl="2"/>
            <a:r>
              <a:rPr lang="en-GB" sz="2500" dirty="0">
                <a:latin typeface="Times New Roman" panose="02020603050405020304" pitchFamily="18" charset="0"/>
                <a:cs typeface="Times New Roman" panose="02020603050405020304" pitchFamily="18" charset="0"/>
              </a:rPr>
              <a:t>1.	Attract and retain suitable employees</a:t>
            </a:r>
          </a:p>
          <a:p>
            <a:pPr lvl="2"/>
            <a:r>
              <a:rPr lang="en-GB" sz="2500" dirty="0">
                <a:latin typeface="Times New Roman" panose="02020603050405020304" pitchFamily="18" charset="0"/>
                <a:cs typeface="Times New Roman" panose="02020603050405020304" pitchFamily="18" charset="0"/>
              </a:rPr>
              <a:t>2.	Maintain levels of employee performance </a:t>
            </a:r>
          </a:p>
          <a:p>
            <a:pPr lvl="2"/>
            <a:r>
              <a:rPr lang="en-GB" sz="2500" dirty="0">
                <a:latin typeface="Times New Roman" panose="02020603050405020304" pitchFamily="18" charset="0"/>
                <a:cs typeface="Times New Roman" panose="02020603050405020304" pitchFamily="18" charset="0"/>
              </a:rPr>
              <a:t>3.	Comply with employment legislation and regulations.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q"/>
            </a:pPr>
            <a:r>
              <a:rPr lang="en-GB" sz="2800" dirty="0">
                <a:latin typeface="Times New Roman" panose="02020603050405020304" pitchFamily="18" charset="0"/>
                <a:cs typeface="Times New Roman" panose="02020603050405020304" pitchFamily="18" charset="0"/>
              </a:rPr>
              <a:t>Hanoi Hat reward program of the employees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5675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AF0883-D9DE-43D6-85BB-7F35E0A7A51B}"/>
              </a:ext>
            </a:extLst>
          </p:cNvPr>
          <p:cNvSpPr>
            <a:spLocks noGrp="1"/>
          </p:cNvSpPr>
          <p:nvPr>
            <p:ph type="sldNum" sz="quarter" idx="12"/>
          </p:nvPr>
        </p:nvSpPr>
        <p:spPr/>
        <p:txBody>
          <a:bodyPr/>
          <a:lstStyle/>
          <a:p>
            <a:fld id="{4CEE562E-E40A-764B-BD4D-7844271214C6}" type="slidenum">
              <a:rPr lang="es-ES" smtClean="0"/>
              <a:t>4</a:t>
            </a:fld>
            <a:endParaRPr lang="es-ES"/>
          </a:p>
        </p:txBody>
      </p:sp>
      <p:sp>
        <p:nvSpPr>
          <p:cNvPr id="5" name="TextBox 4">
            <a:extLst>
              <a:ext uri="{FF2B5EF4-FFF2-40B4-BE49-F238E27FC236}">
                <a16:creationId xmlns:a16="http://schemas.microsoft.com/office/drawing/2014/main" id="{B839EE3D-48FE-4399-99F4-976CF3669B78}"/>
              </a:ext>
            </a:extLst>
          </p:cNvPr>
          <p:cNvSpPr txBox="1"/>
          <p:nvPr/>
        </p:nvSpPr>
        <p:spPr>
          <a:xfrm>
            <a:off x="441064" y="419548"/>
            <a:ext cx="11166437" cy="5663089"/>
          </a:xfrm>
          <a:prstGeom prst="rect">
            <a:avLst/>
          </a:prstGeom>
          <a:noFill/>
        </p:spPr>
        <p:txBody>
          <a:bodyPr wrap="square" rtlCol="0">
            <a:spAutoFit/>
          </a:bodyPr>
          <a:lstStyle/>
          <a:p>
            <a:r>
              <a:rPr lang="en-GB" sz="3200" dirty="0">
                <a:solidFill>
                  <a:srgbClr val="0070C0"/>
                </a:solidFill>
                <a:latin typeface="Times New Roman" panose="02020603050405020304" pitchFamily="18" charset="0"/>
                <a:cs typeface="Times New Roman" panose="02020603050405020304" pitchFamily="18" charset="0"/>
              </a:rPr>
              <a:t>Total Reward Approach</a:t>
            </a:r>
          </a:p>
          <a:p>
            <a:pPr marL="457200" indent="-457200" algn="just">
              <a:buFont typeface="Wingdings" panose="05000000000000000000" pitchFamily="2" charset="2"/>
              <a:buChar char="ü"/>
            </a:pPr>
            <a:r>
              <a:rPr lang="en-GB" sz="3000" dirty="0">
                <a:latin typeface="Times New Roman" panose="02020603050405020304" pitchFamily="18" charset="0"/>
                <a:cs typeface="Times New Roman" panose="02020603050405020304" pitchFamily="18" charset="0"/>
              </a:rPr>
              <a:t>According to Armstrong (2009), “there are lots model about, but essentially Total Reward is about all the way in which people are rewarded when they come to work, pay, benefit and other non-financial rewards put together to make a coherent and integrated whole”. </a:t>
            </a:r>
          </a:p>
          <a:p>
            <a:pPr marL="457200" indent="-457200" algn="just">
              <a:buFont typeface="Wingdings" panose="05000000000000000000" pitchFamily="2" charset="2"/>
              <a:buChar char="ü"/>
            </a:pPr>
            <a:endParaRPr lang="en-GB" sz="30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sz="3000" dirty="0">
                <a:latin typeface="Times New Roman" panose="02020603050405020304" pitchFamily="18" charset="0"/>
                <a:cs typeface="Times New Roman" panose="02020603050405020304" pitchFamily="18" charset="0"/>
              </a:rPr>
              <a:t>Total reward = Transactional + Relational rewards. </a:t>
            </a:r>
          </a:p>
          <a:p>
            <a:pPr marL="457200" indent="-457200" algn="just">
              <a:buFont typeface="Wingdings" panose="05000000000000000000" pitchFamily="2" charset="2"/>
              <a:buChar char="ü"/>
            </a:pPr>
            <a:endParaRPr lang="en-GB" sz="30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sz="3000" dirty="0">
                <a:latin typeface="Times New Roman" panose="02020603050405020304" pitchFamily="18" charset="0"/>
                <a:cs typeface="Times New Roman" panose="02020603050405020304" pitchFamily="18" charset="0"/>
              </a:rPr>
              <a:t>Transactional = Base pay, contingent pay and employee benefit.</a:t>
            </a:r>
          </a:p>
          <a:p>
            <a:pPr marL="457200" indent="-457200" algn="just">
              <a:buFont typeface="Wingdings" panose="05000000000000000000" pitchFamily="2" charset="2"/>
              <a:buChar char="ü"/>
            </a:pPr>
            <a:endParaRPr lang="en-GB" sz="30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sz="3000" dirty="0">
                <a:latin typeface="Times New Roman" panose="02020603050405020304" pitchFamily="18" charset="0"/>
                <a:cs typeface="Times New Roman" panose="02020603050405020304" pitchFamily="18" charset="0"/>
              </a:rPr>
              <a:t>Relational = Learning and development and the work experience. </a:t>
            </a:r>
          </a:p>
        </p:txBody>
      </p:sp>
    </p:spTree>
    <p:extLst>
      <p:ext uri="{BB962C8B-B14F-4D97-AF65-F5344CB8AC3E}">
        <p14:creationId xmlns:p14="http://schemas.microsoft.com/office/powerpoint/2010/main" val="1072697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F59CC1A-EDA2-44D2-83B7-867123CBE7CB}"/>
              </a:ext>
            </a:extLst>
          </p:cNvPr>
          <p:cNvSpPr>
            <a:spLocks noGrp="1"/>
          </p:cNvSpPr>
          <p:nvPr>
            <p:ph type="sldNum" sz="quarter" idx="12"/>
          </p:nvPr>
        </p:nvSpPr>
        <p:spPr/>
        <p:txBody>
          <a:bodyPr/>
          <a:lstStyle/>
          <a:p>
            <a:fld id="{4CEE562E-E40A-764B-BD4D-7844271214C6}" type="slidenum">
              <a:rPr lang="es-ES" smtClean="0"/>
              <a:t>5</a:t>
            </a:fld>
            <a:endParaRPr lang="es-ES"/>
          </a:p>
        </p:txBody>
      </p:sp>
      <p:sp>
        <p:nvSpPr>
          <p:cNvPr id="5" name="TextBox 4">
            <a:extLst>
              <a:ext uri="{FF2B5EF4-FFF2-40B4-BE49-F238E27FC236}">
                <a16:creationId xmlns:a16="http://schemas.microsoft.com/office/drawing/2014/main" id="{AB3E7273-118E-48CC-AD0F-3A5877216AA4}"/>
              </a:ext>
            </a:extLst>
          </p:cNvPr>
          <p:cNvSpPr txBox="1"/>
          <p:nvPr/>
        </p:nvSpPr>
        <p:spPr>
          <a:xfrm>
            <a:off x="537882" y="484094"/>
            <a:ext cx="10994316" cy="5339923"/>
          </a:xfrm>
          <a:prstGeom prst="rect">
            <a:avLst/>
          </a:prstGeom>
          <a:noFill/>
        </p:spPr>
        <p:txBody>
          <a:bodyPr wrap="square" rtlCol="0">
            <a:spAutoFit/>
          </a:bodyPr>
          <a:lstStyle/>
          <a:p>
            <a:r>
              <a:rPr lang="en-GB" sz="3200" dirty="0">
                <a:solidFill>
                  <a:srgbClr val="0070C0"/>
                </a:solidFill>
                <a:latin typeface="Times New Roman" panose="02020603050405020304" pitchFamily="18" charset="0"/>
                <a:cs typeface="Times New Roman" panose="02020603050405020304" pitchFamily="18" charset="0"/>
              </a:rPr>
              <a:t>Performance-related pay</a:t>
            </a:r>
          </a:p>
          <a:p>
            <a:endParaRPr lang="en-GB" sz="1200" dirty="0">
              <a:latin typeface="Times New Roman" panose="02020603050405020304" pitchFamily="18" charset="0"/>
              <a:cs typeface="Times New Roman" panose="02020603050405020304" pitchFamily="18" charset="0"/>
            </a:endParaRPr>
          </a:p>
          <a:p>
            <a:pPr marL="457200" indent="-457200">
              <a:lnSpc>
                <a:spcPct val="150000"/>
              </a:lnSpc>
              <a:buFont typeface="Wingdings" panose="05000000000000000000" pitchFamily="2" charset="2"/>
              <a:buChar char="ü"/>
            </a:pPr>
            <a:r>
              <a:rPr lang="en-GB" sz="3000" dirty="0">
                <a:latin typeface="Times New Roman" panose="02020603050405020304" pitchFamily="18" charset="0"/>
                <a:cs typeface="Times New Roman" panose="02020603050405020304" pitchFamily="18" charset="0"/>
              </a:rPr>
              <a:t>Individual performance-related rewards</a:t>
            </a:r>
          </a:p>
          <a:p>
            <a:pPr marL="457200" indent="-457200">
              <a:lnSpc>
                <a:spcPct val="150000"/>
              </a:lnSpc>
              <a:buFont typeface="Wingdings" panose="05000000000000000000" pitchFamily="2" charset="2"/>
              <a:buChar char="ü"/>
            </a:pPr>
            <a:r>
              <a:rPr lang="en-GB" sz="3000" dirty="0">
                <a:latin typeface="Times New Roman" panose="02020603050405020304" pitchFamily="18" charset="0"/>
                <a:cs typeface="Times New Roman" panose="02020603050405020304" pitchFamily="18" charset="0"/>
              </a:rPr>
              <a:t>Performance-related rewards based on the measured result of group</a:t>
            </a:r>
          </a:p>
          <a:p>
            <a:pPr marL="457200" indent="-457200">
              <a:buFont typeface="Wingdings" panose="05000000000000000000" pitchFamily="2" charset="2"/>
              <a:buChar char="ü"/>
            </a:pPr>
            <a:r>
              <a:rPr lang="en-GB" sz="3000" dirty="0">
                <a:latin typeface="Times New Roman" panose="02020603050405020304" pitchFamily="18" charset="0"/>
                <a:cs typeface="Times New Roman" panose="02020603050405020304" pitchFamily="18" charset="0"/>
              </a:rPr>
              <a:t>Collective performance-related rewards based on result achieved by organisation as a whole. </a:t>
            </a:r>
          </a:p>
          <a:p>
            <a:endParaRPr lang="en-GB" sz="1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ü"/>
            </a:pPr>
            <a:r>
              <a:rPr lang="en-GB" sz="3000" dirty="0">
                <a:latin typeface="Times New Roman" panose="02020603050405020304" pitchFamily="18" charset="0"/>
                <a:cs typeface="Times New Roman" panose="02020603050405020304" pitchFamily="18" charset="0"/>
              </a:rPr>
              <a:t>Pay rise: the better the performance of the individual or team the larger the rise. </a:t>
            </a:r>
          </a:p>
          <a:p>
            <a:pPr>
              <a:lnSpc>
                <a:spcPct val="150000"/>
              </a:lnSpc>
            </a:pPr>
            <a:r>
              <a:rPr lang="en-GB" sz="3000" dirty="0">
                <a:latin typeface="Times New Roman" panose="02020603050405020304" pitchFamily="18" charset="0"/>
                <a:cs typeface="Times New Roman" panose="02020603050405020304" pitchFamily="18" charset="0"/>
              </a:rPr>
              <a:t>                                                                                 (Shields, 2007).</a:t>
            </a:r>
          </a:p>
          <a:p>
            <a:endParaRPr lang="en-GB"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3481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602753C-B25B-402D-97FA-33F12C8404A8}"/>
              </a:ext>
            </a:extLst>
          </p:cNvPr>
          <p:cNvSpPr>
            <a:spLocks noGrp="1"/>
          </p:cNvSpPr>
          <p:nvPr>
            <p:ph type="sldNum" sz="quarter" idx="12"/>
          </p:nvPr>
        </p:nvSpPr>
        <p:spPr/>
        <p:txBody>
          <a:bodyPr/>
          <a:lstStyle/>
          <a:p>
            <a:fld id="{4CEE562E-E40A-764B-BD4D-7844271214C6}" type="slidenum">
              <a:rPr lang="es-ES" smtClean="0"/>
              <a:t>6</a:t>
            </a:fld>
            <a:endParaRPr lang="es-ES"/>
          </a:p>
        </p:txBody>
      </p:sp>
      <p:sp>
        <p:nvSpPr>
          <p:cNvPr id="5" name="TextBox 4">
            <a:extLst>
              <a:ext uri="{FF2B5EF4-FFF2-40B4-BE49-F238E27FC236}">
                <a16:creationId xmlns:a16="http://schemas.microsoft.com/office/drawing/2014/main" id="{9DFA7357-E029-4E09-96B2-10CCA464F1A8}"/>
              </a:ext>
            </a:extLst>
          </p:cNvPr>
          <p:cNvSpPr txBox="1"/>
          <p:nvPr/>
        </p:nvSpPr>
        <p:spPr>
          <a:xfrm>
            <a:off x="441063" y="473336"/>
            <a:ext cx="11101892" cy="3339376"/>
          </a:xfrm>
          <a:prstGeom prst="rect">
            <a:avLst/>
          </a:prstGeom>
          <a:noFill/>
        </p:spPr>
        <p:txBody>
          <a:bodyPr wrap="square" rtlCol="0">
            <a:spAutoFit/>
          </a:bodyPr>
          <a:lstStyle/>
          <a:p>
            <a:r>
              <a:rPr lang="en-GB" sz="3000" dirty="0">
                <a:solidFill>
                  <a:srgbClr val="0070C0"/>
                </a:solidFill>
                <a:latin typeface="Times New Roman" panose="02020603050405020304" pitchFamily="18" charset="0"/>
                <a:cs typeface="Times New Roman" panose="02020603050405020304" pitchFamily="18" charset="0"/>
              </a:rPr>
              <a:t>Persuading Line Managers</a:t>
            </a:r>
          </a:p>
          <a:p>
            <a:endParaRPr lang="en-GB" sz="2000" dirty="0">
              <a:solidFill>
                <a:srgbClr val="0070C0"/>
              </a:solidFill>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Ø"/>
            </a:pPr>
            <a:r>
              <a:rPr lang="en-GB" sz="2500" dirty="0">
                <a:solidFill>
                  <a:srgbClr val="FF6600"/>
                </a:solidFill>
                <a:latin typeface="Times New Roman" panose="02020603050405020304" pitchFamily="18" charset="0"/>
                <a:cs typeface="Times New Roman" panose="02020603050405020304" pitchFamily="18" charset="0"/>
              </a:rPr>
              <a:t>Hofstede’s Cultural Dimensions</a:t>
            </a:r>
          </a:p>
          <a:p>
            <a:pPr lvl="1"/>
            <a:endParaRPr lang="en-GB" sz="2500" dirty="0">
              <a:solidFill>
                <a:srgbClr val="FF6600"/>
              </a:solidFill>
              <a:latin typeface="Times New Roman" panose="02020603050405020304" pitchFamily="18" charset="0"/>
              <a:cs typeface="Times New Roman" panose="02020603050405020304" pitchFamily="18" charset="0"/>
            </a:endParaRPr>
          </a:p>
          <a:p>
            <a:pPr lvl="1"/>
            <a:r>
              <a:rPr lang="en-GB" sz="2500" dirty="0">
                <a:latin typeface="Times New Roman" panose="02020603050405020304" pitchFamily="18" charset="0"/>
                <a:cs typeface="Times New Roman" panose="02020603050405020304" pitchFamily="18" charset="0"/>
              </a:rPr>
              <a:t>Vietnamese Cultural Dimensions</a:t>
            </a:r>
          </a:p>
          <a:p>
            <a:endParaRPr lang="en-GB" sz="2500" dirty="0">
              <a:solidFill>
                <a:srgbClr val="FF6600"/>
              </a:solidFill>
              <a:latin typeface="Times New Roman" panose="02020603050405020304" pitchFamily="18" charset="0"/>
              <a:cs typeface="Times New Roman" panose="02020603050405020304" pitchFamily="18" charset="0"/>
            </a:endParaRPr>
          </a:p>
          <a:p>
            <a:endParaRPr lang="en-GB" sz="2500" dirty="0">
              <a:solidFill>
                <a:srgbClr val="FF6600"/>
              </a:solidFill>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E28155EC-27CA-4B4B-A976-8629CE83D68F}"/>
              </a:ext>
            </a:extLst>
          </p:cNvPr>
          <p:cNvPicPr>
            <a:picLocks noChangeAspect="1"/>
          </p:cNvPicPr>
          <p:nvPr/>
        </p:nvPicPr>
        <p:blipFill>
          <a:blip r:embed="rId2"/>
          <a:stretch>
            <a:fillRect/>
          </a:stretch>
        </p:blipFill>
        <p:spPr>
          <a:xfrm>
            <a:off x="1884606" y="2344008"/>
            <a:ext cx="7614396" cy="3339376"/>
          </a:xfrm>
          <a:prstGeom prst="rect">
            <a:avLst/>
          </a:prstGeom>
        </p:spPr>
      </p:pic>
    </p:spTree>
    <p:extLst>
      <p:ext uri="{BB962C8B-B14F-4D97-AF65-F5344CB8AC3E}">
        <p14:creationId xmlns:p14="http://schemas.microsoft.com/office/powerpoint/2010/main" val="3543729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C542B71-B246-495C-B8A2-1F3FAA3676EE}"/>
              </a:ext>
            </a:extLst>
          </p:cNvPr>
          <p:cNvSpPr>
            <a:spLocks noGrp="1"/>
          </p:cNvSpPr>
          <p:nvPr>
            <p:ph type="sldNum" sz="quarter" idx="12"/>
          </p:nvPr>
        </p:nvSpPr>
        <p:spPr/>
        <p:txBody>
          <a:bodyPr/>
          <a:lstStyle/>
          <a:p>
            <a:fld id="{4CEE562E-E40A-764B-BD4D-7844271214C6}" type="slidenum">
              <a:rPr lang="es-ES" smtClean="0"/>
              <a:t>7</a:t>
            </a:fld>
            <a:endParaRPr lang="es-ES"/>
          </a:p>
        </p:txBody>
      </p:sp>
      <p:sp>
        <p:nvSpPr>
          <p:cNvPr id="5" name="TextBox 4">
            <a:extLst>
              <a:ext uri="{FF2B5EF4-FFF2-40B4-BE49-F238E27FC236}">
                <a16:creationId xmlns:a16="http://schemas.microsoft.com/office/drawing/2014/main" id="{AABE93F4-467F-41C7-BACA-CD638B7203C7}"/>
              </a:ext>
            </a:extLst>
          </p:cNvPr>
          <p:cNvSpPr txBox="1"/>
          <p:nvPr/>
        </p:nvSpPr>
        <p:spPr>
          <a:xfrm>
            <a:off x="559398" y="537882"/>
            <a:ext cx="10908254" cy="5247590"/>
          </a:xfrm>
          <a:prstGeom prst="rect">
            <a:avLst/>
          </a:prstGeom>
          <a:noFill/>
        </p:spPr>
        <p:txBody>
          <a:bodyPr wrap="square" rtlCol="0">
            <a:spAutoFit/>
          </a:bodyPr>
          <a:lstStyle/>
          <a:p>
            <a:r>
              <a:rPr lang="en-GB" sz="3000" dirty="0">
                <a:solidFill>
                  <a:srgbClr val="FF6600"/>
                </a:solidFill>
                <a:latin typeface="Times New Roman" panose="02020603050405020304" pitchFamily="18" charset="0"/>
                <a:cs typeface="Times New Roman" panose="02020603050405020304" pitchFamily="18" charset="0"/>
              </a:rPr>
              <a:t>Power Distance</a:t>
            </a:r>
          </a:p>
          <a:p>
            <a:endParaRPr lang="en-GB" sz="1500" dirty="0">
              <a:solidFill>
                <a:srgbClr val="FF6600"/>
              </a:solidFill>
              <a:latin typeface="Times New Roman" panose="02020603050405020304" pitchFamily="18" charset="0"/>
              <a:cs typeface="Times New Roman" panose="02020603050405020304" pitchFamily="18" charset="0"/>
            </a:endParaRPr>
          </a:p>
          <a:p>
            <a:r>
              <a:rPr lang="en-GB" sz="3000" dirty="0">
                <a:latin typeface="Times New Roman" panose="02020603050405020304" pitchFamily="18" charset="0"/>
                <a:cs typeface="Times New Roman" panose="02020603050405020304" pitchFamily="18" charset="0"/>
              </a:rPr>
              <a:t>Vietnam scores high on this dimension (score of 70)</a:t>
            </a:r>
          </a:p>
          <a:p>
            <a:endParaRPr lang="en-GB" sz="2500" dirty="0">
              <a:latin typeface="Times New Roman" panose="02020603050405020304" pitchFamily="18" charset="0"/>
              <a:cs typeface="Times New Roman" panose="02020603050405020304" pitchFamily="18" charset="0"/>
            </a:endParaRPr>
          </a:p>
          <a:p>
            <a:pPr marL="914400" lvl="1" indent="-457200">
              <a:lnSpc>
                <a:spcPct val="150000"/>
              </a:lnSpc>
              <a:buFont typeface="Wingdings" panose="05000000000000000000" pitchFamily="2" charset="2"/>
              <a:buChar char="Ø"/>
            </a:pPr>
            <a:r>
              <a:rPr lang="en-GB" sz="3000" dirty="0">
                <a:solidFill>
                  <a:srgbClr val="0070C0"/>
                </a:solidFill>
                <a:latin typeface="Times New Roman" panose="02020603050405020304" pitchFamily="18" charset="0"/>
                <a:cs typeface="Times New Roman" panose="02020603050405020304" pitchFamily="18" charset="0"/>
              </a:rPr>
              <a:t>Line Managers and Career Development</a:t>
            </a:r>
            <a:endParaRPr lang="en-GB" sz="1500" dirty="0">
              <a:solidFill>
                <a:srgbClr val="0070C0"/>
              </a:solidFill>
              <a:latin typeface="Times New Roman" panose="02020603050405020304" pitchFamily="18" charset="0"/>
              <a:cs typeface="Times New Roman" panose="02020603050405020304" pitchFamily="18" charset="0"/>
            </a:endParaRPr>
          </a:p>
          <a:p>
            <a:pPr marL="182563" lvl="1" algn="just"/>
            <a:r>
              <a:rPr lang="en-GB" sz="2800" dirty="0">
                <a:latin typeface="Times New Roman" panose="02020603050405020304" pitchFamily="18" charset="0"/>
                <a:cs typeface="Times New Roman" panose="02020603050405020304" pitchFamily="18" charset="0"/>
              </a:rPr>
              <a:t>They should be given the opportunity to join a training academy provided by the company which enables them to train to become part of the top management. Since the Vietnamese score very high, a score of 70 in power distance the line managers will see this as an opportunity to grow and gain more power and influence in the Company. </a:t>
            </a:r>
          </a:p>
          <a:p>
            <a:pPr lvl="1"/>
            <a:endParaRPr lang="en-GB" sz="2500" dirty="0">
              <a:latin typeface="Times New Roman" panose="02020603050405020304" pitchFamily="18" charset="0"/>
              <a:cs typeface="Times New Roman" panose="02020603050405020304" pitchFamily="18" charset="0"/>
            </a:endParaRPr>
          </a:p>
          <a:p>
            <a:endParaRPr lang="en-GB" sz="2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906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4D5B572-E1E0-4857-B5FB-C6649A8D9A84}"/>
              </a:ext>
            </a:extLst>
          </p:cNvPr>
          <p:cNvSpPr>
            <a:spLocks noGrp="1"/>
          </p:cNvSpPr>
          <p:nvPr>
            <p:ph type="sldNum" sz="quarter" idx="12"/>
          </p:nvPr>
        </p:nvSpPr>
        <p:spPr/>
        <p:txBody>
          <a:bodyPr/>
          <a:lstStyle/>
          <a:p>
            <a:fld id="{4CEE562E-E40A-764B-BD4D-7844271214C6}" type="slidenum">
              <a:rPr lang="es-ES" smtClean="0"/>
              <a:t>8</a:t>
            </a:fld>
            <a:endParaRPr lang="es-ES"/>
          </a:p>
        </p:txBody>
      </p:sp>
      <p:sp>
        <p:nvSpPr>
          <p:cNvPr id="6" name="TextBox 5">
            <a:extLst>
              <a:ext uri="{FF2B5EF4-FFF2-40B4-BE49-F238E27FC236}">
                <a16:creationId xmlns:a16="http://schemas.microsoft.com/office/drawing/2014/main" id="{69C0BB47-790B-4DBF-943E-D8D367357CAA}"/>
              </a:ext>
            </a:extLst>
          </p:cNvPr>
          <p:cNvSpPr txBox="1"/>
          <p:nvPr/>
        </p:nvSpPr>
        <p:spPr>
          <a:xfrm>
            <a:off x="365760" y="513964"/>
            <a:ext cx="11306288" cy="5970865"/>
          </a:xfrm>
          <a:prstGeom prst="rect">
            <a:avLst/>
          </a:prstGeom>
          <a:noFill/>
        </p:spPr>
        <p:txBody>
          <a:bodyPr wrap="square" rtlCol="0">
            <a:spAutoFit/>
          </a:bodyPr>
          <a:lstStyle/>
          <a:p>
            <a:r>
              <a:rPr lang="en-GB" sz="2500" dirty="0">
                <a:solidFill>
                  <a:srgbClr val="FF6600"/>
                </a:solidFill>
                <a:latin typeface="Times New Roman" panose="02020603050405020304" pitchFamily="18" charset="0"/>
                <a:cs typeface="Times New Roman" panose="02020603050405020304" pitchFamily="18" charset="0"/>
              </a:rPr>
              <a:t>Individualism Vs. Collectivism</a:t>
            </a:r>
          </a:p>
          <a:p>
            <a:endParaRPr lang="en-GB" sz="800" dirty="0">
              <a:solidFill>
                <a:srgbClr val="FF6600"/>
              </a:solidFill>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Vietnam, with a score of 20 is a collectivistic society. </a:t>
            </a:r>
          </a:p>
          <a:p>
            <a:endParaRPr lang="en-GB" sz="2500" dirty="0">
              <a:latin typeface="Times New Roman" panose="02020603050405020304" pitchFamily="18" charset="0"/>
              <a:cs typeface="Times New Roman" panose="02020603050405020304" pitchFamily="18" charset="0"/>
            </a:endParaRPr>
          </a:p>
          <a:p>
            <a:pPr marL="639763" lvl="1" indent="-457200" algn="just">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Line managers should be educated </a:t>
            </a:r>
          </a:p>
          <a:p>
            <a:pPr marL="639763" lvl="1" indent="-457200" algn="just">
              <a:buFont typeface="Wingdings" panose="05000000000000000000" pitchFamily="2" charset="2"/>
              <a:buChar char="ü"/>
            </a:pPr>
            <a:endParaRPr lang="en-GB" sz="1500" dirty="0">
              <a:latin typeface="Times New Roman" panose="02020603050405020304" pitchFamily="18" charset="0"/>
              <a:cs typeface="Times New Roman" panose="02020603050405020304" pitchFamily="18" charset="0"/>
            </a:endParaRPr>
          </a:p>
          <a:p>
            <a:pPr marL="639763" lvl="1" indent="-457200" algn="just">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Considering the Vietnamese are collectivist society they should be given group-based benefits. </a:t>
            </a:r>
          </a:p>
          <a:p>
            <a:pPr marL="639763" lvl="1" indent="-457200" algn="just">
              <a:buFont typeface="Wingdings" panose="05000000000000000000" pitchFamily="2" charset="2"/>
              <a:buChar char="ü"/>
            </a:pPr>
            <a:endParaRPr lang="en-GB" sz="1000" dirty="0">
              <a:latin typeface="Times New Roman" panose="02020603050405020304" pitchFamily="18" charset="0"/>
              <a:cs typeface="Times New Roman" panose="02020603050405020304" pitchFamily="18" charset="0"/>
            </a:endParaRPr>
          </a:p>
          <a:p>
            <a:pPr marL="182563" lvl="1" algn="just"/>
            <a:endParaRPr lang="en-GB" sz="1000" dirty="0">
              <a:latin typeface="Times New Roman" panose="02020603050405020304" pitchFamily="18" charset="0"/>
              <a:cs typeface="Times New Roman" panose="02020603050405020304" pitchFamily="18" charset="0"/>
            </a:endParaRPr>
          </a:p>
          <a:p>
            <a:pPr marL="639763" lvl="1" indent="-457200" algn="just">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As a country with a collectivist culture line managers are more likely to be persuaded only if they see the reward practices as a chance to increase their team’s performance and if it reflects well on them as managers.</a:t>
            </a:r>
          </a:p>
          <a:p>
            <a:pPr marL="182563" lvl="1" algn="just"/>
            <a:endParaRPr lang="en-GB" sz="1500" dirty="0">
              <a:latin typeface="Times New Roman" panose="02020603050405020304" pitchFamily="18" charset="0"/>
              <a:cs typeface="Times New Roman" panose="02020603050405020304" pitchFamily="18" charset="0"/>
            </a:endParaRPr>
          </a:p>
          <a:p>
            <a:pPr marL="639763" lvl="1" indent="-457200" algn="just">
              <a:buFont typeface="Wingdings" panose="05000000000000000000" pitchFamily="2" charset="2"/>
              <a:buChar char="ü"/>
            </a:pPr>
            <a:r>
              <a:rPr lang="en-GB" sz="2800" dirty="0">
                <a:latin typeface="Times New Roman" panose="02020603050405020304" pitchFamily="18" charset="0"/>
                <a:cs typeface="Times New Roman" panose="02020603050405020304" pitchFamily="18" charset="0"/>
              </a:rPr>
              <a:t>A good management of rewards will contribute to the well-being of employees and a better performance. </a:t>
            </a:r>
          </a:p>
          <a:p>
            <a:endParaRPr lang="en-GB" sz="2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3699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230B9F-FFE1-46DC-AF8E-F194F1F49214}"/>
              </a:ext>
            </a:extLst>
          </p:cNvPr>
          <p:cNvSpPr>
            <a:spLocks noGrp="1"/>
          </p:cNvSpPr>
          <p:nvPr>
            <p:ph type="sldNum" sz="quarter" idx="12"/>
          </p:nvPr>
        </p:nvSpPr>
        <p:spPr/>
        <p:txBody>
          <a:bodyPr/>
          <a:lstStyle/>
          <a:p>
            <a:fld id="{4CEE562E-E40A-764B-BD4D-7844271214C6}" type="slidenum">
              <a:rPr lang="es-ES" smtClean="0"/>
              <a:t>9</a:t>
            </a:fld>
            <a:endParaRPr lang="es-ES"/>
          </a:p>
        </p:txBody>
      </p:sp>
      <p:sp>
        <p:nvSpPr>
          <p:cNvPr id="5" name="TextBox 4">
            <a:extLst>
              <a:ext uri="{FF2B5EF4-FFF2-40B4-BE49-F238E27FC236}">
                <a16:creationId xmlns:a16="http://schemas.microsoft.com/office/drawing/2014/main" id="{E03666EB-694A-424C-9358-D3AFF2F55272}"/>
              </a:ext>
            </a:extLst>
          </p:cNvPr>
          <p:cNvSpPr txBox="1"/>
          <p:nvPr/>
        </p:nvSpPr>
        <p:spPr>
          <a:xfrm>
            <a:off x="451821" y="441064"/>
            <a:ext cx="11058861" cy="5170646"/>
          </a:xfrm>
          <a:prstGeom prst="rect">
            <a:avLst/>
          </a:prstGeom>
          <a:noFill/>
        </p:spPr>
        <p:txBody>
          <a:bodyPr wrap="square" rtlCol="0">
            <a:spAutoFit/>
          </a:bodyPr>
          <a:lstStyle/>
          <a:p>
            <a:r>
              <a:rPr lang="en-GB" sz="3000" dirty="0">
                <a:solidFill>
                  <a:schemeClr val="accent2"/>
                </a:solidFill>
                <a:latin typeface="Times New Roman" panose="02020603050405020304" pitchFamily="18" charset="0"/>
                <a:ea typeface="Tahoma" panose="020B0604030504040204" pitchFamily="34" charset="0"/>
                <a:cs typeface="Times New Roman" panose="02020603050405020304" pitchFamily="18" charset="0"/>
              </a:rPr>
              <a:t>Long term Orientation</a:t>
            </a:r>
          </a:p>
          <a:p>
            <a:endParaRPr lang="en-GB" sz="1500" dirty="0">
              <a:latin typeface="Times New Roman" panose="02020603050405020304" pitchFamily="18" charset="0"/>
              <a:ea typeface="Tahoma" panose="020B0604030504040204" pitchFamily="34" charset="0"/>
              <a:cs typeface="Times New Roman" panose="02020603050405020304" pitchFamily="18" charset="0"/>
            </a:endParaRPr>
          </a:p>
          <a:p>
            <a:r>
              <a:rPr lang="en-GB" sz="3000" dirty="0">
                <a:latin typeface="Times New Roman" panose="02020603050405020304" pitchFamily="18" charset="0"/>
                <a:ea typeface="Tahoma" panose="020B0604030504040204" pitchFamily="34" charset="0"/>
                <a:cs typeface="Times New Roman" panose="02020603050405020304" pitchFamily="18" charset="0"/>
              </a:rPr>
              <a:t>Vietnam scores 57, making it a pragmatic culture.</a:t>
            </a:r>
          </a:p>
          <a:p>
            <a:endParaRPr lang="en-GB" sz="3000" dirty="0">
              <a:latin typeface="Times New Roman" panose="02020603050405020304" pitchFamily="18" charset="0"/>
              <a:ea typeface="Tahoma" panose="020B0604030504040204" pitchFamily="34" charset="0"/>
              <a:cs typeface="Times New Roman" panose="02020603050405020304" pitchFamily="18" charset="0"/>
            </a:endParaRPr>
          </a:p>
          <a:p>
            <a:pPr marL="457200" indent="-457200">
              <a:buFont typeface="Wingdings" panose="05000000000000000000" pitchFamily="2" charset="2"/>
              <a:buChar char="ü"/>
            </a:pPr>
            <a:r>
              <a:rPr lang="en-GB" sz="3000" dirty="0">
                <a:latin typeface="Times New Roman" panose="02020603050405020304" pitchFamily="18" charset="0"/>
                <a:ea typeface="Tahoma" panose="020B0604030504040204" pitchFamily="34" charset="0"/>
                <a:cs typeface="Times New Roman" panose="02020603050405020304" pitchFamily="18" charset="0"/>
              </a:rPr>
              <a:t>They take a more pragmatic approach</a:t>
            </a:r>
          </a:p>
          <a:p>
            <a:pPr marL="285750" indent="-285750">
              <a:buFont typeface="Wingdings" panose="05000000000000000000" pitchFamily="2" charset="2"/>
              <a:buChar char="ü"/>
            </a:pPr>
            <a:endParaRPr lang="en-GB" sz="1500" dirty="0">
              <a:latin typeface="Times New Roman" panose="02020603050405020304" pitchFamily="18" charset="0"/>
              <a:ea typeface="Tahoma" panose="020B0604030504040204" pitchFamily="34" charset="0"/>
              <a:cs typeface="Times New Roman" panose="02020603050405020304" pitchFamily="18" charset="0"/>
            </a:endParaRPr>
          </a:p>
          <a:p>
            <a:pPr marL="457200" indent="-457200">
              <a:buFont typeface="Wingdings" panose="05000000000000000000" pitchFamily="2" charset="2"/>
              <a:buChar char="ü"/>
            </a:pPr>
            <a:r>
              <a:rPr lang="en-GB" sz="3000" dirty="0">
                <a:latin typeface="Times New Roman" panose="02020603050405020304" pitchFamily="18" charset="0"/>
                <a:ea typeface="Tahoma" panose="020B0604030504040204" pitchFamily="34" charset="0"/>
                <a:cs typeface="Times New Roman" panose="02020603050405020304" pitchFamily="18" charset="0"/>
              </a:rPr>
              <a:t>They show an ability to adapt traditions easily to changed conditions</a:t>
            </a:r>
          </a:p>
          <a:p>
            <a:pPr marL="285750" indent="-285750">
              <a:buFont typeface="Wingdings" panose="05000000000000000000" pitchFamily="2" charset="2"/>
              <a:buChar char="ü"/>
            </a:pPr>
            <a:endParaRPr lang="en-GB" sz="1500" dirty="0">
              <a:latin typeface="Times New Roman" panose="02020603050405020304" pitchFamily="18" charset="0"/>
              <a:ea typeface="Tahoma" panose="020B0604030504040204" pitchFamily="34" charset="0"/>
              <a:cs typeface="Times New Roman" panose="02020603050405020304" pitchFamily="18" charset="0"/>
            </a:endParaRPr>
          </a:p>
          <a:p>
            <a:pPr marL="457200" indent="-457200">
              <a:buFont typeface="Wingdings" panose="05000000000000000000" pitchFamily="2" charset="2"/>
              <a:buChar char="ü"/>
            </a:pPr>
            <a:r>
              <a:rPr lang="en-GB" sz="3000" dirty="0">
                <a:latin typeface="Times New Roman" panose="02020603050405020304" pitchFamily="18" charset="0"/>
                <a:ea typeface="Tahoma" panose="020B0604030504040204" pitchFamily="34" charset="0"/>
                <a:cs typeface="Times New Roman" panose="02020603050405020304" pitchFamily="18" charset="0"/>
              </a:rPr>
              <a:t>Looks to the future rather than the present or the past.</a:t>
            </a:r>
          </a:p>
          <a:p>
            <a:pPr marL="285750" indent="-285750">
              <a:buFont typeface="Wingdings" panose="05000000000000000000" pitchFamily="2" charset="2"/>
              <a:buChar char="ü"/>
            </a:pPr>
            <a:endParaRPr lang="en-GB" sz="1500" dirty="0">
              <a:latin typeface="Times New Roman" panose="02020603050405020304" pitchFamily="18" charset="0"/>
              <a:ea typeface="Tahoma" panose="020B0604030504040204" pitchFamily="34" charset="0"/>
              <a:cs typeface="Times New Roman" panose="02020603050405020304" pitchFamily="18" charset="0"/>
            </a:endParaRPr>
          </a:p>
          <a:p>
            <a:pPr marL="457200" indent="-457200">
              <a:buFont typeface="Wingdings" panose="05000000000000000000" pitchFamily="2" charset="2"/>
              <a:buChar char="ü"/>
            </a:pPr>
            <a:r>
              <a:rPr lang="en-GB" sz="3000" dirty="0">
                <a:latin typeface="Times New Roman" panose="02020603050405020304" pitchFamily="18" charset="0"/>
                <a:ea typeface="Tahoma" panose="020B0604030504040204" pitchFamily="34" charset="0"/>
                <a:cs typeface="Times New Roman" panose="02020603050405020304" pitchFamily="18" charset="0"/>
              </a:rPr>
              <a:t>It is goal-oriented and values rewards.</a:t>
            </a:r>
          </a:p>
          <a:p>
            <a:endParaRPr lang="en-GB" sz="3000"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2863503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70BA38F-3FCF-4EE5-8355-29DD221E6C7F}"/>
              </a:ext>
            </a:extLst>
          </p:cNvPr>
          <p:cNvSpPr>
            <a:spLocks noGrp="1"/>
          </p:cNvSpPr>
          <p:nvPr>
            <p:ph type="sldNum" sz="quarter" idx="12"/>
          </p:nvPr>
        </p:nvSpPr>
        <p:spPr/>
        <p:txBody>
          <a:bodyPr/>
          <a:lstStyle/>
          <a:p>
            <a:fld id="{4CEE562E-E40A-764B-BD4D-7844271214C6}" type="slidenum">
              <a:rPr lang="es-ES" smtClean="0"/>
              <a:t>10</a:t>
            </a:fld>
            <a:endParaRPr lang="es-ES"/>
          </a:p>
        </p:txBody>
      </p:sp>
      <p:sp>
        <p:nvSpPr>
          <p:cNvPr id="5" name="TextBox 4">
            <a:extLst>
              <a:ext uri="{FF2B5EF4-FFF2-40B4-BE49-F238E27FC236}">
                <a16:creationId xmlns:a16="http://schemas.microsoft.com/office/drawing/2014/main" id="{839FBDB9-EBC6-484F-A7D1-7C9419572ECE}"/>
              </a:ext>
            </a:extLst>
          </p:cNvPr>
          <p:cNvSpPr txBox="1"/>
          <p:nvPr/>
        </p:nvSpPr>
        <p:spPr>
          <a:xfrm>
            <a:off x="469750" y="737235"/>
            <a:ext cx="11252499" cy="3631763"/>
          </a:xfrm>
          <a:prstGeom prst="rect">
            <a:avLst/>
          </a:prstGeom>
          <a:noFill/>
        </p:spPr>
        <p:txBody>
          <a:bodyPr wrap="square" rtlCol="0">
            <a:spAutoFit/>
          </a:bodyPr>
          <a:lstStyle/>
          <a:p>
            <a:pPr algn="just"/>
            <a:r>
              <a:rPr lang="en-GB" sz="3000" dirty="0">
                <a:solidFill>
                  <a:srgbClr val="0070C0"/>
                </a:solidFill>
                <a:latin typeface="Times New Roman" panose="02020603050405020304" pitchFamily="18" charset="0"/>
                <a:cs typeface="Times New Roman" panose="02020603050405020304" pitchFamily="18" charset="0"/>
              </a:rPr>
              <a:t>Persuading Line Managers</a:t>
            </a:r>
          </a:p>
          <a:p>
            <a:pPr algn="just"/>
            <a:endParaRPr lang="en-GB" sz="25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500" dirty="0">
                <a:latin typeface="Times New Roman" panose="02020603050405020304" pitchFamily="18" charset="0"/>
                <a:cs typeface="Times New Roman" panose="02020603050405020304" pitchFamily="18" charset="0"/>
              </a:rPr>
              <a:t>The piece-rate basis doesn`t work when producing for international markets</a:t>
            </a:r>
          </a:p>
          <a:p>
            <a:pPr marL="342900" indent="-342900" algn="just">
              <a:buFont typeface="Wingdings" panose="05000000000000000000" pitchFamily="2" charset="2"/>
              <a:buChar char="ü"/>
            </a:pPr>
            <a:endParaRPr lang="en-GB" sz="25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500" dirty="0">
                <a:latin typeface="Times New Roman" panose="02020603050405020304" pitchFamily="18" charset="0"/>
                <a:cs typeface="Times New Roman" panose="02020603050405020304" pitchFamily="18" charset="0"/>
              </a:rPr>
              <a:t>Cutters were interested in producing more and more hats often regardless of quality</a:t>
            </a:r>
          </a:p>
          <a:p>
            <a:pPr marL="342900" indent="-342900" algn="just">
              <a:buFont typeface="Wingdings" panose="05000000000000000000" pitchFamily="2" charset="2"/>
              <a:buChar char="ü"/>
            </a:pPr>
            <a:endParaRPr lang="en-GB" sz="25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500" dirty="0">
                <a:latin typeface="Times New Roman" panose="02020603050405020304" pitchFamily="18" charset="0"/>
                <a:cs typeface="Times New Roman" panose="02020603050405020304" pitchFamily="18" charset="0"/>
              </a:rPr>
              <a:t>The performance-related pay  solves these issues because it guarantees a basic pay</a:t>
            </a:r>
          </a:p>
          <a:p>
            <a:pPr algn="just"/>
            <a:endParaRPr lang="en-GB" sz="2500" dirty="0">
              <a:latin typeface="Times New Roman" panose="02020603050405020304" pitchFamily="18" charset="0"/>
              <a:cs typeface="Times New Roman" panose="02020603050405020304" pitchFamily="18" charset="0"/>
            </a:endParaRPr>
          </a:p>
          <a:p>
            <a:pPr algn="just"/>
            <a:endParaRPr lang="en-GB" sz="2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2694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AE00C01-FA9D-461B-9C5B-409A3C05DACA}"/>
              </a:ext>
            </a:extLst>
          </p:cNvPr>
          <p:cNvSpPr>
            <a:spLocks noGrp="1"/>
          </p:cNvSpPr>
          <p:nvPr>
            <p:ph type="sldNum" sz="quarter" idx="12"/>
          </p:nvPr>
        </p:nvSpPr>
        <p:spPr/>
        <p:txBody>
          <a:bodyPr/>
          <a:lstStyle/>
          <a:p>
            <a:fld id="{4CEE562E-E40A-764B-BD4D-7844271214C6}" type="slidenum">
              <a:rPr lang="es-ES" smtClean="0"/>
              <a:t>11</a:t>
            </a:fld>
            <a:endParaRPr lang="es-ES"/>
          </a:p>
        </p:txBody>
      </p:sp>
      <p:sp>
        <p:nvSpPr>
          <p:cNvPr id="5" name="TextBox 4">
            <a:extLst>
              <a:ext uri="{FF2B5EF4-FFF2-40B4-BE49-F238E27FC236}">
                <a16:creationId xmlns:a16="http://schemas.microsoft.com/office/drawing/2014/main" id="{767F70DE-7960-4659-A41A-6F89766EFC87}"/>
              </a:ext>
            </a:extLst>
          </p:cNvPr>
          <p:cNvSpPr txBox="1"/>
          <p:nvPr/>
        </p:nvSpPr>
        <p:spPr>
          <a:xfrm>
            <a:off x="387275" y="430306"/>
            <a:ext cx="11252499" cy="4785926"/>
          </a:xfrm>
          <a:prstGeom prst="rect">
            <a:avLst/>
          </a:prstGeom>
          <a:noFill/>
        </p:spPr>
        <p:txBody>
          <a:bodyPr wrap="square" rtlCol="0">
            <a:spAutoFit/>
          </a:bodyPr>
          <a:lstStyle/>
          <a:p>
            <a:pPr algn="just"/>
            <a:r>
              <a:rPr lang="en-GB" sz="3000" dirty="0">
                <a:solidFill>
                  <a:srgbClr val="0070C0"/>
                </a:solidFill>
                <a:latin typeface="Times New Roman" panose="02020603050405020304" pitchFamily="18" charset="0"/>
                <a:cs typeface="Times New Roman" panose="02020603050405020304" pitchFamily="18" charset="0"/>
              </a:rPr>
              <a:t>Persuading Line Managers</a:t>
            </a:r>
          </a:p>
          <a:p>
            <a:pPr marL="342900" indent="-342900" algn="just">
              <a:buFont typeface="Wingdings" panose="05000000000000000000" pitchFamily="2" charset="2"/>
              <a:buChar char="ü"/>
            </a:pPr>
            <a:endParaRPr lang="en-GB" sz="25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500" dirty="0">
                <a:latin typeface="Times New Roman" panose="02020603050405020304" pitchFamily="18" charset="0"/>
                <a:cs typeface="Times New Roman" panose="02020603050405020304" pitchFamily="18" charset="0"/>
              </a:rPr>
              <a:t>The performance-related pay should be based on measuring results on a specific groups within the organisation</a:t>
            </a:r>
          </a:p>
          <a:p>
            <a:pPr marL="342900" indent="-342900" algn="just">
              <a:buFont typeface="Wingdings" panose="05000000000000000000" pitchFamily="2" charset="2"/>
              <a:buChar char="ü"/>
            </a:pPr>
            <a:endParaRPr lang="en-GB" sz="25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500" dirty="0">
                <a:latin typeface="Times New Roman" panose="02020603050405020304" pitchFamily="18" charset="0"/>
                <a:cs typeface="Times New Roman" panose="02020603050405020304" pitchFamily="18" charset="0"/>
              </a:rPr>
              <a:t>Vietnam scores low on “Individualism” rankings on Hofstede insights, meaning it`s a collective society and people will prefer to be rewarded for working as a team.</a:t>
            </a:r>
          </a:p>
          <a:p>
            <a:pPr marL="342900" indent="-342900" algn="just">
              <a:buFont typeface="Wingdings" panose="05000000000000000000" pitchFamily="2" charset="2"/>
              <a:buChar char="ü"/>
            </a:pPr>
            <a:endParaRPr lang="en-GB" sz="25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500" dirty="0">
                <a:latin typeface="Times New Roman" panose="02020603050405020304" pitchFamily="18" charset="0"/>
                <a:cs typeface="Times New Roman" panose="02020603050405020304" pitchFamily="18" charset="0"/>
              </a:rPr>
              <a:t>There can be non-financial and therefore not very costly incentives too – workers and supervisors will appreciate recognition for walking the extra mile and can understand that taking more responsibilities may result in career promotion. </a:t>
            </a:r>
          </a:p>
          <a:p>
            <a:endParaRPr lang="en-GB" sz="2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6599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8D1EA55-756D-486A-8142-2397B63A1977}"/>
              </a:ext>
            </a:extLst>
          </p:cNvPr>
          <p:cNvSpPr>
            <a:spLocks noGrp="1"/>
          </p:cNvSpPr>
          <p:nvPr>
            <p:ph type="sldNum" sz="quarter" idx="12"/>
          </p:nvPr>
        </p:nvSpPr>
        <p:spPr/>
        <p:txBody>
          <a:bodyPr/>
          <a:lstStyle/>
          <a:p>
            <a:fld id="{4CEE562E-E40A-764B-BD4D-7844271214C6}" type="slidenum">
              <a:rPr lang="es-ES" smtClean="0"/>
              <a:t>12</a:t>
            </a:fld>
            <a:endParaRPr lang="es-ES"/>
          </a:p>
        </p:txBody>
      </p:sp>
      <p:sp>
        <p:nvSpPr>
          <p:cNvPr id="5" name="TextBox 4">
            <a:extLst>
              <a:ext uri="{FF2B5EF4-FFF2-40B4-BE49-F238E27FC236}">
                <a16:creationId xmlns:a16="http://schemas.microsoft.com/office/drawing/2014/main" id="{51D5C9AA-6724-453B-B599-6EB31E29F739}"/>
              </a:ext>
            </a:extLst>
          </p:cNvPr>
          <p:cNvSpPr txBox="1"/>
          <p:nvPr/>
        </p:nvSpPr>
        <p:spPr>
          <a:xfrm>
            <a:off x="548640" y="462579"/>
            <a:ext cx="10703859" cy="5940088"/>
          </a:xfrm>
          <a:prstGeom prst="rect">
            <a:avLst/>
          </a:prstGeom>
          <a:noFill/>
        </p:spPr>
        <p:txBody>
          <a:bodyPr wrap="square" rtlCol="0">
            <a:spAutoFit/>
          </a:bodyPr>
          <a:lstStyle/>
          <a:p>
            <a:r>
              <a:rPr lang="en-GB" sz="3000" dirty="0">
                <a:solidFill>
                  <a:srgbClr val="0070C0"/>
                </a:solidFill>
                <a:latin typeface="Times New Roman" panose="02020603050405020304" pitchFamily="18" charset="0"/>
                <a:cs typeface="Times New Roman" panose="02020603050405020304" pitchFamily="18" charset="0"/>
              </a:rPr>
              <a:t>References</a:t>
            </a:r>
          </a:p>
          <a:p>
            <a:endParaRPr lang="en-GB" sz="1000" dirty="0">
              <a:solidFill>
                <a:srgbClr val="0070C0"/>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q"/>
            </a:pPr>
            <a:r>
              <a:rPr lang="en-GB" sz="3000" dirty="0">
                <a:latin typeface="Times New Roman" panose="02020603050405020304" pitchFamily="18" charset="0"/>
                <a:cs typeface="Times New Roman" panose="02020603050405020304" pitchFamily="18" charset="0"/>
              </a:rPr>
              <a:t>Books</a:t>
            </a:r>
          </a:p>
          <a:p>
            <a:pPr marL="342900" indent="-342900">
              <a:buFont typeface="Arial" panose="020B0604020202020204" pitchFamily="34" charset="0"/>
              <a:buChar char="•"/>
            </a:pPr>
            <a:r>
              <a:rPr lang="en-GB" sz="2500" dirty="0">
                <a:latin typeface="Times New Roman" panose="02020603050405020304" pitchFamily="18" charset="0"/>
                <a:cs typeface="Times New Roman" panose="02020603050405020304" pitchFamily="18" charset="0"/>
              </a:rPr>
              <a:t>Armstrong, Michael (2009) Armstrong’s handbook of human resource management practice</a:t>
            </a:r>
          </a:p>
          <a:p>
            <a:pPr marL="342900" indent="-342900">
              <a:buFont typeface="Arial" panose="020B0604020202020204" pitchFamily="34" charset="0"/>
              <a:buChar char="•"/>
            </a:pPr>
            <a:r>
              <a:rPr lang="en-GB" sz="2500" dirty="0">
                <a:latin typeface="Times New Roman" panose="02020603050405020304" pitchFamily="18" charset="0"/>
                <a:cs typeface="Times New Roman" panose="02020603050405020304" pitchFamily="18" charset="0"/>
              </a:rPr>
              <a:t>Shields, John (2007). Managing employee performance and reward</a:t>
            </a:r>
          </a:p>
          <a:p>
            <a:endParaRPr lang="en-GB" sz="25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q"/>
            </a:pPr>
            <a:r>
              <a:rPr lang="en-GB" sz="3000" dirty="0">
                <a:latin typeface="Times New Roman" panose="02020603050405020304" pitchFamily="18" charset="0"/>
                <a:cs typeface="Times New Roman" panose="02020603050405020304" pitchFamily="18" charset="0"/>
              </a:rPr>
              <a:t>Websites</a:t>
            </a:r>
          </a:p>
          <a:p>
            <a:pPr marL="342900" indent="-342900">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hlinkClick r:id="rId2"/>
              </a:rPr>
              <a:t>https://www.hofstede-insights.com/country-comparison/vietnam/</a:t>
            </a:r>
            <a:endParaRPr lang="en-GB" sz="200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hlinkClick r:id="rId3"/>
              </a:rPr>
              <a:t>https://en.wikipedia.org/wiki/Demographics_of_Vietnam</a:t>
            </a:r>
            <a:endParaRPr lang="en-GB" sz="200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hlinkClick r:id="rId4"/>
              </a:rPr>
              <a:t>https://en.wikipedia.org/wiki/Communism_in_Vietnam</a:t>
            </a:r>
            <a:endParaRPr lang="en-GB" sz="200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hlinkClick r:id="rId5"/>
              </a:rPr>
              <a:t>https://www.roedl.com/en-gb/de/media/publications/brochures/documents/brochure-labour-law-in-vietnam-roedl-partner.pdf</a:t>
            </a:r>
            <a:endParaRPr lang="en-GB" sz="3000" dirty="0">
              <a:latin typeface="Times New Roman" panose="02020603050405020304" pitchFamily="18" charset="0"/>
              <a:cs typeface="Times New Roman" panose="02020603050405020304" pitchFamily="18" charset="0"/>
            </a:endParaRPr>
          </a:p>
          <a:p>
            <a:endParaRPr lang="en-GB"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0759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CEC9298-1334-4407-9164-18B516F36C91}"/>
              </a:ext>
            </a:extLst>
          </p:cNvPr>
          <p:cNvSpPr>
            <a:spLocks noGrp="1"/>
          </p:cNvSpPr>
          <p:nvPr>
            <p:ph type="sldNum" sz="quarter" idx="12"/>
          </p:nvPr>
        </p:nvSpPr>
        <p:spPr/>
        <p:txBody>
          <a:bodyPr/>
          <a:lstStyle/>
          <a:p>
            <a:fld id="{4CEE562E-E40A-764B-BD4D-7844271214C6}" type="slidenum">
              <a:rPr lang="es-ES" smtClean="0"/>
              <a:t>13</a:t>
            </a:fld>
            <a:endParaRPr lang="es-ES"/>
          </a:p>
        </p:txBody>
      </p:sp>
      <p:pic>
        <p:nvPicPr>
          <p:cNvPr id="3" name="Picture 2">
            <a:extLst>
              <a:ext uri="{FF2B5EF4-FFF2-40B4-BE49-F238E27FC236}">
                <a16:creationId xmlns:a16="http://schemas.microsoft.com/office/drawing/2014/main" id="{DC50E4DD-5FFE-469A-9C3F-13DEC5EE59B6}"/>
              </a:ext>
            </a:extLst>
          </p:cNvPr>
          <p:cNvPicPr>
            <a:picLocks noChangeAspect="1"/>
          </p:cNvPicPr>
          <p:nvPr/>
        </p:nvPicPr>
        <p:blipFill>
          <a:blip r:embed="rId2"/>
          <a:stretch>
            <a:fillRect/>
          </a:stretch>
        </p:blipFill>
        <p:spPr>
          <a:xfrm>
            <a:off x="4067667" y="1252774"/>
            <a:ext cx="3322836" cy="3444940"/>
          </a:xfrm>
          <a:prstGeom prst="rect">
            <a:avLst/>
          </a:prstGeom>
        </p:spPr>
      </p:pic>
      <p:sp>
        <p:nvSpPr>
          <p:cNvPr id="6" name="TextBox 5">
            <a:extLst>
              <a:ext uri="{FF2B5EF4-FFF2-40B4-BE49-F238E27FC236}">
                <a16:creationId xmlns:a16="http://schemas.microsoft.com/office/drawing/2014/main" id="{24ED01A4-1C5D-455E-AB31-F11711637DAA}"/>
              </a:ext>
            </a:extLst>
          </p:cNvPr>
          <p:cNvSpPr txBox="1"/>
          <p:nvPr/>
        </p:nvSpPr>
        <p:spPr>
          <a:xfrm>
            <a:off x="2538805" y="4527866"/>
            <a:ext cx="7982175" cy="1723549"/>
          </a:xfrm>
          <a:prstGeom prst="rect">
            <a:avLst/>
          </a:prstGeom>
          <a:noFill/>
        </p:spPr>
        <p:txBody>
          <a:bodyPr wrap="square" rtlCol="0">
            <a:spAutoFit/>
          </a:bodyPr>
          <a:lstStyle/>
          <a:p>
            <a:r>
              <a:rPr lang="en-GB" sz="4800" dirty="0">
                <a:latin typeface="Berlin Sans FB" panose="020E0602020502020306" pitchFamily="34" charset="0"/>
              </a:rPr>
              <a:t>Prime Consultancy Group</a:t>
            </a:r>
          </a:p>
          <a:p>
            <a:r>
              <a:rPr lang="en-GB" sz="4000" dirty="0"/>
              <a:t>              Finding better Solutions</a:t>
            </a:r>
          </a:p>
          <a:p>
            <a:endParaRPr lang="en-GB" dirty="0"/>
          </a:p>
        </p:txBody>
      </p:sp>
      <p:sp>
        <p:nvSpPr>
          <p:cNvPr id="7" name="TextBox 6">
            <a:extLst>
              <a:ext uri="{FF2B5EF4-FFF2-40B4-BE49-F238E27FC236}">
                <a16:creationId xmlns:a16="http://schemas.microsoft.com/office/drawing/2014/main" id="{0F6B8825-2C32-4A60-8470-DB110FCD5604}"/>
              </a:ext>
            </a:extLst>
          </p:cNvPr>
          <p:cNvSpPr txBox="1"/>
          <p:nvPr/>
        </p:nvSpPr>
        <p:spPr>
          <a:xfrm>
            <a:off x="3062343" y="301215"/>
            <a:ext cx="6067313" cy="784830"/>
          </a:xfrm>
          <a:prstGeom prst="rect">
            <a:avLst/>
          </a:prstGeom>
          <a:noFill/>
        </p:spPr>
        <p:txBody>
          <a:bodyPr wrap="square" rtlCol="0">
            <a:spAutoFit/>
          </a:bodyPr>
          <a:lstStyle/>
          <a:p>
            <a:r>
              <a:rPr lang="en-GB" sz="4500" dirty="0">
                <a:latin typeface="Times New Roman" panose="02020603050405020304" pitchFamily="18" charset="0"/>
                <a:cs typeface="Times New Roman" panose="02020603050405020304" pitchFamily="18" charset="0"/>
              </a:rPr>
              <a:t>Thank you for your time</a:t>
            </a:r>
          </a:p>
        </p:txBody>
      </p:sp>
    </p:spTree>
    <p:extLst>
      <p:ext uri="{BB962C8B-B14F-4D97-AF65-F5344CB8AC3E}">
        <p14:creationId xmlns:p14="http://schemas.microsoft.com/office/powerpoint/2010/main" val="200264950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1727</TotalTime>
  <Words>734</Words>
  <Application>Microsoft Macintosh PowerPoint</Application>
  <PresentationFormat>Widescreen</PresentationFormat>
  <Paragraphs>126</Paragraphs>
  <Slides>13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Berlin Sans FB</vt:lpstr>
      <vt:lpstr>Calibri</vt:lpstr>
      <vt:lpstr>Corbel</vt:lpstr>
      <vt:lpstr>Times New Roman</vt:lpstr>
      <vt:lpstr>Wingdings</vt:lpstr>
      <vt:lpstr>Basis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journey</dc:title>
  <dc:creator>ALISIYA BISEROVA TAHCHIEVA</dc:creator>
  <cp:lastModifiedBy>Mohamed Gelle</cp:lastModifiedBy>
  <cp:revision>77</cp:revision>
  <dcterms:created xsi:type="dcterms:W3CDTF">2019-04-11T20:41:31Z</dcterms:created>
  <dcterms:modified xsi:type="dcterms:W3CDTF">2019-04-30T08:47:08Z</dcterms:modified>
</cp:coreProperties>
</file>