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65" r:id="rId4"/>
    <p:sldId id="258" r:id="rId5"/>
    <p:sldId id="277" r:id="rId6"/>
    <p:sldId id="272" r:id="rId7"/>
    <p:sldId id="259" r:id="rId8"/>
    <p:sldId id="267" r:id="rId9"/>
    <p:sldId id="268" r:id="rId10"/>
    <p:sldId id="269" r:id="rId11"/>
    <p:sldId id="271" r:id="rId12"/>
    <p:sldId id="270" r:id="rId13"/>
    <p:sldId id="260" r:id="rId14"/>
    <p:sldId id="273" r:id="rId15"/>
    <p:sldId id="274" r:id="rId16"/>
    <p:sldId id="275" r:id="rId17"/>
    <p:sldId id="276" r:id="rId18"/>
    <p:sldId id="261" r:id="rId19"/>
    <p:sldId id="278" r:id="rId20"/>
    <p:sldId id="279" r:id="rId21"/>
    <p:sldId id="280" r:id="rId22"/>
    <p:sldId id="262" r:id="rId23"/>
    <p:sldId id="263" r:id="rId24"/>
    <p:sldId id="264" r:id="rId25"/>
    <p:sldId id="281" r:id="rId26"/>
    <p:sldId id="266" r:id="rId27"/>
    <p:sldId id="282" r:id="rId28"/>
    <p:sldId id="283" r:id="rId29"/>
    <p:sldId id="284" r:id="rId30"/>
    <p:sldId id="285" r:id="rId31"/>
    <p:sldId id="286" r:id="rId32"/>
    <p:sldId id="287"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6327"/>
  </p:normalViewPr>
  <p:slideViewPr>
    <p:cSldViewPr snapToGrid="0" snapToObjects="1">
      <p:cViewPr varScale="1">
        <p:scale>
          <a:sx n="119" d="100"/>
          <a:sy n="119" d="100"/>
        </p:scale>
        <p:origin x="216"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F743AA6F-8D78-D64C-8CD7-BF122D1CD376}" type="datetimeFigureOut">
              <a:rPr lang="en-CN" smtClean="0"/>
              <a:t>2021/1/25</a:t>
            </a:fld>
            <a:endParaRPr lang="en-CN"/>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CN"/>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48D343FE-577A-B645-884A-184CDE75D02D}" type="slidenum">
              <a:rPr lang="en-CN" smtClean="0"/>
              <a:t>‹#›</a:t>
            </a:fld>
            <a:endParaRPr lang="en-CN"/>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9003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43AA6F-8D78-D64C-8CD7-BF122D1CD376}" type="datetimeFigureOut">
              <a:rPr lang="en-CN" smtClean="0"/>
              <a:t>2021/1/25</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48D343FE-577A-B645-884A-184CDE75D02D}" type="slidenum">
              <a:rPr lang="en-CN" smtClean="0"/>
              <a:t>‹#›</a:t>
            </a:fld>
            <a:endParaRPr lang="en-CN"/>
          </a:p>
        </p:txBody>
      </p:sp>
    </p:spTree>
    <p:extLst>
      <p:ext uri="{BB962C8B-B14F-4D97-AF65-F5344CB8AC3E}">
        <p14:creationId xmlns:p14="http://schemas.microsoft.com/office/powerpoint/2010/main" val="3636604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F743AA6F-8D78-D64C-8CD7-BF122D1CD376}" type="datetimeFigureOut">
              <a:rPr lang="en-CN" smtClean="0"/>
              <a:t>2021/1/25</a:t>
            </a:fld>
            <a:endParaRPr lang="en-CN"/>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CN"/>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48D343FE-577A-B645-884A-184CDE75D02D}" type="slidenum">
              <a:rPr lang="en-CN" smtClean="0"/>
              <a:t>‹#›</a:t>
            </a:fld>
            <a:endParaRPr lang="en-CN"/>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98542476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43AA6F-8D78-D64C-8CD7-BF122D1CD376}" type="datetimeFigureOut">
              <a:rPr lang="en-CN" smtClean="0"/>
              <a:t>2021/1/25</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48D343FE-577A-B645-884A-184CDE75D02D}" type="slidenum">
              <a:rPr lang="en-CN" smtClean="0"/>
              <a:t>‹#›</a:t>
            </a:fld>
            <a:endParaRPr lang="en-CN"/>
          </a:p>
        </p:txBody>
      </p:sp>
    </p:spTree>
    <p:extLst>
      <p:ext uri="{BB962C8B-B14F-4D97-AF65-F5344CB8AC3E}">
        <p14:creationId xmlns:p14="http://schemas.microsoft.com/office/powerpoint/2010/main" val="140971653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43AA6F-8D78-D64C-8CD7-BF122D1CD376}" type="datetimeFigureOut">
              <a:rPr lang="en-CN" smtClean="0"/>
              <a:t>2021/1/25</a:t>
            </a:fld>
            <a:endParaRPr lang="en-CN"/>
          </a:p>
        </p:txBody>
      </p:sp>
      <p:sp>
        <p:nvSpPr>
          <p:cNvPr id="8" name="Footer Placeholder 7"/>
          <p:cNvSpPr>
            <a:spLocks noGrp="1"/>
          </p:cNvSpPr>
          <p:nvPr>
            <p:ph type="ftr" sz="quarter" idx="11"/>
          </p:nvPr>
        </p:nvSpPr>
        <p:spPr/>
        <p:txBody>
          <a:bodyPr/>
          <a:lstStyle/>
          <a:p>
            <a:endParaRPr lang="en-CN"/>
          </a:p>
        </p:txBody>
      </p:sp>
      <p:sp>
        <p:nvSpPr>
          <p:cNvPr id="9" name="Slide Number Placeholder 8"/>
          <p:cNvSpPr>
            <a:spLocks noGrp="1"/>
          </p:cNvSpPr>
          <p:nvPr>
            <p:ph type="sldNum" sz="quarter" idx="12"/>
          </p:nvPr>
        </p:nvSpPr>
        <p:spPr/>
        <p:txBody>
          <a:bodyPr/>
          <a:lstStyle/>
          <a:p>
            <a:fld id="{48D343FE-577A-B645-884A-184CDE75D02D}" type="slidenum">
              <a:rPr lang="en-CN" smtClean="0"/>
              <a:t>‹#›</a:t>
            </a:fld>
            <a:endParaRPr lang="en-CN"/>
          </a:p>
        </p:txBody>
      </p:sp>
    </p:spTree>
    <p:extLst>
      <p:ext uri="{BB962C8B-B14F-4D97-AF65-F5344CB8AC3E}">
        <p14:creationId xmlns:p14="http://schemas.microsoft.com/office/powerpoint/2010/main" val="409077477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43AA6F-8D78-D64C-8CD7-BF122D1CD376}" type="datetimeFigureOut">
              <a:rPr lang="en-CN" smtClean="0"/>
              <a:t>2021/1/25</a:t>
            </a:fld>
            <a:endParaRPr lang="en-CN"/>
          </a:p>
        </p:txBody>
      </p:sp>
      <p:sp>
        <p:nvSpPr>
          <p:cNvPr id="4" name="Footer Placeholder 3"/>
          <p:cNvSpPr>
            <a:spLocks noGrp="1"/>
          </p:cNvSpPr>
          <p:nvPr>
            <p:ph type="ftr" sz="quarter" idx="11"/>
          </p:nvPr>
        </p:nvSpPr>
        <p:spPr/>
        <p:txBody>
          <a:bodyPr/>
          <a:lstStyle/>
          <a:p>
            <a:endParaRPr lang="en-CN"/>
          </a:p>
        </p:txBody>
      </p:sp>
      <p:sp>
        <p:nvSpPr>
          <p:cNvPr id="5" name="Slide Number Placeholder 4"/>
          <p:cNvSpPr>
            <a:spLocks noGrp="1"/>
          </p:cNvSpPr>
          <p:nvPr>
            <p:ph type="sldNum" sz="quarter" idx="12"/>
          </p:nvPr>
        </p:nvSpPr>
        <p:spPr/>
        <p:txBody>
          <a:bodyPr/>
          <a:lstStyle/>
          <a:p>
            <a:fld id="{48D343FE-577A-B645-884A-184CDE75D02D}" type="slidenum">
              <a:rPr lang="en-CN" smtClean="0"/>
              <a:t>‹#›</a:t>
            </a:fld>
            <a:endParaRPr lang="en-CN"/>
          </a:p>
        </p:txBody>
      </p:sp>
    </p:spTree>
    <p:extLst>
      <p:ext uri="{BB962C8B-B14F-4D97-AF65-F5344CB8AC3E}">
        <p14:creationId xmlns:p14="http://schemas.microsoft.com/office/powerpoint/2010/main" val="72368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43AA6F-8D78-D64C-8CD7-BF122D1CD376}" type="datetimeFigureOut">
              <a:rPr lang="en-CN" smtClean="0"/>
              <a:t>2021/1/25</a:t>
            </a:fld>
            <a:endParaRPr lang="en-CN"/>
          </a:p>
        </p:txBody>
      </p:sp>
      <p:sp>
        <p:nvSpPr>
          <p:cNvPr id="3" name="Footer Placeholder 2"/>
          <p:cNvSpPr>
            <a:spLocks noGrp="1"/>
          </p:cNvSpPr>
          <p:nvPr>
            <p:ph type="ftr" sz="quarter" idx="11"/>
          </p:nvPr>
        </p:nvSpPr>
        <p:spPr/>
        <p:txBody>
          <a:bodyPr/>
          <a:lstStyle/>
          <a:p>
            <a:endParaRPr lang="en-CN"/>
          </a:p>
        </p:txBody>
      </p:sp>
      <p:sp>
        <p:nvSpPr>
          <p:cNvPr id="4" name="Slide Number Placeholder 3"/>
          <p:cNvSpPr>
            <a:spLocks noGrp="1"/>
          </p:cNvSpPr>
          <p:nvPr>
            <p:ph type="sldNum" sz="quarter" idx="12"/>
          </p:nvPr>
        </p:nvSpPr>
        <p:spPr/>
        <p:txBody>
          <a:bodyPr/>
          <a:lstStyle/>
          <a:p>
            <a:fld id="{48D343FE-577A-B645-884A-184CDE75D02D}" type="slidenum">
              <a:rPr lang="en-CN" smtClean="0"/>
              <a:t>‹#›</a:t>
            </a:fld>
            <a:endParaRPr lang="en-CN"/>
          </a:p>
        </p:txBody>
      </p:sp>
    </p:spTree>
    <p:extLst>
      <p:ext uri="{BB962C8B-B14F-4D97-AF65-F5344CB8AC3E}">
        <p14:creationId xmlns:p14="http://schemas.microsoft.com/office/powerpoint/2010/main" val="745118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F743AA6F-8D78-D64C-8CD7-BF122D1CD376}" type="datetimeFigureOut">
              <a:rPr lang="en-CN" smtClean="0"/>
              <a:t>2021/1/25</a:t>
            </a:fld>
            <a:endParaRPr lang="en-CN"/>
          </a:p>
        </p:txBody>
      </p:sp>
      <p:sp>
        <p:nvSpPr>
          <p:cNvPr id="6" name="Footer Placeholder 5"/>
          <p:cNvSpPr>
            <a:spLocks noGrp="1"/>
          </p:cNvSpPr>
          <p:nvPr>
            <p:ph type="ftr" sz="quarter" idx="11"/>
          </p:nvPr>
        </p:nvSpPr>
        <p:spPr>
          <a:xfrm>
            <a:off x="2103620" y="6375679"/>
            <a:ext cx="3482179" cy="345796"/>
          </a:xfrm>
        </p:spPr>
        <p:txBody>
          <a:bodyPr/>
          <a:lstStyle/>
          <a:p>
            <a:endParaRPr lang="en-CN"/>
          </a:p>
        </p:txBody>
      </p:sp>
      <p:sp>
        <p:nvSpPr>
          <p:cNvPr id="7" name="Slide Number Placeholder 6"/>
          <p:cNvSpPr>
            <a:spLocks noGrp="1"/>
          </p:cNvSpPr>
          <p:nvPr>
            <p:ph type="sldNum" sz="quarter" idx="12"/>
          </p:nvPr>
        </p:nvSpPr>
        <p:spPr>
          <a:xfrm>
            <a:off x="5691014" y="6375679"/>
            <a:ext cx="1232456" cy="345796"/>
          </a:xfrm>
        </p:spPr>
        <p:txBody>
          <a:bodyPr/>
          <a:lstStyle/>
          <a:p>
            <a:fld id="{48D343FE-577A-B645-884A-184CDE75D02D}" type="slidenum">
              <a:rPr lang="en-CN" smtClean="0"/>
              <a:t>‹#›</a:t>
            </a:fld>
            <a:endParaRPr lang="en-CN"/>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75567722"/>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F743AA6F-8D78-D64C-8CD7-BF122D1CD376}" type="datetimeFigureOut">
              <a:rPr lang="en-CN" smtClean="0"/>
              <a:t>2021/1/25</a:t>
            </a:fld>
            <a:endParaRPr lang="en-CN"/>
          </a:p>
        </p:txBody>
      </p:sp>
      <p:sp>
        <p:nvSpPr>
          <p:cNvPr id="6" name="Footer Placeholder 5"/>
          <p:cNvSpPr>
            <a:spLocks noGrp="1"/>
          </p:cNvSpPr>
          <p:nvPr>
            <p:ph type="ftr" sz="quarter" idx="11"/>
          </p:nvPr>
        </p:nvSpPr>
        <p:spPr>
          <a:xfrm>
            <a:off x="2103621" y="6375679"/>
            <a:ext cx="3482178" cy="345796"/>
          </a:xfrm>
        </p:spPr>
        <p:txBody>
          <a:bodyPr/>
          <a:lstStyle/>
          <a:p>
            <a:endParaRPr lang="en-CN"/>
          </a:p>
        </p:txBody>
      </p:sp>
      <p:sp>
        <p:nvSpPr>
          <p:cNvPr id="7" name="Slide Number Placeholder 6"/>
          <p:cNvSpPr>
            <a:spLocks noGrp="1"/>
          </p:cNvSpPr>
          <p:nvPr>
            <p:ph type="sldNum" sz="quarter" idx="12"/>
          </p:nvPr>
        </p:nvSpPr>
        <p:spPr>
          <a:xfrm>
            <a:off x="5687568" y="6375679"/>
            <a:ext cx="1234440" cy="345796"/>
          </a:xfrm>
        </p:spPr>
        <p:txBody>
          <a:bodyPr/>
          <a:lstStyle/>
          <a:p>
            <a:fld id="{48D343FE-577A-B645-884A-184CDE75D02D}" type="slidenum">
              <a:rPr lang="en-CN" smtClean="0"/>
              <a:t>‹#›</a:t>
            </a:fld>
            <a:endParaRPr lang="en-CN"/>
          </a:p>
        </p:txBody>
      </p:sp>
    </p:spTree>
    <p:extLst>
      <p:ext uri="{BB962C8B-B14F-4D97-AF65-F5344CB8AC3E}">
        <p14:creationId xmlns:p14="http://schemas.microsoft.com/office/powerpoint/2010/main" val="60679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43AA6F-8D78-D64C-8CD7-BF122D1CD376}" type="datetimeFigureOut">
              <a:rPr lang="en-CN" smtClean="0"/>
              <a:t>2021/1/25</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48D343FE-577A-B645-884A-184CDE75D02D}" type="slidenum">
              <a:rPr lang="en-CN" smtClean="0"/>
              <a:t>‹#›</a:t>
            </a:fld>
            <a:endParaRPr lang="en-CN"/>
          </a:p>
        </p:txBody>
      </p:sp>
    </p:spTree>
    <p:extLst>
      <p:ext uri="{BB962C8B-B14F-4D97-AF65-F5344CB8AC3E}">
        <p14:creationId xmlns:p14="http://schemas.microsoft.com/office/powerpoint/2010/main" val="424230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43AA6F-8D78-D64C-8CD7-BF122D1CD376}" type="datetimeFigureOut">
              <a:rPr lang="en-CN" smtClean="0"/>
              <a:t>2021/1/25</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48D343FE-577A-B645-884A-184CDE75D02D}" type="slidenum">
              <a:rPr lang="en-CN" smtClean="0"/>
              <a:t>‹#›</a:t>
            </a:fld>
            <a:endParaRPr lang="en-CN"/>
          </a:p>
        </p:txBody>
      </p:sp>
    </p:spTree>
    <p:extLst>
      <p:ext uri="{BB962C8B-B14F-4D97-AF65-F5344CB8AC3E}">
        <p14:creationId xmlns:p14="http://schemas.microsoft.com/office/powerpoint/2010/main" val="2578010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F743AA6F-8D78-D64C-8CD7-BF122D1CD376}" type="datetimeFigureOut">
              <a:rPr lang="en-CN" smtClean="0"/>
              <a:t>2021/1/25</a:t>
            </a:fld>
            <a:endParaRPr lang="en-CN"/>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CN"/>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48D343FE-577A-B645-884A-184CDE75D02D}" type="slidenum">
              <a:rPr lang="en-CN" smtClean="0"/>
              <a:t>‹#›</a:t>
            </a:fld>
            <a:endParaRPr lang="en-CN"/>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92290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31763-51CB-AF4A-8A01-F470F52B9527}"/>
              </a:ext>
            </a:extLst>
          </p:cNvPr>
          <p:cNvSpPr>
            <a:spLocks noGrp="1"/>
          </p:cNvSpPr>
          <p:nvPr>
            <p:ph type="ctrTitle"/>
          </p:nvPr>
        </p:nvSpPr>
        <p:spPr/>
        <p:txBody>
          <a:bodyPr/>
          <a:lstStyle/>
          <a:p>
            <a:r>
              <a:rPr lang="en-US" altLang="zh-CN" sz="6600" dirty="0"/>
              <a:t>HPCH5012/6012</a:t>
            </a:r>
            <a:r>
              <a:rPr lang="zh-CN" altLang="en-US" sz="6600" dirty="0"/>
              <a:t> </a:t>
            </a:r>
            <a:r>
              <a:rPr lang="en-US" altLang="zh-CN" sz="6600" dirty="0"/>
              <a:t>Chinese</a:t>
            </a:r>
            <a:r>
              <a:rPr lang="zh-CN" altLang="en-US" sz="6600" dirty="0"/>
              <a:t> </a:t>
            </a:r>
            <a:r>
              <a:rPr lang="en-US" altLang="zh-CN" sz="6600" dirty="0"/>
              <a:t>popular</a:t>
            </a:r>
            <a:r>
              <a:rPr lang="zh-CN" altLang="en-US" sz="6600" dirty="0"/>
              <a:t> </a:t>
            </a:r>
            <a:r>
              <a:rPr lang="en-US" altLang="zh-CN" sz="6600" dirty="0"/>
              <a:t>culture</a:t>
            </a:r>
            <a:r>
              <a:rPr lang="zh-CN" altLang="en-US" sz="6600" dirty="0"/>
              <a:t> </a:t>
            </a:r>
            <a:r>
              <a:rPr lang="en-US" altLang="zh-CN" sz="6600" dirty="0"/>
              <a:t>and</a:t>
            </a:r>
            <a:r>
              <a:rPr lang="zh-CN" altLang="en-US" sz="6600" dirty="0"/>
              <a:t> </a:t>
            </a:r>
            <a:r>
              <a:rPr lang="en-US" altLang="zh-CN" sz="6600" dirty="0"/>
              <a:t>media</a:t>
            </a:r>
            <a:endParaRPr lang="en-CN" sz="6600" dirty="0"/>
          </a:p>
        </p:txBody>
      </p:sp>
      <p:sp>
        <p:nvSpPr>
          <p:cNvPr id="3" name="Subtitle 2">
            <a:extLst>
              <a:ext uri="{FF2B5EF4-FFF2-40B4-BE49-F238E27FC236}">
                <a16:creationId xmlns:a16="http://schemas.microsoft.com/office/drawing/2014/main" id="{A7ECE329-A8CA-2E4C-B438-0C3340D3024E}"/>
              </a:ext>
            </a:extLst>
          </p:cNvPr>
          <p:cNvSpPr>
            <a:spLocks noGrp="1"/>
          </p:cNvSpPr>
          <p:nvPr>
            <p:ph type="subTitle" idx="1"/>
          </p:nvPr>
        </p:nvSpPr>
        <p:spPr/>
        <p:txBody>
          <a:bodyPr>
            <a:normAutofit lnSpcReduction="10000"/>
          </a:bodyPr>
          <a:lstStyle/>
          <a:p>
            <a:r>
              <a:rPr lang="en-US" altLang="zh-CN" dirty="0"/>
              <a:t>11</a:t>
            </a:r>
            <a:r>
              <a:rPr lang="zh-CN" altLang="en-US" dirty="0"/>
              <a:t> </a:t>
            </a:r>
            <a:r>
              <a:rPr lang="en-US" altLang="zh-CN" dirty="0"/>
              <a:t>Jan</a:t>
            </a:r>
            <a:r>
              <a:rPr lang="zh-CN" altLang="en-US" dirty="0"/>
              <a:t> </a:t>
            </a:r>
            <a:r>
              <a:rPr lang="en-US" altLang="zh-CN" dirty="0"/>
              <a:t>–</a:t>
            </a:r>
            <a:r>
              <a:rPr lang="zh-CN" altLang="en-US" dirty="0"/>
              <a:t> </a:t>
            </a:r>
            <a:r>
              <a:rPr lang="en-US" altLang="zh-CN" dirty="0"/>
              <a:t>5</a:t>
            </a:r>
            <a:r>
              <a:rPr lang="zh-CN" altLang="en-US" dirty="0"/>
              <a:t> </a:t>
            </a:r>
            <a:r>
              <a:rPr lang="en-US" altLang="zh-CN" dirty="0"/>
              <a:t>Feb</a:t>
            </a:r>
            <a:r>
              <a:rPr lang="zh-CN" altLang="en-US" dirty="0"/>
              <a:t> </a:t>
            </a:r>
            <a:r>
              <a:rPr lang="en-US" altLang="zh-CN" dirty="0"/>
              <a:t>2021</a:t>
            </a:r>
          </a:p>
          <a:p>
            <a:r>
              <a:rPr lang="en-US" altLang="zh-CN" dirty="0"/>
              <a:t>Week</a:t>
            </a:r>
            <a:r>
              <a:rPr lang="zh-CN" altLang="en-US" dirty="0"/>
              <a:t> </a:t>
            </a:r>
            <a:r>
              <a:rPr lang="en-US" altLang="zh-CN" dirty="0"/>
              <a:t>1</a:t>
            </a:r>
          </a:p>
        </p:txBody>
      </p:sp>
    </p:spTree>
    <p:extLst>
      <p:ext uri="{BB962C8B-B14F-4D97-AF65-F5344CB8AC3E}">
        <p14:creationId xmlns:p14="http://schemas.microsoft.com/office/powerpoint/2010/main" val="1026034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53166-7E71-EA40-A385-5EA109D7B6AD}"/>
              </a:ext>
            </a:extLst>
          </p:cNvPr>
          <p:cNvSpPr>
            <a:spLocks noGrp="1"/>
          </p:cNvSpPr>
          <p:nvPr>
            <p:ph type="title"/>
          </p:nvPr>
        </p:nvSpPr>
        <p:spPr/>
        <p:txBody>
          <a:bodyPr/>
          <a:lstStyle/>
          <a:p>
            <a:r>
              <a:rPr lang="en-CN" dirty="0"/>
              <a:t>Module</a:t>
            </a:r>
            <a:r>
              <a:rPr lang="zh-CN" altLang="en-US" dirty="0"/>
              <a:t> </a:t>
            </a:r>
            <a:r>
              <a:rPr lang="en-US" altLang="zh-CN" dirty="0"/>
              <a:t>Overview</a:t>
            </a:r>
            <a:endParaRPr lang="en-CN" dirty="0"/>
          </a:p>
        </p:txBody>
      </p:sp>
      <p:sp>
        <p:nvSpPr>
          <p:cNvPr id="3" name="Content Placeholder 2">
            <a:extLst>
              <a:ext uri="{FF2B5EF4-FFF2-40B4-BE49-F238E27FC236}">
                <a16:creationId xmlns:a16="http://schemas.microsoft.com/office/drawing/2014/main" id="{114CB485-C69E-9F43-A5A0-B4B57212121E}"/>
              </a:ext>
            </a:extLst>
          </p:cNvPr>
          <p:cNvSpPr>
            <a:spLocks noGrp="1"/>
          </p:cNvSpPr>
          <p:nvPr>
            <p:ph idx="1"/>
          </p:nvPr>
        </p:nvSpPr>
        <p:spPr/>
        <p:txBody>
          <a:bodyPr>
            <a:normAutofit lnSpcReduction="10000"/>
          </a:bodyPr>
          <a:lstStyle/>
          <a:p>
            <a:pPr marL="0" indent="0">
              <a:buNone/>
            </a:pPr>
            <a:r>
              <a:rPr lang="en-US" altLang="zh-CN" dirty="0"/>
              <a:t>Week</a:t>
            </a:r>
            <a:r>
              <a:rPr lang="zh-CN" altLang="en-US" dirty="0"/>
              <a:t> </a:t>
            </a:r>
            <a:r>
              <a:rPr lang="en-US" altLang="zh-CN" dirty="0"/>
              <a:t>1:</a:t>
            </a:r>
          </a:p>
          <a:p>
            <a:r>
              <a:rPr lang="en-US" altLang="zh-CN" dirty="0"/>
              <a:t>Introduction</a:t>
            </a:r>
            <a:r>
              <a:rPr lang="zh-CN" altLang="en-US" dirty="0"/>
              <a:t> </a:t>
            </a:r>
            <a:r>
              <a:rPr lang="en-US" altLang="zh-CN" dirty="0"/>
              <a:t>to</a:t>
            </a:r>
            <a:r>
              <a:rPr lang="zh-CN" altLang="en-US" dirty="0"/>
              <a:t> </a:t>
            </a:r>
            <a:r>
              <a:rPr lang="en-US" altLang="zh-CN" dirty="0"/>
              <a:t>the</a:t>
            </a:r>
            <a:r>
              <a:rPr lang="zh-CN" altLang="en-US" dirty="0"/>
              <a:t> </a:t>
            </a:r>
            <a:r>
              <a:rPr lang="en-US" altLang="zh-CN" dirty="0"/>
              <a:t>module</a:t>
            </a:r>
          </a:p>
          <a:p>
            <a:r>
              <a:rPr lang="en-US" altLang="zh-CN" dirty="0"/>
              <a:t>Definitions</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p>
          <a:p>
            <a:r>
              <a:rPr lang="en-US" altLang="zh-CN" dirty="0"/>
              <a:t>Popular</a:t>
            </a:r>
            <a:r>
              <a:rPr lang="zh-CN" altLang="en-US" dirty="0"/>
              <a:t> </a:t>
            </a:r>
            <a:r>
              <a:rPr lang="en-US" altLang="zh-CN" dirty="0"/>
              <a:t>culture</a:t>
            </a:r>
            <a:r>
              <a:rPr lang="zh-CN" altLang="en-US" dirty="0"/>
              <a:t> </a:t>
            </a:r>
            <a:r>
              <a:rPr lang="en-US" altLang="zh-CN" dirty="0"/>
              <a:t>theories</a:t>
            </a:r>
            <a:r>
              <a:rPr lang="zh-CN" altLang="en-US" dirty="0"/>
              <a:t> </a:t>
            </a:r>
            <a:r>
              <a:rPr lang="en-US" altLang="zh-CN" dirty="0"/>
              <a:t>as</a:t>
            </a:r>
            <a:r>
              <a:rPr lang="zh-CN" altLang="en-US" dirty="0"/>
              <a:t> </a:t>
            </a:r>
            <a:r>
              <a:rPr lang="en-US" altLang="zh-CN" dirty="0"/>
              <a:t>an</a:t>
            </a:r>
            <a:r>
              <a:rPr lang="zh-CN" altLang="en-US" dirty="0"/>
              <a:t> </a:t>
            </a:r>
            <a:r>
              <a:rPr lang="en-US" altLang="zh-CN" dirty="0"/>
              <a:t>analytical</a:t>
            </a:r>
            <a:r>
              <a:rPr lang="zh-CN" altLang="en-US" dirty="0"/>
              <a:t> </a:t>
            </a:r>
            <a:r>
              <a:rPr lang="en-US" altLang="zh-CN" dirty="0"/>
              <a:t>tool</a:t>
            </a:r>
          </a:p>
          <a:p>
            <a:r>
              <a:rPr lang="en-US" altLang="zh-CN" dirty="0"/>
              <a:t>Popular</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r>
              <a:rPr lang="en-US" altLang="zh-CN" dirty="0"/>
              <a:t>–</a:t>
            </a:r>
            <a:r>
              <a:rPr lang="zh-CN" altLang="en-US" dirty="0"/>
              <a:t> </a:t>
            </a:r>
            <a:r>
              <a:rPr lang="en-US" altLang="zh-CN" dirty="0"/>
              <a:t>a</a:t>
            </a:r>
            <a:r>
              <a:rPr lang="zh-CN" altLang="en-US" dirty="0"/>
              <a:t> </a:t>
            </a:r>
            <a:r>
              <a:rPr lang="en-US" altLang="zh-CN" dirty="0"/>
              <a:t>general</a:t>
            </a:r>
            <a:r>
              <a:rPr lang="zh-CN" altLang="en-US" dirty="0"/>
              <a:t> </a:t>
            </a:r>
            <a:r>
              <a:rPr lang="en-US" altLang="zh-CN" dirty="0"/>
              <a:t>overview</a:t>
            </a:r>
          </a:p>
          <a:p>
            <a:pPr marL="0" indent="0">
              <a:buNone/>
            </a:pPr>
            <a:endParaRPr lang="en-CN" dirty="0"/>
          </a:p>
          <a:p>
            <a:pPr marL="0" indent="0">
              <a:buNone/>
            </a:pPr>
            <a:r>
              <a:rPr lang="en-US" altLang="zh-CN" dirty="0"/>
              <a:t>Week</a:t>
            </a:r>
            <a:r>
              <a:rPr lang="zh-CN" altLang="en-US" dirty="0"/>
              <a:t> </a:t>
            </a:r>
            <a:r>
              <a:rPr lang="en-US" altLang="zh-CN" dirty="0"/>
              <a:t>2:</a:t>
            </a:r>
          </a:p>
          <a:p>
            <a:pPr marL="0" indent="0">
              <a:buNone/>
            </a:pPr>
            <a:r>
              <a:rPr lang="en-US" altLang="zh-CN" dirty="0"/>
              <a:t>An</a:t>
            </a:r>
            <a:r>
              <a:rPr lang="zh-CN" altLang="en-US" dirty="0"/>
              <a:t> </a:t>
            </a:r>
            <a:r>
              <a:rPr lang="en-US" altLang="zh-CN" dirty="0"/>
              <a:t>overview</a:t>
            </a:r>
            <a:r>
              <a:rPr lang="zh-CN" altLang="en-US" dirty="0"/>
              <a:t> </a:t>
            </a:r>
            <a:r>
              <a:rPr lang="en-US" altLang="zh-CN" dirty="0"/>
              <a:t>of</a:t>
            </a:r>
            <a:r>
              <a:rPr lang="zh-CN" altLang="en-US" dirty="0"/>
              <a:t> </a:t>
            </a:r>
            <a:r>
              <a:rPr lang="en-US" altLang="zh-CN" dirty="0"/>
              <a:t>Chinese</a:t>
            </a:r>
            <a:r>
              <a:rPr lang="zh-CN" altLang="en-US" dirty="0"/>
              <a:t> </a:t>
            </a:r>
            <a:r>
              <a:rPr lang="en-US" altLang="zh-CN" dirty="0"/>
              <a:t>Entertainment</a:t>
            </a:r>
            <a:r>
              <a:rPr lang="zh-CN" altLang="en-US" dirty="0"/>
              <a:t> </a:t>
            </a:r>
            <a:r>
              <a:rPr lang="en-US" altLang="zh-CN" dirty="0"/>
              <a:t>and</a:t>
            </a:r>
            <a:r>
              <a:rPr lang="zh-CN" altLang="en-US" dirty="0"/>
              <a:t> </a:t>
            </a:r>
            <a:r>
              <a:rPr lang="en-US" altLang="zh-CN" dirty="0"/>
              <a:t>its</a:t>
            </a:r>
            <a:r>
              <a:rPr lang="zh-CN" altLang="en-US" dirty="0"/>
              <a:t> </a:t>
            </a:r>
            <a:r>
              <a:rPr lang="en-US" altLang="zh-CN" dirty="0"/>
              <a:t>development</a:t>
            </a:r>
          </a:p>
          <a:p>
            <a:pPr marL="0" indent="0">
              <a:buNone/>
            </a:pPr>
            <a:r>
              <a:rPr lang="en-US" altLang="zh-CN" dirty="0"/>
              <a:t>Popular</a:t>
            </a:r>
            <a:r>
              <a:rPr lang="zh-CN" altLang="en-US" dirty="0"/>
              <a:t> </a:t>
            </a:r>
            <a:r>
              <a:rPr lang="en-US" altLang="zh-CN" dirty="0"/>
              <a:t>culture</a:t>
            </a:r>
            <a:r>
              <a:rPr lang="zh-CN" altLang="en-US" dirty="0"/>
              <a:t> </a:t>
            </a:r>
            <a:r>
              <a:rPr lang="en-US" altLang="zh-CN" dirty="0"/>
              <a:t>through</a:t>
            </a:r>
            <a:r>
              <a:rPr lang="zh-CN" altLang="en-US" dirty="0"/>
              <a:t> </a:t>
            </a:r>
            <a:r>
              <a:rPr lang="en-US" altLang="zh-CN" dirty="0"/>
              <a:t>‘official</a:t>
            </a:r>
            <a:r>
              <a:rPr lang="zh-CN" altLang="en-US" dirty="0"/>
              <a:t> </a:t>
            </a:r>
            <a:r>
              <a:rPr lang="en-US" altLang="zh-CN" dirty="0"/>
              <a:t>channels’</a:t>
            </a:r>
            <a:r>
              <a:rPr lang="zh-CN" altLang="en-US" dirty="0"/>
              <a:t> </a:t>
            </a:r>
            <a:r>
              <a:rPr lang="en-US" altLang="zh-CN" dirty="0"/>
              <a:t>vs</a:t>
            </a:r>
            <a:r>
              <a:rPr lang="zh-CN" altLang="en-US" dirty="0"/>
              <a:t> </a:t>
            </a:r>
            <a:r>
              <a:rPr lang="en-US" altLang="zh-CN" dirty="0"/>
              <a:t>‘individual</a:t>
            </a:r>
            <a:r>
              <a:rPr lang="zh-CN" altLang="en-US" dirty="0"/>
              <a:t> </a:t>
            </a:r>
            <a:r>
              <a:rPr lang="en-US" altLang="zh-CN" dirty="0"/>
              <a:t>channels’</a:t>
            </a:r>
            <a:endParaRPr lang="en-US" dirty="0"/>
          </a:p>
        </p:txBody>
      </p:sp>
    </p:spTree>
    <p:extLst>
      <p:ext uri="{BB962C8B-B14F-4D97-AF65-F5344CB8AC3E}">
        <p14:creationId xmlns:p14="http://schemas.microsoft.com/office/powerpoint/2010/main" val="3141680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2EA3F-9237-1C42-9D51-20BB9CABDC09}"/>
              </a:ext>
            </a:extLst>
          </p:cNvPr>
          <p:cNvSpPr>
            <a:spLocks noGrp="1"/>
          </p:cNvSpPr>
          <p:nvPr>
            <p:ph type="title"/>
          </p:nvPr>
        </p:nvSpPr>
        <p:spPr/>
        <p:txBody>
          <a:bodyPr/>
          <a:lstStyle/>
          <a:p>
            <a:r>
              <a:rPr lang="en-CN" dirty="0"/>
              <a:t>Module</a:t>
            </a:r>
            <a:r>
              <a:rPr lang="zh-CN" altLang="en-US" dirty="0"/>
              <a:t> </a:t>
            </a:r>
            <a:r>
              <a:rPr lang="en-US" altLang="zh-CN" dirty="0"/>
              <a:t>Overview</a:t>
            </a:r>
            <a:endParaRPr lang="en-CN" dirty="0"/>
          </a:p>
        </p:txBody>
      </p:sp>
      <p:sp>
        <p:nvSpPr>
          <p:cNvPr id="3" name="Content Placeholder 2">
            <a:extLst>
              <a:ext uri="{FF2B5EF4-FFF2-40B4-BE49-F238E27FC236}">
                <a16:creationId xmlns:a16="http://schemas.microsoft.com/office/drawing/2014/main" id="{0CF4BB0D-19BC-5649-BE32-AB96AABB32A1}"/>
              </a:ext>
            </a:extLst>
          </p:cNvPr>
          <p:cNvSpPr>
            <a:spLocks noGrp="1"/>
          </p:cNvSpPr>
          <p:nvPr>
            <p:ph idx="1"/>
          </p:nvPr>
        </p:nvSpPr>
        <p:spPr>
          <a:xfrm>
            <a:off x="1251678" y="1660635"/>
            <a:ext cx="10178322" cy="4698124"/>
          </a:xfrm>
        </p:spPr>
        <p:txBody>
          <a:bodyPr>
            <a:normAutofit/>
          </a:bodyPr>
          <a:lstStyle/>
          <a:p>
            <a:pPr marL="0" indent="0">
              <a:buNone/>
            </a:pPr>
            <a:r>
              <a:rPr lang="en-CN" dirty="0"/>
              <a:t>Week</a:t>
            </a:r>
            <a:r>
              <a:rPr lang="zh-CN" altLang="en-US" dirty="0"/>
              <a:t> </a:t>
            </a:r>
            <a:r>
              <a:rPr lang="en-US" altLang="zh-CN" dirty="0"/>
              <a:t>3:</a:t>
            </a:r>
          </a:p>
          <a:p>
            <a:pPr marL="0" indent="0">
              <a:buNone/>
            </a:pPr>
            <a:r>
              <a:rPr lang="en-US" altLang="zh-CN" dirty="0"/>
              <a:t>Daily</a:t>
            </a:r>
            <a:r>
              <a:rPr lang="zh-CN" altLang="en-US" dirty="0"/>
              <a:t> </a:t>
            </a:r>
            <a:r>
              <a:rPr lang="en-US" altLang="zh-CN" dirty="0"/>
              <a:t>life</a:t>
            </a:r>
            <a:r>
              <a:rPr lang="zh-CN" altLang="en-US" dirty="0"/>
              <a:t> </a:t>
            </a:r>
            <a:r>
              <a:rPr lang="en-US" altLang="zh-CN" dirty="0"/>
              <a:t>related</a:t>
            </a:r>
            <a:r>
              <a:rPr lang="zh-CN" altLang="en-US" dirty="0"/>
              <a:t> </a:t>
            </a:r>
            <a:r>
              <a:rPr lang="en-US" altLang="zh-CN" dirty="0"/>
              <a:t>popular</a:t>
            </a:r>
            <a:r>
              <a:rPr lang="zh-CN" altLang="en-US" dirty="0"/>
              <a:t> </a:t>
            </a:r>
            <a:r>
              <a:rPr lang="en-US" altLang="zh-CN" dirty="0"/>
              <a:t>culture</a:t>
            </a:r>
          </a:p>
          <a:p>
            <a:pPr marL="0" indent="0">
              <a:buNone/>
            </a:pPr>
            <a:r>
              <a:rPr lang="en-US" altLang="zh-CN" dirty="0"/>
              <a:t>Life</a:t>
            </a:r>
            <a:r>
              <a:rPr lang="zh-CN" altLang="en-US" dirty="0"/>
              <a:t> </a:t>
            </a:r>
            <a:r>
              <a:rPr lang="en-US" altLang="zh-CN" dirty="0"/>
              <a:t>style</a:t>
            </a:r>
          </a:p>
          <a:p>
            <a:pPr marL="0" indent="0">
              <a:buNone/>
            </a:pPr>
            <a:r>
              <a:rPr lang="en-US" altLang="zh-CN" dirty="0"/>
              <a:t>Health</a:t>
            </a:r>
            <a:r>
              <a:rPr lang="zh-CN" altLang="en-US" dirty="0"/>
              <a:t> </a:t>
            </a:r>
            <a:r>
              <a:rPr lang="en-US" altLang="zh-CN" dirty="0"/>
              <a:t>and</a:t>
            </a:r>
            <a:r>
              <a:rPr lang="zh-CN" altLang="en-US" dirty="0"/>
              <a:t> </a:t>
            </a:r>
            <a:r>
              <a:rPr lang="en-US" altLang="zh-CN" dirty="0"/>
              <a:t>wellbeing</a:t>
            </a:r>
          </a:p>
          <a:p>
            <a:pPr marL="0" indent="0">
              <a:buNone/>
            </a:pPr>
            <a:r>
              <a:rPr lang="en-US" altLang="zh-CN" dirty="0"/>
              <a:t>Education</a:t>
            </a:r>
          </a:p>
          <a:p>
            <a:pPr marL="0" indent="0">
              <a:buNone/>
            </a:pPr>
            <a:r>
              <a:rPr lang="en-US" altLang="zh-CN" dirty="0"/>
              <a:t>Etc.</a:t>
            </a:r>
          </a:p>
          <a:p>
            <a:pPr marL="0" indent="0">
              <a:buNone/>
            </a:pPr>
            <a:endParaRPr lang="en-US" altLang="zh-CN" dirty="0"/>
          </a:p>
          <a:p>
            <a:pPr marL="0" indent="0">
              <a:buNone/>
            </a:pPr>
            <a:r>
              <a:rPr lang="en-CN" dirty="0"/>
              <a:t>Week</a:t>
            </a:r>
            <a:r>
              <a:rPr lang="zh-CN" altLang="en-US" dirty="0"/>
              <a:t> </a:t>
            </a:r>
            <a:r>
              <a:rPr lang="en-US" altLang="zh-CN" dirty="0"/>
              <a:t>4:</a:t>
            </a:r>
          </a:p>
          <a:p>
            <a:pPr marL="0" indent="0">
              <a:buNone/>
            </a:pPr>
            <a:r>
              <a:rPr lang="en-US" altLang="zh-CN" dirty="0"/>
              <a:t>The</a:t>
            </a:r>
            <a:r>
              <a:rPr lang="zh-CN" altLang="en-US" dirty="0"/>
              <a:t> </a:t>
            </a:r>
            <a:r>
              <a:rPr lang="en-US" altLang="zh-CN" dirty="0"/>
              <a:t>influence</a:t>
            </a:r>
            <a:r>
              <a:rPr lang="zh-CN" altLang="en-US" dirty="0"/>
              <a:t> </a:t>
            </a:r>
            <a:r>
              <a:rPr lang="en-US" altLang="zh-CN" dirty="0"/>
              <a:t>of</a:t>
            </a:r>
            <a:r>
              <a:rPr lang="zh-CN" altLang="en-US" dirty="0"/>
              <a:t> </a:t>
            </a:r>
            <a:r>
              <a:rPr lang="en-US" altLang="zh-CN" dirty="0"/>
              <a:t>the</a:t>
            </a:r>
            <a:r>
              <a:rPr lang="zh-CN" altLang="en-US" dirty="0"/>
              <a:t> </a:t>
            </a:r>
            <a:r>
              <a:rPr lang="en-US" altLang="zh-CN" dirty="0"/>
              <a:t>development</a:t>
            </a:r>
            <a:r>
              <a:rPr lang="zh-CN" altLang="en-US" dirty="0"/>
              <a:t> </a:t>
            </a:r>
            <a:r>
              <a:rPr lang="en-US" altLang="zh-CN" dirty="0"/>
              <a:t>and</a:t>
            </a:r>
            <a:r>
              <a:rPr lang="zh-CN" altLang="en-US" dirty="0"/>
              <a:t> </a:t>
            </a:r>
            <a:r>
              <a:rPr lang="en-US" altLang="zh-CN" dirty="0" err="1"/>
              <a:t>modernisation</a:t>
            </a:r>
            <a:r>
              <a:rPr lang="zh-CN" altLang="en-US" dirty="0"/>
              <a:t> </a:t>
            </a:r>
            <a:r>
              <a:rPr lang="en-US" altLang="zh-CN" dirty="0"/>
              <a:t>of</a:t>
            </a:r>
            <a:r>
              <a:rPr lang="zh-CN" altLang="en-US" dirty="0"/>
              <a:t> </a:t>
            </a:r>
            <a:r>
              <a:rPr lang="en-US" altLang="zh-CN" dirty="0"/>
              <a:t>traditional</a:t>
            </a:r>
            <a:r>
              <a:rPr lang="zh-CN" altLang="en-US" dirty="0"/>
              <a:t> </a:t>
            </a:r>
            <a:r>
              <a:rPr lang="en-US" altLang="zh-CN" dirty="0"/>
              <a:t>Chinese</a:t>
            </a:r>
            <a:r>
              <a:rPr lang="zh-CN" altLang="en-US" dirty="0"/>
              <a:t> </a:t>
            </a:r>
            <a:r>
              <a:rPr lang="en-US" altLang="zh-CN" dirty="0"/>
              <a:t>culture</a:t>
            </a:r>
            <a:r>
              <a:rPr lang="zh-CN" altLang="en-US" dirty="0"/>
              <a:t> </a:t>
            </a:r>
            <a:r>
              <a:rPr lang="en-US" altLang="zh-CN" dirty="0"/>
              <a:t>on</a:t>
            </a:r>
            <a:r>
              <a:rPr lang="zh-CN" altLang="en-US" dirty="0"/>
              <a:t> </a:t>
            </a:r>
            <a:r>
              <a:rPr lang="en-US" altLang="zh-CN" dirty="0"/>
              <a:t>Chinese</a:t>
            </a:r>
            <a:r>
              <a:rPr lang="zh-CN" altLang="en-US" dirty="0"/>
              <a:t> </a:t>
            </a:r>
            <a:r>
              <a:rPr lang="en-US" altLang="zh-CN" dirty="0"/>
              <a:t>popular</a:t>
            </a:r>
            <a:r>
              <a:rPr lang="zh-CN" altLang="en-US" dirty="0"/>
              <a:t> </a:t>
            </a:r>
            <a:r>
              <a:rPr lang="en-US" altLang="zh-CN" dirty="0"/>
              <a:t>culture.</a:t>
            </a:r>
            <a:endParaRPr lang="en-CN" dirty="0"/>
          </a:p>
          <a:p>
            <a:pPr marL="0" indent="0">
              <a:buNone/>
            </a:pPr>
            <a:r>
              <a:rPr lang="en-US" altLang="zh-CN" dirty="0"/>
              <a:t>International</a:t>
            </a:r>
            <a:r>
              <a:rPr lang="zh-CN" altLang="en-US" dirty="0"/>
              <a:t> </a:t>
            </a:r>
            <a:r>
              <a:rPr lang="en-US" altLang="zh-CN" dirty="0"/>
              <a:t>influence</a:t>
            </a:r>
            <a:r>
              <a:rPr lang="zh-CN" altLang="en-US" dirty="0"/>
              <a:t> </a:t>
            </a:r>
            <a:r>
              <a:rPr lang="en-US" altLang="zh-CN" dirty="0"/>
              <a:t>on</a:t>
            </a:r>
            <a:r>
              <a:rPr lang="zh-CN" altLang="en-US" dirty="0"/>
              <a:t> </a:t>
            </a:r>
            <a:r>
              <a:rPr lang="en-US" altLang="zh-CN" dirty="0"/>
              <a:t>Chinese</a:t>
            </a:r>
            <a:r>
              <a:rPr lang="zh-CN" altLang="en-US" dirty="0"/>
              <a:t> </a:t>
            </a:r>
            <a:r>
              <a:rPr lang="en-US" altLang="zh-CN" dirty="0"/>
              <a:t>popular</a:t>
            </a:r>
            <a:r>
              <a:rPr lang="zh-CN" altLang="en-US" dirty="0"/>
              <a:t> </a:t>
            </a:r>
            <a:r>
              <a:rPr lang="en-US" altLang="zh-CN" dirty="0"/>
              <a:t>culture</a:t>
            </a:r>
          </a:p>
          <a:p>
            <a:pPr marL="0" indent="0">
              <a:buNone/>
            </a:pPr>
            <a:endParaRPr lang="en-US" altLang="zh-CN" dirty="0"/>
          </a:p>
        </p:txBody>
      </p:sp>
    </p:spTree>
    <p:extLst>
      <p:ext uri="{BB962C8B-B14F-4D97-AF65-F5344CB8AC3E}">
        <p14:creationId xmlns:p14="http://schemas.microsoft.com/office/powerpoint/2010/main" val="1792289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D5269-0A99-B941-B599-2E359D974D9A}"/>
              </a:ext>
            </a:extLst>
          </p:cNvPr>
          <p:cNvSpPr>
            <a:spLocks noGrp="1"/>
          </p:cNvSpPr>
          <p:nvPr>
            <p:ph type="title"/>
          </p:nvPr>
        </p:nvSpPr>
        <p:spPr/>
        <p:txBody>
          <a:bodyPr/>
          <a:lstStyle/>
          <a:p>
            <a:r>
              <a:rPr lang="en-US" altLang="zh-CN" dirty="0"/>
              <a:t>assessment</a:t>
            </a:r>
            <a:endParaRPr lang="en-CN" dirty="0"/>
          </a:p>
        </p:txBody>
      </p:sp>
      <p:sp>
        <p:nvSpPr>
          <p:cNvPr id="3" name="Content Placeholder 2">
            <a:extLst>
              <a:ext uri="{FF2B5EF4-FFF2-40B4-BE49-F238E27FC236}">
                <a16:creationId xmlns:a16="http://schemas.microsoft.com/office/drawing/2014/main" id="{786A13B9-9FB4-094D-A811-29F0F38DEDC6}"/>
              </a:ext>
            </a:extLst>
          </p:cNvPr>
          <p:cNvSpPr>
            <a:spLocks noGrp="1"/>
          </p:cNvSpPr>
          <p:nvPr>
            <p:ph idx="1"/>
          </p:nvPr>
        </p:nvSpPr>
        <p:spPr/>
        <p:txBody>
          <a:bodyPr>
            <a:normAutofit/>
          </a:bodyPr>
          <a:lstStyle/>
          <a:p>
            <a:pPr marL="0" indent="0">
              <a:buNone/>
            </a:pPr>
            <a:r>
              <a:rPr lang="en-US" altLang="zh-CN" dirty="0"/>
              <a:t>Two</a:t>
            </a:r>
            <a:r>
              <a:rPr lang="zh-CN" altLang="en-US" dirty="0"/>
              <a:t> </a:t>
            </a:r>
            <a:r>
              <a:rPr lang="en-US" altLang="zh-CN" dirty="0"/>
              <a:t>2500</a:t>
            </a:r>
            <a:r>
              <a:rPr lang="zh-CN" altLang="en-US" dirty="0"/>
              <a:t> </a:t>
            </a:r>
            <a:r>
              <a:rPr lang="en-US" altLang="zh-CN" dirty="0"/>
              <a:t>words</a:t>
            </a:r>
            <a:r>
              <a:rPr lang="zh-CN" altLang="en-US" dirty="0"/>
              <a:t> </a:t>
            </a:r>
            <a:r>
              <a:rPr lang="en-US" altLang="zh-CN" dirty="0"/>
              <a:t>essays</a:t>
            </a:r>
            <a:r>
              <a:rPr lang="zh-CN" altLang="en-US" dirty="0"/>
              <a:t> </a:t>
            </a:r>
            <a:r>
              <a:rPr lang="en-US" altLang="zh-CN" dirty="0"/>
              <a:t>of</a:t>
            </a:r>
            <a:r>
              <a:rPr lang="zh-CN" altLang="en-US" dirty="0"/>
              <a:t> </a:t>
            </a:r>
            <a:r>
              <a:rPr lang="en-US" altLang="zh-CN" dirty="0"/>
              <a:t>equal</a:t>
            </a:r>
            <a:r>
              <a:rPr lang="zh-CN" altLang="en-US" dirty="0"/>
              <a:t> </a:t>
            </a:r>
            <a:r>
              <a:rPr lang="en-US" altLang="zh-CN" dirty="0"/>
              <a:t>weight.</a:t>
            </a:r>
          </a:p>
          <a:p>
            <a:pPr marL="0" indent="0">
              <a:buNone/>
            </a:pPr>
            <a:endParaRPr lang="en-US" dirty="0"/>
          </a:p>
          <a:p>
            <a:pPr marL="0" indent="0">
              <a:buNone/>
            </a:pPr>
            <a:r>
              <a:rPr lang="en-GB" dirty="0"/>
              <a:t>Please choose two topics from the </a:t>
            </a:r>
            <a:r>
              <a:rPr lang="en-US" altLang="zh-CN" dirty="0"/>
              <a:t>given</a:t>
            </a:r>
            <a:r>
              <a:rPr lang="en-GB" dirty="0"/>
              <a:t> essay topics. Alternatively, students may formulate their own essay questions linked to an area of their own interest. However, questions must be approved by the module lecturer to ensure that they are level appropriate. </a:t>
            </a:r>
            <a:endParaRPr lang="en-US" dirty="0"/>
          </a:p>
          <a:p>
            <a:pPr marL="0" indent="0">
              <a:buNone/>
            </a:pPr>
            <a:endParaRPr lang="en-US" dirty="0"/>
          </a:p>
          <a:p>
            <a:pPr marL="0" indent="0">
              <a:buNone/>
            </a:pPr>
            <a:r>
              <a:rPr lang="en-CN" b="1" dirty="0"/>
              <a:t>Submission deadline:</a:t>
            </a:r>
            <a:endParaRPr lang="en-CN" dirty="0"/>
          </a:p>
          <a:p>
            <a:pPr marL="0" indent="0">
              <a:buNone/>
            </a:pPr>
            <a:r>
              <a:rPr lang="en-CN" dirty="0"/>
              <a:t>Both essays are due on Sunday, 7</a:t>
            </a:r>
            <a:r>
              <a:rPr lang="en-CN" baseline="30000" dirty="0"/>
              <a:t>th</a:t>
            </a:r>
            <a:r>
              <a:rPr lang="en-CN" dirty="0"/>
              <a:t> February 2021 at 23:59 (submit through the dedicated Turnitin link on the module Moodle Page).</a:t>
            </a:r>
          </a:p>
          <a:p>
            <a:pPr marL="0" indent="0">
              <a:buNone/>
            </a:pPr>
            <a:endParaRPr lang="en-CN" dirty="0"/>
          </a:p>
        </p:txBody>
      </p:sp>
    </p:spTree>
    <p:extLst>
      <p:ext uri="{BB962C8B-B14F-4D97-AF65-F5344CB8AC3E}">
        <p14:creationId xmlns:p14="http://schemas.microsoft.com/office/powerpoint/2010/main" val="3899417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0B689-7F7D-BB46-AEAB-A7C4E1F9D249}"/>
              </a:ext>
            </a:extLst>
          </p:cNvPr>
          <p:cNvSpPr>
            <a:spLocks noGrp="1"/>
          </p:cNvSpPr>
          <p:nvPr>
            <p:ph type="title"/>
          </p:nvPr>
        </p:nvSpPr>
        <p:spPr/>
        <p:txBody>
          <a:bodyPr/>
          <a:lstStyle/>
          <a:p>
            <a:r>
              <a:rPr lang="en-US" altLang="zh-CN" dirty="0"/>
              <a:t>Suggested</a:t>
            </a:r>
            <a:r>
              <a:rPr lang="zh-CN" altLang="en-US" dirty="0"/>
              <a:t> </a:t>
            </a:r>
            <a:r>
              <a:rPr lang="en-US" altLang="zh-CN" dirty="0"/>
              <a:t>essay</a:t>
            </a:r>
            <a:r>
              <a:rPr lang="zh-CN" altLang="en-US" dirty="0"/>
              <a:t> </a:t>
            </a:r>
            <a:r>
              <a:rPr lang="en-US" altLang="zh-CN" dirty="0"/>
              <a:t>topics</a:t>
            </a:r>
            <a:endParaRPr lang="en-CN" dirty="0"/>
          </a:p>
        </p:txBody>
      </p:sp>
      <p:sp>
        <p:nvSpPr>
          <p:cNvPr id="3" name="Content Placeholder 2">
            <a:extLst>
              <a:ext uri="{FF2B5EF4-FFF2-40B4-BE49-F238E27FC236}">
                <a16:creationId xmlns:a16="http://schemas.microsoft.com/office/drawing/2014/main" id="{423112EA-BC2E-5243-8AAE-CE0940B4C8AF}"/>
              </a:ext>
            </a:extLst>
          </p:cNvPr>
          <p:cNvSpPr>
            <a:spLocks noGrp="1"/>
          </p:cNvSpPr>
          <p:nvPr>
            <p:ph idx="1"/>
          </p:nvPr>
        </p:nvSpPr>
        <p:spPr>
          <a:xfrm>
            <a:off x="1251678" y="1545021"/>
            <a:ext cx="10178322" cy="4930594"/>
          </a:xfrm>
        </p:spPr>
        <p:txBody>
          <a:bodyPr>
            <a:normAutofit fontScale="92500"/>
          </a:bodyPr>
          <a:lstStyle/>
          <a:p>
            <a:pPr marL="457200" lvl="0" indent="-457200" hangingPunct="0">
              <a:buFont typeface="+mj-lt"/>
              <a:buAutoNum type="arabicPeriod"/>
            </a:pPr>
            <a:r>
              <a:rPr lang="en-GB" dirty="0"/>
              <a:t>‘</a:t>
            </a:r>
            <a:r>
              <a:rPr lang="en-GB" dirty="0" err="1"/>
              <a:t>Xiu</a:t>
            </a:r>
            <a:r>
              <a:rPr lang="en-GB" dirty="0"/>
              <a:t> Xian’ or Daoist immortality cultivation has become a very popular theme in Chinese films/TV series/novels, examine the reasons behind this phenomenon.</a:t>
            </a:r>
            <a:endParaRPr lang="en-CN" dirty="0"/>
          </a:p>
          <a:p>
            <a:pPr marL="457200" lvl="0" indent="-457200">
              <a:buFont typeface="+mj-lt"/>
              <a:buAutoNum type="arabicPeriod"/>
            </a:pPr>
            <a:r>
              <a:rPr lang="en-GB" dirty="0"/>
              <a:t>Chinese traditional cultural influences are the primary contributor for the prevalence of self-(health) care in modern China. Do you agree?</a:t>
            </a:r>
            <a:endParaRPr lang="en-CN" dirty="0"/>
          </a:p>
          <a:p>
            <a:pPr marL="457200" lvl="0" indent="-457200">
              <a:buFont typeface="+mj-lt"/>
              <a:buAutoNum type="arabicPeriod"/>
            </a:pPr>
            <a:r>
              <a:rPr lang="en-GB" dirty="0"/>
              <a:t>Examine the reasons for the popularity of </a:t>
            </a:r>
            <a:r>
              <a:rPr lang="en-GB" dirty="0" err="1"/>
              <a:t>Hanfu</a:t>
            </a:r>
            <a:r>
              <a:rPr lang="en-GB" dirty="0"/>
              <a:t> (</a:t>
            </a:r>
            <a:r>
              <a:rPr lang="zh-CN" altLang="en-US" dirty="0"/>
              <a:t>汉服</a:t>
            </a:r>
            <a:r>
              <a:rPr lang="en-GB" dirty="0"/>
              <a:t>) among young people.</a:t>
            </a:r>
            <a:endParaRPr lang="en-CN" dirty="0"/>
          </a:p>
          <a:p>
            <a:pPr marL="457200" lvl="0" indent="-457200">
              <a:buFont typeface="+mj-lt"/>
              <a:buAutoNum type="arabicPeriod"/>
            </a:pPr>
            <a:r>
              <a:rPr lang="en-GB" dirty="0"/>
              <a:t>Based on a popular culture theory of your choice, select one example of Chinese popular culture and analyse how the theory can be applied.</a:t>
            </a:r>
            <a:endParaRPr lang="en-CN" dirty="0"/>
          </a:p>
          <a:p>
            <a:pPr marL="457200" lvl="0" indent="-457200">
              <a:buFont typeface="+mj-lt"/>
              <a:buAutoNum type="arabicPeriod"/>
            </a:pPr>
            <a:r>
              <a:rPr lang="en-GB" dirty="0"/>
              <a:t>Some people claim that </a:t>
            </a:r>
            <a:r>
              <a:rPr lang="en-GB" dirty="0" err="1"/>
              <a:t>Shanzhai</a:t>
            </a:r>
            <a:r>
              <a:rPr lang="en-GB" dirty="0"/>
              <a:t> Culture (</a:t>
            </a:r>
            <a:r>
              <a:rPr lang="zh-CN" altLang="en-US" dirty="0"/>
              <a:t>山寨文化</a:t>
            </a:r>
            <a:r>
              <a:rPr lang="en-GB" dirty="0"/>
              <a:t>) is very popular in contemporary China. Do you agree, why?</a:t>
            </a:r>
            <a:endParaRPr lang="en-CN" dirty="0"/>
          </a:p>
          <a:p>
            <a:pPr marL="457200" lvl="0" indent="-457200">
              <a:buFont typeface="+mj-lt"/>
              <a:buAutoNum type="arabicPeriod"/>
            </a:pPr>
            <a:r>
              <a:rPr lang="en-GB" dirty="0"/>
              <a:t>Evaluate the advantages and disadvantages of mobile payment (WeChat and </a:t>
            </a:r>
            <a:r>
              <a:rPr lang="en-GB" dirty="0" err="1"/>
              <a:t>AliPay</a:t>
            </a:r>
            <a:r>
              <a:rPr lang="en-GB" dirty="0"/>
              <a:t>) in China.</a:t>
            </a:r>
            <a:endParaRPr lang="en-CN" dirty="0"/>
          </a:p>
          <a:p>
            <a:pPr marL="457200" lvl="0" indent="-457200">
              <a:buFont typeface="+mj-lt"/>
              <a:buAutoNum type="arabicPeriod"/>
            </a:pPr>
            <a:r>
              <a:rPr lang="en-GB" dirty="0"/>
              <a:t>What challenges has the online shopping culture brought on traditional Chinese culture values.</a:t>
            </a:r>
            <a:endParaRPr lang="en-CN" dirty="0"/>
          </a:p>
          <a:p>
            <a:pPr marL="457200" lvl="0" indent="-457200">
              <a:buFont typeface="+mj-lt"/>
              <a:buAutoNum type="arabicPeriod"/>
            </a:pPr>
            <a:r>
              <a:rPr lang="en-GB" dirty="0"/>
              <a:t>Compare the different attitudes of Chinese and UK parents on their children’s education, and analyse the cultural influences behind them.</a:t>
            </a:r>
            <a:endParaRPr lang="en-CN" dirty="0"/>
          </a:p>
          <a:p>
            <a:pPr marL="0" indent="0">
              <a:buNone/>
            </a:pPr>
            <a:endParaRPr lang="en-CN" dirty="0"/>
          </a:p>
        </p:txBody>
      </p:sp>
    </p:spTree>
    <p:extLst>
      <p:ext uri="{BB962C8B-B14F-4D97-AF65-F5344CB8AC3E}">
        <p14:creationId xmlns:p14="http://schemas.microsoft.com/office/powerpoint/2010/main" val="2403917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D7C23-04AC-0844-87FF-0566A6AE4663}"/>
              </a:ext>
            </a:extLst>
          </p:cNvPr>
          <p:cNvSpPr>
            <a:spLocks noGrp="1"/>
          </p:cNvSpPr>
          <p:nvPr>
            <p:ph type="title"/>
          </p:nvPr>
        </p:nvSpPr>
        <p:spPr/>
        <p:txBody>
          <a:bodyPr/>
          <a:lstStyle/>
          <a:p>
            <a:r>
              <a:rPr lang="en-US" altLang="zh-CN" dirty="0"/>
              <a:t>Key</a:t>
            </a:r>
            <a:r>
              <a:rPr lang="zh-CN" altLang="en-US" dirty="0"/>
              <a:t> </a:t>
            </a:r>
            <a:r>
              <a:rPr lang="en-US" altLang="zh-CN" dirty="0"/>
              <a:t>texts</a:t>
            </a:r>
            <a:endParaRPr lang="en-CN" dirty="0"/>
          </a:p>
        </p:txBody>
      </p:sp>
      <p:sp>
        <p:nvSpPr>
          <p:cNvPr id="3" name="Content Placeholder 2">
            <a:extLst>
              <a:ext uri="{FF2B5EF4-FFF2-40B4-BE49-F238E27FC236}">
                <a16:creationId xmlns:a16="http://schemas.microsoft.com/office/drawing/2014/main" id="{57153FE4-A51E-834D-BFBE-9492D9F4E04A}"/>
              </a:ext>
            </a:extLst>
          </p:cNvPr>
          <p:cNvSpPr>
            <a:spLocks noGrp="1"/>
          </p:cNvSpPr>
          <p:nvPr>
            <p:ph idx="1"/>
          </p:nvPr>
        </p:nvSpPr>
        <p:spPr/>
        <p:txBody>
          <a:bodyPr/>
          <a:lstStyle/>
          <a:p>
            <a:r>
              <a:rPr lang="en-US" altLang="zh-CN" dirty="0" err="1"/>
              <a:t>Storey</a:t>
            </a:r>
            <a:r>
              <a:rPr lang="en-US" altLang="zh-CN" dirty="0"/>
              <a:t>,</a:t>
            </a:r>
            <a:r>
              <a:rPr lang="zh-CN" altLang="en-US" dirty="0"/>
              <a:t> </a:t>
            </a:r>
            <a:r>
              <a:rPr lang="en-US" altLang="zh-CN" dirty="0"/>
              <a:t>John,</a:t>
            </a:r>
            <a:r>
              <a:rPr lang="zh-CN" altLang="en-US" dirty="0"/>
              <a:t> </a:t>
            </a:r>
            <a:r>
              <a:rPr lang="en-US" altLang="zh-CN" i="1" dirty="0"/>
              <a:t>Cultural</a:t>
            </a:r>
            <a:r>
              <a:rPr lang="zh-CN" altLang="en-US" i="1" dirty="0"/>
              <a:t> </a:t>
            </a:r>
            <a:r>
              <a:rPr lang="en-US" altLang="zh-CN" i="1" dirty="0"/>
              <a:t>Theory</a:t>
            </a:r>
            <a:r>
              <a:rPr lang="zh-CN" altLang="en-US" i="1" dirty="0"/>
              <a:t> </a:t>
            </a:r>
            <a:r>
              <a:rPr lang="en-US" altLang="zh-CN" i="1" dirty="0"/>
              <a:t>and</a:t>
            </a:r>
            <a:r>
              <a:rPr lang="zh-CN" altLang="en-US" i="1" dirty="0"/>
              <a:t> </a:t>
            </a:r>
            <a:r>
              <a:rPr lang="en-US" altLang="zh-CN" i="1" dirty="0"/>
              <a:t>Popular</a:t>
            </a:r>
            <a:r>
              <a:rPr lang="zh-CN" altLang="en-US" i="1" dirty="0"/>
              <a:t> </a:t>
            </a:r>
            <a:r>
              <a:rPr lang="en-US" altLang="zh-CN" i="1" dirty="0"/>
              <a:t>Culture</a:t>
            </a:r>
            <a:r>
              <a:rPr lang="zh-CN" altLang="en-US" i="1" dirty="0"/>
              <a:t> </a:t>
            </a:r>
            <a:r>
              <a:rPr lang="en-US" altLang="zh-CN" i="1" dirty="0"/>
              <a:t>An</a:t>
            </a:r>
            <a:r>
              <a:rPr lang="zh-CN" altLang="en-US" i="1" dirty="0"/>
              <a:t> </a:t>
            </a:r>
            <a:r>
              <a:rPr lang="en-US" altLang="zh-CN" i="1" dirty="0"/>
              <a:t>Introduction</a:t>
            </a:r>
            <a:r>
              <a:rPr lang="en-US" altLang="zh-CN" dirty="0"/>
              <a:t>,</a:t>
            </a:r>
            <a:r>
              <a:rPr lang="zh-CN" altLang="en-US" dirty="0"/>
              <a:t> </a:t>
            </a:r>
            <a:r>
              <a:rPr lang="en-US" altLang="zh-CN" dirty="0"/>
              <a:t>8</a:t>
            </a:r>
            <a:r>
              <a:rPr lang="en-US" altLang="zh-CN" baseline="30000" dirty="0"/>
              <a:t>th</a:t>
            </a:r>
            <a:r>
              <a:rPr lang="zh-CN" altLang="en-US" dirty="0"/>
              <a:t> </a:t>
            </a:r>
            <a:r>
              <a:rPr lang="en-US" altLang="zh-CN" dirty="0"/>
              <a:t>Edition,</a:t>
            </a:r>
            <a:r>
              <a:rPr lang="zh-CN" altLang="en-US" dirty="0"/>
              <a:t> </a:t>
            </a:r>
            <a:r>
              <a:rPr lang="en-US" altLang="zh-CN" dirty="0"/>
              <a:t>2018,</a:t>
            </a:r>
            <a:r>
              <a:rPr lang="zh-CN" altLang="en-US" dirty="0"/>
              <a:t> </a:t>
            </a:r>
            <a:r>
              <a:rPr lang="en-US" altLang="zh-CN" dirty="0"/>
              <a:t>Routledge</a:t>
            </a:r>
          </a:p>
          <a:p>
            <a:r>
              <a:rPr lang="en-US" dirty="0" err="1"/>
              <a:t>孙瑞祥</a:t>
            </a:r>
            <a:r>
              <a:rPr lang="zh-CN" altLang="en-US" dirty="0"/>
              <a:t>，当代中国流行文化生成机制与传播动力阐释，</a:t>
            </a:r>
            <a:r>
              <a:rPr lang="en-US" altLang="zh-CN" dirty="0"/>
              <a:t>2018</a:t>
            </a:r>
            <a:r>
              <a:rPr lang="zh-CN" altLang="en-US" dirty="0"/>
              <a:t>，中国社会科学出版社：北京</a:t>
            </a:r>
            <a:endParaRPr lang="en-US" altLang="zh-CN" dirty="0"/>
          </a:p>
          <a:p>
            <a:endParaRPr lang="en-CN" dirty="0"/>
          </a:p>
        </p:txBody>
      </p:sp>
    </p:spTree>
    <p:extLst>
      <p:ext uri="{BB962C8B-B14F-4D97-AF65-F5344CB8AC3E}">
        <p14:creationId xmlns:p14="http://schemas.microsoft.com/office/powerpoint/2010/main" val="996686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FD9EA-5DC0-0D45-AFD5-B5CBF26B02A3}"/>
              </a:ext>
            </a:extLst>
          </p:cNvPr>
          <p:cNvSpPr>
            <a:spLocks noGrp="1"/>
          </p:cNvSpPr>
          <p:nvPr>
            <p:ph type="title"/>
          </p:nvPr>
        </p:nvSpPr>
        <p:spPr/>
        <p:txBody>
          <a:bodyPr/>
          <a:lstStyle/>
          <a:p>
            <a:r>
              <a:rPr lang="en-US" altLang="zh-CN" dirty="0"/>
              <a:t>What</a:t>
            </a:r>
            <a:r>
              <a:rPr lang="zh-CN" altLang="en-US" dirty="0"/>
              <a:t> </a:t>
            </a:r>
            <a:r>
              <a:rPr lang="en-US" altLang="zh-CN" dirty="0"/>
              <a:t>is</a:t>
            </a:r>
            <a:r>
              <a:rPr lang="zh-CN" altLang="en-US" dirty="0"/>
              <a:t> </a:t>
            </a:r>
            <a:r>
              <a:rPr lang="en-US" altLang="zh-CN" dirty="0"/>
              <a:t>popular</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B32EB864-74B2-864F-ABD5-207653B2F80D}"/>
              </a:ext>
            </a:extLst>
          </p:cNvPr>
          <p:cNvSpPr>
            <a:spLocks noGrp="1"/>
          </p:cNvSpPr>
          <p:nvPr>
            <p:ph idx="1"/>
          </p:nvPr>
        </p:nvSpPr>
        <p:spPr>
          <a:xfrm>
            <a:off x="1251678" y="1671145"/>
            <a:ext cx="10178322" cy="4804470"/>
          </a:xfrm>
        </p:spPr>
        <p:txBody>
          <a:bodyPr>
            <a:normAutofit/>
          </a:bodyPr>
          <a:lstStyle/>
          <a:p>
            <a:r>
              <a:rPr lang="en-US" altLang="zh-CN" dirty="0"/>
              <a:t>Difficulty</a:t>
            </a:r>
            <a:r>
              <a:rPr lang="zh-CN" altLang="en-US" dirty="0"/>
              <a:t> </a:t>
            </a:r>
            <a:r>
              <a:rPr lang="en-US" altLang="zh-CN" dirty="0"/>
              <a:t>in</a:t>
            </a:r>
            <a:r>
              <a:rPr lang="zh-CN" altLang="en-US" dirty="0"/>
              <a:t> </a:t>
            </a:r>
            <a:r>
              <a:rPr lang="en-US" altLang="zh-CN" dirty="0"/>
              <a:t>the</a:t>
            </a:r>
            <a:r>
              <a:rPr lang="zh-CN" altLang="en-US" dirty="0"/>
              <a:t> </a:t>
            </a:r>
            <a:r>
              <a:rPr lang="en-US" altLang="zh-CN" dirty="0"/>
              <a:t>term</a:t>
            </a:r>
            <a:r>
              <a:rPr lang="zh-CN" altLang="en-US" dirty="0"/>
              <a:t> </a:t>
            </a:r>
            <a:r>
              <a:rPr lang="en-US" altLang="zh-CN" dirty="0"/>
              <a:t>‘popular</a:t>
            </a:r>
            <a:r>
              <a:rPr lang="zh-CN" altLang="en-US" dirty="0"/>
              <a:t> </a:t>
            </a:r>
            <a:r>
              <a:rPr lang="en-US" altLang="zh-CN" dirty="0"/>
              <a:t>culture’.</a:t>
            </a:r>
          </a:p>
          <a:p>
            <a:r>
              <a:rPr lang="en-US" altLang="zh-CN" dirty="0"/>
              <a:t>Popular</a:t>
            </a:r>
            <a:r>
              <a:rPr lang="zh-CN" altLang="en-US" dirty="0"/>
              <a:t> </a:t>
            </a:r>
            <a:r>
              <a:rPr lang="en-US" altLang="zh-CN" dirty="0"/>
              <a:t>culture</a:t>
            </a:r>
            <a:r>
              <a:rPr lang="zh-CN" altLang="en-US" dirty="0"/>
              <a:t> </a:t>
            </a:r>
            <a:r>
              <a:rPr lang="en-US" altLang="zh-CN" dirty="0"/>
              <a:t>is</a:t>
            </a:r>
            <a:r>
              <a:rPr lang="zh-CN" altLang="en-US" dirty="0"/>
              <a:t> </a:t>
            </a:r>
            <a:r>
              <a:rPr lang="en-US" altLang="zh-CN" dirty="0"/>
              <a:t>always</a:t>
            </a:r>
            <a:r>
              <a:rPr lang="zh-CN" altLang="en-US" dirty="0"/>
              <a:t> </a:t>
            </a:r>
            <a:r>
              <a:rPr lang="en-US" altLang="zh-CN" dirty="0"/>
              <a:t>defined,</a:t>
            </a:r>
            <a:r>
              <a:rPr lang="zh-CN" altLang="en-US" dirty="0"/>
              <a:t> </a:t>
            </a:r>
            <a:r>
              <a:rPr lang="en-US" altLang="zh-CN" dirty="0"/>
              <a:t>implicitly</a:t>
            </a:r>
            <a:r>
              <a:rPr lang="zh-CN" altLang="en-US" dirty="0"/>
              <a:t> </a:t>
            </a:r>
            <a:r>
              <a:rPr lang="en-US" altLang="zh-CN" dirty="0"/>
              <a:t>or</a:t>
            </a:r>
            <a:r>
              <a:rPr lang="zh-CN" altLang="en-US" dirty="0"/>
              <a:t> </a:t>
            </a:r>
            <a:r>
              <a:rPr lang="en-US" altLang="zh-CN" dirty="0"/>
              <a:t>explicitly</a:t>
            </a:r>
            <a:r>
              <a:rPr lang="zh-CN" altLang="en-US" dirty="0"/>
              <a:t> </a:t>
            </a:r>
            <a:r>
              <a:rPr lang="en-US" altLang="zh-CN" dirty="0"/>
              <a:t>in</a:t>
            </a:r>
            <a:r>
              <a:rPr lang="zh-CN" altLang="en-US" dirty="0"/>
              <a:t> </a:t>
            </a:r>
            <a:r>
              <a:rPr lang="en-US" altLang="zh-CN" dirty="0"/>
              <a:t>contrast</a:t>
            </a:r>
            <a:r>
              <a:rPr lang="zh-CN" altLang="en-US" dirty="0"/>
              <a:t> </a:t>
            </a:r>
            <a:r>
              <a:rPr lang="en-US" altLang="zh-CN" dirty="0"/>
              <a:t>to</a:t>
            </a:r>
            <a:r>
              <a:rPr lang="zh-CN" altLang="en-US" dirty="0"/>
              <a:t> </a:t>
            </a:r>
            <a:r>
              <a:rPr lang="en-US" altLang="zh-CN" dirty="0"/>
              <a:t>other</a:t>
            </a:r>
            <a:r>
              <a:rPr lang="zh-CN" altLang="en-US" dirty="0"/>
              <a:t> </a:t>
            </a:r>
            <a:r>
              <a:rPr lang="en-US" altLang="zh-CN" dirty="0"/>
              <a:t>conceptual</a:t>
            </a:r>
            <a:r>
              <a:rPr lang="zh-CN" altLang="en-US" dirty="0"/>
              <a:t> </a:t>
            </a:r>
            <a:r>
              <a:rPr lang="en-US" altLang="zh-CN" dirty="0"/>
              <a:t>categories:</a:t>
            </a:r>
            <a:r>
              <a:rPr lang="zh-CN" altLang="en-US" dirty="0"/>
              <a:t> </a:t>
            </a:r>
            <a:r>
              <a:rPr lang="en-US" altLang="zh-CN" dirty="0"/>
              <a:t>folk</a:t>
            </a:r>
            <a:r>
              <a:rPr lang="zh-CN" altLang="en-US" dirty="0"/>
              <a:t> </a:t>
            </a:r>
            <a:r>
              <a:rPr lang="en-US" altLang="zh-CN" dirty="0"/>
              <a:t>culture,</a:t>
            </a:r>
            <a:r>
              <a:rPr lang="zh-CN" altLang="en-US" dirty="0"/>
              <a:t> </a:t>
            </a:r>
            <a:r>
              <a:rPr lang="en-US" altLang="zh-CN" dirty="0"/>
              <a:t>mass</a:t>
            </a:r>
            <a:r>
              <a:rPr lang="zh-CN" altLang="en-US" dirty="0"/>
              <a:t> </a:t>
            </a:r>
            <a:r>
              <a:rPr lang="en-US" altLang="zh-CN" dirty="0"/>
              <a:t>culture,</a:t>
            </a:r>
            <a:r>
              <a:rPr lang="zh-CN" altLang="en-US" dirty="0"/>
              <a:t> </a:t>
            </a:r>
            <a:r>
              <a:rPr lang="en-US" altLang="zh-CN" dirty="0"/>
              <a:t>high</a:t>
            </a:r>
            <a:r>
              <a:rPr lang="zh-CN" altLang="en-US" dirty="0"/>
              <a:t> </a:t>
            </a:r>
            <a:r>
              <a:rPr lang="en-US" altLang="zh-CN" dirty="0"/>
              <a:t>culture,</a:t>
            </a:r>
            <a:r>
              <a:rPr lang="zh-CN" altLang="en-US" dirty="0"/>
              <a:t> </a:t>
            </a:r>
            <a:r>
              <a:rPr lang="en-US" altLang="zh-CN" dirty="0"/>
              <a:t>dominant</a:t>
            </a:r>
            <a:r>
              <a:rPr lang="zh-CN" altLang="en-US" dirty="0"/>
              <a:t> </a:t>
            </a:r>
            <a:r>
              <a:rPr lang="en-US" altLang="zh-CN" dirty="0"/>
              <a:t>culture,</a:t>
            </a:r>
            <a:r>
              <a:rPr lang="zh-CN" altLang="en-US" dirty="0"/>
              <a:t> </a:t>
            </a:r>
            <a:r>
              <a:rPr lang="en-US" altLang="zh-CN" dirty="0"/>
              <a:t>working-class</a:t>
            </a:r>
            <a:r>
              <a:rPr lang="zh-CN" altLang="en-US" dirty="0"/>
              <a:t> </a:t>
            </a:r>
            <a:r>
              <a:rPr lang="en-US" altLang="zh-CN" dirty="0"/>
              <a:t>culture.</a:t>
            </a:r>
            <a:r>
              <a:rPr lang="zh-CN" altLang="en-US" dirty="0"/>
              <a:t> </a:t>
            </a:r>
            <a:r>
              <a:rPr lang="en-US" altLang="zh-CN" dirty="0"/>
              <a:t>A</a:t>
            </a:r>
            <a:r>
              <a:rPr lang="zh-CN" altLang="en-US" dirty="0"/>
              <a:t> </a:t>
            </a:r>
            <a:r>
              <a:rPr lang="en-US" altLang="zh-CN" dirty="0"/>
              <a:t>full</a:t>
            </a:r>
            <a:r>
              <a:rPr lang="zh-CN" altLang="en-US" dirty="0"/>
              <a:t> </a:t>
            </a:r>
            <a:r>
              <a:rPr lang="en-US" altLang="zh-CN" dirty="0"/>
              <a:t>definition</a:t>
            </a:r>
            <a:r>
              <a:rPr lang="zh-CN" altLang="en-US" dirty="0"/>
              <a:t> </a:t>
            </a:r>
            <a:r>
              <a:rPr lang="en-US" altLang="zh-CN" dirty="0"/>
              <a:t>must</a:t>
            </a:r>
            <a:r>
              <a:rPr lang="zh-CN" altLang="en-US" dirty="0"/>
              <a:t> </a:t>
            </a:r>
            <a:r>
              <a:rPr lang="en-US" altLang="zh-CN" dirty="0"/>
              <a:t>always</a:t>
            </a:r>
            <a:r>
              <a:rPr lang="zh-CN" altLang="en-US" dirty="0"/>
              <a:t> </a:t>
            </a:r>
            <a:r>
              <a:rPr lang="en-US" altLang="zh-CN" dirty="0"/>
              <a:t>take</a:t>
            </a:r>
            <a:r>
              <a:rPr lang="zh-CN" altLang="en-US" dirty="0"/>
              <a:t> </a:t>
            </a:r>
            <a:r>
              <a:rPr lang="en-US" altLang="zh-CN" dirty="0"/>
              <a:t>this</a:t>
            </a:r>
            <a:r>
              <a:rPr lang="zh-CN" altLang="en-US" dirty="0"/>
              <a:t> </a:t>
            </a:r>
            <a:r>
              <a:rPr lang="en-US" altLang="zh-CN" dirty="0"/>
              <a:t>implication</a:t>
            </a:r>
            <a:r>
              <a:rPr lang="zh-CN" altLang="en-US" dirty="0"/>
              <a:t> </a:t>
            </a:r>
            <a:r>
              <a:rPr lang="en-US" altLang="zh-CN" dirty="0"/>
              <a:t>of</a:t>
            </a:r>
            <a:r>
              <a:rPr lang="zh-CN" altLang="en-US" dirty="0"/>
              <a:t> </a:t>
            </a:r>
            <a:r>
              <a:rPr lang="en-US" altLang="zh-CN" dirty="0"/>
              <a:t>the</a:t>
            </a:r>
            <a:r>
              <a:rPr lang="zh-CN" altLang="en-US" dirty="0"/>
              <a:t> </a:t>
            </a:r>
            <a:r>
              <a:rPr lang="en-US" altLang="zh-CN" dirty="0"/>
              <a:t>absence</a:t>
            </a:r>
            <a:r>
              <a:rPr lang="zh-CN" altLang="en-US" dirty="0"/>
              <a:t> </a:t>
            </a:r>
            <a:r>
              <a:rPr lang="en-US" altLang="zh-CN" dirty="0"/>
              <a:t>and</a:t>
            </a:r>
            <a:r>
              <a:rPr lang="zh-CN" altLang="en-US" dirty="0"/>
              <a:t> </a:t>
            </a:r>
            <a:r>
              <a:rPr lang="en-US" altLang="zh-CN" dirty="0"/>
              <a:t>presence</a:t>
            </a:r>
            <a:r>
              <a:rPr lang="zh-CN" altLang="en-US" dirty="0"/>
              <a:t> </a:t>
            </a:r>
            <a:r>
              <a:rPr lang="en-US" altLang="zh-CN" dirty="0"/>
              <a:t>of</a:t>
            </a:r>
            <a:r>
              <a:rPr lang="zh-CN" altLang="en-US" dirty="0"/>
              <a:t> </a:t>
            </a:r>
            <a:r>
              <a:rPr lang="en-US" altLang="zh-CN" dirty="0"/>
              <a:t>‘otherness’</a:t>
            </a:r>
            <a:r>
              <a:rPr lang="zh-CN" altLang="en-US" dirty="0"/>
              <a:t> </a:t>
            </a:r>
            <a:r>
              <a:rPr lang="en-US" altLang="zh-CN" dirty="0"/>
              <a:t>into</a:t>
            </a:r>
            <a:r>
              <a:rPr lang="zh-CN" altLang="en-US" dirty="0"/>
              <a:t> </a:t>
            </a:r>
            <a:r>
              <a:rPr lang="en-US" altLang="zh-CN" dirty="0"/>
              <a:t>account</a:t>
            </a:r>
          </a:p>
          <a:p>
            <a:r>
              <a:rPr lang="en-US" altLang="zh-CN" dirty="0"/>
              <a:t>Moreover,</a:t>
            </a:r>
            <a:r>
              <a:rPr lang="zh-CN" altLang="en-US" dirty="0"/>
              <a:t> </a:t>
            </a:r>
            <a:r>
              <a:rPr lang="en-US" altLang="zh-CN" dirty="0"/>
              <a:t>whichever</a:t>
            </a:r>
            <a:r>
              <a:rPr lang="zh-CN" altLang="en-US" dirty="0"/>
              <a:t> </a:t>
            </a:r>
            <a:r>
              <a:rPr lang="en-US" altLang="zh-CN" dirty="0"/>
              <a:t>conceptual</a:t>
            </a:r>
            <a:r>
              <a:rPr lang="zh-CN" altLang="en-US" dirty="0"/>
              <a:t> </a:t>
            </a:r>
            <a:r>
              <a:rPr lang="en-US" altLang="zh-CN" dirty="0"/>
              <a:t>category</a:t>
            </a:r>
            <a:r>
              <a:rPr lang="zh-CN" altLang="en-US" dirty="0"/>
              <a:t> </a:t>
            </a:r>
            <a:r>
              <a:rPr lang="en-US" altLang="zh-CN" dirty="0"/>
              <a:t>is</a:t>
            </a:r>
            <a:r>
              <a:rPr lang="zh-CN" altLang="en-US" dirty="0"/>
              <a:t> </a:t>
            </a:r>
            <a:r>
              <a:rPr lang="en-US" altLang="zh-CN" dirty="0"/>
              <a:t>deployed</a:t>
            </a:r>
            <a:r>
              <a:rPr lang="zh-CN" altLang="en-US" dirty="0"/>
              <a:t> </a:t>
            </a:r>
            <a:r>
              <a:rPr lang="en-US" altLang="zh-CN" dirty="0"/>
              <a:t>as</a:t>
            </a:r>
            <a:r>
              <a:rPr lang="zh-CN" altLang="en-US" dirty="0"/>
              <a:t> </a:t>
            </a:r>
            <a:r>
              <a:rPr lang="en-US" altLang="zh-CN" dirty="0"/>
              <a:t>popular</a:t>
            </a:r>
            <a:r>
              <a:rPr lang="zh-CN" altLang="en-US" dirty="0"/>
              <a:t> </a:t>
            </a:r>
            <a:r>
              <a:rPr lang="en-US" altLang="zh-CN" dirty="0"/>
              <a:t>culture’s</a:t>
            </a:r>
            <a:r>
              <a:rPr lang="zh-CN" altLang="en-US" dirty="0"/>
              <a:t> </a:t>
            </a:r>
            <a:r>
              <a:rPr lang="en-US" altLang="zh-CN" dirty="0"/>
              <a:t>absent</a:t>
            </a:r>
            <a:r>
              <a:rPr lang="zh-CN" altLang="en-US" dirty="0"/>
              <a:t> </a:t>
            </a:r>
            <a:r>
              <a:rPr lang="en-US" altLang="zh-CN" dirty="0"/>
              <a:t>other,</a:t>
            </a:r>
            <a:r>
              <a:rPr lang="zh-CN" altLang="en-US" dirty="0"/>
              <a:t> </a:t>
            </a:r>
            <a:r>
              <a:rPr lang="en-US" altLang="zh-CN" dirty="0"/>
              <a:t>will</a:t>
            </a:r>
            <a:r>
              <a:rPr lang="zh-CN" altLang="en-US" dirty="0"/>
              <a:t> </a:t>
            </a:r>
            <a:r>
              <a:rPr lang="en-US" altLang="zh-CN" dirty="0"/>
              <a:t>always</a:t>
            </a:r>
            <a:r>
              <a:rPr lang="zh-CN" altLang="en-US" dirty="0"/>
              <a:t> </a:t>
            </a:r>
            <a:r>
              <a:rPr lang="en-US" altLang="zh-CN" dirty="0"/>
              <a:t>powerfully</a:t>
            </a:r>
            <a:r>
              <a:rPr lang="zh-CN" altLang="en-US" dirty="0"/>
              <a:t> </a:t>
            </a:r>
            <a:r>
              <a:rPr lang="en-US" altLang="zh-CN" dirty="0"/>
              <a:t>affect</a:t>
            </a:r>
            <a:r>
              <a:rPr lang="zh-CN" altLang="en-US" dirty="0"/>
              <a:t> </a:t>
            </a:r>
            <a:r>
              <a:rPr lang="en-US" altLang="zh-CN" dirty="0"/>
              <a:t>the</a:t>
            </a:r>
            <a:r>
              <a:rPr lang="zh-CN" altLang="en-US" dirty="0"/>
              <a:t> </a:t>
            </a:r>
            <a:r>
              <a:rPr lang="en-US" altLang="zh-CN" dirty="0"/>
              <a:t>connotations</a:t>
            </a:r>
            <a:r>
              <a:rPr lang="zh-CN" altLang="en-US" dirty="0"/>
              <a:t> </a:t>
            </a:r>
            <a:r>
              <a:rPr lang="en-US" altLang="zh-CN" dirty="0"/>
              <a:t>brought</a:t>
            </a:r>
            <a:r>
              <a:rPr lang="zh-CN" altLang="en-US" dirty="0"/>
              <a:t> </a:t>
            </a:r>
            <a:r>
              <a:rPr lang="en-US" altLang="zh-CN" dirty="0"/>
              <a:t>into</a:t>
            </a:r>
            <a:r>
              <a:rPr lang="zh-CN" altLang="en-US" dirty="0"/>
              <a:t> </a:t>
            </a:r>
            <a:r>
              <a:rPr lang="en-US" altLang="zh-CN" dirty="0"/>
              <a:t>play</a:t>
            </a:r>
            <a:r>
              <a:rPr lang="zh-CN" altLang="en-US" dirty="0"/>
              <a:t> </a:t>
            </a:r>
            <a:r>
              <a:rPr lang="en-US" altLang="zh-CN" dirty="0"/>
              <a:t>when</a:t>
            </a:r>
            <a:r>
              <a:rPr lang="zh-CN" altLang="en-US" dirty="0"/>
              <a:t> </a:t>
            </a:r>
            <a:r>
              <a:rPr lang="en-US" altLang="zh-CN" dirty="0"/>
              <a:t>we</a:t>
            </a:r>
            <a:r>
              <a:rPr lang="zh-CN" altLang="en-US" dirty="0"/>
              <a:t> </a:t>
            </a:r>
            <a:r>
              <a:rPr lang="en-US" altLang="zh-CN" dirty="0"/>
              <a:t>use</a:t>
            </a:r>
            <a:r>
              <a:rPr lang="zh-CN" altLang="en-US" dirty="0"/>
              <a:t> </a:t>
            </a:r>
            <a:r>
              <a:rPr lang="en-US" altLang="zh-CN" dirty="0"/>
              <a:t>the</a:t>
            </a:r>
            <a:r>
              <a:rPr lang="zh-CN" altLang="en-US" dirty="0"/>
              <a:t> </a:t>
            </a:r>
            <a:r>
              <a:rPr lang="en-US" altLang="zh-CN" dirty="0"/>
              <a:t>term</a:t>
            </a:r>
            <a:r>
              <a:rPr lang="zh-CN" altLang="en-US" dirty="0"/>
              <a:t> </a:t>
            </a:r>
            <a:r>
              <a:rPr lang="en-US" altLang="zh-CN" dirty="0"/>
              <a:t>’popular</a:t>
            </a:r>
            <a:r>
              <a:rPr lang="zh-CN" altLang="en-US" dirty="0"/>
              <a:t> </a:t>
            </a:r>
            <a:r>
              <a:rPr lang="en-US" altLang="zh-CN" dirty="0"/>
              <a:t>culture’.</a:t>
            </a:r>
          </a:p>
          <a:p>
            <a:r>
              <a:rPr lang="en-US" altLang="zh-CN" dirty="0"/>
              <a:t>The</a:t>
            </a:r>
            <a:r>
              <a:rPr lang="zh-CN" altLang="en-US" dirty="0"/>
              <a:t> </a:t>
            </a:r>
            <a:r>
              <a:rPr lang="en-US" altLang="zh-CN" dirty="0"/>
              <a:t>kind</a:t>
            </a:r>
            <a:r>
              <a:rPr lang="zh-CN" altLang="en-US" dirty="0"/>
              <a:t> </a:t>
            </a:r>
            <a:r>
              <a:rPr lang="en-US" altLang="zh-CN" dirty="0"/>
              <a:t>of</a:t>
            </a:r>
            <a:r>
              <a:rPr lang="zh-CN" altLang="en-US" dirty="0"/>
              <a:t> </a:t>
            </a:r>
            <a:r>
              <a:rPr lang="en-US" altLang="zh-CN" dirty="0"/>
              <a:t>analysis</a:t>
            </a:r>
            <a:r>
              <a:rPr lang="zh-CN" altLang="en-US" dirty="0"/>
              <a:t> </a:t>
            </a:r>
            <a:r>
              <a:rPr lang="en-US" altLang="zh-CN" dirty="0"/>
              <a:t>we</a:t>
            </a:r>
            <a:r>
              <a:rPr lang="zh-CN" altLang="en-US" dirty="0"/>
              <a:t> </a:t>
            </a:r>
            <a:r>
              <a:rPr lang="en-US" altLang="zh-CN" dirty="0"/>
              <a:t>do</a:t>
            </a:r>
            <a:r>
              <a:rPr lang="zh-CN" altLang="en-US" dirty="0"/>
              <a:t> </a:t>
            </a:r>
            <a:r>
              <a:rPr lang="en-US" altLang="zh-CN" dirty="0"/>
              <a:t>and</a:t>
            </a:r>
            <a:r>
              <a:rPr lang="zh-CN" altLang="en-US" dirty="0"/>
              <a:t> </a:t>
            </a:r>
            <a:r>
              <a:rPr lang="en-US" altLang="zh-CN" dirty="0"/>
              <a:t>the</a:t>
            </a:r>
            <a:r>
              <a:rPr lang="zh-CN" altLang="en-US" dirty="0"/>
              <a:t> </a:t>
            </a:r>
            <a:r>
              <a:rPr lang="en-US" altLang="zh-CN" dirty="0"/>
              <a:t>theoretical</a:t>
            </a:r>
            <a:r>
              <a:rPr lang="zh-CN" altLang="en-US" dirty="0"/>
              <a:t> </a:t>
            </a:r>
            <a:r>
              <a:rPr lang="en-US" altLang="zh-CN" dirty="0"/>
              <a:t>frame</a:t>
            </a:r>
            <a:r>
              <a:rPr lang="zh-CN" altLang="en-US" dirty="0"/>
              <a:t> </a:t>
            </a:r>
            <a:r>
              <a:rPr lang="en-US" altLang="zh-CN" dirty="0"/>
              <a:t>we</a:t>
            </a:r>
            <a:r>
              <a:rPr lang="zh-CN" altLang="en-US" dirty="0"/>
              <a:t> </a:t>
            </a:r>
            <a:r>
              <a:rPr lang="en-US" altLang="zh-CN" dirty="0"/>
              <a:t>employ</a:t>
            </a:r>
            <a:r>
              <a:rPr lang="zh-CN" altLang="en-US" dirty="0"/>
              <a:t> </a:t>
            </a:r>
            <a:r>
              <a:rPr lang="en-US" altLang="zh-CN" dirty="0"/>
              <a:t>to</a:t>
            </a:r>
            <a:r>
              <a:rPr lang="zh-CN" altLang="en-US" dirty="0"/>
              <a:t> </a:t>
            </a:r>
            <a:r>
              <a:rPr lang="en-US" altLang="zh-CN" dirty="0"/>
              <a:t>do</a:t>
            </a:r>
            <a:r>
              <a:rPr lang="zh-CN" altLang="en-US" dirty="0"/>
              <a:t> </a:t>
            </a:r>
            <a:r>
              <a:rPr lang="en-US" altLang="zh-CN" dirty="0"/>
              <a:t>this</a:t>
            </a:r>
            <a:r>
              <a:rPr lang="zh-CN" altLang="en-US" dirty="0"/>
              <a:t> </a:t>
            </a:r>
            <a:r>
              <a:rPr lang="en-US" altLang="zh-CN" dirty="0"/>
              <a:t>analysis</a:t>
            </a:r>
            <a:r>
              <a:rPr lang="zh-CN" altLang="en-US" dirty="0"/>
              <a:t> </a:t>
            </a:r>
            <a:r>
              <a:rPr lang="en-US" altLang="zh-CN" dirty="0"/>
              <a:t>will</a:t>
            </a:r>
            <a:r>
              <a:rPr lang="zh-CN" altLang="en-US" dirty="0"/>
              <a:t> </a:t>
            </a:r>
            <a:r>
              <a:rPr lang="en-US" altLang="zh-CN" dirty="0"/>
              <a:t>be</a:t>
            </a:r>
            <a:r>
              <a:rPr lang="zh-CN" altLang="en-US" dirty="0"/>
              <a:t> </a:t>
            </a:r>
            <a:r>
              <a:rPr lang="en-US" altLang="zh-CN" dirty="0"/>
              <a:t>largely</a:t>
            </a:r>
            <a:r>
              <a:rPr lang="zh-CN" altLang="en-US" dirty="0"/>
              <a:t> </a:t>
            </a:r>
            <a:r>
              <a:rPr lang="en-US" altLang="zh-CN" dirty="0"/>
              <a:t>shaped</a:t>
            </a:r>
            <a:r>
              <a:rPr lang="zh-CN" altLang="en-US" dirty="0"/>
              <a:t> </a:t>
            </a:r>
            <a:r>
              <a:rPr lang="en-US" altLang="zh-CN" dirty="0"/>
              <a:t>by</a:t>
            </a:r>
            <a:r>
              <a:rPr lang="zh-CN" altLang="en-US" dirty="0"/>
              <a:t> </a:t>
            </a:r>
            <a:r>
              <a:rPr lang="en-US" altLang="zh-CN" dirty="0"/>
              <a:t>the</a:t>
            </a:r>
            <a:r>
              <a:rPr lang="zh-CN" altLang="en-US" dirty="0"/>
              <a:t> </a:t>
            </a:r>
            <a:r>
              <a:rPr lang="en-US" altLang="zh-CN" dirty="0"/>
              <a:t>definition</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we</a:t>
            </a:r>
            <a:r>
              <a:rPr lang="zh-CN" altLang="en-US" dirty="0"/>
              <a:t> </a:t>
            </a:r>
            <a:r>
              <a:rPr lang="en-US" altLang="zh-CN" dirty="0"/>
              <a:t>use</a:t>
            </a:r>
          </a:p>
          <a:p>
            <a:r>
              <a:rPr lang="en-US" altLang="zh-CN" dirty="0"/>
              <a:t>Popular</a:t>
            </a:r>
            <a:r>
              <a:rPr lang="zh-CN" altLang="en-US" dirty="0"/>
              <a:t> </a:t>
            </a:r>
            <a:r>
              <a:rPr lang="en-US" altLang="zh-CN" dirty="0"/>
              <a:t>culture</a:t>
            </a:r>
            <a:r>
              <a:rPr lang="zh-CN" altLang="en-US" dirty="0"/>
              <a:t> </a:t>
            </a:r>
            <a:r>
              <a:rPr lang="en-US" altLang="zh-CN" dirty="0"/>
              <a:t>is</a:t>
            </a:r>
            <a:r>
              <a:rPr lang="zh-CN" altLang="en-US" dirty="0"/>
              <a:t> </a:t>
            </a:r>
            <a:r>
              <a:rPr lang="en-US" altLang="zh-CN" dirty="0"/>
              <a:t>in</a:t>
            </a:r>
            <a:r>
              <a:rPr lang="zh-CN" altLang="en-US" dirty="0"/>
              <a:t> </a:t>
            </a:r>
            <a:r>
              <a:rPr lang="en-US" altLang="zh-CN" dirty="0"/>
              <a:t>effect</a:t>
            </a:r>
            <a:r>
              <a:rPr lang="zh-CN" altLang="en-US" dirty="0"/>
              <a:t> </a:t>
            </a:r>
            <a:r>
              <a:rPr lang="en-US" altLang="zh-CN" dirty="0"/>
              <a:t>an</a:t>
            </a:r>
            <a:r>
              <a:rPr lang="zh-CN" altLang="en-US" dirty="0"/>
              <a:t> </a:t>
            </a:r>
            <a:r>
              <a:rPr lang="en-US" altLang="zh-CN" dirty="0"/>
              <a:t>empty</a:t>
            </a:r>
            <a:r>
              <a:rPr lang="zh-CN" altLang="en-US" dirty="0"/>
              <a:t> </a:t>
            </a:r>
            <a:r>
              <a:rPr lang="en-US" altLang="zh-CN" dirty="0"/>
              <a:t>conceptual</a:t>
            </a:r>
            <a:r>
              <a:rPr lang="zh-CN" altLang="en-US" dirty="0"/>
              <a:t> </a:t>
            </a:r>
            <a:r>
              <a:rPr lang="en-US" altLang="zh-CN" dirty="0"/>
              <a:t>category,</a:t>
            </a:r>
            <a:r>
              <a:rPr lang="zh-CN" altLang="en-US" dirty="0"/>
              <a:t> </a:t>
            </a:r>
            <a:r>
              <a:rPr lang="en-US" altLang="zh-CN" dirty="0"/>
              <a:t>one</a:t>
            </a:r>
            <a:r>
              <a:rPr lang="zh-CN" altLang="en-US" dirty="0"/>
              <a:t> </a:t>
            </a:r>
            <a:r>
              <a:rPr lang="en-US" altLang="zh-CN" dirty="0"/>
              <a:t>that</a:t>
            </a:r>
            <a:r>
              <a:rPr lang="zh-CN" altLang="en-US" dirty="0"/>
              <a:t> </a:t>
            </a:r>
            <a:r>
              <a:rPr lang="en-US" altLang="zh-CN" dirty="0"/>
              <a:t>can</a:t>
            </a:r>
            <a:r>
              <a:rPr lang="zh-CN" altLang="en-US" dirty="0"/>
              <a:t> </a:t>
            </a:r>
            <a:r>
              <a:rPr lang="en-US" altLang="zh-CN" dirty="0"/>
              <a:t>be</a:t>
            </a:r>
            <a:r>
              <a:rPr lang="zh-CN" altLang="en-US" dirty="0"/>
              <a:t> </a:t>
            </a:r>
            <a:r>
              <a:rPr lang="en-US" altLang="zh-CN" dirty="0"/>
              <a:t>filled</a:t>
            </a:r>
            <a:r>
              <a:rPr lang="zh-CN" altLang="en-US" dirty="0"/>
              <a:t> </a:t>
            </a:r>
            <a:r>
              <a:rPr lang="en-US" altLang="zh-CN" dirty="0"/>
              <a:t>in</a:t>
            </a:r>
            <a:r>
              <a:rPr lang="zh-CN" altLang="en-US" dirty="0"/>
              <a:t> </a:t>
            </a:r>
            <a:r>
              <a:rPr lang="en-US" altLang="zh-CN" dirty="0"/>
              <a:t>a</a:t>
            </a:r>
            <a:r>
              <a:rPr lang="zh-CN" altLang="en-US" dirty="0"/>
              <a:t> </a:t>
            </a:r>
            <a:r>
              <a:rPr lang="en-US" altLang="zh-CN" dirty="0"/>
              <a:t>wide</a:t>
            </a:r>
            <a:r>
              <a:rPr lang="zh-CN" altLang="en-US" dirty="0"/>
              <a:t> </a:t>
            </a:r>
            <a:r>
              <a:rPr lang="en-US" altLang="zh-CN" dirty="0"/>
              <a:t>variety</a:t>
            </a:r>
            <a:r>
              <a:rPr lang="zh-CN" altLang="en-US" dirty="0"/>
              <a:t> </a:t>
            </a:r>
            <a:r>
              <a:rPr lang="en-US" altLang="zh-CN" dirty="0"/>
              <a:t>of</a:t>
            </a:r>
            <a:r>
              <a:rPr lang="zh-CN" altLang="en-US" dirty="0"/>
              <a:t> </a:t>
            </a:r>
            <a:r>
              <a:rPr lang="en-US" altLang="zh-CN" dirty="0"/>
              <a:t>often</a:t>
            </a:r>
            <a:r>
              <a:rPr lang="zh-CN" altLang="en-US" dirty="0"/>
              <a:t> </a:t>
            </a:r>
            <a:r>
              <a:rPr lang="en-US" altLang="zh-CN" dirty="0"/>
              <a:t>conflicting</a:t>
            </a:r>
            <a:r>
              <a:rPr lang="zh-CN" altLang="en-US" dirty="0"/>
              <a:t> </a:t>
            </a:r>
            <a:r>
              <a:rPr lang="en-US" altLang="zh-CN" dirty="0"/>
              <a:t>ways,</a:t>
            </a:r>
            <a:r>
              <a:rPr lang="zh-CN" altLang="en-US" dirty="0"/>
              <a:t> </a:t>
            </a:r>
            <a:r>
              <a:rPr lang="en-US" altLang="zh-CN" dirty="0"/>
              <a:t>depending</a:t>
            </a:r>
            <a:r>
              <a:rPr lang="zh-CN" altLang="en-US" dirty="0"/>
              <a:t> </a:t>
            </a:r>
            <a:r>
              <a:rPr lang="en-US" altLang="zh-CN" dirty="0"/>
              <a:t>on</a:t>
            </a:r>
            <a:r>
              <a:rPr lang="zh-CN" altLang="en-US" dirty="0"/>
              <a:t> </a:t>
            </a:r>
            <a:r>
              <a:rPr lang="en-US" altLang="zh-CN" dirty="0"/>
              <a:t>the</a:t>
            </a:r>
            <a:r>
              <a:rPr lang="zh-CN" altLang="en-US" dirty="0"/>
              <a:t> </a:t>
            </a:r>
            <a:r>
              <a:rPr lang="en-US" altLang="zh-CN" dirty="0"/>
              <a:t>context</a:t>
            </a:r>
            <a:r>
              <a:rPr lang="zh-CN" altLang="en-US" dirty="0"/>
              <a:t> </a:t>
            </a:r>
            <a:r>
              <a:rPr lang="en-US" altLang="zh-CN" dirty="0"/>
              <a:t>of</a:t>
            </a:r>
            <a:r>
              <a:rPr lang="zh-CN" altLang="en-US" dirty="0"/>
              <a:t> </a:t>
            </a:r>
            <a:r>
              <a:rPr lang="en-US" altLang="zh-CN" dirty="0"/>
              <a:t>use.</a:t>
            </a:r>
            <a:endParaRPr lang="en-CN" dirty="0"/>
          </a:p>
        </p:txBody>
      </p:sp>
    </p:spTree>
    <p:extLst>
      <p:ext uri="{BB962C8B-B14F-4D97-AF65-F5344CB8AC3E}">
        <p14:creationId xmlns:p14="http://schemas.microsoft.com/office/powerpoint/2010/main" val="239545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55A4-8A58-EE47-A758-DBE105AAA149}"/>
              </a:ext>
            </a:extLst>
          </p:cNvPr>
          <p:cNvSpPr>
            <a:spLocks noGrp="1"/>
          </p:cNvSpPr>
          <p:nvPr>
            <p:ph type="title"/>
          </p:nvPr>
        </p:nvSpPr>
        <p:spPr/>
        <p:txBody>
          <a:bodyPr/>
          <a:lstStyle/>
          <a:p>
            <a:r>
              <a:rPr lang="en-US" altLang="zh-CN" dirty="0"/>
              <a:t>What</a:t>
            </a:r>
            <a:r>
              <a:rPr lang="zh-CN" altLang="en-US" dirty="0"/>
              <a:t> </a:t>
            </a:r>
            <a:r>
              <a:rPr lang="en-US" altLang="zh-CN" dirty="0"/>
              <a:t>is</a:t>
            </a:r>
            <a:r>
              <a:rPr lang="zh-CN" altLang="en-US" dirty="0"/>
              <a:t> </a:t>
            </a:r>
            <a:r>
              <a:rPr lang="en-US" altLang="zh-CN" dirty="0"/>
              <a:t>popular</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F4A2A924-FBD7-E040-AD7B-2E570B2D690C}"/>
              </a:ext>
            </a:extLst>
          </p:cNvPr>
          <p:cNvSpPr>
            <a:spLocks noGrp="1"/>
          </p:cNvSpPr>
          <p:nvPr>
            <p:ph idx="1"/>
          </p:nvPr>
        </p:nvSpPr>
        <p:spPr>
          <a:xfrm>
            <a:off x="1251678" y="1481959"/>
            <a:ext cx="10178322" cy="5076496"/>
          </a:xfrm>
        </p:spPr>
        <p:txBody>
          <a:bodyPr>
            <a:normAutofit fontScale="92500" lnSpcReduction="10000"/>
          </a:bodyPr>
          <a:lstStyle/>
          <a:p>
            <a:pPr marL="0" indent="0">
              <a:buNone/>
            </a:pPr>
            <a:r>
              <a:rPr lang="en-US" altLang="zh-CN" b="1" dirty="0"/>
              <a:t>What</a:t>
            </a:r>
            <a:r>
              <a:rPr lang="zh-CN" altLang="en-US" b="1" dirty="0"/>
              <a:t> </a:t>
            </a:r>
            <a:r>
              <a:rPr lang="en-US" altLang="zh-CN" b="1" dirty="0"/>
              <a:t>is</a:t>
            </a:r>
            <a:r>
              <a:rPr lang="zh-CN" altLang="en-US" b="1" dirty="0"/>
              <a:t> </a:t>
            </a:r>
            <a:r>
              <a:rPr lang="en-US" altLang="zh-CN" b="1" dirty="0"/>
              <a:t>culture?</a:t>
            </a:r>
          </a:p>
          <a:p>
            <a:pPr marL="0" indent="0">
              <a:buNone/>
            </a:pPr>
            <a:r>
              <a:rPr lang="en-US" altLang="zh-CN" dirty="0"/>
              <a:t>’One</a:t>
            </a:r>
            <a:r>
              <a:rPr lang="zh-CN" altLang="en-US" dirty="0"/>
              <a:t> </a:t>
            </a:r>
            <a:r>
              <a:rPr lang="en-US" altLang="zh-CN" dirty="0"/>
              <a:t>of</a:t>
            </a:r>
            <a:r>
              <a:rPr lang="zh-CN" altLang="en-US" dirty="0"/>
              <a:t> </a:t>
            </a:r>
            <a:r>
              <a:rPr lang="en-US" altLang="zh-CN" dirty="0"/>
              <a:t>the</a:t>
            </a:r>
            <a:r>
              <a:rPr lang="zh-CN" altLang="en-US" dirty="0"/>
              <a:t> </a:t>
            </a:r>
            <a:r>
              <a:rPr lang="en-US" altLang="zh-CN" dirty="0"/>
              <a:t>two</a:t>
            </a:r>
            <a:r>
              <a:rPr lang="zh-CN" altLang="en-US" dirty="0"/>
              <a:t> </a:t>
            </a:r>
            <a:r>
              <a:rPr lang="en-US" altLang="zh-CN" dirty="0"/>
              <a:t>or</a:t>
            </a:r>
            <a:r>
              <a:rPr lang="zh-CN" altLang="en-US" dirty="0"/>
              <a:t> </a:t>
            </a:r>
            <a:r>
              <a:rPr lang="en-US" altLang="zh-CN" dirty="0"/>
              <a:t>three</a:t>
            </a:r>
            <a:r>
              <a:rPr lang="zh-CN" altLang="en-US" dirty="0"/>
              <a:t> </a:t>
            </a:r>
            <a:r>
              <a:rPr lang="en-US" altLang="zh-CN" dirty="0"/>
              <a:t>most</a:t>
            </a:r>
            <a:r>
              <a:rPr lang="zh-CN" altLang="en-US" dirty="0"/>
              <a:t> </a:t>
            </a:r>
            <a:r>
              <a:rPr lang="en-US" altLang="zh-CN" dirty="0"/>
              <a:t>complicated</a:t>
            </a:r>
            <a:r>
              <a:rPr lang="zh-CN" altLang="en-US" dirty="0"/>
              <a:t> </a:t>
            </a:r>
            <a:r>
              <a:rPr lang="en-US" altLang="zh-CN" dirty="0"/>
              <a:t>words</a:t>
            </a:r>
            <a:r>
              <a:rPr lang="zh-CN" altLang="en-US" dirty="0"/>
              <a:t> </a:t>
            </a:r>
            <a:r>
              <a:rPr lang="en-US" altLang="zh-CN" dirty="0"/>
              <a:t>in</a:t>
            </a:r>
            <a:r>
              <a:rPr lang="zh-CN" altLang="en-US" dirty="0"/>
              <a:t> </a:t>
            </a:r>
            <a:r>
              <a:rPr lang="en-US" altLang="zh-CN" dirty="0"/>
              <a:t>English</a:t>
            </a:r>
            <a:r>
              <a:rPr lang="zh-CN" altLang="en-US" dirty="0"/>
              <a:t> </a:t>
            </a:r>
            <a:r>
              <a:rPr lang="en-US" altLang="zh-CN" dirty="0"/>
              <a:t>language’</a:t>
            </a:r>
            <a:r>
              <a:rPr lang="zh-CN" altLang="en-US" dirty="0"/>
              <a:t> </a:t>
            </a:r>
            <a:r>
              <a:rPr lang="en-US" altLang="zh-CN" dirty="0"/>
              <a:t>–</a:t>
            </a:r>
            <a:r>
              <a:rPr lang="zh-CN" altLang="en-US" dirty="0"/>
              <a:t> </a:t>
            </a:r>
            <a:r>
              <a:rPr lang="en-US" altLang="zh-CN" dirty="0"/>
              <a:t>Raymond</a:t>
            </a:r>
            <a:r>
              <a:rPr lang="zh-CN" altLang="en-US" dirty="0"/>
              <a:t> </a:t>
            </a:r>
            <a:r>
              <a:rPr lang="en-US" altLang="zh-CN" dirty="0"/>
              <a:t>Williams</a:t>
            </a:r>
            <a:r>
              <a:rPr lang="zh-CN" altLang="en-US" dirty="0"/>
              <a:t> </a:t>
            </a:r>
            <a:r>
              <a:rPr lang="en-US" altLang="zh-CN" dirty="0"/>
              <a:t>(1983,</a:t>
            </a:r>
            <a:r>
              <a:rPr lang="zh-CN" altLang="en-US" dirty="0"/>
              <a:t> </a:t>
            </a:r>
            <a:r>
              <a:rPr lang="en-US" altLang="zh-CN" dirty="0"/>
              <a:t>pp.</a:t>
            </a:r>
            <a:r>
              <a:rPr lang="zh-CN" altLang="en-US" dirty="0"/>
              <a:t> </a:t>
            </a:r>
            <a:r>
              <a:rPr lang="en-US" altLang="zh-CN" dirty="0"/>
              <a:t>87)</a:t>
            </a:r>
          </a:p>
          <a:p>
            <a:pPr marL="0" indent="0">
              <a:buNone/>
            </a:pPr>
            <a:r>
              <a:rPr lang="en-US" altLang="zh-CN" dirty="0"/>
              <a:t>He</a:t>
            </a:r>
            <a:r>
              <a:rPr lang="zh-CN" altLang="en-US" dirty="0"/>
              <a:t> </a:t>
            </a:r>
            <a:r>
              <a:rPr lang="en-US" altLang="zh-CN" dirty="0"/>
              <a:t>suggested</a:t>
            </a:r>
            <a:r>
              <a:rPr lang="zh-CN" altLang="en-US" dirty="0"/>
              <a:t> </a:t>
            </a:r>
            <a:r>
              <a:rPr lang="en-US" altLang="zh-CN" dirty="0"/>
              <a:t>three</a:t>
            </a:r>
            <a:r>
              <a:rPr lang="zh-CN" altLang="en-US" dirty="0"/>
              <a:t> </a:t>
            </a:r>
            <a:r>
              <a:rPr lang="en-US" altLang="zh-CN" dirty="0"/>
              <a:t>broad</a:t>
            </a:r>
            <a:r>
              <a:rPr lang="zh-CN" altLang="en-US" dirty="0"/>
              <a:t> </a:t>
            </a:r>
            <a:r>
              <a:rPr lang="en-US" altLang="zh-CN" dirty="0"/>
              <a:t>definitions:</a:t>
            </a:r>
          </a:p>
          <a:p>
            <a:pPr marL="0" indent="0">
              <a:buNone/>
            </a:pPr>
            <a:r>
              <a:rPr lang="en-US" altLang="zh-CN" dirty="0"/>
              <a:t>1.</a:t>
            </a:r>
            <a:r>
              <a:rPr lang="zh-CN" altLang="en-US" dirty="0"/>
              <a:t> </a:t>
            </a:r>
            <a:r>
              <a:rPr lang="en-US" altLang="zh-CN" dirty="0"/>
              <a:t>‘a</a:t>
            </a:r>
            <a:r>
              <a:rPr lang="zh-CN" altLang="en-US" dirty="0"/>
              <a:t> </a:t>
            </a:r>
            <a:r>
              <a:rPr lang="en-US" altLang="zh-CN" dirty="0"/>
              <a:t>general</a:t>
            </a:r>
            <a:r>
              <a:rPr lang="zh-CN" altLang="en-US" dirty="0"/>
              <a:t> </a:t>
            </a:r>
            <a:r>
              <a:rPr lang="en-US" altLang="zh-CN" dirty="0"/>
              <a:t>process</a:t>
            </a:r>
            <a:r>
              <a:rPr lang="zh-CN" altLang="en-US" dirty="0"/>
              <a:t> </a:t>
            </a:r>
            <a:r>
              <a:rPr lang="en-US" altLang="zh-CN" dirty="0"/>
              <a:t>of</a:t>
            </a:r>
            <a:r>
              <a:rPr lang="zh-CN" altLang="en-US" dirty="0"/>
              <a:t> </a:t>
            </a:r>
            <a:r>
              <a:rPr lang="en-US" altLang="zh-CN" dirty="0"/>
              <a:t>intellectual,</a:t>
            </a:r>
            <a:r>
              <a:rPr lang="zh-CN" altLang="en-US" dirty="0"/>
              <a:t> </a:t>
            </a:r>
            <a:r>
              <a:rPr lang="en-US" altLang="zh-CN" dirty="0"/>
              <a:t>spiritual</a:t>
            </a:r>
            <a:r>
              <a:rPr lang="zh-CN" altLang="en-US" dirty="0"/>
              <a:t> </a:t>
            </a:r>
            <a:r>
              <a:rPr lang="en-US" altLang="zh-CN" dirty="0"/>
              <a:t>and</a:t>
            </a:r>
            <a:r>
              <a:rPr lang="zh-CN" altLang="en-US" dirty="0"/>
              <a:t> </a:t>
            </a:r>
            <a:r>
              <a:rPr lang="en-US" altLang="zh-CN" dirty="0"/>
              <a:t>aesthetic</a:t>
            </a:r>
            <a:r>
              <a:rPr lang="zh-CN" altLang="en-US" dirty="0"/>
              <a:t> </a:t>
            </a:r>
            <a:r>
              <a:rPr lang="en-US" altLang="zh-CN" dirty="0"/>
              <a:t>development’</a:t>
            </a:r>
            <a:r>
              <a:rPr lang="zh-CN" altLang="en-US" dirty="0"/>
              <a:t> </a:t>
            </a:r>
            <a:r>
              <a:rPr lang="en-US" altLang="zh-CN" dirty="0"/>
              <a:t>(90)</a:t>
            </a:r>
          </a:p>
          <a:p>
            <a:pPr lvl="1"/>
            <a:r>
              <a:rPr lang="en-US" altLang="zh-CN" dirty="0"/>
              <a:t>e.g.</a:t>
            </a:r>
            <a:r>
              <a:rPr lang="zh-CN" altLang="en-US" dirty="0"/>
              <a:t> </a:t>
            </a:r>
            <a:r>
              <a:rPr lang="en-US" altLang="zh-CN" dirty="0"/>
              <a:t>intellectual,</a:t>
            </a:r>
            <a:r>
              <a:rPr lang="zh-CN" altLang="en-US" dirty="0"/>
              <a:t> </a:t>
            </a:r>
            <a:r>
              <a:rPr lang="en-US" altLang="zh-CN" dirty="0"/>
              <a:t>spiritual</a:t>
            </a:r>
            <a:r>
              <a:rPr lang="zh-CN" altLang="en-US" dirty="0"/>
              <a:t> </a:t>
            </a:r>
            <a:r>
              <a:rPr lang="en-US" altLang="zh-CN" dirty="0"/>
              <a:t>and</a:t>
            </a:r>
            <a:r>
              <a:rPr lang="zh-CN" altLang="en-US" dirty="0"/>
              <a:t> </a:t>
            </a:r>
            <a:r>
              <a:rPr lang="en-US" altLang="zh-CN" dirty="0"/>
              <a:t>aesthetic</a:t>
            </a:r>
            <a:r>
              <a:rPr lang="zh-CN" altLang="en-US" dirty="0"/>
              <a:t> </a:t>
            </a:r>
            <a:r>
              <a:rPr lang="en-US" altLang="zh-CN" dirty="0"/>
              <a:t>factors</a:t>
            </a:r>
            <a:r>
              <a:rPr lang="zh-CN" altLang="en-US" dirty="0"/>
              <a:t> </a:t>
            </a:r>
            <a:r>
              <a:rPr lang="en-US" altLang="zh-CN" dirty="0"/>
              <a:t>such</a:t>
            </a:r>
            <a:r>
              <a:rPr lang="zh-CN" altLang="en-US" dirty="0"/>
              <a:t> </a:t>
            </a:r>
            <a:r>
              <a:rPr lang="en-US" altLang="zh-CN" dirty="0"/>
              <a:t>as</a:t>
            </a:r>
            <a:r>
              <a:rPr lang="zh-CN" altLang="en-US" dirty="0"/>
              <a:t> </a:t>
            </a:r>
            <a:r>
              <a:rPr lang="en-US" altLang="zh-CN" dirty="0"/>
              <a:t>great</a:t>
            </a:r>
            <a:r>
              <a:rPr lang="zh-CN" altLang="en-US" dirty="0"/>
              <a:t> </a:t>
            </a:r>
            <a:r>
              <a:rPr lang="en-US" altLang="zh-CN" dirty="0"/>
              <a:t>philosophers,</a:t>
            </a:r>
            <a:r>
              <a:rPr lang="zh-CN" altLang="en-US" dirty="0"/>
              <a:t> </a:t>
            </a:r>
            <a:r>
              <a:rPr lang="en-US" altLang="zh-CN" dirty="0"/>
              <a:t>great</a:t>
            </a:r>
            <a:r>
              <a:rPr lang="zh-CN" altLang="en-US" dirty="0"/>
              <a:t> </a:t>
            </a:r>
            <a:r>
              <a:rPr lang="en-US" altLang="zh-CN" dirty="0"/>
              <a:t>artists</a:t>
            </a:r>
            <a:r>
              <a:rPr lang="zh-CN" altLang="en-US" dirty="0"/>
              <a:t> </a:t>
            </a:r>
            <a:r>
              <a:rPr lang="en-US" altLang="zh-CN" dirty="0"/>
              <a:t>	and</a:t>
            </a:r>
            <a:r>
              <a:rPr lang="zh-CN" altLang="en-US" dirty="0"/>
              <a:t> </a:t>
            </a:r>
            <a:r>
              <a:rPr lang="en-US" altLang="zh-CN" dirty="0"/>
              <a:t>great</a:t>
            </a:r>
            <a:r>
              <a:rPr lang="zh-CN" altLang="en-US" dirty="0"/>
              <a:t> </a:t>
            </a:r>
            <a:r>
              <a:rPr lang="en-US" altLang="zh-CN" dirty="0"/>
              <a:t>poets.</a:t>
            </a:r>
          </a:p>
          <a:p>
            <a:pPr marL="0" indent="0">
              <a:buNone/>
            </a:pPr>
            <a:r>
              <a:rPr lang="en-US" altLang="zh-CN" dirty="0"/>
              <a:t>2.</a:t>
            </a:r>
            <a:r>
              <a:rPr lang="zh-CN" altLang="en-US" dirty="0"/>
              <a:t> </a:t>
            </a:r>
            <a:r>
              <a:rPr lang="en-US" altLang="zh-CN" dirty="0"/>
              <a:t>‘a</a:t>
            </a:r>
            <a:r>
              <a:rPr lang="zh-CN" altLang="en-US" dirty="0"/>
              <a:t> </a:t>
            </a:r>
            <a:r>
              <a:rPr lang="en-US" altLang="zh-CN" dirty="0"/>
              <a:t>particular</a:t>
            </a:r>
            <a:r>
              <a:rPr lang="zh-CN" altLang="en-US" dirty="0"/>
              <a:t> </a:t>
            </a:r>
            <a:r>
              <a:rPr lang="en-US" altLang="zh-CN" dirty="0"/>
              <a:t>way</a:t>
            </a:r>
            <a:r>
              <a:rPr lang="zh-CN" altLang="en-US" dirty="0"/>
              <a:t> </a:t>
            </a:r>
            <a:r>
              <a:rPr lang="en-US" altLang="zh-CN" dirty="0"/>
              <a:t>of</a:t>
            </a:r>
            <a:r>
              <a:rPr lang="zh-CN" altLang="en-US" dirty="0"/>
              <a:t> </a:t>
            </a:r>
            <a:r>
              <a:rPr lang="en-US" altLang="zh-CN" dirty="0"/>
              <a:t>life,</a:t>
            </a:r>
            <a:r>
              <a:rPr lang="zh-CN" altLang="en-US" dirty="0"/>
              <a:t> </a:t>
            </a:r>
            <a:r>
              <a:rPr lang="en-US" altLang="zh-CN" dirty="0"/>
              <a:t>whether</a:t>
            </a:r>
            <a:r>
              <a:rPr lang="zh-CN" altLang="en-US" dirty="0"/>
              <a:t> </a:t>
            </a:r>
            <a:r>
              <a:rPr lang="en-US" altLang="zh-CN" dirty="0"/>
              <a:t>of</a:t>
            </a:r>
            <a:r>
              <a:rPr lang="zh-CN" altLang="en-US" dirty="0"/>
              <a:t> </a:t>
            </a:r>
            <a:r>
              <a:rPr lang="en-US" altLang="zh-CN" dirty="0"/>
              <a:t>a</a:t>
            </a:r>
            <a:r>
              <a:rPr lang="zh-CN" altLang="en-US" dirty="0"/>
              <a:t> </a:t>
            </a:r>
            <a:r>
              <a:rPr lang="en-US" altLang="zh-CN" dirty="0"/>
              <a:t>people,</a:t>
            </a:r>
            <a:r>
              <a:rPr lang="zh-CN" altLang="en-US" dirty="0"/>
              <a:t> </a:t>
            </a:r>
            <a:r>
              <a:rPr lang="en-US" altLang="zh-CN" dirty="0"/>
              <a:t>a</a:t>
            </a:r>
            <a:r>
              <a:rPr lang="zh-CN" altLang="en-US" dirty="0"/>
              <a:t> </a:t>
            </a:r>
            <a:r>
              <a:rPr lang="en-US" altLang="zh-CN" dirty="0"/>
              <a:t>period</a:t>
            </a:r>
            <a:r>
              <a:rPr lang="zh-CN" altLang="en-US" dirty="0"/>
              <a:t> </a:t>
            </a:r>
            <a:r>
              <a:rPr lang="en-US" altLang="zh-CN" dirty="0"/>
              <a:t>or</a:t>
            </a:r>
            <a:r>
              <a:rPr lang="zh-CN" altLang="en-US" dirty="0"/>
              <a:t> </a:t>
            </a:r>
            <a:r>
              <a:rPr lang="en-US" altLang="zh-CN" dirty="0"/>
              <a:t>a</a:t>
            </a:r>
            <a:r>
              <a:rPr lang="zh-CN" altLang="en-US" dirty="0"/>
              <a:t> </a:t>
            </a:r>
            <a:r>
              <a:rPr lang="en-US" altLang="zh-CN" dirty="0"/>
              <a:t>group’</a:t>
            </a:r>
            <a:r>
              <a:rPr lang="zh-CN" altLang="en-US" dirty="0"/>
              <a:t> </a:t>
            </a:r>
            <a:r>
              <a:rPr lang="en-US" altLang="zh-CN" dirty="0"/>
              <a:t>(ibid)</a:t>
            </a:r>
          </a:p>
          <a:p>
            <a:pPr lvl="1"/>
            <a:r>
              <a:rPr lang="en-US" altLang="zh-CN" dirty="0"/>
              <a:t>e.g.</a:t>
            </a:r>
            <a:r>
              <a:rPr lang="zh-CN" altLang="en-US" dirty="0"/>
              <a:t> </a:t>
            </a:r>
            <a:r>
              <a:rPr lang="en-US" altLang="zh-CN" dirty="0"/>
              <a:t>literacy,</a:t>
            </a:r>
            <a:r>
              <a:rPr lang="zh-CN" altLang="en-US" dirty="0"/>
              <a:t> </a:t>
            </a:r>
            <a:r>
              <a:rPr lang="en-US" altLang="zh-CN" dirty="0"/>
              <a:t>holidays,</a:t>
            </a:r>
            <a:r>
              <a:rPr lang="zh-CN" altLang="en-US" dirty="0"/>
              <a:t> </a:t>
            </a:r>
            <a:r>
              <a:rPr lang="en-US" altLang="zh-CN" dirty="0"/>
              <a:t>sport,</a:t>
            </a:r>
            <a:r>
              <a:rPr lang="zh-CN" altLang="en-US" dirty="0"/>
              <a:t> </a:t>
            </a:r>
            <a:r>
              <a:rPr lang="en-US" altLang="zh-CN" dirty="0"/>
              <a:t>works</a:t>
            </a:r>
            <a:r>
              <a:rPr lang="zh-CN" altLang="en-US" dirty="0"/>
              <a:t> </a:t>
            </a:r>
            <a:r>
              <a:rPr lang="en-US" altLang="zh-CN" dirty="0"/>
              <a:t>and</a:t>
            </a:r>
            <a:r>
              <a:rPr lang="zh-CN" altLang="en-US" dirty="0"/>
              <a:t> </a:t>
            </a:r>
            <a:r>
              <a:rPr lang="en-US" altLang="zh-CN" dirty="0"/>
              <a:t>practices</a:t>
            </a:r>
            <a:r>
              <a:rPr lang="zh-CN" altLang="en-US" dirty="0"/>
              <a:t> </a:t>
            </a:r>
            <a:r>
              <a:rPr lang="en-US" altLang="zh-CN" dirty="0"/>
              <a:t>of</a:t>
            </a:r>
            <a:r>
              <a:rPr lang="zh-CN" altLang="en-US" dirty="0"/>
              <a:t> </a:t>
            </a:r>
            <a:r>
              <a:rPr lang="en-US" altLang="zh-CN" dirty="0"/>
              <a:t>intellectual</a:t>
            </a:r>
            <a:r>
              <a:rPr lang="zh-CN" altLang="en-US" dirty="0"/>
              <a:t> </a:t>
            </a:r>
            <a:r>
              <a:rPr lang="en-US" altLang="zh-CN" dirty="0"/>
              <a:t>and</a:t>
            </a:r>
            <a:r>
              <a:rPr lang="zh-CN" altLang="en-US" dirty="0"/>
              <a:t> </a:t>
            </a:r>
            <a:r>
              <a:rPr lang="en-US" altLang="zh-CN" dirty="0"/>
              <a:t>especially</a:t>
            </a:r>
            <a:r>
              <a:rPr lang="zh-CN" altLang="en-US" dirty="0"/>
              <a:t> </a:t>
            </a:r>
            <a:r>
              <a:rPr lang="en-US" altLang="zh-CN" dirty="0"/>
              <a:t>artistic</a:t>
            </a:r>
            <a:r>
              <a:rPr lang="zh-CN" altLang="en-US" dirty="0"/>
              <a:t> </a:t>
            </a:r>
            <a:r>
              <a:rPr lang="en-US" altLang="zh-CN" dirty="0"/>
              <a:t>	activity.</a:t>
            </a:r>
            <a:r>
              <a:rPr lang="zh-CN" altLang="en-US" dirty="0"/>
              <a:t> </a:t>
            </a:r>
            <a:r>
              <a:rPr lang="en-US" altLang="zh-CN" dirty="0"/>
              <a:t>–</a:t>
            </a:r>
            <a:r>
              <a:rPr lang="zh-CN" altLang="en-US" dirty="0"/>
              <a:t> </a:t>
            </a:r>
            <a:r>
              <a:rPr lang="en-US" altLang="zh-CN" dirty="0"/>
              <a:t>lived</a:t>
            </a:r>
            <a:r>
              <a:rPr lang="zh-CN" altLang="en-US" dirty="0"/>
              <a:t> </a:t>
            </a:r>
            <a:r>
              <a:rPr lang="en-US" altLang="zh-CN" dirty="0"/>
              <a:t>cultures</a:t>
            </a:r>
            <a:r>
              <a:rPr lang="zh-CN" altLang="en-US" dirty="0"/>
              <a:t> </a:t>
            </a:r>
            <a:r>
              <a:rPr lang="en-US" altLang="zh-CN" dirty="0"/>
              <a:t>or</a:t>
            </a:r>
            <a:r>
              <a:rPr lang="zh-CN" altLang="en-US" dirty="0"/>
              <a:t> </a:t>
            </a:r>
            <a:r>
              <a:rPr lang="en-US" altLang="zh-CN" dirty="0"/>
              <a:t>practices</a:t>
            </a:r>
            <a:r>
              <a:rPr lang="zh-CN" altLang="en-US" dirty="0"/>
              <a:t> </a:t>
            </a:r>
            <a:r>
              <a:rPr lang="en-US" altLang="zh-CN" dirty="0"/>
              <a:t>(seaside</a:t>
            </a:r>
            <a:r>
              <a:rPr lang="zh-CN" altLang="en-US" dirty="0"/>
              <a:t> </a:t>
            </a:r>
            <a:r>
              <a:rPr lang="en-US" altLang="zh-CN" dirty="0"/>
              <a:t>holiday,</a:t>
            </a:r>
            <a:r>
              <a:rPr lang="zh-CN" altLang="en-US" dirty="0"/>
              <a:t> </a:t>
            </a:r>
            <a:r>
              <a:rPr lang="en-US" altLang="zh-CN" dirty="0"/>
              <a:t>the</a:t>
            </a:r>
            <a:r>
              <a:rPr lang="zh-CN" altLang="en-US" dirty="0"/>
              <a:t> </a:t>
            </a:r>
            <a:r>
              <a:rPr lang="en-US" altLang="zh-CN" dirty="0"/>
              <a:t>celebration</a:t>
            </a:r>
            <a:r>
              <a:rPr lang="zh-CN" altLang="en-US" dirty="0"/>
              <a:t> </a:t>
            </a:r>
            <a:r>
              <a:rPr lang="en-US" altLang="zh-CN" dirty="0"/>
              <a:t>of</a:t>
            </a:r>
            <a:r>
              <a:rPr lang="zh-CN" altLang="en-US" dirty="0"/>
              <a:t> </a:t>
            </a:r>
            <a:r>
              <a:rPr lang="en-US" altLang="zh-CN" dirty="0"/>
              <a:t>Christmas,</a:t>
            </a:r>
            <a:r>
              <a:rPr lang="zh-CN" altLang="en-US" dirty="0"/>
              <a:t> </a:t>
            </a:r>
            <a:r>
              <a:rPr lang="en-US" altLang="zh-CN" dirty="0"/>
              <a:t>and</a:t>
            </a:r>
            <a:r>
              <a:rPr lang="zh-CN" altLang="en-US" dirty="0"/>
              <a:t> </a:t>
            </a:r>
            <a:r>
              <a:rPr lang="en-US" altLang="zh-CN" dirty="0"/>
              <a:t>	youth</a:t>
            </a:r>
            <a:r>
              <a:rPr lang="zh-CN" altLang="en-US" dirty="0"/>
              <a:t> </a:t>
            </a:r>
            <a:r>
              <a:rPr lang="en-US" altLang="zh-CN" dirty="0"/>
              <a:t>subcultures</a:t>
            </a:r>
            <a:r>
              <a:rPr lang="zh-CN" altLang="en-US" dirty="0"/>
              <a:t> </a:t>
            </a:r>
            <a:r>
              <a:rPr lang="en-US" altLang="zh-CN" dirty="0"/>
              <a:t>as</a:t>
            </a:r>
            <a:r>
              <a:rPr lang="zh-CN" altLang="en-US" dirty="0"/>
              <a:t> </a:t>
            </a:r>
            <a:r>
              <a:rPr lang="en-US" altLang="zh-CN" dirty="0"/>
              <a:t>examples</a:t>
            </a:r>
            <a:r>
              <a:rPr lang="zh-CN" altLang="en-US" dirty="0"/>
              <a:t> </a:t>
            </a:r>
            <a:r>
              <a:rPr lang="en-US" altLang="zh-CN" dirty="0"/>
              <a:t>of</a:t>
            </a:r>
            <a:r>
              <a:rPr lang="zh-CN" altLang="en-US" dirty="0"/>
              <a:t> </a:t>
            </a:r>
            <a:r>
              <a:rPr lang="en-US" altLang="zh-CN" dirty="0"/>
              <a:t>culture)</a:t>
            </a:r>
          </a:p>
          <a:p>
            <a:pPr marL="0" indent="0">
              <a:buNone/>
            </a:pPr>
            <a:r>
              <a:rPr lang="en-US" altLang="zh-CN" dirty="0"/>
              <a:t>3.</a:t>
            </a:r>
            <a:r>
              <a:rPr lang="zh-CN" altLang="en-US" dirty="0"/>
              <a:t> </a:t>
            </a:r>
            <a:r>
              <a:rPr lang="en-US" altLang="zh-CN" dirty="0"/>
              <a:t>‘the</a:t>
            </a:r>
            <a:r>
              <a:rPr lang="zh-CN" altLang="en-US" dirty="0"/>
              <a:t> </a:t>
            </a:r>
            <a:r>
              <a:rPr lang="en-US" altLang="zh-CN" dirty="0"/>
              <a:t>works</a:t>
            </a:r>
            <a:r>
              <a:rPr lang="zh-CN" altLang="en-US" dirty="0"/>
              <a:t> </a:t>
            </a:r>
            <a:r>
              <a:rPr lang="en-US" altLang="zh-CN" dirty="0"/>
              <a:t>and</a:t>
            </a:r>
            <a:r>
              <a:rPr lang="zh-CN" altLang="en-US" dirty="0"/>
              <a:t> </a:t>
            </a:r>
            <a:r>
              <a:rPr lang="en-US" altLang="zh-CN" dirty="0"/>
              <a:t>practices</a:t>
            </a:r>
            <a:r>
              <a:rPr lang="zh-CN" altLang="en-US" dirty="0"/>
              <a:t> </a:t>
            </a:r>
            <a:r>
              <a:rPr lang="en-US" altLang="zh-CN" dirty="0"/>
              <a:t>of</a:t>
            </a:r>
            <a:r>
              <a:rPr lang="zh-CN" altLang="en-US" dirty="0"/>
              <a:t> </a:t>
            </a:r>
            <a:r>
              <a:rPr lang="en-US" altLang="zh-CN" dirty="0"/>
              <a:t>intellectual</a:t>
            </a:r>
            <a:r>
              <a:rPr lang="zh-CN" altLang="en-US" dirty="0"/>
              <a:t> </a:t>
            </a:r>
            <a:r>
              <a:rPr lang="en-US" altLang="zh-CN" dirty="0"/>
              <a:t>and</a:t>
            </a:r>
            <a:r>
              <a:rPr lang="zh-CN" altLang="en-US" dirty="0"/>
              <a:t> </a:t>
            </a:r>
            <a:r>
              <a:rPr lang="en-US" altLang="zh-CN" dirty="0"/>
              <a:t>especially</a:t>
            </a:r>
            <a:r>
              <a:rPr lang="zh-CN" altLang="en-US" dirty="0"/>
              <a:t> </a:t>
            </a:r>
            <a:r>
              <a:rPr lang="en-US" altLang="zh-CN" dirty="0"/>
              <a:t>artistic</a:t>
            </a:r>
            <a:r>
              <a:rPr lang="zh-CN" altLang="en-US" dirty="0"/>
              <a:t> </a:t>
            </a:r>
            <a:r>
              <a:rPr lang="en-US" altLang="zh-CN" dirty="0"/>
              <a:t>activity’</a:t>
            </a:r>
            <a:r>
              <a:rPr lang="zh-CN" altLang="en-US" dirty="0"/>
              <a:t> </a:t>
            </a:r>
            <a:r>
              <a:rPr lang="en-US" altLang="zh-CN" dirty="0"/>
              <a:t>(ibid)</a:t>
            </a:r>
          </a:p>
          <a:p>
            <a:pPr lvl="1"/>
            <a:r>
              <a:rPr lang="en-US" altLang="zh-CN" dirty="0"/>
              <a:t>e.g.</a:t>
            </a:r>
            <a:r>
              <a:rPr lang="zh-CN" altLang="en-US" dirty="0"/>
              <a:t> </a:t>
            </a:r>
            <a:r>
              <a:rPr lang="en-US" altLang="zh-CN" dirty="0"/>
              <a:t>poetry,</a:t>
            </a:r>
            <a:r>
              <a:rPr lang="zh-CN" altLang="en-US" dirty="0"/>
              <a:t> </a:t>
            </a:r>
            <a:r>
              <a:rPr lang="en-US" altLang="zh-CN" dirty="0"/>
              <a:t>the</a:t>
            </a:r>
            <a:r>
              <a:rPr lang="zh-CN" altLang="en-US" dirty="0"/>
              <a:t> </a:t>
            </a:r>
            <a:r>
              <a:rPr lang="en-US" altLang="zh-CN" dirty="0"/>
              <a:t>novel,</a:t>
            </a:r>
            <a:r>
              <a:rPr lang="zh-CN" altLang="en-US" dirty="0"/>
              <a:t> </a:t>
            </a:r>
            <a:r>
              <a:rPr lang="en-US" altLang="zh-CN" dirty="0"/>
              <a:t>ballet,</a:t>
            </a:r>
            <a:r>
              <a:rPr lang="zh-CN" altLang="en-US" dirty="0"/>
              <a:t> </a:t>
            </a:r>
            <a:r>
              <a:rPr lang="en-US" altLang="zh-CN" dirty="0"/>
              <a:t>opera</a:t>
            </a:r>
            <a:r>
              <a:rPr lang="zh-CN" altLang="en-US" dirty="0"/>
              <a:t> </a:t>
            </a:r>
            <a:r>
              <a:rPr lang="en-US" altLang="zh-CN" dirty="0"/>
              <a:t>and</a:t>
            </a:r>
            <a:r>
              <a:rPr lang="zh-CN" altLang="en-US" dirty="0"/>
              <a:t> </a:t>
            </a:r>
            <a:r>
              <a:rPr lang="en-US" altLang="zh-CN" dirty="0"/>
              <a:t>fine</a:t>
            </a:r>
            <a:r>
              <a:rPr lang="zh-CN" altLang="en-US" dirty="0"/>
              <a:t> </a:t>
            </a:r>
            <a:r>
              <a:rPr lang="en-US" altLang="zh-CN" dirty="0"/>
              <a:t>art.</a:t>
            </a:r>
            <a:r>
              <a:rPr lang="zh-CN" altLang="en-US" dirty="0"/>
              <a:t> </a:t>
            </a:r>
            <a:r>
              <a:rPr lang="en-US" altLang="zh-CN" dirty="0"/>
              <a:t>–</a:t>
            </a:r>
            <a:r>
              <a:rPr lang="zh-CN" altLang="en-US" dirty="0"/>
              <a:t> </a:t>
            </a:r>
            <a:r>
              <a:rPr lang="en-US" altLang="zh-CN" dirty="0"/>
              <a:t>signifying</a:t>
            </a:r>
            <a:r>
              <a:rPr lang="zh-CN" altLang="en-US" dirty="0"/>
              <a:t> </a:t>
            </a:r>
            <a:r>
              <a:rPr lang="en-US" altLang="zh-CN" dirty="0"/>
              <a:t>practices</a:t>
            </a:r>
            <a:r>
              <a:rPr lang="zh-CN" altLang="en-US" dirty="0"/>
              <a:t> </a:t>
            </a:r>
            <a:r>
              <a:rPr lang="en-US" altLang="zh-CN" dirty="0"/>
              <a:t>(soap</a:t>
            </a:r>
            <a:r>
              <a:rPr lang="zh-CN" altLang="en-US" dirty="0"/>
              <a:t> </a:t>
            </a:r>
            <a:r>
              <a:rPr lang="en-US" altLang="zh-CN" dirty="0"/>
              <a:t>opera,</a:t>
            </a:r>
            <a:r>
              <a:rPr lang="zh-CN" altLang="en-US" dirty="0"/>
              <a:t> </a:t>
            </a:r>
            <a:r>
              <a:rPr lang="en-US" altLang="zh-CN" dirty="0"/>
              <a:t>pop</a:t>
            </a:r>
            <a:r>
              <a:rPr lang="zh-CN" altLang="en-US" dirty="0"/>
              <a:t> </a:t>
            </a:r>
            <a:r>
              <a:rPr lang="en-US" altLang="zh-CN" dirty="0"/>
              <a:t>music,</a:t>
            </a:r>
            <a:r>
              <a:rPr lang="zh-CN" altLang="en-US" dirty="0"/>
              <a:t> </a:t>
            </a:r>
            <a:r>
              <a:rPr lang="en-US" altLang="zh-CN" dirty="0"/>
              <a:t>and</a:t>
            </a:r>
            <a:r>
              <a:rPr lang="zh-CN" altLang="en-US" dirty="0"/>
              <a:t> </a:t>
            </a:r>
            <a:r>
              <a:rPr lang="en-US" altLang="zh-CN" dirty="0"/>
              <a:t>comics</a:t>
            </a:r>
            <a:r>
              <a:rPr lang="zh-CN" altLang="en-US" dirty="0"/>
              <a:t> </a:t>
            </a:r>
            <a:r>
              <a:rPr lang="en-US" altLang="zh-CN" dirty="0"/>
              <a:t>as</a:t>
            </a:r>
            <a:r>
              <a:rPr lang="zh-CN" altLang="en-US" dirty="0"/>
              <a:t> </a:t>
            </a:r>
            <a:r>
              <a:rPr lang="en-US" altLang="zh-CN" dirty="0"/>
              <a:t>examples</a:t>
            </a:r>
            <a:r>
              <a:rPr lang="zh-CN" altLang="en-US" dirty="0"/>
              <a:t> </a:t>
            </a:r>
            <a:r>
              <a:rPr lang="en-US" altLang="zh-CN" dirty="0"/>
              <a:t>of</a:t>
            </a:r>
            <a:r>
              <a:rPr lang="zh-CN" altLang="en-US" dirty="0"/>
              <a:t> </a:t>
            </a:r>
            <a:r>
              <a:rPr lang="en-US" altLang="zh-CN" dirty="0"/>
              <a:t>culture)</a:t>
            </a:r>
          </a:p>
          <a:p>
            <a:pPr marL="0" indent="0">
              <a:buNone/>
            </a:pPr>
            <a:r>
              <a:rPr lang="en-US" altLang="zh-CN" b="1" dirty="0"/>
              <a:t>To</a:t>
            </a:r>
            <a:r>
              <a:rPr lang="zh-CN" altLang="en-US" b="1" dirty="0"/>
              <a:t> </a:t>
            </a:r>
            <a:r>
              <a:rPr lang="en-US" altLang="zh-CN" b="1" dirty="0"/>
              <a:t>speak</a:t>
            </a:r>
            <a:r>
              <a:rPr lang="zh-CN" altLang="en-US" b="1" dirty="0"/>
              <a:t> </a:t>
            </a:r>
            <a:r>
              <a:rPr lang="en-US" altLang="zh-CN" b="1" dirty="0"/>
              <a:t>of</a:t>
            </a:r>
            <a:r>
              <a:rPr lang="zh-CN" altLang="en-US" b="1" dirty="0"/>
              <a:t> </a:t>
            </a:r>
            <a:r>
              <a:rPr lang="en-US" altLang="zh-CN" b="1" dirty="0"/>
              <a:t>popular</a:t>
            </a:r>
            <a:r>
              <a:rPr lang="zh-CN" altLang="en-US" b="1" dirty="0"/>
              <a:t> </a:t>
            </a:r>
            <a:r>
              <a:rPr lang="en-US" altLang="zh-CN" b="1" dirty="0"/>
              <a:t>culture</a:t>
            </a:r>
            <a:r>
              <a:rPr lang="zh-CN" altLang="en-US" b="1" dirty="0"/>
              <a:t> </a:t>
            </a:r>
            <a:r>
              <a:rPr lang="en-US" altLang="zh-CN" b="1" dirty="0"/>
              <a:t>usually</a:t>
            </a:r>
            <a:r>
              <a:rPr lang="zh-CN" altLang="en-US" b="1" dirty="0"/>
              <a:t> </a:t>
            </a:r>
            <a:r>
              <a:rPr lang="en-US" altLang="zh-CN" b="1" dirty="0"/>
              <a:t>means</a:t>
            </a:r>
            <a:r>
              <a:rPr lang="zh-CN" altLang="en-US" b="1" dirty="0"/>
              <a:t> </a:t>
            </a:r>
            <a:r>
              <a:rPr lang="en-US" altLang="zh-CN" b="1" dirty="0"/>
              <a:t>to</a:t>
            </a:r>
            <a:r>
              <a:rPr lang="zh-CN" altLang="en-US" b="1" dirty="0"/>
              <a:t> </a:t>
            </a:r>
            <a:r>
              <a:rPr lang="en-US" altLang="zh-CN" b="1" dirty="0"/>
              <a:t>mobilize</a:t>
            </a:r>
            <a:r>
              <a:rPr lang="zh-CN" altLang="en-US" b="1" dirty="0"/>
              <a:t> </a:t>
            </a:r>
            <a:r>
              <a:rPr lang="en-US" altLang="zh-CN" b="1" dirty="0"/>
              <a:t>the</a:t>
            </a:r>
            <a:r>
              <a:rPr lang="zh-CN" altLang="en-US" b="1" dirty="0"/>
              <a:t> </a:t>
            </a:r>
            <a:r>
              <a:rPr lang="en-US" altLang="zh-CN" b="1" dirty="0"/>
              <a:t>second</a:t>
            </a:r>
            <a:r>
              <a:rPr lang="zh-CN" altLang="en-US" b="1" dirty="0"/>
              <a:t> </a:t>
            </a:r>
            <a:r>
              <a:rPr lang="en-US" altLang="zh-CN" b="1" dirty="0"/>
              <a:t>and</a:t>
            </a:r>
            <a:r>
              <a:rPr lang="zh-CN" altLang="en-US" b="1" dirty="0"/>
              <a:t> </a:t>
            </a:r>
            <a:r>
              <a:rPr lang="en-US" altLang="zh-CN" b="1" dirty="0"/>
              <a:t>third</a:t>
            </a:r>
            <a:r>
              <a:rPr lang="zh-CN" altLang="en-US" b="1" dirty="0"/>
              <a:t> </a:t>
            </a:r>
            <a:r>
              <a:rPr lang="en-US" altLang="zh-CN" b="1" dirty="0"/>
              <a:t>meanings</a:t>
            </a:r>
            <a:r>
              <a:rPr lang="zh-CN" altLang="en-US" b="1" dirty="0"/>
              <a:t> </a:t>
            </a:r>
            <a:r>
              <a:rPr lang="en-US" altLang="zh-CN" b="1" dirty="0"/>
              <a:t>of</a:t>
            </a:r>
            <a:r>
              <a:rPr lang="zh-CN" altLang="en-US" b="1" dirty="0"/>
              <a:t> </a:t>
            </a:r>
            <a:r>
              <a:rPr lang="en-US" altLang="zh-CN" b="1" dirty="0"/>
              <a:t>the</a:t>
            </a:r>
            <a:r>
              <a:rPr lang="zh-CN" altLang="en-US" b="1" dirty="0"/>
              <a:t> </a:t>
            </a:r>
            <a:r>
              <a:rPr lang="en-US" altLang="zh-CN" b="1" dirty="0"/>
              <a:t>world</a:t>
            </a:r>
            <a:r>
              <a:rPr lang="zh-CN" altLang="en-US" b="1" dirty="0"/>
              <a:t> </a:t>
            </a:r>
            <a:r>
              <a:rPr lang="en-US" altLang="zh-CN" b="1" dirty="0"/>
              <a:t>‘culture’</a:t>
            </a:r>
            <a:endParaRPr lang="en-CN" b="1" dirty="0"/>
          </a:p>
        </p:txBody>
      </p:sp>
    </p:spTree>
    <p:extLst>
      <p:ext uri="{BB962C8B-B14F-4D97-AF65-F5344CB8AC3E}">
        <p14:creationId xmlns:p14="http://schemas.microsoft.com/office/powerpoint/2010/main" val="313151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55A4-8A58-EE47-A758-DBE105AAA149}"/>
              </a:ext>
            </a:extLst>
          </p:cNvPr>
          <p:cNvSpPr>
            <a:spLocks noGrp="1"/>
          </p:cNvSpPr>
          <p:nvPr>
            <p:ph type="title"/>
          </p:nvPr>
        </p:nvSpPr>
        <p:spPr/>
        <p:txBody>
          <a:bodyPr/>
          <a:lstStyle/>
          <a:p>
            <a:r>
              <a:rPr lang="en-US" altLang="zh-CN" dirty="0"/>
              <a:t>What</a:t>
            </a:r>
            <a:r>
              <a:rPr lang="zh-CN" altLang="en-US" dirty="0"/>
              <a:t> </a:t>
            </a:r>
            <a:r>
              <a:rPr lang="en-US" altLang="zh-CN" dirty="0"/>
              <a:t>is</a:t>
            </a:r>
            <a:r>
              <a:rPr lang="zh-CN" altLang="en-US" dirty="0"/>
              <a:t> </a:t>
            </a:r>
            <a:r>
              <a:rPr lang="en-US" altLang="zh-CN" dirty="0"/>
              <a:t>popular</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F4A2A924-FBD7-E040-AD7B-2E570B2D690C}"/>
              </a:ext>
            </a:extLst>
          </p:cNvPr>
          <p:cNvSpPr>
            <a:spLocks noGrp="1"/>
          </p:cNvSpPr>
          <p:nvPr>
            <p:ph idx="1"/>
          </p:nvPr>
        </p:nvSpPr>
        <p:spPr>
          <a:xfrm>
            <a:off x="1251678" y="1513491"/>
            <a:ext cx="10178322" cy="4366102"/>
          </a:xfrm>
        </p:spPr>
        <p:txBody>
          <a:bodyPr/>
          <a:lstStyle/>
          <a:p>
            <a:pPr marL="0" indent="0">
              <a:buNone/>
            </a:pPr>
            <a:r>
              <a:rPr lang="en-US" altLang="zh-CN" b="1" dirty="0"/>
              <a:t>Ideology</a:t>
            </a:r>
          </a:p>
          <a:p>
            <a:pPr marL="0" indent="0">
              <a:buNone/>
            </a:pPr>
            <a:endParaRPr lang="en-US" altLang="zh-CN" b="1" dirty="0"/>
          </a:p>
          <a:p>
            <a:pPr marL="0" indent="0">
              <a:buNone/>
            </a:pPr>
            <a:r>
              <a:rPr lang="en-US" altLang="zh-CN" dirty="0"/>
              <a:t>Ideology</a:t>
            </a:r>
            <a:r>
              <a:rPr lang="zh-CN" altLang="en-US" dirty="0"/>
              <a:t> </a:t>
            </a:r>
            <a:r>
              <a:rPr lang="en-US" altLang="zh-CN" dirty="0"/>
              <a:t>is</a:t>
            </a:r>
            <a:r>
              <a:rPr lang="zh-CN" altLang="en-US" dirty="0"/>
              <a:t> </a:t>
            </a:r>
            <a:r>
              <a:rPr lang="en-US" altLang="zh-CN" dirty="0"/>
              <a:t>crucial</a:t>
            </a:r>
            <a:r>
              <a:rPr lang="zh-CN" altLang="en-US" dirty="0"/>
              <a:t> </a:t>
            </a:r>
            <a:r>
              <a:rPr lang="en-US" altLang="zh-CN" dirty="0"/>
              <a:t>in</a:t>
            </a:r>
            <a:r>
              <a:rPr lang="zh-CN" altLang="en-US" dirty="0"/>
              <a:t> </a:t>
            </a:r>
            <a:r>
              <a:rPr lang="en-US" altLang="zh-CN" dirty="0"/>
              <a:t>the</a:t>
            </a:r>
            <a:r>
              <a:rPr lang="zh-CN" altLang="en-US" dirty="0"/>
              <a:t> </a:t>
            </a:r>
            <a:r>
              <a:rPr lang="en-US" altLang="zh-CN" dirty="0"/>
              <a:t>study</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p>
          <a:p>
            <a:pPr marL="0" indent="0">
              <a:buNone/>
            </a:pPr>
            <a:endParaRPr lang="en-US" altLang="zh-CN" dirty="0"/>
          </a:p>
          <a:p>
            <a:pPr marL="0" indent="0">
              <a:buNone/>
            </a:pPr>
            <a:r>
              <a:rPr lang="en-US" altLang="zh-CN" dirty="0"/>
              <a:t>‘The</a:t>
            </a:r>
            <a:r>
              <a:rPr lang="zh-CN" altLang="en-US" dirty="0"/>
              <a:t> </a:t>
            </a:r>
            <a:r>
              <a:rPr lang="en-US" altLang="zh-CN" dirty="0"/>
              <a:t>most</a:t>
            </a:r>
            <a:r>
              <a:rPr lang="zh-CN" altLang="en-US" dirty="0"/>
              <a:t> </a:t>
            </a:r>
            <a:r>
              <a:rPr lang="en-US" altLang="zh-CN" dirty="0"/>
              <a:t>important</a:t>
            </a:r>
            <a:r>
              <a:rPr lang="zh-CN" altLang="en-US" dirty="0"/>
              <a:t> </a:t>
            </a:r>
            <a:r>
              <a:rPr lang="en-US" altLang="zh-CN" dirty="0"/>
              <a:t>conceptual</a:t>
            </a:r>
            <a:r>
              <a:rPr lang="zh-CN" altLang="en-US" dirty="0"/>
              <a:t> </a:t>
            </a:r>
            <a:r>
              <a:rPr lang="en-US" altLang="zh-CN" dirty="0"/>
              <a:t>category</a:t>
            </a:r>
            <a:r>
              <a:rPr lang="zh-CN" altLang="en-US" dirty="0"/>
              <a:t> </a:t>
            </a:r>
            <a:r>
              <a:rPr lang="en-US" altLang="zh-CN" dirty="0"/>
              <a:t>in</a:t>
            </a:r>
            <a:r>
              <a:rPr lang="zh-CN" altLang="en-US" dirty="0"/>
              <a:t> </a:t>
            </a:r>
            <a:r>
              <a:rPr lang="en-US" altLang="zh-CN" dirty="0"/>
              <a:t>cultural</a:t>
            </a:r>
            <a:r>
              <a:rPr lang="zh-CN" altLang="en-US" dirty="0"/>
              <a:t> </a:t>
            </a:r>
            <a:r>
              <a:rPr lang="en-US" altLang="zh-CN" dirty="0"/>
              <a:t>studies’</a:t>
            </a:r>
            <a:r>
              <a:rPr lang="zh-CN" altLang="en-US" dirty="0"/>
              <a:t> </a:t>
            </a:r>
            <a:r>
              <a:rPr lang="en-US" altLang="zh-CN" dirty="0"/>
              <a:t>–</a:t>
            </a:r>
            <a:r>
              <a:rPr lang="zh-CN" altLang="en-US" dirty="0"/>
              <a:t> </a:t>
            </a:r>
            <a:r>
              <a:rPr lang="en-US" altLang="zh-CN" dirty="0"/>
              <a:t>Graeme</a:t>
            </a:r>
            <a:r>
              <a:rPr lang="zh-CN" altLang="en-US" dirty="0"/>
              <a:t> </a:t>
            </a:r>
            <a:r>
              <a:rPr lang="en-US" altLang="zh-CN" dirty="0"/>
              <a:t>Turner</a:t>
            </a:r>
            <a:r>
              <a:rPr lang="zh-CN" altLang="en-US" dirty="0"/>
              <a:t> </a:t>
            </a:r>
            <a:r>
              <a:rPr lang="en-US" altLang="zh-CN" dirty="0"/>
              <a:t>(2003:182)</a:t>
            </a:r>
          </a:p>
          <a:p>
            <a:pPr marL="0" indent="0">
              <a:buNone/>
            </a:pPr>
            <a:r>
              <a:rPr lang="en-US" altLang="zh-CN" dirty="0"/>
              <a:t>‘British</a:t>
            </a:r>
            <a:r>
              <a:rPr lang="zh-CN" altLang="en-US" dirty="0"/>
              <a:t> </a:t>
            </a:r>
            <a:r>
              <a:rPr lang="en-US" altLang="zh-CN" dirty="0"/>
              <a:t>cultural</a:t>
            </a:r>
            <a:r>
              <a:rPr lang="zh-CN" altLang="en-US" dirty="0"/>
              <a:t> </a:t>
            </a:r>
            <a:r>
              <a:rPr lang="en-US" altLang="zh-CN" dirty="0"/>
              <a:t>studies</a:t>
            </a:r>
            <a:r>
              <a:rPr lang="zh-CN" altLang="en-US" dirty="0"/>
              <a:t> </a:t>
            </a:r>
            <a:r>
              <a:rPr lang="en-US" altLang="zh-CN" dirty="0"/>
              <a:t>could</a:t>
            </a:r>
            <a:r>
              <a:rPr lang="zh-CN" altLang="en-US" dirty="0"/>
              <a:t> </a:t>
            </a:r>
            <a:r>
              <a:rPr lang="en-US" altLang="zh-CN" dirty="0"/>
              <a:t>be</a:t>
            </a:r>
            <a:r>
              <a:rPr lang="zh-CN" altLang="en-US" dirty="0"/>
              <a:t> </a:t>
            </a:r>
            <a:r>
              <a:rPr lang="en-US" altLang="zh-CN" dirty="0"/>
              <a:t>described</a:t>
            </a:r>
            <a:r>
              <a:rPr lang="zh-CN" altLang="en-US" dirty="0"/>
              <a:t> </a:t>
            </a:r>
            <a:r>
              <a:rPr lang="en-US" altLang="zh-CN" dirty="0"/>
              <a:t>just</a:t>
            </a:r>
            <a:r>
              <a:rPr lang="zh-CN" altLang="en-US" dirty="0"/>
              <a:t> </a:t>
            </a:r>
            <a:r>
              <a:rPr lang="en-US" altLang="zh-CN" dirty="0"/>
              <a:t>as</a:t>
            </a:r>
            <a:r>
              <a:rPr lang="zh-CN" altLang="en-US" dirty="0"/>
              <a:t> </a:t>
            </a:r>
            <a:r>
              <a:rPr lang="en-US" altLang="zh-CN" dirty="0"/>
              <a:t>easily</a:t>
            </a:r>
            <a:r>
              <a:rPr lang="zh-CN" altLang="en-US" dirty="0"/>
              <a:t> </a:t>
            </a:r>
            <a:r>
              <a:rPr lang="en-US" altLang="zh-CN" dirty="0"/>
              <a:t>and</a:t>
            </a:r>
            <a:r>
              <a:rPr lang="zh-CN" altLang="en-US" dirty="0"/>
              <a:t> </a:t>
            </a:r>
            <a:r>
              <a:rPr lang="en-US" altLang="zh-CN" dirty="0"/>
              <a:t>perhaps</a:t>
            </a:r>
            <a:r>
              <a:rPr lang="zh-CN" altLang="en-US" dirty="0"/>
              <a:t> </a:t>
            </a:r>
            <a:r>
              <a:rPr lang="en-US" altLang="zh-CN" dirty="0"/>
              <a:t>more</a:t>
            </a:r>
            <a:r>
              <a:rPr lang="zh-CN" altLang="en-US" dirty="0"/>
              <a:t> </a:t>
            </a:r>
            <a:r>
              <a:rPr lang="en-US" altLang="zh-CN" dirty="0"/>
              <a:t>accurately</a:t>
            </a:r>
            <a:r>
              <a:rPr lang="zh-CN" altLang="en-US" dirty="0"/>
              <a:t> </a:t>
            </a:r>
            <a:r>
              <a:rPr lang="en-US" altLang="zh-CN" dirty="0"/>
              <a:t>as</a:t>
            </a:r>
            <a:r>
              <a:rPr lang="zh-CN" altLang="en-US" dirty="0"/>
              <a:t> </a:t>
            </a:r>
            <a:r>
              <a:rPr lang="en-US" altLang="zh-CN" dirty="0"/>
              <a:t>ideological</a:t>
            </a:r>
            <a:r>
              <a:rPr lang="zh-CN" altLang="en-US" dirty="0"/>
              <a:t> </a:t>
            </a:r>
            <a:r>
              <a:rPr lang="en-US" altLang="zh-CN" dirty="0"/>
              <a:t>studies’</a:t>
            </a:r>
            <a:r>
              <a:rPr lang="zh-CN" altLang="en-US" dirty="0"/>
              <a:t> </a:t>
            </a:r>
            <a:r>
              <a:rPr lang="en-US" altLang="zh-CN" dirty="0"/>
              <a:t>–</a:t>
            </a:r>
            <a:r>
              <a:rPr lang="zh-CN" altLang="en-US" dirty="0"/>
              <a:t> </a:t>
            </a:r>
            <a:r>
              <a:rPr lang="en-US" altLang="zh-CN" dirty="0"/>
              <a:t>James</a:t>
            </a:r>
            <a:r>
              <a:rPr lang="zh-CN" altLang="en-US" dirty="0"/>
              <a:t> </a:t>
            </a:r>
            <a:r>
              <a:rPr lang="en-US" altLang="zh-CN" dirty="0"/>
              <a:t>Carey</a:t>
            </a:r>
            <a:r>
              <a:rPr lang="zh-CN" altLang="en-US" dirty="0"/>
              <a:t> </a:t>
            </a:r>
            <a:r>
              <a:rPr lang="en-US" altLang="zh-CN" dirty="0"/>
              <a:t>(1996:</a:t>
            </a:r>
            <a:r>
              <a:rPr lang="zh-CN" altLang="en-US" dirty="0"/>
              <a:t> </a:t>
            </a:r>
            <a:r>
              <a:rPr lang="en-US" altLang="zh-CN" dirty="0"/>
              <a:t>65)</a:t>
            </a:r>
          </a:p>
          <a:p>
            <a:pPr marL="0" indent="0">
              <a:buNone/>
            </a:pPr>
            <a:endParaRPr lang="en-US" dirty="0"/>
          </a:p>
          <a:p>
            <a:pPr marL="0" indent="0">
              <a:buNone/>
            </a:pPr>
            <a:r>
              <a:rPr lang="en-US" altLang="zh-CN" dirty="0"/>
              <a:t>Understanding</a:t>
            </a:r>
            <a:r>
              <a:rPr lang="zh-CN" altLang="en-US" dirty="0"/>
              <a:t> </a:t>
            </a:r>
            <a:r>
              <a:rPr lang="en-US" altLang="zh-CN" dirty="0"/>
              <a:t>ideology</a:t>
            </a:r>
            <a:r>
              <a:rPr lang="zh-CN" altLang="en-US" dirty="0"/>
              <a:t> </a:t>
            </a:r>
            <a:r>
              <a:rPr lang="en-US" altLang="zh-CN" dirty="0"/>
              <a:t>is</a:t>
            </a:r>
            <a:r>
              <a:rPr lang="zh-CN" altLang="en-US" dirty="0"/>
              <a:t> </a:t>
            </a:r>
            <a:r>
              <a:rPr lang="en-US" altLang="zh-CN" dirty="0"/>
              <a:t>complicated</a:t>
            </a:r>
            <a:r>
              <a:rPr lang="zh-CN" altLang="en-US" dirty="0"/>
              <a:t> </a:t>
            </a:r>
            <a:r>
              <a:rPr lang="en-US" altLang="zh-CN" dirty="0"/>
              <a:t>as</a:t>
            </a:r>
            <a:r>
              <a:rPr lang="zh-CN" altLang="en-US" dirty="0"/>
              <a:t> </a:t>
            </a:r>
            <a:r>
              <a:rPr lang="en-US" altLang="zh-CN" dirty="0"/>
              <a:t>that</a:t>
            </a:r>
            <a:r>
              <a:rPr lang="zh-CN" altLang="en-US" dirty="0"/>
              <a:t> </a:t>
            </a:r>
            <a:r>
              <a:rPr lang="en-US" altLang="zh-CN" dirty="0"/>
              <a:t>in</a:t>
            </a:r>
            <a:r>
              <a:rPr lang="zh-CN" altLang="en-US" dirty="0"/>
              <a:t> </a:t>
            </a:r>
            <a:r>
              <a:rPr lang="en-US" altLang="zh-CN" dirty="0"/>
              <a:t>much</a:t>
            </a:r>
            <a:r>
              <a:rPr lang="zh-CN" altLang="en-US" dirty="0"/>
              <a:t> </a:t>
            </a:r>
            <a:r>
              <a:rPr lang="en-US" altLang="zh-CN" dirty="0"/>
              <a:t>cultural</a:t>
            </a:r>
            <a:r>
              <a:rPr lang="zh-CN" altLang="en-US" dirty="0"/>
              <a:t> </a:t>
            </a:r>
            <a:r>
              <a:rPr lang="en-US" altLang="zh-CN" dirty="0"/>
              <a:t>analysis</a:t>
            </a:r>
            <a:r>
              <a:rPr lang="zh-CN" altLang="en-US" dirty="0"/>
              <a:t> </a:t>
            </a:r>
            <a:r>
              <a:rPr lang="en-US" altLang="zh-CN" dirty="0"/>
              <a:t>the</a:t>
            </a:r>
            <a:r>
              <a:rPr lang="zh-CN" altLang="en-US" dirty="0"/>
              <a:t> </a:t>
            </a:r>
            <a:r>
              <a:rPr lang="en-US" altLang="zh-CN" dirty="0"/>
              <a:t>concept</a:t>
            </a:r>
            <a:r>
              <a:rPr lang="zh-CN" altLang="en-US" dirty="0"/>
              <a:t> </a:t>
            </a:r>
            <a:r>
              <a:rPr lang="en-US" altLang="zh-CN" dirty="0"/>
              <a:t>is</a:t>
            </a:r>
            <a:r>
              <a:rPr lang="zh-CN" altLang="en-US" dirty="0"/>
              <a:t> </a:t>
            </a:r>
            <a:r>
              <a:rPr lang="en-US" altLang="zh-CN" dirty="0"/>
              <a:t>used</a:t>
            </a:r>
            <a:r>
              <a:rPr lang="zh-CN" altLang="en-US" dirty="0"/>
              <a:t> </a:t>
            </a:r>
            <a:r>
              <a:rPr lang="en-US" altLang="zh-CN" dirty="0"/>
              <a:t>interchangeably</a:t>
            </a:r>
            <a:r>
              <a:rPr lang="zh-CN" altLang="en-US" dirty="0"/>
              <a:t> </a:t>
            </a:r>
            <a:r>
              <a:rPr lang="en-US" altLang="zh-CN" dirty="0"/>
              <a:t>with</a:t>
            </a:r>
            <a:r>
              <a:rPr lang="zh-CN" altLang="en-US" dirty="0"/>
              <a:t> </a:t>
            </a:r>
            <a:r>
              <a:rPr lang="en-US" altLang="zh-CN" dirty="0"/>
              <a:t>culture</a:t>
            </a:r>
            <a:r>
              <a:rPr lang="zh-CN" altLang="en-US" dirty="0"/>
              <a:t> </a:t>
            </a:r>
            <a:r>
              <a:rPr lang="en-US" altLang="zh-CN" dirty="0"/>
              <a:t>itself,</a:t>
            </a:r>
            <a:r>
              <a:rPr lang="zh-CN" altLang="en-US" dirty="0"/>
              <a:t> </a:t>
            </a:r>
            <a:r>
              <a:rPr lang="en-US" altLang="zh-CN" dirty="0"/>
              <a:t>and</a:t>
            </a:r>
            <a:r>
              <a:rPr lang="zh-CN" altLang="en-US" dirty="0"/>
              <a:t> </a:t>
            </a:r>
            <a:r>
              <a:rPr lang="en-US" altLang="zh-CN" dirty="0"/>
              <a:t>especially</a:t>
            </a:r>
            <a:r>
              <a:rPr lang="zh-CN" altLang="en-US" dirty="0"/>
              <a:t> </a:t>
            </a:r>
            <a:r>
              <a:rPr lang="en-US" altLang="zh-CN" dirty="0"/>
              <a:t>popular</a:t>
            </a:r>
            <a:r>
              <a:rPr lang="zh-CN" altLang="en-US" dirty="0"/>
              <a:t> </a:t>
            </a:r>
            <a:r>
              <a:rPr lang="en-US" altLang="zh-CN" dirty="0"/>
              <a:t>culture.</a:t>
            </a:r>
            <a:endParaRPr lang="en-CN" dirty="0"/>
          </a:p>
        </p:txBody>
      </p:sp>
    </p:spTree>
    <p:extLst>
      <p:ext uri="{BB962C8B-B14F-4D97-AF65-F5344CB8AC3E}">
        <p14:creationId xmlns:p14="http://schemas.microsoft.com/office/powerpoint/2010/main" val="404302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55A4-8A58-EE47-A758-DBE105AAA149}"/>
              </a:ext>
            </a:extLst>
          </p:cNvPr>
          <p:cNvSpPr>
            <a:spLocks noGrp="1"/>
          </p:cNvSpPr>
          <p:nvPr>
            <p:ph type="title"/>
          </p:nvPr>
        </p:nvSpPr>
        <p:spPr/>
        <p:txBody>
          <a:bodyPr/>
          <a:lstStyle/>
          <a:p>
            <a:r>
              <a:rPr lang="en-US" altLang="zh-CN" dirty="0"/>
              <a:t>What</a:t>
            </a:r>
            <a:r>
              <a:rPr lang="zh-CN" altLang="en-US" dirty="0"/>
              <a:t> </a:t>
            </a:r>
            <a:r>
              <a:rPr lang="en-US" altLang="zh-CN" dirty="0"/>
              <a:t>is</a:t>
            </a:r>
            <a:r>
              <a:rPr lang="zh-CN" altLang="en-US" dirty="0"/>
              <a:t> </a:t>
            </a:r>
            <a:r>
              <a:rPr lang="en-US" altLang="zh-CN" dirty="0"/>
              <a:t>popular</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F4A2A924-FBD7-E040-AD7B-2E570B2D690C}"/>
              </a:ext>
            </a:extLst>
          </p:cNvPr>
          <p:cNvSpPr>
            <a:spLocks noGrp="1"/>
          </p:cNvSpPr>
          <p:nvPr>
            <p:ph idx="1"/>
          </p:nvPr>
        </p:nvSpPr>
        <p:spPr>
          <a:xfrm>
            <a:off x="1251678" y="1513491"/>
            <a:ext cx="10178322" cy="4366102"/>
          </a:xfrm>
        </p:spPr>
        <p:txBody>
          <a:bodyPr/>
          <a:lstStyle/>
          <a:p>
            <a:r>
              <a:rPr lang="en-US" altLang="zh-CN" dirty="0"/>
              <a:t>Like</a:t>
            </a:r>
            <a:r>
              <a:rPr lang="zh-CN" altLang="en-US" dirty="0"/>
              <a:t> </a:t>
            </a:r>
            <a:r>
              <a:rPr lang="en-US" altLang="zh-CN" dirty="0"/>
              <a:t>culture,</a:t>
            </a:r>
            <a:r>
              <a:rPr lang="zh-CN" altLang="en-US" dirty="0"/>
              <a:t> </a:t>
            </a:r>
            <a:r>
              <a:rPr lang="en-US" altLang="zh-CN" dirty="0"/>
              <a:t>there</a:t>
            </a:r>
            <a:r>
              <a:rPr lang="zh-CN" altLang="en-US" dirty="0"/>
              <a:t> </a:t>
            </a:r>
            <a:r>
              <a:rPr lang="en-US" altLang="zh-CN" dirty="0"/>
              <a:t>are</a:t>
            </a:r>
            <a:r>
              <a:rPr lang="zh-CN" altLang="en-US" dirty="0"/>
              <a:t> </a:t>
            </a:r>
            <a:r>
              <a:rPr lang="en-US" altLang="zh-CN" dirty="0"/>
              <a:t>many</a:t>
            </a:r>
            <a:r>
              <a:rPr lang="zh-CN" altLang="en-US" dirty="0"/>
              <a:t> </a:t>
            </a:r>
            <a:r>
              <a:rPr lang="en-US" altLang="zh-CN" dirty="0"/>
              <a:t>competing</a:t>
            </a:r>
            <a:r>
              <a:rPr lang="zh-CN" altLang="en-US" dirty="0"/>
              <a:t> </a:t>
            </a:r>
            <a:r>
              <a:rPr lang="en-US" altLang="zh-CN" dirty="0"/>
              <a:t>meanings</a:t>
            </a:r>
            <a:r>
              <a:rPr lang="zh-CN" altLang="en-US" dirty="0"/>
              <a:t> </a:t>
            </a:r>
            <a:r>
              <a:rPr lang="en-US" altLang="zh-CN" dirty="0"/>
              <a:t>of</a:t>
            </a:r>
            <a:r>
              <a:rPr lang="zh-CN" altLang="en-US" dirty="0"/>
              <a:t> </a:t>
            </a:r>
            <a:r>
              <a:rPr lang="en-US" altLang="zh-CN" dirty="0"/>
              <a:t>ideology.</a:t>
            </a:r>
            <a:r>
              <a:rPr lang="zh-CN" altLang="en-US" dirty="0"/>
              <a:t> </a:t>
            </a:r>
            <a:endParaRPr lang="en-US" altLang="zh-CN" dirty="0"/>
          </a:p>
          <a:p>
            <a:r>
              <a:rPr lang="en-US" altLang="zh-CN" dirty="0"/>
              <a:t>Though</a:t>
            </a:r>
            <a:r>
              <a:rPr lang="zh-CN" altLang="en-US" dirty="0"/>
              <a:t> </a:t>
            </a:r>
            <a:r>
              <a:rPr lang="en-US" altLang="zh-CN" dirty="0"/>
              <a:t>culture</a:t>
            </a:r>
            <a:r>
              <a:rPr lang="zh-CN" altLang="en-US" dirty="0"/>
              <a:t> </a:t>
            </a:r>
            <a:r>
              <a:rPr lang="en-US" altLang="zh-CN" dirty="0"/>
              <a:t>and</a:t>
            </a:r>
            <a:r>
              <a:rPr lang="zh-CN" altLang="en-US" dirty="0"/>
              <a:t> </a:t>
            </a:r>
            <a:r>
              <a:rPr lang="en-US" altLang="zh-CN" dirty="0"/>
              <a:t>ideology</a:t>
            </a:r>
            <a:r>
              <a:rPr lang="zh-CN" altLang="en-US" dirty="0"/>
              <a:t> </a:t>
            </a:r>
            <a:r>
              <a:rPr lang="en-US" altLang="zh-CN" dirty="0"/>
              <a:t>cover</a:t>
            </a:r>
            <a:r>
              <a:rPr lang="zh-CN" altLang="en-US" dirty="0"/>
              <a:t> </a:t>
            </a:r>
            <a:r>
              <a:rPr lang="en-US" altLang="zh-CN" dirty="0"/>
              <a:t>much</a:t>
            </a:r>
            <a:r>
              <a:rPr lang="zh-CN" altLang="en-US" dirty="0"/>
              <a:t> </a:t>
            </a:r>
            <a:r>
              <a:rPr lang="en-US" altLang="zh-CN" dirty="0"/>
              <a:t>the</a:t>
            </a:r>
            <a:r>
              <a:rPr lang="zh-CN" altLang="en-US" dirty="0"/>
              <a:t> </a:t>
            </a:r>
            <a:r>
              <a:rPr lang="en-US" altLang="zh-CN" dirty="0"/>
              <a:t>same</a:t>
            </a:r>
            <a:r>
              <a:rPr lang="zh-CN" altLang="en-US" dirty="0"/>
              <a:t> </a:t>
            </a:r>
            <a:r>
              <a:rPr lang="en-US" altLang="zh-CN" dirty="0"/>
              <a:t>conceptual</a:t>
            </a:r>
            <a:r>
              <a:rPr lang="zh-CN" altLang="en-US" dirty="0"/>
              <a:t> </a:t>
            </a:r>
            <a:r>
              <a:rPr lang="en-US" altLang="zh-CN" dirty="0"/>
              <a:t>landscape,</a:t>
            </a:r>
            <a:r>
              <a:rPr lang="zh-CN" altLang="en-US" dirty="0"/>
              <a:t> </a:t>
            </a:r>
            <a:r>
              <a:rPr lang="en-US" altLang="zh-CN" dirty="0"/>
              <a:t>ideology</a:t>
            </a:r>
            <a:r>
              <a:rPr lang="zh-CN" altLang="en-US" dirty="0"/>
              <a:t> </a:t>
            </a:r>
            <a:r>
              <a:rPr lang="en-US" altLang="zh-CN" dirty="0"/>
              <a:t>includes</a:t>
            </a:r>
            <a:r>
              <a:rPr lang="zh-CN" altLang="en-US" dirty="0"/>
              <a:t> </a:t>
            </a:r>
            <a:r>
              <a:rPr lang="en-US" altLang="zh-CN" dirty="0"/>
              <a:t>a</a:t>
            </a:r>
            <a:r>
              <a:rPr lang="zh-CN" altLang="en-US" dirty="0"/>
              <a:t> </a:t>
            </a:r>
            <a:r>
              <a:rPr lang="en-US" altLang="zh-CN" dirty="0"/>
              <a:t>political</a:t>
            </a:r>
            <a:r>
              <a:rPr lang="zh-CN" altLang="en-US" dirty="0"/>
              <a:t> </a:t>
            </a:r>
            <a:r>
              <a:rPr lang="en-US" altLang="zh-CN" dirty="0"/>
              <a:t>dimension,</a:t>
            </a:r>
            <a:r>
              <a:rPr lang="zh-CN" altLang="en-US" dirty="0"/>
              <a:t> </a:t>
            </a:r>
            <a:r>
              <a:rPr lang="en-US" altLang="zh-CN" dirty="0"/>
              <a:t>and</a:t>
            </a:r>
            <a:r>
              <a:rPr lang="zh-CN" altLang="en-US" dirty="0"/>
              <a:t> </a:t>
            </a:r>
            <a:r>
              <a:rPr lang="en-US" altLang="zh-CN" dirty="0"/>
              <a:t>it</a:t>
            </a:r>
            <a:r>
              <a:rPr lang="zh-CN" altLang="en-US" dirty="0"/>
              <a:t> </a:t>
            </a:r>
            <a:r>
              <a:rPr lang="en-US" altLang="zh-CN" dirty="0"/>
              <a:t>suggests</a:t>
            </a:r>
            <a:r>
              <a:rPr lang="zh-CN" altLang="en-US" dirty="0"/>
              <a:t> </a:t>
            </a:r>
            <a:r>
              <a:rPr lang="en-US" altLang="zh-CN" dirty="0"/>
              <a:t>that</a:t>
            </a:r>
            <a:r>
              <a:rPr lang="zh-CN" altLang="en-US" dirty="0"/>
              <a:t> </a:t>
            </a:r>
            <a:r>
              <a:rPr lang="en-US" altLang="zh-CN" dirty="0"/>
              <a:t>relations</a:t>
            </a:r>
            <a:r>
              <a:rPr lang="zh-CN" altLang="en-US" dirty="0"/>
              <a:t> </a:t>
            </a:r>
            <a:r>
              <a:rPr lang="en-US" altLang="zh-CN" dirty="0"/>
              <a:t>of</a:t>
            </a:r>
            <a:r>
              <a:rPr lang="zh-CN" altLang="en-US" dirty="0"/>
              <a:t> </a:t>
            </a:r>
            <a:r>
              <a:rPr lang="en-US" altLang="zh-CN" dirty="0"/>
              <a:t>power</a:t>
            </a:r>
            <a:r>
              <a:rPr lang="zh-CN" altLang="en-US" dirty="0"/>
              <a:t> </a:t>
            </a:r>
            <a:r>
              <a:rPr lang="en-US" altLang="zh-CN" dirty="0"/>
              <a:t>and</a:t>
            </a:r>
            <a:r>
              <a:rPr lang="zh-CN" altLang="en-US" dirty="0"/>
              <a:t> </a:t>
            </a:r>
            <a:r>
              <a:rPr lang="en-US" altLang="zh-CN" dirty="0"/>
              <a:t>politics</a:t>
            </a:r>
            <a:r>
              <a:rPr lang="zh-CN" altLang="en-US" dirty="0"/>
              <a:t> </a:t>
            </a:r>
            <a:r>
              <a:rPr lang="en-US" altLang="zh-CN" dirty="0"/>
              <a:t>mark</a:t>
            </a:r>
            <a:r>
              <a:rPr lang="zh-CN" altLang="en-US" dirty="0"/>
              <a:t> </a:t>
            </a:r>
            <a:r>
              <a:rPr lang="en-US" altLang="zh-CN" dirty="0"/>
              <a:t>the</a:t>
            </a:r>
            <a:r>
              <a:rPr lang="zh-CN" altLang="en-US" dirty="0"/>
              <a:t> </a:t>
            </a:r>
            <a:r>
              <a:rPr lang="en-US" altLang="zh-CN" dirty="0"/>
              <a:t>culture/ideology</a:t>
            </a:r>
            <a:r>
              <a:rPr lang="zh-CN" altLang="en-US" dirty="0"/>
              <a:t> </a:t>
            </a:r>
            <a:r>
              <a:rPr lang="en-US" altLang="zh-CN" dirty="0"/>
              <a:t>landscape.</a:t>
            </a:r>
          </a:p>
          <a:p>
            <a:r>
              <a:rPr lang="en-US" altLang="zh-CN" dirty="0"/>
              <a:t>The</a:t>
            </a:r>
            <a:r>
              <a:rPr lang="zh-CN" altLang="en-US" dirty="0"/>
              <a:t> </a:t>
            </a:r>
            <a:r>
              <a:rPr lang="en-US" altLang="zh-CN" dirty="0"/>
              <a:t>study</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is</a:t>
            </a:r>
            <a:r>
              <a:rPr lang="zh-CN" altLang="en-US" dirty="0"/>
              <a:t> </a:t>
            </a:r>
            <a:r>
              <a:rPr lang="en-US" altLang="zh-CN" dirty="0"/>
              <a:t>not</a:t>
            </a:r>
            <a:r>
              <a:rPr lang="zh-CN" altLang="en-US" dirty="0"/>
              <a:t> </a:t>
            </a:r>
            <a:r>
              <a:rPr lang="en-US" altLang="zh-CN" dirty="0"/>
              <a:t>just</a:t>
            </a:r>
            <a:r>
              <a:rPr lang="zh-CN" altLang="en-US" dirty="0"/>
              <a:t> </a:t>
            </a:r>
            <a:r>
              <a:rPr lang="en-US" altLang="zh-CN" dirty="0"/>
              <a:t>a</a:t>
            </a:r>
            <a:r>
              <a:rPr lang="zh-CN" altLang="en-US" dirty="0"/>
              <a:t> </a:t>
            </a:r>
            <a:r>
              <a:rPr lang="en-US" altLang="zh-CN" dirty="0"/>
              <a:t>simple</a:t>
            </a:r>
            <a:r>
              <a:rPr lang="zh-CN" altLang="en-US" dirty="0"/>
              <a:t> </a:t>
            </a:r>
            <a:r>
              <a:rPr lang="en-US" altLang="zh-CN" dirty="0"/>
              <a:t>discussion</a:t>
            </a:r>
            <a:r>
              <a:rPr lang="zh-CN" altLang="en-US" dirty="0"/>
              <a:t> </a:t>
            </a:r>
            <a:r>
              <a:rPr lang="en-US" altLang="zh-CN" dirty="0"/>
              <a:t>of</a:t>
            </a:r>
            <a:r>
              <a:rPr lang="zh-CN" altLang="en-US" dirty="0"/>
              <a:t> </a:t>
            </a:r>
            <a:r>
              <a:rPr lang="en-US" altLang="zh-CN" dirty="0"/>
              <a:t>entertainment</a:t>
            </a:r>
            <a:r>
              <a:rPr lang="zh-CN" altLang="en-US" dirty="0"/>
              <a:t> </a:t>
            </a:r>
            <a:r>
              <a:rPr lang="en-US" altLang="zh-CN" dirty="0"/>
              <a:t>and</a:t>
            </a:r>
            <a:r>
              <a:rPr lang="zh-CN" altLang="en-US" dirty="0"/>
              <a:t> </a:t>
            </a:r>
            <a:r>
              <a:rPr lang="en-US" altLang="zh-CN" dirty="0"/>
              <a:t>leisure.</a:t>
            </a:r>
          </a:p>
        </p:txBody>
      </p:sp>
    </p:spTree>
    <p:extLst>
      <p:ext uri="{BB962C8B-B14F-4D97-AF65-F5344CB8AC3E}">
        <p14:creationId xmlns:p14="http://schemas.microsoft.com/office/powerpoint/2010/main" val="50296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55A4-8A58-EE47-A758-DBE105AAA149}"/>
              </a:ext>
            </a:extLst>
          </p:cNvPr>
          <p:cNvSpPr>
            <a:spLocks noGrp="1"/>
          </p:cNvSpPr>
          <p:nvPr>
            <p:ph type="title"/>
          </p:nvPr>
        </p:nvSpPr>
        <p:spPr/>
        <p:txBody>
          <a:bodyPr/>
          <a:lstStyle/>
          <a:p>
            <a:r>
              <a:rPr lang="en-US" altLang="zh-CN" dirty="0"/>
              <a:t>What</a:t>
            </a:r>
            <a:r>
              <a:rPr lang="zh-CN" altLang="en-US" dirty="0"/>
              <a:t> </a:t>
            </a:r>
            <a:r>
              <a:rPr lang="en-US" altLang="zh-CN" dirty="0"/>
              <a:t>is</a:t>
            </a:r>
            <a:r>
              <a:rPr lang="zh-CN" altLang="en-US" dirty="0"/>
              <a:t> </a:t>
            </a:r>
            <a:r>
              <a:rPr lang="en-US" altLang="zh-CN" dirty="0"/>
              <a:t>popular</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F4A2A924-FBD7-E040-AD7B-2E570B2D690C}"/>
              </a:ext>
            </a:extLst>
          </p:cNvPr>
          <p:cNvSpPr>
            <a:spLocks noGrp="1"/>
          </p:cNvSpPr>
          <p:nvPr>
            <p:ph idx="1"/>
          </p:nvPr>
        </p:nvSpPr>
        <p:spPr/>
        <p:txBody>
          <a:bodyPr>
            <a:normAutofit fontScale="85000" lnSpcReduction="20000"/>
          </a:bodyPr>
          <a:lstStyle/>
          <a:p>
            <a:pPr marL="0" indent="0">
              <a:buNone/>
            </a:pPr>
            <a:r>
              <a:rPr lang="en-US" altLang="zh-CN" dirty="0"/>
              <a:t>Five</a:t>
            </a:r>
            <a:r>
              <a:rPr lang="zh-CN" altLang="en-US" dirty="0"/>
              <a:t> </a:t>
            </a:r>
            <a:r>
              <a:rPr lang="en-US" altLang="zh-CN" dirty="0"/>
              <a:t>ways</a:t>
            </a:r>
            <a:r>
              <a:rPr lang="zh-CN" altLang="en-US" dirty="0"/>
              <a:t> </a:t>
            </a:r>
            <a:r>
              <a:rPr lang="en-US" altLang="zh-CN" dirty="0"/>
              <a:t>of</a:t>
            </a:r>
            <a:r>
              <a:rPr lang="zh-CN" altLang="en-US" dirty="0"/>
              <a:t> </a:t>
            </a:r>
            <a:r>
              <a:rPr lang="en-US" altLang="zh-CN" dirty="0"/>
              <a:t>understanding</a:t>
            </a:r>
            <a:r>
              <a:rPr lang="zh-CN" altLang="en-US" dirty="0"/>
              <a:t> </a:t>
            </a:r>
            <a:r>
              <a:rPr lang="en-US" altLang="zh-CN" dirty="0"/>
              <a:t>ideology</a:t>
            </a:r>
            <a:r>
              <a:rPr lang="zh-CN" altLang="en-US" dirty="0"/>
              <a:t> </a:t>
            </a:r>
            <a:r>
              <a:rPr lang="en-US" altLang="zh-CN" dirty="0"/>
              <a:t>which</a:t>
            </a:r>
            <a:r>
              <a:rPr lang="zh-CN" altLang="en-US" dirty="0"/>
              <a:t> </a:t>
            </a:r>
            <a:r>
              <a:rPr lang="en-US" altLang="zh-CN" dirty="0"/>
              <a:t>have</a:t>
            </a:r>
            <a:r>
              <a:rPr lang="zh-CN" altLang="en-US" dirty="0"/>
              <a:t> </a:t>
            </a:r>
            <a:r>
              <a:rPr lang="en-US" altLang="zh-CN" dirty="0"/>
              <a:t>a</a:t>
            </a:r>
            <a:r>
              <a:rPr lang="zh-CN" altLang="en-US" dirty="0"/>
              <a:t> </a:t>
            </a:r>
            <a:r>
              <a:rPr lang="en-US" altLang="zh-CN" dirty="0"/>
              <a:t>bearing</a:t>
            </a:r>
            <a:r>
              <a:rPr lang="zh-CN" altLang="en-US" dirty="0"/>
              <a:t> </a:t>
            </a:r>
            <a:r>
              <a:rPr lang="en-US" altLang="zh-CN" dirty="0"/>
              <a:t>on</a:t>
            </a:r>
            <a:r>
              <a:rPr lang="zh-CN" altLang="en-US" dirty="0"/>
              <a:t> </a:t>
            </a:r>
            <a:r>
              <a:rPr lang="en-US" altLang="zh-CN" dirty="0"/>
              <a:t>the</a:t>
            </a:r>
            <a:r>
              <a:rPr lang="zh-CN" altLang="en-US" dirty="0"/>
              <a:t> </a:t>
            </a:r>
            <a:r>
              <a:rPr lang="en-US" altLang="zh-CN" dirty="0"/>
              <a:t>study</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p>
          <a:p>
            <a:pPr marL="457200" indent="-457200">
              <a:buFont typeface="+mj-lt"/>
              <a:buAutoNum type="arabicPeriod"/>
            </a:pPr>
            <a:r>
              <a:rPr lang="en-US" altLang="zh-CN" dirty="0"/>
              <a:t>A</a:t>
            </a:r>
            <a:r>
              <a:rPr lang="zh-CN" altLang="en-US" dirty="0"/>
              <a:t> </a:t>
            </a:r>
            <a:r>
              <a:rPr lang="en-US" altLang="zh-CN" dirty="0"/>
              <a:t>systematic</a:t>
            </a:r>
            <a:r>
              <a:rPr lang="zh-CN" altLang="en-US" dirty="0"/>
              <a:t> </a:t>
            </a:r>
            <a:r>
              <a:rPr lang="en-US" altLang="zh-CN" dirty="0"/>
              <a:t>body</a:t>
            </a:r>
            <a:r>
              <a:rPr lang="zh-CN" altLang="en-US" dirty="0"/>
              <a:t> </a:t>
            </a:r>
            <a:r>
              <a:rPr lang="en-US" altLang="zh-CN" dirty="0"/>
              <a:t>of</a:t>
            </a:r>
            <a:r>
              <a:rPr lang="zh-CN" altLang="en-US" dirty="0"/>
              <a:t> </a:t>
            </a:r>
            <a:r>
              <a:rPr lang="en-US" altLang="zh-CN" dirty="0"/>
              <a:t>ideas</a:t>
            </a:r>
            <a:r>
              <a:rPr lang="zh-CN" altLang="en-US" dirty="0"/>
              <a:t> </a:t>
            </a:r>
            <a:r>
              <a:rPr lang="en-US" altLang="zh-CN" dirty="0"/>
              <a:t>articulated</a:t>
            </a:r>
            <a:r>
              <a:rPr lang="zh-CN" altLang="en-US" dirty="0"/>
              <a:t> </a:t>
            </a:r>
            <a:r>
              <a:rPr lang="en-US" altLang="zh-CN" dirty="0"/>
              <a:t>by</a:t>
            </a:r>
            <a:r>
              <a:rPr lang="zh-CN" altLang="en-US" dirty="0"/>
              <a:t> </a:t>
            </a:r>
            <a:r>
              <a:rPr lang="en-US" altLang="zh-CN" dirty="0"/>
              <a:t>a</a:t>
            </a:r>
            <a:r>
              <a:rPr lang="zh-CN" altLang="en-US" dirty="0"/>
              <a:t> </a:t>
            </a:r>
            <a:r>
              <a:rPr lang="en-US" altLang="zh-CN" dirty="0"/>
              <a:t>particular</a:t>
            </a:r>
            <a:r>
              <a:rPr lang="zh-CN" altLang="en-US" dirty="0"/>
              <a:t> </a:t>
            </a:r>
            <a:r>
              <a:rPr lang="en-US" altLang="zh-CN" dirty="0"/>
              <a:t>group</a:t>
            </a:r>
            <a:r>
              <a:rPr lang="zh-CN" altLang="en-US" dirty="0"/>
              <a:t> </a:t>
            </a:r>
            <a:r>
              <a:rPr lang="en-US" altLang="zh-CN" dirty="0"/>
              <a:t>of</a:t>
            </a:r>
            <a:r>
              <a:rPr lang="zh-CN" altLang="en-US" dirty="0"/>
              <a:t> </a:t>
            </a:r>
            <a:r>
              <a:rPr lang="en-US" altLang="zh-CN" dirty="0"/>
              <a:t>people</a:t>
            </a:r>
            <a:r>
              <a:rPr lang="zh-CN" altLang="en-US" dirty="0"/>
              <a:t> </a:t>
            </a:r>
            <a:r>
              <a:rPr lang="en-US" altLang="zh-CN" dirty="0"/>
              <a:t>(ideas</a:t>
            </a:r>
            <a:r>
              <a:rPr lang="zh-CN" altLang="en-US" dirty="0"/>
              <a:t> </a:t>
            </a:r>
            <a:r>
              <a:rPr lang="en-US" altLang="zh-CN" dirty="0"/>
              <a:t>informed</a:t>
            </a:r>
            <a:r>
              <a:rPr lang="zh-CN" altLang="en-US" dirty="0"/>
              <a:t> </a:t>
            </a:r>
            <a:r>
              <a:rPr lang="en-US" altLang="zh-CN" dirty="0"/>
              <a:t>by</a:t>
            </a:r>
            <a:r>
              <a:rPr lang="zh-CN" altLang="en-US" dirty="0"/>
              <a:t> </a:t>
            </a:r>
            <a:r>
              <a:rPr lang="en-US" altLang="zh-CN" dirty="0"/>
              <a:t>particular</a:t>
            </a:r>
            <a:r>
              <a:rPr lang="zh-CN" altLang="en-US" dirty="0"/>
              <a:t> </a:t>
            </a:r>
            <a:r>
              <a:rPr lang="en-US" altLang="zh-CN" dirty="0"/>
              <a:t>professional</a:t>
            </a:r>
            <a:r>
              <a:rPr lang="zh-CN" altLang="en-US" dirty="0"/>
              <a:t> </a:t>
            </a:r>
            <a:r>
              <a:rPr lang="en-US" altLang="zh-CN" dirty="0"/>
              <a:t>groups,</a:t>
            </a:r>
            <a:r>
              <a:rPr lang="zh-CN" altLang="en-US" dirty="0"/>
              <a:t> </a:t>
            </a:r>
            <a:r>
              <a:rPr lang="en-US" altLang="zh-CN" dirty="0"/>
              <a:t>or</a:t>
            </a:r>
            <a:r>
              <a:rPr lang="zh-CN" altLang="en-US" dirty="0"/>
              <a:t> </a:t>
            </a:r>
            <a:r>
              <a:rPr lang="en-US" altLang="zh-CN" dirty="0"/>
              <a:t>resembles</a:t>
            </a:r>
            <a:r>
              <a:rPr lang="zh-CN" altLang="en-US" dirty="0"/>
              <a:t> </a:t>
            </a:r>
            <a:r>
              <a:rPr lang="en-US" altLang="zh-CN" dirty="0"/>
              <a:t>the</a:t>
            </a:r>
            <a:r>
              <a:rPr lang="zh-CN" altLang="en-US" dirty="0"/>
              <a:t> </a:t>
            </a:r>
            <a:r>
              <a:rPr lang="en-US" altLang="zh-CN" dirty="0"/>
              <a:t>collection</a:t>
            </a:r>
            <a:r>
              <a:rPr lang="zh-CN" altLang="en-US" dirty="0"/>
              <a:t> </a:t>
            </a:r>
            <a:r>
              <a:rPr lang="en-US" altLang="zh-CN" dirty="0"/>
              <a:t>of</a:t>
            </a:r>
            <a:r>
              <a:rPr lang="zh-CN" altLang="en-US" dirty="0"/>
              <a:t> </a:t>
            </a:r>
            <a:r>
              <a:rPr lang="en-US" altLang="zh-CN" dirty="0"/>
              <a:t>political,</a:t>
            </a:r>
            <a:r>
              <a:rPr lang="zh-CN" altLang="en-US" dirty="0"/>
              <a:t> </a:t>
            </a:r>
            <a:r>
              <a:rPr lang="en-US" altLang="zh-CN" dirty="0"/>
              <a:t>economic</a:t>
            </a:r>
            <a:r>
              <a:rPr lang="zh-CN" altLang="en-US" dirty="0"/>
              <a:t> </a:t>
            </a:r>
            <a:r>
              <a:rPr lang="en-US" altLang="zh-CN" dirty="0"/>
              <a:t>and</a:t>
            </a:r>
            <a:r>
              <a:rPr lang="zh-CN" altLang="en-US" dirty="0"/>
              <a:t> </a:t>
            </a:r>
            <a:r>
              <a:rPr lang="en-US" altLang="zh-CN" dirty="0"/>
              <a:t>social</a:t>
            </a:r>
            <a:r>
              <a:rPr lang="zh-CN" altLang="en-US" dirty="0"/>
              <a:t> </a:t>
            </a:r>
            <a:r>
              <a:rPr lang="en-US" altLang="zh-CN" dirty="0"/>
              <a:t>ideas</a:t>
            </a:r>
            <a:r>
              <a:rPr lang="zh-CN" altLang="en-US" dirty="0"/>
              <a:t> </a:t>
            </a:r>
            <a:r>
              <a:rPr lang="en-US" altLang="zh-CN" dirty="0"/>
              <a:t>that</a:t>
            </a:r>
            <a:r>
              <a:rPr lang="zh-CN" altLang="en-US" dirty="0"/>
              <a:t> </a:t>
            </a:r>
            <a:r>
              <a:rPr lang="en-US" altLang="zh-CN" dirty="0"/>
              <a:t>inform</a:t>
            </a:r>
            <a:r>
              <a:rPr lang="zh-CN" altLang="en-US" dirty="0"/>
              <a:t> </a:t>
            </a:r>
            <a:r>
              <a:rPr lang="en-US" altLang="zh-CN" dirty="0"/>
              <a:t>the</a:t>
            </a:r>
            <a:r>
              <a:rPr lang="zh-CN" altLang="en-US" dirty="0"/>
              <a:t> </a:t>
            </a:r>
            <a:r>
              <a:rPr lang="en-US" altLang="zh-CN" dirty="0"/>
              <a:t>aspirations</a:t>
            </a:r>
            <a:r>
              <a:rPr lang="zh-CN" altLang="en-US" dirty="0"/>
              <a:t> </a:t>
            </a:r>
            <a:r>
              <a:rPr lang="en-US" altLang="zh-CN" dirty="0"/>
              <a:t>and</a:t>
            </a:r>
            <a:r>
              <a:rPr lang="zh-CN" altLang="en-US" dirty="0"/>
              <a:t> </a:t>
            </a:r>
            <a:r>
              <a:rPr lang="en-US" altLang="zh-CN" dirty="0"/>
              <a:t>activities</a:t>
            </a:r>
            <a:r>
              <a:rPr lang="zh-CN" altLang="en-US" dirty="0"/>
              <a:t> </a:t>
            </a:r>
            <a:r>
              <a:rPr lang="en-US" altLang="zh-CN" dirty="0"/>
              <a:t>of</a:t>
            </a:r>
            <a:r>
              <a:rPr lang="zh-CN" altLang="en-US" dirty="0"/>
              <a:t> </a:t>
            </a:r>
            <a:r>
              <a:rPr lang="en-US" altLang="zh-CN" dirty="0"/>
              <a:t>a</a:t>
            </a:r>
            <a:r>
              <a:rPr lang="zh-CN" altLang="en-US" dirty="0"/>
              <a:t> </a:t>
            </a:r>
            <a:r>
              <a:rPr lang="en-US" altLang="zh-CN" dirty="0"/>
              <a:t>political</a:t>
            </a:r>
            <a:r>
              <a:rPr lang="zh-CN" altLang="en-US" dirty="0"/>
              <a:t> </a:t>
            </a:r>
            <a:r>
              <a:rPr lang="en-US" altLang="zh-CN" dirty="0"/>
              <a:t>party).</a:t>
            </a:r>
          </a:p>
          <a:p>
            <a:pPr marL="457200" indent="-457200">
              <a:buFont typeface="+mj-lt"/>
              <a:buAutoNum type="arabicPeriod"/>
            </a:pPr>
            <a:r>
              <a:rPr lang="en-US" altLang="zh-CN" dirty="0"/>
              <a:t>Indicate</a:t>
            </a:r>
            <a:r>
              <a:rPr lang="zh-CN" altLang="en-US" dirty="0"/>
              <a:t> </a:t>
            </a:r>
            <a:r>
              <a:rPr lang="en-US" altLang="zh-CN" dirty="0"/>
              <a:t>how</a:t>
            </a:r>
            <a:r>
              <a:rPr lang="zh-CN" altLang="en-US" dirty="0"/>
              <a:t> </a:t>
            </a:r>
            <a:r>
              <a:rPr lang="en-US" altLang="zh-CN" dirty="0"/>
              <a:t>some</a:t>
            </a:r>
            <a:r>
              <a:rPr lang="zh-CN" altLang="en-US" dirty="0"/>
              <a:t> </a:t>
            </a:r>
            <a:r>
              <a:rPr lang="en-US" altLang="zh-CN" dirty="0"/>
              <a:t>texts</a:t>
            </a:r>
            <a:r>
              <a:rPr lang="zh-CN" altLang="en-US" dirty="0"/>
              <a:t> </a:t>
            </a:r>
            <a:r>
              <a:rPr lang="en-US" altLang="zh-CN" dirty="0"/>
              <a:t>and</a:t>
            </a:r>
            <a:r>
              <a:rPr lang="zh-CN" altLang="en-US" dirty="0"/>
              <a:t> </a:t>
            </a:r>
            <a:r>
              <a:rPr lang="en-US" altLang="zh-CN" dirty="0"/>
              <a:t>practices</a:t>
            </a:r>
            <a:r>
              <a:rPr lang="zh-CN" altLang="en-US" dirty="0"/>
              <a:t> </a:t>
            </a:r>
            <a:r>
              <a:rPr lang="en-US" altLang="zh-CN" dirty="0"/>
              <a:t>present</a:t>
            </a:r>
            <a:r>
              <a:rPr lang="zh-CN" altLang="en-US" dirty="0"/>
              <a:t> </a:t>
            </a:r>
            <a:r>
              <a:rPr lang="en-US" altLang="zh-CN" dirty="0"/>
              <a:t>distorted</a:t>
            </a:r>
            <a:r>
              <a:rPr lang="zh-CN" altLang="en-US" dirty="0"/>
              <a:t> </a:t>
            </a:r>
            <a:r>
              <a:rPr lang="en-US" altLang="zh-CN" dirty="0"/>
              <a:t>images</a:t>
            </a:r>
            <a:r>
              <a:rPr lang="zh-CN" altLang="en-US" dirty="0"/>
              <a:t> </a:t>
            </a:r>
            <a:r>
              <a:rPr lang="en-US" altLang="zh-CN" dirty="0"/>
              <a:t>of</a:t>
            </a:r>
            <a:r>
              <a:rPr lang="zh-CN" altLang="en-US" dirty="0"/>
              <a:t> </a:t>
            </a:r>
            <a:r>
              <a:rPr lang="en-US" altLang="zh-CN" dirty="0"/>
              <a:t>reality</a:t>
            </a:r>
            <a:r>
              <a:rPr lang="zh-CN" altLang="en-US" dirty="0"/>
              <a:t> </a:t>
            </a:r>
            <a:r>
              <a:rPr lang="en-US" altLang="zh-CN" dirty="0"/>
              <a:t>(certain</a:t>
            </a:r>
            <a:r>
              <a:rPr lang="zh-CN" altLang="en-US" dirty="0"/>
              <a:t> </a:t>
            </a:r>
            <a:r>
              <a:rPr lang="en-US" altLang="zh-CN" dirty="0"/>
              <a:t>masking,</a:t>
            </a:r>
            <a:r>
              <a:rPr lang="zh-CN" altLang="en-US" dirty="0"/>
              <a:t> </a:t>
            </a:r>
            <a:r>
              <a:rPr lang="en-US" altLang="zh-CN" dirty="0"/>
              <a:t>distortion</a:t>
            </a:r>
            <a:r>
              <a:rPr lang="zh-CN" altLang="en-US" dirty="0"/>
              <a:t> </a:t>
            </a:r>
            <a:r>
              <a:rPr lang="en-US" altLang="zh-CN" dirty="0"/>
              <a:t>or</a:t>
            </a:r>
            <a:r>
              <a:rPr lang="zh-CN" altLang="en-US" dirty="0"/>
              <a:t> </a:t>
            </a:r>
            <a:r>
              <a:rPr lang="en-US" altLang="zh-CN" dirty="0"/>
              <a:t>concealment),</a:t>
            </a:r>
            <a:r>
              <a:rPr lang="zh-CN" altLang="en-US" dirty="0"/>
              <a:t> </a:t>
            </a:r>
            <a:r>
              <a:rPr lang="en-US" altLang="zh-CN" dirty="0"/>
              <a:t>which</a:t>
            </a:r>
            <a:r>
              <a:rPr lang="zh-CN" altLang="en-US" dirty="0"/>
              <a:t> </a:t>
            </a:r>
            <a:r>
              <a:rPr lang="en-US" altLang="zh-CN" dirty="0"/>
              <a:t>produce</a:t>
            </a:r>
            <a:r>
              <a:rPr lang="zh-CN" altLang="en-US" dirty="0"/>
              <a:t> </a:t>
            </a:r>
            <a:r>
              <a:rPr lang="en-US" altLang="zh-CN" dirty="0"/>
              <a:t>‘false</a:t>
            </a:r>
            <a:r>
              <a:rPr lang="zh-CN" altLang="en-US" dirty="0"/>
              <a:t> </a:t>
            </a:r>
            <a:r>
              <a:rPr lang="en-US" altLang="zh-CN" dirty="0"/>
              <a:t>consciousness’.</a:t>
            </a:r>
            <a:r>
              <a:rPr lang="zh-CN" altLang="en-US" dirty="0"/>
              <a:t> </a:t>
            </a:r>
            <a:r>
              <a:rPr lang="en-US" altLang="zh-CN" dirty="0"/>
              <a:t>Such</a:t>
            </a:r>
            <a:r>
              <a:rPr lang="zh-CN" altLang="en-US" dirty="0"/>
              <a:t> </a:t>
            </a:r>
            <a:r>
              <a:rPr lang="en-US" altLang="zh-CN" dirty="0"/>
              <a:t>distortions,</a:t>
            </a:r>
            <a:r>
              <a:rPr lang="zh-CN" altLang="en-US" dirty="0"/>
              <a:t> </a:t>
            </a:r>
            <a:r>
              <a:rPr lang="en-US" altLang="zh-CN" dirty="0"/>
              <a:t>it</a:t>
            </a:r>
            <a:r>
              <a:rPr lang="zh-CN" altLang="en-US" dirty="0"/>
              <a:t> </a:t>
            </a:r>
            <a:r>
              <a:rPr lang="en-US" altLang="zh-CN" dirty="0"/>
              <a:t>is</a:t>
            </a:r>
            <a:r>
              <a:rPr lang="zh-CN" altLang="en-US" dirty="0"/>
              <a:t> </a:t>
            </a:r>
            <a:r>
              <a:rPr lang="en-US" altLang="zh-CN" dirty="0"/>
              <a:t>argued,</a:t>
            </a:r>
            <a:r>
              <a:rPr lang="zh-CN" altLang="en-US" dirty="0"/>
              <a:t> </a:t>
            </a:r>
            <a:r>
              <a:rPr lang="en-US" altLang="zh-CN" dirty="0"/>
              <a:t>work</a:t>
            </a:r>
            <a:r>
              <a:rPr lang="zh-CN" altLang="en-US" dirty="0"/>
              <a:t> </a:t>
            </a:r>
            <a:r>
              <a:rPr lang="en-US" altLang="zh-CN" dirty="0"/>
              <a:t>in</a:t>
            </a:r>
            <a:r>
              <a:rPr lang="zh-CN" altLang="en-US" dirty="0"/>
              <a:t> </a:t>
            </a:r>
            <a:r>
              <a:rPr lang="en-US" altLang="zh-CN" dirty="0"/>
              <a:t>the</a:t>
            </a:r>
            <a:r>
              <a:rPr lang="zh-CN" altLang="en-US" dirty="0"/>
              <a:t> </a:t>
            </a:r>
            <a:r>
              <a:rPr lang="en-US" altLang="zh-CN" dirty="0"/>
              <a:t>interests</a:t>
            </a:r>
            <a:r>
              <a:rPr lang="zh-CN" altLang="en-US" dirty="0"/>
              <a:t> </a:t>
            </a:r>
            <a:r>
              <a:rPr lang="en-US" altLang="zh-CN" dirty="0"/>
              <a:t>of</a:t>
            </a:r>
            <a:r>
              <a:rPr lang="zh-CN" altLang="en-US" dirty="0"/>
              <a:t> </a:t>
            </a:r>
            <a:r>
              <a:rPr lang="en-US" altLang="zh-CN" dirty="0"/>
              <a:t>the</a:t>
            </a:r>
            <a:r>
              <a:rPr lang="zh-CN" altLang="en-US" dirty="0"/>
              <a:t> </a:t>
            </a:r>
            <a:r>
              <a:rPr lang="en-US" altLang="zh-CN" dirty="0"/>
              <a:t>powerful</a:t>
            </a:r>
            <a:r>
              <a:rPr lang="zh-CN" altLang="en-US" dirty="0"/>
              <a:t> </a:t>
            </a:r>
            <a:r>
              <a:rPr lang="en-US" altLang="zh-CN" dirty="0"/>
              <a:t>against</a:t>
            </a:r>
            <a:r>
              <a:rPr lang="zh-CN" altLang="en-US" dirty="0"/>
              <a:t> </a:t>
            </a:r>
            <a:r>
              <a:rPr lang="en-US" altLang="zh-CN" dirty="0"/>
              <a:t>the</a:t>
            </a:r>
            <a:r>
              <a:rPr lang="zh-CN" altLang="en-US" dirty="0"/>
              <a:t> </a:t>
            </a:r>
            <a:r>
              <a:rPr lang="en-US" altLang="zh-CN" dirty="0"/>
              <a:t>interests</a:t>
            </a:r>
            <a:r>
              <a:rPr lang="zh-CN" altLang="en-US" dirty="0"/>
              <a:t> </a:t>
            </a:r>
            <a:r>
              <a:rPr lang="en-US" altLang="zh-CN" dirty="0"/>
              <a:t>of</a:t>
            </a:r>
            <a:r>
              <a:rPr lang="zh-CN" altLang="en-US" dirty="0"/>
              <a:t> </a:t>
            </a:r>
            <a:r>
              <a:rPr lang="en-US" altLang="zh-CN" dirty="0"/>
              <a:t>the</a:t>
            </a:r>
            <a:r>
              <a:rPr lang="zh-CN" altLang="en-US" dirty="0"/>
              <a:t> </a:t>
            </a:r>
            <a:r>
              <a:rPr lang="en-US" altLang="zh-CN" dirty="0"/>
              <a:t>powerless.</a:t>
            </a:r>
            <a:r>
              <a:rPr lang="zh-CN" altLang="en-US" dirty="0"/>
              <a:t> </a:t>
            </a:r>
            <a:r>
              <a:rPr lang="en-US" altLang="zh-CN" dirty="0"/>
              <a:t>As</a:t>
            </a:r>
            <a:r>
              <a:rPr lang="zh-CN" altLang="en-US" dirty="0"/>
              <a:t> </a:t>
            </a:r>
            <a:r>
              <a:rPr lang="en-US" altLang="zh-CN" dirty="0"/>
              <a:t>suggested</a:t>
            </a:r>
            <a:r>
              <a:rPr lang="zh-CN" altLang="en-US" dirty="0"/>
              <a:t> </a:t>
            </a:r>
            <a:r>
              <a:rPr lang="en-US" altLang="zh-CN" dirty="0"/>
              <a:t>by</a:t>
            </a:r>
            <a:r>
              <a:rPr lang="zh-CN" altLang="en-US" dirty="0"/>
              <a:t> </a:t>
            </a:r>
            <a:r>
              <a:rPr lang="en-US" altLang="zh-CN" dirty="0"/>
              <a:t>Karl</a:t>
            </a:r>
            <a:r>
              <a:rPr lang="zh-CN" altLang="en-US" dirty="0"/>
              <a:t> </a:t>
            </a:r>
            <a:r>
              <a:rPr lang="en-US" altLang="zh-CN" dirty="0"/>
              <a:t>Marx</a:t>
            </a:r>
            <a:r>
              <a:rPr lang="zh-CN" altLang="en-US" dirty="0"/>
              <a:t> </a:t>
            </a:r>
            <a:r>
              <a:rPr lang="en-US" altLang="zh-CN" dirty="0"/>
              <a:t>(1976a),</a:t>
            </a:r>
            <a:r>
              <a:rPr lang="zh-CN" altLang="en-US" dirty="0"/>
              <a:t> </a:t>
            </a:r>
            <a:r>
              <a:rPr lang="en-US" altLang="zh-CN" dirty="0"/>
              <a:t>the</a:t>
            </a:r>
            <a:r>
              <a:rPr lang="zh-CN" altLang="en-US" dirty="0"/>
              <a:t> </a:t>
            </a:r>
            <a:r>
              <a:rPr lang="en-US" altLang="zh-CN" dirty="0"/>
              <a:t>way</a:t>
            </a:r>
            <a:r>
              <a:rPr lang="zh-CN" altLang="en-US" dirty="0"/>
              <a:t> </a:t>
            </a:r>
            <a:r>
              <a:rPr lang="en-US" altLang="zh-CN" dirty="0"/>
              <a:t>a</a:t>
            </a:r>
            <a:r>
              <a:rPr lang="zh-CN" altLang="en-US" dirty="0"/>
              <a:t> </a:t>
            </a:r>
            <a:r>
              <a:rPr lang="en-US" altLang="zh-CN" dirty="0"/>
              <a:t>society</a:t>
            </a:r>
            <a:r>
              <a:rPr lang="zh-CN" altLang="en-US" dirty="0"/>
              <a:t> </a:t>
            </a:r>
            <a:r>
              <a:rPr lang="en-US" altLang="zh-CN" dirty="0"/>
              <a:t>organizes</a:t>
            </a:r>
            <a:r>
              <a:rPr lang="zh-CN" altLang="en-US" dirty="0"/>
              <a:t> </a:t>
            </a:r>
            <a:r>
              <a:rPr lang="en-US" altLang="zh-CN" dirty="0"/>
              <a:t>the</a:t>
            </a:r>
            <a:r>
              <a:rPr lang="zh-CN" altLang="en-US" dirty="0"/>
              <a:t> </a:t>
            </a:r>
            <a:r>
              <a:rPr lang="en-US" altLang="zh-CN" dirty="0"/>
              <a:t>means</a:t>
            </a:r>
            <a:r>
              <a:rPr lang="zh-CN" altLang="en-US" dirty="0"/>
              <a:t> </a:t>
            </a:r>
            <a:r>
              <a:rPr lang="en-US" altLang="zh-CN" dirty="0"/>
              <a:t>of</a:t>
            </a:r>
            <a:r>
              <a:rPr lang="zh-CN" altLang="en-US" dirty="0"/>
              <a:t> </a:t>
            </a:r>
            <a:r>
              <a:rPr lang="en-US" altLang="zh-CN" dirty="0"/>
              <a:t>its</a:t>
            </a:r>
            <a:r>
              <a:rPr lang="zh-CN" altLang="en-US" dirty="0"/>
              <a:t> </a:t>
            </a:r>
            <a:r>
              <a:rPr lang="en-US" altLang="zh-CN" dirty="0"/>
              <a:t>material</a:t>
            </a:r>
            <a:r>
              <a:rPr lang="zh-CN" altLang="en-US" dirty="0"/>
              <a:t> </a:t>
            </a:r>
            <a:r>
              <a:rPr lang="en-US" altLang="zh-CN" dirty="0"/>
              <a:t>production</a:t>
            </a:r>
            <a:r>
              <a:rPr lang="zh-CN" altLang="en-US" dirty="0"/>
              <a:t> </a:t>
            </a:r>
            <a:r>
              <a:rPr lang="en-US" altLang="zh-CN" dirty="0"/>
              <a:t>will</a:t>
            </a:r>
            <a:r>
              <a:rPr lang="zh-CN" altLang="en-US" dirty="0"/>
              <a:t> </a:t>
            </a:r>
            <a:r>
              <a:rPr lang="en-US" altLang="zh-CN" dirty="0"/>
              <a:t>have</a:t>
            </a:r>
            <a:r>
              <a:rPr lang="zh-CN" altLang="en-US" dirty="0"/>
              <a:t> </a:t>
            </a:r>
            <a:r>
              <a:rPr lang="en-US" altLang="zh-CN" dirty="0"/>
              <a:t>a</a:t>
            </a:r>
            <a:r>
              <a:rPr lang="zh-CN" altLang="en-US" dirty="0"/>
              <a:t> </a:t>
            </a:r>
            <a:r>
              <a:rPr lang="en-US" altLang="zh-CN" dirty="0"/>
              <a:t>determining</a:t>
            </a:r>
            <a:r>
              <a:rPr lang="zh-CN" altLang="en-US" dirty="0"/>
              <a:t> </a:t>
            </a:r>
            <a:r>
              <a:rPr lang="en-US" altLang="zh-CN" dirty="0"/>
              <a:t>effect</a:t>
            </a:r>
            <a:r>
              <a:rPr lang="zh-CN" altLang="en-US" dirty="0"/>
              <a:t> </a:t>
            </a:r>
            <a:r>
              <a:rPr lang="en-US" altLang="zh-CN" dirty="0"/>
              <a:t>on the</a:t>
            </a:r>
            <a:r>
              <a:rPr lang="zh-CN" altLang="en-US" dirty="0"/>
              <a:t> </a:t>
            </a:r>
            <a:r>
              <a:rPr lang="en-US" altLang="zh-CN" dirty="0"/>
              <a:t>type</a:t>
            </a:r>
            <a:r>
              <a:rPr lang="zh-CN" altLang="en-US" dirty="0"/>
              <a:t> </a:t>
            </a:r>
            <a:r>
              <a:rPr lang="en-US" altLang="zh-CN" dirty="0"/>
              <a:t>of</a:t>
            </a:r>
            <a:r>
              <a:rPr lang="zh-CN" altLang="en-US" dirty="0"/>
              <a:t> </a:t>
            </a:r>
            <a:r>
              <a:rPr lang="en-US" altLang="zh-CN" dirty="0"/>
              <a:t>culture</a:t>
            </a:r>
            <a:r>
              <a:rPr lang="zh-CN" altLang="en-US" dirty="0"/>
              <a:t> </a:t>
            </a:r>
            <a:r>
              <a:rPr lang="en-US" altLang="zh-CN" dirty="0"/>
              <a:t>that</a:t>
            </a:r>
            <a:r>
              <a:rPr lang="zh-CN" altLang="en-US" dirty="0"/>
              <a:t> </a:t>
            </a:r>
            <a:r>
              <a:rPr lang="en-US" altLang="zh-CN" dirty="0"/>
              <a:t>society</a:t>
            </a:r>
            <a:r>
              <a:rPr lang="zh-CN" altLang="en-US" dirty="0"/>
              <a:t> </a:t>
            </a:r>
            <a:r>
              <a:rPr lang="en-US" altLang="zh-CN" dirty="0"/>
              <a:t>produces</a:t>
            </a:r>
            <a:r>
              <a:rPr lang="zh-CN" altLang="en-US" dirty="0"/>
              <a:t> </a:t>
            </a:r>
            <a:r>
              <a:rPr lang="en-US" altLang="zh-CN" dirty="0"/>
              <a:t>or</a:t>
            </a:r>
            <a:r>
              <a:rPr lang="zh-CN" altLang="en-US" dirty="0"/>
              <a:t> </a:t>
            </a:r>
            <a:r>
              <a:rPr lang="en-US" altLang="zh-CN" dirty="0"/>
              <a:t>makes</a:t>
            </a:r>
            <a:r>
              <a:rPr lang="zh-CN" altLang="en-US" dirty="0"/>
              <a:t> </a:t>
            </a:r>
            <a:r>
              <a:rPr lang="en-US" altLang="zh-CN" dirty="0"/>
              <a:t>possible.</a:t>
            </a:r>
            <a:r>
              <a:rPr lang="zh-CN" altLang="en-US" dirty="0"/>
              <a:t> </a:t>
            </a:r>
            <a:r>
              <a:rPr lang="en-US" altLang="zh-CN" dirty="0"/>
              <a:t>The</a:t>
            </a:r>
            <a:r>
              <a:rPr lang="zh-CN" altLang="en-US" dirty="0"/>
              <a:t> </a:t>
            </a:r>
            <a:r>
              <a:rPr lang="en-US" altLang="zh-CN" dirty="0"/>
              <a:t>cultural</a:t>
            </a:r>
            <a:r>
              <a:rPr lang="zh-CN" altLang="en-US" dirty="0"/>
              <a:t> </a:t>
            </a:r>
            <a:r>
              <a:rPr lang="en-US" altLang="zh-CN" dirty="0"/>
              <a:t>products</a:t>
            </a:r>
            <a:r>
              <a:rPr lang="zh-CN" altLang="en-US" dirty="0"/>
              <a:t> </a:t>
            </a:r>
            <a:r>
              <a:rPr lang="en-US" altLang="zh-CN" dirty="0"/>
              <a:t>of</a:t>
            </a:r>
            <a:r>
              <a:rPr lang="zh-CN" altLang="en-US" dirty="0"/>
              <a:t> </a:t>
            </a:r>
            <a:r>
              <a:rPr lang="en-US" altLang="zh-CN" dirty="0"/>
              <a:t>this</a:t>
            </a:r>
            <a:r>
              <a:rPr lang="zh-CN" altLang="en-US" dirty="0"/>
              <a:t> </a:t>
            </a:r>
            <a:r>
              <a:rPr lang="en-US" altLang="zh-CN" dirty="0"/>
              <a:t>so-called</a:t>
            </a:r>
            <a:r>
              <a:rPr lang="zh-CN" altLang="en-US" dirty="0"/>
              <a:t> </a:t>
            </a:r>
            <a:r>
              <a:rPr lang="en-US" altLang="zh-CN" dirty="0"/>
              <a:t>base/superstructure</a:t>
            </a:r>
            <a:r>
              <a:rPr lang="zh-CN" altLang="en-US" dirty="0"/>
              <a:t> </a:t>
            </a:r>
            <a:r>
              <a:rPr lang="en-US" altLang="zh-CN" dirty="0"/>
              <a:t>relationship</a:t>
            </a:r>
            <a:r>
              <a:rPr lang="zh-CN" altLang="en-US" dirty="0"/>
              <a:t> </a:t>
            </a:r>
            <a:r>
              <a:rPr lang="en-US" altLang="zh-CN" dirty="0"/>
              <a:t>are</a:t>
            </a:r>
            <a:r>
              <a:rPr lang="zh-CN" altLang="en-US" dirty="0"/>
              <a:t> </a:t>
            </a:r>
            <a:r>
              <a:rPr lang="en-US" altLang="zh-CN" dirty="0"/>
              <a:t>deemed</a:t>
            </a:r>
            <a:r>
              <a:rPr lang="zh-CN" altLang="en-US" dirty="0"/>
              <a:t> </a:t>
            </a:r>
            <a:r>
              <a:rPr lang="en-US" altLang="zh-CN" dirty="0"/>
              <a:t>ideological</a:t>
            </a:r>
            <a:r>
              <a:rPr lang="zh-CN" altLang="en-US" dirty="0"/>
              <a:t> </a:t>
            </a:r>
            <a:r>
              <a:rPr lang="en-US" altLang="zh-CN" dirty="0"/>
              <a:t>to</a:t>
            </a:r>
            <a:r>
              <a:rPr lang="zh-CN" altLang="en-US" dirty="0"/>
              <a:t> </a:t>
            </a:r>
            <a:r>
              <a:rPr lang="en-US" altLang="zh-CN" dirty="0"/>
              <a:t>the</a:t>
            </a:r>
            <a:r>
              <a:rPr lang="zh-CN" altLang="en-US" dirty="0"/>
              <a:t> </a:t>
            </a:r>
            <a:r>
              <a:rPr lang="en-US" altLang="zh-CN" dirty="0"/>
              <a:t>extent</a:t>
            </a:r>
            <a:r>
              <a:rPr lang="zh-CN" altLang="en-US" dirty="0"/>
              <a:t> </a:t>
            </a:r>
            <a:r>
              <a:rPr lang="en-US" altLang="zh-CN" dirty="0"/>
              <a:t>that,</a:t>
            </a:r>
            <a:r>
              <a:rPr lang="zh-CN" altLang="en-US" dirty="0"/>
              <a:t> </a:t>
            </a:r>
            <a:r>
              <a:rPr lang="en-US" altLang="zh-CN" dirty="0"/>
              <a:t>as</a:t>
            </a:r>
            <a:r>
              <a:rPr lang="zh-CN" altLang="en-US" dirty="0"/>
              <a:t> </a:t>
            </a:r>
            <a:r>
              <a:rPr lang="en-US" altLang="zh-CN" dirty="0"/>
              <a:t>a</a:t>
            </a:r>
            <a:r>
              <a:rPr lang="zh-CN" altLang="en-US" dirty="0"/>
              <a:t> </a:t>
            </a:r>
            <a:r>
              <a:rPr lang="en-US" altLang="zh-CN" dirty="0"/>
              <a:t>result</a:t>
            </a:r>
            <a:r>
              <a:rPr lang="zh-CN" altLang="en-US" dirty="0"/>
              <a:t> </a:t>
            </a:r>
            <a:r>
              <a:rPr lang="en-US" altLang="zh-CN" dirty="0"/>
              <a:t>of</a:t>
            </a:r>
            <a:r>
              <a:rPr lang="zh-CN" altLang="en-US" dirty="0"/>
              <a:t> </a:t>
            </a:r>
            <a:r>
              <a:rPr lang="en-US" altLang="zh-CN" dirty="0"/>
              <a:t>this</a:t>
            </a:r>
            <a:r>
              <a:rPr lang="zh-CN" altLang="en-US" dirty="0"/>
              <a:t> </a:t>
            </a:r>
            <a:r>
              <a:rPr lang="en-US" altLang="zh-CN" dirty="0"/>
              <a:t>relationship,</a:t>
            </a:r>
            <a:r>
              <a:rPr lang="zh-CN" altLang="en-US" dirty="0"/>
              <a:t> </a:t>
            </a:r>
            <a:r>
              <a:rPr lang="en-US" altLang="zh-CN" dirty="0"/>
              <a:t>they</a:t>
            </a:r>
            <a:r>
              <a:rPr lang="zh-CN" altLang="en-US" dirty="0"/>
              <a:t> </a:t>
            </a:r>
            <a:r>
              <a:rPr lang="en-US" altLang="zh-CN" dirty="0"/>
              <a:t>implicitly</a:t>
            </a:r>
            <a:r>
              <a:rPr lang="zh-CN" altLang="en-US" dirty="0"/>
              <a:t> </a:t>
            </a:r>
            <a:r>
              <a:rPr lang="en-US" altLang="zh-CN" dirty="0"/>
              <a:t>or</a:t>
            </a:r>
            <a:r>
              <a:rPr lang="zh-CN" altLang="en-US" dirty="0"/>
              <a:t> </a:t>
            </a:r>
            <a:r>
              <a:rPr lang="en-US" altLang="zh-CN" dirty="0"/>
              <a:t>explicitly</a:t>
            </a:r>
            <a:r>
              <a:rPr lang="zh-CN" altLang="en-US" dirty="0"/>
              <a:t> </a:t>
            </a:r>
            <a:r>
              <a:rPr lang="en-US" altLang="zh-CN" dirty="0"/>
              <a:t>support</a:t>
            </a:r>
            <a:r>
              <a:rPr lang="zh-CN" altLang="en-US" dirty="0"/>
              <a:t> </a:t>
            </a:r>
            <a:r>
              <a:rPr lang="en-US" altLang="zh-CN" dirty="0"/>
              <a:t>the</a:t>
            </a:r>
            <a:r>
              <a:rPr lang="zh-CN" altLang="en-US" dirty="0"/>
              <a:t> </a:t>
            </a:r>
            <a:r>
              <a:rPr lang="en-US" altLang="zh-CN" dirty="0"/>
              <a:t>interests</a:t>
            </a:r>
            <a:r>
              <a:rPr lang="zh-CN" altLang="en-US" dirty="0"/>
              <a:t> </a:t>
            </a:r>
            <a:r>
              <a:rPr lang="en-US" altLang="zh-CN" dirty="0"/>
              <a:t>of</a:t>
            </a:r>
            <a:r>
              <a:rPr lang="zh-CN" altLang="en-US" dirty="0"/>
              <a:t> </a:t>
            </a:r>
            <a:r>
              <a:rPr lang="en-US" altLang="zh-CN" dirty="0"/>
              <a:t>dominant</a:t>
            </a:r>
            <a:r>
              <a:rPr lang="zh-CN" altLang="en-US" dirty="0"/>
              <a:t> </a:t>
            </a:r>
            <a:r>
              <a:rPr lang="en-US" altLang="zh-CN" dirty="0"/>
              <a:t>groups</a:t>
            </a:r>
            <a:r>
              <a:rPr lang="zh-CN" altLang="en-US" dirty="0"/>
              <a:t> </a:t>
            </a:r>
            <a:r>
              <a:rPr lang="en-US" altLang="zh-CN" dirty="0"/>
              <a:t>who,</a:t>
            </a:r>
            <a:r>
              <a:rPr lang="zh-CN" altLang="en-US" dirty="0"/>
              <a:t> </a:t>
            </a:r>
            <a:r>
              <a:rPr lang="en-US" altLang="zh-CN" dirty="0"/>
              <a:t>socially,</a:t>
            </a:r>
            <a:r>
              <a:rPr lang="zh-CN" altLang="en-US" dirty="0"/>
              <a:t> </a:t>
            </a:r>
            <a:r>
              <a:rPr lang="en-US" altLang="zh-CN" dirty="0"/>
              <a:t>politically,</a:t>
            </a:r>
            <a:r>
              <a:rPr lang="zh-CN" altLang="en-US" dirty="0"/>
              <a:t> </a:t>
            </a:r>
            <a:r>
              <a:rPr lang="en-US" altLang="zh-CN" dirty="0"/>
              <a:t>economically</a:t>
            </a:r>
            <a:r>
              <a:rPr lang="zh-CN" altLang="en-US" dirty="0"/>
              <a:t> </a:t>
            </a:r>
            <a:r>
              <a:rPr lang="en-US" altLang="zh-CN" dirty="0"/>
              <a:t>and</a:t>
            </a:r>
            <a:r>
              <a:rPr lang="zh-CN" altLang="en-US" dirty="0"/>
              <a:t> </a:t>
            </a:r>
            <a:r>
              <a:rPr lang="en-US" altLang="zh-CN" dirty="0"/>
              <a:t>culturally,</a:t>
            </a:r>
            <a:r>
              <a:rPr lang="zh-CN" altLang="en-US" dirty="0"/>
              <a:t> </a:t>
            </a:r>
            <a:r>
              <a:rPr lang="en-US" altLang="zh-CN" dirty="0"/>
              <a:t>benefit</a:t>
            </a:r>
            <a:r>
              <a:rPr lang="zh-CN" altLang="en-US" dirty="0"/>
              <a:t> </a:t>
            </a:r>
            <a:r>
              <a:rPr lang="en-US" altLang="zh-CN" dirty="0"/>
              <a:t>from</a:t>
            </a:r>
            <a:r>
              <a:rPr lang="zh-CN" altLang="en-US" dirty="0"/>
              <a:t> </a:t>
            </a:r>
            <a:r>
              <a:rPr lang="en-US" altLang="zh-CN" dirty="0"/>
              <a:t>this</a:t>
            </a:r>
            <a:r>
              <a:rPr lang="zh-CN" altLang="en-US" dirty="0"/>
              <a:t> </a:t>
            </a:r>
            <a:r>
              <a:rPr lang="en-US" altLang="zh-CN" dirty="0"/>
              <a:t>particular</a:t>
            </a:r>
            <a:r>
              <a:rPr lang="zh-CN" altLang="en-US" dirty="0"/>
              <a:t> </a:t>
            </a:r>
            <a:r>
              <a:rPr lang="en-US" altLang="zh-CN" dirty="0"/>
              <a:t>economic</a:t>
            </a:r>
            <a:r>
              <a:rPr lang="zh-CN" altLang="en-US" dirty="0"/>
              <a:t> </a:t>
            </a:r>
            <a:r>
              <a:rPr lang="en-US" altLang="zh-CN" dirty="0"/>
              <a:t>organization</a:t>
            </a:r>
            <a:r>
              <a:rPr lang="zh-CN" altLang="en-US" dirty="0"/>
              <a:t> </a:t>
            </a:r>
            <a:r>
              <a:rPr lang="en-US" altLang="zh-CN" dirty="0"/>
              <a:t>of</a:t>
            </a:r>
            <a:r>
              <a:rPr lang="zh-CN" altLang="en-US" dirty="0"/>
              <a:t> </a:t>
            </a:r>
            <a:r>
              <a:rPr lang="en-US" altLang="zh-CN" dirty="0"/>
              <a:t>society.</a:t>
            </a:r>
            <a:r>
              <a:rPr lang="zh-CN" altLang="en-US" dirty="0"/>
              <a:t>  </a:t>
            </a:r>
            <a:r>
              <a:rPr lang="en-US" altLang="zh-CN" dirty="0"/>
              <a:t>Also</a:t>
            </a:r>
            <a:r>
              <a:rPr lang="zh-CN" altLang="en-US" dirty="0"/>
              <a:t> </a:t>
            </a:r>
            <a:r>
              <a:rPr lang="en-US" altLang="zh-CN" dirty="0"/>
              <a:t>could</a:t>
            </a:r>
            <a:r>
              <a:rPr lang="zh-CN" altLang="en-US" dirty="0"/>
              <a:t> </a:t>
            </a:r>
            <a:r>
              <a:rPr lang="en-US" altLang="zh-CN" dirty="0"/>
              <a:t>refer</a:t>
            </a:r>
            <a:r>
              <a:rPr lang="zh-CN" altLang="en-US" dirty="0"/>
              <a:t> </a:t>
            </a:r>
            <a:r>
              <a:rPr lang="en-US" altLang="zh-CN" dirty="0"/>
              <a:t>to</a:t>
            </a:r>
            <a:r>
              <a:rPr lang="zh-CN" altLang="en-US" dirty="0"/>
              <a:t> </a:t>
            </a:r>
            <a:r>
              <a:rPr lang="en-US" altLang="zh-CN" dirty="0"/>
              <a:t>power</a:t>
            </a:r>
            <a:r>
              <a:rPr lang="zh-CN" altLang="en-US" dirty="0"/>
              <a:t> </a:t>
            </a:r>
            <a:r>
              <a:rPr lang="en-US" altLang="zh-CN" dirty="0"/>
              <a:t>relations</a:t>
            </a:r>
            <a:r>
              <a:rPr lang="zh-CN" altLang="en-US" dirty="0"/>
              <a:t> </a:t>
            </a:r>
            <a:r>
              <a:rPr lang="en-US" altLang="zh-CN" dirty="0"/>
              <a:t>outside</a:t>
            </a:r>
            <a:r>
              <a:rPr lang="zh-CN" altLang="en-US" dirty="0"/>
              <a:t> </a:t>
            </a:r>
            <a:r>
              <a:rPr lang="en-US" altLang="zh-CN" dirty="0"/>
              <a:t>those</a:t>
            </a:r>
            <a:r>
              <a:rPr lang="zh-CN" altLang="en-US" dirty="0"/>
              <a:t> </a:t>
            </a:r>
            <a:r>
              <a:rPr lang="en-US" altLang="zh-CN" dirty="0"/>
              <a:t>of</a:t>
            </a:r>
            <a:r>
              <a:rPr lang="zh-CN" altLang="en-US" dirty="0"/>
              <a:t> </a:t>
            </a:r>
            <a:r>
              <a:rPr lang="en-US" altLang="zh-CN" dirty="0"/>
              <a:t>class.</a:t>
            </a:r>
            <a:r>
              <a:rPr lang="zh-CN" altLang="en-US" dirty="0"/>
              <a:t> </a:t>
            </a:r>
            <a:r>
              <a:rPr lang="en-US" altLang="zh-CN" dirty="0"/>
              <a:t>(e.g.</a:t>
            </a:r>
            <a:r>
              <a:rPr lang="zh-CN" altLang="en-US" dirty="0"/>
              <a:t> </a:t>
            </a:r>
            <a:r>
              <a:rPr lang="en-US" altLang="zh-CN" dirty="0"/>
              <a:t>feminists</a:t>
            </a:r>
            <a:r>
              <a:rPr lang="zh-CN" altLang="en-US" dirty="0"/>
              <a:t> </a:t>
            </a:r>
            <a:r>
              <a:rPr lang="en-US" altLang="zh-CN" dirty="0"/>
              <a:t>speak</a:t>
            </a:r>
            <a:r>
              <a:rPr lang="zh-CN" altLang="en-US" dirty="0"/>
              <a:t> </a:t>
            </a:r>
            <a:r>
              <a:rPr lang="en-US" altLang="zh-CN" dirty="0"/>
              <a:t>of</a:t>
            </a:r>
            <a:r>
              <a:rPr lang="zh-CN" altLang="en-US" dirty="0"/>
              <a:t> </a:t>
            </a:r>
            <a:r>
              <a:rPr lang="en-US" altLang="zh-CN" dirty="0"/>
              <a:t>the</a:t>
            </a:r>
            <a:r>
              <a:rPr lang="zh-CN" altLang="en-US" dirty="0"/>
              <a:t> </a:t>
            </a:r>
            <a:r>
              <a:rPr lang="en-US" altLang="zh-CN" dirty="0"/>
              <a:t>power</a:t>
            </a:r>
            <a:r>
              <a:rPr lang="zh-CN" altLang="en-US" dirty="0"/>
              <a:t> </a:t>
            </a:r>
            <a:r>
              <a:rPr lang="en-US" altLang="zh-CN" dirty="0"/>
              <a:t>of</a:t>
            </a:r>
            <a:r>
              <a:rPr lang="zh-CN" altLang="en-US" dirty="0"/>
              <a:t> </a:t>
            </a:r>
            <a:r>
              <a:rPr lang="en-US" altLang="zh-CN" dirty="0"/>
              <a:t>patriarchal</a:t>
            </a:r>
            <a:r>
              <a:rPr lang="zh-CN" altLang="en-US" dirty="0"/>
              <a:t> </a:t>
            </a:r>
            <a:r>
              <a:rPr lang="en-US" altLang="zh-CN" dirty="0"/>
              <a:t>ideology,</a:t>
            </a:r>
            <a:r>
              <a:rPr lang="zh-CN" altLang="en-US" dirty="0"/>
              <a:t> </a:t>
            </a:r>
            <a:r>
              <a:rPr lang="en-US" altLang="zh-CN" dirty="0"/>
              <a:t>and</a:t>
            </a:r>
            <a:r>
              <a:rPr lang="zh-CN" altLang="en-US" dirty="0"/>
              <a:t> </a:t>
            </a:r>
            <a:r>
              <a:rPr lang="en-US" altLang="zh-CN" dirty="0"/>
              <a:t>how</a:t>
            </a:r>
            <a:r>
              <a:rPr lang="zh-CN" altLang="en-US" dirty="0"/>
              <a:t> </a:t>
            </a:r>
            <a:r>
              <a:rPr lang="en-US" altLang="zh-CN" dirty="0"/>
              <a:t>it</a:t>
            </a:r>
            <a:r>
              <a:rPr lang="zh-CN" altLang="en-US" dirty="0"/>
              <a:t> </a:t>
            </a:r>
            <a:r>
              <a:rPr lang="en-US" altLang="zh-CN" dirty="0"/>
              <a:t>operates</a:t>
            </a:r>
            <a:r>
              <a:rPr lang="zh-CN" altLang="en-US" dirty="0"/>
              <a:t> </a:t>
            </a:r>
            <a:r>
              <a:rPr lang="en-US" altLang="zh-CN" dirty="0"/>
              <a:t>to</a:t>
            </a:r>
            <a:r>
              <a:rPr lang="zh-CN" altLang="en-US" dirty="0"/>
              <a:t> </a:t>
            </a:r>
            <a:r>
              <a:rPr lang="en-US" altLang="zh-CN" dirty="0"/>
              <a:t>conceal,</a:t>
            </a:r>
            <a:r>
              <a:rPr lang="zh-CN" altLang="en-US" dirty="0"/>
              <a:t> </a:t>
            </a:r>
            <a:r>
              <a:rPr lang="en-US" altLang="zh-CN" dirty="0"/>
              <a:t>mask</a:t>
            </a:r>
            <a:r>
              <a:rPr lang="zh-CN" altLang="en-US" dirty="0"/>
              <a:t> </a:t>
            </a:r>
            <a:r>
              <a:rPr lang="en-US" altLang="zh-CN" dirty="0"/>
              <a:t>and</a:t>
            </a:r>
            <a:r>
              <a:rPr lang="zh-CN" altLang="en-US" dirty="0"/>
              <a:t> </a:t>
            </a:r>
            <a:r>
              <a:rPr lang="en-US" altLang="zh-CN" dirty="0"/>
              <a:t>distort</a:t>
            </a:r>
            <a:r>
              <a:rPr lang="zh-CN" altLang="en-US" dirty="0"/>
              <a:t> </a:t>
            </a:r>
            <a:r>
              <a:rPr lang="en-US" altLang="zh-CN" dirty="0"/>
              <a:t>gender</a:t>
            </a:r>
            <a:r>
              <a:rPr lang="zh-CN" altLang="en-US" dirty="0"/>
              <a:t> </a:t>
            </a:r>
            <a:r>
              <a:rPr lang="en-US" altLang="zh-CN" dirty="0"/>
              <a:t>relations</a:t>
            </a:r>
            <a:r>
              <a:rPr lang="zh-CN" altLang="en-US" dirty="0"/>
              <a:t> </a:t>
            </a:r>
            <a:r>
              <a:rPr lang="en-US" altLang="zh-CN" dirty="0"/>
              <a:t>in</a:t>
            </a:r>
            <a:r>
              <a:rPr lang="zh-CN" altLang="en-US" dirty="0"/>
              <a:t> </a:t>
            </a:r>
            <a:r>
              <a:rPr lang="en-US" altLang="zh-CN" dirty="0"/>
              <a:t>our</a:t>
            </a:r>
            <a:r>
              <a:rPr lang="zh-CN" altLang="en-US" dirty="0"/>
              <a:t> </a:t>
            </a:r>
            <a:r>
              <a:rPr lang="en-US" altLang="zh-CN" dirty="0"/>
              <a:t>society.)</a:t>
            </a:r>
            <a:endParaRPr lang="en-US" dirty="0"/>
          </a:p>
          <a:p>
            <a:pPr marL="0" indent="0">
              <a:buNone/>
            </a:pPr>
            <a:endParaRPr lang="en-CN" dirty="0"/>
          </a:p>
        </p:txBody>
      </p:sp>
    </p:spTree>
    <p:extLst>
      <p:ext uri="{BB962C8B-B14F-4D97-AF65-F5344CB8AC3E}">
        <p14:creationId xmlns:p14="http://schemas.microsoft.com/office/powerpoint/2010/main" val="694184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9444F-DCC8-0E49-8DF3-E63B915971F3}"/>
              </a:ext>
            </a:extLst>
          </p:cNvPr>
          <p:cNvSpPr>
            <a:spLocks noGrp="1"/>
          </p:cNvSpPr>
          <p:nvPr>
            <p:ph type="title"/>
          </p:nvPr>
        </p:nvSpPr>
        <p:spPr/>
        <p:txBody>
          <a:bodyPr/>
          <a:lstStyle/>
          <a:p>
            <a:r>
              <a:rPr lang="en-US" altLang="zh-CN" dirty="0"/>
              <a:t>What</a:t>
            </a:r>
            <a:r>
              <a:rPr lang="zh-CN" altLang="en-US" dirty="0"/>
              <a:t> </a:t>
            </a:r>
            <a:r>
              <a:rPr lang="en-US" altLang="zh-CN" dirty="0"/>
              <a:t>is</a:t>
            </a:r>
            <a:r>
              <a:rPr lang="zh-CN" altLang="en-US" dirty="0"/>
              <a:t> </a:t>
            </a:r>
            <a:r>
              <a:rPr lang="en-US" altLang="zh-CN" dirty="0"/>
              <a:t>popular</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68EB720F-B6B0-7647-A556-0F61B2D71827}"/>
              </a:ext>
            </a:extLst>
          </p:cNvPr>
          <p:cNvSpPr>
            <a:spLocks noGrp="1"/>
          </p:cNvSpPr>
          <p:nvPr>
            <p:ph idx="1"/>
          </p:nvPr>
        </p:nvSpPr>
        <p:spPr/>
        <p:txBody>
          <a:bodyPr>
            <a:normAutofit fontScale="92500" lnSpcReduction="20000"/>
          </a:bodyPr>
          <a:lstStyle/>
          <a:p>
            <a:pPr marL="0" indent="0">
              <a:buNone/>
            </a:pPr>
            <a:r>
              <a:rPr lang="en-US" altLang="zh-CN" dirty="0"/>
              <a:t>3.</a:t>
            </a:r>
            <a:r>
              <a:rPr lang="zh-CN" altLang="en-US" dirty="0"/>
              <a:t> </a:t>
            </a:r>
            <a:r>
              <a:rPr lang="en-US" altLang="zh-CN" dirty="0"/>
              <a:t>To</a:t>
            </a:r>
            <a:r>
              <a:rPr lang="zh-CN" altLang="en-US" dirty="0"/>
              <a:t> </a:t>
            </a:r>
            <a:r>
              <a:rPr lang="en-US" altLang="zh-CN" dirty="0"/>
              <a:t>refer</a:t>
            </a:r>
            <a:r>
              <a:rPr lang="zh-CN" altLang="en-US" dirty="0"/>
              <a:t> </a:t>
            </a:r>
            <a:r>
              <a:rPr lang="en-US" altLang="zh-CN" dirty="0"/>
              <a:t>to</a:t>
            </a:r>
            <a:r>
              <a:rPr lang="zh-CN" altLang="en-US" dirty="0"/>
              <a:t> </a:t>
            </a:r>
            <a:r>
              <a:rPr lang="en-US" altLang="zh-CN" dirty="0"/>
              <a:t>‘ideological</a:t>
            </a:r>
            <a:r>
              <a:rPr lang="zh-CN" altLang="en-US" dirty="0"/>
              <a:t> </a:t>
            </a:r>
            <a:r>
              <a:rPr lang="en-US" altLang="zh-CN" dirty="0"/>
              <a:t>forms’</a:t>
            </a:r>
            <a:r>
              <a:rPr lang="zh-CN" altLang="en-US" dirty="0"/>
              <a:t> </a:t>
            </a:r>
            <a:r>
              <a:rPr lang="en-US" altLang="zh-CN" dirty="0"/>
              <a:t>(Marx,</a:t>
            </a:r>
            <a:r>
              <a:rPr lang="zh-CN" altLang="en-US" dirty="0"/>
              <a:t> </a:t>
            </a:r>
            <a:r>
              <a:rPr lang="en-US" altLang="zh-CN" dirty="0"/>
              <a:t>1976a:</a:t>
            </a:r>
            <a:r>
              <a:rPr lang="zh-CN" altLang="en-US" dirty="0"/>
              <a:t> </a:t>
            </a:r>
            <a:r>
              <a:rPr lang="en-US" altLang="zh-CN" dirty="0"/>
              <a:t>5).</a:t>
            </a:r>
            <a:r>
              <a:rPr lang="zh-CN" altLang="en-US" dirty="0"/>
              <a:t> </a:t>
            </a:r>
            <a:r>
              <a:rPr lang="en-US" altLang="zh-CN" dirty="0"/>
              <a:t>This</a:t>
            </a:r>
            <a:r>
              <a:rPr lang="zh-CN" altLang="en-US" dirty="0"/>
              <a:t> </a:t>
            </a:r>
            <a:r>
              <a:rPr lang="en-US" altLang="zh-CN" dirty="0"/>
              <a:t>usage</a:t>
            </a:r>
            <a:r>
              <a:rPr lang="zh-CN" altLang="en-US" dirty="0"/>
              <a:t> </a:t>
            </a:r>
            <a:r>
              <a:rPr lang="en-US" altLang="zh-CN" dirty="0"/>
              <a:t>is</a:t>
            </a:r>
            <a:r>
              <a:rPr lang="zh-CN" altLang="en-US" dirty="0"/>
              <a:t> </a:t>
            </a:r>
            <a:r>
              <a:rPr lang="en-US" altLang="zh-CN" dirty="0"/>
              <a:t>intended</a:t>
            </a:r>
            <a:r>
              <a:rPr lang="zh-CN" altLang="en-US" dirty="0"/>
              <a:t> </a:t>
            </a:r>
            <a:r>
              <a:rPr lang="en-US" altLang="zh-CN" dirty="0"/>
              <a:t>to</a:t>
            </a:r>
            <a:r>
              <a:rPr lang="zh-CN" altLang="en-US" dirty="0"/>
              <a:t> </a:t>
            </a:r>
            <a:r>
              <a:rPr lang="en-US" altLang="zh-CN" dirty="0"/>
              <a:t>draw</a:t>
            </a:r>
            <a:r>
              <a:rPr lang="zh-CN" altLang="en-US" dirty="0"/>
              <a:t> </a:t>
            </a:r>
            <a:r>
              <a:rPr lang="en-US" altLang="zh-CN" dirty="0"/>
              <a:t>attention</a:t>
            </a:r>
            <a:r>
              <a:rPr lang="zh-CN" altLang="en-US" dirty="0"/>
              <a:t> </a:t>
            </a:r>
            <a:r>
              <a:rPr lang="en-US" altLang="zh-CN" dirty="0"/>
              <a:t>to</a:t>
            </a:r>
            <a:r>
              <a:rPr lang="zh-CN" altLang="en-US" dirty="0"/>
              <a:t> </a:t>
            </a:r>
            <a:r>
              <a:rPr lang="en-US" altLang="zh-CN" dirty="0"/>
              <a:t>the</a:t>
            </a:r>
            <a:r>
              <a:rPr lang="zh-CN" altLang="en-US" dirty="0"/>
              <a:t> </a:t>
            </a:r>
            <a:r>
              <a:rPr lang="en-US" altLang="zh-CN" dirty="0"/>
              <a:t>way</a:t>
            </a:r>
            <a:r>
              <a:rPr lang="zh-CN" altLang="en-US" dirty="0"/>
              <a:t> </a:t>
            </a:r>
            <a:r>
              <a:rPr lang="en-US" altLang="zh-CN" dirty="0"/>
              <a:t>in</a:t>
            </a:r>
            <a:r>
              <a:rPr lang="zh-CN" altLang="en-US" dirty="0"/>
              <a:t> </a:t>
            </a:r>
            <a:r>
              <a:rPr lang="en-US" altLang="zh-CN" dirty="0"/>
              <a:t>which</a:t>
            </a:r>
            <a:r>
              <a:rPr lang="zh-CN" altLang="en-US" dirty="0"/>
              <a:t> </a:t>
            </a:r>
            <a:r>
              <a:rPr lang="en-US" altLang="zh-CN" dirty="0"/>
              <a:t>texts</a:t>
            </a:r>
            <a:r>
              <a:rPr lang="zh-CN" altLang="en-US" dirty="0"/>
              <a:t> </a:t>
            </a:r>
            <a:r>
              <a:rPr lang="en-US" altLang="zh-CN" dirty="0"/>
              <a:t>(television</a:t>
            </a:r>
            <a:r>
              <a:rPr lang="zh-CN" altLang="en-US" dirty="0"/>
              <a:t> </a:t>
            </a:r>
            <a:r>
              <a:rPr lang="en-US" altLang="zh-CN" dirty="0"/>
              <a:t>fiction,</a:t>
            </a:r>
            <a:r>
              <a:rPr lang="zh-CN" altLang="en-US" dirty="0"/>
              <a:t> </a:t>
            </a:r>
            <a:r>
              <a:rPr lang="en-US" altLang="zh-CN" dirty="0"/>
              <a:t>pop</a:t>
            </a:r>
            <a:r>
              <a:rPr lang="zh-CN" altLang="en-US" dirty="0"/>
              <a:t> </a:t>
            </a:r>
            <a:r>
              <a:rPr lang="en-US" altLang="zh-CN" dirty="0"/>
              <a:t>songs,</a:t>
            </a:r>
            <a:r>
              <a:rPr lang="zh-CN" altLang="en-US" dirty="0"/>
              <a:t> </a:t>
            </a:r>
            <a:r>
              <a:rPr lang="en-US" altLang="zh-CN" dirty="0"/>
              <a:t>novels,</a:t>
            </a:r>
            <a:r>
              <a:rPr lang="zh-CN" altLang="en-US" dirty="0"/>
              <a:t> </a:t>
            </a:r>
            <a:r>
              <a:rPr lang="en-US" altLang="zh-CN" dirty="0"/>
              <a:t>feature</a:t>
            </a:r>
            <a:r>
              <a:rPr lang="zh-CN" altLang="en-US" dirty="0"/>
              <a:t> </a:t>
            </a:r>
            <a:r>
              <a:rPr lang="en-US" altLang="zh-CN" dirty="0"/>
              <a:t>films,</a:t>
            </a:r>
            <a:r>
              <a:rPr lang="zh-CN" altLang="en-US" dirty="0"/>
              <a:t> </a:t>
            </a:r>
            <a:r>
              <a:rPr lang="en-US" altLang="zh-CN" dirty="0"/>
              <a:t>etc.)</a:t>
            </a:r>
            <a:r>
              <a:rPr lang="zh-CN" altLang="en-US" dirty="0"/>
              <a:t> </a:t>
            </a:r>
            <a:r>
              <a:rPr lang="en-US" altLang="zh-CN" dirty="0"/>
              <a:t>always</a:t>
            </a:r>
            <a:r>
              <a:rPr lang="zh-CN" altLang="en-US" dirty="0"/>
              <a:t> </a:t>
            </a:r>
            <a:r>
              <a:rPr lang="en-US" altLang="zh-CN" dirty="0"/>
              <a:t>present</a:t>
            </a:r>
            <a:r>
              <a:rPr lang="zh-CN" altLang="en-US" dirty="0"/>
              <a:t> </a:t>
            </a:r>
            <a:r>
              <a:rPr lang="en-US" altLang="zh-CN" dirty="0"/>
              <a:t>a</a:t>
            </a:r>
            <a:r>
              <a:rPr lang="zh-CN" altLang="en-US" dirty="0"/>
              <a:t> </a:t>
            </a:r>
            <a:r>
              <a:rPr lang="en-US" altLang="zh-CN" dirty="0"/>
              <a:t>particular</a:t>
            </a:r>
            <a:r>
              <a:rPr lang="zh-CN" altLang="en-US" dirty="0"/>
              <a:t> </a:t>
            </a:r>
            <a:r>
              <a:rPr lang="en-US" altLang="zh-CN" dirty="0"/>
              <a:t>image</a:t>
            </a:r>
            <a:r>
              <a:rPr lang="zh-CN" altLang="en-US" dirty="0"/>
              <a:t> </a:t>
            </a:r>
            <a:r>
              <a:rPr lang="en-US" altLang="zh-CN" dirty="0"/>
              <a:t>of</a:t>
            </a:r>
            <a:r>
              <a:rPr lang="zh-CN" altLang="en-US" dirty="0"/>
              <a:t> </a:t>
            </a:r>
            <a:r>
              <a:rPr lang="en-US" altLang="zh-CN" dirty="0"/>
              <a:t>the</a:t>
            </a:r>
            <a:r>
              <a:rPr lang="zh-CN" altLang="en-US" dirty="0"/>
              <a:t> </a:t>
            </a:r>
            <a:r>
              <a:rPr lang="en-US" altLang="zh-CN" dirty="0"/>
              <a:t>world.</a:t>
            </a:r>
            <a:r>
              <a:rPr lang="zh-CN" altLang="en-US" dirty="0"/>
              <a:t> </a:t>
            </a:r>
            <a:r>
              <a:rPr lang="en-US" altLang="zh-CN" dirty="0"/>
              <a:t>This</a:t>
            </a:r>
            <a:r>
              <a:rPr lang="zh-CN" altLang="en-US" dirty="0"/>
              <a:t> </a:t>
            </a:r>
            <a:r>
              <a:rPr lang="en-US" altLang="zh-CN" dirty="0"/>
              <a:t>definition</a:t>
            </a:r>
            <a:r>
              <a:rPr lang="zh-CN" altLang="en-US" dirty="0"/>
              <a:t> </a:t>
            </a:r>
            <a:r>
              <a:rPr lang="en-US" altLang="zh-CN" dirty="0"/>
              <a:t>depends</a:t>
            </a:r>
            <a:r>
              <a:rPr lang="zh-CN" altLang="en-US" dirty="0"/>
              <a:t> </a:t>
            </a:r>
            <a:r>
              <a:rPr lang="en-US" altLang="zh-CN" dirty="0"/>
              <a:t>on</a:t>
            </a:r>
            <a:r>
              <a:rPr lang="zh-CN" altLang="en-US" dirty="0"/>
              <a:t> </a:t>
            </a:r>
            <a:r>
              <a:rPr lang="en-US" altLang="zh-CN" dirty="0"/>
              <a:t>a</a:t>
            </a:r>
            <a:r>
              <a:rPr lang="zh-CN" altLang="en-US" dirty="0"/>
              <a:t> </a:t>
            </a:r>
            <a:r>
              <a:rPr lang="en-US" altLang="zh-CN" dirty="0"/>
              <a:t>notion</a:t>
            </a:r>
            <a:r>
              <a:rPr lang="zh-CN" altLang="en-US" dirty="0"/>
              <a:t> </a:t>
            </a:r>
            <a:r>
              <a:rPr lang="en-US" altLang="zh-CN" dirty="0"/>
              <a:t>of</a:t>
            </a:r>
            <a:r>
              <a:rPr lang="zh-CN" altLang="en-US" dirty="0"/>
              <a:t> </a:t>
            </a:r>
            <a:r>
              <a:rPr lang="en-US" altLang="zh-CN" dirty="0"/>
              <a:t>society</a:t>
            </a:r>
            <a:r>
              <a:rPr lang="zh-CN" altLang="en-US" dirty="0"/>
              <a:t> </a:t>
            </a:r>
            <a:r>
              <a:rPr lang="en-US" altLang="zh-CN" dirty="0"/>
              <a:t>as</a:t>
            </a:r>
            <a:r>
              <a:rPr lang="zh-CN" altLang="en-US" dirty="0"/>
              <a:t> </a:t>
            </a:r>
            <a:r>
              <a:rPr lang="en-US" altLang="zh-CN" dirty="0"/>
              <a:t>conflictual</a:t>
            </a:r>
            <a:r>
              <a:rPr lang="zh-CN" altLang="en-US" dirty="0"/>
              <a:t> </a:t>
            </a:r>
            <a:r>
              <a:rPr lang="en-US" altLang="zh-CN" dirty="0"/>
              <a:t>rather</a:t>
            </a:r>
            <a:r>
              <a:rPr lang="zh-CN" altLang="en-US" dirty="0"/>
              <a:t> </a:t>
            </a:r>
            <a:r>
              <a:rPr lang="en-US" altLang="zh-CN" dirty="0"/>
              <a:t>than</a:t>
            </a:r>
            <a:r>
              <a:rPr lang="zh-CN" altLang="en-US" dirty="0"/>
              <a:t> </a:t>
            </a:r>
            <a:r>
              <a:rPr lang="en-US" altLang="zh-CN" dirty="0"/>
              <a:t>consensual,</a:t>
            </a:r>
            <a:r>
              <a:rPr lang="zh-CN" altLang="en-US" dirty="0"/>
              <a:t> </a:t>
            </a:r>
            <a:r>
              <a:rPr lang="en-US" altLang="zh-CN" dirty="0"/>
              <a:t>structured</a:t>
            </a:r>
            <a:r>
              <a:rPr lang="zh-CN" altLang="en-US" dirty="0"/>
              <a:t> </a:t>
            </a:r>
            <a:r>
              <a:rPr lang="en-US" altLang="zh-CN" dirty="0"/>
              <a:t>around</a:t>
            </a:r>
            <a:r>
              <a:rPr lang="zh-CN" altLang="en-US" dirty="0"/>
              <a:t> </a:t>
            </a:r>
            <a:r>
              <a:rPr lang="en-US" altLang="zh-CN" dirty="0"/>
              <a:t>inequality,</a:t>
            </a:r>
            <a:r>
              <a:rPr lang="zh-CN" altLang="en-US" dirty="0"/>
              <a:t> </a:t>
            </a:r>
            <a:r>
              <a:rPr lang="en-US" altLang="zh-CN" dirty="0"/>
              <a:t>exploitation</a:t>
            </a:r>
            <a:r>
              <a:rPr lang="zh-CN" altLang="en-US" dirty="0"/>
              <a:t> </a:t>
            </a:r>
            <a:r>
              <a:rPr lang="en-US" altLang="zh-CN" dirty="0"/>
              <a:t>and</a:t>
            </a:r>
            <a:r>
              <a:rPr lang="zh-CN" altLang="en-US" dirty="0"/>
              <a:t> </a:t>
            </a:r>
            <a:r>
              <a:rPr lang="en-US" altLang="zh-CN" dirty="0"/>
              <a:t>oppression.</a:t>
            </a:r>
            <a:r>
              <a:rPr lang="zh-CN" altLang="en-US" dirty="0"/>
              <a:t> </a:t>
            </a:r>
            <a:r>
              <a:rPr lang="en-US" altLang="zh-CN" dirty="0"/>
              <a:t>Texts</a:t>
            </a:r>
            <a:r>
              <a:rPr lang="zh-CN" altLang="en-US" dirty="0"/>
              <a:t> </a:t>
            </a:r>
            <a:r>
              <a:rPr lang="en-US" altLang="zh-CN" dirty="0"/>
              <a:t>are</a:t>
            </a:r>
            <a:r>
              <a:rPr lang="zh-CN" altLang="en-US" dirty="0"/>
              <a:t> </a:t>
            </a:r>
            <a:r>
              <a:rPr lang="en-US" altLang="zh-CN" dirty="0"/>
              <a:t>said</a:t>
            </a:r>
            <a:r>
              <a:rPr lang="zh-CN" altLang="en-US" dirty="0"/>
              <a:t> </a:t>
            </a:r>
            <a:r>
              <a:rPr lang="en-US" altLang="zh-CN" dirty="0"/>
              <a:t>to</a:t>
            </a:r>
            <a:r>
              <a:rPr lang="zh-CN" altLang="en-US" dirty="0"/>
              <a:t> </a:t>
            </a:r>
            <a:r>
              <a:rPr lang="en-US" altLang="zh-CN" dirty="0"/>
              <a:t>take</a:t>
            </a:r>
            <a:r>
              <a:rPr lang="zh-CN" altLang="en-US" dirty="0"/>
              <a:t> </a:t>
            </a:r>
            <a:r>
              <a:rPr lang="en-US" altLang="zh-CN" dirty="0"/>
              <a:t>sides,</a:t>
            </a:r>
            <a:r>
              <a:rPr lang="zh-CN" altLang="en-US" dirty="0"/>
              <a:t> </a:t>
            </a:r>
            <a:r>
              <a:rPr lang="en-US" altLang="zh-CN" dirty="0"/>
              <a:t>consciously</a:t>
            </a:r>
            <a:r>
              <a:rPr lang="zh-CN" altLang="en-US" dirty="0"/>
              <a:t> </a:t>
            </a:r>
            <a:r>
              <a:rPr lang="en-US" altLang="zh-CN" dirty="0"/>
              <a:t>or</a:t>
            </a:r>
            <a:r>
              <a:rPr lang="zh-CN" altLang="en-US" dirty="0"/>
              <a:t> </a:t>
            </a:r>
            <a:r>
              <a:rPr lang="en-US" altLang="zh-CN" dirty="0"/>
              <a:t>unconsciously,</a:t>
            </a:r>
            <a:r>
              <a:rPr lang="zh-CN" altLang="en-US" dirty="0"/>
              <a:t> </a:t>
            </a:r>
            <a:r>
              <a:rPr lang="en-US" altLang="zh-CN" dirty="0"/>
              <a:t>in</a:t>
            </a:r>
            <a:r>
              <a:rPr lang="zh-CN" altLang="en-US" dirty="0"/>
              <a:t> </a:t>
            </a:r>
            <a:r>
              <a:rPr lang="en-US" altLang="zh-CN" dirty="0"/>
              <a:t>this</a:t>
            </a:r>
            <a:r>
              <a:rPr lang="zh-CN" altLang="en-US" dirty="0"/>
              <a:t> </a:t>
            </a:r>
            <a:r>
              <a:rPr lang="en-US" altLang="zh-CN" dirty="0"/>
              <a:t>conflict.</a:t>
            </a:r>
            <a:r>
              <a:rPr lang="zh-CN" altLang="en-US" dirty="0"/>
              <a:t> </a:t>
            </a:r>
            <a:r>
              <a:rPr lang="en-US" altLang="zh-CN" dirty="0"/>
              <a:t>Or,</a:t>
            </a:r>
            <a:r>
              <a:rPr lang="zh-CN" altLang="en-US" dirty="0"/>
              <a:t> </a:t>
            </a:r>
            <a:r>
              <a:rPr lang="en-US" altLang="zh-CN" dirty="0"/>
              <a:t>put</a:t>
            </a:r>
            <a:r>
              <a:rPr lang="zh-CN" altLang="en-US" dirty="0"/>
              <a:t> </a:t>
            </a:r>
            <a:r>
              <a:rPr lang="en-US" altLang="zh-CN" dirty="0"/>
              <a:t>it</a:t>
            </a:r>
            <a:r>
              <a:rPr lang="zh-CN" altLang="en-US" dirty="0"/>
              <a:t> </a:t>
            </a:r>
            <a:r>
              <a:rPr lang="en-US" altLang="zh-CN" dirty="0"/>
              <a:t>another</a:t>
            </a:r>
            <a:r>
              <a:rPr lang="zh-CN" altLang="en-US" dirty="0"/>
              <a:t> </a:t>
            </a:r>
            <a:r>
              <a:rPr lang="en-US" altLang="zh-CN" dirty="0"/>
              <a:t>way,</a:t>
            </a:r>
            <a:r>
              <a:rPr lang="zh-CN" altLang="en-US" dirty="0"/>
              <a:t> </a:t>
            </a:r>
            <a:r>
              <a:rPr lang="en-US" altLang="zh-CN" dirty="0"/>
              <a:t>all</a:t>
            </a:r>
            <a:r>
              <a:rPr lang="zh-CN" altLang="en-US" dirty="0"/>
              <a:t> </a:t>
            </a:r>
            <a:r>
              <a:rPr lang="en-US" altLang="zh-CN" dirty="0"/>
              <a:t>texts</a:t>
            </a:r>
            <a:r>
              <a:rPr lang="zh-CN" altLang="en-US" dirty="0"/>
              <a:t> </a:t>
            </a:r>
            <a:r>
              <a:rPr lang="en-US" altLang="zh-CN" dirty="0"/>
              <a:t>are</a:t>
            </a:r>
            <a:r>
              <a:rPr lang="zh-CN" altLang="en-US" dirty="0"/>
              <a:t> </a:t>
            </a:r>
            <a:r>
              <a:rPr lang="en-US" altLang="zh-CN" dirty="0"/>
              <a:t>ultimately</a:t>
            </a:r>
            <a:r>
              <a:rPr lang="zh-CN" altLang="en-US" dirty="0"/>
              <a:t> </a:t>
            </a:r>
            <a:r>
              <a:rPr lang="en-US" altLang="zh-CN" dirty="0"/>
              <a:t>political.</a:t>
            </a:r>
            <a:r>
              <a:rPr lang="zh-CN" altLang="en-US" dirty="0"/>
              <a:t> </a:t>
            </a:r>
            <a:r>
              <a:rPr lang="en-US" altLang="zh-CN" dirty="0"/>
              <a:t>That</a:t>
            </a:r>
            <a:r>
              <a:rPr lang="zh-CN" altLang="en-US" dirty="0"/>
              <a:t> </a:t>
            </a:r>
            <a:r>
              <a:rPr lang="en-US" altLang="zh-CN" dirty="0"/>
              <a:t>is,</a:t>
            </a:r>
            <a:r>
              <a:rPr lang="zh-CN" altLang="en-US" dirty="0"/>
              <a:t> </a:t>
            </a:r>
            <a:r>
              <a:rPr lang="en-US" altLang="zh-CN" dirty="0"/>
              <a:t>they</a:t>
            </a:r>
            <a:r>
              <a:rPr lang="zh-CN" altLang="en-US" dirty="0"/>
              <a:t> </a:t>
            </a:r>
            <a:r>
              <a:rPr lang="en-US" altLang="zh-CN" dirty="0"/>
              <a:t>offer</a:t>
            </a:r>
            <a:r>
              <a:rPr lang="zh-CN" altLang="en-US" dirty="0"/>
              <a:t> </a:t>
            </a:r>
            <a:r>
              <a:rPr lang="en-US" altLang="zh-CN" dirty="0"/>
              <a:t>competing</a:t>
            </a:r>
            <a:r>
              <a:rPr lang="zh-CN" altLang="en-US" dirty="0"/>
              <a:t> </a:t>
            </a:r>
            <a:r>
              <a:rPr lang="en-US" altLang="zh-CN" dirty="0"/>
              <a:t>ideological</a:t>
            </a:r>
            <a:r>
              <a:rPr lang="zh-CN" altLang="en-US" dirty="0"/>
              <a:t> </a:t>
            </a:r>
            <a:r>
              <a:rPr lang="en-US" altLang="zh-CN" dirty="0"/>
              <a:t>significations</a:t>
            </a:r>
            <a:r>
              <a:rPr lang="zh-CN" altLang="en-US" dirty="0"/>
              <a:t> </a:t>
            </a:r>
            <a:r>
              <a:rPr lang="en-US" altLang="zh-CN" dirty="0"/>
              <a:t>of</a:t>
            </a:r>
            <a:r>
              <a:rPr lang="zh-CN" altLang="en-US" dirty="0"/>
              <a:t> </a:t>
            </a:r>
            <a:r>
              <a:rPr lang="en-US" altLang="zh-CN" dirty="0"/>
              <a:t>the</a:t>
            </a:r>
            <a:r>
              <a:rPr lang="zh-CN" altLang="en-US" dirty="0"/>
              <a:t> </a:t>
            </a:r>
            <a:r>
              <a:rPr lang="en-US" altLang="zh-CN" dirty="0"/>
              <a:t>way</a:t>
            </a:r>
            <a:r>
              <a:rPr lang="zh-CN" altLang="en-US" dirty="0"/>
              <a:t> </a:t>
            </a:r>
            <a:r>
              <a:rPr lang="en-US" altLang="zh-CN" dirty="0"/>
              <a:t>the</a:t>
            </a:r>
            <a:r>
              <a:rPr lang="zh-CN" altLang="en-US" dirty="0"/>
              <a:t> </a:t>
            </a:r>
            <a:r>
              <a:rPr lang="en-US" altLang="zh-CN" dirty="0"/>
              <a:t>world</a:t>
            </a:r>
            <a:r>
              <a:rPr lang="zh-CN" altLang="en-US" dirty="0"/>
              <a:t> </a:t>
            </a:r>
            <a:r>
              <a:rPr lang="en-US" altLang="zh-CN" dirty="0"/>
              <a:t>is</a:t>
            </a:r>
            <a:r>
              <a:rPr lang="zh-CN" altLang="en-US" dirty="0"/>
              <a:t> </a:t>
            </a:r>
            <a:r>
              <a:rPr lang="en-US" altLang="zh-CN" dirty="0"/>
              <a:t>or</a:t>
            </a:r>
            <a:r>
              <a:rPr lang="zh-CN" altLang="en-US" dirty="0"/>
              <a:t> </a:t>
            </a:r>
            <a:r>
              <a:rPr lang="en-US" altLang="zh-CN" dirty="0"/>
              <a:t>should</a:t>
            </a:r>
            <a:r>
              <a:rPr lang="zh-CN" altLang="en-US" dirty="0"/>
              <a:t> </a:t>
            </a:r>
            <a:r>
              <a:rPr lang="en-US" altLang="zh-CN" dirty="0"/>
              <a:t>be.</a:t>
            </a:r>
          </a:p>
          <a:p>
            <a:pPr marL="0" indent="0">
              <a:buNone/>
            </a:pPr>
            <a:r>
              <a:rPr lang="en-US" altLang="zh-CN" dirty="0"/>
              <a:t>4.</a:t>
            </a:r>
            <a:r>
              <a:rPr lang="zh-CN" altLang="en-US" dirty="0"/>
              <a:t> </a:t>
            </a:r>
            <a:r>
              <a:rPr lang="en-US" altLang="zh-CN" dirty="0"/>
              <a:t>Ideology</a:t>
            </a:r>
            <a:r>
              <a:rPr lang="zh-CN" altLang="en-US" dirty="0"/>
              <a:t> </a:t>
            </a:r>
            <a:r>
              <a:rPr lang="en-US" altLang="zh-CN" dirty="0"/>
              <a:t>operates</a:t>
            </a:r>
            <a:r>
              <a:rPr lang="zh-CN" altLang="en-US" dirty="0"/>
              <a:t> </a:t>
            </a:r>
            <a:r>
              <a:rPr lang="en-US" altLang="zh-CN" dirty="0"/>
              <a:t>mainly</a:t>
            </a:r>
            <a:r>
              <a:rPr lang="zh-CN" altLang="en-US" dirty="0"/>
              <a:t> </a:t>
            </a:r>
            <a:r>
              <a:rPr lang="en-US" altLang="zh-CN" dirty="0"/>
              <a:t>at</a:t>
            </a:r>
            <a:r>
              <a:rPr lang="zh-CN" altLang="en-US" dirty="0"/>
              <a:t> </a:t>
            </a:r>
            <a:r>
              <a:rPr lang="en-US" altLang="zh-CN" dirty="0"/>
              <a:t>the</a:t>
            </a:r>
            <a:r>
              <a:rPr lang="zh-CN" altLang="en-US" dirty="0"/>
              <a:t> </a:t>
            </a:r>
            <a:r>
              <a:rPr lang="en-US" altLang="zh-CN" dirty="0"/>
              <a:t>level</a:t>
            </a:r>
            <a:r>
              <a:rPr lang="zh-CN" altLang="en-US" dirty="0"/>
              <a:t> </a:t>
            </a:r>
            <a:r>
              <a:rPr lang="en-US" altLang="zh-CN" dirty="0"/>
              <a:t>of</a:t>
            </a:r>
            <a:r>
              <a:rPr lang="zh-CN" altLang="en-US" dirty="0"/>
              <a:t> </a:t>
            </a:r>
            <a:r>
              <a:rPr lang="en-US" altLang="zh-CN" dirty="0"/>
              <a:t>connotations,</a:t>
            </a:r>
            <a:r>
              <a:rPr lang="zh-CN" altLang="en-US" dirty="0"/>
              <a:t> </a:t>
            </a:r>
            <a:r>
              <a:rPr lang="en-US" altLang="zh-CN" dirty="0"/>
              <a:t>the</a:t>
            </a:r>
            <a:r>
              <a:rPr lang="zh-CN" altLang="en-US" dirty="0"/>
              <a:t> </a:t>
            </a:r>
            <a:r>
              <a:rPr lang="en-US" altLang="zh-CN" dirty="0"/>
              <a:t>secondary,</a:t>
            </a:r>
            <a:r>
              <a:rPr lang="zh-CN" altLang="en-US" dirty="0"/>
              <a:t> </a:t>
            </a:r>
            <a:r>
              <a:rPr lang="en-US" altLang="zh-CN" dirty="0"/>
              <a:t>often</a:t>
            </a:r>
            <a:r>
              <a:rPr lang="zh-CN" altLang="en-US" dirty="0"/>
              <a:t> </a:t>
            </a:r>
            <a:r>
              <a:rPr lang="en-US" altLang="zh-CN" dirty="0"/>
              <a:t>unconscious,</a:t>
            </a:r>
            <a:r>
              <a:rPr lang="zh-CN" altLang="en-US" dirty="0"/>
              <a:t> </a:t>
            </a:r>
            <a:r>
              <a:rPr lang="en-US" altLang="zh-CN" dirty="0"/>
              <a:t>meanings</a:t>
            </a:r>
            <a:r>
              <a:rPr lang="zh-CN" altLang="en-US" dirty="0"/>
              <a:t> </a:t>
            </a:r>
            <a:r>
              <a:rPr lang="en-US" altLang="zh-CN" dirty="0"/>
              <a:t>that</a:t>
            </a:r>
            <a:r>
              <a:rPr lang="zh-CN" altLang="en-US" dirty="0"/>
              <a:t> </a:t>
            </a:r>
            <a:r>
              <a:rPr lang="en-US" altLang="zh-CN" dirty="0"/>
              <a:t>texts</a:t>
            </a:r>
            <a:r>
              <a:rPr lang="zh-CN" altLang="en-US" dirty="0"/>
              <a:t> </a:t>
            </a:r>
            <a:r>
              <a:rPr lang="en-US" altLang="zh-CN" dirty="0"/>
              <a:t>and</a:t>
            </a:r>
            <a:r>
              <a:rPr lang="zh-CN" altLang="en-US" dirty="0"/>
              <a:t> </a:t>
            </a:r>
            <a:r>
              <a:rPr lang="en-US" altLang="zh-CN" dirty="0"/>
              <a:t>practices</a:t>
            </a:r>
            <a:r>
              <a:rPr lang="zh-CN" altLang="en-US" dirty="0"/>
              <a:t> </a:t>
            </a:r>
            <a:r>
              <a:rPr lang="en-US" altLang="zh-CN" dirty="0"/>
              <a:t>carry</a:t>
            </a:r>
            <a:r>
              <a:rPr lang="zh-CN" altLang="en-US" dirty="0"/>
              <a:t> </a:t>
            </a:r>
            <a:r>
              <a:rPr lang="en-US" altLang="zh-CN" dirty="0"/>
              <a:t>or</a:t>
            </a:r>
            <a:r>
              <a:rPr lang="zh-CN" altLang="en-US" dirty="0"/>
              <a:t> </a:t>
            </a:r>
            <a:r>
              <a:rPr lang="en-US" altLang="zh-CN" dirty="0"/>
              <a:t>can</a:t>
            </a:r>
            <a:r>
              <a:rPr lang="zh-CN" altLang="en-US" dirty="0"/>
              <a:t> </a:t>
            </a:r>
            <a:r>
              <a:rPr lang="en-US" altLang="zh-CN" dirty="0"/>
              <a:t>be</a:t>
            </a:r>
            <a:r>
              <a:rPr lang="zh-CN" altLang="en-US" dirty="0"/>
              <a:t> </a:t>
            </a:r>
            <a:r>
              <a:rPr lang="en-US" altLang="zh-CN" dirty="0"/>
              <a:t>made</a:t>
            </a:r>
            <a:r>
              <a:rPr lang="zh-CN" altLang="en-US" dirty="0"/>
              <a:t> </a:t>
            </a:r>
            <a:r>
              <a:rPr lang="en-US" altLang="zh-CN" dirty="0"/>
              <a:t>to</a:t>
            </a:r>
            <a:r>
              <a:rPr lang="zh-CN" altLang="en-US" dirty="0"/>
              <a:t> </a:t>
            </a:r>
            <a:r>
              <a:rPr lang="en-US" altLang="zh-CN" dirty="0"/>
              <a:t>carry</a:t>
            </a:r>
            <a:r>
              <a:rPr lang="zh-CN" altLang="en-US" dirty="0"/>
              <a:t> </a:t>
            </a:r>
            <a:r>
              <a:rPr lang="en-US" altLang="zh-CN" dirty="0"/>
              <a:t>-</a:t>
            </a:r>
            <a:r>
              <a:rPr lang="zh-CN" altLang="en-US" dirty="0"/>
              <a:t> </a:t>
            </a:r>
            <a:r>
              <a:rPr lang="en-US" altLang="zh-CN" dirty="0"/>
              <a:t>the</a:t>
            </a:r>
            <a:r>
              <a:rPr lang="zh-CN" altLang="en-US" dirty="0"/>
              <a:t> </a:t>
            </a:r>
            <a:r>
              <a:rPr lang="en-US" altLang="zh-CN" dirty="0"/>
              <a:t>attempt</a:t>
            </a:r>
            <a:r>
              <a:rPr lang="zh-CN" altLang="en-US" dirty="0"/>
              <a:t> </a:t>
            </a:r>
            <a:r>
              <a:rPr lang="en-US" altLang="zh-CN" dirty="0"/>
              <a:t>to</a:t>
            </a:r>
            <a:r>
              <a:rPr lang="zh-CN" altLang="en-US" dirty="0"/>
              <a:t> </a:t>
            </a:r>
            <a:r>
              <a:rPr lang="en-US" altLang="zh-CN" dirty="0"/>
              <a:t>make</a:t>
            </a:r>
            <a:r>
              <a:rPr lang="zh-CN" altLang="en-US" dirty="0"/>
              <a:t> </a:t>
            </a:r>
            <a:r>
              <a:rPr lang="en-US" altLang="zh-CN" dirty="0"/>
              <a:t>universal</a:t>
            </a:r>
            <a:r>
              <a:rPr lang="zh-CN" altLang="en-US" dirty="0"/>
              <a:t> </a:t>
            </a:r>
            <a:r>
              <a:rPr lang="en-US" altLang="zh-CN" dirty="0"/>
              <a:t>and</a:t>
            </a:r>
            <a:r>
              <a:rPr lang="zh-CN" altLang="en-US" dirty="0"/>
              <a:t> </a:t>
            </a:r>
            <a:r>
              <a:rPr lang="en-US" altLang="zh-CN" dirty="0"/>
              <a:t>legitimate</a:t>
            </a:r>
            <a:r>
              <a:rPr lang="zh-CN" altLang="en-US" dirty="0"/>
              <a:t> </a:t>
            </a:r>
            <a:r>
              <a:rPr lang="en-US" altLang="zh-CN" dirty="0"/>
              <a:t>what</a:t>
            </a:r>
            <a:r>
              <a:rPr lang="zh-CN" altLang="en-US" dirty="0"/>
              <a:t> </a:t>
            </a:r>
            <a:r>
              <a:rPr lang="en-US" altLang="zh-CN" dirty="0"/>
              <a:t>is</a:t>
            </a:r>
            <a:r>
              <a:rPr lang="zh-CN" altLang="en-US" dirty="0"/>
              <a:t> </a:t>
            </a:r>
            <a:r>
              <a:rPr lang="en-US" altLang="zh-CN" dirty="0"/>
              <a:t>in</a:t>
            </a:r>
            <a:r>
              <a:rPr lang="zh-CN" altLang="en-US" dirty="0"/>
              <a:t> </a:t>
            </a:r>
            <a:r>
              <a:rPr lang="en-US" altLang="zh-CN" dirty="0"/>
              <a:t>fact</a:t>
            </a:r>
            <a:r>
              <a:rPr lang="zh-CN" altLang="en-US" dirty="0"/>
              <a:t> </a:t>
            </a:r>
            <a:r>
              <a:rPr lang="en-US" altLang="zh-CN" dirty="0"/>
              <a:t>partial</a:t>
            </a:r>
            <a:r>
              <a:rPr lang="zh-CN" altLang="en-US" dirty="0"/>
              <a:t> </a:t>
            </a:r>
            <a:r>
              <a:rPr lang="en-US" altLang="zh-CN" dirty="0"/>
              <a:t>and</a:t>
            </a:r>
            <a:r>
              <a:rPr lang="zh-CN" altLang="en-US" dirty="0"/>
              <a:t> </a:t>
            </a:r>
            <a:r>
              <a:rPr lang="en-US" altLang="zh-CN" dirty="0"/>
              <a:t>particular;</a:t>
            </a:r>
            <a:r>
              <a:rPr lang="zh-CN" altLang="en-US" dirty="0"/>
              <a:t> </a:t>
            </a:r>
            <a:r>
              <a:rPr lang="en-US" altLang="zh-CN" dirty="0"/>
              <a:t>an</a:t>
            </a:r>
            <a:r>
              <a:rPr lang="zh-CN" altLang="en-US" dirty="0"/>
              <a:t> </a:t>
            </a:r>
            <a:r>
              <a:rPr lang="en-US" altLang="zh-CN" dirty="0"/>
              <a:t>attempt</a:t>
            </a:r>
            <a:r>
              <a:rPr lang="zh-CN" altLang="en-US" dirty="0"/>
              <a:t> </a:t>
            </a:r>
            <a:r>
              <a:rPr lang="en-US" altLang="zh-CN" dirty="0"/>
              <a:t>to</a:t>
            </a:r>
            <a:r>
              <a:rPr lang="zh-CN" altLang="en-US" dirty="0"/>
              <a:t> </a:t>
            </a:r>
            <a:r>
              <a:rPr lang="en-US" altLang="zh-CN" dirty="0"/>
              <a:t>pass</a:t>
            </a:r>
            <a:r>
              <a:rPr lang="zh-CN" altLang="en-US" dirty="0"/>
              <a:t> </a:t>
            </a:r>
            <a:r>
              <a:rPr lang="en-US" altLang="zh-CN" dirty="0"/>
              <a:t>off</a:t>
            </a:r>
            <a:r>
              <a:rPr lang="zh-CN" altLang="en-US" dirty="0"/>
              <a:t> </a:t>
            </a:r>
            <a:r>
              <a:rPr lang="en-US" altLang="zh-CN" dirty="0"/>
              <a:t>that</a:t>
            </a:r>
            <a:r>
              <a:rPr lang="zh-CN" altLang="en-US" dirty="0"/>
              <a:t> </a:t>
            </a:r>
            <a:r>
              <a:rPr lang="en-US" altLang="zh-CN" dirty="0"/>
              <a:t>which</a:t>
            </a:r>
            <a:r>
              <a:rPr lang="zh-CN" altLang="en-US" dirty="0"/>
              <a:t> </a:t>
            </a:r>
            <a:r>
              <a:rPr lang="en-US" altLang="zh-CN" dirty="0"/>
              <a:t>is</a:t>
            </a:r>
            <a:r>
              <a:rPr lang="zh-CN" altLang="en-US" dirty="0"/>
              <a:t> </a:t>
            </a:r>
            <a:r>
              <a:rPr lang="en-US" altLang="zh-CN" dirty="0"/>
              <a:t>cultural</a:t>
            </a:r>
            <a:r>
              <a:rPr lang="zh-CN" altLang="en-US" dirty="0"/>
              <a:t> </a:t>
            </a:r>
            <a:r>
              <a:rPr lang="en-US" altLang="zh-CN" dirty="0"/>
              <a:t>(i.e.</a:t>
            </a:r>
            <a:r>
              <a:rPr lang="zh-CN" altLang="en-US" dirty="0"/>
              <a:t> </a:t>
            </a:r>
            <a:r>
              <a:rPr lang="en-US" altLang="zh-CN" dirty="0"/>
              <a:t>humanly</a:t>
            </a:r>
            <a:r>
              <a:rPr lang="zh-CN" altLang="en-US" dirty="0"/>
              <a:t> </a:t>
            </a:r>
            <a:r>
              <a:rPr lang="en-US" altLang="zh-CN" dirty="0"/>
              <a:t>made)</a:t>
            </a:r>
            <a:r>
              <a:rPr lang="zh-CN" altLang="en-US" dirty="0"/>
              <a:t> </a:t>
            </a:r>
            <a:r>
              <a:rPr lang="en-US" altLang="zh-CN" dirty="0"/>
              <a:t>as</a:t>
            </a:r>
            <a:r>
              <a:rPr lang="zh-CN" altLang="en-US" dirty="0"/>
              <a:t> </a:t>
            </a:r>
            <a:r>
              <a:rPr lang="en-US" altLang="zh-CN" dirty="0"/>
              <a:t>something</a:t>
            </a:r>
            <a:r>
              <a:rPr lang="zh-CN" altLang="en-US" dirty="0"/>
              <a:t> </a:t>
            </a:r>
            <a:r>
              <a:rPr lang="en-US" altLang="zh-CN" dirty="0"/>
              <a:t>which</a:t>
            </a:r>
            <a:r>
              <a:rPr lang="zh-CN" altLang="en-US" dirty="0"/>
              <a:t> </a:t>
            </a:r>
            <a:r>
              <a:rPr lang="en-US" altLang="zh-CN" dirty="0"/>
              <a:t>is</a:t>
            </a:r>
            <a:r>
              <a:rPr lang="zh-CN" altLang="en-US" dirty="0"/>
              <a:t> </a:t>
            </a:r>
            <a:r>
              <a:rPr lang="en-US" altLang="zh-CN" dirty="0"/>
              <a:t>natural</a:t>
            </a:r>
            <a:r>
              <a:rPr lang="zh-CN" altLang="en-US" dirty="0"/>
              <a:t> </a:t>
            </a:r>
            <a:r>
              <a:rPr lang="en-US" altLang="zh-CN" dirty="0"/>
              <a:t>(i.e.</a:t>
            </a:r>
            <a:r>
              <a:rPr lang="zh-CN" altLang="en-US" dirty="0"/>
              <a:t> </a:t>
            </a:r>
            <a:r>
              <a:rPr lang="en-US" altLang="zh-CN" dirty="0"/>
              <a:t>just</a:t>
            </a:r>
            <a:r>
              <a:rPr lang="zh-CN" altLang="en-US" dirty="0"/>
              <a:t> </a:t>
            </a:r>
            <a:r>
              <a:rPr lang="en-US" altLang="zh-CN" dirty="0"/>
              <a:t>existing).</a:t>
            </a:r>
          </a:p>
          <a:p>
            <a:pPr marL="0" indent="0">
              <a:buNone/>
            </a:pPr>
            <a:r>
              <a:rPr lang="en-US" altLang="zh-CN" dirty="0"/>
              <a:t>5.</a:t>
            </a:r>
            <a:r>
              <a:rPr lang="zh-CN" altLang="en-US" dirty="0"/>
              <a:t> </a:t>
            </a:r>
            <a:r>
              <a:rPr lang="en-US" altLang="zh-CN" dirty="0"/>
              <a:t>See</a:t>
            </a:r>
            <a:r>
              <a:rPr lang="zh-CN" altLang="en-US" dirty="0"/>
              <a:t> </a:t>
            </a:r>
            <a:r>
              <a:rPr lang="en-US" altLang="zh-CN" dirty="0"/>
              <a:t>ideology</a:t>
            </a:r>
            <a:r>
              <a:rPr lang="zh-CN" altLang="en-US" dirty="0"/>
              <a:t> </a:t>
            </a:r>
            <a:r>
              <a:rPr lang="en-US" altLang="zh-CN" dirty="0"/>
              <a:t>not</a:t>
            </a:r>
            <a:r>
              <a:rPr lang="zh-CN" altLang="en-US" dirty="0"/>
              <a:t> </a:t>
            </a:r>
            <a:r>
              <a:rPr lang="en-US" altLang="zh-CN" dirty="0"/>
              <a:t>just</a:t>
            </a:r>
            <a:r>
              <a:rPr lang="zh-CN" altLang="en-US" dirty="0"/>
              <a:t> </a:t>
            </a:r>
            <a:r>
              <a:rPr lang="en-US" altLang="zh-CN" dirty="0"/>
              <a:t>as</a:t>
            </a:r>
            <a:r>
              <a:rPr lang="zh-CN" altLang="en-US" dirty="0"/>
              <a:t> </a:t>
            </a:r>
            <a:r>
              <a:rPr lang="en-US" altLang="zh-CN" dirty="0"/>
              <a:t>a</a:t>
            </a:r>
            <a:r>
              <a:rPr lang="zh-CN" altLang="en-US" dirty="0"/>
              <a:t> </a:t>
            </a:r>
            <a:r>
              <a:rPr lang="en-US" altLang="zh-CN" dirty="0"/>
              <a:t>body</a:t>
            </a:r>
            <a:r>
              <a:rPr lang="zh-CN" altLang="en-US" dirty="0"/>
              <a:t> </a:t>
            </a:r>
            <a:r>
              <a:rPr lang="en-US" altLang="zh-CN" dirty="0"/>
              <a:t>of</a:t>
            </a:r>
            <a:r>
              <a:rPr lang="zh-CN" altLang="en-US" dirty="0"/>
              <a:t> </a:t>
            </a:r>
            <a:r>
              <a:rPr lang="en-US" altLang="zh-CN" dirty="0"/>
              <a:t>ideas</a:t>
            </a:r>
            <a:r>
              <a:rPr lang="zh-CN" altLang="en-US" dirty="0"/>
              <a:t> </a:t>
            </a:r>
            <a:r>
              <a:rPr lang="en-US" altLang="zh-CN" dirty="0"/>
              <a:t>but</a:t>
            </a:r>
            <a:r>
              <a:rPr lang="zh-CN" altLang="en-US" dirty="0"/>
              <a:t> </a:t>
            </a:r>
            <a:r>
              <a:rPr lang="en-US" altLang="zh-CN" dirty="0"/>
              <a:t>as</a:t>
            </a:r>
            <a:r>
              <a:rPr lang="zh-CN" altLang="en-US" dirty="0"/>
              <a:t> </a:t>
            </a:r>
            <a:r>
              <a:rPr lang="en-US" altLang="zh-CN" dirty="0"/>
              <a:t>a</a:t>
            </a:r>
            <a:r>
              <a:rPr lang="zh-CN" altLang="en-US" dirty="0"/>
              <a:t> </a:t>
            </a:r>
            <a:r>
              <a:rPr lang="en-US" altLang="zh-CN" dirty="0"/>
              <a:t>material</a:t>
            </a:r>
            <a:r>
              <a:rPr lang="zh-CN" altLang="en-US" dirty="0"/>
              <a:t> </a:t>
            </a:r>
            <a:r>
              <a:rPr lang="en-US" altLang="zh-CN" dirty="0"/>
              <a:t>practice.</a:t>
            </a:r>
            <a:r>
              <a:rPr lang="zh-CN" altLang="en-US" dirty="0"/>
              <a:t> </a:t>
            </a:r>
            <a:r>
              <a:rPr lang="en-US" altLang="zh-CN" dirty="0"/>
              <a:t>This</a:t>
            </a:r>
            <a:r>
              <a:rPr lang="zh-CN" altLang="en-US" dirty="0"/>
              <a:t> </a:t>
            </a:r>
            <a:r>
              <a:rPr lang="en-US" altLang="zh-CN" dirty="0"/>
              <a:t>is</a:t>
            </a:r>
            <a:r>
              <a:rPr lang="zh-CN" altLang="en-US" dirty="0"/>
              <a:t> </a:t>
            </a:r>
            <a:r>
              <a:rPr lang="en-US" altLang="zh-CN" dirty="0"/>
              <a:t>due</a:t>
            </a:r>
            <a:r>
              <a:rPr lang="zh-CN" altLang="en-US" dirty="0"/>
              <a:t> </a:t>
            </a:r>
            <a:r>
              <a:rPr lang="en-US" altLang="zh-CN" dirty="0"/>
              <a:t>to</a:t>
            </a:r>
            <a:r>
              <a:rPr lang="zh-CN" altLang="en-US" dirty="0"/>
              <a:t> </a:t>
            </a:r>
            <a:r>
              <a:rPr lang="en-US" altLang="zh-CN" dirty="0"/>
              <a:t>that</a:t>
            </a:r>
            <a:r>
              <a:rPr lang="zh-CN" altLang="en-US" dirty="0"/>
              <a:t> </a:t>
            </a:r>
            <a:r>
              <a:rPr lang="en-US" altLang="zh-CN" dirty="0"/>
              <a:t>ideology</a:t>
            </a:r>
            <a:r>
              <a:rPr lang="zh-CN" altLang="en-US" dirty="0"/>
              <a:t> </a:t>
            </a:r>
            <a:r>
              <a:rPr lang="en-US" altLang="zh-CN" dirty="0"/>
              <a:t>is</a:t>
            </a:r>
            <a:r>
              <a:rPr lang="zh-CN" altLang="en-US" dirty="0"/>
              <a:t> </a:t>
            </a:r>
            <a:r>
              <a:rPr lang="en-US" altLang="zh-CN" dirty="0"/>
              <a:t>encountered</a:t>
            </a:r>
            <a:r>
              <a:rPr lang="zh-CN" altLang="en-US" dirty="0"/>
              <a:t> </a:t>
            </a:r>
            <a:r>
              <a:rPr lang="en-US" altLang="zh-CN" dirty="0"/>
              <a:t>in</a:t>
            </a:r>
            <a:r>
              <a:rPr lang="zh-CN" altLang="en-US" dirty="0"/>
              <a:t> </a:t>
            </a:r>
            <a:r>
              <a:rPr lang="en-US" altLang="zh-CN" dirty="0"/>
              <a:t>the</a:t>
            </a:r>
            <a:r>
              <a:rPr lang="zh-CN" altLang="en-US" dirty="0"/>
              <a:t> </a:t>
            </a:r>
            <a:r>
              <a:rPr lang="en-US" altLang="zh-CN" dirty="0"/>
              <a:t>practices</a:t>
            </a:r>
            <a:r>
              <a:rPr lang="zh-CN" altLang="en-US" dirty="0"/>
              <a:t> </a:t>
            </a:r>
            <a:r>
              <a:rPr lang="en-US" altLang="zh-CN" dirty="0"/>
              <a:t>of</a:t>
            </a:r>
            <a:r>
              <a:rPr lang="zh-CN" altLang="en-US" dirty="0"/>
              <a:t> </a:t>
            </a:r>
            <a:r>
              <a:rPr lang="en-US" altLang="zh-CN" dirty="0"/>
              <a:t>everyday</a:t>
            </a:r>
            <a:r>
              <a:rPr lang="zh-CN" altLang="en-US" dirty="0"/>
              <a:t> </a:t>
            </a:r>
            <a:r>
              <a:rPr lang="en-US" altLang="zh-CN" dirty="0"/>
              <a:t>life</a:t>
            </a:r>
            <a:r>
              <a:rPr lang="zh-CN" altLang="en-US" dirty="0"/>
              <a:t> </a:t>
            </a:r>
            <a:r>
              <a:rPr lang="en-US" altLang="zh-CN" dirty="0"/>
              <a:t>and</a:t>
            </a:r>
            <a:r>
              <a:rPr lang="zh-CN" altLang="en-US" dirty="0"/>
              <a:t> </a:t>
            </a:r>
            <a:r>
              <a:rPr lang="en-US" altLang="zh-CN" dirty="0"/>
              <a:t>not</a:t>
            </a:r>
            <a:r>
              <a:rPr lang="zh-CN" altLang="en-US" dirty="0"/>
              <a:t> </a:t>
            </a:r>
            <a:r>
              <a:rPr lang="en-US" altLang="zh-CN" dirty="0"/>
              <a:t>simply</a:t>
            </a:r>
            <a:r>
              <a:rPr lang="zh-CN" altLang="en-US" dirty="0"/>
              <a:t> </a:t>
            </a:r>
            <a:r>
              <a:rPr lang="en-US" altLang="zh-CN" dirty="0"/>
              <a:t>in</a:t>
            </a:r>
            <a:r>
              <a:rPr lang="zh-CN" altLang="en-US" dirty="0"/>
              <a:t> </a:t>
            </a:r>
            <a:r>
              <a:rPr lang="en-US" altLang="zh-CN" dirty="0"/>
              <a:t>certain</a:t>
            </a:r>
            <a:r>
              <a:rPr lang="zh-CN" altLang="en-US" dirty="0"/>
              <a:t> </a:t>
            </a:r>
            <a:r>
              <a:rPr lang="en-US" altLang="zh-CN" dirty="0"/>
              <a:t>ideas</a:t>
            </a:r>
            <a:r>
              <a:rPr lang="zh-CN" altLang="en-US" dirty="0"/>
              <a:t> </a:t>
            </a:r>
            <a:r>
              <a:rPr lang="en-US" altLang="zh-CN" dirty="0"/>
              <a:t>about</a:t>
            </a:r>
            <a:r>
              <a:rPr lang="zh-CN" altLang="en-US" dirty="0"/>
              <a:t> </a:t>
            </a:r>
            <a:r>
              <a:rPr lang="en-US" altLang="zh-CN" dirty="0"/>
              <a:t>everyday</a:t>
            </a:r>
            <a:r>
              <a:rPr lang="zh-CN" altLang="en-US" dirty="0"/>
              <a:t> </a:t>
            </a:r>
            <a:r>
              <a:rPr lang="en-US" altLang="zh-CN" dirty="0"/>
              <a:t>life.</a:t>
            </a:r>
            <a:endParaRPr lang="en-CN" dirty="0"/>
          </a:p>
        </p:txBody>
      </p:sp>
    </p:spTree>
    <p:extLst>
      <p:ext uri="{BB962C8B-B14F-4D97-AF65-F5344CB8AC3E}">
        <p14:creationId xmlns:p14="http://schemas.microsoft.com/office/powerpoint/2010/main" val="2976172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D14DA-18AB-B449-804D-C86254246CDB}"/>
              </a:ext>
            </a:extLst>
          </p:cNvPr>
          <p:cNvSpPr>
            <a:spLocks noGrp="1"/>
          </p:cNvSpPr>
          <p:nvPr>
            <p:ph type="title"/>
          </p:nvPr>
        </p:nvSpPr>
        <p:spPr/>
        <p:txBody>
          <a:bodyPr/>
          <a:lstStyle/>
          <a:p>
            <a:r>
              <a:rPr lang="en-US" altLang="zh-CN" dirty="0"/>
              <a:t>Definitions</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37C0BD43-A840-3042-A2BA-D23519FB1E33}"/>
              </a:ext>
            </a:extLst>
          </p:cNvPr>
          <p:cNvSpPr>
            <a:spLocks noGrp="1"/>
          </p:cNvSpPr>
          <p:nvPr>
            <p:ph idx="1"/>
          </p:nvPr>
        </p:nvSpPr>
        <p:spPr/>
        <p:txBody>
          <a:bodyPr>
            <a:normAutofit fontScale="85000" lnSpcReduction="20000"/>
          </a:bodyPr>
          <a:lstStyle/>
          <a:p>
            <a:pPr marL="0" indent="0">
              <a:buNone/>
            </a:pPr>
            <a:r>
              <a:rPr lang="en-US" altLang="zh-CN" b="1" dirty="0"/>
              <a:t>Popular:</a:t>
            </a:r>
          </a:p>
          <a:p>
            <a:pPr marL="457200" indent="-457200">
              <a:buAutoNum type="arabicPeriod"/>
            </a:pPr>
            <a:r>
              <a:rPr lang="en-US" altLang="zh-CN" dirty="0"/>
              <a:t>Well</a:t>
            </a:r>
            <a:r>
              <a:rPr lang="zh-CN" altLang="en-US" dirty="0"/>
              <a:t> </a:t>
            </a:r>
            <a:r>
              <a:rPr lang="en-US" altLang="zh-CN" dirty="0"/>
              <a:t>liked</a:t>
            </a:r>
            <a:r>
              <a:rPr lang="zh-CN" altLang="en-US" dirty="0"/>
              <a:t> </a:t>
            </a:r>
            <a:r>
              <a:rPr lang="en-US" altLang="zh-CN" dirty="0"/>
              <a:t>by</a:t>
            </a:r>
            <a:r>
              <a:rPr lang="zh-CN" altLang="en-US" dirty="0"/>
              <a:t> </a:t>
            </a:r>
            <a:r>
              <a:rPr lang="en-US" altLang="zh-CN" dirty="0"/>
              <a:t>many</a:t>
            </a:r>
            <a:r>
              <a:rPr lang="zh-CN" altLang="en-US" dirty="0"/>
              <a:t> </a:t>
            </a:r>
            <a:r>
              <a:rPr lang="en-US" altLang="zh-CN" dirty="0"/>
              <a:t>people</a:t>
            </a:r>
          </a:p>
          <a:p>
            <a:pPr marL="457200" indent="-457200">
              <a:buAutoNum type="arabicPeriod"/>
            </a:pPr>
            <a:r>
              <a:rPr lang="en-US" altLang="zh-CN" dirty="0"/>
              <a:t>Inferior</a:t>
            </a:r>
            <a:r>
              <a:rPr lang="zh-CN" altLang="en-US" dirty="0"/>
              <a:t> </a:t>
            </a:r>
            <a:r>
              <a:rPr lang="en-US" altLang="zh-CN" dirty="0"/>
              <a:t>kinds</a:t>
            </a:r>
            <a:r>
              <a:rPr lang="zh-CN" altLang="en-US" dirty="0"/>
              <a:t> </a:t>
            </a:r>
            <a:r>
              <a:rPr lang="en-US" altLang="zh-CN" dirty="0"/>
              <a:t>of</a:t>
            </a:r>
            <a:r>
              <a:rPr lang="zh-CN" altLang="en-US" dirty="0"/>
              <a:t> </a:t>
            </a:r>
            <a:r>
              <a:rPr lang="en-US" altLang="zh-CN" dirty="0"/>
              <a:t>work</a:t>
            </a:r>
          </a:p>
          <a:p>
            <a:pPr marL="457200" indent="-457200">
              <a:buAutoNum type="arabicPeriod"/>
            </a:pPr>
            <a:r>
              <a:rPr lang="en-US" altLang="zh-CN" dirty="0"/>
              <a:t>Work</a:t>
            </a:r>
            <a:r>
              <a:rPr lang="zh-CN" altLang="en-US" dirty="0"/>
              <a:t> </a:t>
            </a:r>
            <a:r>
              <a:rPr lang="en-US" altLang="zh-CN" dirty="0"/>
              <a:t>deliberately</a:t>
            </a:r>
            <a:r>
              <a:rPr lang="zh-CN" altLang="en-US" dirty="0"/>
              <a:t> </a:t>
            </a:r>
            <a:r>
              <a:rPr lang="en-US" altLang="zh-CN" dirty="0"/>
              <a:t>setting</a:t>
            </a:r>
            <a:r>
              <a:rPr lang="zh-CN" altLang="en-US" dirty="0"/>
              <a:t> </a:t>
            </a:r>
            <a:r>
              <a:rPr lang="en-US" altLang="zh-CN" dirty="0"/>
              <a:t>out</a:t>
            </a:r>
            <a:r>
              <a:rPr lang="zh-CN" altLang="en-US" dirty="0"/>
              <a:t> </a:t>
            </a:r>
            <a:r>
              <a:rPr lang="en-US" altLang="zh-CN" dirty="0"/>
              <a:t>to</a:t>
            </a:r>
            <a:r>
              <a:rPr lang="zh-CN" altLang="en-US" dirty="0"/>
              <a:t> </a:t>
            </a:r>
            <a:r>
              <a:rPr lang="en-US" altLang="zh-CN" dirty="0"/>
              <a:t>win</a:t>
            </a:r>
            <a:r>
              <a:rPr lang="zh-CN" altLang="en-US" dirty="0"/>
              <a:t> </a:t>
            </a:r>
            <a:r>
              <a:rPr lang="en-US" altLang="zh-CN" dirty="0" err="1"/>
              <a:t>favour</a:t>
            </a:r>
            <a:r>
              <a:rPr lang="zh-CN" altLang="en-US" dirty="0"/>
              <a:t> </a:t>
            </a:r>
            <a:r>
              <a:rPr lang="en-US" altLang="zh-CN" dirty="0"/>
              <a:t>with</a:t>
            </a:r>
            <a:r>
              <a:rPr lang="zh-CN" altLang="en-US" dirty="0"/>
              <a:t> </a:t>
            </a:r>
            <a:r>
              <a:rPr lang="en-US" altLang="zh-CN" dirty="0"/>
              <a:t>the</a:t>
            </a:r>
            <a:r>
              <a:rPr lang="zh-CN" altLang="en-US" dirty="0"/>
              <a:t> </a:t>
            </a:r>
            <a:r>
              <a:rPr lang="en-US" altLang="zh-CN" dirty="0"/>
              <a:t>people</a:t>
            </a:r>
          </a:p>
          <a:p>
            <a:pPr marL="457200" indent="-457200">
              <a:buAutoNum type="arabicPeriod"/>
            </a:pPr>
            <a:r>
              <a:rPr lang="en-US" altLang="zh-CN" dirty="0"/>
              <a:t>Culture</a:t>
            </a:r>
            <a:r>
              <a:rPr lang="zh-CN" altLang="en-US" dirty="0"/>
              <a:t> </a:t>
            </a:r>
            <a:r>
              <a:rPr lang="en-US" altLang="zh-CN" dirty="0"/>
              <a:t>actually</a:t>
            </a:r>
            <a:r>
              <a:rPr lang="zh-CN" altLang="en-US" dirty="0"/>
              <a:t> </a:t>
            </a:r>
            <a:r>
              <a:rPr lang="en-US" altLang="zh-CN" dirty="0"/>
              <a:t>made</a:t>
            </a:r>
            <a:r>
              <a:rPr lang="zh-CN" altLang="en-US" dirty="0"/>
              <a:t> </a:t>
            </a:r>
            <a:r>
              <a:rPr lang="en-US" altLang="zh-CN" dirty="0"/>
              <a:t>by</a:t>
            </a:r>
            <a:r>
              <a:rPr lang="zh-CN" altLang="en-US" dirty="0"/>
              <a:t> </a:t>
            </a:r>
            <a:r>
              <a:rPr lang="en-US" altLang="zh-CN" dirty="0"/>
              <a:t>the</a:t>
            </a:r>
            <a:r>
              <a:rPr lang="zh-CN" altLang="en-US" dirty="0"/>
              <a:t> </a:t>
            </a:r>
            <a:r>
              <a:rPr lang="en-US" altLang="zh-CN" dirty="0"/>
              <a:t>people</a:t>
            </a:r>
            <a:r>
              <a:rPr lang="zh-CN" altLang="en-US" dirty="0"/>
              <a:t> </a:t>
            </a:r>
            <a:r>
              <a:rPr lang="en-US" altLang="zh-CN" dirty="0"/>
              <a:t>for</a:t>
            </a:r>
            <a:r>
              <a:rPr lang="zh-CN" altLang="en-US" dirty="0"/>
              <a:t> </a:t>
            </a:r>
            <a:r>
              <a:rPr lang="en-US" altLang="zh-CN" dirty="0"/>
              <a:t>themselves</a:t>
            </a:r>
            <a:endParaRPr lang="en-CN" altLang="zh-CN" dirty="0"/>
          </a:p>
          <a:p>
            <a:pPr marL="0" indent="0">
              <a:buNone/>
            </a:pPr>
            <a:r>
              <a:rPr lang="en-US" altLang="zh-CN" dirty="0"/>
              <a:t>(William,</a:t>
            </a:r>
            <a:r>
              <a:rPr lang="zh-CN" altLang="en-US" dirty="0"/>
              <a:t> </a:t>
            </a:r>
            <a:r>
              <a:rPr lang="en-US" altLang="zh-CN" dirty="0"/>
              <a:t>1983:</a:t>
            </a:r>
            <a:r>
              <a:rPr lang="zh-CN" altLang="en-US" dirty="0"/>
              <a:t> </a:t>
            </a:r>
            <a:r>
              <a:rPr lang="en-US" altLang="zh-CN" dirty="0"/>
              <a:t>237)</a:t>
            </a:r>
          </a:p>
          <a:p>
            <a:pPr marL="0" indent="0">
              <a:buNone/>
            </a:pPr>
            <a:endParaRPr lang="en-US" altLang="zh-CN" dirty="0"/>
          </a:p>
          <a:p>
            <a:pPr marL="0" indent="0">
              <a:buNone/>
            </a:pPr>
            <a:r>
              <a:rPr lang="en-US" altLang="zh-CN" dirty="0"/>
              <a:t>Thus,</a:t>
            </a:r>
            <a:r>
              <a:rPr lang="zh-CN" altLang="en-US" dirty="0"/>
              <a:t> </a:t>
            </a:r>
            <a:r>
              <a:rPr lang="en-US" altLang="zh-CN" dirty="0"/>
              <a:t>the</a:t>
            </a:r>
            <a:r>
              <a:rPr lang="zh-CN" altLang="en-US" dirty="0"/>
              <a:t> </a:t>
            </a:r>
            <a:r>
              <a:rPr lang="en-US" altLang="zh-CN" dirty="0"/>
              <a:t>definitions</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needs</a:t>
            </a:r>
            <a:r>
              <a:rPr lang="zh-CN" altLang="en-US" dirty="0"/>
              <a:t> </a:t>
            </a:r>
            <a:r>
              <a:rPr lang="en-US" altLang="zh-CN" dirty="0"/>
              <a:t>to</a:t>
            </a:r>
            <a:r>
              <a:rPr lang="zh-CN" altLang="en-US" dirty="0"/>
              <a:t> </a:t>
            </a:r>
            <a:r>
              <a:rPr lang="en-US" altLang="zh-CN" dirty="0"/>
              <a:t>involved</a:t>
            </a:r>
            <a:r>
              <a:rPr lang="zh-CN" altLang="en-US" dirty="0"/>
              <a:t> </a:t>
            </a:r>
            <a:r>
              <a:rPr lang="en-US" altLang="zh-CN" dirty="0"/>
              <a:t>different</a:t>
            </a:r>
            <a:r>
              <a:rPr lang="zh-CN" altLang="en-US" dirty="0"/>
              <a:t> </a:t>
            </a:r>
            <a:r>
              <a:rPr lang="en-US" altLang="zh-CN" dirty="0"/>
              <a:t>meanings</a:t>
            </a:r>
            <a:r>
              <a:rPr lang="zh-CN" altLang="en-US" dirty="0"/>
              <a:t> </a:t>
            </a:r>
            <a:r>
              <a:rPr lang="en-US" altLang="zh-CN" dirty="0"/>
              <a:t>of</a:t>
            </a:r>
            <a:r>
              <a:rPr lang="zh-CN" altLang="en-US" dirty="0"/>
              <a:t> </a:t>
            </a:r>
            <a:r>
              <a:rPr lang="en-US" altLang="zh-CN" dirty="0"/>
              <a:t>‘culture’</a:t>
            </a:r>
            <a:r>
              <a:rPr lang="zh-CN" altLang="en-US" dirty="0"/>
              <a:t> </a:t>
            </a:r>
            <a:r>
              <a:rPr lang="en-US" altLang="zh-CN" dirty="0"/>
              <a:t>as</a:t>
            </a:r>
            <a:r>
              <a:rPr lang="zh-CN" altLang="en-US" dirty="0"/>
              <a:t> </a:t>
            </a:r>
            <a:r>
              <a:rPr lang="en-US" altLang="zh-CN" dirty="0"/>
              <a:t>well</a:t>
            </a:r>
            <a:r>
              <a:rPr lang="zh-CN" altLang="en-US" dirty="0"/>
              <a:t> </a:t>
            </a:r>
            <a:r>
              <a:rPr lang="en-US" altLang="zh-CN" dirty="0"/>
              <a:t>as</a:t>
            </a:r>
            <a:r>
              <a:rPr lang="zh-CN" altLang="en-US" dirty="0"/>
              <a:t> </a:t>
            </a:r>
            <a:r>
              <a:rPr lang="en-US" altLang="zh-CN" dirty="0"/>
              <a:t>‘popular’.</a:t>
            </a:r>
          </a:p>
          <a:p>
            <a:pPr marL="0" indent="0">
              <a:buNone/>
            </a:pPr>
            <a:endParaRPr lang="en-US" altLang="zh-CN" dirty="0"/>
          </a:p>
          <a:p>
            <a:pPr marL="0" indent="0">
              <a:buNone/>
            </a:pPr>
            <a:r>
              <a:rPr lang="en-US" altLang="zh-CN" dirty="0"/>
              <a:t>The</a:t>
            </a:r>
            <a:r>
              <a:rPr lang="zh-CN" altLang="en-US" dirty="0"/>
              <a:t> </a:t>
            </a:r>
            <a:r>
              <a:rPr lang="en-US" altLang="zh-CN" dirty="0"/>
              <a:t>history</a:t>
            </a:r>
            <a:r>
              <a:rPr lang="zh-CN" altLang="en-US" dirty="0"/>
              <a:t> </a:t>
            </a:r>
            <a:r>
              <a:rPr lang="en-US" altLang="zh-CN" dirty="0"/>
              <a:t>of</a:t>
            </a:r>
            <a:r>
              <a:rPr lang="zh-CN" altLang="en-US" dirty="0"/>
              <a:t> </a:t>
            </a:r>
            <a:r>
              <a:rPr lang="en-US" altLang="zh-CN" dirty="0"/>
              <a:t>cultural</a:t>
            </a:r>
            <a:r>
              <a:rPr lang="zh-CN" altLang="en-US" dirty="0"/>
              <a:t> </a:t>
            </a:r>
            <a:r>
              <a:rPr lang="en-US" altLang="zh-CN" dirty="0"/>
              <a:t>theory’s</a:t>
            </a:r>
            <a:r>
              <a:rPr lang="zh-CN" altLang="en-US" dirty="0"/>
              <a:t> </a:t>
            </a:r>
            <a:r>
              <a:rPr lang="en-US" altLang="zh-CN" dirty="0"/>
              <a:t>engagement</a:t>
            </a:r>
            <a:r>
              <a:rPr lang="zh-CN" altLang="en-US" dirty="0"/>
              <a:t> </a:t>
            </a:r>
            <a:r>
              <a:rPr lang="en-US" altLang="zh-CN" dirty="0"/>
              <a:t>with</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is,</a:t>
            </a:r>
            <a:r>
              <a:rPr lang="zh-CN" altLang="en-US" dirty="0"/>
              <a:t> </a:t>
            </a:r>
            <a:r>
              <a:rPr lang="en-US" altLang="zh-CN" dirty="0"/>
              <a:t>therefore,</a:t>
            </a:r>
            <a:r>
              <a:rPr lang="zh-CN" altLang="en-US" dirty="0"/>
              <a:t> </a:t>
            </a:r>
            <a:r>
              <a:rPr lang="en-US" altLang="zh-CN" dirty="0"/>
              <a:t>a</a:t>
            </a:r>
            <a:r>
              <a:rPr lang="zh-CN" altLang="en-US" dirty="0"/>
              <a:t> </a:t>
            </a:r>
            <a:r>
              <a:rPr lang="en-US" altLang="zh-CN" dirty="0"/>
              <a:t>history</a:t>
            </a:r>
            <a:r>
              <a:rPr lang="zh-CN" altLang="en-US" dirty="0"/>
              <a:t> </a:t>
            </a:r>
            <a:r>
              <a:rPr lang="en-US" altLang="zh-CN" dirty="0"/>
              <a:t>of</a:t>
            </a:r>
            <a:r>
              <a:rPr lang="zh-CN" altLang="en-US" dirty="0"/>
              <a:t> </a:t>
            </a:r>
            <a:r>
              <a:rPr lang="en-US" altLang="zh-CN" dirty="0"/>
              <a:t>the</a:t>
            </a:r>
            <a:r>
              <a:rPr lang="zh-CN" altLang="en-US" dirty="0"/>
              <a:t> </a:t>
            </a:r>
            <a:r>
              <a:rPr lang="en-US" altLang="zh-CN" dirty="0"/>
              <a:t>different</a:t>
            </a:r>
            <a:r>
              <a:rPr lang="zh-CN" altLang="en-US" dirty="0"/>
              <a:t> </a:t>
            </a:r>
            <a:r>
              <a:rPr lang="en-US" altLang="zh-CN" dirty="0"/>
              <a:t>ways</a:t>
            </a:r>
            <a:r>
              <a:rPr lang="zh-CN" altLang="en-US" dirty="0"/>
              <a:t> </a:t>
            </a:r>
            <a:r>
              <a:rPr lang="en-US" altLang="zh-CN" dirty="0"/>
              <a:t>in</a:t>
            </a:r>
            <a:r>
              <a:rPr lang="zh-CN" altLang="en-US" dirty="0"/>
              <a:t> </a:t>
            </a:r>
            <a:r>
              <a:rPr lang="en-US" altLang="zh-CN" dirty="0"/>
              <a:t>which</a:t>
            </a:r>
            <a:r>
              <a:rPr lang="zh-CN" altLang="en-US" dirty="0"/>
              <a:t> </a:t>
            </a:r>
            <a:r>
              <a:rPr lang="en-US" altLang="zh-CN" dirty="0"/>
              <a:t>the</a:t>
            </a:r>
            <a:r>
              <a:rPr lang="zh-CN" altLang="en-US" dirty="0"/>
              <a:t> </a:t>
            </a:r>
            <a:r>
              <a:rPr lang="en-US" altLang="zh-CN" dirty="0"/>
              <a:t>two</a:t>
            </a:r>
            <a:r>
              <a:rPr lang="zh-CN" altLang="en-US" dirty="0"/>
              <a:t> </a:t>
            </a:r>
            <a:r>
              <a:rPr lang="en-US" altLang="zh-CN" dirty="0"/>
              <a:t>terms</a:t>
            </a:r>
            <a:r>
              <a:rPr lang="zh-CN" altLang="en-US" dirty="0"/>
              <a:t> </a:t>
            </a:r>
            <a:r>
              <a:rPr lang="en-US" altLang="zh-CN" dirty="0"/>
              <a:t>have</a:t>
            </a:r>
            <a:r>
              <a:rPr lang="zh-CN" altLang="en-US" dirty="0"/>
              <a:t> </a:t>
            </a:r>
            <a:r>
              <a:rPr lang="en-US" altLang="zh-CN" dirty="0"/>
              <a:t>been</a:t>
            </a:r>
            <a:r>
              <a:rPr lang="zh-CN" altLang="en-US" dirty="0"/>
              <a:t> </a:t>
            </a:r>
            <a:r>
              <a:rPr lang="en-US" altLang="zh-CN" dirty="0"/>
              <a:t>connected</a:t>
            </a:r>
            <a:r>
              <a:rPr lang="zh-CN" altLang="en-US" dirty="0"/>
              <a:t> </a:t>
            </a:r>
            <a:r>
              <a:rPr lang="en-US" altLang="zh-CN" dirty="0"/>
              <a:t>by</a:t>
            </a:r>
            <a:r>
              <a:rPr lang="zh-CN" altLang="en-US" dirty="0"/>
              <a:t> </a:t>
            </a:r>
            <a:r>
              <a:rPr lang="en-US" altLang="zh-CN" dirty="0"/>
              <a:t>theoretical</a:t>
            </a:r>
            <a:r>
              <a:rPr lang="zh-CN" altLang="en-US" dirty="0"/>
              <a:t> </a:t>
            </a:r>
            <a:r>
              <a:rPr lang="en-US" altLang="zh-CN" dirty="0" err="1"/>
              <a:t>labour</a:t>
            </a:r>
            <a:r>
              <a:rPr lang="zh-CN" altLang="en-US" dirty="0"/>
              <a:t> </a:t>
            </a:r>
            <a:r>
              <a:rPr lang="en-US" altLang="zh-CN" dirty="0"/>
              <a:t>within</a:t>
            </a:r>
            <a:r>
              <a:rPr lang="zh-CN" altLang="en-US" dirty="0"/>
              <a:t> </a:t>
            </a:r>
            <a:r>
              <a:rPr lang="en-US" altLang="zh-CN" dirty="0"/>
              <a:t>particular</a:t>
            </a:r>
            <a:r>
              <a:rPr lang="zh-CN" altLang="en-US" dirty="0"/>
              <a:t> </a:t>
            </a:r>
            <a:r>
              <a:rPr lang="en-US" altLang="zh-CN" dirty="0"/>
              <a:t>historical</a:t>
            </a:r>
            <a:r>
              <a:rPr lang="zh-CN" altLang="en-US" dirty="0"/>
              <a:t> </a:t>
            </a:r>
            <a:r>
              <a:rPr lang="en-US" altLang="zh-CN" dirty="0"/>
              <a:t>and</a:t>
            </a:r>
            <a:r>
              <a:rPr lang="zh-CN" altLang="en-US" dirty="0"/>
              <a:t> </a:t>
            </a:r>
            <a:r>
              <a:rPr lang="en-US" altLang="zh-CN" dirty="0"/>
              <a:t>social</a:t>
            </a:r>
            <a:r>
              <a:rPr lang="zh-CN" altLang="en-US" dirty="0"/>
              <a:t> </a:t>
            </a:r>
            <a:r>
              <a:rPr lang="en-US" altLang="zh-CN" dirty="0"/>
              <a:t>contexts.</a:t>
            </a:r>
          </a:p>
        </p:txBody>
      </p:sp>
    </p:spTree>
    <p:extLst>
      <p:ext uri="{BB962C8B-B14F-4D97-AF65-F5344CB8AC3E}">
        <p14:creationId xmlns:p14="http://schemas.microsoft.com/office/powerpoint/2010/main" val="3644214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DAF03-8C01-BF4F-890F-4647444F7F43}"/>
              </a:ext>
            </a:extLst>
          </p:cNvPr>
          <p:cNvSpPr>
            <a:spLocks noGrp="1"/>
          </p:cNvSpPr>
          <p:nvPr>
            <p:ph type="title"/>
          </p:nvPr>
        </p:nvSpPr>
        <p:spPr/>
        <p:txBody>
          <a:bodyPr/>
          <a:lstStyle/>
          <a:p>
            <a:r>
              <a:rPr lang="en-US" altLang="zh-CN" dirty="0"/>
              <a:t>Definitions</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8903245E-720A-1A46-BB97-AE80366BB9DF}"/>
              </a:ext>
            </a:extLst>
          </p:cNvPr>
          <p:cNvSpPr>
            <a:spLocks noGrp="1"/>
          </p:cNvSpPr>
          <p:nvPr>
            <p:ph idx="1"/>
          </p:nvPr>
        </p:nvSpPr>
        <p:spPr>
          <a:xfrm>
            <a:off x="1251678" y="1513491"/>
            <a:ext cx="10178322" cy="4824248"/>
          </a:xfrm>
        </p:spPr>
        <p:txBody>
          <a:bodyPr>
            <a:normAutofit fontScale="92500" lnSpcReduction="20000"/>
          </a:bodyPr>
          <a:lstStyle/>
          <a:p>
            <a:pPr marL="0" indent="0">
              <a:buNone/>
            </a:pPr>
            <a:r>
              <a:rPr lang="en-US" altLang="zh-CN" b="1" dirty="0"/>
              <a:t>Six</a:t>
            </a:r>
            <a:r>
              <a:rPr lang="zh-CN" altLang="en-US" b="1" dirty="0"/>
              <a:t> </a:t>
            </a:r>
            <a:r>
              <a:rPr lang="en-US" altLang="zh-CN" b="1" dirty="0"/>
              <a:t>definitions</a:t>
            </a:r>
            <a:r>
              <a:rPr lang="zh-CN" altLang="en-US" b="1" dirty="0"/>
              <a:t> </a:t>
            </a:r>
            <a:r>
              <a:rPr lang="en-US" altLang="zh-CN" b="1" dirty="0"/>
              <a:t>of</a:t>
            </a:r>
            <a:r>
              <a:rPr lang="zh-CN" altLang="en-US" b="1" dirty="0"/>
              <a:t> </a:t>
            </a:r>
            <a:r>
              <a:rPr lang="en-US" altLang="zh-CN" b="1" dirty="0"/>
              <a:t>popular</a:t>
            </a:r>
            <a:r>
              <a:rPr lang="zh-CN" altLang="en-US" b="1" dirty="0"/>
              <a:t> </a:t>
            </a:r>
            <a:r>
              <a:rPr lang="en-US" altLang="zh-CN" b="1" dirty="0"/>
              <a:t>culture:</a:t>
            </a:r>
          </a:p>
          <a:p>
            <a:pPr marL="457200" indent="-457200">
              <a:buAutoNum type="arabicPeriod"/>
            </a:pPr>
            <a:r>
              <a:rPr lang="en-US" altLang="zh-CN" dirty="0"/>
              <a:t>Popular</a:t>
            </a:r>
            <a:r>
              <a:rPr lang="zh-CN" altLang="en-US" dirty="0"/>
              <a:t> </a:t>
            </a:r>
            <a:r>
              <a:rPr lang="en-US" altLang="zh-CN" dirty="0"/>
              <a:t>culture</a:t>
            </a:r>
            <a:r>
              <a:rPr lang="zh-CN" altLang="en-US" dirty="0"/>
              <a:t> </a:t>
            </a:r>
            <a:r>
              <a:rPr lang="en-US" altLang="zh-CN" dirty="0"/>
              <a:t>is</a:t>
            </a:r>
            <a:r>
              <a:rPr lang="zh-CN" altLang="en-US" dirty="0"/>
              <a:t> </a:t>
            </a:r>
            <a:r>
              <a:rPr lang="en-US" altLang="zh-CN" dirty="0"/>
              <a:t>simply</a:t>
            </a:r>
            <a:r>
              <a:rPr lang="zh-CN" altLang="en-US" dirty="0"/>
              <a:t> </a:t>
            </a:r>
            <a:r>
              <a:rPr lang="en-US" altLang="zh-CN" dirty="0"/>
              <a:t>culture</a:t>
            </a:r>
            <a:r>
              <a:rPr lang="zh-CN" altLang="en-US" dirty="0"/>
              <a:t> </a:t>
            </a:r>
            <a:r>
              <a:rPr lang="en-US" altLang="zh-CN" dirty="0"/>
              <a:t>that</a:t>
            </a:r>
            <a:r>
              <a:rPr lang="zh-CN" altLang="en-US" dirty="0"/>
              <a:t> </a:t>
            </a:r>
            <a:r>
              <a:rPr lang="en-US" altLang="zh-CN" dirty="0"/>
              <a:t>is</a:t>
            </a:r>
            <a:r>
              <a:rPr lang="zh-CN" altLang="en-US" dirty="0"/>
              <a:t> </a:t>
            </a:r>
            <a:r>
              <a:rPr lang="en-US" altLang="zh-CN" dirty="0"/>
              <a:t>widely</a:t>
            </a:r>
            <a:r>
              <a:rPr lang="zh-CN" altLang="en-US" dirty="0"/>
              <a:t> </a:t>
            </a:r>
            <a:r>
              <a:rPr lang="en-US" altLang="zh-CN" dirty="0" err="1"/>
              <a:t>favoured</a:t>
            </a:r>
            <a:r>
              <a:rPr lang="zh-CN" altLang="en-US" dirty="0"/>
              <a:t> </a:t>
            </a:r>
            <a:r>
              <a:rPr lang="en-US" altLang="zh-CN" dirty="0"/>
              <a:t>or</a:t>
            </a:r>
            <a:r>
              <a:rPr lang="zh-CN" altLang="en-US" dirty="0"/>
              <a:t> </a:t>
            </a:r>
            <a:r>
              <a:rPr lang="en-US" altLang="zh-CN" dirty="0"/>
              <a:t>well</a:t>
            </a:r>
            <a:r>
              <a:rPr lang="zh-CN" altLang="en-US" dirty="0"/>
              <a:t> </a:t>
            </a:r>
            <a:r>
              <a:rPr lang="en-US" altLang="zh-CN" dirty="0"/>
              <a:t>liked</a:t>
            </a:r>
            <a:r>
              <a:rPr lang="zh-CN" altLang="en-US" dirty="0"/>
              <a:t> </a:t>
            </a:r>
            <a:r>
              <a:rPr lang="en-US" altLang="zh-CN" dirty="0"/>
              <a:t>by</a:t>
            </a:r>
            <a:r>
              <a:rPr lang="zh-CN" altLang="en-US" dirty="0"/>
              <a:t> </a:t>
            </a:r>
            <a:r>
              <a:rPr lang="en-US" altLang="zh-CN" dirty="0"/>
              <a:t>many</a:t>
            </a:r>
            <a:r>
              <a:rPr lang="zh-CN" altLang="en-US" dirty="0"/>
              <a:t> </a:t>
            </a:r>
            <a:r>
              <a:rPr lang="en-US" altLang="zh-CN" dirty="0"/>
              <a:t>people.</a:t>
            </a:r>
            <a:r>
              <a:rPr lang="zh-CN" altLang="en-US" dirty="0"/>
              <a:t> </a:t>
            </a:r>
            <a:r>
              <a:rPr lang="en-US" altLang="zh-CN" dirty="0"/>
              <a:t>–</a:t>
            </a:r>
            <a:r>
              <a:rPr lang="zh-CN" altLang="en-US" dirty="0"/>
              <a:t> </a:t>
            </a:r>
            <a:r>
              <a:rPr lang="en-US" altLang="zh-CN" dirty="0"/>
              <a:t>such</a:t>
            </a:r>
            <a:r>
              <a:rPr lang="zh-CN" altLang="en-US" dirty="0"/>
              <a:t> </a:t>
            </a:r>
            <a:r>
              <a:rPr lang="en-US" altLang="zh-CN" dirty="0"/>
              <a:t>a</a:t>
            </a:r>
            <a:r>
              <a:rPr lang="zh-CN" altLang="en-US" dirty="0"/>
              <a:t> </a:t>
            </a:r>
            <a:r>
              <a:rPr lang="en-US" altLang="zh-CN" dirty="0"/>
              <a:t>quantitative</a:t>
            </a:r>
            <a:r>
              <a:rPr lang="zh-CN" altLang="en-US" dirty="0"/>
              <a:t> </a:t>
            </a:r>
            <a:r>
              <a:rPr lang="en-US" altLang="zh-CN" dirty="0"/>
              <a:t>index</a:t>
            </a:r>
            <a:r>
              <a:rPr lang="zh-CN" altLang="en-US" dirty="0"/>
              <a:t> </a:t>
            </a:r>
            <a:r>
              <a:rPr lang="en-US" altLang="zh-CN" dirty="0"/>
              <a:t>would</a:t>
            </a:r>
            <a:r>
              <a:rPr lang="zh-CN" altLang="en-US" dirty="0"/>
              <a:t> </a:t>
            </a:r>
            <a:r>
              <a:rPr lang="en-US" altLang="zh-CN" dirty="0"/>
              <a:t>meet</a:t>
            </a:r>
            <a:r>
              <a:rPr lang="zh-CN" altLang="en-US" dirty="0"/>
              <a:t> </a:t>
            </a:r>
            <a:r>
              <a:rPr lang="en-US" altLang="zh-CN" dirty="0"/>
              <a:t>the</a:t>
            </a:r>
            <a:r>
              <a:rPr lang="zh-CN" altLang="en-US" dirty="0"/>
              <a:t> </a:t>
            </a:r>
            <a:r>
              <a:rPr lang="en-US" altLang="zh-CN" dirty="0"/>
              <a:t>approval</a:t>
            </a:r>
            <a:r>
              <a:rPr lang="zh-CN" altLang="en-US" dirty="0"/>
              <a:t> </a:t>
            </a:r>
            <a:r>
              <a:rPr lang="en-US" altLang="zh-CN" dirty="0"/>
              <a:t>of</a:t>
            </a:r>
            <a:r>
              <a:rPr lang="zh-CN" altLang="en-US" dirty="0"/>
              <a:t> </a:t>
            </a:r>
            <a:r>
              <a:rPr lang="en-US" altLang="zh-CN" dirty="0"/>
              <a:t>many</a:t>
            </a:r>
            <a:r>
              <a:rPr lang="zh-CN" altLang="en-US" dirty="0"/>
              <a:t> </a:t>
            </a:r>
            <a:r>
              <a:rPr lang="en-US" altLang="zh-CN" dirty="0"/>
              <a:t>people.</a:t>
            </a:r>
            <a:r>
              <a:rPr lang="zh-CN" altLang="en-US" dirty="0"/>
              <a:t> </a:t>
            </a:r>
            <a:r>
              <a:rPr lang="en-US" altLang="zh-CN" dirty="0"/>
              <a:t>However,</a:t>
            </a:r>
            <a:r>
              <a:rPr lang="zh-CN" altLang="en-US" dirty="0"/>
              <a:t> </a:t>
            </a:r>
            <a:r>
              <a:rPr lang="en-US" altLang="zh-CN" dirty="0"/>
              <a:t>in</a:t>
            </a:r>
            <a:r>
              <a:rPr lang="zh-CN" altLang="en-US" dirty="0"/>
              <a:t> </a:t>
            </a:r>
            <a:r>
              <a:rPr lang="en-US" altLang="zh-CN" dirty="0"/>
              <a:t>order</a:t>
            </a:r>
            <a:r>
              <a:rPr lang="zh-CN" altLang="en-US" dirty="0"/>
              <a:t> </a:t>
            </a:r>
            <a:r>
              <a:rPr lang="en-US" altLang="zh-CN" dirty="0"/>
              <a:t>to</a:t>
            </a:r>
            <a:r>
              <a:rPr lang="zh-CN" altLang="en-US" dirty="0"/>
              <a:t> </a:t>
            </a:r>
            <a:r>
              <a:rPr lang="en-US" altLang="zh-CN" dirty="0"/>
              <a:t>use</a:t>
            </a:r>
            <a:r>
              <a:rPr lang="zh-CN" altLang="en-US" dirty="0"/>
              <a:t> </a:t>
            </a:r>
            <a:r>
              <a:rPr lang="en-US" altLang="zh-CN" dirty="0"/>
              <a:t>this</a:t>
            </a:r>
            <a:r>
              <a:rPr lang="zh-CN" altLang="en-US" dirty="0"/>
              <a:t> </a:t>
            </a:r>
            <a:r>
              <a:rPr lang="en-US" altLang="zh-CN" dirty="0"/>
              <a:t>as</a:t>
            </a:r>
            <a:r>
              <a:rPr lang="zh-CN" altLang="en-US" dirty="0"/>
              <a:t> </a:t>
            </a:r>
            <a:r>
              <a:rPr lang="en-US" altLang="zh-CN" dirty="0"/>
              <a:t>a</a:t>
            </a:r>
            <a:r>
              <a:rPr lang="zh-CN" altLang="en-US" dirty="0"/>
              <a:t> </a:t>
            </a:r>
            <a:r>
              <a:rPr lang="en-US" altLang="zh-CN" dirty="0"/>
              <a:t>conceptual</a:t>
            </a:r>
            <a:r>
              <a:rPr lang="zh-CN" altLang="en-US" dirty="0"/>
              <a:t> </a:t>
            </a:r>
            <a:r>
              <a:rPr lang="en-US" altLang="zh-CN" dirty="0"/>
              <a:t>definition</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we</a:t>
            </a:r>
            <a:r>
              <a:rPr lang="zh-CN" altLang="en-US" dirty="0"/>
              <a:t> </a:t>
            </a:r>
            <a:r>
              <a:rPr lang="en-US" altLang="zh-CN" dirty="0"/>
              <a:t>need</a:t>
            </a:r>
            <a:r>
              <a:rPr lang="zh-CN" altLang="en-US" dirty="0"/>
              <a:t> </a:t>
            </a:r>
            <a:r>
              <a:rPr lang="en-US" altLang="zh-CN" dirty="0"/>
              <a:t>to</a:t>
            </a:r>
            <a:r>
              <a:rPr lang="zh-CN" altLang="en-US" dirty="0"/>
              <a:t> </a:t>
            </a:r>
            <a:r>
              <a:rPr lang="en-US" altLang="zh-CN" dirty="0"/>
              <a:t>agree</a:t>
            </a:r>
            <a:r>
              <a:rPr lang="zh-CN" altLang="en-US" dirty="0"/>
              <a:t> </a:t>
            </a:r>
            <a:r>
              <a:rPr lang="en-US" altLang="zh-CN" dirty="0"/>
              <a:t>on</a:t>
            </a:r>
            <a:r>
              <a:rPr lang="zh-CN" altLang="en-US" dirty="0"/>
              <a:t> </a:t>
            </a:r>
            <a:r>
              <a:rPr lang="en-US" altLang="zh-CN" dirty="0"/>
              <a:t>a</a:t>
            </a:r>
            <a:r>
              <a:rPr lang="zh-CN" altLang="en-US" dirty="0"/>
              <a:t> </a:t>
            </a:r>
            <a:r>
              <a:rPr lang="en-US" altLang="zh-CN" dirty="0"/>
              <a:t>figure</a:t>
            </a:r>
            <a:r>
              <a:rPr lang="zh-CN" altLang="en-US" dirty="0"/>
              <a:t> </a:t>
            </a:r>
            <a:r>
              <a:rPr lang="en-US" altLang="zh-CN" dirty="0"/>
              <a:t>over</a:t>
            </a:r>
            <a:r>
              <a:rPr lang="zh-CN" altLang="en-US" dirty="0"/>
              <a:t> </a:t>
            </a:r>
            <a:r>
              <a:rPr lang="en-US" altLang="zh-CN" dirty="0"/>
              <a:t>which</a:t>
            </a:r>
            <a:r>
              <a:rPr lang="zh-CN" altLang="en-US" dirty="0"/>
              <a:t> </a:t>
            </a:r>
            <a:r>
              <a:rPr lang="en-US" altLang="zh-CN" dirty="0"/>
              <a:t>something</a:t>
            </a:r>
            <a:r>
              <a:rPr lang="zh-CN" altLang="en-US" dirty="0"/>
              <a:t> </a:t>
            </a:r>
            <a:r>
              <a:rPr lang="en-US" altLang="zh-CN" dirty="0"/>
              <a:t>becomes</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and</a:t>
            </a:r>
            <a:r>
              <a:rPr lang="zh-CN" altLang="en-US" dirty="0"/>
              <a:t> </a:t>
            </a:r>
            <a:r>
              <a:rPr lang="en-US" altLang="zh-CN" dirty="0"/>
              <a:t>below</a:t>
            </a:r>
            <a:r>
              <a:rPr lang="zh-CN" altLang="en-US" dirty="0"/>
              <a:t> </a:t>
            </a:r>
            <a:r>
              <a:rPr lang="en-US" altLang="zh-CN" dirty="0"/>
              <a:t>which</a:t>
            </a:r>
            <a:r>
              <a:rPr lang="zh-CN" altLang="en-US" dirty="0"/>
              <a:t> </a:t>
            </a:r>
            <a:r>
              <a:rPr lang="en-US" altLang="zh-CN" dirty="0"/>
              <a:t>it</a:t>
            </a:r>
            <a:r>
              <a:rPr lang="zh-CN" altLang="en-US" dirty="0"/>
              <a:t> </a:t>
            </a:r>
            <a:r>
              <a:rPr lang="en-US" altLang="zh-CN" dirty="0"/>
              <a:t>is</a:t>
            </a:r>
            <a:r>
              <a:rPr lang="zh-CN" altLang="en-US" dirty="0"/>
              <a:t> </a:t>
            </a:r>
            <a:r>
              <a:rPr lang="en-US" altLang="zh-CN" dirty="0"/>
              <a:t>just</a:t>
            </a:r>
            <a:r>
              <a:rPr lang="zh-CN" altLang="en-US" dirty="0"/>
              <a:t> </a:t>
            </a:r>
            <a:r>
              <a:rPr lang="en-US" altLang="zh-CN" dirty="0"/>
              <a:t>culture.</a:t>
            </a:r>
            <a:r>
              <a:rPr lang="zh-CN" altLang="en-US" dirty="0"/>
              <a:t> </a:t>
            </a:r>
            <a:r>
              <a:rPr lang="en-US" altLang="zh-CN" dirty="0"/>
              <a:t>Otherwise,</a:t>
            </a:r>
            <a:r>
              <a:rPr lang="zh-CN" altLang="en-US" dirty="0"/>
              <a:t> </a:t>
            </a:r>
            <a:r>
              <a:rPr lang="en-US" altLang="zh-CN" dirty="0"/>
              <a:t>widely</a:t>
            </a:r>
            <a:r>
              <a:rPr lang="zh-CN" altLang="en-US" dirty="0"/>
              <a:t> </a:t>
            </a:r>
            <a:r>
              <a:rPr lang="en-US" altLang="zh-CN" dirty="0" err="1"/>
              <a:t>favoured</a:t>
            </a:r>
            <a:r>
              <a:rPr lang="zh-CN" altLang="en-US" dirty="0"/>
              <a:t> </a:t>
            </a:r>
            <a:r>
              <a:rPr lang="en-US" altLang="zh-CN" dirty="0"/>
              <a:t>or</a:t>
            </a:r>
            <a:r>
              <a:rPr lang="zh-CN" altLang="en-US" dirty="0"/>
              <a:t> </a:t>
            </a:r>
            <a:r>
              <a:rPr lang="en-US" altLang="zh-CN" dirty="0"/>
              <a:t>well</a:t>
            </a:r>
            <a:r>
              <a:rPr lang="zh-CN" altLang="en-US" dirty="0"/>
              <a:t> </a:t>
            </a:r>
            <a:r>
              <a:rPr lang="en-US" altLang="zh-CN" dirty="0"/>
              <a:t>liked</a:t>
            </a:r>
            <a:r>
              <a:rPr lang="zh-CN" altLang="en-US" dirty="0"/>
              <a:t> </a:t>
            </a:r>
            <a:r>
              <a:rPr lang="en-US" altLang="zh-CN" dirty="0"/>
              <a:t>by</a:t>
            </a:r>
            <a:r>
              <a:rPr lang="zh-CN" altLang="en-US" dirty="0"/>
              <a:t> </a:t>
            </a:r>
            <a:r>
              <a:rPr lang="en-US" altLang="zh-CN" dirty="0"/>
              <a:t>many</a:t>
            </a:r>
            <a:r>
              <a:rPr lang="zh-CN" altLang="en-US" dirty="0"/>
              <a:t> </a:t>
            </a:r>
            <a:r>
              <a:rPr lang="en-US" altLang="zh-CN" dirty="0"/>
              <a:t>people</a:t>
            </a:r>
            <a:r>
              <a:rPr lang="zh-CN" altLang="en-US" dirty="0"/>
              <a:t> </a:t>
            </a:r>
            <a:r>
              <a:rPr lang="en-US" altLang="zh-CN" dirty="0"/>
              <a:t>include</a:t>
            </a:r>
            <a:r>
              <a:rPr lang="zh-CN" altLang="en-US" dirty="0"/>
              <a:t> </a:t>
            </a:r>
            <a:r>
              <a:rPr lang="en-US" altLang="zh-CN" dirty="0"/>
              <a:t>so</a:t>
            </a:r>
            <a:r>
              <a:rPr lang="zh-CN" altLang="en-US" dirty="0"/>
              <a:t> </a:t>
            </a:r>
            <a:r>
              <a:rPr lang="en-US" altLang="zh-CN" dirty="0"/>
              <a:t>much,</a:t>
            </a:r>
            <a:r>
              <a:rPr lang="zh-CN" altLang="en-US" dirty="0"/>
              <a:t> </a:t>
            </a:r>
            <a:r>
              <a:rPr lang="en-US" altLang="zh-CN" dirty="0"/>
              <a:t>it</a:t>
            </a:r>
            <a:r>
              <a:rPr lang="zh-CN" altLang="en-US" dirty="0"/>
              <a:t> </a:t>
            </a:r>
            <a:r>
              <a:rPr lang="en-US" altLang="zh-CN" dirty="0"/>
              <a:t>would</a:t>
            </a:r>
            <a:r>
              <a:rPr lang="zh-CN" altLang="en-US" dirty="0"/>
              <a:t> </a:t>
            </a:r>
            <a:r>
              <a:rPr lang="en-US" altLang="zh-CN" dirty="0"/>
              <a:t>become</a:t>
            </a:r>
            <a:r>
              <a:rPr lang="zh-CN" altLang="en-US" dirty="0"/>
              <a:t> </a:t>
            </a:r>
            <a:r>
              <a:rPr lang="en-US" altLang="zh-CN" dirty="0"/>
              <a:t>rather</a:t>
            </a:r>
            <a:r>
              <a:rPr lang="zh-CN" altLang="en-US" dirty="0"/>
              <a:t> </a:t>
            </a:r>
            <a:r>
              <a:rPr lang="en-US" altLang="zh-CN" dirty="0"/>
              <a:t>useless.</a:t>
            </a:r>
          </a:p>
          <a:p>
            <a:pPr marL="457200" indent="-457200">
              <a:buAutoNum type="arabicPeriod"/>
            </a:pPr>
            <a:r>
              <a:rPr lang="en-US" altLang="zh-CN" dirty="0"/>
              <a:t>Is</a:t>
            </a:r>
            <a:r>
              <a:rPr lang="zh-CN" altLang="en-US" dirty="0"/>
              <a:t> </a:t>
            </a:r>
            <a:r>
              <a:rPr lang="en-US" altLang="zh-CN" dirty="0"/>
              <a:t>a</a:t>
            </a:r>
            <a:r>
              <a:rPr lang="zh-CN" altLang="en-US" dirty="0"/>
              <a:t> </a:t>
            </a:r>
            <a:r>
              <a:rPr lang="en-US" altLang="zh-CN" dirty="0"/>
              <a:t>culture</a:t>
            </a:r>
            <a:r>
              <a:rPr lang="zh-CN" altLang="en-US" dirty="0"/>
              <a:t> </a:t>
            </a:r>
            <a:r>
              <a:rPr lang="en-US" altLang="zh-CN" dirty="0"/>
              <a:t>that</a:t>
            </a:r>
            <a:r>
              <a:rPr lang="zh-CN" altLang="en-US" dirty="0"/>
              <a:t> </a:t>
            </a:r>
            <a:r>
              <a:rPr lang="en-US" altLang="zh-CN" dirty="0"/>
              <a:t>is</a:t>
            </a:r>
            <a:r>
              <a:rPr lang="zh-CN" altLang="en-US" dirty="0"/>
              <a:t> </a:t>
            </a:r>
            <a:r>
              <a:rPr lang="en-US" altLang="zh-CN" dirty="0"/>
              <a:t>left</a:t>
            </a:r>
            <a:r>
              <a:rPr lang="zh-CN" altLang="en-US" dirty="0"/>
              <a:t> </a:t>
            </a:r>
            <a:r>
              <a:rPr lang="en-US" altLang="zh-CN" dirty="0"/>
              <a:t>over</a:t>
            </a:r>
            <a:r>
              <a:rPr lang="zh-CN" altLang="en-US" dirty="0"/>
              <a:t> </a:t>
            </a:r>
            <a:r>
              <a:rPr lang="en-US" altLang="zh-CN" dirty="0"/>
              <a:t>after</a:t>
            </a:r>
            <a:r>
              <a:rPr lang="zh-CN" altLang="en-US" dirty="0"/>
              <a:t> </a:t>
            </a:r>
            <a:r>
              <a:rPr lang="en-US" altLang="zh-CN" dirty="0"/>
              <a:t>we</a:t>
            </a:r>
            <a:r>
              <a:rPr lang="zh-CN" altLang="en-US" dirty="0"/>
              <a:t> </a:t>
            </a:r>
            <a:r>
              <a:rPr lang="en-US" altLang="zh-CN" dirty="0"/>
              <a:t>have</a:t>
            </a:r>
            <a:r>
              <a:rPr lang="zh-CN" altLang="en-US" dirty="0"/>
              <a:t> </a:t>
            </a:r>
            <a:r>
              <a:rPr lang="en-US" altLang="zh-CN" dirty="0"/>
              <a:t>decided</a:t>
            </a:r>
            <a:r>
              <a:rPr lang="zh-CN" altLang="en-US" dirty="0"/>
              <a:t> </a:t>
            </a:r>
            <a:r>
              <a:rPr lang="en-US" altLang="zh-CN" dirty="0"/>
              <a:t>what</a:t>
            </a:r>
            <a:r>
              <a:rPr lang="zh-CN" altLang="en-US" dirty="0"/>
              <a:t> </a:t>
            </a:r>
            <a:r>
              <a:rPr lang="en-US" altLang="zh-CN" dirty="0"/>
              <a:t>is</a:t>
            </a:r>
            <a:r>
              <a:rPr lang="zh-CN" altLang="en-US" dirty="0"/>
              <a:t> </a:t>
            </a:r>
            <a:r>
              <a:rPr lang="en-US" altLang="zh-CN" dirty="0"/>
              <a:t>high</a:t>
            </a:r>
            <a:r>
              <a:rPr lang="zh-CN" altLang="en-US" dirty="0"/>
              <a:t> </a:t>
            </a:r>
            <a:r>
              <a:rPr lang="en-US" altLang="zh-CN" dirty="0"/>
              <a:t>culture.</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in</a:t>
            </a:r>
            <a:r>
              <a:rPr lang="zh-CN" altLang="en-US" dirty="0"/>
              <a:t> </a:t>
            </a:r>
            <a:r>
              <a:rPr lang="en-US" altLang="zh-CN" dirty="0"/>
              <a:t>this</a:t>
            </a:r>
            <a:r>
              <a:rPr lang="zh-CN" altLang="en-US" dirty="0"/>
              <a:t> </a:t>
            </a:r>
            <a:r>
              <a:rPr lang="en-US" altLang="zh-CN" dirty="0"/>
              <a:t>definition,</a:t>
            </a:r>
            <a:r>
              <a:rPr lang="zh-CN" altLang="en-US" dirty="0"/>
              <a:t> </a:t>
            </a:r>
            <a:r>
              <a:rPr lang="en-US" altLang="zh-CN" dirty="0"/>
              <a:t>is</a:t>
            </a:r>
            <a:r>
              <a:rPr lang="zh-CN" altLang="en-US" dirty="0"/>
              <a:t> </a:t>
            </a:r>
            <a:r>
              <a:rPr lang="en-US" altLang="zh-CN" dirty="0"/>
              <a:t>a</a:t>
            </a:r>
            <a:r>
              <a:rPr lang="zh-CN" altLang="en-US" dirty="0"/>
              <a:t> </a:t>
            </a:r>
            <a:r>
              <a:rPr lang="en-US" altLang="zh-CN" dirty="0"/>
              <a:t>residual</a:t>
            </a:r>
            <a:r>
              <a:rPr lang="zh-CN" altLang="en-US" dirty="0"/>
              <a:t> </a:t>
            </a:r>
            <a:r>
              <a:rPr lang="en-US" altLang="zh-CN" dirty="0"/>
              <a:t>category,</a:t>
            </a:r>
            <a:r>
              <a:rPr lang="zh-CN" altLang="en-US" dirty="0"/>
              <a:t> </a:t>
            </a:r>
            <a:r>
              <a:rPr lang="en-US" altLang="zh-CN" dirty="0"/>
              <a:t>there</a:t>
            </a:r>
            <a:r>
              <a:rPr lang="zh-CN" altLang="en-US" dirty="0"/>
              <a:t> </a:t>
            </a:r>
            <a:r>
              <a:rPr lang="en-US" altLang="zh-CN" dirty="0"/>
              <a:t>to</a:t>
            </a:r>
            <a:r>
              <a:rPr lang="zh-CN" altLang="en-US" dirty="0"/>
              <a:t> </a:t>
            </a:r>
            <a:r>
              <a:rPr lang="en-US" altLang="zh-CN" dirty="0"/>
              <a:t>accommodate</a:t>
            </a:r>
            <a:r>
              <a:rPr lang="zh-CN" altLang="en-US" dirty="0"/>
              <a:t> </a:t>
            </a:r>
            <a:r>
              <a:rPr lang="en-US" altLang="zh-CN" dirty="0"/>
              <a:t>texts</a:t>
            </a:r>
            <a:r>
              <a:rPr lang="zh-CN" altLang="en-US" dirty="0"/>
              <a:t> </a:t>
            </a:r>
            <a:r>
              <a:rPr lang="en-US" altLang="zh-CN" dirty="0"/>
              <a:t>and</a:t>
            </a:r>
            <a:r>
              <a:rPr lang="zh-CN" altLang="en-US" dirty="0"/>
              <a:t> </a:t>
            </a:r>
            <a:r>
              <a:rPr lang="en-US" altLang="zh-CN" dirty="0"/>
              <a:t>practices</a:t>
            </a:r>
            <a:r>
              <a:rPr lang="zh-CN" altLang="en-US" dirty="0"/>
              <a:t> </a:t>
            </a:r>
            <a:r>
              <a:rPr lang="en-US" altLang="zh-CN" dirty="0"/>
              <a:t>that</a:t>
            </a:r>
            <a:r>
              <a:rPr lang="zh-CN" altLang="en-US" dirty="0"/>
              <a:t> </a:t>
            </a:r>
            <a:r>
              <a:rPr lang="en-US" altLang="zh-CN" dirty="0"/>
              <a:t>fail</a:t>
            </a:r>
            <a:r>
              <a:rPr lang="zh-CN" altLang="en-US" dirty="0"/>
              <a:t> </a:t>
            </a:r>
            <a:r>
              <a:rPr lang="en-US" altLang="zh-CN" dirty="0"/>
              <a:t>to</a:t>
            </a:r>
            <a:r>
              <a:rPr lang="zh-CN" altLang="en-US" dirty="0"/>
              <a:t> </a:t>
            </a:r>
            <a:r>
              <a:rPr lang="en-US" altLang="zh-CN" dirty="0"/>
              <a:t>meet</a:t>
            </a:r>
            <a:r>
              <a:rPr lang="zh-CN" altLang="en-US" dirty="0"/>
              <a:t> </a:t>
            </a:r>
            <a:r>
              <a:rPr lang="en-US" altLang="zh-CN" dirty="0"/>
              <a:t>the</a:t>
            </a:r>
            <a:r>
              <a:rPr lang="zh-CN" altLang="en-US" dirty="0"/>
              <a:t> </a:t>
            </a:r>
            <a:r>
              <a:rPr lang="en-US" altLang="zh-CN" dirty="0"/>
              <a:t>required</a:t>
            </a:r>
            <a:r>
              <a:rPr lang="zh-CN" altLang="en-US" dirty="0"/>
              <a:t> </a:t>
            </a:r>
            <a:r>
              <a:rPr lang="en-US" altLang="zh-CN" dirty="0"/>
              <a:t>standards</a:t>
            </a:r>
            <a:r>
              <a:rPr lang="zh-CN" altLang="en-US" dirty="0"/>
              <a:t> </a:t>
            </a:r>
            <a:r>
              <a:rPr lang="en-US" altLang="zh-CN" dirty="0"/>
              <a:t>to</a:t>
            </a:r>
            <a:r>
              <a:rPr lang="zh-CN" altLang="en-US" dirty="0"/>
              <a:t> </a:t>
            </a:r>
            <a:r>
              <a:rPr lang="en-US" altLang="zh-CN" dirty="0"/>
              <a:t>qualify</a:t>
            </a:r>
            <a:r>
              <a:rPr lang="zh-CN" altLang="en-US" dirty="0"/>
              <a:t> </a:t>
            </a:r>
            <a:r>
              <a:rPr lang="en-US" altLang="zh-CN" dirty="0"/>
              <a:t>as</a:t>
            </a:r>
            <a:r>
              <a:rPr lang="zh-CN" altLang="en-US" dirty="0"/>
              <a:t> </a:t>
            </a:r>
            <a:r>
              <a:rPr lang="en-US" altLang="zh-CN" dirty="0"/>
              <a:t>high</a:t>
            </a:r>
            <a:r>
              <a:rPr lang="zh-CN" altLang="en-US" dirty="0"/>
              <a:t> </a:t>
            </a:r>
            <a:r>
              <a:rPr lang="en-US" altLang="zh-CN" dirty="0"/>
              <a:t>culture.</a:t>
            </a:r>
            <a:r>
              <a:rPr lang="zh-CN" altLang="en-US" dirty="0"/>
              <a:t> </a:t>
            </a:r>
            <a:r>
              <a:rPr lang="en-US" altLang="zh-CN" dirty="0"/>
              <a:t>In</a:t>
            </a:r>
            <a:r>
              <a:rPr lang="zh-CN" altLang="en-US" dirty="0"/>
              <a:t> </a:t>
            </a:r>
            <a:r>
              <a:rPr lang="en-US" altLang="zh-CN" dirty="0"/>
              <a:t>other</a:t>
            </a:r>
            <a:r>
              <a:rPr lang="zh-CN" altLang="en-US" dirty="0"/>
              <a:t> </a:t>
            </a:r>
            <a:r>
              <a:rPr lang="en-US" altLang="zh-CN" dirty="0"/>
              <a:t>words,</a:t>
            </a:r>
            <a:r>
              <a:rPr lang="zh-CN" altLang="en-US" dirty="0"/>
              <a:t> </a:t>
            </a:r>
            <a:r>
              <a:rPr lang="en-US" altLang="zh-CN" dirty="0"/>
              <a:t>it</a:t>
            </a:r>
            <a:r>
              <a:rPr lang="zh-CN" altLang="en-US" dirty="0"/>
              <a:t> </a:t>
            </a:r>
            <a:r>
              <a:rPr lang="en-US" altLang="zh-CN" dirty="0"/>
              <a:t>is</a:t>
            </a:r>
            <a:r>
              <a:rPr lang="zh-CN" altLang="en-US" dirty="0"/>
              <a:t> </a:t>
            </a:r>
            <a:r>
              <a:rPr lang="en-US" altLang="zh-CN" dirty="0"/>
              <a:t>a</a:t>
            </a:r>
            <a:r>
              <a:rPr lang="zh-CN" altLang="en-US" dirty="0"/>
              <a:t> </a:t>
            </a:r>
            <a:r>
              <a:rPr lang="en-US" altLang="zh-CN" dirty="0"/>
              <a:t>definition</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as</a:t>
            </a:r>
            <a:r>
              <a:rPr lang="zh-CN" altLang="en-US" dirty="0"/>
              <a:t> </a:t>
            </a:r>
            <a:r>
              <a:rPr lang="en-US" altLang="zh-CN" dirty="0"/>
              <a:t>inferior</a:t>
            </a:r>
            <a:r>
              <a:rPr lang="zh-CN" altLang="en-US" dirty="0"/>
              <a:t> </a:t>
            </a:r>
            <a:r>
              <a:rPr lang="en-US" altLang="zh-CN" dirty="0"/>
              <a:t>culture.</a:t>
            </a:r>
            <a:r>
              <a:rPr lang="zh-CN" altLang="en-US" dirty="0"/>
              <a:t> </a:t>
            </a:r>
            <a:r>
              <a:rPr lang="en-US" altLang="zh-CN" dirty="0"/>
              <a:t>For</a:t>
            </a:r>
            <a:r>
              <a:rPr lang="zh-CN" altLang="en-US" dirty="0"/>
              <a:t> </a:t>
            </a:r>
            <a:r>
              <a:rPr lang="en-US" altLang="zh-CN" dirty="0"/>
              <a:t>example,</a:t>
            </a:r>
            <a:r>
              <a:rPr lang="zh-CN" altLang="en-US" dirty="0"/>
              <a:t> </a:t>
            </a:r>
            <a:r>
              <a:rPr lang="en-US" altLang="zh-CN" dirty="0"/>
              <a:t>to</a:t>
            </a:r>
            <a:r>
              <a:rPr lang="zh-CN" altLang="en-US" dirty="0"/>
              <a:t> </a:t>
            </a:r>
            <a:r>
              <a:rPr lang="en-US" altLang="zh-CN" dirty="0"/>
              <a:t>be</a:t>
            </a:r>
            <a:r>
              <a:rPr lang="zh-CN" altLang="en-US" dirty="0"/>
              <a:t> </a:t>
            </a:r>
            <a:r>
              <a:rPr lang="en-US" altLang="zh-CN" dirty="0"/>
              <a:t>real</a:t>
            </a:r>
            <a:r>
              <a:rPr lang="zh-CN" altLang="en-US" dirty="0"/>
              <a:t> </a:t>
            </a:r>
            <a:r>
              <a:rPr lang="en-US" altLang="zh-CN" dirty="0"/>
              <a:t>culture,</a:t>
            </a:r>
            <a:r>
              <a:rPr lang="zh-CN" altLang="en-US" dirty="0"/>
              <a:t> </a:t>
            </a:r>
            <a:r>
              <a:rPr lang="en-US" altLang="zh-CN" dirty="0"/>
              <a:t>it</a:t>
            </a:r>
            <a:r>
              <a:rPr lang="zh-CN" altLang="en-US" dirty="0"/>
              <a:t> </a:t>
            </a:r>
            <a:r>
              <a:rPr lang="en-US" altLang="zh-CN" dirty="0"/>
              <a:t>has</a:t>
            </a:r>
            <a:r>
              <a:rPr lang="zh-CN" altLang="en-US" dirty="0"/>
              <a:t> </a:t>
            </a:r>
            <a:r>
              <a:rPr lang="en-US" altLang="zh-CN" dirty="0"/>
              <a:t>to</a:t>
            </a:r>
            <a:r>
              <a:rPr lang="zh-CN" altLang="en-US" dirty="0"/>
              <a:t> </a:t>
            </a:r>
            <a:r>
              <a:rPr lang="en-US" altLang="zh-CN" dirty="0"/>
              <a:t>be</a:t>
            </a:r>
            <a:r>
              <a:rPr lang="zh-CN" altLang="en-US" dirty="0"/>
              <a:t> </a:t>
            </a:r>
            <a:r>
              <a:rPr lang="en-US" altLang="zh-CN" dirty="0"/>
              <a:t>difficult.</a:t>
            </a:r>
            <a:r>
              <a:rPr lang="zh-CN" altLang="en-US" dirty="0"/>
              <a:t> </a:t>
            </a:r>
            <a:r>
              <a:rPr lang="en-US" altLang="zh-CN" dirty="0"/>
              <a:t>Being</a:t>
            </a:r>
            <a:r>
              <a:rPr lang="zh-CN" altLang="en-US" dirty="0"/>
              <a:t> </a:t>
            </a:r>
            <a:r>
              <a:rPr lang="en-US" altLang="zh-CN" dirty="0"/>
              <a:t>difficult</a:t>
            </a:r>
            <a:r>
              <a:rPr lang="zh-CN" altLang="en-US" dirty="0"/>
              <a:t> </a:t>
            </a:r>
            <a:r>
              <a:rPr lang="en-US" altLang="zh-CN" dirty="0"/>
              <a:t>thus</a:t>
            </a:r>
            <a:r>
              <a:rPr lang="zh-CN" altLang="en-US" dirty="0"/>
              <a:t> </a:t>
            </a:r>
            <a:r>
              <a:rPr lang="en-US" altLang="zh-CN" dirty="0"/>
              <a:t>ensures</a:t>
            </a:r>
            <a:r>
              <a:rPr lang="zh-CN" altLang="en-US" dirty="0"/>
              <a:t> </a:t>
            </a:r>
            <a:r>
              <a:rPr lang="en-US" altLang="zh-CN" dirty="0"/>
              <a:t>its</a:t>
            </a:r>
            <a:r>
              <a:rPr lang="zh-CN" altLang="en-US" dirty="0"/>
              <a:t> </a:t>
            </a:r>
            <a:r>
              <a:rPr lang="en-US" altLang="zh-CN" dirty="0"/>
              <a:t>exclusive</a:t>
            </a:r>
            <a:r>
              <a:rPr lang="zh-CN" altLang="en-US" dirty="0"/>
              <a:t> </a:t>
            </a:r>
            <a:r>
              <a:rPr lang="en-US" altLang="zh-CN" dirty="0"/>
              <a:t>status</a:t>
            </a:r>
            <a:r>
              <a:rPr lang="zh-CN" altLang="en-US" dirty="0"/>
              <a:t> </a:t>
            </a:r>
            <a:r>
              <a:rPr lang="en-US" altLang="zh-CN" dirty="0"/>
              <a:t>as</a:t>
            </a:r>
            <a:r>
              <a:rPr lang="zh-CN" altLang="en-US" dirty="0"/>
              <a:t> </a:t>
            </a:r>
            <a:r>
              <a:rPr lang="en-US" altLang="zh-CN" dirty="0"/>
              <a:t>high</a:t>
            </a:r>
            <a:r>
              <a:rPr lang="zh-CN" altLang="en-US" dirty="0"/>
              <a:t> </a:t>
            </a:r>
            <a:r>
              <a:rPr lang="en-US" altLang="zh-CN" dirty="0"/>
              <a:t>culture.</a:t>
            </a:r>
            <a:r>
              <a:rPr lang="zh-CN" altLang="en-US" dirty="0"/>
              <a:t> </a:t>
            </a:r>
            <a:r>
              <a:rPr lang="en-US" altLang="zh-CN" dirty="0"/>
              <a:t>This</a:t>
            </a:r>
            <a:r>
              <a:rPr lang="zh-CN" altLang="en-US" dirty="0"/>
              <a:t> </a:t>
            </a:r>
            <a:r>
              <a:rPr lang="en-US" altLang="zh-CN" dirty="0"/>
              <a:t>definition</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is</a:t>
            </a:r>
            <a:r>
              <a:rPr lang="zh-CN" altLang="en-US" dirty="0"/>
              <a:t> </a:t>
            </a:r>
            <a:r>
              <a:rPr lang="en-US" altLang="zh-CN" dirty="0"/>
              <a:t>often</a:t>
            </a:r>
            <a:r>
              <a:rPr lang="zh-CN" altLang="en-US" dirty="0"/>
              <a:t> </a:t>
            </a:r>
            <a:r>
              <a:rPr lang="en-US" altLang="zh-CN" dirty="0"/>
              <a:t>supported</a:t>
            </a:r>
            <a:r>
              <a:rPr lang="zh-CN" altLang="en-US" dirty="0"/>
              <a:t> </a:t>
            </a:r>
            <a:r>
              <a:rPr lang="en-US" altLang="zh-CN" dirty="0"/>
              <a:t>by</a:t>
            </a:r>
            <a:r>
              <a:rPr lang="zh-CN" altLang="en-US" dirty="0"/>
              <a:t> </a:t>
            </a:r>
            <a:r>
              <a:rPr lang="en-US" altLang="zh-CN" dirty="0"/>
              <a:t>claims</a:t>
            </a:r>
            <a:r>
              <a:rPr lang="zh-CN" altLang="en-US" dirty="0"/>
              <a:t> </a:t>
            </a:r>
            <a:r>
              <a:rPr lang="en-US" altLang="zh-CN" dirty="0"/>
              <a:t>that</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is</a:t>
            </a:r>
            <a:r>
              <a:rPr lang="zh-CN" altLang="en-US" dirty="0"/>
              <a:t> </a:t>
            </a:r>
            <a:r>
              <a:rPr lang="en-US" altLang="zh-CN" dirty="0"/>
              <a:t>mass-produced</a:t>
            </a:r>
            <a:r>
              <a:rPr lang="zh-CN" altLang="en-US" dirty="0"/>
              <a:t> </a:t>
            </a:r>
            <a:r>
              <a:rPr lang="en-US" altLang="zh-CN" dirty="0"/>
              <a:t>commercial</a:t>
            </a:r>
            <a:r>
              <a:rPr lang="zh-CN" altLang="en-US" dirty="0"/>
              <a:t> </a:t>
            </a:r>
            <a:r>
              <a:rPr lang="en-US" altLang="zh-CN" dirty="0"/>
              <a:t>culture,</a:t>
            </a:r>
            <a:r>
              <a:rPr lang="zh-CN" altLang="en-US" dirty="0"/>
              <a:t> </a:t>
            </a:r>
            <a:r>
              <a:rPr lang="en-US" altLang="zh-CN" dirty="0"/>
              <a:t>whereas</a:t>
            </a:r>
            <a:r>
              <a:rPr lang="zh-CN" altLang="en-US" dirty="0"/>
              <a:t> </a:t>
            </a:r>
            <a:r>
              <a:rPr lang="en-US" altLang="zh-CN" dirty="0"/>
              <a:t>high</a:t>
            </a:r>
            <a:r>
              <a:rPr lang="zh-CN" altLang="en-US" dirty="0"/>
              <a:t> </a:t>
            </a:r>
            <a:r>
              <a:rPr lang="en-US" altLang="zh-CN" dirty="0"/>
              <a:t>culture</a:t>
            </a:r>
            <a:r>
              <a:rPr lang="zh-CN" altLang="en-US" dirty="0"/>
              <a:t> </a:t>
            </a:r>
            <a:r>
              <a:rPr lang="en-US" altLang="zh-CN" dirty="0"/>
              <a:t>is</a:t>
            </a:r>
            <a:r>
              <a:rPr lang="zh-CN" altLang="en-US" dirty="0"/>
              <a:t> </a:t>
            </a:r>
            <a:r>
              <a:rPr lang="en-US" altLang="zh-CN" dirty="0"/>
              <a:t>the</a:t>
            </a:r>
            <a:r>
              <a:rPr lang="zh-CN" altLang="en-US" dirty="0"/>
              <a:t> </a:t>
            </a:r>
            <a:r>
              <a:rPr lang="en-US" altLang="zh-CN" dirty="0"/>
              <a:t>result</a:t>
            </a:r>
            <a:r>
              <a:rPr lang="zh-CN" altLang="en-US" dirty="0"/>
              <a:t> </a:t>
            </a:r>
            <a:r>
              <a:rPr lang="en-US" altLang="zh-CN" dirty="0"/>
              <a:t>of</a:t>
            </a:r>
            <a:r>
              <a:rPr lang="zh-CN" altLang="en-US" dirty="0"/>
              <a:t> </a:t>
            </a:r>
            <a:r>
              <a:rPr lang="en-US" altLang="zh-CN" dirty="0"/>
              <a:t>an</a:t>
            </a:r>
            <a:r>
              <a:rPr lang="zh-CN" altLang="en-US" dirty="0"/>
              <a:t> </a:t>
            </a:r>
            <a:r>
              <a:rPr lang="en-US" altLang="zh-CN" dirty="0"/>
              <a:t>individual</a:t>
            </a:r>
            <a:r>
              <a:rPr lang="zh-CN" altLang="en-US" dirty="0"/>
              <a:t> </a:t>
            </a:r>
            <a:r>
              <a:rPr lang="en-US" altLang="zh-CN" dirty="0"/>
              <a:t>act</a:t>
            </a:r>
            <a:r>
              <a:rPr lang="zh-CN" altLang="en-US" dirty="0"/>
              <a:t> </a:t>
            </a:r>
            <a:r>
              <a:rPr lang="en-US" altLang="zh-CN" dirty="0"/>
              <a:t>of</a:t>
            </a:r>
            <a:r>
              <a:rPr lang="zh-CN" altLang="en-US" dirty="0"/>
              <a:t> </a:t>
            </a:r>
            <a:r>
              <a:rPr lang="en-US" altLang="zh-CN" dirty="0"/>
              <a:t>creation.</a:t>
            </a:r>
            <a:r>
              <a:rPr lang="zh-CN" altLang="en-US" dirty="0"/>
              <a:t> </a:t>
            </a:r>
            <a:r>
              <a:rPr lang="en-US" altLang="zh-CN" dirty="0"/>
              <a:t>Those</a:t>
            </a:r>
            <a:r>
              <a:rPr lang="zh-CN" altLang="en-US" dirty="0"/>
              <a:t> </a:t>
            </a:r>
            <a:r>
              <a:rPr lang="en-US" altLang="zh-CN" dirty="0"/>
              <a:t>who</a:t>
            </a:r>
            <a:r>
              <a:rPr lang="zh-CN" altLang="en-US" dirty="0"/>
              <a:t> </a:t>
            </a:r>
            <a:r>
              <a:rPr lang="en-US" altLang="zh-CN" dirty="0"/>
              <a:t>wish</a:t>
            </a:r>
            <a:r>
              <a:rPr lang="zh-CN" altLang="en-US" dirty="0"/>
              <a:t> </a:t>
            </a:r>
            <a:r>
              <a:rPr lang="en-US" altLang="zh-CN" dirty="0"/>
              <a:t>to</a:t>
            </a:r>
            <a:r>
              <a:rPr lang="zh-CN" altLang="en-US" dirty="0"/>
              <a:t> </a:t>
            </a:r>
            <a:r>
              <a:rPr lang="en-US" altLang="zh-CN" dirty="0"/>
              <a:t>make</a:t>
            </a:r>
            <a:r>
              <a:rPr lang="zh-CN" altLang="en-US" dirty="0"/>
              <a:t> </a:t>
            </a:r>
            <a:r>
              <a:rPr lang="en-US" altLang="zh-CN" dirty="0"/>
              <a:t>the</a:t>
            </a:r>
            <a:r>
              <a:rPr lang="zh-CN" altLang="en-US" dirty="0"/>
              <a:t> </a:t>
            </a:r>
            <a:r>
              <a:rPr lang="en-US" altLang="zh-CN" dirty="0"/>
              <a:t>division</a:t>
            </a:r>
            <a:r>
              <a:rPr lang="zh-CN" altLang="en-US" dirty="0"/>
              <a:t> </a:t>
            </a:r>
            <a:r>
              <a:rPr lang="en-US" altLang="zh-CN" dirty="0"/>
              <a:t>of</a:t>
            </a:r>
            <a:r>
              <a:rPr lang="zh-CN" altLang="en-US" dirty="0"/>
              <a:t> </a:t>
            </a:r>
            <a:r>
              <a:rPr lang="en-US" altLang="zh-CN" dirty="0"/>
              <a:t>high</a:t>
            </a:r>
            <a:r>
              <a:rPr lang="zh-CN" altLang="en-US" dirty="0"/>
              <a:t> </a:t>
            </a:r>
            <a:r>
              <a:rPr lang="en-US" altLang="zh-CN" dirty="0"/>
              <a:t>culture</a:t>
            </a:r>
            <a:r>
              <a:rPr lang="zh-CN" altLang="en-US" dirty="0"/>
              <a:t> </a:t>
            </a:r>
            <a:r>
              <a:rPr lang="en-US" altLang="zh-CN" dirty="0"/>
              <a:t>and</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claim</a:t>
            </a:r>
            <a:r>
              <a:rPr lang="zh-CN" altLang="en-US" dirty="0"/>
              <a:t> </a:t>
            </a:r>
            <a:r>
              <a:rPr lang="en-US" altLang="zh-CN" dirty="0"/>
              <a:t>that</a:t>
            </a:r>
            <a:r>
              <a:rPr lang="zh-CN" altLang="en-US" dirty="0"/>
              <a:t> </a:t>
            </a:r>
            <a:r>
              <a:rPr lang="en-US" altLang="zh-CN" dirty="0"/>
              <a:t>the</a:t>
            </a:r>
            <a:r>
              <a:rPr lang="zh-CN" altLang="en-US" dirty="0"/>
              <a:t> </a:t>
            </a:r>
            <a:r>
              <a:rPr lang="en-US" altLang="zh-CN" dirty="0"/>
              <a:t>division</a:t>
            </a:r>
            <a:r>
              <a:rPr lang="zh-CN" altLang="en-US" dirty="0"/>
              <a:t> </a:t>
            </a:r>
            <a:r>
              <a:rPr lang="en-US" altLang="zh-CN" dirty="0"/>
              <a:t>between</a:t>
            </a:r>
            <a:r>
              <a:rPr lang="zh-CN" altLang="en-US" dirty="0"/>
              <a:t> </a:t>
            </a:r>
            <a:r>
              <a:rPr lang="en-US" altLang="zh-CN" dirty="0"/>
              <a:t>the</a:t>
            </a:r>
            <a:r>
              <a:rPr lang="zh-CN" altLang="en-US" dirty="0"/>
              <a:t> </a:t>
            </a:r>
            <a:r>
              <a:rPr lang="en-US" altLang="zh-CN" dirty="0"/>
              <a:t>two</a:t>
            </a:r>
            <a:r>
              <a:rPr lang="zh-CN" altLang="en-US" dirty="0"/>
              <a:t> </a:t>
            </a:r>
            <a:r>
              <a:rPr lang="en-US" altLang="zh-CN" dirty="0"/>
              <a:t>is</a:t>
            </a:r>
            <a:r>
              <a:rPr lang="zh-CN" altLang="en-US" dirty="0"/>
              <a:t> </a:t>
            </a:r>
            <a:r>
              <a:rPr lang="en-US" altLang="zh-CN" dirty="0"/>
              <a:t>clear,</a:t>
            </a:r>
            <a:r>
              <a:rPr lang="zh-CN" altLang="en-US" dirty="0"/>
              <a:t> </a:t>
            </a:r>
            <a:r>
              <a:rPr lang="en-US" altLang="zh-CN" dirty="0"/>
              <a:t>and</a:t>
            </a:r>
            <a:r>
              <a:rPr lang="zh-CN" altLang="en-US" dirty="0"/>
              <a:t> </a:t>
            </a:r>
            <a:r>
              <a:rPr lang="en-US" altLang="zh-CN" dirty="0"/>
              <a:t>it</a:t>
            </a:r>
            <a:r>
              <a:rPr lang="zh-CN" altLang="en-US" dirty="0"/>
              <a:t> </a:t>
            </a:r>
            <a:r>
              <a:rPr lang="en-US" altLang="zh-CN" dirty="0"/>
              <a:t>is</a:t>
            </a:r>
            <a:r>
              <a:rPr lang="zh-CN" altLang="en-US" dirty="0"/>
              <a:t> </a:t>
            </a:r>
            <a:r>
              <a:rPr lang="en-US" altLang="zh-CN" dirty="0"/>
              <a:t>trans-historical</a:t>
            </a:r>
            <a:r>
              <a:rPr lang="zh-CN" altLang="en-US" dirty="0"/>
              <a:t> </a:t>
            </a:r>
            <a:r>
              <a:rPr lang="en-US" altLang="zh-CN" dirty="0"/>
              <a:t>–</a:t>
            </a:r>
            <a:r>
              <a:rPr lang="zh-CN" altLang="en-US" dirty="0"/>
              <a:t> </a:t>
            </a:r>
            <a:r>
              <a:rPr lang="en-US" altLang="zh-CN" dirty="0"/>
              <a:t>fixed</a:t>
            </a:r>
            <a:r>
              <a:rPr lang="zh-CN" altLang="en-US" dirty="0"/>
              <a:t> </a:t>
            </a:r>
            <a:r>
              <a:rPr lang="en-US" altLang="zh-CN" dirty="0"/>
              <a:t>at</a:t>
            </a:r>
            <a:r>
              <a:rPr lang="zh-CN" altLang="en-US" dirty="0"/>
              <a:t> </a:t>
            </a:r>
            <a:r>
              <a:rPr lang="en-US" altLang="zh-CN" dirty="0"/>
              <a:t>all</a:t>
            </a:r>
            <a:r>
              <a:rPr lang="zh-CN" altLang="en-US" dirty="0"/>
              <a:t> </a:t>
            </a:r>
            <a:r>
              <a:rPr lang="en-US" altLang="zh-CN" dirty="0"/>
              <a:t>time.</a:t>
            </a:r>
            <a:r>
              <a:rPr lang="zh-CN" altLang="en-US" dirty="0"/>
              <a:t> </a:t>
            </a:r>
            <a:r>
              <a:rPr lang="en-US" altLang="zh-CN" dirty="0"/>
              <a:t>---</a:t>
            </a:r>
            <a:r>
              <a:rPr lang="zh-CN" altLang="en-US" dirty="0"/>
              <a:t> </a:t>
            </a:r>
            <a:r>
              <a:rPr lang="en-US" altLang="zh-CN" dirty="0"/>
              <a:t>problem</a:t>
            </a:r>
            <a:r>
              <a:rPr lang="zh-CN" altLang="en-US" dirty="0"/>
              <a:t> </a:t>
            </a:r>
            <a:r>
              <a:rPr lang="en-US" altLang="zh-CN" dirty="0"/>
              <a:t>here:</a:t>
            </a:r>
            <a:r>
              <a:rPr lang="zh-CN" altLang="en-US" dirty="0"/>
              <a:t> </a:t>
            </a:r>
            <a:r>
              <a:rPr lang="en-US" altLang="zh-CN" dirty="0"/>
              <a:t>the</a:t>
            </a:r>
            <a:r>
              <a:rPr lang="zh-CN" altLang="en-US" dirty="0"/>
              <a:t> </a:t>
            </a:r>
            <a:r>
              <a:rPr lang="en-US" altLang="zh-CN" dirty="0"/>
              <a:t>works</a:t>
            </a:r>
            <a:r>
              <a:rPr lang="zh-CN" altLang="en-US" dirty="0"/>
              <a:t> </a:t>
            </a:r>
            <a:r>
              <a:rPr lang="en-US" altLang="zh-CN" dirty="0"/>
              <a:t>which</a:t>
            </a:r>
            <a:r>
              <a:rPr lang="zh-CN" altLang="en-US" dirty="0"/>
              <a:t> </a:t>
            </a:r>
            <a:r>
              <a:rPr lang="en-US" altLang="zh-CN" dirty="0"/>
              <a:t>were</a:t>
            </a:r>
            <a:r>
              <a:rPr lang="zh-CN" altLang="en-US" dirty="0"/>
              <a:t> </a:t>
            </a:r>
            <a:r>
              <a:rPr lang="en-US" altLang="zh-CN" dirty="0"/>
              <a:t>considered</a:t>
            </a:r>
            <a:r>
              <a:rPr lang="zh-CN" altLang="en-US" dirty="0"/>
              <a:t> </a:t>
            </a:r>
            <a:r>
              <a:rPr lang="en-US" altLang="zh-CN" dirty="0"/>
              <a:t>to</a:t>
            </a:r>
            <a:r>
              <a:rPr lang="zh-CN" altLang="en-US" dirty="0"/>
              <a:t> </a:t>
            </a:r>
            <a:r>
              <a:rPr lang="en-US" altLang="zh-CN" dirty="0"/>
              <a:t>be</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in</a:t>
            </a:r>
            <a:r>
              <a:rPr lang="zh-CN" altLang="en-US" dirty="0"/>
              <a:t> </a:t>
            </a:r>
            <a:r>
              <a:rPr lang="en-US" altLang="zh-CN" dirty="0"/>
              <a:t>the</a:t>
            </a:r>
            <a:r>
              <a:rPr lang="zh-CN" altLang="en-US" dirty="0"/>
              <a:t> </a:t>
            </a:r>
            <a:r>
              <a:rPr lang="en-US" altLang="zh-CN" dirty="0"/>
              <a:t>past</a:t>
            </a:r>
            <a:r>
              <a:rPr lang="zh-CN" altLang="en-US" dirty="0"/>
              <a:t> </a:t>
            </a:r>
            <a:r>
              <a:rPr lang="en-US" altLang="zh-CN" dirty="0"/>
              <a:t>are</a:t>
            </a:r>
            <a:r>
              <a:rPr lang="zh-CN" altLang="en-US" dirty="0"/>
              <a:t> </a:t>
            </a:r>
            <a:r>
              <a:rPr lang="en-US" altLang="zh-CN" dirty="0"/>
              <a:t>considered</a:t>
            </a:r>
            <a:r>
              <a:rPr lang="zh-CN" altLang="en-US" dirty="0"/>
              <a:t> </a:t>
            </a:r>
            <a:r>
              <a:rPr lang="en-US" altLang="zh-CN" dirty="0"/>
              <a:t>to</a:t>
            </a:r>
            <a:r>
              <a:rPr lang="zh-CN" altLang="en-US" dirty="0"/>
              <a:t> </a:t>
            </a:r>
            <a:r>
              <a:rPr lang="en-US" altLang="zh-CN" dirty="0"/>
              <a:t>be</a:t>
            </a:r>
            <a:r>
              <a:rPr lang="zh-CN" altLang="en-US" dirty="0"/>
              <a:t> </a:t>
            </a:r>
            <a:r>
              <a:rPr lang="en-US" altLang="zh-CN" dirty="0"/>
              <a:t>high</a:t>
            </a:r>
            <a:r>
              <a:rPr lang="zh-CN" altLang="en-US" dirty="0"/>
              <a:t> </a:t>
            </a:r>
            <a:r>
              <a:rPr lang="en-US" altLang="zh-CN" dirty="0"/>
              <a:t>culture</a:t>
            </a:r>
            <a:r>
              <a:rPr lang="zh-CN" altLang="en-US" dirty="0"/>
              <a:t> </a:t>
            </a:r>
            <a:r>
              <a:rPr lang="en-US" altLang="zh-CN" dirty="0"/>
              <a:t>now.</a:t>
            </a:r>
            <a:r>
              <a:rPr lang="zh-CN" altLang="en-US" dirty="0"/>
              <a:t> </a:t>
            </a:r>
            <a:r>
              <a:rPr lang="en-US" altLang="zh-CN" dirty="0"/>
              <a:t>E.g.</a:t>
            </a:r>
            <a:r>
              <a:rPr lang="zh-CN" altLang="en-US" dirty="0"/>
              <a:t> </a:t>
            </a:r>
            <a:r>
              <a:rPr lang="en-US" altLang="zh-CN" dirty="0"/>
              <a:t>Shakespeare,</a:t>
            </a:r>
            <a:r>
              <a:rPr lang="zh-CN" altLang="en-US" dirty="0"/>
              <a:t> </a:t>
            </a:r>
            <a:r>
              <a:rPr lang="en-US" altLang="zh-CN" dirty="0"/>
              <a:t>Charles</a:t>
            </a:r>
            <a:r>
              <a:rPr lang="zh-CN" altLang="en-US" dirty="0"/>
              <a:t> </a:t>
            </a:r>
            <a:r>
              <a:rPr lang="en-US" altLang="zh-CN" dirty="0"/>
              <a:t>Dickens’s</a:t>
            </a:r>
            <a:r>
              <a:rPr lang="zh-CN" altLang="en-US" dirty="0"/>
              <a:t> </a:t>
            </a:r>
            <a:r>
              <a:rPr lang="en-US" altLang="zh-CN" dirty="0"/>
              <a:t>work</a:t>
            </a:r>
            <a:r>
              <a:rPr lang="zh-CN" altLang="en-US" dirty="0"/>
              <a:t> </a:t>
            </a:r>
            <a:r>
              <a:rPr lang="en-US" altLang="zh-CN" dirty="0"/>
              <a:t>and</a:t>
            </a:r>
            <a:r>
              <a:rPr lang="zh-CN" altLang="en-US" dirty="0"/>
              <a:t> </a:t>
            </a:r>
            <a:r>
              <a:rPr lang="en-US" altLang="zh-CN" dirty="0"/>
              <a:t>so</a:t>
            </a:r>
            <a:r>
              <a:rPr lang="zh-CN" altLang="en-US" dirty="0"/>
              <a:t> </a:t>
            </a:r>
            <a:r>
              <a:rPr lang="en-US" altLang="zh-CN" dirty="0"/>
              <a:t>on.</a:t>
            </a:r>
            <a:endParaRPr lang="en-CN" dirty="0"/>
          </a:p>
        </p:txBody>
      </p:sp>
    </p:spTree>
    <p:extLst>
      <p:ext uri="{BB962C8B-B14F-4D97-AF65-F5344CB8AC3E}">
        <p14:creationId xmlns:p14="http://schemas.microsoft.com/office/powerpoint/2010/main" val="3464093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F18D0-4D0D-9448-8EEE-172B720343F0}"/>
              </a:ext>
            </a:extLst>
          </p:cNvPr>
          <p:cNvSpPr>
            <a:spLocks noGrp="1"/>
          </p:cNvSpPr>
          <p:nvPr>
            <p:ph type="title"/>
          </p:nvPr>
        </p:nvSpPr>
        <p:spPr/>
        <p:txBody>
          <a:bodyPr/>
          <a:lstStyle/>
          <a:p>
            <a:r>
              <a:rPr lang="en-US" altLang="zh-CN" dirty="0"/>
              <a:t>Definitions</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8F632F19-AD4A-B84A-A12A-6D70D57C058B}"/>
              </a:ext>
            </a:extLst>
          </p:cNvPr>
          <p:cNvSpPr>
            <a:spLocks noGrp="1"/>
          </p:cNvSpPr>
          <p:nvPr>
            <p:ph idx="1"/>
          </p:nvPr>
        </p:nvSpPr>
        <p:spPr>
          <a:xfrm>
            <a:off x="1251678" y="2286001"/>
            <a:ext cx="10178322" cy="4189614"/>
          </a:xfrm>
        </p:spPr>
        <p:txBody>
          <a:bodyPr>
            <a:normAutofit/>
          </a:bodyPr>
          <a:lstStyle/>
          <a:p>
            <a:pPr marL="0" indent="0">
              <a:buNone/>
            </a:pPr>
            <a:r>
              <a:rPr lang="en-US" altLang="zh-CN" dirty="0"/>
              <a:t>3.</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as</a:t>
            </a:r>
            <a:r>
              <a:rPr lang="zh-CN" altLang="en-US" dirty="0"/>
              <a:t> </a:t>
            </a:r>
            <a:r>
              <a:rPr lang="en-US" altLang="zh-CN" dirty="0"/>
              <a:t>‘mass</a:t>
            </a:r>
            <a:r>
              <a:rPr lang="zh-CN" altLang="en-US" dirty="0"/>
              <a:t> </a:t>
            </a:r>
            <a:r>
              <a:rPr lang="en-US" altLang="zh-CN" dirty="0"/>
              <a:t>culture’.</a:t>
            </a:r>
            <a:r>
              <a:rPr lang="zh-CN" altLang="en-US" dirty="0"/>
              <a:t> </a:t>
            </a:r>
            <a:r>
              <a:rPr lang="en-US" altLang="zh-CN" dirty="0"/>
              <a:t>Those</a:t>
            </a:r>
            <a:r>
              <a:rPr lang="zh-CN" altLang="en-US" dirty="0"/>
              <a:t> </a:t>
            </a:r>
            <a:r>
              <a:rPr lang="en-US" altLang="zh-CN" dirty="0"/>
              <a:t>who</a:t>
            </a:r>
            <a:r>
              <a:rPr lang="zh-CN" altLang="en-US" dirty="0"/>
              <a:t> </a:t>
            </a:r>
            <a:r>
              <a:rPr lang="en-US" altLang="zh-CN" dirty="0"/>
              <a:t>refer</a:t>
            </a:r>
            <a:r>
              <a:rPr lang="zh-CN" altLang="en-US" dirty="0"/>
              <a:t> </a:t>
            </a:r>
            <a:r>
              <a:rPr lang="en-US" altLang="zh-CN" dirty="0"/>
              <a:t>to</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as</a:t>
            </a:r>
            <a:r>
              <a:rPr lang="zh-CN" altLang="en-US" dirty="0"/>
              <a:t> </a:t>
            </a:r>
            <a:r>
              <a:rPr lang="en-US" altLang="zh-CN" dirty="0"/>
              <a:t>mass</a:t>
            </a:r>
            <a:r>
              <a:rPr lang="zh-CN" altLang="en-US" dirty="0"/>
              <a:t> </a:t>
            </a:r>
            <a:r>
              <a:rPr lang="en-US" altLang="zh-CN" dirty="0"/>
              <a:t>culture</a:t>
            </a:r>
            <a:r>
              <a:rPr lang="zh-CN" altLang="en-US" dirty="0"/>
              <a:t> </a:t>
            </a:r>
            <a:r>
              <a:rPr lang="en-US" altLang="zh-CN" dirty="0"/>
              <a:t>want</a:t>
            </a:r>
            <a:r>
              <a:rPr lang="zh-CN" altLang="en-US" dirty="0"/>
              <a:t> </a:t>
            </a:r>
            <a:r>
              <a:rPr lang="en-US" altLang="zh-CN" dirty="0"/>
              <a:t>to</a:t>
            </a:r>
            <a:r>
              <a:rPr lang="zh-CN" altLang="en-US" dirty="0"/>
              <a:t> </a:t>
            </a:r>
            <a:r>
              <a:rPr lang="en-US" altLang="zh-CN" dirty="0"/>
              <a:t>establish</a:t>
            </a:r>
            <a:r>
              <a:rPr lang="zh-CN" altLang="en-US" dirty="0"/>
              <a:t> </a:t>
            </a:r>
            <a:r>
              <a:rPr lang="en-US" altLang="zh-CN" dirty="0"/>
              <a:t>that</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is</a:t>
            </a:r>
            <a:r>
              <a:rPr lang="zh-CN" altLang="en-US" dirty="0"/>
              <a:t> </a:t>
            </a:r>
            <a:r>
              <a:rPr lang="en-US" altLang="zh-CN" dirty="0"/>
              <a:t>a</a:t>
            </a:r>
            <a:r>
              <a:rPr lang="zh-CN" altLang="en-US" dirty="0"/>
              <a:t> </a:t>
            </a:r>
            <a:r>
              <a:rPr lang="en-US" altLang="zh-CN" dirty="0"/>
              <a:t>hopelessly</a:t>
            </a:r>
            <a:r>
              <a:rPr lang="zh-CN" altLang="en-US" dirty="0"/>
              <a:t> </a:t>
            </a:r>
            <a:r>
              <a:rPr lang="en-US" altLang="zh-CN" dirty="0"/>
              <a:t>commercial</a:t>
            </a:r>
            <a:r>
              <a:rPr lang="zh-CN" altLang="en-US" dirty="0"/>
              <a:t> </a:t>
            </a:r>
            <a:r>
              <a:rPr lang="en-US" altLang="zh-CN" dirty="0"/>
              <a:t>culture.</a:t>
            </a:r>
            <a:r>
              <a:rPr lang="zh-CN" altLang="en-US" dirty="0"/>
              <a:t> </a:t>
            </a:r>
            <a:r>
              <a:rPr lang="en-US" altLang="zh-CN" dirty="0"/>
              <a:t>It</a:t>
            </a:r>
            <a:r>
              <a:rPr lang="zh-CN" altLang="en-US" dirty="0"/>
              <a:t> </a:t>
            </a:r>
            <a:r>
              <a:rPr lang="en-US" altLang="zh-CN" dirty="0"/>
              <a:t>is</a:t>
            </a:r>
            <a:r>
              <a:rPr lang="zh-CN" altLang="en-US" dirty="0"/>
              <a:t> </a:t>
            </a:r>
            <a:r>
              <a:rPr lang="en-US" altLang="zh-CN" dirty="0"/>
              <a:t>mass-produced</a:t>
            </a:r>
            <a:r>
              <a:rPr lang="zh-CN" altLang="en-US" dirty="0"/>
              <a:t> </a:t>
            </a:r>
            <a:r>
              <a:rPr lang="en-US" altLang="zh-CN" dirty="0"/>
              <a:t>for</a:t>
            </a:r>
            <a:r>
              <a:rPr lang="zh-CN" altLang="en-US" dirty="0"/>
              <a:t> </a:t>
            </a:r>
            <a:r>
              <a:rPr lang="en-US" altLang="zh-CN" dirty="0"/>
              <a:t>mass</a:t>
            </a:r>
            <a:r>
              <a:rPr lang="zh-CN" altLang="en-US" dirty="0"/>
              <a:t> </a:t>
            </a:r>
            <a:r>
              <a:rPr lang="en-US" altLang="zh-CN" dirty="0"/>
              <a:t>consumption.</a:t>
            </a:r>
            <a:r>
              <a:rPr lang="zh-CN" altLang="en-US" dirty="0"/>
              <a:t> </a:t>
            </a:r>
            <a:r>
              <a:rPr lang="en-US" altLang="zh-CN" dirty="0"/>
              <a:t>Its</a:t>
            </a:r>
            <a:r>
              <a:rPr lang="zh-CN" altLang="en-US" dirty="0"/>
              <a:t> </a:t>
            </a:r>
            <a:r>
              <a:rPr lang="en-US" altLang="zh-CN" dirty="0"/>
              <a:t>audience</a:t>
            </a:r>
            <a:r>
              <a:rPr lang="zh-CN" altLang="en-US" dirty="0"/>
              <a:t> </a:t>
            </a:r>
            <a:r>
              <a:rPr lang="en-US" altLang="zh-CN" dirty="0"/>
              <a:t>is</a:t>
            </a:r>
            <a:r>
              <a:rPr lang="zh-CN" altLang="en-US" dirty="0"/>
              <a:t> </a:t>
            </a:r>
            <a:r>
              <a:rPr lang="en-US" altLang="zh-CN" dirty="0"/>
              <a:t>a</a:t>
            </a:r>
            <a:r>
              <a:rPr lang="zh-CN" altLang="en-US" dirty="0"/>
              <a:t> </a:t>
            </a:r>
            <a:r>
              <a:rPr lang="en-US" altLang="zh-CN" dirty="0"/>
              <a:t>mass</a:t>
            </a:r>
            <a:r>
              <a:rPr lang="zh-CN" altLang="en-US" dirty="0"/>
              <a:t> </a:t>
            </a:r>
            <a:r>
              <a:rPr lang="en-US" altLang="zh-CN" dirty="0"/>
              <a:t>of</a:t>
            </a:r>
            <a:r>
              <a:rPr lang="zh-CN" altLang="en-US" dirty="0"/>
              <a:t> </a:t>
            </a:r>
            <a:r>
              <a:rPr lang="en-US" altLang="zh-CN" dirty="0"/>
              <a:t>non-discriminating</a:t>
            </a:r>
            <a:r>
              <a:rPr lang="zh-CN" altLang="en-US" dirty="0"/>
              <a:t> </a:t>
            </a:r>
            <a:r>
              <a:rPr lang="en-US" altLang="zh-CN" dirty="0"/>
              <a:t>consumers.</a:t>
            </a:r>
            <a:r>
              <a:rPr lang="zh-CN" altLang="en-US" dirty="0"/>
              <a:t> </a:t>
            </a:r>
            <a:r>
              <a:rPr lang="en-US" altLang="zh-CN" dirty="0"/>
              <a:t>The</a:t>
            </a:r>
            <a:r>
              <a:rPr lang="zh-CN" altLang="en-US" dirty="0"/>
              <a:t> </a:t>
            </a:r>
            <a:r>
              <a:rPr lang="en-US" altLang="zh-CN" dirty="0"/>
              <a:t>culture</a:t>
            </a:r>
            <a:r>
              <a:rPr lang="zh-CN" altLang="en-US" dirty="0"/>
              <a:t> </a:t>
            </a:r>
            <a:r>
              <a:rPr lang="en-US" altLang="zh-CN" dirty="0"/>
              <a:t>itself</a:t>
            </a:r>
            <a:r>
              <a:rPr lang="zh-CN" altLang="en-US" dirty="0"/>
              <a:t> </a:t>
            </a:r>
            <a:r>
              <a:rPr lang="en-US" altLang="zh-CN" dirty="0"/>
              <a:t>is</a:t>
            </a:r>
            <a:r>
              <a:rPr lang="zh-CN" altLang="en-US" dirty="0"/>
              <a:t> </a:t>
            </a:r>
            <a:r>
              <a:rPr lang="en-US" altLang="zh-CN" dirty="0"/>
              <a:t>formulaic,</a:t>
            </a:r>
            <a:r>
              <a:rPr lang="zh-CN" altLang="en-US" dirty="0"/>
              <a:t> </a:t>
            </a:r>
            <a:r>
              <a:rPr lang="en-US" altLang="zh-CN" dirty="0"/>
              <a:t>manipulative.</a:t>
            </a:r>
            <a:r>
              <a:rPr lang="zh-CN" altLang="en-US" dirty="0"/>
              <a:t> </a:t>
            </a:r>
            <a:r>
              <a:rPr lang="en-US" altLang="zh-CN" dirty="0"/>
              <a:t>It</a:t>
            </a:r>
            <a:r>
              <a:rPr lang="zh-CN" altLang="en-US" dirty="0"/>
              <a:t> </a:t>
            </a:r>
            <a:r>
              <a:rPr lang="en-US" altLang="zh-CN" dirty="0"/>
              <a:t>is</a:t>
            </a:r>
            <a:r>
              <a:rPr lang="zh-CN" altLang="en-US" dirty="0"/>
              <a:t> </a:t>
            </a:r>
            <a:r>
              <a:rPr lang="en-US" altLang="zh-CN" dirty="0"/>
              <a:t>a</a:t>
            </a:r>
            <a:r>
              <a:rPr lang="zh-CN" altLang="en-US" dirty="0"/>
              <a:t> </a:t>
            </a:r>
            <a:r>
              <a:rPr lang="en-US" altLang="zh-CN" dirty="0"/>
              <a:t>culture</a:t>
            </a:r>
            <a:r>
              <a:rPr lang="zh-CN" altLang="en-US" dirty="0"/>
              <a:t> </a:t>
            </a:r>
            <a:r>
              <a:rPr lang="en-US" altLang="zh-CN" dirty="0"/>
              <a:t>that</a:t>
            </a:r>
            <a:r>
              <a:rPr lang="zh-CN" altLang="en-US" dirty="0"/>
              <a:t> </a:t>
            </a:r>
            <a:r>
              <a:rPr lang="en-US" altLang="zh-CN" dirty="0"/>
              <a:t>is</a:t>
            </a:r>
            <a:r>
              <a:rPr lang="zh-CN" altLang="en-US" dirty="0"/>
              <a:t> </a:t>
            </a:r>
            <a:r>
              <a:rPr lang="en-US" altLang="zh-CN" dirty="0"/>
              <a:t>consumed</a:t>
            </a:r>
            <a:r>
              <a:rPr lang="zh-CN" altLang="en-US" dirty="0"/>
              <a:t> </a:t>
            </a:r>
            <a:r>
              <a:rPr lang="en-US" altLang="zh-CN" dirty="0"/>
              <a:t>with</a:t>
            </a:r>
            <a:r>
              <a:rPr lang="zh-CN" altLang="en-US" dirty="0"/>
              <a:t> </a:t>
            </a:r>
            <a:r>
              <a:rPr lang="en-US" altLang="zh-CN" dirty="0"/>
              <a:t>brain-numbed</a:t>
            </a:r>
            <a:r>
              <a:rPr lang="zh-CN" altLang="en-US" dirty="0"/>
              <a:t> </a:t>
            </a:r>
            <a:r>
              <a:rPr lang="en-US" altLang="zh-CN" dirty="0"/>
              <a:t>and</a:t>
            </a:r>
            <a:r>
              <a:rPr lang="zh-CN" altLang="en-US" dirty="0"/>
              <a:t> </a:t>
            </a:r>
            <a:r>
              <a:rPr lang="en-US" altLang="zh-CN" dirty="0"/>
              <a:t>brain-numbing</a:t>
            </a:r>
            <a:r>
              <a:rPr lang="zh-CN" altLang="en-US" dirty="0"/>
              <a:t> </a:t>
            </a:r>
            <a:r>
              <a:rPr lang="en-US" altLang="zh-CN" dirty="0"/>
              <a:t>passivity.</a:t>
            </a:r>
            <a:r>
              <a:rPr lang="zh-CN" altLang="en-US" dirty="0"/>
              <a:t> </a:t>
            </a:r>
            <a:r>
              <a:rPr lang="en-US" altLang="zh-CN" dirty="0"/>
              <a:t>However,</a:t>
            </a:r>
            <a:r>
              <a:rPr lang="zh-CN" altLang="en-US" dirty="0"/>
              <a:t> </a:t>
            </a:r>
            <a:r>
              <a:rPr lang="en-US" altLang="zh-CN" dirty="0"/>
              <a:t>statistics</a:t>
            </a:r>
            <a:r>
              <a:rPr lang="zh-CN" altLang="en-US" dirty="0"/>
              <a:t> </a:t>
            </a:r>
            <a:r>
              <a:rPr lang="en-US" altLang="zh-CN" dirty="0"/>
              <a:t>questions</a:t>
            </a:r>
            <a:r>
              <a:rPr lang="zh-CN" altLang="en-US" dirty="0"/>
              <a:t> </a:t>
            </a:r>
            <a:r>
              <a:rPr lang="en-US" altLang="zh-CN" dirty="0"/>
              <a:t>the</a:t>
            </a:r>
            <a:r>
              <a:rPr lang="zh-CN" altLang="en-US" dirty="0"/>
              <a:t> </a:t>
            </a:r>
            <a:r>
              <a:rPr lang="en-US" altLang="zh-CN" dirty="0"/>
              <a:t>notion</a:t>
            </a:r>
            <a:r>
              <a:rPr lang="zh-CN" altLang="en-US" dirty="0"/>
              <a:t> </a:t>
            </a:r>
            <a:r>
              <a:rPr lang="en-US" altLang="zh-CN" dirty="0"/>
              <a:t>of</a:t>
            </a:r>
            <a:r>
              <a:rPr lang="zh-CN" altLang="en-US" dirty="0"/>
              <a:t> </a:t>
            </a:r>
            <a:r>
              <a:rPr lang="en-US" altLang="zh-CN" dirty="0"/>
              <a:t>consumption</a:t>
            </a:r>
            <a:r>
              <a:rPr lang="zh-CN" altLang="en-US" dirty="0"/>
              <a:t> </a:t>
            </a:r>
            <a:r>
              <a:rPr lang="en-US" altLang="zh-CN" dirty="0"/>
              <a:t>as</a:t>
            </a:r>
            <a:r>
              <a:rPr lang="zh-CN" altLang="en-US" dirty="0"/>
              <a:t> </a:t>
            </a:r>
            <a:r>
              <a:rPr lang="en-US" altLang="zh-CN" dirty="0"/>
              <a:t>an</a:t>
            </a:r>
            <a:r>
              <a:rPr lang="zh-CN" altLang="en-US" dirty="0"/>
              <a:t> </a:t>
            </a:r>
            <a:r>
              <a:rPr lang="en-US" altLang="zh-CN" dirty="0"/>
              <a:t>automatic</a:t>
            </a:r>
            <a:r>
              <a:rPr lang="zh-CN" altLang="en-US" dirty="0"/>
              <a:t> </a:t>
            </a:r>
            <a:r>
              <a:rPr lang="en-US" altLang="zh-CN" dirty="0"/>
              <a:t>and</a:t>
            </a:r>
            <a:r>
              <a:rPr lang="zh-CN" altLang="en-US" dirty="0"/>
              <a:t> </a:t>
            </a:r>
            <a:r>
              <a:rPr lang="en-US" altLang="zh-CN" dirty="0"/>
              <a:t>passive</a:t>
            </a:r>
            <a:r>
              <a:rPr lang="zh-CN" altLang="en-US" dirty="0"/>
              <a:t> </a:t>
            </a:r>
            <a:r>
              <a:rPr lang="en-US" altLang="zh-CN" dirty="0"/>
              <a:t>activity.</a:t>
            </a:r>
          </a:p>
          <a:p>
            <a:pPr marL="0" indent="0">
              <a:buNone/>
            </a:pPr>
            <a:r>
              <a:rPr lang="en-US" altLang="zh-CN" dirty="0"/>
              <a:t>4.</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is</a:t>
            </a:r>
            <a:r>
              <a:rPr lang="zh-CN" altLang="en-US" dirty="0"/>
              <a:t> </a:t>
            </a:r>
            <a:r>
              <a:rPr lang="en-US" altLang="zh-CN" dirty="0"/>
              <a:t>the</a:t>
            </a:r>
            <a:r>
              <a:rPr lang="zh-CN" altLang="en-US" dirty="0"/>
              <a:t> </a:t>
            </a:r>
            <a:r>
              <a:rPr lang="en-US" altLang="zh-CN" dirty="0"/>
              <a:t>culture</a:t>
            </a:r>
            <a:r>
              <a:rPr lang="zh-CN" altLang="en-US" dirty="0"/>
              <a:t> </a:t>
            </a:r>
            <a:r>
              <a:rPr lang="en-US" altLang="zh-CN" dirty="0"/>
              <a:t>that</a:t>
            </a:r>
            <a:r>
              <a:rPr lang="zh-CN" altLang="en-US" dirty="0"/>
              <a:t> </a:t>
            </a:r>
            <a:r>
              <a:rPr lang="en-US" altLang="zh-CN" dirty="0"/>
              <a:t>originates</a:t>
            </a:r>
            <a:r>
              <a:rPr lang="zh-CN" altLang="en-US" dirty="0"/>
              <a:t> </a:t>
            </a:r>
            <a:r>
              <a:rPr lang="en-US" altLang="zh-CN" dirty="0"/>
              <a:t>from</a:t>
            </a:r>
            <a:r>
              <a:rPr lang="zh-CN" altLang="en-US" dirty="0"/>
              <a:t> </a:t>
            </a:r>
            <a:r>
              <a:rPr lang="en-US" altLang="zh-CN" dirty="0"/>
              <a:t>‘the</a:t>
            </a:r>
            <a:r>
              <a:rPr lang="zh-CN" altLang="en-US" dirty="0"/>
              <a:t> </a:t>
            </a:r>
            <a:r>
              <a:rPr lang="en-US" altLang="zh-CN" dirty="0"/>
              <a:t>people’.</a:t>
            </a:r>
            <a:r>
              <a:rPr lang="zh-CN" altLang="en-US" dirty="0"/>
              <a:t>  </a:t>
            </a:r>
            <a:r>
              <a:rPr lang="en-US" altLang="zh-CN" dirty="0"/>
              <a:t>According</a:t>
            </a:r>
            <a:r>
              <a:rPr lang="zh-CN" altLang="en-US" dirty="0"/>
              <a:t> </a:t>
            </a:r>
            <a:r>
              <a:rPr lang="en-US" altLang="zh-CN" dirty="0"/>
              <a:t>to</a:t>
            </a:r>
            <a:r>
              <a:rPr lang="zh-CN" altLang="en-US" dirty="0"/>
              <a:t> </a:t>
            </a:r>
            <a:r>
              <a:rPr lang="en-US" altLang="zh-CN" dirty="0"/>
              <a:t>this</a:t>
            </a:r>
            <a:r>
              <a:rPr lang="zh-CN" altLang="en-US" dirty="0"/>
              <a:t> </a:t>
            </a:r>
            <a:r>
              <a:rPr lang="en-US" altLang="zh-CN" dirty="0"/>
              <a:t>definition,</a:t>
            </a:r>
            <a:r>
              <a:rPr lang="zh-CN" altLang="en-US" dirty="0"/>
              <a:t> </a:t>
            </a:r>
            <a:r>
              <a:rPr lang="en-US" altLang="zh-CN" dirty="0"/>
              <a:t>the</a:t>
            </a:r>
            <a:r>
              <a:rPr lang="zh-CN" altLang="en-US" dirty="0"/>
              <a:t> </a:t>
            </a:r>
            <a:r>
              <a:rPr lang="en-US" altLang="zh-CN" dirty="0"/>
              <a:t>term</a:t>
            </a:r>
            <a:r>
              <a:rPr lang="zh-CN" altLang="en-US" dirty="0"/>
              <a:t> </a:t>
            </a:r>
            <a:r>
              <a:rPr lang="en-US" altLang="zh-CN" dirty="0"/>
              <a:t>should</a:t>
            </a:r>
            <a:r>
              <a:rPr lang="zh-CN" altLang="en-US" dirty="0"/>
              <a:t> </a:t>
            </a:r>
            <a:r>
              <a:rPr lang="en-US" altLang="zh-CN" dirty="0"/>
              <a:t>be</a:t>
            </a:r>
            <a:r>
              <a:rPr lang="zh-CN" altLang="en-US" dirty="0"/>
              <a:t> </a:t>
            </a:r>
            <a:r>
              <a:rPr lang="en-US" altLang="zh-CN" dirty="0"/>
              <a:t>used</a:t>
            </a:r>
            <a:r>
              <a:rPr lang="zh-CN" altLang="en-US" dirty="0"/>
              <a:t> </a:t>
            </a:r>
            <a:r>
              <a:rPr lang="en-US" altLang="zh-CN" dirty="0"/>
              <a:t>only</a:t>
            </a:r>
            <a:r>
              <a:rPr lang="zh-CN" altLang="en-US" dirty="0"/>
              <a:t> </a:t>
            </a:r>
            <a:r>
              <a:rPr lang="en-US" altLang="zh-CN" dirty="0"/>
              <a:t>to</a:t>
            </a:r>
            <a:r>
              <a:rPr lang="zh-CN" altLang="en-US" dirty="0"/>
              <a:t> </a:t>
            </a:r>
            <a:r>
              <a:rPr lang="en-US" altLang="zh-CN" dirty="0"/>
              <a:t>indicate</a:t>
            </a:r>
            <a:r>
              <a:rPr lang="zh-CN" altLang="en-US" dirty="0"/>
              <a:t> </a:t>
            </a:r>
            <a:r>
              <a:rPr lang="en-US" altLang="zh-CN" dirty="0"/>
              <a:t>an</a:t>
            </a:r>
            <a:r>
              <a:rPr lang="zh-CN" altLang="en-US" dirty="0"/>
              <a:t> </a:t>
            </a:r>
            <a:r>
              <a:rPr lang="en-US" altLang="zh-CN" dirty="0"/>
              <a:t>‘authentic’</a:t>
            </a:r>
            <a:r>
              <a:rPr lang="zh-CN" altLang="en-US" dirty="0"/>
              <a:t> </a:t>
            </a:r>
            <a:r>
              <a:rPr lang="en-US" altLang="zh-CN" dirty="0"/>
              <a:t>culture</a:t>
            </a:r>
            <a:r>
              <a:rPr lang="zh-CN" altLang="en-US" dirty="0"/>
              <a:t> </a:t>
            </a:r>
            <a:r>
              <a:rPr lang="en-US" altLang="zh-CN" dirty="0"/>
              <a:t>of</a:t>
            </a:r>
            <a:r>
              <a:rPr lang="zh-CN" altLang="en-US" dirty="0"/>
              <a:t> </a:t>
            </a:r>
            <a:r>
              <a:rPr lang="en-US" altLang="zh-CN" dirty="0"/>
              <a:t>‘the</a:t>
            </a:r>
            <a:r>
              <a:rPr lang="zh-CN" altLang="en-US" dirty="0"/>
              <a:t> </a:t>
            </a:r>
            <a:r>
              <a:rPr lang="en-US" altLang="zh-CN" dirty="0"/>
              <a:t>people/</a:t>
            </a:r>
            <a:r>
              <a:rPr lang="zh-CN" altLang="en-US" dirty="0"/>
              <a:t> </a:t>
            </a:r>
            <a:r>
              <a:rPr lang="en-US" altLang="zh-CN" dirty="0"/>
              <a:t>this</a:t>
            </a:r>
            <a:r>
              <a:rPr lang="zh-CN" altLang="en-US" dirty="0"/>
              <a:t> </a:t>
            </a:r>
            <a:r>
              <a:rPr lang="en-US" altLang="zh-CN" dirty="0"/>
              <a:t>is</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as</a:t>
            </a:r>
            <a:r>
              <a:rPr lang="zh-CN" altLang="en-US" dirty="0"/>
              <a:t> </a:t>
            </a:r>
            <a:r>
              <a:rPr lang="en-US" altLang="zh-CN" dirty="0"/>
              <a:t>folk</a:t>
            </a:r>
            <a:r>
              <a:rPr lang="zh-CN" altLang="en-US" dirty="0"/>
              <a:t> </a:t>
            </a:r>
            <a:r>
              <a:rPr lang="en-US" altLang="zh-CN" dirty="0"/>
              <a:t>culture:</a:t>
            </a:r>
            <a:r>
              <a:rPr lang="zh-CN" altLang="en-US" dirty="0"/>
              <a:t> </a:t>
            </a:r>
            <a:r>
              <a:rPr lang="en-US" altLang="zh-CN" dirty="0"/>
              <a:t>a</a:t>
            </a:r>
            <a:r>
              <a:rPr lang="zh-CN" altLang="en-US" dirty="0"/>
              <a:t> </a:t>
            </a:r>
            <a:r>
              <a:rPr lang="en-US" altLang="zh-CN" dirty="0"/>
              <a:t>culture</a:t>
            </a:r>
            <a:r>
              <a:rPr lang="zh-CN" altLang="en-US" dirty="0"/>
              <a:t> </a:t>
            </a:r>
            <a:r>
              <a:rPr lang="en-US" altLang="zh-CN" dirty="0"/>
              <a:t>of</a:t>
            </a:r>
            <a:r>
              <a:rPr lang="zh-CN" altLang="en-US" dirty="0"/>
              <a:t> </a:t>
            </a:r>
            <a:r>
              <a:rPr lang="en-US" altLang="zh-CN" dirty="0"/>
              <a:t>the</a:t>
            </a:r>
            <a:r>
              <a:rPr lang="zh-CN" altLang="en-US" dirty="0"/>
              <a:t> </a:t>
            </a:r>
            <a:r>
              <a:rPr lang="en-US" altLang="zh-CN" dirty="0"/>
              <a:t>people</a:t>
            </a:r>
            <a:r>
              <a:rPr lang="zh-CN" altLang="en-US" dirty="0"/>
              <a:t> </a:t>
            </a:r>
            <a:r>
              <a:rPr lang="en-US" altLang="zh-CN" dirty="0"/>
              <a:t>for</a:t>
            </a:r>
            <a:r>
              <a:rPr lang="zh-CN" altLang="en-US" dirty="0"/>
              <a:t> </a:t>
            </a:r>
            <a:r>
              <a:rPr lang="en-US" altLang="zh-CN" dirty="0"/>
              <a:t>the</a:t>
            </a:r>
            <a:r>
              <a:rPr lang="zh-CN" altLang="en-US" dirty="0"/>
              <a:t> </a:t>
            </a:r>
            <a:r>
              <a:rPr lang="en-US" altLang="zh-CN" dirty="0"/>
              <a:t>people.</a:t>
            </a:r>
            <a:r>
              <a:rPr lang="zh-CN" altLang="en-US" dirty="0"/>
              <a:t> </a:t>
            </a:r>
            <a:r>
              <a:rPr lang="en-US" altLang="zh-CN" dirty="0"/>
              <a:t>as</a:t>
            </a:r>
            <a:r>
              <a:rPr lang="zh-CN" altLang="en-US" dirty="0"/>
              <a:t> </a:t>
            </a:r>
            <a:r>
              <a:rPr lang="en-US" altLang="zh-CN" dirty="0"/>
              <a:t>a</a:t>
            </a:r>
            <a:r>
              <a:rPr lang="zh-CN" altLang="en-US" dirty="0"/>
              <a:t> </a:t>
            </a:r>
            <a:r>
              <a:rPr lang="en-US" altLang="zh-CN" dirty="0"/>
              <a:t>definition</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it</a:t>
            </a:r>
            <a:r>
              <a:rPr lang="zh-CN" altLang="en-US" dirty="0"/>
              <a:t> </a:t>
            </a:r>
            <a:r>
              <a:rPr lang="en-US" altLang="zh-CN" dirty="0"/>
              <a:t>is</a:t>
            </a:r>
            <a:r>
              <a:rPr lang="zh-CN" altLang="en-US" dirty="0"/>
              <a:t> </a:t>
            </a:r>
            <a:r>
              <a:rPr lang="en-US" altLang="zh-CN" dirty="0"/>
              <a:t>‘often</a:t>
            </a:r>
            <a:r>
              <a:rPr lang="zh-CN" altLang="en-US" dirty="0"/>
              <a:t> </a:t>
            </a:r>
            <a:r>
              <a:rPr lang="en-US" altLang="zh-CN" dirty="0"/>
              <a:t>equated</a:t>
            </a:r>
            <a:r>
              <a:rPr lang="zh-CN" altLang="en-US" dirty="0"/>
              <a:t> </a:t>
            </a:r>
            <a:r>
              <a:rPr lang="en-US" altLang="zh-CN" dirty="0"/>
              <a:t>with</a:t>
            </a:r>
            <a:r>
              <a:rPr lang="zh-CN" altLang="en-US" dirty="0"/>
              <a:t> </a:t>
            </a:r>
            <a:r>
              <a:rPr lang="en-US" altLang="zh-CN" dirty="0"/>
              <a:t>a</a:t>
            </a:r>
            <a:r>
              <a:rPr lang="zh-CN" altLang="en-US" dirty="0"/>
              <a:t> </a:t>
            </a:r>
            <a:r>
              <a:rPr lang="en-US" altLang="zh-CN" dirty="0"/>
              <a:t>highly</a:t>
            </a:r>
            <a:r>
              <a:rPr lang="zh-CN" altLang="en-US" dirty="0"/>
              <a:t> </a:t>
            </a:r>
            <a:r>
              <a:rPr lang="en-US" altLang="zh-CN" dirty="0" err="1"/>
              <a:t>remanticised</a:t>
            </a:r>
            <a:r>
              <a:rPr lang="zh-CN" altLang="en-US" dirty="0"/>
              <a:t> </a:t>
            </a:r>
            <a:r>
              <a:rPr lang="en-US" altLang="zh-CN" dirty="0"/>
              <a:t>concept</a:t>
            </a:r>
            <a:r>
              <a:rPr lang="zh-CN" altLang="en-US" dirty="0"/>
              <a:t> </a:t>
            </a:r>
            <a:r>
              <a:rPr lang="en-US" altLang="zh-CN" dirty="0"/>
              <a:t>of</a:t>
            </a:r>
            <a:r>
              <a:rPr lang="zh-CN" altLang="en-US" dirty="0"/>
              <a:t> </a:t>
            </a:r>
            <a:r>
              <a:rPr lang="en-US" altLang="zh-CN" dirty="0"/>
              <a:t>working-class</a:t>
            </a:r>
            <a:r>
              <a:rPr lang="zh-CN" altLang="en-US" dirty="0"/>
              <a:t> </a:t>
            </a:r>
            <a:r>
              <a:rPr lang="en-US" altLang="zh-CN" dirty="0"/>
              <a:t>culture</a:t>
            </a:r>
            <a:r>
              <a:rPr lang="zh-CN" altLang="en-US" dirty="0"/>
              <a:t> </a:t>
            </a:r>
            <a:r>
              <a:rPr lang="en-US" altLang="zh-CN" dirty="0"/>
              <a:t>construed</a:t>
            </a:r>
            <a:r>
              <a:rPr lang="zh-CN" altLang="en-US" dirty="0"/>
              <a:t> </a:t>
            </a:r>
            <a:r>
              <a:rPr lang="en-US" altLang="zh-CN" dirty="0"/>
              <a:t>in</a:t>
            </a:r>
            <a:r>
              <a:rPr lang="zh-CN" altLang="en-US" dirty="0"/>
              <a:t> </a:t>
            </a:r>
            <a:r>
              <a:rPr lang="en-US" altLang="zh-CN" dirty="0"/>
              <a:t>the</a:t>
            </a:r>
            <a:r>
              <a:rPr lang="zh-CN" altLang="en-US" dirty="0"/>
              <a:t> </a:t>
            </a:r>
            <a:r>
              <a:rPr lang="en-US" altLang="zh-CN" dirty="0"/>
              <a:t>category</a:t>
            </a:r>
            <a:r>
              <a:rPr lang="zh-CN" altLang="en-US" dirty="0"/>
              <a:t> </a:t>
            </a:r>
            <a:r>
              <a:rPr lang="en-US" altLang="zh-CN" dirty="0"/>
              <a:t>‘the</a:t>
            </a:r>
            <a:r>
              <a:rPr lang="zh-CN" altLang="en-US" dirty="0"/>
              <a:t> </a:t>
            </a:r>
            <a:r>
              <a:rPr lang="en-US" altLang="zh-CN" dirty="0"/>
              <a:t>people’.</a:t>
            </a:r>
            <a:r>
              <a:rPr lang="zh-CN" altLang="en-US" dirty="0"/>
              <a:t> </a:t>
            </a:r>
            <a:endParaRPr lang="en-CN" dirty="0"/>
          </a:p>
        </p:txBody>
      </p:sp>
    </p:spTree>
    <p:extLst>
      <p:ext uri="{BB962C8B-B14F-4D97-AF65-F5344CB8AC3E}">
        <p14:creationId xmlns:p14="http://schemas.microsoft.com/office/powerpoint/2010/main" val="3654452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F18D0-4D0D-9448-8EEE-172B720343F0}"/>
              </a:ext>
            </a:extLst>
          </p:cNvPr>
          <p:cNvSpPr>
            <a:spLocks noGrp="1"/>
          </p:cNvSpPr>
          <p:nvPr>
            <p:ph type="title"/>
          </p:nvPr>
        </p:nvSpPr>
        <p:spPr/>
        <p:txBody>
          <a:bodyPr/>
          <a:lstStyle/>
          <a:p>
            <a:r>
              <a:rPr lang="en-US" altLang="zh-CN" dirty="0"/>
              <a:t>Definitions</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8F632F19-AD4A-B84A-A12A-6D70D57C058B}"/>
              </a:ext>
            </a:extLst>
          </p:cNvPr>
          <p:cNvSpPr>
            <a:spLocks noGrp="1"/>
          </p:cNvSpPr>
          <p:nvPr>
            <p:ph idx="1"/>
          </p:nvPr>
        </p:nvSpPr>
        <p:spPr/>
        <p:txBody>
          <a:bodyPr>
            <a:normAutofit fontScale="92500" lnSpcReduction="20000"/>
          </a:bodyPr>
          <a:lstStyle/>
          <a:p>
            <a:pPr marL="0" indent="0">
              <a:buNone/>
            </a:pPr>
            <a:r>
              <a:rPr lang="en-US" altLang="zh-CN" dirty="0"/>
              <a:t>5.Base</a:t>
            </a:r>
            <a:r>
              <a:rPr lang="zh-CN" altLang="en-US" dirty="0"/>
              <a:t> </a:t>
            </a:r>
            <a:r>
              <a:rPr lang="en-US" altLang="zh-CN" dirty="0"/>
              <a:t>on</a:t>
            </a:r>
            <a:r>
              <a:rPr lang="zh-CN" altLang="en-US" dirty="0"/>
              <a:t> </a:t>
            </a:r>
            <a:r>
              <a:rPr lang="en-US" altLang="zh-CN" dirty="0"/>
              <a:t>Gramsci</a:t>
            </a:r>
            <a:r>
              <a:rPr lang="zh-CN" altLang="en-US" dirty="0"/>
              <a:t> </a:t>
            </a:r>
            <a:r>
              <a:rPr lang="en-US" altLang="zh-CN" dirty="0"/>
              <a:t>(2009)’s</a:t>
            </a:r>
            <a:r>
              <a:rPr lang="zh-CN" altLang="en-US" dirty="0"/>
              <a:t> </a:t>
            </a:r>
            <a:r>
              <a:rPr lang="en-US" altLang="zh-CN" dirty="0"/>
              <a:t>term</a:t>
            </a:r>
            <a:r>
              <a:rPr lang="zh-CN" altLang="en-US" dirty="0"/>
              <a:t> </a:t>
            </a:r>
            <a:r>
              <a:rPr lang="en-US" altLang="zh-CN" dirty="0"/>
              <a:t>of</a:t>
            </a:r>
            <a:r>
              <a:rPr lang="zh-CN" altLang="en-US" dirty="0"/>
              <a:t> </a:t>
            </a:r>
            <a:r>
              <a:rPr lang="en-US" altLang="zh-CN" dirty="0"/>
              <a:t>‘hegemony’</a:t>
            </a:r>
            <a:r>
              <a:rPr lang="zh-CN" altLang="en-US" dirty="0"/>
              <a:t> </a:t>
            </a:r>
            <a:r>
              <a:rPr lang="en-US" altLang="zh-CN" dirty="0"/>
              <a:t>(to</a:t>
            </a:r>
            <a:r>
              <a:rPr lang="zh-CN" altLang="en-US" dirty="0"/>
              <a:t> </a:t>
            </a:r>
            <a:r>
              <a:rPr lang="en-US" altLang="zh-CN" dirty="0"/>
              <a:t>refer</a:t>
            </a:r>
            <a:r>
              <a:rPr lang="zh-CN" altLang="en-US" dirty="0"/>
              <a:t> </a:t>
            </a:r>
            <a:r>
              <a:rPr lang="en-US" altLang="zh-CN" dirty="0"/>
              <a:t>to</a:t>
            </a:r>
            <a:r>
              <a:rPr lang="zh-CN" altLang="en-US" dirty="0"/>
              <a:t> </a:t>
            </a:r>
            <a:r>
              <a:rPr lang="en-US" altLang="zh-CN" dirty="0"/>
              <a:t>the</a:t>
            </a:r>
            <a:r>
              <a:rPr lang="zh-CN" altLang="en-US" dirty="0"/>
              <a:t> </a:t>
            </a:r>
            <a:r>
              <a:rPr lang="en-US" altLang="zh-CN" dirty="0"/>
              <a:t>way</a:t>
            </a:r>
            <a:r>
              <a:rPr lang="zh-CN" altLang="en-US" dirty="0"/>
              <a:t> </a:t>
            </a:r>
            <a:r>
              <a:rPr lang="en-US" altLang="zh-CN" dirty="0"/>
              <a:t>in</a:t>
            </a:r>
            <a:r>
              <a:rPr lang="zh-CN" altLang="en-US" dirty="0"/>
              <a:t> </a:t>
            </a:r>
            <a:r>
              <a:rPr lang="en-US" altLang="zh-CN" dirty="0"/>
              <a:t>which</a:t>
            </a:r>
            <a:r>
              <a:rPr lang="zh-CN" altLang="en-US" dirty="0"/>
              <a:t> </a:t>
            </a:r>
            <a:r>
              <a:rPr lang="en-US" altLang="zh-CN" dirty="0"/>
              <a:t>dominant</a:t>
            </a:r>
            <a:r>
              <a:rPr lang="zh-CN" altLang="en-US" dirty="0"/>
              <a:t> </a:t>
            </a:r>
            <a:r>
              <a:rPr lang="en-US" altLang="zh-CN" dirty="0"/>
              <a:t>groups</a:t>
            </a:r>
            <a:r>
              <a:rPr lang="zh-CN" altLang="en-US" dirty="0"/>
              <a:t> </a:t>
            </a:r>
            <a:r>
              <a:rPr lang="en-US" altLang="zh-CN" dirty="0"/>
              <a:t>in</a:t>
            </a:r>
            <a:r>
              <a:rPr lang="zh-CN" altLang="en-US" dirty="0"/>
              <a:t> </a:t>
            </a:r>
            <a:r>
              <a:rPr lang="en-US" altLang="zh-CN" dirty="0"/>
              <a:t>society,</a:t>
            </a:r>
            <a:r>
              <a:rPr lang="zh-CN" altLang="en-US" dirty="0"/>
              <a:t> </a:t>
            </a:r>
            <a:r>
              <a:rPr lang="en-US" altLang="zh-CN" dirty="0"/>
              <a:t>through</a:t>
            </a:r>
            <a:r>
              <a:rPr lang="zh-CN" altLang="en-US" dirty="0"/>
              <a:t> </a:t>
            </a:r>
            <a:r>
              <a:rPr lang="en-US" altLang="zh-CN" dirty="0"/>
              <a:t>a</a:t>
            </a:r>
            <a:r>
              <a:rPr lang="zh-CN" altLang="en-US" dirty="0"/>
              <a:t> </a:t>
            </a:r>
            <a:r>
              <a:rPr lang="en-US" altLang="zh-CN" dirty="0"/>
              <a:t>process</a:t>
            </a:r>
            <a:r>
              <a:rPr lang="zh-CN" altLang="en-US" dirty="0"/>
              <a:t> </a:t>
            </a:r>
            <a:r>
              <a:rPr lang="en-US" altLang="zh-CN" dirty="0"/>
              <a:t>of</a:t>
            </a:r>
            <a:r>
              <a:rPr lang="zh-CN" altLang="en-US" dirty="0"/>
              <a:t> </a:t>
            </a:r>
            <a:r>
              <a:rPr lang="en-US" altLang="zh-CN" dirty="0"/>
              <a:t>‘intellectual</a:t>
            </a:r>
            <a:r>
              <a:rPr lang="zh-CN" altLang="en-US" dirty="0"/>
              <a:t> </a:t>
            </a:r>
            <a:r>
              <a:rPr lang="en-US" altLang="zh-CN" dirty="0"/>
              <a:t>and</a:t>
            </a:r>
            <a:r>
              <a:rPr lang="zh-CN" altLang="en-US" dirty="0"/>
              <a:t> </a:t>
            </a:r>
            <a:r>
              <a:rPr lang="en-US" altLang="zh-CN" dirty="0"/>
              <a:t>moral</a:t>
            </a:r>
            <a:r>
              <a:rPr lang="zh-CN" altLang="en-US" dirty="0"/>
              <a:t> </a:t>
            </a:r>
            <a:r>
              <a:rPr lang="en-US" altLang="zh-CN" dirty="0"/>
              <a:t>leadership’</a:t>
            </a:r>
            <a:r>
              <a:rPr lang="zh-CN" altLang="en-US" dirty="0"/>
              <a:t> </a:t>
            </a:r>
            <a:r>
              <a:rPr lang="en-US" altLang="zh-CN" dirty="0"/>
              <a:t>(75),</a:t>
            </a:r>
            <a:r>
              <a:rPr lang="zh-CN" altLang="en-US" dirty="0"/>
              <a:t> </a:t>
            </a:r>
            <a:r>
              <a:rPr lang="en-US" altLang="zh-CN" dirty="0"/>
              <a:t>see</a:t>
            </a:r>
            <a:r>
              <a:rPr lang="zh-CN" altLang="en-US" dirty="0"/>
              <a:t> </a:t>
            </a:r>
            <a:r>
              <a:rPr lang="en-US" altLang="zh-CN" dirty="0"/>
              <a:t>to</a:t>
            </a:r>
            <a:r>
              <a:rPr lang="zh-CN" altLang="en-US" dirty="0"/>
              <a:t> </a:t>
            </a:r>
            <a:r>
              <a:rPr lang="en-US" altLang="zh-CN" dirty="0"/>
              <a:t>win</a:t>
            </a:r>
            <a:r>
              <a:rPr lang="zh-CN" altLang="en-US" dirty="0"/>
              <a:t> </a:t>
            </a:r>
            <a:r>
              <a:rPr lang="en-US" altLang="zh-CN" dirty="0"/>
              <a:t>the</a:t>
            </a:r>
            <a:r>
              <a:rPr lang="zh-CN" altLang="en-US" dirty="0"/>
              <a:t> </a:t>
            </a:r>
            <a:r>
              <a:rPr lang="en-US" altLang="zh-CN" dirty="0"/>
              <a:t>consent</a:t>
            </a:r>
            <a:r>
              <a:rPr lang="zh-CN" altLang="en-US" dirty="0"/>
              <a:t> </a:t>
            </a:r>
            <a:r>
              <a:rPr lang="en-US" altLang="zh-CN" dirty="0"/>
              <a:t>of</a:t>
            </a:r>
            <a:r>
              <a:rPr lang="zh-CN" altLang="en-US" dirty="0"/>
              <a:t> </a:t>
            </a:r>
            <a:r>
              <a:rPr lang="en-US" altLang="zh-CN" dirty="0"/>
              <a:t>subordinate</a:t>
            </a:r>
            <a:r>
              <a:rPr lang="zh-CN" altLang="en-US" dirty="0"/>
              <a:t> </a:t>
            </a:r>
            <a:r>
              <a:rPr lang="en-US" altLang="zh-CN" dirty="0"/>
              <a:t>groups</a:t>
            </a:r>
            <a:r>
              <a:rPr lang="zh-CN" altLang="en-US" dirty="0"/>
              <a:t> </a:t>
            </a:r>
            <a:r>
              <a:rPr lang="en-US" altLang="zh-CN" dirty="0"/>
              <a:t>in</a:t>
            </a:r>
            <a:r>
              <a:rPr lang="zh-CN" altLang="en-US" dirty="0"/>
              <a:t> </a:t>
            </a:r>
            <a:r>
              <a:rPr lang="en-US" altLang="zh-CN" dirty="0"/>
              <a:t>society),</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is</a:t>
            </a:r>
            <a:r>
              <a:rPr lang="zh-CN" altLang="en-US" dirty="0"/>
              <a:t> </a:t>
            </a:r>
            <a:r>
              <a:rPr lang="en-US" altLang="zh-CN" dirty="0"/>
              <a:t>seen</a:t>
            </a:r>
            <a:r>
              <a:rPr lang="zh-CN" altLang="en-US" dirty="0"/>
              <a:t> </a:t>
            </a:r>
            <a:r>
              <a:rPr lang="en-US" altLang="zh-CN" dirty="0"/>
              <a:t>as</a:t>
            </a:r>
            <a:r>
              <a:rPr lang="zh-CN" altLang="en-US" dirty="0"/>
              <a:t> </a:t>
            </a:r>
            <a:r>
              <a:rPr lang="en-US" altLang="zh-CN" dirty="0"/>
              <a:t>a</a:t>
            </a:r>
            <a:r>
              <a:rPr lang="zh-CN" altLang="en-US" dirty="0"/>
              <a:t> </a:t>
            </a:r>
            <a:r>
              <a:rPr lang="en-US" altLang="zh-CN" dirty="0"/>
              <a:t>site</a:t>
            </a:r>
            <a:r>
              <a:rPr lang="zh-CN" altLang="en-US" dirty="0"/>
              <a:t> </a:t>
            </a:r>
            <a:r>
              <a:rPr lang="en-US" altLang="zh-CN" dirty="0"/>
              <a:t>of</a:t>
            </a:r>
            <a:r>
              <a:rPr lang="zh-CN" altLang="en-US" dirty="0"/>
              <a:t> </a:t>
            </a:r>
            <a:r>
              <a:rPr lang="en-US" altLang="zh-CN" dirty="0"/>
              <a:t>struggle</a:t>
            </a:r>
            <a:r>
              <a:rPr lang="zh-CN" altLang="en-US" dirty="0"/>
              <a:t> </a:t>
            </a:r>
            <a:r>
              <a:rPr lang="en-US" altLang="zh-CN" dirty="0"/>
              <a:t>between</a:t>
            </a:r>
            <a:r>
              <a:rPr lang="zh-CN" altLang="en-US" dirty="0"/>
              <a:t> </a:t>
            </a:r>
            <a:r>
              <a:rPr lang="en-US" altLang="zh-CN" dirty="0"/>
              <a:t>the</a:t>
            </a:r>
            <a:r>
              <a:rPr lang="zh-CN" altLang="en-US" dirty="0"/>
              <a:t> </a:t>
            </a:r>
            <a:r>
              <a:rPr lang="en-US" altLang="zh-CN" dirty="0"/>
              <a:t>‘resistance’</a:t>
            </a:r>
            <a:r>
              <a:rPr lang="zh-CN" altLang="en-US" dirty="0"/>
              <a:t> </a:t>
            </a:r>
            <a:r>
              <a:rPr lang="en-US" altLang="zh-CN" dirty="0"/>
              <a:t>of</a:t>
            </a:r>
            <a:r>
              <a:rPr lang="zh-CN" altLang="en-US" dirty="0"/>
              <a:t> </a:t>
            </a:r>
            <a:r>
              <a:rPr lang="en-US" altLang="zh-CN" dirty="0"/>
              <a:t>subordinate</a:t>
            </a:r>
            <a:r>
              <a:rPr lang="zh-CN" altLang="en-US" dirty="0"/>
              <a:t> </a:t>
            </a:r>
            <a:r>
              <a:rPr lang="en-US" altLang="zh-CN" dirty="0"/>
              <a:t>groups</a:t>
            </a:r>
            <a:r>
              <a:rPr lang="zh-CN" altLang="en-US" dirty="0"/>
              <a:t> </a:t>
            </a:r>
            <a:r>
              <a:rPr lang="en-US" altLang="zh-CN" dirty="0"/>
              <a:t>and</a:t>
            </a:r>
            <a:r>
              <a:rPr lang="zh-CN" altLang="en-US" dirty="0"/>
              <a:t> </a:t>
            </a:r>
            <a:r>
              <a:rPr lang="en-US" altLang="zh-CN" dirty="0"/>
              <a:t>the</a:t>
            </a:r>
            <a:r>
              <a:rPr lang="zh-CN" altLang="en-US" dirty="0"/>
              <a:t> </a:t>
            </a:r>
            <a:r>
              <a:rPr lang="en-US" altLang="zh-CN" dirty="0"/>
              <a:t>forces</a:t>
            </a:r>
            <a:r>
              <a:rPr lang="zh-CN" altLang="en-US" dirty="0"/>
              <a:t> </a:t>
            </a:r>
            <a:r>
              <a:rPr lang="en-US" altLang="zh-CN" dirty="0"/>
              <a:t>of</a:t>
            </a:r>
            <a:r>
              <a:rPr lang="zh-CN" altLang="en-US" dirty="0"/>
              <a:t> </a:t>
            </a:r>
            <a:r>
              <a:rPr lang="en-US" altLang="zh-CN" dirty="0"/>
              <a:t>‘incorporation’</a:t>
            </a:r>
            <a:r>
              <a:rPr lang="zh-CN" altLang="en-US" dirty="0"/>
              <a:t> </a:t>
            </a:r>
            <a:r>
              <a:rPr lang="en-US" altLang="zh-CN" dirty="0"/>
              <a:t>operating</a:t>
            </a:r>
            <a:r>
              <a:rPr lang="zh-CN" altLang="en-US" dirty="0"/>
              <a:t> </a:t>
            </a:r>
            <a:r>
              <a:rPr lang="en-US" altLang="zh-CN" dirty="0"/>
              <a:t>in</a:t>
            </a:r>
            <a:r>
              <a:rPr lang="zh-CN" altLang="en-US" dirty="0"/>
              <a:t> </a:t>
            </a:r>
            <a:r>
              <a:rPr lang="en-US" altLang="zh-CN" dirty="0"/>
              <a:t>the</a:t>
            </a:r>
            <a:r>
              <a:rPr lang="zh-CN" altLang="en-US" dirty="0"/>
              <a:t> </a:t>
            </a:r>
            <a:r>
              <a:rPr lang="en-US" altLang="zh-CN" dirty="0"/>
              <a:t>interests</a:t>
            </a:r>
            <a:r>
              <a:rPr lang="zh-CN" altLang="en-US" dirty="0"/>
              <a:t> </a:t>
            </a:r>
            <a:r>
              <a:rPr lang="en-US" altLang="zh-CN" dirty="0"/>
              <a:t>of</a:t>
            </a:r>
            <a:r>
              <a:rPr lang="zh-CN" altLang="en-US" dirty="0"/>
              <a:t> </a:t>
            </a:r>
            <a:r>
              <a:rPr lang="en-US" altLang="zh-CN" dirty="0"/>
              <a:t>dominant</a:t>
            </a:r>
            <a:r>
              <a:rPr lang="zh-CN" altLang="en-US" dirty="0"/>
              <a:t> </a:t>
            </a:r>
            <a:r>
              <a:rPr lang="en-US" altLang="zh-CN" dirty="0"/>
              <a:t>groups.</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in</a:t>
            </a:r>
            <a:r>
              <a:rPr lang="zh-CN" altLang="en-US" dirty="0"/>
              <a:t> </a:t>
            </a:r>
            <a:r>
              <a:rPr lang="en-US" altLang="zh-CN" dirty="0"/>
              <a:t>this</a:t>
            </a:r>
            <a:r>
              <a:rPr lang="zh-CN" altLang="en-US" dirty="0"/>
              <a:t> </a:t>
            </a:r>
            <a:r>
              <a:rPr lang="en-US" altLang="zh-CN" dirty="0"/>
              <a:t>usage</a:t>
            </a:r>
            <a:r>
              <a:rPr lang="zh-CN" altLang="en-US" dirty="0"/>
              <a:t> </a:t>
            </a:r>
            <a:r>
              <a:rPr lang="en-US" altLang="zh-CN" dirty="0"/>
              <a:t>is</a:t>
            </a:r>
            <a:r>
              <a:rPr lang="zh-CN" altLang="en-US" dirty="0"/>
              <a:t> </a:t>
            </a:r>
            <a:r>
              <a:rPr lang="en-US" altLang="zh-CN" dirty="0"/>
              <a:t>not</a:t>
            </a:r>
            <a:r>
              <a:rPr lang="zh-CN" altLang="en-US" dirty="0"/>
              <a:t> </a:t>
            </a:r>
            <a:r>
              <a:rPr lang="en-US" altLang="zh-CN" dirty="0"/>
              <a:t>the</a:t>
            </a:r>
            <a:r>
              <a:rPr lang="zh-CN" altLang="en-US" dirty="0"/>
              <a:t> </a:t>
            </a:r>
            <a:r>
              <a:rPr lang="en-US" altLang="zh-CN" dirty="0"/>
              <a:t>imposed</a:t>
            </a:r>
            <a:r>
              <a:rPr lang="zh-CN" altLang="en-US" dirty="0"/>
              <a:t> </a:t>
            </a:r>
            <a:r>
              <a:rPr lang="en-US" altLang="zh-CN" dirty="0"/>
              <a:t>culture</a:t>
            </a:r>
            <a:r>
              <a:rPr lang="zh-CN" altLang="en-US" dirty="0"/>
              <a:t> </a:t>
            </a:r>
            <a:r>
              <a:rPr lang="en-US" altLang="zh-CN" dirty="0"/>
              <a:t>of</a:t>
            </a:r>
            <a:r>
              <a:rPr lang="zh-CN" altLang="en-US" dirty="0"/>
              <a:t> </a:t>
            </a:r>
            <a:r>
              <a:rPr lang="en-US" altLang="zh-CN" dirty="0"/>
              <a:t>the</a:t>
            </a:r>
            <a:r>
              <a:rPr lang="zh-CN" altLang="en-US" dirty="0"/>
              <a:t> </a:t>
            </a:r>
            <a:r>
              <a:rPr lang="en-US" altLang="zh-CN" dirty="0"/>
              <a:t>mass</a:t>
            </a:r>
            <a:r>
              <a:rPr lang="zh-CN" altLang="en-US" dirty="0"/>
              <a:t> </a:t>
            </a:r>
            <a:r>
              <a:rPr lang="en-US" altLang="zh-CN" dirty="0"/>
              <a:t>culture</a:t>
            </a:r>
            <a:r>
              <a:rPr lang="zh-CN" altLang="en-US" dirty="0"/>
              <a:t> </a:t>
            </a:r>
            <a:r>
              <a:rPr lang="en-US" altLang="zh-CN" dirty="0"/>
              <a:t>theorists,</a:t>
            </a:r>
            <a:r>
              <a:rPr lang="zh-CN" altLang="en-US" dirty="0"/>
              <a:t> </a:t>
            </a:r>
            <a:r>
              <a:rPr lang="en-US" altLang="zh-CN" dirty="0"/>
              <a:t>not</a:t>
            </a:r>
            <a:r>
              <a:rPr lang="zh-CN" altLang="en-US" dirty="0"/>
              <a:t> </a:t>
            </a:r>
            <a:r>
              <a:rPr lang="en-US" altLang="zh-CN" dirty="0"/>
              <a:t>is</a:t>
            </a:r>
            <a:r>
              <a:rPr lang="zh-CN" altLang="en-US" dirty="0"/>
              <a:t> </a:t>
            </a:r>
            <a:r>
              <a:rPr lang="en-US" altLang="zh-CN" dirty="0"/>
              <a:t>it</a:t>
            </a:r>
            <a:r>
              <a:rPr lang="zh-CN" altLang="en-US" dirty="0"/>
              <a:t> </a:t>
            </a:r>
            <a:r>
              <a:rPr lang="en-US" altLang="zh-CN" dirty="0"/>
              <a:t>an</a:t>
            </a:r>
            <a:r>
              <a:rPr lang="zh-CN" altLang="en-US" dirty="0"/>
              <a:t> </a:t>
            </a:r>
            <a:r>
              <a:rPr lang="en-US" altLang="zh-CN" dirty="0"/>
              <a:t>emerging</a:t>
            </a:r>
            <a:r>
              <a:rPr lang="zh-CN" altLang="en-US" dirty="0"/>
              <a:t> </a:t>
            </a:r>
            <a:r>
              <a:rPr lang="en-US" altLang="zh-CN" dirty="0"/>
              <a:t>from</a:t>
            </a:r>
            <a:r>
              <a:rPr lang="zh-CN" altLang="en-US" dirty="0"/>
              <a:t> </a:t>
            </a:r>
            <a:r>
              <a:rPr lang="en-US" altLang="zh-CN" dirty="0"/>
              <a:t>below,</a:t>
            </a:r>
            <a:r>
              <a:rPr lang="zh-CN" altLang="en-US" dirty="0"/>
              <a:t> </a:t>
            </a:r>
            <a:r>
              <a:rPr lang="en-US" altLang="zh-CN" dirty="0"/>
              <a:t>spontaneously</a:t>
            </a:r>
            <a:r>
              <a:rPr lang="zh-CN" altLang="en-US" dirty="0"/>
              <a:t> </a:t>
            </a:r>
            <a:r>
              <a:rPr lang="en-US" altLang="zh-CN" dirty="0"/>
              <a:t>oppositional</a:t>
            </a:r>
            <a:r>
              <a:rPr lang="zh-CN" altLang="en-US" dirty="0"/>
              <a:t> </a:t>
            </a:r>
            <a:r>
              <a:rPr lang="en-US" altLang="zh-CN" dirty="0"/>
              <a:t>culture</a:t>
            </a:r>
            <a:r>
              <a:rPr lang="zh-CN" altLang="en-US" dirty="0"/>
              <a:t> </a:t>
            </a:r>
            <a:r>
              <a:rPr lang="en-US" altLang="zh-CN" dirty="0"/>
              <a:t>of</a:t>
            </a:r>
            <a:r>
              <a:rPr lang="zh-CN" altLang="en-US" dirty="0"/>
              <a:t> </a:t>
            </a:r>
            <a:r>
              <a:rPr lang="en-US" altLang="zh-CN" dirty="0"/>
              <a:t>‘the</a:t>
            </a:r>
            <a:r>
              <a:rPr lang="zh-CN" altLang="en-US" dirty="0"/>
              <a:t> </a:t>
            </a:r>
            <a:r>
              <a:rPr lang="en-US" altLang="zh-CN" dirty="0"/>
              <a:t>people’</a:t>
            </a:r>
            <a:r>
              <a:rPr lang="zh-CN" altLang="en-US" dirty="0"/>
              <a:t> </a:t>
            </a:r>
            <a:r>
              <a:rPr lang="en-US" altLang="zh-CN" dirty="0"/>
              <a:t>–</a:t>
            </a:r>
            <a:r>
              <a:rPr lang="zh-CN" altLang="en-US" dirty="0"/>
              <a:t> </a:t>
            </a:r>
            <a:r>
              <a:rPr lang="en-US" altLang="zh-CN" dirty="0"/>
              <a:t>it</a:t>
            </a:r>
            <a:r>
              <a:rPr lang="zh-CN" altLang="en-US" dirty="0"/>
              <a:t> </a:t>
            </a:r>
            <a:r>
              <a:rPr lang="en-US" altLang="zh-CN" dirty="0"/>
              <a:t>is</a:t>
            </a:r>
            <a:r>
              <a:rPr lang="zh-CN" altLang="en-US" dirty="0"/>
              <a:t> </a:t>
            </a:r>
            <a:r>
              <a:rPr lang="en-US" altLang="zh-CN" dirty="0"/>
              <a:t>a</a:t>
            </a:r>
            <a:r>
              <a:rPr lang="zh-CN" altLang="en-US" dirty="0"/>
              <a:t> </a:t>
            </a:r>
            <a:r>
              <a:rPr lang="en-US" altLang="zh-CN" dirty="0"/>
              <a:t>terrain</a:t>
            </a:r>
            <a:r>
              <a:rPr lang="zh-CN" altLang="en-US" dirty="0"/>
              <a:t> </a:t>
            </a:r>
            <a:r>
              <a:rPr lang="en-US" altLang="zh-CN" dirty="0"/>
              <a:t>of</a:t>
            </a:r>
            <a:r>
              <a:rPr lang="zh-CN" altLang="en-US" dirty="0"/>
              <a:t> </a:t>
            </a:r>
            <a:r>
              <a:rPr lang="en-US" altLang="zh-CN" dirty="0"/>
              <a:t>exchange</a:t>
            </a:r>
            <a:r>
              <a:rPr lang="zh-CN" altLang="en-US" dirty="0"/>
              <a:t>  </a:t>
            </a:r>
            <a:r>
              <a:rPr lang="en-US" altLang="zh-CN" dirty="0"/>
              <a:t>and</a:t>
            </a:r>
            <a:r>
              <a:rPr lang="zh-CN" altLang="en-US" dirty="0"/>
              <a:t> </a:t>
            </a:r>
            <a:r>
              <a:rPr lang="en-US" altLang="zh-CN" dirty="0"/>
              <a:t>negotiation</a:t>
            </a:r>
            <a:r>
              <a:rPr lang="zh-CN" altLang="en-US" dirty="0"/>
              <a:t> </a:t>
            </a:r>
            <a:r>
              <a:rPr lang="en-US" altLang="zh-CN" dirty="0"/>
              <a:t>between</a:t>
            </a:r>
            <a:r>
              <a:rPr lang="zh-CN" altLang="en-US" dirty="0"/>
              <a:t> </a:t>
            </a:r>
            <a:r>
              <a:rPr lang="en-US" altLang="zh-CN" dirty="0"/>
              <a:t>the</a:t>
            </a:r>
            <a:r>
              <a:rPr lang="zh-CN" altLang="en-US" dirty="0"/>
              <a:t> </a:t>
            </a:r>
            <a:r>
              <a:rPr lang="en-US" altLang="zh-CN" dirty="0"/>
              <a:t>two:</a:t>
            </a:r>
            <a:r>
              <a:rPr lang="zh-CN" altLang="en-US" dirty="0"/>
              <a:t> </a:t>
            </a:r>
            <a:r>
              <a:rPr lang="en-US" altLang="zh-CN" dirty="0"/>
              <a:t>a</a:t>
            </a:r>
            <a:r>
              <a:rPr lang="zh-CN" altLang="en-US" dirty="0"/>
              <a:t> </a:t>
            </a:r>
            <a:r>
              <a:rPr lang="en-US" altLang="zh-CN" dirty="0"/>
              <a:t>terrain</a:t>
            </a:r>
            <a:r>
              <a:rPr lang="zh-CN" altLang="en-US" dirty="0"/>
              <a:t> </a:t>
            </a:r>
            <a:r>
              <a:rPr lang="en-US" altLang="zh-CN" dirty="0"/>
              <a:t>marked</a:t>
            </a:r>
            <a:r>
              <a:rPr lang="zh-CN" altLang="en-US" dirty="0"/>
              <a:t> </a:t>
            </a:r>
            <a:r>
              <a:rPr lang="en-US" altLang="zh-CN" dirty="0"/>
              <a:t>by</a:t>
            </a:r>
            <a:r>
              <a:rPr lang="zh-CN" altLang="en-US" dirty="0"/>
              <a:t> </a:t>
            </a:r>
            <a:r>
              <a:rPr lang="en-US" altLang="zh-CN" dirty="0"/>
              <a:t>resistance</a:t>
            </a:r>
            <a:r>
              <a:rPr lang="zh-CN" altLang="en-US" dirty="0"/>
              <a:t> </a:t>
            </a:r>
            <a:r>
              <a:rPr lang="en-US" altLang="zh-CN" dirty="0"/>
              <a:t>and</a:t>
            </a:r>
            <a:r>
              <a:rPr lang="zh-CN" altLang="en-US" dirty="0"/>
              <a:t> </a:t>
            </a:r>
            <a:r>
              <a:rPr lang="en-US" altLang="zh-CN" dirty="0"/>
              <a:t>incorporation.</a:t>
            </a:r>
          </a:p>
          <a:p>
            <a:pPr marL="0" indent="0">
              <a:buNone/>
            </a:pPr>
            <a:r>
              <a:rPr lang="en-US" altLang="zh-CN" dirty="0"/>
              <a:t>The</a:t>
            </a:r>
            <a:r>
              <a:rPr lang="zh-CN" altLang="en-US" dirty="0"/>
              <a:t> </a:t>
            </a:r>
            <a:r>
              <a:rPr lang="en-US" altLang="zh-CN" dirty="0"/>
              <a:t>texts</a:t>
            </a:r>
            <a:r>
              <a:rPr lang="zh-CN" altLang="en-US" dirty="0"/>
              <a:t> </a:t>
            </a:r>
            <a:r>
              <a:rPr lang="en-US" altLang="zh-CN" dirty="0"/>
              <a:t>and</a:t>
            </a:r>
            <a:r>
              <a:rPr lang="zh-CN" altLang="en-US" dirty="0"/>
              <a:t> </a:t>
            </a:r>
            <a:r>
              <a:rPr lang="en-US" altLang="zh-CN" dirty="0"/>
              <a:t>practices</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move</a:t>
            </a:r>
            <a:r>
              <a:rPr lang="zh-CN" altLang="en-US" dirty="0"/>
              <a:t> </a:t>
            </a:r>
            <a:r>
              <a:rPr lang="en-US" altLang="zh-CN" dirty="0"/>
              <a:t>within</a:t>
            </a:r>
            <a:r>
              <a:rPr lang="zh-CN" altLang="en-US" dirty="0"/>
              <a:t> </a:t>
            </a:r>
            <a:r>
              <a:rPr lang="en-US" altLang="zh-CN" dirty="0"/>
              <a:t>what</a:t>
            </a:r>
            <a:r>
              <a:rPr lang="zh-CN" altLang="en-US" dirty="0"/>
              <a:t> </a:t>
            </a:r>
            <a:r>
              <a:rPr lang="en-US" altLang="zh-CN" dirty="0"/>
              <a:t>Gramsci</a:t>
            </a:r>
            <a:r>
              <a:rPr lang="zh-CN" altLang="en-US" dirty="0"/>
              <a:t> </a:t>
            </a:r>
            <a:r>
              <a:rPr lang="en-US" altLang="zh-CN" dirty="0"/>
              <a:t>(1971)</a:t>
            </a:r>
            <a:r>
              <a:rPr lang="zh-CN" altLang="en-US" dirty="0"/>
              <a:t> </a:t>
            </a:r>
            <a:r>
              <a:rPr lang="en-US" altLang="zh-CN" dirty="0"/>
              <a:t>calls</a:t>
            </a:r>
            <a:r>
              <a:rPr lang="zh-CN" altLang="en-US" dirty="0"/>
              <a:t> </a:t>
            </a:r>
            <a:r>
              <a:rPr lang="en-US" altLang="zh-CN" dirty="0"/>
              <a:t>a</a:t>
            </a:r>
            <a:r>
              <a:rPr lang="zh-CN" altLang="en-US" dirty="0"/>
              <a:t> </a:t>
            </a:r>
            <a:r>
              <a:rPr lang="en-US" altLang="zh-CN" dirty="0"/>
              <a:t>‘compromise</a:t>
            </a:r>
            <a:r>
              <a:rPr lang="zh-CN" altLang="en-US" dirty="0"/>
              <a:t> </a:t>
            </a:r>
            <a:r>
              <a:rPr lang="en-US" altLang="zh-CN" dirty="0"/>
              <a:t>equilibrium’</a:t>
            </a:r>
            <a:r>
              <a:rPr lang="zh-CN" altLang="en-US" dirty="0"/>
              <a:t> </a:t>
            </a:r>
            <a:r>
              <a:rPr lang="en-US" altLang="zh-CN" dirty="0"/>
              <a:t>(161)</a:t>
            </a:r>
            <a:r>
              <a:rPr lang="zh-CN" altLang="en-US" dirty="0"/>
              <a:t> </a:t>
            </a:r>
            <a:r>
              <a:rPr lang="en-US" altLang="zh-CN" dirty="0"/>
              <a:t>–</a:t>
            </a:r>
            <a:r>
              <a:rPr lang="zh-CN" altLang="en-US" dirty="0"/>
              <a:t> </a:t>
            </a:r>
            <a:r>
              <a:rPr lang="en-US" altLang="zh-CN" dirty="0"/>
              <a:t>a</a:t>
            </a:r>
            <a:r>
              <a:rPr lang="zh-CN" altLang="en-US" dirty="0"/>
              <a:t> </a:t>
            </a:r>
            <a:r>
              <a:rPr lang="en-US" altLang="zh-CN" dirty="0"/>
              <a:t>balance</a:t>
            </a:r>
            <a:r>
              <a:rPr lang="zh-CN" altLang="en-US" dirty="0"/>
              <a:t> </a:t>
            </a:r>
            <a:r>
              <a:rPr lang="en-US" altLang="zh-CN" dirty="0"/>
              <a:t>that</a:t>
            </a:r>
            <a:r>
              <a:rPr lang="zh-CN" altLang="en-US" dirty="0"/>
              <a:t> </a:t>
            </a:r>
            <a:r>
              <a:rPr lang="en-US" altLang="zh-CN" dirty="0"/>
              <a:t>is</a:t>
            </a:r>
            <a:r>
              <a:rPr lang="zh-CN" altLang="en-US" dirty="0"/>
              <a:t> </a:t>
            </a:r>
            <a:r>
              <a:rPr lang="en-US" altLang="zh-CN" dirty="0"/>
              <a:t>mostly</a:t>
            </a:r>
            <a:r>
              <a:rPr lang="zh-CN" altLang="en-US" dirty="0"/>
              <a:t> </a:t>
            </a:r>
            <a:r>
              <a:rPr lang="en-US" altLang="zh-CN" dirty="0"/>
              <a:t>weighted</a:t>
            </a:r>
            <a:r>
              <a:rPr lang="zh-CN" altLang="en-US" dirty="0"/>
              <a:t> </a:t>
            </a:r>
            <a:r>
              <a:rPr lang="en-US" altLang="zh-CN" dirty="0"/>
              <a:t>in</a:t>
            </a:r>
            <a:r>
              <a:rPr lang="zh-CN" altLang="en-US" dirty="0"/>
              <a:t> </a:t>
            </a:r>
            <a:r>
              <a:rPr lang="en-US" altLang="zh-CN" dirty="0"/>
              <a:t>the</a:t>
            </a:r>
            <a:r>
              <a:rPr lang="zh-CN" altLang="en-US" dirty="0"/>
              <a:t> </a:t>
            </a:r>
            <a:r>
              <a:rPr lang="en-US" altLang="zh-CN" dirty="0"/>
              <a:t>interests</a:t>
            </a:r>
            <a:r>
              <a:rPr lang="zh-CN" altLang="en-US" dirty="0"/>
              <a:t> </a:t>
            </a:r>
            <a:r>
              <a:rPr lang="en-US" altLang="zh-CN" dirty="0"/>
              <a:t>of</a:t>
            </a:r>
            <a:r>
              <a:rPr lang="zh-CN" altLang="en-US" dirty="0"/>
              <a:t> </a:t>
            </a:r>
            <a:r>
              <a:rPr lang="en-US" altLang="zh-CN" dirty="0"/>
              <a:t>the</a:t>
            </a:r>
            <a:r>
              <a:rPr lang="zh-CN" altLang="en-US" dirty="0"/>
              <a:t> </a:t>
            </a:r>
            <a:r>
              <a:rPr lang="en-US" altLang="zh-CN" dirty="0"/>
              <a:t>powerful.</a:t>
            </a:r>
            <a:r>
              <a:rPr lang="zh-CN" altLang="en-US" dirty="0"/>
              <a:t> </a:t>
            </a:r>
            <a:r>
              <a:rPr lang="en-US" altLang="zh-CN" dirty="0"/>
              <a:t>This</a:t>
            </a:r>
            <a:r>
              <a:rPr lang="zh-CN" altLang="en-US" dirty="0"/>
              <a:t> </a:t>
            </a:r>
            <a:r>
              <a:rPr lang="en-US" altLang="zh-CN" dirty="0"/>
              <a:t>can</a:t>
            </a:r>
            <a:r>
              <a:rPr lang="zh-CN" altLang="en-US" dirty="0"/>
              <a:t> </a:t>
            </a:r>
            <a:r>
              <a:rPr lang="en-US" altLang="zh-CN" dirty="0"/>
              <a:t>also</a:t>
            </a:r>
            <a:r>
              <a:rPr lang="zh-CN" altLang="en-US" dirty="0"/>
              <a:t> </a:t>
            </a:r>
            <a:r>
              <a:rPr lang="en-US" altLang="zh-CN" dirty="0"/>
              <a:t>be</a:t>
            </a:r>
            <a:r>
              <a:rPr lang="zh-CN" altLang="en-US" dirty="0"/>
              <a:t> </a:t>
            </a:r>
            <a:r>
              <a:rPr lang="en-US" altLang="zh-CN" dirty="0"/>
              <a:t>employed</a:t>
            </a:r>
            <a:r>
              <a:rPr lang="zh-CN" altLang="en-US" dirty="0"/>
              <a:t> </a:t>
            </a:r>
            <a:r>
              <a:rPr lang="en-US" altLang="zh-CN" dirty="0"/>
              <a:t>to</a:t>
            </a:r>
            <a:r>
              <a:rPr lang="zh-CN" altLang="en-US" dirty="0"/>
              <a:t> </a:t>
            </a:r>
            <a:r>
              <a:rPr lang="en-US" altLang="zh-CN" dirty="0" err="1"/>
              <a:t>analyse</a:t>
            </a:r>
            <a:r>
              <a:rPr lang="zh-CN" altLang="en-US" dirty="0"/>
              <a:t> </a:t>
            </a:r>
            <a:r>
              <a:rPr lang="en-US" altLang="zh-CN" dirty="0"/>
              <a:t>different</a:t>
            </a:r>
            <a:r>
              <a:rPr lang="zh-CN" altLang="en-US" dirty="0"/>
              <a:t> </a:t>
            </a:r>
            <a:r>
              <a:rPr lang="en-US" altLang="zh-CN" dirty="0"/>
              <a:t>types</a:t>
            </a:r>
            <a:r>
              <a:rPr lang="zh-CN" altLang="en-US" dirty="0"/>
              <a:t> </a:t>
            </a:r>
            <a:r>
              <a:rPr lang="en-US" altLang="zh-CN" dirty="0"/>
              <a:t>of</a:t>
            </a:r>
            <a:r>
              <a:rPr lang="zh-CN" altLang="en-US" dirty="0"/>
              <a:t> </a:t>
            </a:r>
            <a:r>
              <a:rPr lang="en-US" altLang="zh-CN" dirty="0"/>
              <a:t>conflict</a:t>
            </a:r>
            <a:r>
              <a:rPr lang="zh-CN" altLang="en-US" dirty="0"/>
              <a:t> </a:t>
            </a:r>
            <a:r>
              <a:rPr lang="en-US" altLang="zh-CN" dirty="0"/>
              <a:t>within</a:t>
            </a:r>
            <a:r>
              <a:rPr lang="zh-CN" altLang="en-US" dirty="0"/>
              <a:t> </a:t>
            </a:r>
            <a:r>
              <a:rPr lang="en-US" altLang="zh-CN" dirty="0"/>
              <a:t>and</a:t>
            </a:r>
            <a:r>
              <a:rPr lang="zh-CN" altLang="en-US" dirty="0"/>
              <a:t> </a:t>
            </a:r>
            <a:r>
              <a:rPr lang="en-US" altLang="zh-CN" dirty="0"/>
              <a:t>across</a:t>
            </a:r>
            <a:r>
              <a:rPr lang="zh-CN" altLang="en-US" dirty="0"/>
              <a:t> </a:t>
            </a:r>
            <a:r>
              <a:rPr lang="en-US" altLang="zh-CN" dirty="0"/>
              <a:t>popular</a:t>
            </a:r>
            <a:r>
              <a:rPr lang="zh-CN" altLang="en-US" dirty="0"/>
              <a:t> </a:t>
            </a:r>
            <a:r>
              <a:rPr lang="en-US" altLang="zh-CN" dirty="0"/>
              <a:t>culture.</a:t>
            </a:r>
          </a:p>
          <a:p>
            <a:pPr marL="0" indent="0">
              <a:buNone/>
            </a:pPr>
            <a:r>
              <a:rPr lang="en-US" altLang="zh-CN" dirty="0"/>
              <a:t>Another</a:t>
            </a:r>
            <a:r>
              <a:rPr lang="zh-CN" altLang="en-US" dirty="0"/>
              <a:t> </a:t>
            </a:r>
            <a:r>
              <a:rPr lang="en-US" altLang="zh-CN" dirty="0"/>
              <a:t>aspect</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suggested</a:t>
            </a:r>
            <a:r>
              <a:rPr lang="zh-CN" altLang="en-US" dirty="0"/>
              <a:t> </a:t>
            </a:r>
            <a:r>
              <a:rPr lang="en-US" altLang="zh-CN" dirty="0"/>
              <a:t>by</a:t>
            </a:r>
            <a:r>
              <a:rPr lang="zh-CN" altLang="en-US" dirty="0"/>
              <a:t> </a:t>
            </a:r>
            <a:r>
              <a:rPr lang="en-US" altLang="zh-CN" dirty="0"/>
              <a:t>hegemony</a:t>
            </a:r>
            <a:r>
              <a:rPr lang="zh-CN" altLang="en-US" dirty="0"/>
              <a:t> </a:t>
            </a:r>
            <a:r>
              <a:rPr lang="en-US" altLang="zh-CN" dirty="0"/>
              <a:t>theory</a:t>
            </a:r>
            <a:r>
              <a:rPr lang="zh-CN" altLang="en-US" dirty="0"/>
              <a:t> </a:t>
            </a:r>
            <a:r>
              <a:rPr lang="en-US" altLang="zh-CN" dirty="0"/>
              <a:t>claims</a:t>
            </a:r>
            <a:r>
              <a:rPr lang="zh-CN" altLang="en-US" dirty="0"/>
              <a:t> </a:t>
            </a:r>
            <a:r>
              <a:rPr lang="en-US" altLang="zh-CN" dirty="0"/>
              <a:t>that</a:t>
            </a:r>
            <a:r>
              <a:rPr lang="zh-CN" altLang="en-US" dirty="0"/>
              <a:t> </a:t>
            </a:r>
            <a:r>
              <a:rPr lang="en-US" altLang="zh-CN" dirty="0"/>
              <a:t>the</a:t>
            </a:r>
            <a:r>
              <a:rPr lang="zh-CN" altLang="en-US" dirty="0"/>
              <a:t> </a:t>
            </a:r>
            <a:r>
              <a:rPr lang="en-US" altLang="zh-CN" dirty="0"/>
              <a:t>theories</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are</a:t>
            </a:r>
            <a:r>
              <a:rPr lang="zh-CN" altLang="en-US" dirty="0"/>
              <a:t> </a:t>
            </a:r>
            <a:r>
              <a:rPr lang="en-US" altLang="zh-CN" dirty="0"/>
              <a:t>really</a:t>
            </a:r>
            <a:r>
              <a:rPr lang="zh-CN" altLang="en-US" dirty="0"/>
              <a:t>  </a:t>
            </a:r>
            <a:r>
              <a:rPr lang="en-US" altLang="zh-CN" dirty="0"/>
              <a:t>theories</a:t>
            </a:r>
            <a:r>
              <a:rPr lang="zh-CN" altLang="en-US" dirty="0"/>
              <a:t> </a:t>
            </a:r>
            <a:r>
              <a:rPr lang="en-US" altLang="zh-CN" dirty="0"/>
              <a:t>about</a:t>
            </a:r>
            <a:r>
              <a:rPr lang="zh-CN" altLang="en-US" dirty="0"/>
              <a:t> </a:t>
            </a:r>
            <a:r>
              <a:rPr lang="en-US" altLang="zh-CN" dirty="0"/>
              <a:t>the</a:t>
            </a:r>
            <a:r>
              <a:rPr lang="zh-CN" altLang="en-US" dirty="0"/>
              <a:t> </a:t>
            </a:r>
            <a:r>
              <a:rPr lang="en-US" altLang="zh-CN" dirty="0"/>
              <a:t>constitution</a:t>
            </a:r>
            <a:r>
              <a:rPr lang="zh-CN" altLang="en-US" dirty="0"/>
              <a:t> </a:t>
            </a:r>
            <a:r>
              <a:rPr lang="en-US" altLang="zh-CN" dirty="0"/>
              <a:t>of</a:t>
            </a:r>
            <a:r>
              <a:rPr lang="zh-CN" altLang="en-US" dirty="0"/>
              <a:t> </a:t>
            </a:r>
            <a:r>
              <a:rPr lang="en-US" altLang="zh-CN" dirty="0"/>
              <a:t>‘the</a:t>
            </a:r>
            <a:r>
              <a:rPr lang="zh-CN" altLang="en-US" dirty="0"/>
              <a:t> </a:t>
            </a:r>
            <a:r>
              <a:rPr lang="en-US" altLang="zh-CN" dirty="0"/>
              <a:t>people’.</a:t>
            </a:r>
            <a:endParaRPr lang="en-CN" dirty="0"/>
          </a:p>
        </p:txBody>
      </p:sp>
    </p:spTree>
    <p:extLst>
      <p:ext uri="{BB962C8B-B14F-4D97-AF65-F5344CB8AC3E}">
        <p14:creationId xmlns:p14="http://schemas.microsoft.com/office/powerpoint/2010/main" val="3244848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36096-773C-B741-ADB2-568144E304F1}"/>
              </a:ext>
            </a:extLst>
          </p:cNvPr>
          <p:cNvSpPr>
            <a:spLocks noGrp="1"/>
          </p:cNvSpPr>
          <p:nvPr>
            <p:ph type="title"/>
          </p:nvPr>
        </p:nvSpPr>
        <p:spPr/>
        <p:txBody>
          <a:bodyPr/>
          <a:lstStyle/>
          <a:p>
            <a:r>
              <a:rPr lang="en-US" altLang="zh-CN" dirty="0"/>
              <a:t>Definitions</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endParaRPr lang="en-CN" dirty="0"/>
          </a:p>
        </p:txBody>
      </p:sp>
      <p:sp>
        <p:nvSpPr>
          <p:cNvPr id="3" name="Content Placeholder 2">
            <a:extLst>
              <a:ext uri="{FF2B5EF4-FFF2-40B4-BE49-F238E27FC236}">
                <a16:creationId xmlns:a16="http://schemas.microsoft.com/office/drawing/2014/main" id="{AAAADCB4-4801-9A43-A14D-F08443E6E391}"/>
              </a:ext>
            </a:extLst>
          </p:cNvPr>
          <p:cNvSpPr>
            <a:spLocks noGrp="1"/>
          </p:cNvSpPr>
          <p:nvPr>
            <p:ph idx="1"/>
          </p:nvPr>
        </p:nvSpPr>
        <p:spPr/>
        <p:txBody>
          <a:bodyPr/>
          <a:lstStyle/>
          <a:p>
            <a:pPr marL="0" indent="0">
              <a:buNone/>
            </a:pPr>
            <a:r>
              <a:rPr lang="en-US" altLang="zh-CN" dirty="0"/>
              <a:t>6.</a:t>
            </a:r>
            <a:r>
              <a:rPr lang="zh-CN" altLang="en-US" dirty="0"/>
              <a:t> </a:t>
            </a:r>
            <a:r>
              <a:rPr lang="en-US" altLang="zh-CN" dirty="0"/>
              <a:t>Informed</a:t>
            </a:r>
            <a:r>
              <a:rPr lang="zh-CN" altLang="en-US" dirty="0"/>
              <a:t> </a:t>
            </a:r>
            <a:r>
              <a:rPr lang="en-US" altLang="zh-CN" dirty="0"/>
              <a:t>by</a:t>
            </a:r>
            <a:r>
              <a:rPr lang="zh-CN" altLang="en-US" dirty="0"/>
              <a:t> </a:t>
            </a:r>
            <a:r>
              <a:rPr lang="en-US" altLang="zh-CN" dirty="0"/>
              <a:t>recent</a:t>
            </a:r>
            <a:r>
              <a:rPr lang="zh-CN" altLang="en-US" dirty="0"/>
              <a:t> </a:t>
            </a:r>
            <a:r>
              <a:rPr lang="en-US" altLang="zh-CN" dirty="0"/>
              <a:t>thinking</a:t>
            </a:r>
            <a:r>
              <a:rPr lang="zh-CN" altLang="en-US" dirty="0"/>
              <a:t> </a:t>
            </a:r>
            <a:r>
              <a:rPr lang="en-US" altLang="zh-CN" dirty="0"/>
              <a:t>around</a:t>
            </a:r>
            <a:r>
              <a:rPr lang="zh-CN" altLang="en-US" dirty="0"/>
              <a:t> </a:t>
            </a:r>
            <a:r>
              <a:rPr lang="en-US" altLang="zh-CN" dirty="0"/>
              <a:t>the</a:t>
            </a:r>
            <a:r>
              <a:rPr lang="zh-CN" altLang="en-US" dirty="0"/>
              <a:t> </a:t>
            </a:r>
            <a:r>
              <a:rPr lang="en-US" altLang="zh-CN" dirty="0"/>
              <a:t>debate</a:t>
            </a:r>
            <a:r>
              <a:rPr lang="zh-CN" altLang="en-US" dirty="0"/>
              <a:t> </a:t>
            </a:r>
            <a:r>
              <a:rPr lang="en-US" altLang="zh-CN" dirty="0"/>
              <a:t>on</a:t>
            </a:r>
            <a:r>
              <a:rPr lang="zh-CN" altLang="en-US" dirty="0"/>
              <a:t> </a:t>
            </a:r>
            <a:r>
              <a:rPr lang="en-US" altLang="zh-CN" dirty="0"/>
              <a:t>postmodernism.</a:t>
            </a:r>
            <a:r>
              <a:rPr lang="zh-CN" altLang="en-US" dirty="0"/>
              <a:t> </a:t>
            </a:r>
            <a:r>
              <a:rPr lang="en-US" altLang="zh-CN" dirty="0"/>
              <a:t>Postmodern</a:t>
            </a:r>
            <a:r>
              <a:rPr lang="zh-CN" altLang="en-US" dirty="0"/>
              <a:t> </a:t>
            </a:r>
            <a:r>
              <a:rPr lang="en-US" altLang="zh-CN" dirty="0"/>
              <a:t>culture</a:t>
            </a:r>
            <a:r>
              <a:rPr lang="zh-CN" altLang="en-US" dirty="0"/>
              <a:t> </a:t>
            </a:r>
            <a:r>
              <a:rPr lang="en-US" altLang="zh-CN" dirty="0"/>
              <a:t>is</a:t>
            </a:r>
            <a:r>
              <a:rPr lang="zh-CN" altLang="en-US" dirty="0"/>
              <a:t> </a:t>
            </a:r>
            <a:r>
              <a:rPr lang="en-US" altLang="zh-CN" dirty="0"/>
              <a:t>a</a:t>
            </a:r>
            <a:r>
              <a:rPr lang="zh-CN" altLang="en-US" dirty="0"/>
              <a:t> </a:t>
            </a:r>
            <a:r>
              <a:rPr lang="en-US" altLang="zh-CN" dirty="0"/>
              <a:t>culture</a:t>
            </a:r>
            <a:r>
              <a:rPr lang="zh-CN" altLang="en-US" dirty="0"/>
              <a:t> </a:t>
            </a:r>
            <a:r>
              <a:rPr lang="en-US" altLang="zh-CN" dirty="0"/>
              <a:t>that</a:t>
            </a:r>
            <a:r>
              <a:rPr lang="zh-CN" altLang="en-US" dirty="0"/>
              <a:t> </a:t>
            </a:r>
            <a:r>
              <a:rPr lang="en-US" altLang="zh-CN" dirty="0"/>
              <a:t>no</a:t>
            </a:r>
            <a:r>
              <a:rPr lang="zh-CN" altLang="en-US" dirty="0"/>
              <a:t> </a:t>
            </a:r>
            <a:r>
              <a:rPr lang="en-US" altLang="zh-CN" dirty="0"/>
              <a:t>longer</a:t>
            </a:r>
            <a:r>
              <a:rPr lang="zh-CN" altLang="en-US" dirty="0"/>
              <a:t> </a:t>
            </a:r>
            <a:r>
              <a:rPr lang="en-US" altLang="zh-CN" dirty="0" err="1"/>
              <a:t>recognises</a:t>
            </a:r>
            <a:r>
              <a:rPr lang="zh-CN" altLang="en-US" dirty="0"/>
              <a:t> </a:t>
            </a:r>
            <a:r>
              <a:rPr lang="en-US" altLang="zh-CN" dirty="0"/>
              <a:t>the</a:t>
            </a:r>
            <a:r>
              <a:rPr lang="zh-CN" altLang="en-US" dirty="0"/>
              <a:t> </a:t>
            </a:r>
            <a:r>
              <a:rPr lang="en-US" altLang="zh-CN" dirty="0"/>
              <a:t>distinction</a:t>
            </a:r>
            <a:r>
              <a:rPr lang="zh-CN" altLang="en-US" dirty="0"/>
              <a:t> </a:t>
            </a:r>
            <a:r>
              <a:rPr lang="en-US" altLang="zh-CN" dirty="0"/>
              <a:t>between</a:t>
            </a:r>
            <a:r>
              <a:rPr lang="zh-CN" altLang="en-US" dirty="0"/>
              <a:t> </a:t>
            </a:r>
            <a:r>
              <a:rPr lang="en-US" altLang="zh-CN" dirty="0"/>
              <a:t>high</a:t>
            </a:r>
            <a:r>
              <a:rPr lang="zh-CN" altLang="en-US" dirty="0"/>
              <a:t> </a:t>
            </a:r>
            <a:r>
              <a:rPr lang="en-US" altLang="zh-CN" dirty="0"/>
              <a:t>and</a:t>
            </a:r>
            <a:r>
              <a:rPr lang="zh-CN" altLang="en-US" dirty="0"/>
              <a:t> </a:t>
            </a:r>
            <a:r>
              <a:rPr lang="en-US" altLang="zh-CN" dirty="0"/>
              <a:t>popular</a:t>
            </a:r>
            <a:r>
              <a:rPr lang="zh-CN" altLang="en-US" dirty="0"/>
              <a:t> </a:t>
            </a:r>
            <a:r>
              <a:rPr lang="en-US" altLang="zh-CN" dirty="0"/>
              <a:t>culture.</a:t>
            </a:r>
          </a:p>
          <a:p>
            <a:pPr marL="0" indent="0">
              <a:buNone/>
            </a:pPr>
            <a:endParaRPr lang="en-US" dirty="0"/>
          </a:p>
          <a:p>
            <a:pPr marL="0" indent="0">
              <a:buNone/>
            </a:pPr>
            <a:r>
              <a:rPr lang="en-US" altLang="zh-CN" dirty="0"/>
              <a:t>All</a:t>
            </a:r>
            <a:r>
              <a:rPr lang="zh-CN" altLang="en-US" dirty="0"/>
              <a:t> </a:t>
            </a:r>
            <a:r>
              <a:rPr lang="en-US" altLang="zh-CN" dirty="0"/>
              <a:t>the</a:t>
            </a:r>
            <a:r>
              <a:rPr lang="zh-CN" altLang="en-US" dirty="0"/>
              <a:t> </a:t>
            </a:r>
            <a:r>
              <a:rPr lang="en-US" altLang="zh-CN" dirty="0"/>
              <a:t>above</a:t>
            </a:r>
            <a:r>
              <a:rPr lang="zh-CN" altLang="en-US" dirty="0"/>
              <a:t> </a:t>
            </a:r>
            <a:r>
              <a:rPr lang="en-US" altLang="zh-CN" dirty="0"/>
              <a:t>six</a:t>
            </a:r>
            <a:r>
              <a:rPr lang="zh-CN" altLang="en-US" dirty="0"/>
              <a:t> </a:t>
            </a:r>
            <a:r>
              <a:rPr lang="en-US" altLang="zh-CN" dirty="0"/>
              <a:t>definitions,</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is</a:t>
            </a:r>
            <a:r>
              <a:rPr lang="zh-CN" altLang="en-US" dirty="0"/>
              <a:t> </a:t>
            </a:r>
            <a:r>
              <a:rPr lang="en-US" altLang="zh-CN" dirty="0"/>
              <a:t>a</a:t>
            </a:r>
            <a:r>
              <a:rPr lang="zh-CN" altLang="en-US" dirty="0"/>
              <a:t> </a:t>
            </a:r>
            <a:r>
              <a:rPr lang="en-US" altLang="zh-CN" dirty="0"/>
              <a:t>culture</a:t>
            </a:r>
            <a:r>
              <a:rPr lang="zh-CN" altLang="en-US" dirty="0"/>
              <a:t> </a:t>
            </a:r>
            <a:r>
              <a:rPr lang="en-US" altLang="zh-CN" dirty="0"/>
              <a:t>that</a:t>
            </a:r>
            <a:r>
              <a:rPr lang="zh-CN" altLang="en-US" dirty="0"/>
              <a:t> </a:t>
            </a:r>
            <a:r>
              <a:rPr lang="en-US" altLang="zh-CN" dirty="0"/>
              <a:t>only</a:t>
            </a:r>
            <a:r>
              <a:rPr lang="zh-CN" altLang="en-US" dirty="0"/>
              <a:t> </a:t>
            </a:r>
            <a:r>
              <a:rPr lang="en-US" altLang="zh-CN" dirty="0"/>
              <a:t>emerged</a:t>
            </a:r>
            <a:r>
              <a:rPr lang="zh-CN" altLang="en-US" dirty="0"/>
              <a:t> </a:t>
            </a:r>
            <a:r>
              <a:rPr lang="en-US" altLang="zh-CN" dirty="0"/>
              <a:t>following</a:t>
            </a:r>
            <a:r>
              <a:rPr lang="zh-CN" altLang="en-US" dirty="0"/>
              <a:t> </a:t>
            </a:r>
            <a:r>
              <a:rPr lang="en-US" altLang="zh-CN" dirty="0" err="1"/>
              <a:t>industrialisation</a:t>
            </a:r>
            <a:r>
              <a:rPr lang="zh-CN" altLang="en-US" dirty="0"/>
              <a:t> </a:t>
            </a:r>
            <a:r>
              <a:rPr lang="en-US" altLang="zh-CN" dirty="0"/>
              <a:t>and</a:t>
            </a:r>
            <a:r>
              <a:rPr lang="zh-CN" altLang="en-US" dirty="0"/>
              <a:t> </a:t>
            </a:r>
            <a:r>
              <a:rPr lang="en-US" altLang="zh-CN" dirty="0" err="1"/>
              <a:t>urbanisation</a:t>
            </a:r>
            <a:r>
              <a:rPr lang="en-US" altLang="zh-CN" dirty="0"/>
              <a:t>,</a:t>
            </a:r>
            <a:r>
              <a:rPr lang="zh-CN" altLang="en-US" dirty="0"/>
              <a:t> </a:t>
            </a:r>
            <a:r>
              <a:rPr lang="en-US" altLang="zh-CN" dirty="0"/>
              <a:t>it</a:t>
            </a:r>
            <a:r>
              <a:rPr lang="zh-CN" altLang="en-US" dirty="0"/>
              <a:t> </a:t>
            </a:r>
            <a:r>
              <a:rPr lang="en-US" altLang="zh-CN" dirty="0"/>
              <a:t>‘came</a:t>
            </a:r>
            <a:r>
              <a:rPr lang="zh-CN" altLang="en-US" dirty="0"/>
              <a:t> </a:t>
            </a:r>
            <a:r>
              <a:rPr lang="en-US" altLang="zh-CN" dirty="0"/>
              <a:t>into</a:t>
            </a:r>
            <a:r>
              <a:rPr lang="zh-CN" altLang="en-US" dirty="0"/>
              <a:t> </a:t>
            </a:r>
            <a:r>
              <a:rPr lang="en-US" altLang="zh-CN" dirty="0"/>
              <a:t>English</a:t>
            </a:r>
            <a:r>
              <a:rPr lang="zh-CN" altLang="en-US" dirty="0"/>
              <a:t> </a:t>
            </a:r>
            <a:r>
              <a:rPr lang="en-US" altLang="zh-CN" dirty="0"/>
              <a:t>thinking</a:t>
            </a:r>
            <a:r>
              <a:rPr lang="zh-CN" altLang="en-US" dirty="0"/>
              <a:t> </a:t>
            </a:r>
            <a:r>
              <a:rPr lang="en-US" altLang="zh-CN" dirty="0"/>
              <a:t>in</a:t>
            </a:r>
            <a:r>
              <a:rPr lang="zh-CN" altLang="en-US" dirty="0"/>
              <a:t> </a:t>
            </a:r>
            <a:r>
              <a:rPr lang="en-US" altLang="zh-CN" dirty="0"/>
              <a:t>the</a:t>
            </a:r>
            <a:r>
              <a:rPr lang="zh-CN" altLang="en-US" dirty="0"/>
              <a:t> </a:t>
            </a:r>
            <a:r>
              <a:rPr lang="en-US" altLang="zh-CN" dirty="0"/>
              <a:t>period</a:t>
            </a:r>
            <a:r>
              <a:rPr lang="zh-CN" altLang="en-US" dirty="0"/>
              <a:t> </a:t>
            </a:r>
            <a:r>
              <a:rPr lang="en-US" altLang="zh-CN" dirty="0"/>
              <a:t>which</a:t>
            </a:r>
            <a:r>
              <a:rPr lang="zh-CN" altLang="en-US" dirty="0"/>
              <a:t> </a:t>
            </a:r>
            <a:r>
              <a:rPr lang="en-US" altLang="zh-CN" dirty="0"/>
              <a:t>we</a:t>
            </a:r>
            <a:r>
              <a:rPr lang="zh-CN" altLang="en-US" dirty="0"/>
              <a:t> </a:t>
            </a:r>
            <a:r>
              <a:rPr lang="en-US" altLang="zh-CN" dirty="0"/>
              <a:t>commonly</a:t>
            </a:r>
            <a:r>
              <a:rPr lang="zh-CN" altLang="en-US" dirty="0"/>
              <a:t> </a:t>
            </a:r>
            <a:r>
              <a:rPr lang="en-US" altLang="zh-CN" dirty="0"/>
              <a:t>describe</a:t>
            </a:r>
            <a:r>
              <a:rPr lang="zh-CN" altLang="en-US" dirty="0"/>
              <a:t> </a:t>
            </a:r>
            <a:r>
              <a:rPr lang="en-US" altLang="zh-CN" dirty="0"/>
              <a:t>as</a:t>
            </a:r>
            <a:r>
              <a:rPr lang="zh-CN" altLang="en-US" dirty="0"/>
              <a:t> </a:t>
            </a:r>
            <a:r>
              <a:rPr lang="en-US" altLang="zh-CN" dirty="0"/>
              <a:t>that</a:t>
            </a:r>
            <a:r>
              <a:rPr lang="zh-CN" altLang="en-US" dirty="0"/>
              <a:t> </a:t>
            </a:r>
            <a:r>
              <a:rPr lang="en-US" altLang="zh-CN" dirty="0"/>
              <a:t>of</a:t>
            </a:r>
            <a:r>
              <a:rPr lang="zh-CN" altLang="en-US" dirty="0"/>
              <a:t> </a:t>
            </a:r>
            <a:r>
              <a:rPr lang="en-US" altLang="zh-CN" dirty="0"/>
              <a:t>the</a:t>
            </a:r>
            <a:r>
              <a:rPr lang="zh-CN" altLang="en-US" dirty="0"/>
              <a:t> </a:t>
            </a:r>
            <a:r>
              <a:rPr lang="en-US" altLang="zh-CN" dirty="0"/>
              <a:t>Industrial</a:t>
            </a:r>
            <a:r>
              <a:rPr lang="zh-CN" altLang="en-US" dirty="0"/>
              <a:t> </a:t>
            </a:r>
            <a:r>
              <a:rPr lang="en-US" altLang="zh-CN" dirty="0"/>
              <a:t>Revolution’</a:t>
            </a:r>
            <a:r>
              <a:rPr lang="zh-CN" altLang="en-US" dirty="0"/>
              <a:t> </a:t>
            </a:r>
            <a:r>
              <a:rPr lang="en-US" altLang="zh-CN" dirty="0"/>
              <a:t>(William,</a:t>
            </a:r>
            <a:r>
              <a:rPr lang="zh-CN" altLang="en-US" dirty="0"/>
              <a:t> </a:t>
            </a:r>
            <a:r>
              <a:rPr lang="en-US" altLang="zh-CN" dirty="0"/>
              <a:t>1963:11)</a:t>
            </a:r>
          </a:p>
          <a:p>
            <a:pPr marL="0" indent="0">
              <a:buNone/>
            </a:pPr>
            <a:endParaRPr lang="en-CN" dirty="0"/>
          </a:p>
          <a:p>
            <a:pPr marL="0" indent="0">
              <a:buNone/>
            </a:pPr>
            <a:endParaRPr lang="en-CN" dirty="0"/>
          </a:p>
        </p:txBody>
      </p:sp>
    </p:spTree>
    <p:extLst>
      <p:ext uri="{BB962C8B-B14F-4D97-AF65-F5344CB8AC3E}">
        <p14:creationId xmlns:p14="http://schemas.microsoft.com/office/powerpoint/2010/main" val="13385851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52C3B-14A5-1849-BC13-B911907BC960}"/>
              </a:ext>
            </a:extLst>
          </p:cNvPr>
          <p:cNvSpPr>
            <a:spLocks noGrp="1"/>
          </p:cNvSpPr>
          <p:nvPr>
            <p:ph type="title"/>
          </p:nvPr>
        </p:nvSpPr>
        <p:spPr/>
        <p:txBody>
          <a:bodyPr/>
          <a:lstStyle/>
          <a:p>
            <a:r>
              <a:rPr lang="en-US" dirty="0"/>
              <a:t>Chinese popular culture in </a:t>
            </a:r>
            <a:r>
              <a:rPr lang="en-US" dirty="0" err="1"/>
              <a:t>chinese</a:t>
            </a:r>
            <a:endParaRPr lang="en-CN" dirty="0"/>
          </a:p>
        </p:txBody>
      </p:sp>
      <p:sp>
        <p:nvSpPr>
          <p:cNvPr id="3" name="Content Placeholder 2">
            <a:extLst>
              <a:ext uri="{FF2B5EF4-FFF2-40B4-BE49-F238E27FC236}">
                <a16:creationId xmlns:a16="http://schemas.microsoft.com/office/drawing/2014/main" id="{A78080A4-18F6-EE43-AEB3-FEF625A7A4B8}"/>
              </a:ext>
            </a:extLst>
          </p:cNvPr>
          <p:cNvSpPr>
            <a:spLocks noGrp="1"/>
          </p:cNvSpPr>
          <p:nvPr>
            <p:ph idx="1"/>
          </p:nvPr>
        </p:nvSpPr>
        <p:spPr/>
        <p:txBody>
          <a:bodyPr/>
          <a:lstStyle/>
          <a:p>
            <a:pPr marL="0" indent="0">
              <a:buNone/>
            </a:pPr>
            <a:r>
              <a:rPr lang="en-CN" dirty="0"/>
              <a:t>中国流行文化</a:t>
            </a:r>
          </a:p>
          <a:p>
            <a:pPr marL="0" indent="0">
              <a:buNone/>
            </a:pPr>
            <a:r>
              <a:rPr lang="en-CN" dirty="0"/>
              <a:t>中国大众文化</a:t>
            </a:r>
          </a:p>
        </p:txBody>
      </p:sp>
    </p:spTree>
    <p:extLst>
      <p:ext uri="{BB962C8B-B14F-4D97-AF65-F5344CB8AC3E}">
        <p14:creationId xmlns:p14="http://schemas.microsoft.com/office/powerpoint/2010/main" val="2968554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0AC12-D6A9-7245-BA1B-ED32475EB6B9}"/>
              </a:ext>
            </a:extLst>
          </p:cNvPr>
          <p:cNvSpPr>
            <a:spLocks noGrp="1"/>
          </p:cNvSpPr>
          <p:nvPr>
            <p:ph type="title"/>
          </p:nvPr>
        </p:nvSpPr>
        <p:spPr/>
        <p:txBody>
          <a:bodyPr/>
          <a:lstStyle/>
          <a:p>
            <a:r>
              <a:rPr lang="en-US" altLang="zh-CN" dirty="0"/>
              <a:t>Matthew</a:t>
            </a:r>
            <a:r>
              <a:rPr lang="zh-CN" altLang="en-US" dirty="0"/>
              <a:t> </a:t>
            </a:r>
            <a:r>
              <a:rPr lang="en-US" altLang="zh-CN" dirty="0"/>
              <a:t>Arnold</a:t>
            </a:r>
            <a:endParaRPr lang="en-CN" dirty="0"/>
          </a:p>
        </p:txBody>
      </p:sp>
      <p:sp>
        <p:nvSpPr>
          <p:cNvPr id="3" name="Content Placeholder 2">
            <a:extLst>
              <a:ext uri="{FF2B5EF4-FFF2-40B4-BE49-F238E27FC236}">
                <a16:creationId xmlns:a16="http://schemas.microsoft.com/office/drawing/2014/main" id="{07D29FA9-1B3B-074E-9FD1-739EEDF98D77}"/>
              </a:ext>
            </a:extLst>
          </p:cNvPr>
          <p:cNvSpPr>
            <a:spLocks noGrp="1"/>
          </p:cNvSpPr>
          <p:nvPr>
            <p:ph idx="1"/>
          </p:nvPr>
        </p:nvSpPr>
        <p:spPr/>
        <p:txBody>
          <a:bodyPr/>
          <a:lstStyle/>
          <a:p>
            <a:pPr marL="0" indent="0">
              <a:buNone/>
            </a:pPr>
            <a:r>
              <a:rPr lang="en-US" altLang="zh-CN" dirty="0"/>
              <a:t>T</a:t>
            </a:r>
            <a:r>
              <a:rPr lang="en-CN" dirty="0"/>
              <a:t>he</a:t>
            </a:r>
            <a:r>
              <a:rPr lang="zh-CN" altLang="en-US" dirty="0"/>
              <a:t> </a:t>
            </a:r>
            <a:r>
              <a:rPr lang="en-US" altLang="zh-CN" dirty="0"/>
              <a:t>study</a:t>
            </a:r>
            <a:r>
              <a:rPr lang="zh-CN" altLang="en-US" dirty="0"/>
              <a:t> </a:t>
            </a:r>
            <a:r>
              <a:rPr lang="en-US" altLang="zh-CN" dirty="0"/>
              <a:t>of</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in</a:t>
            </a:r>
            <a:r>
              <a:rPr lang="zh-CN" altLang="en-US" dirty="0"/>
              <a:t> </a:t>
            </a:r>
            <a:r>
              <a:rPr lang="en-US" altLang="zh-CN" dirty="0"/>
              <a:t>the</a:t>
            </a:r>
            <a:r>
              <a:rPr lang="zh-CN" altLang="en-US" dirty="0"/>
              <a:t> </a:t>
            </a:r>
            <a:r>
              <a:rPr lang="en-US" altLang="zh-CN" dirty="0"/>
              <a:t>modern</a:t>
            </a:r>
            <a:r>
              <a:rPr lang="zh-CN" altLang="en-US" dirty="0"/>
              <a:t> </a:t>
            </a:r>
            <a:r>
              <a:rPr lang="en-US" altLang="zh-CN" dirty="0"/>
              <a:t>age</a:t>
            </a:r>
            <a:r>
              <a:rPr lang="zh-CN" altLang="en-US" dirty="0"/>
              <a:t> </a:t>
            </a:r>
            <a:r>
              <a:rPr lang="en-US" altLang="zh-CN" dirty="0"/>
              <a:t>can</a:t>
            </a:r>
            <a:r>
              <a:rPr lang="zh-CN" altLang="en-US" dirty="0"/>
              <a:t> </a:t>
            </a:r>
            <a:r>
              <a:rPr lang="en-US" altLang="zh-CN" dirty="0"/>
              <a:t>be</a:t>
            </a:r>
            <a:r>
              <a:rPr lang="zh-CN" altLang="en-US" dirty="0"/>
              <a:t> </a:t>
            </a:r>
            <a:r>
              <a:rPr lang="en-US" altLang="zh-CN" dirty="0"/>
              <a:t>said</a:t>
            </a:r>
            <a:r>
              <a:rPr lang="zh-CN" altLang="en-US" dirty="0"/>
              <a:t> </a:t>
            </a:r>
            <a:r>
              <a:rPr lang="en-US" altLang="zh-CN" dirty="0"/>
              <a:t>to</a:t>
            </a:r>
            <a:r>
              <a:rPr lang="zh-CN" altLang="en-US" dirty="0"/>
              <a:t> </a:t>
            </a:r>
            <a:r>
              <a:rPr lang="en-US" altLang="zh-CN" dirty="0"/>
              <a:t>begin</a:t>
            </a:r>
            <a:r>
              <a:rPr lang="zh-CN" altLang="en-US" dirty="0"/>
              <a:t> </a:t>
            </a:r>
            <a:r>
              <a:rPr lang="en-US" altLang="zh-CN" dirty="0"/>
              <a:t>with</a:t>
            </a:r>
            <a:r>
              <a:rPr lang="zh-CN" altLang="en-US" dirty="0"/>
              <a:t> </a:t>
            </a:r>
            <a:r>
              <a:rPr lang="en-US" altLang="zh-CN" dirty="0"/>
              <a:t>the</a:t>
            </a:r>
            <a:r>
              <a:rPr lang="zh-CN" altLang="en-US" dirty="0"/>
              <a:t> </a:t>
            </a:r>
            <a:r>
              <a:rPr lang="en-US" altLang="zh-CN" dirty="0"/>
              <a:t>work</a:t>
            </a:r>
            <a:r>
              <a:rPr lang="zh-CN" altLang="en-US" dirty="0"/>
              <a:t> </a:t>
            </a:r>
            <a:r>
              <a:rPr lang="en-US" altLang="zh-CN" dirty="0"/>
              <a:t>of</a:t>
            </a:r>
            <a:r>
              <a:rPr lang="zh-CN" altLang="en-US" dirty="0"/>
              <a:t> </a:t>
            </a:r>
            <a:r>
              <a:rPr lang="en-US" altLang="zh-CN" dirty="0"/>
              <a:t>Matthew</a:t>
            </a:r>
            <a:r>
              <a:rPr lang="zh-CN" altLang="en-US" dirty="0"/>
              <a:t> </a:t>
            </a:r>
            <a:r>
              <a:rPr lang="en-US" altLang="zh-CN" dirty="0"/>
              <a:t>Arnold,</a:t>
            </a:r>
            <a:r>
              <a:rPr lang="zh-CN" altLang="en-US" dirty="0"/>
              <a:t> </a:t>
            </a:r>
            <a:r>
              <a:rPr lang="en-US" altLang="zh-CN" dirty="0"/>
              <a:t>though</a:t>
            </a:r>
            <a:r>
              <a:rPr lang="zh-CN" altLang="en-US" dirty="0"/>
              <a:t> </a:t>
            </a:r>
            <a:r>
              <a:rPr lang="en-US" altLang="zh-CN" dirty="0"/>
              <a:t>he</a:t>
            </a:r>
            <a:r>
              <a:rPr lang="zh-CN" altLang="en-US" dirty="0"/>
              <a:t> </a:t>
            </a:r>
            <a:r>
              <a:rPr lang="en-US" altLang="zh-CN" dirty="0"/>
              <a:t>had</a:t>
            </a:r>
            <a:r>
              <a:rPr lang="zh-CN" altLang="en-US" dirty="0"/>
              <a:t> </a:t>
            </a:r>
            <a:r>
              <a:rPr lang="en-US" altLang="zh-CN" dirty="0"/>
              <a:t>very</a:t>
            </a:r>
            <a:r>
              <a:rPr lang="zh-CN" altLang="en-US" dirty="0"/>
              <a:t> </a:t>
            </a:r>
            <a:r>
              <a:rPr lang="en-US" altLang="zh-CN" dirty="0"/>
              <a:t>little</a:t>
            </a:r>
            <a:r>
              <a:rPr lang="zh-CN" altLang="en-US" dirty="0"/>
              <a:t> </a:t>
            </a:r>
            <a:r>
              <a:rPr lang="en-US" altLang="zh-CN" dirty="0"/>
              <a:t>say</a:t>
            </a:r>
            <a:r>
              <a:rPr lang="zh-CN" altLang="en-US" dirty="0"/>
              <a:t> </a:t>
            </a:r>
            <a:r>
              <a:rPr lang="en-US" altLang="zh-CN" dirty="0"/>
              <a:t>directly</a:t>
            </a:r>
            <a:r>
              <a:rPr lang="zh-CN" altLang="en-US" dirty="0"/>
              <a:t> </a:t>
            </a:r>
            <a:r>
              <a:rPr lang="en-US" altLang="zh-CN" dirty="0"/>
              <a:t>about</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his</a:t>
            </a:r>
            <a:r>
              <a:rPr lang="zh-CN" altLang="en-US" dirty="0"/>
              <a:t> </a:t>
            </a:r>
            <a:r>
              <a:rPr lang="en-US" altLang="zh-CN" dirty="0"/>
              <a:t>significance</a:t>
            </a:r>
            <a:r>
              <a:rPr lang="zh-CN" altLang="en-US" dirty="0"/>
              <a:t> </a:t>
            </a:r>
            <a:r>
              <a:rPr lang="en-US" altLang="zh-CN" dirty="0"/>
              <a:t>lie</a:t>
            </a:r>
            <a:r>
              <a:rPr lang="zh-CN" altLang="en-US" dirty="0"/>
              <a:t> </a:t>
            </a:r>
            <a:r>
              <a:rPr lang="en-US" altLang="zh-CN" dirty="0"/>
              <a:t>in</a:t>
            </a:r>
            <a:r>
              <a:rPr lang="zh-CN" altLang="en-US" dirty="0"/>
              <a:t> </a:t>
            </a:r>
            <a:r>
              <a:rPr lang="en-US" altLang="zh-CN" dirty="0"/>
              <a:t>his</a:t>
            </a:r>
            <a:r>
              <a:rPr lang="zh-CN" altLang="en-US" dirty="0"/>
              <a:t> </a:t>
            </a:r>
            <a:r>
              <a:rPr lang="en-US" altLang="zh-CN" dirty="0"/>
              <a:t>inauguration</a:t>
            </a:r>
            <a:r>
              <a:rPr lang="zh-CN" altLang="en-US" dirty="0"/>
              <a:t> </a:t>
            </a:r>
            <a:r>
              <a:rPr lang="en-US" altLang="zh-CN" dirty="0"/>
              <a:t>of</a:t>
            </a:r>
            <a:r>
              <a:rPr lang="zh-CN" altLang="en-US" dirty="0"/>
              <a:t> </a:t>
            </a:r>
            <a:r>
              <a:rPr lang="en-US" altLang="zh-CN" dirty="0"/>
              <a:t>the</a:t>
            </a:r>
            <a:r>
              <a:rPr lang="zh-CN" altLang="en-US" dirty="0"/>
              <a:t> </a:t>
            </a:r>
            <a:r>
              <a:rPr lang="en-US" altLang="zh-CN" dirty="0"/>
              <a:t>tradition</a:t>
            </a:r>
            <a:r>
              <a:rPr lang="zh-CN" altLang="en-US" dirty="0"/>
              <a:t> </a:t>
            </a:r>
            <a:r>
              <a:rPr lang="en-US" altLang="zh-CN" dirty="0"/>
              <a:t>‘culture</a:t>
            </a:r>
            <a:r>
              <a:rPr lang="zh-CN" altLang="en-US" dirty="0"/>
              <a:t> </a:t>
            </a:r>
            <a:r>
              <a:rPr lang="en-US" altLang="zh-CN" dirty="0"/>
              <a:t>and</a:t>
            </a:r>
            <a:r>
              <a:rPr lang="zh-CN" altLang="en-US" dirty="0"/>
              <a:t> </a:t>
            </a:r>
            <a:r>
              <a:rPr lang="en-US" altLang="zh-CN" dirty="0"/>
              <a:t>civilisation</a:t>
            </a:r>
            <a:r>
              <a:rPr lang="zh-CN" altLang="en-US" dirty="0"/>
              <a:t> </a:t>
            </a:r>
            <a:r>
              <a:rPr lang="en-US" altLang="zh-CN" dirty="0"/>
              <a:t>tradition’</a:t>
            </a:r>
            <a:r>
              <a:rPr lang="zh-CN" altLang="en-US" dirty="0"/>
              <a:t> </a:t>
            </a:r>
            <a:r>
              <a:rPr lang="en-US" altLang="zh-CN" dirty="0"/>
              <a:t>,</a:t>
            </a:r>
            <a:r>
              <a:rPr lang="zh-CN" altLang="en-US" dirty="0"/>
              <a:t> </a:t>
            </a:r>
            <a:r>
              <a:rPr lang="en-US" altLang="zh-CN" dirty="0"/>
              <a:t>which</a:t>
            </a:r>
            <a:r>
              <a:rPr lang="zh-CN" altLang="en-US" dirty="0"/>
              <a:t> </a:t>
            </a:r>
            <a:r>
              <a:rPr lang="en-US" altLang="zh-CN" dirty="0"/>
              <a:t>established</a:t>
            </a:r>
            <a:r>
              <a:rPr lang="zh-CN" altLang="en-US" dirty="0"/>
              <a:t> </a:t>
            </a:r>
            <a:r>
              <a:rPr lang="en-US" altLang="zh-CN" dirty="0"/>
              <a:t>a</a:t>
            </a:r>
            <a:r>
              <a:rPr lang="zh-CN" altLang="en-US" dirty="0"/>
              <a:t> </a:t>
            </a:r>
            <a:r>
              <a:rPr lang="en-US" altLang="zh-CN" dirty="0"/>
              <a:t>particular</a:t>
            </a:r>
            <a:r>
              <a:rPr lang="zh-CN" altLang="en-US" dirty="0"/>
              <a:t> </a:t>
            </a:r>
            <a:r>
              <a:rPr lang="en-US" altLang="zh-CN" dirty="0"/>
              <a:t>way</a:t>
            </a:r>
            <a:r>
              <a:rPr lang="zh-CN" altLang="en-US" dirty="0"/>
              <a:t> </a:t>
            </a:r>
            <a:r>
              <a:rPr lang="en-US" altLang="zh-CN" dirty="0"/>
              <a:t>of</a:t>
            </a:r>
            <a:r>
              <a:rPr lang="zh-CN" altLang="en-US" dirty="0"/>
              <a:t> </a:t>
            </a:r>
            <a:r>
              <a:rPr lang="en-US" altLang="zh-CN" dirty="0"/>
              <a:t>seeing</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and</a:t>
            </a:r>
            <a:r>
              <a:rPr lang="zh-CN" altLang="en-US" dirty="0"/>
              <a:t> </a:t>
            </a:r>
            <a:r>
              <a:rPr lang="en-US" altLang="zh-CN" dirty="0"/>
              <a:t>a</a:t>
            </a:r>
            <a:r>
              <a:rPr lang="zh-CN" altLang="en-US" dirty="0"/>
              <a:t> </a:t>
            </a:r>
            <a:r>
              <a:rPr lang="en-US" altLang="zh-CN" dirty="0"/>
              <a:t>particular</a:t>
            </a:r>
            <a:r>
              <a:rPr lang="zh-CN" altLang="en-US" dirty="0"/>
              <a:t> </a:t>
            </a:r>
            <a:r>
              <a:rPr lang="en-US" altLang="zh-CN" dirty="0"/>
              <a:t>way</a:t>
            </a:r>
            <a:r>
              <a:rPr lang="zh-CN" altLang="en-US" dirty="0"/>
              <a:t> </a:t>
            </a:r>
            <a:r>
              <a:rPr lang="en-US" altLang="zh-CN" dirty="0"/>
              <a:t>of</a:t>
            </a:r>
            <a:r>
              <a:rPr lang="zh-CN" altLang="en-US" dirty="0"/>
              <a:t> </a:t>
            </a:r>
            <a:r>
              <a:rPr lang="en-US" altLang="zh-CN" dirty="0"/>
              <a:t>placing</a:t>
            </a:r>
            <a:r>
              <a:rPr lang="zh-CN" altLang="en-US" dirty="0"/>
              <a:t> </a:t>
            </a:r>
            <a:r>
              <a:rPr lang="en-US" altLang="zh-CN" dirty="0"/>
              <a:t>popular</a:t>
            </a:r>
            <a:r>
              <a:rPr lang="zh-CN" altLang="en-US" dirty="0"/>
              <a:t> </a:t>
            </a:r>
            <a:r>
              <a:rPr lang="en-US" altLang="zh-CN" dirty="0"/>
              <a:t>culture</a:t>
            </a:r>
            <a:r>
              <a:rPr lang="zh-CN" altLang="en-US" dirty="0"/>
              <a:t> </a:t>
            </a:r>
            <a:r>
              <a:rPr lang="en-US" altLang="zh-CN" dirty="0"/>
              <a:t>within</a:t>
            </a:r>
            <a:r>
              <a:rPr lang="zh-CN" altLang="en-US" dirty="0"/>
              <a:t> </a:t>
            </a:r>
            <a:r>
              <a:rPr lang="en-US" altLang="zh-CN" dirty="0"/>
              <a:t>the</a:t>
            </a:r>
            <a:r>
              <a:rPr lang="zh-CN" altLang="en-US" dirty="0"/>
              <a:t> </a:t>
            </a:r>
            <a:r>
              <a:rPr lang="en-US" altLang="zh-CN" dirty="0"/>
              <a:t>general</a:t>
            </a:r>
            <a:r>
              <a:rPr lang="zh-CN" altLang="en-US" dirty="0"/>
              <a:t> </a:t>
            </a:r>
            <a:r>
              <a:rPr lang="en-US" altLang="zh-CN" dirty="0"/>
              <a:t>field</a:t>
            </a:r>
            <a:r>
              <a:rPr lang="zh-CN" altLang="en-US" dirty="0"/>
              <a:t> </a:t>
            </a:r>
            <a:r>
              <a:rPr lang="en-US" altLang="zh-CN" dirty="0"/>
              <a:t>of</a:t>
            </a:r>
            <a:r>
              <a:rPr lang="zh-CN" altLang="en-US" dirty="0"/>
              <a:t> </a:t>
            </a:r>
            <a:r>
              <a:rPr lang="en-US" altLang="zh-CN" dirty="0"/>
              <a:t>culture.</a:t>
            </a:r>
            <a:r>
              <a:rPr lang="zh-CN" altLang="en-US" dirty="0"/>
              <a:t> </a:t>
            </a:r>
            <a:r>
              <a:rPr lang="en-US" altLang="zh-CN" dirty="0"/>
              <a:t>The</a:t>
            </a:r>
            <a:r>
              <a:rPr lang="zh-CN" altLang="en-US" dirty="0"/>
              <a:t> </a:t>
            </a:r>
            <a:r>
              <a:rPr lang="en-US" altLang="zh-CN" dirty="0"/>
              <a:t>influence</a:t>
            </a:r>
            <a:r>
              <a:rPr lang="zh-CN" altLang="en-US" dirty="0"/>
              <a:t> </a:t>
            </a:r>
            <a:r>
              <a:rPr lang="en-US" altLang="zh-CN" dirty="0"/>
              <a:t>of</a:t>
            </a:r>
            <a:r>
              <a:rPr lang="zh-CN" altLang="en-US" dirty="0"/>
              <a:t> </a:t>
            </a:r>
            <a:r>
              <a:rPr lang="en-US" altLang="zh-CN" dirty="0"/>
              <a:t>his</a:t>
            </a:r>
            <a:r>
              <a:rPr lang="zh-CN" altLang="en-US" dirty="0"/>
              <a:t> </a:t>
            </a:r>
            <a:r>
              <a:rPr lang="en-US" altLang="zh-CN" dirty="0"/>
              <a:t>cultural</a:t>
            </a:r>
            <a:r>
              <a:rPr lang="zh-CN" altLang="en-US" dirty="0"/>
              <a:t> </a:t>
            </a:r>
            <a:r>
              <a:rPr lang="en-US" altLang="zh-CN" dirty="0"/>
              <a:t>agenda</a:t>
            </a:r>
            <a:r>
              <a:rPr lang="zh-CN" altLang="en-US" dirty="0"/>
              <a:t> </a:t>
            </a:r>
            <a:r>
              <a:rPr lang="en-US" altLang="zh-CN" dirty="0"/>
              <a:t>dominated</a:t>
            </a:r>
            <a:r>
              <a:rPr lang="zh-CN" altLang="en-US" dirty="0"/>
              <a:t> </a:t>
            </a:r>
            <a:r>
              <a:rPr lang="en-US" altLang="zh-CN" dirty="0"/>
              <a:t>in</a:t>
            </a:r>
            <a:r>
              <a:rPr lang="zh-CN" altLang="en-US" dirty="0"/>
              <a:t> </a:t>
            </a:r>
            <a:r>
              <a:rPr lang="en-US" altLang="zh-CN" dirty="0"/>
              <a:t>debate</a:t>
            </a:r>
            <a:r>
              <a:rPr lang="zh-CN" altLang="en-US" dirty="0"/>
              <a:t> </a:t>
            </a:r>
            <a:r>
              <a:rPr lang="en-US" altLang="zh-CN" dirty="0"/>
              <a:t>from</a:t>
            </a:r>
            <a:r>
              <a:rPr lang="zh-CN" altLang="en-US" dirty="0"/>
              <a:t> </a:t>
            </a:r>
            <a:r>
              <a:rPr lang="en-US" altLang="zh-CN" dirty="0"/>
              <a:t>the</a:t>
            </a:r>
            <a:r>
              <a:rPr lang="zh-CN" altLang="en-US" dirty="0"/>
              <a:t> </a:t>
            </a:r>
            <a:r>
              <a:rPr lang="en-US" altLang="zh-CN" dirty="0"/>
              <a:t>1860s</a:t>
            </a:r>
            <a:r>
              <a:rPr lang="zh-CN" altLang="en-US" dirty="0"/>
              <a:t> </a:t>
            </a:r>
            <a:r>
              <a:rPr lang="en-US" altLang="zh-CN" dirty="0"/>
              <a:t>until</a:t>
            </a:r>
            <a:r>
              <a:rPr lang="zh-CN" altLang="en-US" dirty="0"/>
              <a:t> </a:t>
            </a:r>
            <a:r>
              <a:rPr lang="en-US" altLang="zh-CN" dirty="0"/>
              <a:t>1950s.</a:t>
            </a:r>
          </a:p>
          <a:p>
            <a:pPr marL="0" indent="0">
              <a:buNone/>
            </a:pPr>
            <a:endParaRPr lang="en-US" dirty="0"/>
          </a:p>
          <a:p>
            <a:pPr marL="0" indent="0">
              <a:buNone/>
            </a:pPr>
            <a:endParaRPr lang="en-CN" dirty="0"/>
          </a:p>
        </p:txBody>
      </p:sp>
    </p:spTree>
    <p:extLst>
      <p:ext uri="{BB962C8B-B14F-4D97-AF65-F5344CB8AC3E}">
        <p14:creationId xmlns:p14="http://schemas.microsoft.com/office/powerpoint/2010/main" val="3220620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0E9B0-01AB-7643-8FFB-4EB8071C9D04}"/>
              </a:ext>
            </a:extLst>
          </p:cNvPr>
          <p:cNvSpPr>
            <a:spLocks noGrp="1"/>
          </p:cNvSpPr>
          <p:nvPr>
            <p:ph type="title"/>
          </p:nvPr>
        </p:nvSpPr>
        <p:spPr/>
        <p:txBody>
          <a:bodyPr/>
          <a:lstStyle/>
          <a:p>
            <a:r>
              <a:rPr lang="en-CN" dirty="0"/>
              <a:t>Arnold’s culture</a:t>
            </a:r>
          </a:p>
        </p:txBody>
      </p:sp>
      <p:sp>
        <p:nvSpPr>
          <p:cNvPr id="3" name="Content Placeholder 2">
            <a:extLst>
              <a:ext uri="{FF2B5EF4-FFF2-40B4-BE49-F238E27FC236}">
                <a16:creationId xmlns:a16="http://schemas.microsoft.com/office/drawing/2014/main" id="{3ACC6B29-415E-4C46-BBCE-95A82709A8DD}"/>
              </a:ext>
            </a:extLst>
          </p:cNvPr>
          <p:cNvSpPr>
            <a:spLocks noGrp="1"/>
          </p:cNvSpPr>
          <p:nvPr>
            <p:ph idx="1"/>
          </p:nvPr>
        </p:nvSpPr>
        <p:spPr>
          <a:xfrm>
            <a:off x="1251678" y="1439917"/>
            <a:ext cx="10178322" cy="4439675"/>
          </a:xfrm>
        </p:spPr>
        <p:txBody>
          <a:bodyPr>
            <a:normAutofit/>
          </a:bodyPr>
          <a:lstStyle/>
          <a:p>
            <a:pPr marL="457200" indent="-457200">
              <a:buAutoNum type="arabicPeriod"/>
            </a:pPr>
            <a:r>
              <a:rPr lang="en-US" dirty="0"/>
              <a:t>A</a:t>
            </a:r>
            <a:r>
              <a:rPr lang="en-CN" dirty="0"/>
              <a:t> body of knowledge – what is best</a:t>
            </a:r>
          </a:p>
          <a:p>
            <a:pPr marL="457200" indent="-457200">
              <a:buAutoNum type="arabicPeriod"/>
            </a:pPr>
            <a:r>
              <a:rPr lang="en-US" dirty="0"/>
              <a:t>T</a:t>
            </a:r>
            <a:r>
              <a:rPr lang="en-CN" dirty="0"/>
              <a:t>he ability to know ‘the best that has been though and said in the world’ (1960; 6)</a:t>
            </a:r>
          </a:p>
          <a:p>
            <a:pPr marL="457200" indent="-457200">
              <a:buAutoNum type="arabicPeriod"/>
            </a:pPr>
            <a:r>
              <a:rPr lang="en-CN" dirty="0"/>
              <a:t>the endeavor to know the best and to make this knowledge prevail for the good of all human kind - </a:t>
            </a:r>
            <a:r>
              <a:rPr lang="en-US" dirty="0"/>
              <a:t>‘A</a:t>
            </a:r>
            <a:r>
              <a:rPr lang="en-CN" dirty="0"/>
              <a:t> study of perfection…which conssists in vecoming something rather than in having something, in an inward considiton of the mind and spirit, not in an outward set of circumstances’ (48)</a:t>
            </a:r>
          </a:p>
          <a:p>
            <a:pPr marL="457200" indent="-457200">
              <a:buAutoNum type="arabicPeriod"/>
            </a:pPr>
            <a:r>
              <a:rPr lang="en-US" dirty="0"/>
              <a:t>Culture is the seeking of culture - ‘activated inaction’ (163)</a:t>
            </a:r>
          </a:p>
        </p:txBody>
      </p:sp>
    </p:spTree>
    <p:extLst>
      <p:ext uri="{BB962C8B-B14F-4D97-AF65-F5344CB8AC3E}">
        <p14:creationId xmlns:p14="http://schemas.microsoft.com/office/powerpoint/2010/main" val="2042462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69182-D8D2-994C-A9E4-02DC518AFD64}"/>
              </a:ext>
            </a:extLst>
          </p:cNvPr>
          <p:cNvSpPr>
            <a:spLocks noGrp="1"/>
          </p:cNvSpPr>
          <p:nvPr>
            <p:ph type="title"/>
          </p:nvPr>
        </p:nvSpPr>
        <p:spPr/>
        <p:txBody>
          <a:bodyPr/>
          <a:lstStyle/>
          <a:p>
            <a:r>
              <a:rPr lang="en-US" dirty="0"/>
              <a:t>A</a:t>
            </a:r>
            <a:r>
              <a:rPr lang="en-CN" dirty="0"/>
              <a:t>rnold’s culture</a:t>
            </a:r>
          </a:p>
        </p:txBody>
      </p:sp>
      <p:sp>
        <p:nvSpPr>
          <p:cNvPr id="3" name="Content Placeholder 2">
            <a:extLst>
              <a:ext uri="{FF2B5EF4-FFF2-40B4-BE49-F238E27FC236}">
                <a16:creationId xmlns:a16="http://schemas.microsoft.com/office/drawing/2014/main" id="{FC1B8A53-D960-2045-8B25-33E23878BF2D}"/>
              </a:ext>
            </a:extLst>
          </p:cNvPr>
          <p:cNvSpPr>
            <a:spLocks noGrp="1"/>
          </p:cNvSpPr>
          <p:nvPr>
            <p:ph idx="1"/>
          </p:nvPr>
        </p:nvSpPr>
        <p:spPr/>
        <p:txBody>
          <a:bodyPr/>
          <a:lstStyle/>
          <a:p>
            <a:pPr marL="0" indent="0">
              <a:buNone/>
            </a:pPr>
            <a:r>
              <a:rPr lang="en-US" dirty="0"/>
              <a:t>Popular culture is never defined, however, ‘anarchy’ operates as a synonym for popular culture, which represents the disruptive nature of working-class lived culture. Both anarchy and popular culture are deeply political concepts as he believes the political dangers were inevitably concomitant with the entry of the male urban working class into formal politics in 1867. </a:t>
            </a:r>
            <a:r>
              <a:rPr lang="en-CN" dirty="0"/>
              <a:t>The social function of culture is to police this disruptive presence.</a:t>
            </a:r>
          </a:p>
          <a:p>
            <a:pPr marL="0" indent="0">
              <a:buNone/>
            </a:pPr>
            <a:endParaRPr lang="en-CN" dirty="0"/>
          </a:p>
        </p:txBody>
      </p:sp>
    </p:spTree>
    <p:extLst>
      <p:ext uri="{BB962C8B-B14F-4D97-AF65-F5344CB8AC3E}">
        <p14:creationId xmlns:p14="http://schemas.microsoft.com/office/powerpoint/2010/main" val="42818634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C3147-87F1-8744-9F7B-FFCDA030EC87}"/>
              </a:ext>
            </a:extLst>
          </p:cNvPr>
          <p:cNvSpPr>
            <a:spLocks noGrp="1"/>
          </p:cNvSpPr>
          <p:nvPr>
            <p:ph type="title"/>
          </p:nvPr>
        </p:nvSpPr>
        <p:spPr/>
        <p:txBody>
          <a:bodyPr/>
          <a:lstStyle/>
          <a:p>
            <a:r>
              <a:rPr lang="en-US" dirty="0"/>
              <a:t>A</a:t>
            </a:r>
            <a:r>
              <a:rPr lang="en-CN" dirty="0"/>
              <a:t>rnold’s culture</a:t>
            </a:r>
          </a:p>
        </p:txBody>
      </p:sp>
      <p:sp>
        <p:nvSpPr>
          <p:cNvPr id="3" name="Content Placeholder 2">
            <a:extLst>
              <a:ext uri="{FF2B5EF4-FFF2-40B4-BE49-F238E27FC236}">
                <a16:creationId xmlns:a16="http://schemas.microsoft.com/office/drawing/2014/main" id="{63164D58-FE42-314B-9D8E-B3D29FC0DB0A}"/>
              </a:ext>
            </a:extLst>
          </p:cNvPr>
          <p:cNvSpPr>
            <a:spLocks noGrp="1"/>
          </p:cNvSpPr>
          <p:nvPr>
            <p:ph idx="1"/>
          </p:nvPr>
        </p:nvSpPr>
        <p:spPr>
          <a:xfrm>
            <a:off x="1251678" y="1874517"/>
            <a:ext cx="10178322" cy="4358117"/>
          </a:xfrm>
        </p:spPr>
        <p:txBody>
          <a:bodyPr>
            <a:normAutofit fontScale="92500" lnSpcReduction="20000"/>
          </a:bodyPr>
          <a:lstStyle/>
          <a:p>
            <a:pPr marL="0" indent="0">
              <a:buNone/>
            </a:pPr>
            <a:r>
              <a:rPr lang="en-CN" b="1" dirty="0"/>
              <a:t>Arnold division of society:</a:t>
            </a:r>
          </a:p>
          <a:p>
            <a:r>
              <a:rPr lang="en-CN" dirty="0"/>
              <a:t>Barbarians (aristocracy)</a:t>
            </a:r>
          </a:p>
          <a:p>
            <a:r>
              <a:rPr lang="en-CN" dirty="0"/>
              <a:t>Philistines (middle class)</a:t>
            </a:r>
          </a:p>
          <a:p>
            <a:r>
              <a:rPr lang="en-CN" dirty="0"/>
              <a:t>Populace (working class)</a:t>
            </a:r>
          </a:p>
          <a:p>
            <a:endParaRPr lang="en-CN" dirty="0"/>
          </a:p>
          <a:p>
            <a:pPr marL="0" indent="0">
              <a:buNone/>
            </a:pPr>
            <a:r>
              <a:rPr lang="en-CN" dirty="0"/>
              <a:t>With the historical changes witnessed by the nineteenth century, Arnold believes that cultural State’s function lies in the control and curtail the social, economic and cultural aspirations of the working class until the middle calss is sufficiently cultured to take on this function itself.</a:t>
            </a:r>
          </a:p>
          <a:p>
            <a:pPr marL="0" indent="0">
              <a:buNone/>
            </a:pPr>
            <a:endParaRPr lang="en-CN" dirty="0"/>
          </a:p>
          <a:p>
            <a:pPr marL="0" indent="0">
              <a:buNone/>
            </a:pPr>
            <a:r>
              <a:rPr lang="en-CN" dirty="0"/>
              <a:t>The State will operate in two ways: (i) through coercion to ensure no more ‘Hyde Park riots’ (‘raw and uncultivated masses’ (176) - the rough …asserting his personal liberty a little, going where he likes assembling where he likes, bawling as he likes, hustling as he likes (80-1)), and (ii) though the instilling of the ‘sweetness and light’ (to make reason and the will of God prevail) of culture.</a:t>
            </a:r>
          </a:p>
        </p:txBody>
      </p:sp>
    </p:spTree>
    <p:extLst>
      <p:ext uri="{BB962C8B-B14F-4D97-AF65-F5344CB8AC3E}">
        <p14:creationId xmlns:p14="http://schemas.microsoft.com/office/powerpoint/2010/main" val="8515728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FFA15-EA93-6547-92AD-1BED3E8ACFF6}"/>
              </a:ext>
            </a:extLst>
          </p:cNvPr>
          <p:cNvSpPr>
            <a:spLocks noGrp="1"/>
          </p:cNvSpPr>
          <p:nvPr>
            <p:ph type="title"/>
          </p:nvPr>
        </p:nvSpPr>
        <p:spPr/>
        <p:txBody>
          <a:bodyPr/>
          <a:lstStyle/>
          <a:p>
            <a:r>
              <a:rPr lang="en-US" dirty="0"/>
              <a:t>A</a:t>
            </a:r>
            <a:r>
              <a:rPr lang="en-CN" dirty="0"/>
              <a:t>rnold’s culture</a:t>
            </a:r>
          </a:p>
        </p:txBody>
      </p:sp>
      <p:sp>
        <p:nvSpPr>
          <p:cNvPr id="3" name="Content Placeholder 2">
            <a:extLst>
              <a:ext uri="{FF2B5EF4-FFF2-40B4-BE49-F238E27FC236}">
                <a16:creationId xmlns:a16="http://schemas.microsoft.com/office/drawing/2014/main" id="{D42EC9EA-EFC2-1948-B363-FD9828D87ECB}"/>
              </a:ext>
            </a:extLst>
          </p:cNvPr>
          <p:cNvSpPr>
            <a:spLocks noGrp="1"/>
          </p:cNvSpPr>
          <p:nvPr>
            <p:ph idx="1"/>
          </p:nvPr>
        </p:nvSpPr>
        <p:spPr/>
        <p:txBody>
          <a:bodyPr>
            <a:normAutofit fontScale="85000" lnSpcReduction="10000"/>
          </a:bodyPr>
          <a:lstStyle/>
          <a:p>
            <a:pPr marL="0" indent="0">
              <a:buNone/>
            </a:pPr>
            <a:r>
              <a:rPr lang="en-CN" dirty="0"/>
              <a:t>Culture and Anarchy informs its reader that ‘education is the road to culture’ (209). </a:t>
            </a:r>
          </a:p>
          <a:p>
            <a:pPr marL="0" indent="0">
              <a:buNone/>
            </a:pPr>
            <a:endParaRPr lang="en-CN" dirty="0"/>
          </a:p>
          <a:p>
            <a:pPr marL="0" indent="0">
              <a:buNone/>
            </a:pPr>
            <a:r>
              <a:rPr lang="en-CN" dirty="0"/>
              <a:t>Education means differently to different class according to Arnold:</a:t>
            </a:r>
          </a:p>
          <a:p>
            <a:r>
              <a:rPr lang="en-CN" dirty="0"/>
              <a:t>F</a:t>
            </a:r>
            <a:r>
              <a:rPr lang="en-US" dirty="0"/>
              <a:t>o</a:t>
            </a:r>
            <a:r>
              <a:rPr lang="en-CN" dirty="0"/>
              <a:t>r aristocracy, education is to accustom it to decline, to banish it as a class to history.</a:t>
            </a:r>
          </a:p>
          <a:p>
            <a:r>
              <a:rPr lang="en-CN" dirty="0"/>
              <a:t>For the working class, education is to civilise it for subordination, deference and exploitation. For Arnold, , working class children had to be civilised before they could be instructed – ‘the Sate has an interest in the primary school as a civilisation agent, even prior to its interest in it as an instructing agent’ (1896:187). It was culture’s task to acomplish this.</a:t>
            </a:r>
          </a:p>
          <a:p>
            <a:r>
              <a:rPr lang="en-US" dirty="0"/>
              <a:t>E</a:t>
            </a:r>
            <a:r>
              <a:rPr lang="en-CN" dirty="0"/>
              <a:t>ducation for the middle class is the prepare middle class children for the power that is to be theirs, and aims to convert ‘a middle class, narrow, ungenial and un attractive [into] a culture, liberalised, ennobled, transformed middle class, [one to which the working class] may with joy direct its aspirations’ (1954:343)</a:t>
            </a:r>
          </a:p>
          <a:p>
            <a:pPr marL="0" indent="0">
              <a:buNone/>
            </a:pPr>
            <a:endParaRPr lang="en-CN" dirty="0"/>
          </a:p>
        </p:txBody>
      </p:sp>
    </p:spTree>
    <p:extLst>
      <p:ext uri="{BB962C8B-B14F-4D97-AF65-F5344CB8AC3E}">
        <p14:creationId xmlns:p14="http://schemas.microsoft.com/office/powerpoint/2010/main" val="1069969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73670-18A6-4447-83A9-20DCB1700B88}"/>
              </a:ext>
            </a:extLst>
          </p:cNvPr>
          <p:cNvSpPr>
            <a:spLocks noGrp="1"/>
          </p:cNvSpPr>
          <p:nvPr>
            <p:ph type="title"/>
          </p:nvPr>
        </p:nvSpPr>
        <p:spPr/>
        <p:txBody>
          <a:bodyPr/>
          <a:lstStyle/>
          <a:p>
            <a:r>
              <a:rPr lang="en-US" dirty="0"/>
              <a:t>A</a:t>
            </a:r>
            <a:r>
              <a:rPr lang="en-CN" dirty="0"/>
              <a:t>rnold’s culture</a:t>
            </a:r>
          </a:p>
        </p:txBody>
      </p:sp>
      <p:sp>
        <p:nvSpPr>
          <p:cNvPr id="3" name="Content Placeholder 2">
            <a:extLst>
              <a:ext uri="{FF2B5EF4-FFF2-40B4-BE49-F238E27FC236}">
                <a16:creationId xmlns:a16="http://schemas.microsoft.com/office/drawing/2014/main" id="{FC59287E-14BA-2841-8567-A47225490227}"/>
              </a:ext>
            </a:extLst>
          </p:cNvPr>
          <p:cNvSpPr>
            <a:spLocks noGrp="1"/>
          </p:cNvSpPr>
          <p:nvPr>
            <p:ph idx="1"/>
          </p:nvPr>
        </p:nvSpPr>
        <p:spPr/>
        <p:txBody>
          <a:bodyPr>
            <a:normAutofit lnSpcReduction="10000"/>
          </a:bodyPr>
          <a:lstStyle/>
          <a:p>
            <a:pPr marL="0" indent="0">
              <a:buNone/>
            </a:pPr>
            <a:r>
              <a:rPr lang="en-CN" dirty="0"/>
              <a:t>Popular culture is symptomatic of a profound political disorder.</a:t>
            </a:r>
          </a:p>
          <a:p>
            <a:pPr marL="0" indent="0">
              <a:buNone/>
            </a:pPr>
            <a:endParaRPr lang="en-CN" dirty="0"/>
          </a:p>
          <a:p>
            <a:pPr marL="0" indent="0">
              <a:buNone/>
            </a:pPr>
            <a:r>
              <a:rPr lang="en-CN" dirty="0"/>
              <a:t>Culture is not the main concern of Arnold’s work, the main concern is social order, social authority, won through cultural subordintion and deference.</a:t>
            </a:r>
          </a:p>
          <a:p>
            <a:pPr marL="0" indent="0">
              <a:buNone/>
            </a:pPr>
            <a:endParaRPr lang="en-CN" dirty="0"/>
          </a:p>
          <a:p>
            <a:pPr marL="0" indent="0">
              <a:buNone/>
            </a:pPr>
            <a:r>
              <a:rPr lang="en-US" dirty="0"/>
              <a:t>W</a:t>
            </a:r>
            <a:r>
              <a:rPr lang="en-CN" dirty="0"/>
              <a:t>orking-class culture is significant to the extent that it signals evidence of social and cultural disorder and decline – a breakdown in social and cultural authority. </a:t>
            </a:r>
            <a:r>
              <a:rPr lang="en-US" dirty="0"/>
              <a:t>T</a:t>
            </a:r>
            <a:r>
              <a:rPr lang="en-CN" dirty="0"/>
              <a:t>he fact that working-class culture exists at all is evidence enough of decline and disorder. </a:t>
            </a:r>
            <a:r>
              <a:rPr lang="en-US" dirty="0"/>
              <a:t>W</a:t>
            </a:r>
            <a:r>
              <a:rPr lang="en-CN" dirty="0"/>
              <a:t>orking-class ‘anarchy’ is to be suppressed by the harmonious influences of culture – ‘the best that has been thought and said in the world.’</a:t>
            </a:r>
          </a:p>
        </p:txBody>
      </p:sp>
    </p:spTree>
    <p:extLst>
      <p:ext uri="{BB962C8B-B14F-4D97-AF65-F5344CB8AC3E}">
        <p14:creationId xmlns:p14="http://schemas.microsoft.com/office/powerpoint/2010/main" val="27410827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5B6E-7191-A345-8B14-7E2620B0AFF4}"/>
              </a:ext>
            </a:extLst>
          </p:cNvPr>
          <p:cNvSpPr>
            <a:spLocks noGrp="1"/>
          </p:cNvSpPr>
          <p:nvPr>
            <p:ph type="title"/>
          </p:nvPr>
        </p:nvSpPr>
        <p:spPr/>
        <p:txBody>
          <a:bodyPr/>
          <a:lstStyle/>
          <a:p>
            <a:r>
              <a:rPr lang="en-CN" dirty="0"/>
              <a:t>Leavisism</a:t>
            </a:r>
          </a:p>
        </p:txBody>
      </p:sp>
      <p:sp>
        <p:nvSpPr>
          <p:cNvPr id="3" name="Content Placeholder 2">
            <a:extLst>
              <a:ext uri="{FF2B5EF4-FFF2-40B4-BE49-F238E27FC236}">
                <a16:creationId xmlns:a16="http://schemas.microsoft.com/office/drawing/2014/main" id="{A53899B9-64E6-524F-AD7B-9D52B9351681}"/>
              </a:ext>
            </a:extLst>
          </p:cNvPr>
          <p:cNvSpPr>
            <a:spLocks noGrp="1"/>
          </p:cNvSpPr>
          <p:nvPr>
            <p:ph idx="1"/>
          </p:nvPr>
        </p:nvSpPr>
        <p:spPr>
          <a:xfrm>
            <a:off x="1251678" y="2133599"/>
            <a:ext cx="10178322" cy="3745993"/>
          </a:xfrm>
        </p:spPr>
        <p:txBody>
          <a:bodyPr>
            <a:normAutofit/>
          </a:bodyPr>
          <a:lstStyle/>
          <a:p>
            <a:pPr marL="0" indent="0">
              <a:buNone/>
            </a:pPr>
            <a:r>
              <a:rPr lang="en-CN" dirty="0"/>
              <a:t>Leavis takes  and applieds Arnold’s cultural politics.:</a:t>
            </a:r>
          </a:p>
          <a:p>
            <a:pPr marL="0" indent="0">
              <a:buNone/>
            </a:pPr>
            <a:endParaRPr lang="en-CN" dirty="0"/>
          </a:p>
          <a:p>
            <a:pPr marL="0" indent="0">
              <a:buNone/>
            </a:pPr>
            <a:r>
              <a:rPr lang="en-CN" dirty="0"/>
              <a:t>’According to Leavis and the Leavisites, the twentienth century is marked by an increasing cultural decline. </a:t>
            </a:r>
            <a:r>
              <a:rPr lang="en-US" dirty="0"/>
              <a:t>W</a:t>
            </a:r>
            <a:r>
              <a:rPr lang="en-CN" dirty="0"/>
              <a:t>hat had been identified by arnold as a feature of the nineteenth centur, it is argued, had continued and been compounded in the twentieth – the increasing spread of ‘standardisation and levelling down’ (Leavis and Thompson, 1977: 3). </a:t>
            </a:r>
            <a:r>
              <a:rPr lang="en-US" dirty="0"/>
              <a:t>I</a:t>
            </a:r>
            <a:r>
              <a:rPr lang="en-CN" dirty="0"/>
              <a:t>t is against this process and its results that ‘the citizen… must be trained to discriminate and to resist’ (5). </a:t>
            </a:r>
          </a:p>
          <a:p>
            <a:pPr marL="0" indent="0">
              <a:buNone/>
            </a:pPr>
            <a:endParaRPr lang="en-CN" dirty="0"/>
          </a:p>
        </p:txBody>
      </p:sp>
    </p:spTree>
    <p:extLst>
      <p:ext uri="{BB962C8B-B14F-4D97-AF65-F5344CB8AC3E}">
        <p14:creationId xmlns:p14="http://schemas.microsoft.com/office/powerpoint/2010/main" val="8996569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EAE12-1AC3-0445-87A4-EC010FF0A38C}"/>
              </a:ext>
            </a:extLst>
          </p:cNvPr>
          <p:cNvSpPr>
            <a:spLocks noGrp="1"/>
          </p:cNvSpPr>
          <p:nvPr>
            <p:ph type="title"/>
          </p:nvPr>
        </p:nvSpPr>
        <p:spPr/>
        <p:txBody>
          <a:bodyPr/>
          <a:lstStyle/>
          <a:p>
            <a:r>
              <a:rPr lang="en-CN" dirty="0"/>
              <a:t>Leavisism</a:t>
            </a:r>
          </a:p>
        </p:txBody>
      </p:sp>
      <p:sp>
        <p:nvSpPr>
          <p:cNvPr id="3" name="Content Placeholder 2">
            <a:extLst>
              <a:ext uri="{FF2B5EF4-FFF2-40B4-BE49-F238E27FC236}">
                <a16:creationId xmlns:a16="http://schemas.microsoft.com/office/drawing/2014/main" id="{90E3BC8B-F70A-B343-8671-09A0798499CC}"/>
              </a:ext>
            </a:extLst>
          </p:cNvPr>
          <p:cNvSpPr>
            <a:spLocks noGrp="1"/>
          </p:cNvSpPr>
          <p:nvPr>
            <p:ph idx="1"/>
          </p:nvPr>
        </p:nvSpPr>
        <p:spPr/>
        <p:txBody>
          <a:bodyPr>
            <a:normAutofit fontScale="92500" lnSpcReduction="10000"/>
          </a:bodyPr>
          <a:lstStyle/>
          <a:p>
            <a:pPr marL="0" indent="0">
              <a:buNone/>
            </a:pPr>
            <a:r>
              <a:rPr lang="en-CN" dirty="0"/>
              <a:t>Leavisism is base on the assumption that ‘culture is always been in moniroty keeping’ (Leavis and Thopson, 1977:3):</a:t>
            </a:r>
          </a:p>
          <a:p>
            <a:pPr marL="457200" lvl="1" indent="0">
              <a:buNone/>
            </a:pPr>
            <a:r>
              <a:rPr lang="en-US" dirty="0"/>
              <a:t>Upon the minority depends our power of profiting by the finest human experience of the past; they keep alive the subtlest and most perishable parts of tradition. Upon them depend the implicit standards that order the finer living of an age, the sense that this is worth more than that, this rather than that is the direction in which to go, that the </a:t>
            </a:r>
            <a:r>
              <a:rPr lang="en-US" dirty="0" err="1"/>
              <a:t>centre</a:t>
            </a:r>
            <a:r>
              <a:rPr lang="en-US" dirty="0"/>
              <a:t> is here rather than there(5).</a:t>
            </a:r>
          </a:p>
          <a:p>
            <a:pPr marL="0" indent="0">
              <a:buNone/>
            </a:pPr>
            <a:endParaRPr lang="en-CN" dirty="0"/>
          </a:p>
          <a:p>
            <a:pPr marL="0" indent="0">
              <a:buNone/>
            </a:pPr>
            <a:r>
              <a:rPr lang="en-US" dirty="0"/>
              <a:t>What has changed is the status of this minority. No longer can it command cultural deference, no longer is its cultural authority unchallenged. Q.D. </a:t>
            </a:r>
            <a:r>
              <a:rPr lang="en-US" dirty="0" err="1"/>
              <a:t>Leavis</a:t>
            </a:r>
            <a:r>
              <a:rPr lang="en-US" dirty="0"/>
              <a:t> (1978) refers to a situation in which 'the minority, who had hitherto set the standard of taste without any serious challenge' have experienced 'collapse of authority'(185, 187).</a:t>
            </a:r>
            <a:endParaRPr lang="en-CN" dirty="0"/>
          </a:p>
        </p:txBody>
      </p:sp>
    </p:spTree>
    <p:extLst>
      <p:ext uri="{BB962C8B-B14F-4D97-AF65-F5344CB8AC3E}">
        <p14:creationId xmlns:p14="http://schemas.microsoft.com/office/powerpoint/2010/main" val="6012799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56A54-4853-B14A-8ABB-C90603572C97}"/>
              </a:ext>
            </a:extLst>
          </p:cNvPr>
          <p:cNvSpPr>
            <a:spLocks noGrp="1"/>
          </p:cNvSpPr>
          <p:nvPr>
            <p:ph type="title"/>
          </p:nvPr>
        </p:nvSpPr>
        <p:spPr/>
        <p:txBody>
          <a:bodyPr/>
          <a:lstStyle/>
          <a:p>
            <a:r>
              <a:rPr lang="en-CN" dirty="0"/>
              <a:t>Leavisism</a:t>
            </a:r>
          </a:p>
        </p:txBody>
      </p:sp>
      <p:sp>
        <p:nvSpPr>
          <p:cNvPr id="3" name="Content Placeholder 2">
            <a:extLst>
              <a:ext uri="{FF2B5EF4-FFF2-40B4-BE49-F238E27FC236}">
                <a16:creationId xmlns:a16="http://schemas.microsoft.com/office/drawing/2014/main" id="{8D74E988-3BE9-FF49-B95A-F76B068DFC83}"/>
              </a:ext>
            </a:extLst>
          </p:cNvPr>
          <p:cNvSpPr>
            <a:spLocks noGrp="1"/>
          </p:cNvSpPr>
          <p:nvPr>
            <p:ph idx="1"/>
          </p:nvPr>
        </p:nvSpPr>
        <p:spPr/>
        <p:txBody>
          <a:bodyPr>
            <a:normAutofit fontScale="92500" lnSpcReduction="10000"/>
          </a:bodyPr>
          <a:lstStyle/>
          <a:p>
            <a:pPr marL="0" indent="0">
              <a:buNone/>
            </a:pPr>
            <a:r>
              <a:rPr lang="en-US" dirty="0"/>
              <a:t>M</a:t>
            </a:r>
            <a:r>
              <a:rPr lang="en-CN" dirty="0"/>
              <a:t>ass culture according to Leavism pose a subversive front, threatening ‘to land us in irreparable chaos, and proposed: ‘</a:t>
            </a:r>
            <a:r>
              <a:rPr lang="en-US" dirty="0"/>
              <a:t>to introduce into schools a training in resistance [to mass culture]'(</a:t>
            </a:r>
            <a:r>
              <a:rPr lang="en-US" dirty="0" err="1"/>
              <a:t>Leavis</a:t>
            </a:r>
            <a:r>
              <a:rPr lang="en-US" dirty="0"/>
              <a:t>, 1933: 188-9); and outside schools, to promote a 'conscious and directed effort... [to] take the form of resistance by an armed and active minority (Q.D. </a:t>
            </a:r>
            <a:r>
              <a:rPr lang="en-US" dirty="0" err="1"/>
              <a:t>Leavis</a:t>
            </a:r>
            <a:r>
              <a:rPr lang="en-US" dirty="0"/>
              <a:t>, 1978: 270) </a:t>
            </a:r>
            <a:r>
              <a:rPr lang="en-CN" dirty="0"/>
              <a:t>’</a:t>
            </a:r>
          </a:p>
          <a:p>
            <a:pPr marL="0" indent="0">
              <a:buNone/>
            </a:pPr>
            <a:endParaRPr lang="en-CN" dirty="0"/>
          </a:p>
          <a:p>
            <a:pPr marL="0" indent="0">
              <a:buNone/>
            </a:pPr>
            <a:r>
              <a:rPr lang="en-US" dirty="0"/>
              <a:t>Like Arnold, she sees the collapse of traditional authority coming at the same time as the rise of mass democracy. Together they squeeze the cultured minority and produce a terrain </a:t>
            </a:r>
            <a:r>
              <a:rPr lang="en-US" dirty="0" err="1"/>
              <a:t>favourable</a:t>
            </a:r>
            <a:r>
              <a:rPr lang="en-US" dirty="0"/>
              <a:t> for 'anarchy’. Popular fiction was condemned for offering addictive forms of 'compensation’ and 'distraction’ (1977:100). Their addiction to popular culture helps to make a social atmosphere </a:t>
            </a:r>
            <a:r>
              <a:rPr lang="en-US" dirty="0" err="1"/>
              <a:t>unfavourable</a:t>
            </a:r>
            <a:r>
              <a:rPr lang="en-US" dirty="0"/>
              <a:t> to the aspirations of the minority. They actually get in the way of genuine feeling and responsible thinking’(1978: 74).</a:t>
            </a:r>
          </a:p>
          <a:p>
            <a:pPr marL="0" indent="0">
              <a:buNone/>
            </a:pPr>
            <a:endParaRPr lang="en-CN" dirty="0"/>
          </a:p>
        </p:txBody>
      </p:sp>
    </p:spTree>
    <p:extLst>
      <p:ext uri="{BB962C8B-B14F-4D97-AF65-F5344CB8AC3E}">
        <p14:creationId xmlns:p14="http://schemas.microsoft.com/office/powerpoint/2010/main" val="34188394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56A54-4853-B14A-8ABB-C90603572C97}"/>
              </a:ext>
            </a:extLst>
          </p:cNvPr>
          <p:cNvSpPr>
            <a:spLocks noGrp="1"/>
          </p:cNvSpPr>
          <p:nvPr>
            <p:ph type="title"/>
          </p:nvPr>
        </p:nvSpPr>
        <p:spPr/>
        <p:txBody>
          <a:bodyPr/>
          <a:lstStyle/>
          <a:p>
            <a:r>
              <a:rPr lang="en-CN" dirty="0"/>
              <a:t>Leavisism</a:t>
            </a:r>
          </a:p>
        </p:txBody>
      </p:sp>
      <p:sp>
        <p:nvSpPr>
          <p:cNvPr id="3" name="Content Placeholder 2">
            <a:extLst>
              <a:ext uri="{FF2B5EF4-FFF2-40B4-BE49-F238E27FC236}">
                <a16:creationId xmlns:a16="http://schemas.microsoft.com/office/drawing/2014/main" id="{8D74E988-3BE9-FF49-B95A-F76B068DFC83}"/>
              </a:ext>
            </a:extLst>
          </p:cNvPr>
          <p:cNvSpPr>
            <a:spLocks noGrp="1"/>
          </p:cNvSpPr>
          <p:nvPr>
            <p:ph idx="1"/>
          </p:nvPr>
        </p:nvSpPr>
        <p:spPr/>
        <p:txBody>
          <a:bodyPr>
            <a:normAutofit/>
          </a:bodyPr>
          <a:lstStyle/>
          <a:p>
            <a:pPr marL="0" indent="0">
              <a:buNone/>
            </a:pPr>
            <a:r>
              <a:rPr lang="en-CN" dirty="0"/>
              <a:t>Leavisism’s attitude to language: </a:t>
            </a:r>
            <a:r>
              <a:rPr lang="en-US" dirty="0"/>
              <a:t>it should be brought home  to learners that this debasement of language is not merely matter of words; it is a debasement of emotional life, and the quality of living'(1977: 4). So, advertising and how it is consumed, for </a:t>
            </a:r>
            <a:r>
              <a:rPr lang="en-US" dirty="0" err="1"/>
              <a:t>Leavisism</a:t>
            </a:r>
            <a:r>
              <a:rPr lang="en-US" dirty="0"/>
              <a:t> is the main symptom of cultural decline, because it debases the emotional life of the whole language community reducing the standard of living.</a:t>
            </a:r>
          </a:p>
          <a:p>
            <a:pPr marL="0" indent="0">
              <a:buNone/>
            </a:pPr>
            <a:endParaRPr lang="en-US" dirty="0"/>
          </a:p>
        </p:txBody>
      </p:sp>
    </p:spTree>
    <p:extLst>
      <p:ext uri="{BB962C8B-B14F-4D97-AF65-F5344CB8AC3E}">
        <p14:creationId xmlns:p14="http://schemas.microsoft.com/office/powerpoint/2010/main" val="25079133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56A54-4853-B14A-8ABB-C90603572C97}"/>
              </a:ext>
            </a:extLst>
          </p:cNvPr>
          <p:cNvSpPr>
            <a:spLocks noGrp="1"/>
          </p:cNvSpPr>
          <p:nvPr>
            <p:ph type="title"/>
          </p:nvPr>
        </p:nvSpPr>
        <p:spPr/>
        <p:txBody>
          <a:bodyPr/>
          <a:lstStyle/>
          <a:p>
            <a:r>
              <a:rPr lang="en-CN" dirty="0"/>
              <a:t>Leavisism</a:t>
            </a:r>
          </a:p>
        </p:txBody>
      </p:sp>
      <p:sp>
        <p:nvSpPr>
          <p:cNvPr id="3" name="Content Placeholder 2">
            <a:extLst>
              <a:ext uri="{FF2B5EF4-FFF2-40B4-BE49-F238E27FC236}">
                <a16:creationId xmlns:a16="http://schemas.microsoft.com/office/drawing/2014/main" id="{8D74E988-3BE9-FF49-B95A-F76B068DFC83}"/>
              </a:ext>
            </a:extLst>
          </p:cNvPr>
          <p:cNvSpPr>
            <a:spLocks noGrp="1"/>
          </p:cNvSpPr>
          <p:nvPr>
            <p:ph idx="1"/>
          </p:nvPr>
        </p:nvSpPr>
        <p:spPr/>
        <p:txBody>
          <a:bodyPr/>
          <a:lstStyle/>
          <a:p>
            <a:pPr marL="0" indent="0">
              <a:buNone/>
            </a:pPr>
            <a:r>
              <a:rPr lang="en-US" dirty="0"/>
              <a:t>The golden age was marked not just by cultural coherence, but also by a cultural coherence based on authoritarian and hierarchical principles. It was common culture that gave intellectual stimulation at one end, and affective pleasure at the other. Everyone in this time knew their place, knew their station in life – ‘there was in the seventeenth century, a real culture of the people... a rich traditional culture... a positive culture which has disappeared’(1984: 188-9). Most of this culture was, according to </a:t>
            </a:r>
            <a:r>
              <a:rPr lang="en-US" dirty="0" err="1"/>
              <a:t>Leavisism</a:t>
            </a:r>
            <a:r>
              <a:rPr lang="en-US" dirty="0"/>
              <a:t>, destroyed by the changes brought about by the Industrial Revolution.</a:t>
            </a:r>
          </a:p>
          <a:p>
            <a:pPr marL="0" indent="0">
              <a:buNone/>
            </a:pPr>
            <a:endParaRPr lang="en-US" dirty="0"/>
          </a:p>
          <a:p>
            <a:pPr marL="0" indent="0">
              <a:buNone/>
            </a:pPr>
            <a:endParaRPr lang="en-CN" dirty="0"/>
          </a:p>
        </p:txBody>
      </p:sp>
    </p:spTree>
    <p:extLst>
      <p:ext uri="{BB962C8B-B14F-4D97-AF65-F5344CB8AC3E}">
        <p14:creationId xmlns:p14="http://schemas.microsoft.com/office/powerpoint/2010/main" val="193889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56A54-4853-B14A-8ABB-C90603572C97}"/>
              </a:ext>
            </a:extLst>
          </p:cNvPr>
          <p:cNvSpPr>
            <a:spLocks noGrp="1"/>
          </p:cNvSpPr>
          <p:nvPr>
            <p:ph type="title"/>
          </p:nvPr>
        </p:nvSpPr>
        <p:spPr/>
        <p:txBody>
          <a:bodyPr/>
          <a:lstStyle/>
          <a:p>
            <a:r>
              <a:rPr lang="en-CN" dirty="0"/>
              <a:t>Leavisism</a:t>
            </a:r>
          </a:p>
        </p:txBody>
      </p:sp>
      <p:sp>
        <p:nvSpPr>
          <p:cNvPr id="3" name="Content Placeholder 2">
            <a:extLst>
              <a:ext uri="{FF2B5EF4-FFF2-40B4-BE49-F238E27FC236}">
                <a16:creationId xmlns:a16="http://schemas.microsoft.com/office/drawing/2014/main" id="{8D74E988-3BE9-FF49-B95A-F76B068DFC83}"/>
              </a:ext>
            </a:extLst>
          </p:cNvPr>
          <p:cNvSpPr>
            <a:spLocks noGrp="1"/>
          </p:cNvSpPr>
          <p:nvPr>
            <p:ph idx="1"/>
          </p:nvPr>
        </p:nvSpPr>
        <p:spPr/>
        <p:txBody>
          <a:bodyPr>
            <a:normAutofit/>
          </a:bodyPr>
          <a:lstStyle/>
          <a:p>
            <a:pPr marL="0" indent="0">
              <a:buNone/>
            </a:pPr>
            <a:r>
              <a:rPr lang="en-US" dirty="0"/>
              <a:t>F.R. </a:t>
            </a:r>
            <a:r>
              <a:rPr lang="en-US" dirty="0" err="1"/>
              <a:t>Leavis</a:t>
            </a:r>
            <a:r>
              <a:rPr lang="en-US" dirty="0"/>
              <a:t> and Thompson(1977) offer a reminder of what had been lost: What we have lost is the organic community with the living culture it embodied. Folk songs, folk dances, Cotswold cottages and handicraft products are signs and expressions of something more: an art of life, a way of living, ordered and patterned, involving social arts, codes of intercourse and a responsive adjustment, growing out of immemorial experience, to the natural environment and the rhythm of the year(1-2).</a:t>
            </a:r>
          </a:p>
          <a:p>
            <a:pPr marL="0" indent="0">
              <a:buNone/>
            </a:pPr>
            <a:endParaRPr lang="en-US" dirty="0"/>
          </a:p>
          <a:p>
            <a:pPr marL="0" indent="0">
              <a:buNone/>
            </a:pPr>
            <a:r>
              <a:rPr lang="en-US" dirty="0"/>
              <a:t>They also claim that the quality of work has also deteriorated with the loss of the organic community. The growing importance placed on leisure is seen as a sign of this loss.</a:t>
            </a:r>
            <a:endParaRPr lang="en-CN" dirty="0"/>
          </a:p>
        </p:txBody>
      </p:sp>
    </p:spTree>
    <p:extLst>
      <p:ext uri="{BB962C8B-B14F-4D97-AF65-F5344CB8AC3E}">
        <p14:creationId xmlns:p14="http://schemas.microsoft.com/office/powerpoint/2010/main" val="38327465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56A54-4853-B14A-8ABB-C90603572C97}"/>
              </a:ext>
            </a:extLst>
          </p:cNvPr>
          <p:cNvSpPr>
            <a:spLocks noGrp="1"/>
          </p:cNvSpPr>
          <p:nvPr>
            <p:ph type="title"/>
          </p:nvPr>
        </p:nvSpPr>
        <p:spPr/>
        <p:txBody>
          <a:bodyPr/>
          <a:lstStyle/>
          <a:p>
            <a:r>
              <a:rPr lang="en-CN" dirty="0"/>
              <a:t>Leavisism</a:t>
            </a:r>
          </a:p>
        </p:txBody>
      </p:sp>
      <p:sp>
        <p:nvSpPr>
          <p:cNvPr id="3" name="Content Placeholder 2">
            <a:extLst>
              <a:ext uri="{FF2B5EF4-FFF2-40B4-BE49-F238E27FC236}">
                <a16:creationId xmlns:a16="http://schemas.microsoft.com/office/drawing/2014/main" id="{8D74E988-3BE9-FF49-B95A-F76B068DFC83}"/>
              </a:ext>
            </a:extLst>
          </p:cNvPr>
          <p:cNvSpPr>
            <a:spLocks noGrp="1"/>
          </p:cNvSpPr>
          <p:nvPr>
            <p:ph idx="1"/>
          </p:nvPr>
        </p:nvSpPr>
        <p:spPr/>
        <p:txBody>
          <a:bodyPr>
            <a:normAutofit lnSpcReduction="10000"/>
          </a:bodyPr>
          <a:lstStyle/>
          <a:p>
            <a:pPr marL="0" indent="0">
              <a:buNone/>
            </a:pPr>
            <a:r>
              <a:rPr lang="en-US" dirty="0"/>
              <a:t>Although the organic community is lost, it is still possible to get access to its values and standards by reading works of great literature. Unfortunately, literature has, like culture itself lost its authority.  </a:t>
            </a:r>
            <a:r>
              <a:rPr lang="en-US" dirty="0" err="1"/>
              <a:t>Leavisism</a:t>
            </a:r>
            <a:r>
              <a:rPr lang="en-US" dirty="0"/>
              <a:t> made plans to remedy this by dispatching cultural missionaries, a small select band of literature intellectuals to establish outposts of culture within universities to maintain the literary/cultural tradition and encourage its 'continuous collaborative renewal' (</a:t>
            </a:r>
            <a:r>
              <a:rPr lang="en-US" dirty="0" err="1"/>
              <a:t>Leavis</a:t>
            </a:r>
            <a:r>
              <a:rPr lang="en-US" dirty="0"/>
              <a:t>, 1972: 27); and into schools to arm students to wage war against the general barbarism of mass culture and mass civilization. The re-establishment of literature's authority would keep the expansion of the influence of mass culture under control, and thus preserve and maintain the continuity of England's cultural tradition. In short, it would help maintain and produce an 'educated public’, who would continue the Arnoldian project of keeping in circulation the ‘best that has been though and said’.</a:t>
            </a:r>
            <a:endParaRPr lang="en-CN" dirty="0"/>
          </a:p>
        </p:txBody>
      </p:sp>
    </p:spTree>
    <p:extLst>
      <p:ext uri="{BB962C8B-B14F-4D97-AF65-F5344CB8AC3E}">
        <p14:creationId xmlns:p14="http://schemas.microsoft.com/office/powerpoint/2010/main" val="1088933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352E9-8590-9C47-99E6-FF96937E7D05}"/>
              </a:ext>
            </a:extLst>
          </p:cNvPr>
          <p:cNvSpPr>
            <a:spLocks noGrp="1"/>
          </p:cNvSpPr>
          <p:nvPr>
            <p:ph type="title"/>
          </p:nvPr>
        </p:nvSpPr>
        <p:spPr/>
        <p:txBody>
          <a:bodyPr/>
          <a:lstStyle/>
          <a:p>
            <a:r>
              <a:rPr lang="en-CN" dirty="0"/>
              <a:t>Leavisism</a:t>
            </a:r>
          </a:p>
        </p:txBody>
      </p:sp>
      <p:sp>
        <p:nvSpPr>
          <p:cNvPr id="3" name="Content Placeholder 2">
            <a:extLst>
              <a:ext uri="{FF2B5EF4-FFF2-40B4-BE49-F238E27FC236}">
                <a16:creationId xmlns:a16="http://schemas.microsoft.com/office/drawing/2014/main" id="{D8D0F99E-E1EC-C245-9409-6E581F63F16A}"/>
              </a:ext>
            </a:extLst>
          </p:cNvPr>
          <p:cNvSpPr>
            <a:spLocks noGrp="1"/>
          </p:cNvSpPr>
          <p:nvPr>
            <p:ph idx="1"/>
          </p:nvPr>
        </p:nvSpPr>
        <p:spPr/>
        <p:txBody>
          <a:bodyPr>
            <a:normAutofit/>
          </a:bodyPr>
          <a:lstStyle/>
          <a:p>
            <a:pPr marL="0" indent="0">
              <a:buNone/>
            </a:pPr>
            <a:r>
              <a:rPr lang="en-US" dirty="0"/>
              <a:t>Even as late as the mid fifties... '</a:t>
            </a:r>
            <a:r>
              <a:rPr lang="en-US" dirty="0" err="1"/>
              <a:t>Leavisism</a:t>
            </a:r>
            <a:r>
              <a:rPr lang="en-US" dirty="0"/>
              <a:t>' [ provided] the only developed intellectual terrain on which it was possible to engage with the study of popular culture. Historically, of course, the work produced by the '</a:t>
            </a:r>
            <a:r>
              <a:rPr lang="en-US" dirty="0" err="1"/>
              <a:t>Leavisites</a:t>
            </a:r>
            <a:r>
              <a:rPr lang="en-US" dirty="0"/>
              <a:t>’ was of seminal importance, constituting the first attempt to apply to popular forms techniques of literary analysis previously reserved for 'serious' works.... Perhaps more importantly, the general impact of </a:t>
            </a:r>
            <a:r>
              <a:rPr lang="en-US" dirty="0" err="1"/>
              <a:t>Leavisism</a:t>
            </a:r>
            <a:r>
              <a:rPr lang="en-US" dirty="0"/>
              <a:t>' at least as scathing in its criticisms of established high' and 'middle brow' culture as of popular forms tended to unsettle the prevailing canons of aesthetic judgement and evaluation with, in the long term, quite radical and often unforeseen consequences(Bennett 1982b: 5-6).</a:t>
            </a:r>
            <a:endParaRPr lang="en-CN" dirty="0"/>
          </a:p>
        </p:txBody>
      </p:sp>
    </p:spTree>
    <p:extLst>
      <p:ext uri="{BB962C8B-B14F-4D97-AF65-F5344CB8AC3E}">
        <p14:creationId xmlns:p14="http://schemas.microsoft.com/office/powerpoint/2010/main" val="183138781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{B6D35D40-B070-854F-8BCB-414F9E89D27D}tf10001071</Template>
  <TotalTime>2081</TotalTime>
  <Words>4046</Words>
  <Application>Microsoft Macintosh PowerPoint</Application>
  <PresentationFormat>Widescreen</PresentationFormat>
  <Paragraphs>166</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Gill Sans MT</vt:lpstr>
      <vt:lpstr>Impact</vt:lpstr>
      <vt:lpstr>Badge</vt:lpstr>
      <vt:lpstr>HPCH5012/6012 Chinese popular culture and media</vt:lpstr>
      <vt:lpstr>Module Overview</vt:lpstr>
      <vt:lpstr>Module Overview</vt:lpstr>
      <vt:lpstr>assessment</vt:lpstr>
      <vt:lpstr>Suggested essay topics</vt:lpstr>
      <vt:lpstr>Key texts</vt:lpstr>
      <vt:lpstr>What is popular culture</vt:lpstr>
      <vt:lpstr>What is popular culture</vt:lpstr>
      <vt:lpstr>What is popular culture</vt:lpstr>
      <vt:lpstr>What is popular culture</vt:lpstr>
      <vt:lpstr>What is popular culture</vt:lpstr>
      <vt:lpstr>What is popular culture</vt:lpstr>
      <vt:lpstr>Definitions of popular culture</vt:lpstr>
      <vt:lpstr>Definitions of popular culture</vt:lpstr>
      <vt:lpstr>Definitions of popular culture</vt:lpstr>
      <vt:lpstr>Definitions of popular culture</vt:lpstr>
      <vt:lpstr>Definitions of popular culture</vt:lpstr>
      <vt:lpstr>Chinese popular culture in chinese</vt:lpstr>
      <vt:lpstr>Matthew Arnold</vt:lpstr>
      <vt:lpstr>Arnold’s culture</vt:lpstr>
      <vt:lpstr>Arnold’s culture</vt:lpstr>
      <vt:lpstr>Arnold’s culture</vt:lpstr>
      <vt:lpstr>Arnold’s culture</vt:lpstr>
      <vt:lpstr>Arnold’s culture</vt:lpstr>
      <vt:lpstr>Leavisism</vt:lpstr>
      <vt:lpstr>Leavisism</vt:lpstr>
      <vt:lpstr>Leavisism</vt:lpstr>
      <vt:lpstr>Leavisism</vt:lpstr>
      <vt:lpstr>Leavisism</vt:lpstr>
      <vt:lpstr>Leavisism</vt:lpstr>
      <vt:lpstr>Leavisism</vt:lpstr>
      <vt:lpstr>Leavisism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HPCH5012/6012 Chinese popular culture and media</dc:title>
  <dc:creator>Yiying Jiao</dc:creator>
  <cp:lastModifiedBy>Yiying Jiao</cp:lastModifiedBy>
  <cp:revision>31</cp:revision>
  <dcterms:created xsi:type="dcterms:W3CDTF">2021-01-10T17:00:29Z</dcterms:created>
  <dcterms:modified xsi:type="dcterms:W3CDTF">2021-01-25T08:14:09Z</dcterms:modified>
</cp:coreProperties>
</file>