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tags/tag1.xml" ContentType="application/vnd.openxmlformats-officedocument.presentationml.tags+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notesSlides/notesSlide2.xml" ContentType="application/vnd.openxmlformats-officedocument.presentationml.notesSl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notesSlides/notesSlide3.xml" ContentType="application/vnd.openxmlformats-officedocument.presentationml.notesSl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ags/tag2.xml" ContentType="application/vnd.openxmlformats-officedocument.presentationml.tags+xml"/>
  <Override PartName="/ppt/theme/themeOverride47.xml" ContentType="application/vnd.openxmlformats-officedocument.themeOverride+xml"/>
  <Override PartName="/ppt/tags/tag3.xml" ContentType="application/vnd.openxmlformats-officedocument.presentationml.tags+xml"/>
  <Override PartName="/ppt/notesSlides/notesSlide4.xml" ContentType="application/vnd.openxmlformats-officedocument.presentationml.notesSlide+xml"/>
  <Override PartName="/ppt/theme/themeOverride48.xml" ContentType="application/vnd.openxmlformats-officedocument.themeOverride+xml"/>
  <Override PartName="/ppt/theme/themeOverride49.xml" ContentType="application/vnd.openxmlformats-officedocument.themeOverride+xml"/>
  <Override PartName="/ppt/notesSlides/notesSlide5.xml" ContentType="application/vnd.openxmlformats-officedocument.presentationml.notesSlide+xml"/>
  <Override PartName="/ppt/theme/themeOverride50.xml" ContentType="application/vnd.openxmlformats-officedocument.themeOverride+xml"/>
  <Override PartName="/ppt/notesSlides/notesSlide6.xml" ContentType="application/vnd.openxmlformats-officedocument.presentationml.notesSl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notesSlides/notesSlide7.xml" ContentType="application/vnd.openxmlformats-officedocument.presentationml.notesSlide+xml"/>
  <Override PartName="/ppt/theme/themeOverride55.xml" ContentType="application/vnd.openxmlformats-officedocument.themeOverride+xml"/>
  <Override PartName="/ppt/notesSlides/notesSlide8.xml" ContentType="application/vnd.openxmlformats-officedocument.presentationml.notesSl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ags/tag4.xml" ContentType="application/vnd.openxmlformats-officedocument.presentationml.tags+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notesSlides/notesSlide9.xml" ContentType="application/vnd.openxmlformats-officedocument.presentationml.notesSlide+xml"/>
  <Override PartName="/ppt/theme/themeOverride65.xml" ContentType="application/vnd.openxmlformats-officedocument.themeOverride+xml"/>
  <Override PartName="/ppt/theme/themeOverride66.xml" ContentType="application/vnd.openxmlformats-officedocument.themeOverride+xml"/>
  <Override PartName="/ppt/theme/themeOverride67.xml" ContentType="application/vnd.openxmlformats-officedocument.themeOverride+xml"/>
  <Override PartName="/ppt/tags/tag5.xml" ContentType="application/vnd.openxmlformats-officedocument.presentationml.tags+xml"/>
  <Override PartName="/ppt/theme/themeOverride68.xml" ContentType="application/vnd.openxmlformats-officedocument.themeOverride+xml"/>
  <Override PartName="/ppt/theme/themeOverride69.xml" ContentType="application/vnd.openxmlformats-officedocument.themeOverride+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theme/themeOverride73.xml" ContentType="application/vnd.openxmlformats-officedocument.themeOverride+xml"/>
  <Override PartName="/ppt/notesSlides/notesSlide10.xml" ContentType="application/vnd.openxmlformats-officedocument.presentationml.notesSlide+xml"/>
  <Override PartName="/ppt/theme/themeOverride74.xml" ContentType="application/vnd.openxmlformats-officedocument.themeOverride+xml"/>
  <Override PartName="/ppt/theme/themeOverride75.xml" ContentType="application/vnd.openxmlformats-officedocument.themeOverride+xml"/>
  <Override PartName="/ppt/theme/themeOverride76.xml" ContentType="application/vnd.openxmlformats-officedocument.themeOverride+xml"/>
  <Override PartName="/ppt/theme/themeOverride77.xml" ContentType="application/vnd.openxmlformats-officedocument.themeOverride+xml"/>
  <Override PartName="/ppt/theme/themeOverride78.xml" ContentType="application/vnd.openxmlformats-officedocument.themeOverride+xml"/>
  <Override PartName="/ppt/theme/themeOverride79.xml" ContentType="application/vnd.openxmlformats-officedocument.themeOverride+xml"/>
  <Override PartName="/ppt/theme/themeOverride80.xml" ContentType="application/vnd.openxmlformats-officedocument.themeOverride+xml"/>
  <Override PartName="/ppt/notesSlides/notesSlide11.xml" ContentType="application/vnd.openxmlformats-officedocument.presentationml.notesSlide+xml"/>
  <Override PartName="/ppt/theme/themeOverride81.xml" ContentType="application/vnd.openxmlformats-officedocument.themeOverride+xml"/>
  <Override PartName="/ppt/theme/themeOverride82.xml" ContentType="application/vnd.openxmlformats-officedocument.themeOverride+xml"/>
  <Override PartName="/ppt/theme/themeOverride83.xml" ContentType="application/vnd.openxmlformats-officedocument.themeOverride+xml"/>
  <Override PartName="/ppt/theme/themeOverride84.xml" ContentType="application/vnd.openxmlformats-officedocument.themeOverride+xml"/>
  <Override PartName="/ppt/notesSlides/notesSlide12.xml" ContentType="application/vnd.openxmlformats-officedocument.presentationml.notesSlide+xml"/>
  <Override PartName="/ppt/theme/themeOverride85.xml" ContentType="application/vnd.openxmlformats-officedocument.themeOverride+xml"/>
  <Override PartName="/ppt/theme/themeOverride86.xml" ContentType="application/vnd.openxmlformats-officedocument.themeOverride+xml"/>
  <Override PartName="/ppt/theme/themeOverride87.xml" ContentType="application/vnd.openxmlformats-officedocument.themeOverride+xml"/>
  <Override PartName="/ppt/theme/themeOverride88.xml" ContentType="application/vnd.openxmlformats-officedocument.themeOverride+xml"/>
  <Override PartName="/ppt/theme/themeOverride89.xml" ContentType="application/vnd.openxmlformats-officedocument.themeOverride+xml"/>
  <Override PartName="/ppt/theme/themeOverride90.xml" ContentType="application/vnd.openxmlformats-officedocument.themeOverride+xml"/>
  <Override PartName="/ppt/theme/themeOverride91.xml" ContentType="application/vnd.openxmlformats-officedocument.themeOverride+xml"/>
  <Override PartName="/ppt/theme/themeOverride92.xml" ContentType="application/vnd.openxmlformats-officedocument.themeOverride+xml"/>
  <Override PartName="/ppt/theme/themeOverride93.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60" r:id="rId1"/>
  </p:sldMasterIdLst>
  <p:notesMasterIdLst>
    <p:notesMasterId r:id="rId95"/>
  </p:notesMasterIdLst>
  <p:handoutMasterIdLst>
    <p:handoutMasterId r:id="rId96"/>
  </p:handoutMasterIdLst>
  <p:sldIdLst>
    <p:sldId id="504" r:id="rId2"/>
    <p:sldId id="568" r:id="rId3"/>
    <p:sldId id="569" r:id="rId4"/>
    <p:sldId id="570" r:id="rId5"/>
    <p:sldId id="571" r:id="rId6"/>
    <p:sldId id="572" r:id="rId7"/>
    <p:sldId id="573" r:id="rId8"/>
    <p:sldId id="574" r:id="rId9"/>
    <p:sldId id="575" r:id="rId10"/>
    <p:sldId id="576" r:id="rId11"/>
    <p:sldId id="577" r:id="rId12"/>
    <p:sldId id="578" r:id="rId13"/>
    <p:sldId id="579" r:id="rId14"/>
    <p:sldId id="580" r:id="rId15"/>
    <p:sldId id="581" r:id="rId16"/>
    <p:sldId id="496" r:id="rId17"/>
    <p:sldId id="582" r:id="rId18"/>
    <p:sldId id="583" r:id="rId19"/>
    <p:sldId id="499" r:id="rId20"/>
    <p:sldId id="500" r:id="rId21"/>
    <p:sldId id="501" r:id="rId22"/>
    <p:sldId id="502" r:id="rId23"/>
    <p:sldId id="503" r:id="rId24"/>
    <p:sldId id="584" r:id="rId25"/>
    <p:sldId id="505" r:id="rId26"/>
    <p:sldId id="506" r:id="rId27"/>
    <p:sldId id="507" r:id="rId28"/>
    <p:sldId id="512" r:id="rId29"/>
    <p:sldId id="513" r:id="rId30"/>
    <p:sldId id="514" r:id="rId31"/>
    <p:sldId id="517" r:id="rId32"/>
    <p:sldId id="518" r:id="rId33"/>
    <p:sldId id="519" r:id="rId34"/>
    <p:sldId id="541" r:id="rId35"/>
    <p:sldId id="542" r:id="rId36"/>
    <p:sldId id="543" r:id="rId37"/>
    <p:sldId id="544" r:id="rId38"/>
    <p:sldId id="550" r:id="rId39"/>
    <p:sldId id="551" r:id="rId40"/>
    <p:sldId id="552" r:id="rId41"/>
    <p:sldId id="472" r:id="rId42"/>
    <p:sldId id="553" r:id="rId43"/>
    <p:sldId id="596" r:id="rId44"/>
    <p:sldId id="473" r:id="rId45"/>
    <p:sldId id="486" r:id="rId46"/>
    <p:sldId id="315" r:id="rId47"/>
    <p:sldId id="403" r:id="rId48"/>
    <p:sldId id="476" r:id="rId49"/>
    <p:sldId id="481" r:id="rId50"/>
    <p:sldId id="482" r:id="rId51"/>
    <p:sldId id="432" r:id="rId52"/>
    <p:sldId id="398" r:id="rId53"/>
    <p:sldId id="442" r:id="rId54"/>
    <p:sldId id="364" r:id="rId55"/>
    <p:sldId id="585" r:id="rId56"/>
    <p:sldId id="586" r:id="rId57"/>
    <p:sldId id="587" r:id="rId58"/>
    <p:sldId id="554" r:id="rId59"/>
    <p:sldId id="555" r:id="rId60"/>
    <p:sldId id="557" r:id="rId61"/>
    <p:sldId id="397" r:id="rId62"/>
    <p:sldId id="484" r:id="rId63"/>
    <p:sldId id="509" r:id="rId64"/>
    <p:sldId id="510" r:id="rId65"/>
    <p:sldId id="511" r:id="rId66"/>
    <p:sldId id="508" r:id="rId67"/>
    <p:sldId id="361" r:id="rId68"/>
    <p:sldId id="354" r:id="rId69"/>
    <p:sldId id="318" r:id="rId70"/>
    <p:sldId id="443" r:id="rId71"/>
    <p:sldId id="363" r:id="rId72"/>
    <p:sldId id="452" r:id="rId73"/>
    <p:sldId id="488" r:id="rId74"/>
    <p:sldId id="489" r:id="rId75"/>
    <p:sldId id="490" r:id="rId76"/>
    <p:sldId id="491" r:id="rId77"/>
    <p:sldId id="492" r:id="rId78"/>
    <p:sldId id="597" r:id="rId79"/>
    <p:sldId id="493" r:id="rId80"/>
    <p:sldId id="494" r:id="rId81"/>
    <p:sldId id="495" r:id="rId82"/>
    <p:sldId id="588" r:id="rId83"/>
    <p:sldId id="497" r:id="rId84"/>
    <p:sldId id="498" r:id="rId85"/>
    <p:sldId id="589" r:id="rId86"/>
    <p:sldId id="598" r:id="rId87"/>
    <p:sldId id="590" r:id="rId88"/>
    <p:sldId id="591" r:id="rId89"/>
    <p:sldId id="592" r:id="rId90"/>
    <p:sldId id="593" r:id="rId91"/>
    <p:sldId id="594" r:id="rId92"/>
    <p:sldId id="595" r:id="rId93"/>
    <p:sldId id="483" r:id="rId94"/>
  </p:sldIdLst>
  <p:sldSz cx="12188825"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16">
          <p15:clr>
            <a:srgbClr val="A4A3A4"/>
          </p15:clr>
        </p15:guide>
        <p15:guide id="2" pos="393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86817" autoAdjust="0"/>
  </p:normalViewPr>
  <p:slideViewPr>
    <p:cSldViewPr>
      <p:cViewPr varScale="1">
        <p:scale>
          <a:sx n="72" d="100"/>
          <a:sy n="72" d="100"/>
        </p:scale>
        <p:origin x="1008" y="67"/>
      </p:cViewPr>
      <p:guideLst>
        <p:guide orient="horz" pos="2216"/>
        <p:guide pos="3938"/>
      </p:guideLst>
    </p:cSldViewPr>
  </p:slideViewPr>
  <p:outlineViewPr>
    <p:cViewPr>
      <p:scale>
        <a:sx n="33" d="100"/>
        <a:sy n="33" d="100"/>
      </p:scale>
      <p:origin x="252" y="59814"/>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notesMaster" Target="notesMasters/notesMaster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2025/7/9</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2025/7/9</a:t>
            </a:fld>
            <a:endParaRPr lang="zh-CN" altLang="en-US"/>
          </a:p>
        </p:txBody>
      </p:sp>
      <p:sp>
        <p:nvSpPr>
          <p:cNvPr id="4" name="幻灯片图像占位符 3"/>
          <p:cNvSpPr>
            <a:spLocks noGrp="1" noRot="1" noChangeAspect="1"/>
          </p:cNvSpPr>
          <p:nvPr>
            <p:ph type="sldImg" idx="2"/>
          </p:nvPr>
        </p:nvSpPr>
        <p:spPr>
          <a:xfrm>
            <a:off x="2286450" y="514350"/>
            <a:ext cx="4571101"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725722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dirty="0">
                <a:solidFill>
                  <a:srgbClr val="0000CC"/>
                </a:solidFill>
              </a:rPr>
              <a:t>Surc</a:t>
            </a:r>
            <a:r>
              <a:rPr lang="en-US" altLang="zh-CN" sz="1600" u="none" dirty="0">
                <a:solidFill>
                  <a:srgbClr val="0000CC"/>
                </a:solidFill>
              </a:rPr>
              <a:t>ea</a:t>
            </a:r>
            <a:r>
              <a:rPr lang="en-US" altLang="zh-CN" sz="1600" dirty="0">
                <a:solidFill>
                  <a:srgbClr val="0000CC"/>
                </a:solidFill>
              </a:rPr>
              <a:t>se </a:t>
            </a:r>
            <a:r>
              <a:rPr lang="en-US" altLang="zh-TW" sz="1600" b="0" i="0" kern="1200" dirty="0">
                <a:solidFill>
                  <a:schemeClr val="tx1"/>
                </a:solidFill>
                <a:effectLst/>
                <a:latin typeface="+mn-lt"/>
                <a:ea typeface="+mn-ea"/>
                <a:cs typeface="+mn-cs"/>
              </a:rPr>
              <a:t>/</a:t>
            </a:r>
            <a:r>
              <a:rPr lang="en-US" altLang="zh-TW" sz="1600" b="0" i="0" kern="1200" dirty="0" err="1">
                <a:solidFill>
                  <a:schemeClr val="tx1"/>
                </a:solidFill>
                <a:effectLst/>
                <a:latin typeface="+mn-lt"/>
                <a:ea typeface="+mn-ea"/>
                <a:cs typeface="+mn-cs"/>
              </a:rPr>
              <a:t>sɜ</a:t>
            </a:r>
            <a:r>
              <a:rPr lang="en-US" altLang="zh-TW" sz="1600" b="0" i="0" kern="1200" dirty="0">
                <a:solidFill>
                  <a:schemeClr val="tx1"/>
                </a:solidFill>
                <a:effectLst/>
                <a:latin typeface="+mn-lt"/>
                <a:ea typeface="+mn-ea"/>
                <a:cs typeface="+mn-cs"/>
              </a:rPr>
              <a:t>ːˈ</a:t>
            </a:r>
            <a:r>
              <a:rPr lang="en-US" altLang="zh-TW" sz="1600" b="0" i="0" kern="1200" dirty="0" err="1">
                <a:solidFill>
                  <a:schemeClr val="tx1"/>
                </a:solidFill>
                <a:effectLst/>
                <a:latin typeface="+mn-lt"/>
                <a:ea typeface="+mn-ea"/>
                <a:cs typeface="+mn-cs"/>
              </a:rPr>
              <a:t>siːs</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3767140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dirty="0">
                <a:solidFill>
                  <a:srgbClr val="0000CC"/>
                </a:solidFill>
              </a:rPr>
              <a:t>Disillusionment  </a:t>
            </a:r>
            <a:r>
              <a:rPr lang="en-US" altLang="zh-TW" sz="1600" b="0" i="0" kern="1200" dirty="0">
                <a:solidFill>
                  <a:schemeClr val="tx1"/>
                </a:solidFill>
                <a:effectLst/>
                <a:latin typeface="+mn-lt"/>
                <a:ea typeface="+mn-ea"/>
                <a:cs typeface="+mn-cs"/>
              </a:rPr>
              <a:t>/ˌ</a:t>
            </a:r>
            <a:r>
              <a:rPr lang="en-US" altLang="zh-TW" sz="1600" b="0" i="0" kern="1200" dirty="0" err="1">
                <a:solidFill>
                  <a:schemeClr val="tx1"/>
                </a:solidFill>
                <a:effectLst/>
                <a:latin typeface="+mn-lt"/>
                <a:ea typeface="+mn-ea"/>
                <a:cs typeface="+mn-cs"/>
              </a:rPr>
              <a:t>dɪsɪˈluːʒ</a:t>
            </a:r>
            <a:r>
              <a:rPr lang="en-US" altLang="zh-TW" sz="1600" b="0" i="0" kern="1200" dirty="0">
                <a:solidFill>
                  <a:schemeClr val="tx1"/>
                </a:solidFill>
                <a:effectLst/>
                <a:latin typeface="+mn-lt"/>
                <a:ea typeface="+mn-ea"/>
                <a:cs typeface="+mn-cs"/>
              </a:rPr>
              <a:t>(ə)</a:t>
            </a:r>
            <a:r>
              <a:rPr lang="en-US" altLang="zh-TW" sz="1600" b="0" i="0" kern="1200" dirty="0" err="1">
                <a:solidFill>
                  <a:schemeClr val="tx1"/>
                </a:solidFill>
                <a:effectLst/>
                <a:latin typeface="+mn-lt"/>
                <a:ea typeface="+mn-ea"/>
                <a:cs typeface="+mn-cs"/>
              </a:rPr>
              <a:t>nmənt</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1065966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dirty="0">
                <a:solidFill>
                  <a:srgbClr val="0000CC"/>
                </a:solidFill>
              </a:rPr>
              <a:t>Antipathetic </a:t>
            </a:r>
            <a:r>
              <a:rPr lang="en-US" altLang="zh-TW" sz="1600" b="0" i="0" kern="1200" dirty="0">
                <a:solidFill>
                  <a:schemeClr val="tx1"/>
                </a:solidFill>
                <a:effectLst/>
                <a:latin typeface="+mn-lt"/>
                <a:ea typeface="+mn-ea"/>
                <a:cs typeface="+mn-cs"/>
              </a:rPr>
              <a:t>/ˌ</a:t>
            </a:r>
            <a:r>
              <a:rPr lang="en-US" altLang="zh-TW" sz="1600" b="0" i="0" kern="1200" dirty="0" err="1">
                <a:solidFill>
                  <a:schemeClr val="tx1"/>
                </a:solidFill>
                <a:effectLst/>
                <a:latin typeface="+mn-lt"/>
                <a:ea typeface="+mn-ea"/>
                <a:cs typeface="+mn-cs"/>
              </a:rPr>
              <a:t>æntɪpə</a:t>
            </a:r>
            <a:r>
              <a:rPr lang="en-US" altLang="zh-TW" sz="1600" b="0" i="0" kern="1200" dirty="0">
                <a:solidFill>
                  <a:schemeClr val="tx1"/>
                </a:solidFill>
                <a:effectLst/>
                <a:latin typeface="+mn-lt"/>
                <a:ea typeface="+mn-ea"/>
                <a:cs typeface="+mn-cs"/>
              </a:rPr>
              <a:t>ˈ</a:t>
            </a:r>
            <a:r>
              <a:rPr lang="el-GR" altLang="zh-TW" sz="1600" b="0" i="0" kern="1200" dirty="0">
                <a:solidFill>
                  <a:schemeClr val="tx1"/>
                </a:solidFill>
                <a:effectLst/>
                <a:latin typeface="+mn-lt"/>
                <a:ea typeface="+mn-ea"/>
                <a:cs typeface="+mn-cs"/>
              </a:rPr>
              <a:t>θ</a:t>
            </a:r>
            <a:r>
              <a:rPr lang="en-US" altLang="zh-TW" sz="1600" b="0" i="0" kern="1200" dirty="0" err="1">
                <a:solidFill>
                  <a:schemeClr val="tx1"/>
                </a:solidFill>
                <a:effectLst/>
                <a:latin typeface="+mn-lt"/>
                <a:ea typeface="+mn-ea"/>
                <a:cs typeface="+mn-cs"/>
              </a:rPr>
              <a:t>etɪk</a:t>
            </a:r>
            <a:r>
              <a:rPr lang="en-US" altLang="zh-TW" sz="1600" b="0" i="0" kern="1200" dirty="0">
                <a:solidFill>
                  <a:schemeClr val="tx1"/>
                </a:solidFill>
                <a:effectLst/>
                <a:latin typeface="+mn-lt"/>
                <a:ea typeface="+mn-ea"/>
                <a:cs typeface="+mn-cs"/>
              </a:rPr>
              <a:t>/</a:t>
            </a:r>
          </a:p>
          <a:p>
            <a:r>
              <a:rPr lang="en-US" altLang="zh-CN" sz="1600" dirty="0">
                <a:solidFill>
                  <a:srgbClr val="0000CC"/>
                </a:solidFill>
              </a:rPr>
              <a:t>Hostile </a:t>
            </a:r>
            <a:r>
              <a:rPr lang="en-US" altLang="zh-TW" sz="1600" b="0" i="0" kern="1200" dirty="0">
                <a:solidFill>
                  <a:schemeClr val="tx1"/>
                </a:solidFill>
                <a:effectLst/>
                <a:latin typeface="+mn-lt"/>
                <a:ea typeface="+mn-ea"/>
                <a:cs typeface="+mn-cs"/>
              </a:rPr>
              <a:t>/ˈ</a:t>
            </a:r>
            <a:r>
              <a:rPr lang="en-US" altLang="zh-TW" sz="1600" b="0" i="0" kern="1200" dirty="0" err="1">
                <a:solidFill>
                  <a:schemeClr val="tx1"/>
                </a:solidFill>
                <a:effectLst/>
                <a:latin typeface="+mn-lt"/>
                <a:ea typeface="+mn-ea"/>
                <a:cs typeface="+mn-cs"/>
              </a:rPr>
              <a:t>hɒstaɪl</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1630843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dirty="0">
                <a:solidFill>
                  <a:srgbClr val="0000CC"/>
                </a:solidFill>
              </a:rPr>
              <a:t>Toward </a:t>
            </a:r>
            <a:r>
              <a:rPr lang="en-US" altLang="zh-TW" sz="1600" b="0" i="0" kern="1200" dirty="0">
                <a:solidFill>
                  <a:schemeClr val="tx1"/>
                </a:solidFill>
                <a:effectLst/>
                <a:latin typeface="+mn-lt"/>
                <a:ea typeface="+mn-ea"/>
                <a:cs typeface="+mn-cs"/>
              </a:rPr>
              <a:t>/</a:t>
            </a:r>
            <a:r>
              <a:rPr lang="en-US" altLang="zh-TW" sz="1600" b="0" i="0" kern="1200" dirty="0" err="1">
                <a:solidFill>
                  <a:schemeClr val="tx1"/>
                </a:solidFill>
                <a:effectLst/>
                <a:latin typeface="+mn-lt"/>
                <a:ea typeface="+mn-ea"/>
                <a:cs typeface="+mn-cs"/>
              </a:rPr>
              <a:t>təˈwɔːd</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18307579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dirty="0">
                <a:solidFill>
                  <a:srgbClr val="0000CC"/>
                </a:solidFill>
              </a:rPr>
              <a:t>Malleable </a:t>
            </a:r>
            <a:r>
              <a:rPr lang="en-US" altLang="zh-TW" sz="1600" b="0" i="0" kern="1200" dirty="0">
                <a:solidFill>
                  <a:schemeClr val="tx1"/>
                </a:solidFill>
                <a:effectLst/>
                <a:latin typeface="+mn-lt"/>
                <a:ea typeface="+mn-ea"/>
                <a:cs typeface="+mn-cs"/>
              </a:rPr>
              <a:t>/ˈ</a:t>
            </a:r>
            <a:r>
              <a:rPr lang="en-US" altLang="zh-TW" sz="1600" b="0" i="0" kern="1200" dirty="0" err="1">
                <a:solidFill>
                  <a:schemeClr val="tx1"/>
                </a:solidFill>
                <a:effectLst/>
                <a:latin typeface="+mn-lt"/>
                <a:ea typeface="+mn-ea"/>
                <a:cs typeface="+mn-cs"/>
              </a:rPr>
              <a:t>mæliəb</a:t>
            </a:r>
            <a:r>
              <a:rPr lang="en-US" altLang="zh-TW" sz="1600" b="0" i="0" kern="1200" dirty="0">
                <a:solidFill>
                  <a:schemeClr val="tx1"/>
                </a:solidFill>
                <a:effectLst/>
                <a:latin typeface="+mn-lt"/>
                <a:ea typeface="+mn-ea"/>
                <a:cs typeface="+mn-cs"/>
              </a:rPr>
              <a:t>(ə)l/</a:t>
            </a:r>
            <a:endParaRPr lang="zh-TW" altLang="en-US" dirty="0"/>
          </a:p>
        </p:txBody>
      </p:sp>
    </p:spTree>
    <p:extLst>
      <p:ext uri="{BB962C8B-B14F-4D97-AF65-F5344CB8AC3E}">
        <p14:creationId xmlns:p14="http://schemas.microsoft.com/office/powerpoint/2010/main" val="1949566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dirty="0">
                <a:solidFill>
                  <a:srgbClr val="0000CC"/>
                </a:solidFill>
              </a:rPr>
              <a:t>Endue </a:t>
            </a:r>
            <a:r>
              <a:rPr lang="en-US" altLang="zh-TW" sz="1600" b="0" i="0" kern="1200" dirty="0">
                <a:solidFill>
                  <a:schemeClr val="tx1"/>
                </a:solidFill>
                <a:effectLst/>
                <a:latin typeface="+mn-lt"/>
                <a:ea typeface="+mn-ea"/>
                <a:cs typeface="+mn-cs"/>
              </a:rPr>
              <a:t>/</a:t>
            </a:r>
            <a:r>
              <a:rPr lang="en-US" altLang="zh-TW" sz="1600" b="0" i="0" kern="1200" dirty="0" err="1">
                <a:solidFill>
                  <a:schemeClr val="tx1"/>
                </a:solidFill>
                <a:effectLst/>
                <a:latin typeface="+mn-lt"/>
                <a:ea typeface="+mn-ea"/>
                <a:cs typeface="+mn-cs"/>
              </a:rPr>
              <a:t>ɪnˈdju</a:t>
            </a:r>
            <a:r>
              <a:rPr lang="en-US" altLang="zh-TW" sz="1600" b="0" i="0" kern="1200" dirty="0">
                <a:solidFill>
                  <a:schemeClr val="tx1"/>
                </a:solidFill>
                <a:effectLst/>
                <a:latin typeface="+mn-lt"/>
                <a:ea typeface="+mn-ea"/>
                <a:cs typeface="+mn-cs"/>
              </a:rPr>
              <a:t>ː/</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2942006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dirty="0">
                <a:solidFill>
                  <a:srgbClr val="0000CC"/>
                </a:solidFill>
              </a:rPr>
              <a:t>Versatility </a:t>
            </a:r>
            <a:r>
              <a:rPr lang="en-US" altLang="zh-TW" sz="1600" b="0" i="0" kern="1200" dirty="0">
                <a:solidFill>
                  <a:schemeClr val="tx1"/>
                </a:solidFill>
                <a:effectLst/>
                <a:latin typeface="+mn-lt"/>
                <a:ea typeface="+mn-ea"/>
                <a:cs typeface="+mn-cs"/>
              </a:rPr>
              <a:t>/ˌ</a:t>
            </a:r>
            <a:r>
              <a:rPr lang="en-US" altLang="zh-TW" sz="1600" b="0" i="0" kern="1200" dirty="0" err="1">
                <a:solidFill>
                  <a:schemeClr val="tx1"/>
                </a:solidFill>
                <a:effectLst/>
                <a:latin typeface="+mn-lt"/>
                <a:ea typeface="+mn-ea"/>
                <a:cs typeface="+mn-cs"/>
              </a:rPr>
              <a:t>vɜːsəˈtɪləti</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29151631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32853251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dirty="0">
                <a:solidFill>
                  <a:srgbClr val="0000CC"/>
                </a:solidFill>
              </a:rPr>
              <a:t>Palanquin </a:t>
            </a:r>
            <a:r>
              <a:rPr lang="en-US" altLang="zh-TW" sz="1600" b="0" i="0" kern="1200" dirty="0">
                <a:solidFill>
                  <a:schemeClr val="tx1"/>
                </a:solidFill>
                <a:effectLst/>
                <a:latin typeface="+mn-lt"/>
                <a:ea typeface="+mn-ea"/>
                <a:cs typeface="+mn-cs"/>
              </a:rPr>
              <a:t>/ˌ</a:t>
            </a:r>
            <a:r>
              <a:rPr lang="en-US" altLang="zh-TW" sz="1600" b="0" i="0" kern="1200" dirty="0" err="1">
                <a:solidFill>
                  <a:schemeClr val="tx1"/>
                </a:solidFill>
                <a:effectLst/>
                <a:latin typeface="+mn-lt"/>
                <a:ea typeface="+mn-ea"/>
                <a:cs typeface="+mn-cs"/>
              </a:rPr>
              <a:t>pælənˈkiːn</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32729434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dirty="0">
                <a:solidFill>
                  <a:srgbClr val="0000CC"/>
                </a:solidFill>
              </a:rPr>
              <a:t>Gecko </a:t>
            </a:r>
            <a:r>
              <a:rPr lang="en-US" altLang="zh-TW" sz="1600" b="0" i="0" kern="1200" dirty="0">
                <a:solidFill>
                  <a:schemeClr val="tx1"/>
                </a:solidFill>
                <a:effectLst/>
                <a:latin typeface="+mn-lt"/>
                <a:ea typeface="+mn-ea"/>
                <a:cs typeface="+mn-cs"/>
              </a:rPr>
              <a:t>/ˈ</a:t>
            </a:r>
            <a:r>
              <a:rPr lang="en-US" altLang="zh-TW" sz="1600" b="0" i="0" kern="1200" dirty="0" err="1">
                <a:solidFill>
                  <a:schemeClr val="tx1"/>
                </a:solidFill>
                <a:effectLst/>
                <a:latin typeface="+mn-lt"/>
                <a:ea typeface="+mn-ea"/>
                <a:cs typeface="+mn-cs"/>
              </a:rPr>
              <a:t>ɡekəʊ</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1044723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dirty="0">
                <a:solidFill>
                  <a:srgbClr val="0000CC"/>
                </a:solidFill>
              </a:rPr>
              <a:t>Carcass </a:t>
            </a:r>
            <a:r>
              <a:rPr lang="en-US" altLang="zh-TW" sz="1600" b="0" i="0" kern="1200" dirty="0">
                <a:solidFill>
                  <a:schemeClr val="tx1"/>
                </a:solidFill>
                <a:effectLst/>
                <a:latin typeface="+mn-lt"/>
                <a:ea typeface="+mn-ea"/>
                <a:cs typeface="+mn-cs"/>
              </a:rPr>
              <a:t>/ˈ</a:t>
            </a:r>
            <a:r>
              <a:rPr lang="en-US" altLang="zh-TW" sz="1600" b="0" i="0" kern="1200" dirty="0" err="1">
                <a:solidFill>
                  <a:schemeClr val="tx1"/>
                </a:solidFill>
                <a:effectLst/>
                <a:latin typeface="+mn-lt"/>
                <a:ea typeface="+mn-ea"/>
                <a:cs typeface="+mn-cs"/>
              </a:rPr>
              <a:t>kɑːkəs</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1547950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sp>
        <p:nvSpPr>
          <p:cNvPr id="7" name="Rectangle 6"/>
          <p:cNvSpPr/>
          <p:nvPr/>
        </p:nvSpPr>
        <p:spPr>
          <a:xfrm>
            <a:off x="3175" y="6400800"/>
            <a:ext cx="1218565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5651"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6994" y="758952"/>
            <a:ext cx="10055781" cy="3566160"/>
          </a:xfrm>
        </p:spPr>
        <p:txBody>
          <a:bodyPr anchor="b">
            <a:normAutofit/>
          </a:bodyPr>
          <a:lstStyle>
            <a:lvl1pPr algn="l">
              <a:lnSpc>
                <a:spcPct val="85000"/>
              </a:lnSpc>
              <a:defRPr sz="7998" spc="-50" baseline="0">
                <a:solidFill>
                  <a:schemeClr val="tx1">
                    <a:lumMod val="85000"/>
                    <a:lumOff val="15000"/>
                  </a:schemeClr>
                </a:solidFill>
              </a:defRPr>
            </a:lvl1pPr>
          </a:lstStyle>
          <a:p>
            <a:r>
              <a:rPr lang="zh-TW" altLang="en-US"/>
              <a:t>按一下以編輯母片標題樣式</a:t>
            </a:r>
            <a:endParaRPr lang="en-US" dirty="0"/>
          </a:p>
        </p:txBody>
      </p:sp>
      <p:sp>
        <p:nvSpPr>
          <p:cNvPr id="3" name="Subtitle 2"/>
          <p:cNvSpPr>
            <a:spLocks noGrp="1"/>
          </p:cNvSpPr>
          <p:nvPr>
            <p:ph type="subTitle" idx="1"/>
          </p:nvPr>
        </p:nvSpPr>
        <p:spPr>
          <a:xfrm>
            <a:off x="1099764" y="4455620"/>
            <a:ext cx="10055781" cy="1143000"/>
          </a:xfrm>
        </p:spPr>
        <p:txBody>
          <a:bodyPr lIns="91440" rIns="91440">
            <a:normAutofit/>
          </a:bodyPr>
          <a:lstStyle>
            <a:lvl1pPr marL="0" indent="0" algn="l">
              <a:buNone/>
              <a:defRPr sz="2399" cap="all" spc="200" baseline="0">
                <a:solidFill>
                  <a:schemeClr val="tx2"/>
                </a:solidFill>
                <a:latin typeface="+mj-lt"/>
              </a:defRPr>
            </a:lvl1pPr>
            <a:lvl2pPr marL="457063" indent="0" algn="ctr">
              <a:buNone/>
              <a:defRPr sz="2399"/>
            </a:lvl2pPr>
            <a:lvl3pPr marL="914126" indent="0" algn="ctr">
              <a:buNone/>
              <a:defRPr sz="2399"/>
            </a:lvl3pPr>
            <a:lvl4pPr marL="1371189" indent="0" algn="ctr">
              <a:buNone/>
              <a:defRPr sz="1999"/>
            </a:lvl4pPr>
            <a:lvl5pPr marL="1828251" indent="0" algn="ctr">
              <a:buNone/>
              <a:defRPr sz="1999"/>
            </a:lvl5pPr>
            <a:lvl6pPr marL="2285314" indent="0" algn="ctr">
              <a:buNone/>
              <a:defRPr sz="1999"/>
            </a:lvl6pPr>
            <a:lvl7pPr marL="2742377" indent="0" algn="ctr">
              <a:buNone/>
              <a:defRPr sz="1999"/>
            </a:lvl7pPr>
            <a:lvl8pPr marL="3199440" indent="0" algn="ctr">
              <a:buNone/>
              <a:defRPr sz="1999"/>
            </a:lvl8pPr>
            <a:lvl9pPr marL="3656503" indent="0" algn="ctr">
              <a:buNone/>
              <a:defRPr sz="1999"/>
            </a:lvl9pPr>
          </a:lstStyle>
          <a:p>
            <a:r>
              <a:rPr lang="zh-TW" altLang="en-US"/>
              <a:t>按一下以編輯母片子標題樣式</a:t>
            </a:r>
            <a:endParaRPr lang="en-US" dirty="0"/>
          </a:p>
        </p:txBody>
      </p:sp>
      <p:sp>
        <p:nvSpPr>
          <p:cNvPr id="4" name="Date Placeholder 3"/>
          <p:cNvSpPr>
            <a:spLocks noGrp="1"/>
          </p:cNvSpPr>
          <p:nvPr>
            <p:ph type="dt" sz="half" idx="10"/>
          </p:nvPr>
        </p:nvSpPr>
        <p:spPr/>
        <p:txBody>
          <a:bodyPr/>
          <a:lstStyle/>
          <a:p>
            <a:fld id="{654EA20B-5F01-614A-AE90-09D6BDF5EBFA}" type="datetime1">
              <a:rPr lang="zh-CN" altLang="en-US" smtClean="0"/>
              <a:t>2025/7/9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344" y="4343400"/>
            <a:ext cx="9872948"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635256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內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zh-TW" altLang="en-US"/>
              <a:t>按一下以編輯母片標題樣式</a:t>
            </a:r>
            <a:endParaRPr lang="en-US" dirty="0"/>
          </a:p>
        </p:txBody>
      </p:sp>
      <p:sp>
        <p:nvSpPr>
          <p:cNvPr id="3" name="Content Placeholder 2"/>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654EA20B-5F01-614A-AE90-09D6BDF5EBFA}" type="datetime1">
              <a:rPr lang="zh-CN" altLang="en-US" smtClean="0"/>
              <a:t>2025/7/9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dirty="0"/>
          </a:p>
        </p:txBody>
      </p:sp>
    </p:spTree>
    <p:extLst>
      <p:ext uri="{BB962C8B-B14F-4D97-AF65-F5344CB8AC3E}">
        <p14:creationId xmlns:p14="http://schemas.microsoft.com/office/powerpoint/2010/main" val="4093473181"/>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章節標題">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565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5651"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6994" y="758952"/>
            <a:ext cx="10055781" cy="3566160"/>
          </a:xfrm>
        </p:spPr>
        <p:txBody>
          <a:bodyPr anchor="b" anchorCtr="0">
            <a:normAutofit/>
          </a:bodyPr>
          <a:lstStyle>
            <a:lvl1pPr>
              <a:lnSpc>
                <a:spcPct val="85000"/>
              </a:lnSpc>
              <a:defRPr sz="7998" b="0">
                <a:solidFill>
                  <a:schemeClr val="tx1">
                    <a:lumMod val="85000"/>
                    <a:lumOff val="15000"/>
                  </a:schemeClr>
                </a:solidFill>
              </a:defRPr>
            </a:lvl1pPr>
          </a:lstStyle>
          <a:p>
            <a:r>
              <a:rPr lang="zh-TW" altLang="en-US"/>
              <a:t>按一下以編輯母片標題樣式</a:t>
            </a:r>
            <a:endParaRPr lang="en-US" dirty="0"/>
          </a:p>
        </p:txBody>
      </p:sp>
      <p:sp>
        <p:nvSpPr>
          <p:cNvPr id="3" name="Text Placeholder 2"/>
          <p:cNvSpPr>
            <a:spLocks noGrp="1"/>
          </p:cNvSpPr>
          <p:nvPr>
            <p:ph type="body" idx="1"/>
          </p:nvPr>
        </p:nvSpPr>
        <p:spPr>
          <a:xfrm>
            <a:off x="1096994" y="4453128"/>
            <a:ext cx="10055781" cy="1143000"/>
          </a:xfrm>
        </p:spPr>
        <p:txBody>
          <a:bodyPr lIns="91440" rIns="91440" anchor="t" anchorCtr="0">
            <a:normAutofit/>
          </a:bodyPr>
          <a:lstStyle>
            <a:lvl1pPr marL="0" indent="0">
              <a:buNone/>
              <a:defRPr sz="2399" cap="all" spc="200" baseline="0">
                <a:solidFill>
                  <a:schemeClr val="tx2"/>
                </a:solidFill>
                <a:latin typeface="+mj-lt"/>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zh-TW" altLang="en-US"/>
              <a:t>按一下以編輯母片文字樣式</a:t>
            </a:r>
          </a:p>
        </p:txBody>
      </p:sp>
      <p:sp>
        <p:nvSpPr>
          <p:cNvPr id="4" name="Date Placeholder 3"/>
          <p:cNvSpPr>
            <a:spLocks noGrp="1"/>
          </p:cNvSpPr>
          <p:nvPr>
            <p:ph type="dt" sz="half" idx="10"/>
          </p:nvPr>
        </p:nvSpPr>
        <p:spPr/>
        <p:txBody>
          <a:bodyPr/>
          <a:lstStyle/>
          <a:p>
            <a:fld id="{654EA20B-5F01-614A-AE90-09D6BDF5EBFA}" type="datetime1">
              <a:rPr lang="zh-CN" altLang="en-US" smtClean="0"/>
              <a:t>2025/7/9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344" y="4343400"/>
            <a:ext cx="9872948"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7125229"/>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個內容">
    <p:spTree>
      <p:nvGrpSpPr>
        <p:cNvPr id="1" name=""/>
        <p:cNvGrpSpPr/>
        <p:nvPr/>
      </p:nvGrpSpPr>
      <p:grpSpPr>
        <a:xfrm>
          <a:off x="0" y="0"/>
          <a:ext cx="0" cy="0"/>
          <a:chOff x="0" y="0"/>
          <a:chExt cx="0" cy="0"/>
        </a:xfrm>
      </p:grpSpPr>
      <p:sp>
        <p:nvSpPr>
          <p:cNvPr id="8" name="Title 7"/>
          <p:cNvSpPr>
            <a:spLocks noGrp="1"/>
          </p:cNvSpPr>
          <p:nvPr>
            <p:ph type="title"/>
          </p:nvPr>
        </p:nvSpPr>
        <p:spPr>
          <a:xfrm>
            <a:off x="1096994" y="286604"/>
            <a:ext cx="10055781" cy="1450757"/>
          </a:xfrm>
        </p:spPr>
        <p:txBody>
          <a:bodyPr/>
          <a:lstStyle/>
          <a:p>
            <a:r>
              <a:rPr lang="zh-TW" altLang="en-US"/>
              <a:t>按一下以編輯母片標題樣式</a:t>
            </a:r>
            <a:endParaRPr lang="en-US" dirty="0"/>
          </a:p>
        </p:txBody>
      </p:sp>
      <p:sp>
        <p:nvSpPr>
          <p:cNvPr id="3" name="Content Placeholder 2"/>
          <p:cNvSpPr>
            <a:spLocks noGrp="1"/>
          </p:cNvSpPr>
          <p:nvPr>
            <p:ph sz="half" idx="1"/>
          </p:nvPr>
        </p:nvSpPr>
        <p:spPr>
          <a:xfrm>
            <a:off x="1096993" y="1845734"/>
            <a:ext cx="4936474" cy="4023360"/>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Content Placeholder 3"/>
          <p:cNvSpPr>
            <a:spLocks noGrp="1"/>
          </p:cNvSpPr>
          <p:nvPr>
            <p:ph sz="half" idx="2"/>
          </p:nvPr>
        </p:nvSpPr>
        <p:spPr>
          <a:xfrm>
            <a:off x="6216301" y="1845735"/>
            <a:ext cx="4936474" cy="4023360"/>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Date Placeholder 4"/>
          <p:cNvSpPr>
            <a:spLocks noGrp="1"/>
          </p:cNvSpPr>
          <p:nvPr>
            <p:ph type="dt" sz="half" idx="10"/>
          </p:nvPr>
        </p:nvSpPr>
        <p:spPr/>
        <p:txBody>
          <a:bodyPr/>
          <a:lstStyle/>
          <a:p>
            <a:fld id="{654EA20B-5F01-614A-AE90-09D6BDF5EBFA}" type="datetime1">
              <a:rPr lang="zh-CN" altLang="en-US" smtClean="0"/>
              <a:t>2025/7/9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50890413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10" name="Title 9"/>
          <p:cNvSpPr>
            <a:spLocks noGrp="1"/>
          </p:cNvSpPr>
          <p:nvPr>
            <p:ph type="title"/>
          </p:nvPr>
        </p:nvSpPr>
        <p:spPr>
          <a:xfrm>
            <a:off x="1096994" y="286604"/>
            <a:ext cx="10055781" cy="1450757"/>
          </a:xfrm>
        </p:spPr>
        <p:txBody>
          <a:bodyPr/>
          <a:lstStyle/>
          <a:p>
            <a:r>
              <a:rPr lang="zh-TW" altLang="en-US"/>
              <a:t>按一下以編輯母片標題樣式</a:t>
            </a:r>
            <a:endParaRPr lang="en-US" dirty="0"/>
          </a:p>
        </p:txBody>
      </p:sp>
      <p:sp>
        <p:nvSpPr>
          <p:cNvPr id="3" name="Text Placeholder 2"/>
          <p:cNvSpPr>
            <a:spLocks noGrp="1"/>
          </p:cNvSpPr>
          <p:nvPr>
            <p:ph type="body" idx="1"/>
          </p:nvPr>
        </p:nvSpPr>
        <p:spPr>
          <a:xfrm>
            <a:off x="1096994" y="1846052"/>
            <a:ext cx="4936474" cy="736282"/>
          </a:xfrm>
        </p:spPr>
        <p:txBody>
          <a:bodyPr lIns="91440" rIns="91440" anchor="ctr">
            <a:normAutofit/>
          </a:bodyPr>
          <a:lstStyle>
            <a:lvl1pPr marL="0" indent="0">
              <a:buNone/>
              <a:defRPr sz="1999" b="0" cap="all" baseline="0">
                <a:solidFill>
                  <a:schemeClr val="tx2"/>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zh-TW" altLang="en-US"/>
              <a:t>按一下以編輯母片文字樣式</a:t>
            </a:r>
          </a:p>
        </p:txBody>
      </p:sp>
      <p:sp>
        <p:nvSpPr>
          <p:cNvPr id="4" name="Content Placeholder 3"/>
          <p:cNvSpPr>
            <a:spLocks noGrp="1"/>
          </p:cNvSpPr>
          <p:nvPr>
            <p:ph sz="half" idx="2"/>
          </p:nvPr>
        </p:nvSpPr>
        <p:spPr>
          <a:xfrm>
            <a:off x="1096994" y="2582334"/>
            <a:ext cx="4936474" cy="3378200"/>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Text Placeholder 4"/>
          <p:cNvSpPr>
            <a:spLocks noGrp="1"/>
          </p:cNvSpPr>
          <p:nvPr>
            <p:ph type="body" sz="quarter" idx="3"/>
          </p:nvPr>
        </p:nvSpPr>
        <p:spPr>
          <a:xfrm>
            <a:off x="6216301" y="1846052"/>
            <a:ext cx="4936474" cy="736282"/>
          </a:xfrm>
        </p:spPr>
        <p:txBody>
          <a:bodyPr lIns="91440" rIns="91440" anchor="ctr">
            <a:normAutofit/>
          </a:bodyPr>
          <a:lstStyle>
            <a:lvl1pPr marL="0" indent="0">
              <a:buNone/>
              <a:defRPr sz="1999" b="0" cap="all" baseline="0">
                <a:solidFill>
                  <a:schemeClr val="tx2"/>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zh-TW" altLang="en-US"/>
              <a:t>按一下以編輯母片文字樣式</a:t>
            </a:r>
          </a:p>
        </p:txBody>
      </p:sp>
      <p:sp>
        <p:nvSpPr>
          <p:cNvPr id="6" name="Content Placeholder 5"/>
          <p:cNvSpPr>
            <a:spLocks noGrp="1"/>
          </p:cNvSpPr>
          <p:nvPr>
            <p:ph sz="quarter" idx="4"/>
          </p:nvPr>
        </p:nvSpPr>
        <p:spPr>
          <a:xfrm>
            <a:off x="6216301" y="2582334"/>
            <a:ext cx="4936474" cy="3378200"/>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7" name="Date Placeholder 6"/>
          <p:cNvSpPr>
            <a:spLocks noGrp="1"/>
          </p:cNvSpPr>
          <p:nvPr>
            <p:ph type="dt" sz="half" idx="10"/>
          </p:nvPr>
        </p:nvSpPr>
        <p:spPr/>
        <p:txBody>
          <a:bodyPr/>
          <a:lstStyle/>
          <a:p>
            <a:fld id="{654EA20B-5F01-614A-AE90-09D6BDF5EBFA}" type="datetime1">
              <a:rPr lang="zh-CN" altLang="en-US" smtClean="0"/>
              <a:t>2025/7/9</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1990897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Date Placeholder 2"/>
          <p:cNvSpPr>
            <a:spLocks noGrp="1"/>
          </p:cNvSpPr>
          <p:nvPr>
            <p:ph type="dt" sz="half" idx="10"/>
          </p:nvPr>
        </p:nvSpPr>
        <p:spPr/>
        <p:txBody>
          <a:bodyPr/>
          <a:lstStyle/>
          <a:p>
            <a:fld id="{654EA20B-5F01-614A-AE90-09D6BDF5EBFA}" type="datetime1">
              <a:rPr lang="zh-CN" altLang="en-US" smtClean="0"/>
              <a:t>2025/7/9</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19400787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5" name="Rectangle 4"/>
          <p:cNvSpPr/>
          <p:nvPr/>
        </p:nvSpPr>
        <p:spPr>
          <a:xfrm>
            <a:off x="3175" y="6400800"/>
            <a:ext cx="1218565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5651"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EFDB423-F4EB-1244-AC62-4B4A08009BC0}" type="datetime1">
              <a:rPr lang="zh-CN" altLang="en-US" smtClean="0"/>
              <a:t>2025/7/9</a:t>
            </a:fld>
            <a:endParaRPr lang="zh-CN" alt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zh-CN" alt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87445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含輔助字幕的內容">
    <p:spTree>
      <p:nvGrpSpPr>
        <p:cNvPr id="1" name=""/>
        <p:cNvGrpSpPr/>
        <p:nvPr/>
      </p:nvGrpSpPr>
      <p:grpSpPr>
        <a:xfrm>
          <a:off x="0" y="0"/>
          <a:ext cx="0" cy="0"/>
          <a:chOff x="0" y="0"/>
          <a:chExt cx="0" cy="0"/>
        </a:xfrm>
      </p:grpSpPr>
      <p:sp>
        <p:nvSpPr>
          <p:cNvPr id="8" name="Rectangle 7"/>
          <p:cNvSpPr/>
          <p:nvPr/>
        </p:nvSpPr>
        <p:spPr>
          <a:xfrm>
            <a:off x="17" y="0"/>
            <a:ext cx="404973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39019" y="0"/>
            <a:ext cx="6399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081" y="594359"/>
            <a:ext cx="3199567" cy="2286000"/>
          </a:xfrm>
        </p:spPr>
        <p:txBody>
          <a:bodyPr anchor="b">
            <a:normAutofit/>
          </a:bodyPr>
          <a:lstStyle>
            <a:lvl1pPr>
              <a:defRPr sz="3599" b="0">
                <a:solidFill>
                  <a:srgbClr val="FFFFFF"/>
                </a:solidFill>
              </a:defRPr>
            </a:lvl1pPr>
          </a:lstStyle>
          <a:p>
            <a:r>
              <a:rPr lang="zh-TW" altLang="en-US"/>
              <a:t>按一下以編輯母片標題樣式</a:t>
            </a:r>
            <a:endParaRPr lang="en-US" dirty="0"/>
          </a:p>
        </p:txBody>
      </p:sp>
      <p:sp>
        <p:nvSpPr>
          <p:cNvPr id="3" name="Content Placeholder 2"/>
          <p:cNvSpPr>
            <a:spLocks noGrp="1"/>
          </p:cNvSpPr>
          <p:nvPr>
            <p:ph idx="1"/>
          </p:nvPr>
        </p:nvSpPr>
        <p:spPr>
          <a:xfrm>
            <a:off x="4799350" y="731520"/>
            <a:ext cx="6490549" cy="5257800"/>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Text Placeholder 3"/>
          <p:cNvSpPr>
            <a:spLocks noGrp="1"/>
          </p:cNvSpPr>
          <p:nvPr>
            <p:ph type="body" sz="half" idx="2"/>
          </p:nvPr>
        </p:nvSpPr>
        <p:spPr>
          <a:xfrm>
            <a:off x="457081" y="2926080"/>
            <a:ext cx="3199567" cy="3379124"/>
          </a:xfrm>
        </p:spPr>
        <p:txBody>
          <a:bodyPr lIns="91440" rIns="91440">
            <a:normAutofit/>
          </a:bodyPr>
          <a:lstStyle>
            <a:lvl1pPr marL="0" indent="0">
              <a:buNone/>
              <a:defRPr sz="1500">
                <a:solidFill>
                  <a:srgbClr val="FFFFFF"/>
                </a:solidFill>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zh-TW" altLang="en-US"/>
              <a:t>按一下以編輯母片文字樣式</a:t>
            </a:r>
          </a:p>
        </p:txBody>
      </p:sp>
      <p:sp>
        <p:nvSpPr>
          <p:cNvPr id="5" name="Date Placeholder 4"/>
          <p:cNvSpPr>
            <a:spLocks noGrp="1"/>
          </p:cNvSpPr>
          <p:nvPr>
            <p:ph type="dt" sz="half" idx="10"/>
          </p:nvPr>
        </p:nvSpPr>
        <p:spPr>
          <a:xfrm>
            <a:off x="465391" y="6459786"/>
            <a:ext cx="2617828" cy="365125"/>
          </a:xfrm>
        </p:spPr>
        <p:txBody>
          <a:bodyPr/>
          <a:lstStyle>
            <a:lvl1pPr algn="l">
              <a:defRPr/>
            </a:lvl1pPr>
          </a:lstStyle>
          <a:p>
            <a:fld id="{654EA20B-5F01-614A-AE90-09D6BDF5EBFA}" type="datetime1">
              <a:rPr lang="zh-CN" altLang="en-US" smtClean="0"/>
              <a:t>2025/7/9</a:t>
            </a:fld>
            <a:endParaRPr lang="zh-CN" altLang="en-US"/>
          </a:p>
        </p:txBody>
      </p:sp>
      <p:sp>
        <p:nvSpPr>
          <p:cNvPr id="6" name="Footer Placeholder 5"/>
          <p:cNvSpPr>
            <a:spLocks noGrp="1"/>
          </p:cNvSpPr>
          <p:nvPr>
            <p:ph type="ftr" sz="quarter" idx="11"/>
          </p:nvPr>
        </p:nvSpPr>
        <p:spPr>
          <a:xfrm>
            <a:off x="4799350" y="6459786"/>
            <a:ext cx="4646990" cy="365125"/>
          </a:xfrm>
        </p:spPr>
        <p:txBody>
          <a:bodyPr/>
          <a:lstStyle>
            <a:lvl1pPr algn="l">
              <a:defRPr>
                <a:solidFill>
                  <a:schemeClr val="tx2"/>
                </a:solidFill>
              </a:defRPr>
            </a:lvl1pPr>
          </a:lstStyle>
          <a:p>
            <a:endParaRPr lang="zh-CN" alt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354140371"/>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含輔助字幕的圖片">
    <p:spTree>
      <p:nvGrpSpPr>
        <p:cNvPr id="1" name=""/>
        <p:cNvGrpSpPr/>
        <p:nvPr/>
      </p:nvGrpSpPr>
      <p:grpSpPr>
        <a:xfrm>
          <a:off x="0" y="0"/>
          <a:ext cx="0" cy="0"/>
          <a:chOff x="0" y="0"/>
          <a:chExt cx="0" cy="0"/>
        </a:xfrm>
      </p:grpSpPr>
      <p:sp>
        <p:nvSpPr>
          <p:cNvPr id="8" name="Rectangle 7"/>
          <p:cNvSpPr/>
          <p:nvPr/>
        </p:nvSpPr>
        <p:spPr>
          <a:xfrm>
            <a:off x="0" y="4953000"/>
            <a:ext cx="12185651"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5651"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6994" y="5074920"/>
            <a:ext cx="10110630" cy="822960"/>
          </a:xfrm>
        </p:spPr>
        <p:txBody>
          <a:bodyPr lIns="91440" tIns="0" rIns="91440" bIns="0" anchor="b">
            <a:noAutofit/>
          </a:bodyPr>
          <a:lstStyle>
            <a:lvl1pPr>
              <a:defRPr sz="3599" b="0">
                <a:solidFill>
                  <a:srgbClr val="FFFFFF"/>
                </a:solidFill>
              </a:defRPr>
            </a:lvl1pPr>
          </a:lstStyle>
          <a:p>
            <a:r>
              <a:rPr lang="zh-TW" altLang="en-US"/>
              <a:t>按一下以編輯母片標題樣式</a:t>
            </a:r>
            <a:endParaRPr lang="en-US" dirty="0"/>
          </a:p>
        </p:txBody>
      </p:sp>
      <p:sp>
        <p:nvSpPr>
          <p:cNvPr id="3" name="Picture Placeholder 2"/>
          <p:cNvSpPr>
            <a:spLocks noGrp="1" noChangeAspect="1"/>
          </p:cNvSpPr>
          <p:nvPr>
            <p:ph type="pic" idx="1"/>
          </p:nvPr>
        </p:nvSpPr>
        <p:spPr>
          <a:xfrm>
            <a:off x="15" y="0"/>
            <a:ext cx="12188810" cy="4915076"/>
          </a:xfrm>
          <a:blipFill>
            <a:blip r:embed="rId2"/>
            <a:stretch>
              <a:fillRect/>
            </a:stretch>
          </a:blipFill>
        </p:spPr>
        <p:txBody>
          <a:bodyPr lIns="457200" tIns="457200" anchor="t"/>
          <a:lstStyle>
            <a:lvl1pPr marL="0" indent="0">
              <a:buNone/>
              <a:defRPr sz="3199">
                <a:solidFill>
                  <a:schemeClr val="bg1"/>
                </a:solidFill>
              </a:defRPr>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r>
              <a:rPr lang="zh-TW" altLang="en-US"/>
              <a:t>按一下圖示以新增圖片</a:t>
            </a:r>
            <a:endParaRPr lang="en-US" dirty="0"/>
          </a:p>
        </p:txBody>
      </p:sp>
      <p:sp>
        <p:nvSpPr>
          <p:cNvPr id="4" name="Text Placeholder 3"/>
          <p:cNvSpPr>
            <a:spLocks noGrp="1"/>
          </p:cNvSpPr>
          <p:nvPr>
            <p:ph type="body" sz="half" idx="2"/>
          </p:nvPr>
        </p:nvSpPr>
        <p:spPr>
          <a:xfrm>
            <a:off x="1096994" y="5907023"/>
            <a:ext cx="1011063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fld id="{654EA20B-5F01-614A-AE90-09D6BDF5EBFA}" type="datetime1">
              <a:rPr lang="zh-CN" altLang="en-US" smtClean="0"/>
              <a:t>2025/7/9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46116425"/>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654EA20B-5F01-614A-AE90-09D6BDF5EBFA}" type="datetime1">
              <a:rPr lang="zh-CN" altLang="en-US" smtClean="0"/>
              <a:t>2025/7/9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18810421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直排標題及文字">
    <p:spTree>
      <p:nvGrpSpPr>
        <p:cNvPr id="1" name=""/>
        <p:cNvGrpSpPr/>
        <p:nvPr/>
      </p:nvGrpSpPr>
      <p:grpSpPr>
        <a:xfrm>
          <a:off x="0" y="0"/>
          <a:ext cx="0" cy="0"/>
          <a:chOff x="0" y="0"/>
          <a:chExt cx="0" cy="0"/>
        </a:xfrm>
      </p:grpSpPr>
      <p:sp>
        <p:nvSpPr>
          <p:cNvPr id="7" name="Rectangle 6"/>
          <p:cNvSpPr/>
          <p:nvPr/>
        </p:nvSpPr>
        <p:spPr>
          <a:xfrm>
            <a:off x="3175" y="6400800"/>
            <a:ext cx="1218565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5651"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2628" y="414779"/>
            <a:ext cx="2628215" cy="5757421"/>
          </a:xfrm>
        </p:spPr>
        <p:txBody>
          <a:bodyPr vert="eaVert"/>
          <a:lstStyle/>
          <a:p>
            <a:r>
              <a:rPr lang="zh-TW" altLang="en-US"/>
              <a:t>按一下以編輯母片標題樣式</a:t>
            </a:r>
            <a:endParaRPr lang="en-US" dirty="0"/>
          </a:p>
        </p:txBody>
      </p:sp>
      <p:sp>
        <p:nvSpPr>
          <p:cNvPr id="3" name="Vertical Text Placeholder 2"/>
          <p:cNvSpPr>
            <a:spLocks noGrp="1"/>
          </p:cNvSpPr>
          <p:nvPr>
            <p:ph type="body" orient="vert" idx="1"/>
          </p:nvPr>
        </p:nvSpPr>
        <p:spPr>
          <a:xfrm>
            <a:off x="837982" y="414778"/>
            <a:ext cx="7732286" cy="5757422"/>
          </a:xfrm>
        </p:spPr>
        <p:txBody>
          <a:bodyPr vert="eaVert" lIns="45720" tIns="0" rIns="45720" bIns="0"/>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654EA20B-5F01-614A-AE90-09D6BDF5EBFA}" type="datetime1">
              <a:rPr lang="zh-CN" altLang="en-US" smtClean="0"/>
              <a:t>2025/7/9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37338145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88826"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6994" y="286604"/>
            <a:ext cx="10055781" cy="1450757"/>
          </a:xfrm>
          <a:prstGeom prst="rect">
            <a:avLst/>
          </a:prstGeom>
        </p:spPr>
        <p:txBody>
          <a:bodyPr vert="horz" lIns="91440" tIns="45720" rIns="91440" bIns="45720" rtlCol="0" anchor="b">
            <a:normAutofit/>
          </a:bodyPr>
          <a:lstStyle/>
          <a:p>
            <a:r>
              <a:rPr lang="zh-TW" altLang="en-US"/>
              <a:t>按一下以編輯母片標題樣式</a:t>
            </a:r>
            <a:endParaRPr lang="en-US" dirty="0"/>
          </a:p>
        </p:txBody>
      </p:sp>
      <p:sp>
        <p:nvSpPr>
          <p:cNvPr id="3" name="Text Placeholder 2"/>
          <p:cNvSpPr>
            <a:spLocks noGrp="1"/>
          </p:cNvSpPr>
          <p:nvPr>
            <p:ph type="body" idx="1"/>
          </p:nvPr>
        </p:nvSpPr>
        <p:spPr>
          <a:xfrm>
            <a:off x="1096994" y="1845734"/>
            <a:ext cx="10055781" cy="4023360"/>
          </a:xfrm>
          <a:prstGeom prst="rect">
            <a:avLst/>
          </a:prstGeom>
        </p:spPr>
        <p:txBody>
          <a:bodyPr vert="horz" lIns="0" tIns="45720" rIns="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2"/>
          </p:nvPr>
        </p:nvSpPr>
        <p:spPr>
          <a:xfrm>
            <a:off x="1096995" y="6459786"/>
            <a:ext cx="2471627" cy="365125"/>
          </a:xfrm>
          <a:prstGeom prst="rect">
            <a:avLst/>
          </a:prstGeom>
        </p:spPr>
        <p:txBody>
          <a:bodyPr vert="horz" lIns="91440" tIns="45720" rIns="91440" bIns="45720" rtlCol="0" anchor="ctr"/>
          <a:lstStyle>
            <a:lvl1pPr algn="l">
              <a:defRPr sz="900">
                <a:solidFill>
                  <a:srgbClr val="FFFFFF"/>
                </a:solidFill>
              </a:defRPr>
            </a:lvl1pPr>
          </a:lstStyle>
          <a:p>
            <a:fld id="{654EA20B-5F01-614A-AE90-09D6BDF5EBFA}" type="datetime1">
              <a:rPr lang="zh-CN" altLang="en-US" smtClean="0"/>
              <a:t>2025/7/9</a:t>
            </a:fld>
            <a:endParaRPr lang="zh-CN" altLang="en-US"/>
          </a:p>
        </p:txBody>
      </p:sp>
      <p:sp>
        <p:nvSpPr>
          <p:cNvPr id="5" name="Footer Placeholder 4"/>
          <p:cNvSpPr>
            <a:spLocks noGrp="1"/>
          </p:cNvSpPr>
          <p:nvPr>
            <p:ph type="ftr" sz="quarter" idx="3"/>
          </p:nvPr>
        </p:nvSpPr>
        <p:spPr>
          <a:xfrm>
            <a:off x="3685225" y="6459786"/>
            <a:ext cx="4821548"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zh-CN" altLang="en-US"/>
          </a:p>
        </p:txBody>
      </p:sp>
      <p:sp>
        <p:nvSpPr>
          <p:cNvPr id="6" name="Slide Number Placeholder 5"/>
          <p:cNvSpPr>
            <a:spLocks noGrp="1"/>
          </p:cNvSpPr>
          <p:nvPr>
            <p:ph type="sldNum" sz="quarter" idx="4"/>
          </p:nvPr>
        </p:nvSpPr>
        <p:spPr>
          <a:xfrm>
            <a:off x="9897880" y="6459786"/>
            <a:ext cx="1311683"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221" y="1737845"/>
            <a:ext cx="9964364"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94759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126" rtl="0" eaLnBrk="1" latinLnBrk="0" hangingPunct="1">
        <a:lnSpc>
          <a:spcPct val="85000"/>
        </a:lnSpc>
        <a:spcBef>
          <a:spcPct val="0"/>
        </a:spcBef>
        <a:buNone/>
        <a:defRPr sz="4799" kern="1200" spc="-50" baseline="0">
          <a:solidFill>
            <a:schemeClr val="tx1">
              <a:lumMod val="75000"/>
              <a:lumOff val="25000"/>
            </a:schemeClr>
          </a:solidFill>
          <a:latin typeface="+mj-lt"/>
          <a:ea typeface="+mj-ea"/>
          <a:cs typeface="+mj-cs"/>
        </a:defRPr>
      </a:lvl1pPr>
    </p:titleStyle>
    <p:bodyStyle>
      <a:lvl1pPr marL="91413" indent="-91413" algn="l" defTabSz="914126"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1999" kern="1200">
          <a:solidFill>
            <a:schemeClr val="tx1">
              <a:lumMod val="75000"/>
              <a:lumOff val="25000"/>
            </a:schemeClr>
          </a:solidFill>
          <a:latin typeface="+mn-lt"/>
          <a:ea typeface="+mn-ea"/>
          <a:cs typeface="+mn-cs"/>
        </a:defRPr>
      </a:lvl1pPr>
      <a:lvl2pPr marL="383933" indent="-182825" algn="l" defTabSz="914126" rtl="0" eaLnBrk="1" latinLnBrk="0" hangingPunct="1">
        <a:lnSpc>
          <a:spcPct val="90000"/>
        </a:lnSpc>
        <a:spcBef>
          <a:spcPts val="200"/>
        </a:spcBef>
        <a:spcAft>
          <a:spcPts val="400"/>
        </a:spcAft>
        <a:buClr>
          <a:schemeClr val="accent1"/>
        </a:buClr>
        <a:buFont typeface="Calibri" pitchFamily="34" charset="0"/>
        <a:buChar char="◦"/>
        <a:defRPr sz="1799" kern="1200">
          <a:solidFill>
            <a:schemeClr val="tx1">
              <a:lumMod val="75000"/>
              <a:lumOff val="25000"/>
            </a:schemeClr>
          </a:solidFill>
          <a:latin typeface="+mn-lt"/>
          <a:ea typeface="+mn-ea"/>
          <a:cs typeface="+mn-cs"/>
        </a:defRPr>
      </a:lvl2pPr>
      <a:lvl3pPr marL="566758" indent="-182825" algn="l" defTabSz="914126"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583" indent="-182825" algn="l" defTabSz="914126"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408" indent="-182825" algn="l" defTabSz="914126"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099670" indent="-228531" algn="l" defTabSz="914126"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299610" indent="-228531" algn="l" defTabSz="914126"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499550" indent="-228531" algn="l" defTabSz="914126"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699490" indent="-228531" algn="l" defTabSz="914126"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1.xml"/><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21.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s/_rels/slide22.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png"/><Relationship Id="rId2" Type="http://schemas.openxmlformats.org/officeDocument/2006/relationships/slideLayout" Target="../slideLayouts/slideLayout2.xml"/><Relationship Id="rId1" Type="http://schemas.openxmlformats.org/officeDocument/2006/relationships/themeOverride" Target="../theme/themeOverride22.xml"/><Relationship Id="rId6" Type="http://schemas.openxmlformats.org/officeDocument/2006/relationships/image" Target="../media/image16.pn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png"/></Relationships>
</file>

<file path=ppt/slides/_rels/slide23.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png"/><Relationship Id="rId2" Type="http://schemas.openxmlformats.org/officeDocument/2006/relationships/slideLayout" Target="../slideLayouts/slideLayout2.xml"/><Relationship Id="rId1" Type="http://schemas.openxmlformats.org/officeDocument/2006/relationships/themeOverride" Target="../theme/themeOverride23.xml"/><Relationship Id="rId6" Type="http://schemas.openxmlformats.org/officeDocument/2006/relationships/image" Target="../media/image26.pn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png"/><Relationship Id="rId4" Type="http://schemas.openxmlformats.org/officeDocument/2006/relationships/image" Target="../media/image24.png"/><Relationship Id="rId9" Type="http://schemas.openxmlformats.org/officeDocument/2006/relationships/image" Target="../media/image29.png"/><Relationship Id="rId14" Type="http://schemas.openxmlformats.org/officeDocument/2006/relationships/image" Target="../media/image34.png"/></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xml"/><Relationship Id="rId1" Type="http://schemas.openxmlformats.org/officeDocument/2006/relationships/themeOverride" Target="../theme/themeOverride46.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3.xml"/><Relationship Id="rId1" Type="http://schemas.openxmlformats.org/officeDocument/2006/relationships/themeOverride" Target="../theme/themeOverride47.xml"/><Relationship Id="rId4" Type="http://schemas.openxmlformats.org/officeDocument/2006/relationships/notesSlide" Target="../notesSlides/notesSlide4.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6.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8.xml"/></Relationships>
</file>

<file path=ppt/slides/_rels/slide5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9.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0.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xml"/><Relationship Id="rId1" Type="http://schemas.openxmlformats.org/officeDocument/2006/relationships/themeOverride" Target="../theme/themeOverride61.xml"/></Relationships>
</file>

<file path=ppt/slides/_rels/slide6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_rels/slide6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hemeOverride" Target="../theme/themeOverride64.xml"/></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5.xml"/></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6.xml"/></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5.xml"/><Relationship Id="rId1" Type="http://schemas.openxmlformats.org/officeDocument/2006/relationships/themeOverride" Target="../theme/themeOverride67.xml"/></Relationships>
</file>

<file path=ppt/slides/_rels/slide6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8.xml"/></Relationships>
</file>

<file path=ppt/slides/_rels/slide6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9.xml"/></Relationships>
</file>

<file path=ppt/slides/_rels/slide7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2.xml"/></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4.xml"/></Relationships>
</file>

<file path=ppt/slides/_rels/slide7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5.xml"/></Relationships>
</file>

<file path=ppt/slides/_rels/slide7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6.xml"/></Relationships>
</file>

<file path=ppt/slides/_rels/slide7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7.xml"/></Relationships>
</file>

<file path=ppt/slides/_rels/slide7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8.xml"/></Relationships>
</file>

<file path=ppt/slides/_rels/slide7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9.xml"/></Relationships>
</file>

<file path=ppt/slides/_rels/slide8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hemeOverride" Target="../theme/themeOverride80.xml"/></Relationships>
</file>

<file path=ppt/slides/_rels/slide8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1.xml"/></Relationships>
</file>

<file path=ppt/slides/_rels/slide8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2.xml"/></Relationships>
</file>

<file path=ppt/slides/_rels/slide8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3.xml"/></Relationships>
</file>

<file path=ppt/slides/_rels/slide8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hemeOverride" Target="../theme/themeOverride84.xml"/></Relationships>
</file>

<file path=ppt/slides/_rels/slide8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5.xml"/></Relationships>
</file>

<file path=ppt/slides/_rels/slide8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6.xml"/></Relationships>
</file>

<file path=ppt/slides/_rels/slide8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7.xml"/></Relationships>
</file>

<file path=ppt/slides/_rels/slide8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8.xml"/></Relationships>
</file>

<file path=ppt/slides/_rels/slide8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9.xml"/></Relationships>
</file>

<file path=ppt/slides/_rels/slide9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0.xml"/></Relationships>
</file>

<file path=ppt/slides/_rels/slide9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1.xml"/></Relationships>
</file>

<file path=ppt/slides/_rels/slide9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2.xml"/></Relationships>
</file>

<file path=ppt/slides/_rels/slide9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slideLayout" Target="../slideLayouts/slideLayout2.xml"/><Relationship Id="rId1" Type="http://schemas.openxmlformats.org/officeDocument/2006/relationships/themeOverride" Target="../theme/themeOverride9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EA15AAE8-B2DF-52E1-3B0C-8B53978723EF}"/>
              </a:ext>
            </a:extLst>
          </p:cNvPr>
          <p:cNvSpPr>
            <a:spLocks noGrp="1"/>
          </p:cNvSpPr>
          <p:nvPr>
            <p:ph type="sldNum" sz="quarter" idx="12"/>
          </p:nvPr>
        </p:nvSpPr>
        <p:spPr/>
        <p:txBody>
          <a:bodyPr/>
          <a:lstStyle/>
          <a:p>
            <a:fld id="{6113E31D-E2AB-40D1-8B51-AFA5AFEF393A}" type="slidenum">
              <a:rPr lang="en-US" smtClean="0"/>
              <a:t>1</a:t>
            </a:fld>
            <a:endParaRPr lang="en-US" dirty="0"/>
          </a:p>
        </p:txBody>
      </p:sp>
      <p:sp>
        <p:nvSpPr>
          <p:cNvPr id="7" name="矩形: 按鈕形 6">
            <a:extLst>
              <a:ext uri="{FF2B5EF4-FFF2-40B4-BE49-F238E27FC236}">
                <a16:creationId xmlns:a16="http://schemas.microsoft.com/office/drawing/2014/main" id="{F9E3421A-FA7D-FDC6-9804-E41740FA9E62}"/>
              </a:ext>
            </a:extLst>
          </p:cNvPr>
          <p:cNvSpPr/>
          <p:nvPr/>
        </p:nvSpPr>
        <p:spPr>
          <a:xfrm>
            <a:off x="3430116" y="620688"/>
            <a:ext cx="5256584" cy="93610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432000" rIns="0" bIns="0" rtlCol="0" anchor="ctr">
            <a:scene3d>
              <a:camera prst="orthographicFront"/>
              <a:lightRig rig="chilly" dir="t"/>
            </a:scene3d>
            <a:sp3d prstMaterial="clear"/>
          </a:bodyPr>
          <a:lstStyle/>
          <a:p>
            <a:pPr algn="ctr"/>
            <a:r>
              <a:rPr lang="en-US" altLang="zh-TW" sz="3600" dirty="0">
                <a:solidFill>
                  <a:schemeClr val="bg1"/>
                </a:solidFill>
                <a:latin typeface="Times New Roman" panose="02020603050405020304" pitchFamily="18" charset="0"/>
                <a:cs typeface="Times New Roman" panose="02020603050405020304" pitchFamily="18" charset="0"/>
              </a:rPr>
              <a:t>Buddhist Meditation-2</a:t>
            </a:r>
            <a:endParaRPr lang="zh-TW" altLang="en-US" sz="3600" dirty="0">
              <a:solidFill>
                <a:schemeClr val="bg1"/>
              </a:solidFill>
              <a:latin typeface="Times New Roman" panose="02020603050405020304" pitchFamily="18" charset="0"/>
              <a:cs typeface="Times New Roman" panose="02020603050405020304" pitchFamily="18" charset="0"/>
            </a:endParaRPr>
          </a:p>
          <a:p>
            <a:pPr algn="ctr"/>
            <a:endParaRPr lang="zh-TW" altLang="en-US" sz="3600" dirty="0">
              <a:latin typeface="Times New Roman" panose="02020603050405020304" pitchFamily="18" charset="0"/>
              <a:cs typeface="Times New Roman" panose="02020603050405020304" pitchFamily="18" charset="0"/>
            </a:endParaRPr>
          </a:p>
        </p:txBody>
      </p:sp>
      <p:pic>
        <p:nvPicPr>
          <p:cNvPr id="10" name="圖片 9">
            <a:extLst>
              <a:ext uri="{FF2B5EF4-FFF2-40B4-BE49-F238E27FC236}">
                <a16:creationId xmlns:a16="http://schemas.microsoft.com/office/drawing/2014/main" id="{F50A1EF5-F142-07EB-9DB6-3E7543211CAB}"/>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5303" b="92172" l="9642" r="91736">
                        <a14:foregroundMark x1="37190" y1="92172" x2="37190" y2="92172"/>
                        <a14:foregroundMark x1="92011" y1="79040" x2="92011" y2="79040"/>
                        <a14:foregroundMark x1="44904" y1="8081" x2="44904" y2="8081"/>
                        <a14:foregroundMark x1="42424" y1="5303" x2="42424" y2="5303"/>
                        <a14:backgroundMark x1="12121" y1="17677" x2="12121" y2="17677"/>
                      </a14:backgroundRemoval>
                    </a14:imgEffect>
                  </a14:imgLayer>
                </a14:imgProps>
              </a:ext>
            </a:extLst>
          </a:blip>
          <a:stretch>
            <a:fillRect/>
          </a:stretch>
        </p:blipFill>
        <p:spPr>
          <a:xfrm rot="197255">
            <a:off x="4183497" y="2156887"/>
            <a:ext cx="3457575" cy="3771900"/>
          </a:xfrm>
          <a:prstGeom prst="rect">
            <a:avLst/>
          </a:prstGeom>
        </p:spPr>
      </p:pic>
    </p:spTree>
    <p:extLst>
      <p:ext uri="{BB962C8B-B14F-4D97-AF65-F5344CB8AC3E}">
        <p14:creationId xmlns:p14="http://schemas.microsoft.com/office/powerpoint/2010/main" val="269393962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78B54664-522A-0D98-B0A4-FB836D964EED}"/>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3" name="文字方塊 2">
            <a:extLst>
              <a:ext uri="{FF2B5EF4-FFF2-40B4-BE49-F238E27FC236}">
                <a16:creationId xmlns:a16="http://schemas.microsoft.com/office/drawing/2014/main" id="{0D893841-C910-8C4C-0F41-AC2E9785792C}"/>
              </a:ext>
            </a:extLst>
          </p:cNvPr>
          <p:cNvSpPr txBox="1"/>
          <p:nvPr/>
        </p:nvSpPr>
        <p:spPr>
          <a:xfrm>
            <a:off x="857243" y="1088853"/>
            <a:ext cx="8540377" cy="523220"/>
          </a:xfrm>
          <a:prstGeom prst="rect">
            <a:avLst/>
          </a:prstGeom>
          <a:noFill/>
        </p:spPr>
        <p:txBody>
          <a:bodyPr wrap="square" rtlCol="0">
            <a:spAutoFit/>
          </a:bodyPr>
          <a:lstStyle/>
          <a:p>
            <a:r>
              <a:rPr lang="en-US" altLang="zh-CN" sz="2800" b="1" dirty="0">
                <a:solidFill>
                  <a:srgbClr val="0000CC"/>
                </a:solidFill>
              </a:rPr>
              <a:t>4. Recollection of Virtue (--access concentration)</a:t>
            </a:r>
            <a:endParaRPr lang="en-US" altLang="zh-CN" sz="2800" i="1" dirty="0">
              <a:solidFill>
                <a:srgbClr val="0000CC"/>
              </a:solidFill>
            </a:endParaRPr>
          </a:p>
        </p:txBody>
      </p:sp>
      <p:sp>
        <p:nvSpPr>
          <p:cNvPr id="4" name="文字方塊 3">
            <a:extLst>
              <a:ext uri="{FF2B5EF4-FFF2-40B4-BE49-F238E27FC236}">
                <a16:creationId xmlns:a16="http://schemas.microsoft.com/office/drawing/2014/main" id="{4A753871-E2A8-48C5-128B-5C050C5916DE}"/>
              </a:ext>
            </a:extLst>
          </p:cNvPr>
          <p:cNvSpPr txBox="1"/>
          <p:nvPr/>
        </p:nvSpPr>
        <p:spPr>
          <a:xfrm>
            <a:off x="866967" y="1988840"/>
            <a:ext cx="10454890" cy="1597745"/>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One who wants to develop the recollection of virtue should go into solitary retreat and recollect his own different kinds of virtue in their special qualities of being untorn, etc., as follows:</a:t>
            </a:r>
          </a:p>
        </p:txBody>
      </p:sp>
      <p:sp>
        <p:nvSpPr>
          <p:cNvPr id="7" name="文字方塊 6">
            <a:extLst>
              <a:ext uri="{FF2B5EF4-FFF2-40B4-BE49-F238E27FC236}">
                <a16:creationId xmlns:a16="http://schemas.microsoft.com/office/drawing/2014/main" id="{C7E4570B-2A2F-6C9E-93CE-F8A7135C7D5A}"/>
              </a:ext>
            </a:extLst>
          </p:cNvPr>
          <p:cNvSpPr txBox="1"/>
          <p:nvPr/>
        </p:nvSpPr>
        <p:spPr>
          <a:xfrm>
            <a:off x="8325075" y="380967"/>
            <a:ext cx="3883448" cy="707886"/>
          </a:xfrm>
          <a:prstGeom prst="rect">
            <a:avLst/>
          </a:prstGeom>
          <a:noFill/>
        </p:spPr>
        <p:txBody>
          <a:bodyPr wrap="square" rtlCol="0">
            <a:spAutoFit/>
          </a:bodyPr>
          <a:lstStyle/>
          <a:p>
            <a:r>
              <a:rPr lang="en-US" altLang="zh-CN" sz="2000" i="1" dirty="0">
                <a:solidFill>
                  <a:srgbClr val="C00000"/>
                </a:solidFill>
              </a:rPr>
              <a:t>--</a:t>
            </a:r>
            <a:r>
              <a:rPr lang="en-US" altLang="zh-CN" sz="2000" i="1" dirty="0" err="1">
                <a:solidFill>
                  <a:srgbClr val="C00000"/>
                </a:solidFill>
              </a:rPr>
              <a:t>Visuddhimagga</a:t>
            </a:r>
            <a:r>
              <a:rPr lang="en-US" altLang="zh-CN" sz="2000" dirty="0">
                <a:solidFill>
                  <a:srgbClr val="C00000"/>
                </a:solidFill>
              </a:rPr>
              <a:t> pp.218-219;</a:t>
            </a:r>
          </a:p>
          <a:p>
            <a:r>
              <a:rPr lang="en-US" altLang="zh-CN" sz="2000" dirty="0">
                <a:solidFill>
                  <a:srgbClr val="C00000"/>
                </a:solidFill>
              </a:rPr>
              <a:t>--</a:t>
            </a:r>
            <a:r>
              <a:rPr lang="en-US" altLang="zh-CN" sz="2000" i="1" dirty="0" err="1">
                <a:solidFill>
                  <a:srgbClr val="C00000"/>
                </a:solidFill>
              </a:rPr>
              <a:t>Vimuttimagga</a:t>
            </a:r>
            <a:r>
              <a:rPr lang="en-US" altLang="zh-CN" sz="2000" dirty="0">
                <a:solidFill>
                  <a:srgbClr val="C00000"/>
                </a:solidFill>
              </a:rPr>
              <a:t> pp. 152-153.</a:t>
            </a:r>
          </a:p>
        </p:txBody>
      </p:sp>
      <p:sp>
        <p:nvSpPr>
          <p:cNvPr id="5" name="文字方塊 4">
            <a:extLst>
              <a:ext uri="{FF2B5EF4-FFF2-40B4-BE49-F238E27FC236}">
                <a16:creationId xmlns:a16="http://schemas.microsoft.com/office/drawing/2014/main" id="{E45655A9-DF12-DA80-5E2F-677492738509}"/>
              </a:ext>
            </a:extLst>
          </p:cNvPr>
          <p:cNvSpPr txBox="1"/>
          <p:nvPr/>
        </p:nvSpPr>
        <p:spPr>
          <a:xfrm>
            <a:off x="856523" y="3963352"/>
            <a:ext cx="10454890" cy="1597745"/>
          </a:xfrm>
          <a:prstGeom prst="rect">
            <a:avLst/>
          </a:prstGeom>
          <a:noFill/>
        </p:spPr>
        <p:txBody>
          <a:bodyPr wrap="square" rtlCol="0">
            <a:spAutoFit/>
          </a:bodyPr>
          <a:lstStyle/>
          <a:p>
            <a:pPr>
              <a:lnSpc>
                <a:spcPts val="4000"/>
              </a:lnSpc>
            </a:pPr>
            <a:r>
              <a:rPr lang="en-US" altLang="zh-CN" sz="2800" dirty="0">
                <a:solidFill>
                  <a:srgbClr val="0000CC"/>
                </a:solidFill>
              </a:rPr>
              <a:t>Indeed, my various kinds of virtue are “</a:t>
            </a:r>
            <a:r>
              <a:rPr lang="en-US" altLang="zh-CN" sz="2800" b="1" dirty="0">
                <a:solidFill>
                  <a:srgbClr val="0000CC"/>
                </a:solidFill>
              </a:rPr>
              <a:t>untorn</a:t>
            </a:r>
            <a:r>
              <a:rPr lang="en-US" altLang="zh-CN" sz="2800" dirty="0">
                <a:solidFill>
                  <a:srgbClr val="0000CC"/>
                </a:solidFill>
              </a:rPr>
              <a:t>, </a:t>
            </a:r>
            <a:r>
              <a:rPr lang="en-US" altLang="zh-CN" sz="2800" b="1" dirty="0" err="1">
                <a:solidFill>
                  <a:srgbClr val="0000CC"/>
                </a:solidFill>
              </a:rPr>
              <a:t>unrent</a:t>
            </a:r>
            <a:r>
              <a:rPr lang="en-US" altLang="zh-CN" sz="2800" dirty="0">
                <a:solidFill>
                  <a:srgbClr val="0000CC"/>
                </a:solidFill>
              </a:rPr>
              <a:t>, </a:t>
            </a:r>
            <a:r>
              <a:rPr lang="en-US" altLang="zh-CN" sz="2800" b="1" dirty="0">
                <a:solidFill>
                  <a:srgbClr val="0000CC"/>
                </a:solidFill>
              </a:rPr>
              <a:t>unblotched</a:t>
            </a:r>
            <a:r>
              <a:rPr lang="en-US" altLang="zh-CN" sz="2800" dirty="0">
                <a:solidFill>
                  <a:srgbClr val="0000CC"/>
                </a:solidFill>
              </a:rPr>
              <a:t>, </a:t>
            </a:r>
            <a:r>
              <a:rPr lang="en-US" altLang="zh-CN" sz="2800" b="1" dirty="0">
                <a:solidFill>
                  <a:srgbClr val="0000CC"/>
                </a:solidFill>
              </a:rPr>
              <a:t>unmottled</a:t>
            </a:r>
            <a:r>
              <a:rPr lang="en-US" altLang="zh-CN" sz="2800" dirty="0">
                <a:solidFill>
                  <a:srgbClr val="0000CC"/>
                </a:solidFill>
              </a:rPr>
              <a:t>, </a:t>
            </a:r>
            <a:r>
              <a:rPr lang="en-US" altLang="zh-CN" sz="2800" b="1" dirty="0">
                <a:solidFill>
                  <a:srgbClr val="0000CC"/>
                </a:solidFill>
              </a:rPr>
              <a:t>liberating</a:t>
            </a:r>
            <a:r>
              <a:rPr lang="en-US" altLang="zh-CN" sz="2800" dirty="0">
                <a:solidFill>
                  <a:srgbClr val="0000CC"/>
                </a:solidFill>
              </a:rPr>
              <a:t>, </a:t>
            </a:r>
            <a:r>
              <a:rPr lang="en-US" altLang="zh-CN" sz="2800" b="1" dirty="0">
                <a:solidFill>
                  <a:srgbClr val="0000CC"/>
                </a:solidFill>
              </a:rPr>
              <a:t>praised by the wise</a:t>
            </a:r>
            <a:r>
              <a:rPr lang="en-US" altLang="zh-CN" sz="2800" dirty="0">
                <a:solidFill>
                  <a:srgbClr val="0000CC"/>
                </a:solidFill>
              </a:rPr>
              <a:t>, </a:t>
            </a:r>
            <a:r>
              <a:rPr lang="en-US" altLang="zh-CN" sz="2800" b="1" dirty="0">
                <a:solidFill>
                  <a:srgbClr val="0000CC"/>
                </a:solidFill>
              </a:rPr>
              <a:t>not adhered to</a:t>
            </a:r>
            <a:r>
              <a:rPr lang="en-US" altLang="zh-CN" sz="2800" dirty="0">
                <a:solidFill>
                  <a:srgbClr val="0000CC"/>
                </a:solidFill>
              </a:rPr>
              <a:t>, and </a:t>
            </a:r>
            <a:r>
              <a:rPr lang="en-US" altLang="zh-CN" sz="2800" b="1" dirty="0">
                <a:solidFill>
                  <a:srgbClr val="0000CC"/>
                </a:solidFill>
              </a:rPr>
              <a:t>conducive to concentration</a:t>
            </a:r>
            <a:r>
              <a:rPr lang="en-US" altLang="zh-CN" sz="2800" dirty="0">
                <a:solidFill>
                  <a:srgbClr val="0000CC"/>
                </a:solidFill>
              </a:rPr>
              <a:t>” (</a:t>
            </a:r>
            <a:r>
              <a:rPr lang="en-US" altLang="zh-CN" sz="2800" i="1" dirty="0">
                <a:solidFill>
                  <a:srgbClr val="0000CC"/>
                </a:solidFill>
              </a:rPr>
              <a:t>A</a:t>
            </a:r>
            <a:r>
              <a:rPr lang="en-US" altLang="zh-CN" sz="2800" dirty="0">
                <a:solidFill>
                  <a:srgbClr val="0000CC"/>
                </a:solidFill>
              </a:rPr>
              <a:t> III 286). </a:t>
            </a:r>
          </a:p>
        </p:txBody>
      </p:sp>
    </p:spTree>
    <p:custDataLst>
      <p:tags r:id="rId2"/>
    </p:custDataLst>
    <p:extLst>
      <p:ext uri="{BB962C8B-B14F-4D97-AF65-F5344CB8AC3E}">
        <p14:creationId xmlns:p14="http://schemas.microsoft.com/office/powerpoint/2010/main" val="156638051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30180"/>
    </mc:Choice>
    <mc:Fallback xmlns="">
      <p:transition spd="slow" advTm="23018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AFD0096D-AE85-41E3-0882-382DB62FE12E}"/>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4" name="文字方塊 3">
            <a:extLst>
              <a:ext uri="{FF2B5EF4-FFF2-40B4-BE49-F238E27FC236}">
                <a16:creationId xmlns:a16="http://schemas.microsoft.com/office/drawing/2014/main" id="{776300D6-C9B4-1F09-0992-219CB5DA7EAB}"/>
              </a:ext>
            </a:extLst>
          </p:cNvPr>
          <p:cNvSpPr txBox="1"/>
          <p:nvPr/>
        </p:nvSpPr>
        <p:spPr>
          <a:xfrm>
            <a:off x="866967" y="2060848"/>
            <a:ext cx="10454890" cy="1597745"/>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And a lay person should recollect them in terms of the virtue of lay people, while one gone forth into homelessness should recollect them in the form of the virtue of those gone forth.</a:t>
            </a:r>
          </a:p>
        </p:txBody>
      </p:sp>
      <p:sp>
        <p:nvSpPr>
          <p:cNvPr id="3" name="文字方塊 2">
            <a:extLst>
              <a:ext uri="{FF2B5EF4-FFF2-40B4-BE49-F238E27FC236}">
                <a16:creationId xmlns:a16="http://schemas.microsoft.com/office/drawing/2014/main" id="{F1504313-4C54-17C5-A0CE-F1941D25B1B6}"/>
              </a:ext>
            </a:extLst>
          </p:cNvPr>
          <p:cNvSpPr txBox="1"/>
          <p:nvPr/>
        </p:nvSpPr>
        <p:spPr>
          <a:xfrm>
            <a:off x="872523" y="4123842"/>
            <a:ext cx="10454890" cy="1597745"/>
          </a:xfrm>
          <a:prstGeom prst="rect">
            <a:avLst/>
          </a:prstGeom>
          <a:noFill/>
        </p:spPr>
        <p:txBody>
          <a:bodyPr wrap="square" rtlCol="0">
            <a:spAutoFit/>
          </a:bodyPr>
          <a:lstStyle/>
          <a:p>
            <a:pPr>
              <a:lnSpc>
                <a:spcPts val="4000"/>
              </a:lnSpc>
            </a:pPr>
            <a:r>
              <a:rPr lang="en-US" altLang="zh-CN" sz="2800" dirty="0">
                <a:solidFill>
                  <a:srgbClr val="0000CC"/>
                </a:solidFill>
              </a:rPr>
              <a:t>Whether they are the virtues of lay people or of those gone forth, when no one of them is broken in the beginning or in the end, not being torn like a cloth ragged at the ends, then they are untorn.</a:t>
            </a:r>
          </a:p>
        </p:txBody>
      </p:sp>
    </p:spTree>
    <p:extLst>
      <p:ext uri="{BB962C8B-B14F-4D97-AF65-F5344CB8AC3E}">
        <p14:creationId xmlns:p14="http://schemas.microsoft.com/office/powerpoint/2010/main" val="156663046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22110"/>
    </mc:Choice>
    <mc:Fallback xmlns="">
      <p:transition spd="slow" advTm="22211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03BF98AF-0D53-DA26-75B5-776F4911C420}"/>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5" name="文字方塊 4">
            <a:extLst>
              <a:ext uri="{FF2B5EF4-FFF2-40B4-BE49-F238E27FC236}">
                <a16:creationId xmlns:a16="http://schemas.microsoft.com/office/drawing/2014/main" id="{A983C94E-BCF3-BCAA-4BED-95A9321570BF}"/>
              </a:ext>
            </a:extLst>
          </p:cNvPr>
          <p:cNvSpPr txBox="1"/>
          <p:nvPr/>
        </p:nvSpPr>
        <p:spPr>
          <a:xfrm>
            <a:off x="981844" y="2276872"/>
            <a:ext cx="10454890" cy="2623667"/>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As long as he recollects his own virtues in their special qualities of being untorn, etc., in this way, then: “On that occasion his mind is not obsessed by greed, or obsessed by hate, or obsessed by delusion, his mind has rectitude on that occasion, being inspired by virtue” (</a:t>
            </a:r>
            <a:r>
              <a:rPr lang="en-US" altLang="zh-CN" sz="2800" i="1" dirty="0">
                <a:solidFill>
                  <a:srgbClr val="0000CC"/>
                </a:solidFill>
              </a:rPr>
              <a:t>A</a:t>
            </a:r>
            <a:r>
              <a:rPr lang="en-US" altLang="zh-CN" sz="2800" dirty="0">
                <a:solidFill>
                  <a:srgbClr val="0000CC"/>
                </a:solidFill>
              </a:rPr>
              <a:t> III 286).</a:t>
            </a:r>
          </a:p>
        </p:txBody>
      </p:sp>
    </p:spTree>
    <p:extLst>
      <p:ext uri="{BB962C8B-B14F-4D97-AF65-F5344CB8AC3E}">
        <p14:creationId xmlns:p14="http://schemas.microsoft.com/office/powerpoint/2010/main" val="117431121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8591"/>
    </mc:Choice>
    <mc:Fallback xmlns="">
      <p:transition spd="slow" advTm="9859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29669EBC-478E-3711-67E8-8FED6D80334C}"/>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4" name="文字方塊 3">
            <a:extLst>
              <a:ext uri="{FF2B5EF4-FFF2-40B4-BE49-F238E27FC236}">
                <a16:creationId xmlns:a16="http://schemas.microsoft.com/office/drawing/2014/main" id="{F99125BC-FFDE-1FAF-442E-724E981F8CDC}"/>
              </a:ext>
            </a:extLst>
          </p:cNvPr>
          <p:cNvSpPr txBox="1"/>
          <p:nvPr/>
        </p:nvSpPr>
        <p:spPr>
          <a:xfrm>
            <a:off x="866967" y="2348880"/>
            <a:ext cx="10454890" cy="2623667"/>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So, when he has suppressed the hindrances, the </a:t>
            </a:r>
            <a:r>
              <a:rPr lang="en-US" altLang="zh-CN" sz="2800" dirty="0" err="1">
                <a:solidFill>
                  <a:srgbClr val="0000CC"/>
                </a:solidFill>
              </a:rPr>
              <a:t>jhāna</a:t>
            </a:r>
            <a:r>
              <a:rPr lang="en-US" altLang="zh-CN" sz="2800" dirty="0">
                <a:solidFill>
                  <a:srgbClr val="0000CC"/>
                </a:solidFill>
              </a:rPr>
              <a:t> factors arise in a single conscious moment. But owing to the profundity of the virtues’ special qualities, or owing to his being occupied in recollecting special qualities of many sorts, the </a:t>
            </a:r>
            <a:r>
              <a:rPr lang="en-US" altLang="zh-CN" sz="2800" dirty="0" err="1">
                <a:solidFill>
                  <a:srgbClr val="0000CC"/>
                </a:solidFill>
              </a:rPr>
              <a:t>jhāna</a:t>
            </a:r>
            <a:r>
              <a:rPr lang="en-US" altLang="zh-CN" sz="2800" dirty="0">
                <a:solidFill>
                  <a:srgbClr val="0000CC"/>
                </a:solidFill>
              </a:rPr>
              <a:t> is only access and does not reach absorption.</a:t>
            </a:r>
          </a:p>
        </p:txBody>
      </p:sp>
    </p:spTree>
    <p:extLst>
      <p:ext uri="{BB962C8B-B14F-4D97-AF65-F5344CB8AC3E}">
        <p14:creationId xmlns:p14="http://schemas.microsoft.com/office/powerpoint/2010/main" val="400549465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4729"/>
    </mc:Choice>
    <mc:Fallback xmlns="">
      <p:transition spd="slow" advTm="5472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834F52BF-805C-25A7-BF45-6C4252B154F1}"/>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3" name="文字方塊 2">
            <a:extLst>
              <a:ext uri="{FF2B5EF4-FFF2-40B4-BE49-F238E27FC236}">
                <a16:creationId xmlns:a16="http://schemas.microsoft.com/office/drawing/2014/main" id="{73A82796-0647-969A-9235-3D6CFDDD7B20}"/>
              </a:ext>
            </a:extLst>
          </p:cNvPr>
          <p:cNvSpPr txBox="1"/>
          <p:nvPr/>
        </p:nvSpPr>
        <p:spPr>
          <a:xfrm>
            <a:off x="855942" y="1099618"/>
            <a:ext cx="8540377" cy="523220"/>
          </a:xfrm>
          <a:prstGeom prst="rect">
            <a:avLst/>
          </a:prstGeom>
          <a:noFill/>
        </p:spPr>
        <p:txBody>
          <a:bodyPr wrap="square" rtlCol="0">
            <a:spAutoFit/>
          </a:bodyPr>
          <a:lstStyle/>
          <a:p>
            <a:r>
              <a:rPr lang="en-US" altLang="zh-CN" sz="2800" b="1" dirty="0">
                <a:solidFill>
                  <a:srgbClr val="0000CC"/>
                </a:solidFill>
              </a:rPr>
              <a:t>5. Recollection of Generosity (--access concentration)</a:t>
            </a:r>
            <a:endParaRPr lang="en-US" altLang="zh-CN" sz="2800" i="1" dirty="0">
              <a:solidFill>
                <a:srgbClr val="0000CC"/>
              </a:solidFill>
            </a:endParaRPr>
          </a:p>
        </p:txBody>
      </p:sp>
      <p:sp>
        <p:nvSpPr>
          <p:cNvPr id="4" name="文字方塊 3">
            <a:extLst>
              <a:ext uri="{FF2B5EF4-FFF2-40B4-BE49-F238E27FC236}">
                <a16:creationId xmlns:a16="http://schemas.microsoft.com/office/drawing/2014/main" id="{E8CE8E9A-5FC3-051C-1F41-967012791004}"/>
              </a:ext>
            </a:extLst>
          </p:cNvPr>
          <p:cNvSpPr txBox="1"/>
          <p:nvPr/>
        </p:nvSpPr>
        <p:spPr>
          <a:xfrm>
            <a:off x="844210" y="2132856"/>
            <a:ext cx="10454890" cy="2110706"/>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One who wants to develop the recollection of generosity should be naturally devoted to generosity and the constant practice of giving and sharing. Or alternatively, if he is one who is starting the development of it, he should make the resolution:</a:t>
            </a:r>
          </a:p>
        </p:txBody>
      </p:sp>
      <p:sp>
        <p:nvSpPr>
          <p:cNvPr id="6" name="文字方塊 5">
            <a:extLst>
              <a:ext uri="{FF2B5EF4-FFF2-40B4-BE49-F238E27FC236}">
                <a16:creationId xmlns:a16="http://schemas.microsoft.com/office/drawing/2014/main" id="{C32D0862-830F-2376-6E9F-2BA0185B940C}"/>
              </a:ext>
            </a:extLst>
          </p:cNvPr>
          <p:cNvSpPr txBox="1"/>
          <p:nvPr/>
        </p:nvSpPr>
        <p:spPr>
          <a:xfrm>
            <a:off x="8110636" y="123495"/>
            <a:ext cx="3883448" cy="707886"/>
          </a:xfrm>
          <a:prstGeom prst="rect">
            <a:avLst/>
          </a:prstGeom>
          <a:noFill/>
        </p:spPr>
        <p:txBody>
          <a:bodyPr wrap="square" rtlCol="0">
            <a:spAutoFit/>
          </a:bodyPr>
          <a:lstStyle/>
          <a:p>
            <a:r>
              <a:rPr lang="en-US" altLang="zh-CN" sz="2000" i="1" dirty="0">
                <a:solidFill>
                  <a:srgbClr val="C00000"/>
                </a:solidFill>
              </a:rPr>
              <a:t>--</a:t>
            </a:r>
            <a:r>
              <a:rPr lang="en-US" altLang="zh-CN" sz="2000" i="1" dirty="0" err="1">
                <a:solidFill>
                  <a:srgbClr val="C00000"/>
                </a:solidFill>
              </a:rPr>
              <a:t>Visuddhimagga</a:t>
            </a:r>
            <a:r>
              <a:rPr lang="en-US" altLang="zh-CN" sz="2000" dirty="0">
                <a:solidFill>
                  <a:srgbClr val="C00000"/>
                </a:solidFill>
              </a:rPr>
              <a:t> pp.220-221;</a:t>
            </a:r>
          </a:p>
          <a:p>
            <a:r>
              <a:rPr lang="en-US" altLang="zh-CN" sz="2000" dirty="0">
                <a:solidFill>
                  <a:srgbClr val="C00000"/>
                </a:solidFill>
              </a:rPr>
              <a:t>--</a:t>
            </a:r>
            <a:r>
              <a:rPr lang="en-US" altLang="zh-CN" sz="2000" i="1" dirty="0" err="1">
                <a:solidFill>
                  <a:srgbClr val="C00000"/>
                </a:solidFill>
              </a:rPr>
              <a:t>Vimuttimagga</a:t>
            </a:r>
            <a:r>
              <a:rPr lang="en-US" altLang="zh-CN" sz="2000" dirty="0">
                <a:solidFill>
                  <a:srgbClr val="C00000"/>
                </a:solidFill>
              </a:rPr>
              <a:t> pp. 153-154.</a:t>
            </a:r>
          </a:p>
        </p:txBody>
      </p:sp>
      <p:sp>
        <p:nvSpPr>
          <p:cNvPr id="5" name="文字方塊 4">
            <a:extLst>
              <a:ext uri="{FF2B5EF4-FFF2-40B4-BE49-F238E27FC236}">
                <a16:creationId xmlns:a16="http://schemas.microsoft.com/office/drawing/2014/main" id="{2C340D0C-325E-3181-5674-691785DE8882}"/>
              </a:ext>
            </a:extLst>
          </p:cNvPr>
          <p:cNvSpPr txBox="1"/>
          <p:nvPr/>
        </p:nvSpPr>
        <p:spPr>
          <a:xfrm>
            <a:off x="844210" y="4439665"/>
            <a:ext cx="10454890" cy="1084784"/>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“From now on, when there is anyone present to receive, I shall not eat even a single mouthful without having given a gift.”</a:t>
            </a:r>
          </a:p>
        </p:txBody>
      </p:sp>
    </p:spTree>
    <p:extLst>
      <p:ext uri="{BB962C8B-B14F-4D97-AF65-F5344CB8AC3E}">
        <p14:creationId xmlns:p14="http://schemas.microsoft.com/office/powerpoint/2010/main" val="9110505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4907"/>
    </mc:Choice>
    <mc:Fallback xmlns="">
      <p:transition spd="slow" advTm="4490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8040B46E-3860-F1CB-32E3-6750DF8298D4}"/>
              </a:ext>
            </a:extLst>
          </p:cNvPr>
          <p:cNvSpPr>
            <a:spLocks noGrp="1"/>
          </p:cNvSpPr>
          <p:nvPr>
            <p:ph type="sldNum" sz="quarter" idx="12"/>
          </p:nvPr>
        </p:nvSpPr>
        <p:spPr/>
        <p:txBody>
          <a:bodyPr/>
          <a:lstStyle/>
          <a:p>
            <a:fld id="{6113E31D-E2AB-40D1-8B51-AFA5AFEF393A}" type="slidenum">
              <a:rPr lang="en-US" smtClean="0"/>
              <a:t>7</a:t>
            </a:fld>
            <a:endParaRPr lang="en-US" dirty="0"/>
          </a:p>
        </p:txBody>
      </p:sp>
      <p:sp>
        <p:nvSpPr>
          <p:cNvPr id="5" name="矩形: 按鈕形 4">
            <a:extLst>
              <a:ext uri="{FF2B5EF4-FFF2-40B4-BE49-F238E27FC236}">
                <a16:creationId xmlns:a16="http://schemas.microsoft.com/office/drawing/2014/main" id="{4BD18F38-F895-504A-A40C-4087E89574EF}"/>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2" name="文字方塊 1">
            <a:extLst>
              <a:ext uri="{FF2B5EF4-FFF2-40B4-BE49-F238E27FC236}">
                <a16:creationId xmlns:a16="http://schemas.microsoft.com/office/drawing/2014/main" id="{F4C54FC7-DC73-EDE8-8C00-3A3198039A3C}"/>
              </a:ext>
            </a:extLst>
          </p:cNvPr>
          <p:cNvSpPr txBox="1"/>
          <p:nvPr/>
        </p:nvSpPr>
        <p:spPr>
          <a:xfrm>
            <a:off x="866967" y="2348880"/>
            <a:ext cx="10454890" cy="2623667"/>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And that very day he should give a gift by sharing according to his means and his ability with those who have distinguished qualities. When he has apprehended the sign in that, he should go into solitary retreat and recollect his own generosity in its special qualities of being free from the stain of avarice, etc., as follows:</a:t>
            </a:r>
          </a:p>
        </p:txBody>
      </p:sp>
    </p:spTree>
    <p:extLst>
      <p:ext uri="{BB962C8B-B14F-4D97-AF65-F5344CB8AC3E}">
        <p14:creationId xmlns:p14="http://schemas.microsoft.com/office/powerpoint/2010/main" val="397948783"/>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427E013F-0C9A-307C-690D-8677E67CB833}"/>
              </a:ext>
            </a:extLst>
          </p:cNvPr>
          <p:cNvSpPr>
            <a:spLocks noGrp="1"/>
          </p:cNvSpPr>
          <p:nvPr>
            <p:ph type="sldNum" sz="quarter" idx="12"/>
          </p:nvPr>
        </p:nvSpPr>
        <p:spPr/>
        <p:txBody>
          <a:bodyPr/>
          <a:lstStyle/>
          <a:p>
            <a:fld id="{6113E31D-E2AB-40D1-8B51-AFA5AFEF393A}" type="slidenum">
              <a:rPr lang="en-US" smtClean="0"/>
              <a:t>8</a:t>
            </a:fld>
            <a:endParaRPr lang="en-US" dirty="0"/>
          </a:p>
        </p:txBody>
      </p:sp>
      <p:sp>
        <p:nvSpPr>
          <p:cNvPr id="5" name="矩形: 按鈕形 4">
            <a:extLst>
              <a:ext uri="{FF2B5EF4-FFF2-40B4-BE49-F238E27FC236}">
                <a16:creationId xmlns:a16="http://schemas.microsoft.com/office/drawing/2014/main" id="{6214424C-4FCE-6377-D356-8ADD5E847691}"/>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7041845F-88BF-33E9-02DD-FD0A581A5607}"/>
              </a:ext>
            </a:extLst>
          </p:cNvPr>
          <p:cNvSpPr txBox="1"/>
          <p:nvPr/>
        </p:nvSpPr>
        <p:spPr>
          <a:xfrm>
            <a:off x="866967" y="2348880"/>
            <a:ext cx="10454890" cy="2623667"/>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“It is gain for me, it is great gain for me, that in a generation obsessed by the stain of avarice I abide with my heart free from stain by avarice, and am freely generous and open-handed, that I delight in relinquishing, expect to be asked, and rejoice in giving and sharing” (</a:t>
            </a:r>
            <a:r>
              <a:rPr lang="en-US" altLang="zh-CN" sz="2800" i="1" dirty="0">
                <a:solidFill>
                  <a:srgbClr val="0000CC"/>
                </a:solidFill>
              </a:rPr>
              <a:t>A </a:t>
            </a:r>
            <a:r>
              <a:rPr lang="en-US" altLang="zh-CN" sz="2800" dirty="0">
                <a:solidFill>
                  <a:srgbClr val="0000CC"/>
                </a:solidFill>
              </a:rPr>
              <a:t>III 287).</a:t>
            </a:r>
          </a:p>
        </p:txBody>
      </p:sp>
    </p:spTree>
    <p:extLst>
      <p:ext uri="{BB962C8B-B14F-4D97-AF65-F5344CB8AC3E}">
        <p14:creationId xmlns:p14="http://schemas.microsoft.com/office/powerpoint/2010/main" val="4089718525"/>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321D02A6-D2BD-72F2-F442-0FDC2CD10CE9}"/>
              </a:ext>
            </a:extLst>
          </p:cNvPr>
          <p:cNvSpPr>
            <a:spLocks noGrp="1"/>
          </p:cNvSpPr>
          <p:nvPr>
            <p:ph type="sldNum" sz="quarter" idx="12"/>
          </p:nvPr>
        </p:nvSpPr>
        <p:spPr/>
        <p:txBody>
          <a:bodyPr/>
          <a:lstStyle/>
          <a:p>
            <a:fld id="{6113E31D-E2AB-40D1-8B51-AFA5AFEF393A}" type="slidenum">
              <a:rPr lang="en-US" smtClean="0"/>
              <a:t>9</a:t>
            </a:fld>
            <a:endParaRPr lang="en-US" dirty="0"/>
          </a:p>
        </p:txBody>
      </p:sp>
      <p:sp>
        <p:nvSpPr>
          <p:cNvPr id="5" name="矩形: 按鈕形 4">
            <a:extLst>
              <a:ext uri="{FF2B5EF4-FFF2-40B4-BE49-F238E27FC236}">
                <a16:creationId xmlns:a16="http://schemas.microsoft.com/office/drawing/2014/main" id="{471FBB29-1918-8CA7-7291-EC3B8E6C250F}"/>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0337A792-7850-EF5C-EE92-EED72229B1F3}"/>
              </a:ext>
            </a:extLst>
          </p:cNvPr>
          <p:cNvSpPr txBox="1"/>
          <p:nvPr/>
        </p:nvSpPr>
        <p:spPr>
          <a:xfrm>
            <a:off x="866967" y="2348880"/>
            <a:ext cx="10454890" cy="2623667"/>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So, when he has suppressed the hindrances, the </a:t>
            </a:r>
            <a:r>
              <a:rPr lang="en-US" altLang="zh-CN" sz="2800" dirty="0" err="1">
                <a:solidFill>
                  <a:srgbClr val="0000CC"/>
                </a:solidFill>
              </a:rPr>
              <a:t>jhāna</a:t>
            </a:r>
            <a:r>
              <a:rPr lang="en-US" altLang="zh-CN" sz="2800" dirty="0">
                <a:solidFill>
                  <a:srgbClr val="0000CC"/>
                </a:solidFill>
              </a:rPr>
              <a:t> factors arise in a single conscious moment. But owing to the profundity of the generosity’s special qualities, or owing to his being occupied in recollecting the generosity’s special qualities of many sorts, the </a:t>
            </a:r>
            <a:r>
              <a:rPr lang="en-US" altLang="zh-CN" sz="2800" dirty="0" err="1">
                <a:solidFill>
                  <a:srgbClr val="0000CC"/>
                </a:solidFill>
              </a:rPr>
              <a:t>jhāna</a:t>
            </a:r>
            <a:r>
              <a:rPr lang="en-US" altLang="zh-CN" sz="2800" dirty="0">
                <a:solidFill>
                  <a:srgbClr val="0000CC"/>
                </a:solidFill>
              </a:rPr>
              <a:t> is only access and does not reach absorption.</a:t>
            </a:r>
          </a:p>
        </p:txBody>
      </p:sp>
    </p:spTree>
    <p:extLst>
      <p:ext uri="{BB962C8B-B14F-4D97-AF65-F5344CB8AC3E}">
        <p14:creationId xmlns:p14="http://schemas.microsoft.com/office/powerpoint/2010/main" val="2538400567"/>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5B8B90B9-6D84-B1B6-118C-5A4A105335FF}"/>
              </a:ext>
            </a:extLst>
          </p:cNvPr>
          <p:cNvSpPr>
            <a:spLocks noGrp="1"/>
          </p:cNvSpPr>
          <p:nvPr>
            <p:ph type="sldNum" sz="quarter" idx="12"/>
          </p:nvPr>
        </p:nvSpPr>
        <p:spPr/>
        <p:txBody>
          <a:bodyPr/>
          <a:lstStyle/>
          <a:p>
            <a:fld id="{6113E31D-E2AB-40D1-8B51-AFA5AFEF393A}" type="slidenum">
              <a:rPr lang="en-US" smtClean="0"/>
              <a:t>10</a:t>
            </a:fld>
            <a:endParaRPr lang="en-US" dirty="0"/>
          </a:p>
        </p:txBody>
      </p:sp>
      <p:sp>
        <p:nvSpPr>
          <p:cNvPr id="5" name="矩形: 按鈕形 4">
            <a:extLst>
              <a:ext uri="{FF2B5EF4-FFF2-40B4-BE49-F238E27FC236}">
                <a16:creationId xmlns:a16="http://schemas.microsoft.com/office/drawing/2014/main" id="{553A56C0-170E-B0CF-6774-4FC851174956}"/>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03045529-F249-1200-F57F-E0C009371A6A}"/>
              </a:ext>
            </a:extLst>
          </p:cNvPr>
          <p:cNvSpPr txBox="1"/>
          <p:nvPr/>
        </p:nvSpPr>
        <p:spPr>
          <a:xfrm>
            <a:off x="866967" y="978480"/>
            <a:ext cx="8540377" cy="523220"/>
          </a:xfrm>
          <a:prstGeom prst="rect">
            <a:avLst/>
          </a:prstGeom>
          <a:noFill/>
        </p:spPr>
        <p:txBody>
          <a:bodyPr wrap="square" rtlCol="0">
            <a:spAutoFit/>
          </a:bodyPr>
          <a:lstStyle/>
          <a:p>
            <a:r>
              <a:rPr lang="en-US" altLang="zh-CN" sz="2800" b="1" dirty="0">
                <a:solidFill>
                  <a:srgbClr val="0000CC"/>
                </a:solidFill>
              </a:rPr>
              <a:t>6. Recollection of Deities (--access concentration)</a:t>
            </a:r>
            <a:endParaRPr lang="en-US" altLang="zh-CN" sz="2800" i="1" dirty="0">
              <a:solidFill>
                <a:srgbClr val="0000CC"/>
              </a:solidFill>
            </a:endParaRPr>
          </a:p>
        </p:txBody>
      </p:sp>
      <p:sp>
        <p:nvSpPr>
          <p:cNvPr id="7" name="文字方塊 6">
            <a:extLst>
              <a:ext uri="{FF2B5EF4-FFF2-40B4-BE49-F238E27FC236}">
                <a16:creationId xmlns:a16="http://schemas.microsoft.com/office/drawing/2014/main" id="{9CCBCD1E-0A22-2FA9-2803-FFFAE3729DD1}"/>
              </a:ext>
            </a:extLst>
          </p:cNvPr>
          <p:cNvSpPr txBox="1"/>
          <p:nvPr/>
        </p:nvSpPr>
        <p:spPr>
          <a:xfrm>
            <a:off x="850223" y="1999099"/>
            <a:ext cx="10454890" cy="2110706"/>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One who wants to develop the recollection of deities should possess the special qualities of faith, etc., evoked by means of the noble path, and he should go into solitary retreat and recollect his own special qualities of faith, etc., with deities standing as witnesses, as follows:</a:t>
            </a:r>
          </a:p>
        </p:txBody>
      </p:sp>
      <p:sp>
        <p:nvSpPr>
          <p:cNvPr id="8" name="文字方塊 7">
            <a:extLst>
              <a:ext uri="{FF2B5EF4-FFF2-40B4-BE49-F238E27FC236}">
                <a16:creationId xmlns:a16="http://schemas.microsoft.com/office/drawing/2014/main" id="{63C3CA4F-4077-1533-4547-C82DDB508E06}"/>
              </a:ext>
            </a:extLst>
          </p:cNvPr>
          <p:cNvSpPr txBox="1"/>
          <p:nvPr/>
        </p:nvSpPr>
        <p:spPr>
          <a:xfrm>
            <a:off x="8470676" y="341141"/>
            <a:ext cx="3883448" cy="707886"/>
          </a:xfrm>
          <a:prstGeom prst="rect">
            <a:avLst/>
          </a:prstGeom>
          <a:noFill/>
        </p:spPr>
        <p:txBody>
          <a:bodyPr wrap="square" rtlCol="0">
            <a:spAutoFit/>
          </a:bodyPr>
          <a:lstStyle/>
          <a:p>
            <a:r>
              <a:rPr lang="en-US" altLang="zh-CN" sz="2000" i="1" dirty="0">
                <a:solidFill>
                  <a:srgbClr val="C00000"/>
                </a:solidFill>
              </a:rPr>
              <a:t>--</a:t>
            </a:r>
            <a:r>
              <a:rPr lang="en-US" altLang="zh-CN" sz="2000" i="1" dirty="0" err="1">
                <a:solidFill>
                  <a:srgbClr val="C00000"/>
                </a:solidFill>
              </a:rPr>
              <a:t>Visuddhimagga</a:t>
            </a:r>
            <a:r>
              <a:rPr lang="en-US" altLang="zh-CN" sz="2000" dirty="0">
                <a:solidFill>
                  <a:srgbClr val="C00000"/>
                </a:solidFill>
              </a:rPr>
              <a:t> pp.221-224;</a:t>
            </a:r>
          </a:p>
          <a:p>
            <a:r>
              <a:rPr lang="en-US" altLang="zh-CN" sz="2000" dirty="0">
                <a:solidFill>
                  <a:srgbClr val="C00000"/>
                </a:solidFill>
              </a:rPr>
              <a:t>--</a:t>
            </a:r>
            <a:r>
              <a:rPr lang="en-US" altLang="zh-CN" sz="2000" i="1" dirty="0" err="1">
                <a:solidFill>
                  <a:srgbClr val="C00000"/>
                </a:solidFill>
              </a:rPr>
              <a:t>Vimuttimagga</a:t>
            </a:r>
            <a:r>
              <a:rPr lang="en-US" altLang="zh-CN" sz="2000" dirty="0">
                <a:solidFill>
                  <a:srgbClr val="C00000"/>
                </a:solidFill>
              </a:rPr>
              <a:t> pp. 154-155.</a:t>
            </a:r>
          </a:p>
        </p:txBody>
      </p:sp>
      <p:sp>
        <p:nvSpPr>
          <p:cNvPr id="2" name="文字方塊 1">
            <a:extLst>
              <a:ext uri="{FF2B5EF4-FFF2-40B4-BE49-F238E27FC236}">
                <a16:creationId xmlns:a16="http://schemas.microsoft.com/office/drawing/2014/main" id="{9ACF1E00-C3B4-CC1D-C0DE-CFE65E6B8735}"/>
              </a:ext>
            </a:extLst>
          </p:cNvPr>
          <p:cNvSpPr txBox="1"/>
          <p:nvPr/>
        </p:nvSpPr>
        <p:spPr>
          <a:xfrm>
            <a:off x="868107" y="4304282"/>
            <a:ext cx="10454890" cy="1597745"/>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“There are deities of the Realm of the Four Kings (</a:t>
            </a:r>
            <a:r>
              <a:rPr lang="en-US" altLang="zh-CN" sz="2800" dirty="0" err="1">
                <a:solidFill>
                  <a:srgbClr val="0000CC"/>
                </a:solidFill>
              </a:rPr>
              <a:t>devā</a:t>
            </a:r>
            <a:r>
              <a:rPr lang="en-US" altLang="zh-CN" sz="2800" dirty="0">
                <a:solidFill>
                  <a:srgbClr val="0000CC"/>
                </a:solidFill>
              </a:rPr>
              <a:t> </a:t>
            </a:r>
            <a:r>
              <a:rPr lang="en-US" altLang="zh-CN" sz="2800" dirty="0" err="1">
                <a:solidFill>
                  <a:srgbClr val="0000CC"/>
                </a:solidFill>
              </a:rPr>
              <a:t>cātummahārājikā</a:t>
            </a:r>
            <a:r>
              <a:rPr lang="en-US" altLang="zh-CN" sz="2800" dirty="0">
                <a:solidFill>
                  <a:srgbClr val="0000CC"/>
                </a:solidFill>
              </a:rPr>
              <a:t>), there are deities of the Realm of the Thirty-three (</a:t>
            </a:r>
            <a:r>
              <a:rPr lang="en-US" altLang="zh-CN" sz="2800" dirty="0" err="1">
                <a:solidFill>
                  <a:srgbClr val="0000CC"/>
                </a:solidFill>
              </a:rPr>
              <a:t>devā</a:t>
            </a:r>
            <a:r>
              <a:rPr lang="en-US" altLang="zh-CN" sz="2800" dirty="0">
                <a:solidFill>
                  <a:srgbClr val="0000CC"/>
                </a:solidFill>
              </a:rPr>
              <a:t> </a:t>
            </a:r>
            <a:r>
              <a:rPr lang="en-US" altLang="zh-CN" sz="2800" dirty="0" err="1">
                <a:solidFill>
                  <a:srgbClr val="0000CC"/>
                </a:solidFill>
              </a:rPr>
              <a:t>tāvatiísā</a:t>
            </a:r>
            <a:r>
              <a:rPr lang="en-US" altLang="zh-CN" sz="2800" dirty="0">
                <a:solidFill>
                  <a:srgbClr val="0000CC"/>
                </a:solidFill>
              </a:rPr>
              <a:t>), there are deities who are Gone to Divine Bliss </a:t>
            </a:r>
          </a:p>
        </p:txBody>
      </p:sp>
    </p:spTree>
    <p:extLst>
      <p:ext uri="{BB962C8B-B14F-4D97-AF65-F5344CB8AC3E}">
        <p14:creationId xmlns:p14="http://schemas.microsoft.com/office/powerpoint/2010/main" val="40249603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1321CF57-EC05-B549-7207-7B5CC0375E4E}"/>
              </a:ext>
            </a:extLst>
          </p:cNvPr>
          <p:cNvSpPr>
            <a:spLocks noGrp="1"/>
          </p:cNvSpPr>
          <p:nvPr>
            <p:ph type="sldNum" sz="quarter" idx="12"/>
          </p:nvPr>
        </p:nvSpPr>
        <p:spPr/>
        <p:txBody>
          <a:bodyPr/>
          <a:lstStyle/>
          <a:p>
            <a:fld id="{6113E31D-E2AB-40D1-8B51-AFA5AFEF393A}" type="slidenum">
              <a:rPr lang="en-US" smtClean="0"/>
              <a:t>11</a:t>
            </a:fld>
            <a:endParaRPr lang="en-US" dirty="0"/>
          </a:p>
        </p:txBody>
      </p:sp>
      <p:sp>
        <p:nvSpPr>
          <p:cNvPr id="5" name="矩形: 按鈕形 4">
            <a:extLst>
              <a:ext uri="{FF2B5EF4-FFF2-40B4-BE49-F238E27FC236}">
                <a16:creationId xmlns:a16="http://schemas.microsoft.com/office/drawing/2014/main" id="{6F463C27-ACA4-2998-87EF-64FB2D7D9660}"/>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F30BF649-E194-EB0A-1C11-FBFB00D2167D}"/>
              </a:ext>
            </a:extLst>
          </p:cNvPr>
          <p:cNvSpPr txBox="1"/>
          <p:nvPr/>
        </p:nvSpPr>
        <p:spPr>
          <a:xfrm>
            <a:off x="981844" y="1091244"/>
            <a:ext cx="10454890" cy="4675511"/>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a:t>
            </a:r>
            <a:r>
              <a:rPr lang="en-US" altLang="zh-CN" sz="2800" dirty="0" err="1">
                <a:solidFill>
                  <a:srgbClr val="0000CC"/>
                </a:solidFill>
              </a:rPr>
              <a:t>yāmā</a:t>
            </a:r>
            <a:r>
              <a:rPr lang="en-US" altLang="zh-CN" sz="2800" dirty="0">
                <a:solidFill>
                  <a:srgbClr val="0000CC"/>
                </a:solidFill>
              </a:rPr>
              <a:t>) … who are Contented (</a:t>
            </a:r>
            <a:r>
              <a:rPr lang="en-US" altLang="zh-CN" sz="2800" dirty="0" err="1">
                <a:solidFill>
                  <a:srgbClr val="0000CC"/>
                </a:solidFill>
              </a:rPr>
              <a:t>tusitā</a:t>
            </a:r>
            <a:r>
              <a:rPr lang="en-US" altLang="zh-CN" sz="2800" dirty="0">
                <a:solidFill>
                  <a:srgbClr val="0000CC"/>
                </a:solidFill>
              </a:rPr>
              <a:t>) … who Delight in Creating (</a:t>
            </a:r>
            <a:r>
              <a:rPr lang="en-US" altLang="zh-CN" sz="2800" dirty="0" err="1">
                <a:solidFill>
                  <a:srgbClr val="0000CC"/>
                </a:solidFill>
              </a:rPr>
              <a:t>nimmānarati</a:t>
            </a:r>
            <a:r>
              <a:rPr lang="en-US" altLang="zh-CN" sz="2800" dirty="0">
                <a:solidFill>
                  <a:srgbClr val="0000CC"/>
                </a:solidFill>
              </a:rPr>
              <a:t>) … who Wield Power Over Others’ Creations (</a:t>
            </a:r>
            <a:r>
              <a:rPr lang="en-US" altLang="zh-CN" sz="2800" dirty="0" err="1">
                <a:solidFill>
                  <a:srgbClr val="0000CC"/>
                </a:solidFill>
              </a:rPr>
              <a:t>paranimmitavasavatti</a:t>
            </a:r>
            <a:r>
              <a:rPr lang="en-US" altLang="zh-CN" sz="2800" dirty="0">
                <a:solidFill>
                  <a:srgbClr val="0000CC"/>
                </a:solidFill>
              </a:rPr>
              <a:t>), there are deities of </a:t>
            </a:r>
            <a:r>
              <a:rPr lang="en-US" altLang="zh-CN" sz="2800" dirty="0" err="1">
                <a:solidFill>
                  <a:srgbClr val="0000CC"/>
                </a:solidFill>
              </a:rPr>
              <a:t>Brahmā’s</a:t>
            </a:r>
            <a:r>
              <a:rPr lang="en-US" altLang="zh-CN" sz="2800" dirty="0">
                <a:solidFill>
                  <a:srgbClr val="0000CC"/>
                </a:solidFill>
              </a:rPr>
              <a:t> Retinue (</a:t>
            </a:r>
            <a:r>
              <a:rPr lang="en-US" altLang="zh-CN" sz="2800" dirty="0" err="1">
                <a:solidFill>
                  <a:srgbClr val="0000CC"/>
                </a:solidFill>
              </a:rPr>
              <a:t>brahmakāyikā</a:t>
            </a:r>
            <a:r>
              <a:rPr lang="en-US" altLang="zh-CN" sz="2800" dirty="0">
                <a:solidFill>
                  <a:srgbClr val="0000CC"/>
                </a:solidFill>
              </a:rPr>
              <a:t>), there are deities higher than that. And those deities were possessed of faith such that on dying here they were reborn there, and such </a:t>
            </a:r>
            <a:r>
              <a:rPr lang="en-US" altLang="zh-CN" sz="2800" b="1" dirty="0">
                <a:solidFill>
                  <a:srgbClr val="0000CC"/>
                </a:solidFill>
              </a:rPr>
              <a:t>faith</a:t>
            </a:r>
            <a:r>
              <a:rPr lang="en-US" altLang="zh-CN" sz="2800" dirty="0">
                <a:solidFill>
                  <a:srgbClr val="0000CC"/>
                </a:solidFill>
              </a:rPr>
              <a:t> is present in me too. And those deities were possessed of </a:t>
            </a:r>
            <a:r>
              <a:rPr lang="en-US" altLang="zh-CN" sz="2800" b="1" dirty="0">
                <a:solidFill>
                  <a:srgbClr val="0000CC"/>
                </a:solidFill>
              </a:rPr>
              <a:t>virtue</a:t>
            </a:r>
            <a:r>
              <a:rPr lang="en-US" altLang="zh-CN" sz="2800" dirty="0">
                <a:solidFill>
                  <a:srgbClr val="0000CC"/>
                </a:solidFill>
              </a:rPr>
              <a:t> … of </a:t>
            </a:r>
            <a:r>
              <a:rPr lang="en-US" altLang="zh-CN" sz="2800" b="1" dirty="0">
                <a:solidFill>
                  <a:srgbClr val="0000CC"/>
                </a:solidFill>
              </a:rPr>
              <a:t>learning</a:t>
            </a:r>
            <a:r>
              <a:rPr lang="en-US" altLang="zh-CN" sz="2800" dirty="0">
                <a:solidFill>
                  <a:srgbClr val="0000CC"/>
                </a:solidFill>
              </a:rPr>
              <a:t> … of </a:t>
            </a:r>
            <a:r>
              <a:rPr lang="en-US" altLang="zh-CN" sz="2800" b="1" dirty="0">
                <a:solidFill>
                  <a:srgbClr val="0000CC"/>
                </a:solidFill>
              </a:rPr>
              <a:t>generosity</a:t>
            </a:r>
            <a:r>
              <a:rPr lang="en-US" altLang="zh-CN" sz="2800" dirty="0">
                <a:solidFill>
                  <a:srgbClr val="0000CC"/>
                </a:solidFill>
              </a:rPr>
              <a:t> … of </a:t>
            </a:r>
            <a:r>
              <a:rPr lang="en-US" altLang="zh-CN" sz="2800" b="1" dirty="0">
                <a:solidFill>
                  <a:srgbClr val="0000CC"/>
                </a:solidFill>
              </a:rPr>
              <a:t>understanding</a:t>
            </a:r>
            <a:r>
              <a:rPr lang="en-US" altLang="zh-CN" sz="2800" dirty="0">
                <a:solidFill>
                  <a:srgbClr val="0000CC"/>
                </a:solidFill>
              </a:rPr>
              <a:t> such that when they died here they were reborn there, and such understanding is present in me too” (</a:t>
            </a:r>
            <a:r>
              <a:rPr lang="en-US" altLang="zh-CN" sz="2800" i="1" dirty="0">
                <a:solidFill>
                  <a:srgbClr val="0000CC"/>
                </a:solidFill>
              </a:rPr>
              <a:t>A</a:t>
            </a:r>
            <a:r>
              <a:rPr lang="en-US" altLang="zh-CN" sz="2800" dirty="0">
                <a:solidFill>
                  <a:srgbClr val="0000CC"/>
                </a:solidFill>
              </a:rPr>
              <a:t> III 287).</a:t>
            </a:r>
          </a:p>
        </p:txBody>
      </p:sp>
    </p:spTree>
    <p:extLst>
      <p:ext uri="{BB962C8B-B14F-4D97-AF65-F5344CB8AC3E}">
        <p14:creationId xmlns:p14="http://schemas.microsoft.com/office/powerpoint/2010/main" val="667202992"/>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2DCD386A-19E8-34A0-440F-3E974DAB4B99}"/>
              </a:ext>
            </a:extLst>
          </p:cNvPr>
          <p:cNvSpPr>
            <a:spLocks noGrp="1"/>
          </p:cNvSpPr>
          <p:nvPr>
            <p:ph type="sldNum" sz="quarter" idx="12"/>
          </p:nvPr>
        </p:nvSpPr>
        <p:spPr/>
        <p:txBody>
          <a:bodyPr/>
          <a:lstStyle/>
          <a:p>
            <a:fld id="{6113E31D-E2AB-40D1-8B51-AFA5AFEF393A}" type="slidenum">
              <a:rPr lang="en-US" smtClean="0"/>
              <a:t>12</a:t>
            </a:fld>
            <a:endParaRPr lang="en-US" dirty="0"/>
          </a:p>
        </p:txBody>
      </p:sp>
      <p:sp>
        <p:nvSpPr>
          <p:cNvPr id="5" name="矩形: 按鈕形 4">
            <a:extLst>
              <a:ext uri="{FF2B5EF4-FFF2-40B4-BE49-F238E27FC236}">
                <a16:creationId xmlns:a16="http://schemas.microsoft.com/office/drawing/2014/main" id="{47A11B9C-0FA7-5EBF-2BE4-B1A5033B84E6}"/>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12FB001A-7108-0335-A5BC-D600418E9F17}"/>
              </a:ext>
            </a:extLst>
          </p:cNvPr>
          <p:cNvSpPr txBox="1"/>
          <p:nvPr/>
        </p:nvSpPr>
        <p:spPr>
          <a:xfrm>
            <a:off x="981844" y="2276872"/>
            <a:ext cx="10454890" cy="2623667"/>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So, when he has suppressed the hindrances, the </a:t>
            </a:r>
            <a:r>
              <a:rPr lang="en-US" altLang="zh-CN" sz="2800" dirty="0" err="1">
                <a:solidFill>
                  <a:srgbClr val="0000CC"/>
                </a:solidFill>
              </a:rPr>
              <a:t>jhāna</a:t>
            </a:r>
            <a:r>
              <a:rPr lang="en-US" altLang="zh-CN" sz="2800" dirty="0">
                <a:solidFill>
                  <a:srgbClr val="0000CC"/>
                </a:solidFill>
              </a:rPr>
              <a:t> factors arise in a single conscious moment. But owing to the profundity of the special qualities of faith, etc., or owing to his being occupied in recollecting special qualities of many sorts, the </a:t>
            </a:r>
            <a:r>
              <a:rPr lang="en-US" altLang="zh-CN" sz="2800" dirty="0" err="1">
                <a:solidFill>
                  <a:srgbClr val="0000CC"/>
                </a:solidFill>
              </a:rPr>
              <a:t>jhāna</a:t>
            </a:r>
            <a:r>
              <a:rPr lang="en-US" altLang="zh-CN" sz="2800" dirty="0">
                <a:solidFill>
                  <a:srgbClr val="0000CC"/>
                </a:solidFill>
              </a:rPr>
              <a:t> is only access and does not reach absorption.</a:t>
            </a:r>
          </a:p>
        </p:txBody>
      </p:sp>
    </p:spTree>
    <p:extLst>
      <p:ext uri="{BB962C8B-B14F-4D97-AF65-F5344CB8AC3E}">
        <p14:creationId xmlns:p14="http://schemas.microsoft.com/office/powerpoint/2010/main" val="1083700976"/>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0272E9AA-C531-7331-94D5-F0188D916C70}"/>
              </a:ext>
            </a:extLst>
          </p:cNvPr>
          <p:cNvSpPr>
            <a:spLocks noGrp="1"/>
          </p:cNvSpPr>
          <p:nvPr>
            <p:ph type="sldNum" sz="quarter" idx="12"/>
          </p:nvPr>
        </p:nvSpPr>
        <p:spPr/>
        <p:txBody>
          <a:bodyPr/>
          <a:lstStyle/>
          <a:p>
            <a:fld id="{6113E31D-E2AB-40D1-8B51-AFA5AFEF393A}" type="slidenum">
              <a:rPr lang="en-US" smtClean="0"/>
              <a:t>13</a:t>
            </a:fld>
            <a:endParaRPr lang="en-US" dirty="0"/>
          </a:p>
        </p:txBody>
      </p:sp>
      <p:sp>
        <p:nvSpPr>
          <p:cNvPr id="5" name="矩形: 按鈕形 4">
            <a:extLst>
              <a:ext uri="{FF2B5EF4-FFF2-40B4-BE49-F238E27FC236}">
                <a16:creationId xmlns:a16="http://schemas.microsoft.com/office/drawing/2014/main" id="{09C7AA8D-02AD-7087-B71B-9967AF23DC1E}"/>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6898B8D3-6023-BADF-6853-360D9B36554C}"/>
              </a:ext>
            </a:extLst>
          </p:cNvPr>
          <p:cNvSpPr txBox="1"/>
          <p:nvPr/>
        </p:nvSpPr>
        <p:spPr>
          <a:xfrm>
            <a:off x="981455" y="1123899"/>
            <a:ext cx="8540377" cy="523220"/>
          </a:xfrm>
          <a:prstGeom prst="rect">
            <a:avLst/>
          </a:prstGeom>
          <a:noFill/>
        </p:spPr>
        <p:txBody>
          <a:bodyPr wrap="square" rtlCol="0">
            <a:spAutoFit/>
          </a:bodyPr>
          <a:lstStyle/>
          <a:p>
            <a:r>
              <a:rPr lang="en-US" altLang="zh-CN" sz="2800" b="1" dirty="0">
                <a:solidFill>
                  <a:srgbClr val="0000CC"/>
                </a:solidFill>
              </a:rPr>
              <a:t>7. Recollection of Death (--access concentration)</a:t>
            </a:r>
            <a:endParaRPr lang="en-US" altLang="zh-CN" sz="2800" i="1" dirty="0">
              <a:solidFill>
                <a:srgbClr val="0000CC"/>
              </a:solidFill>
            </a:endParaRPr>
          </a:p>
        </p:txBody>
      </p:sp>
      <p:sp>
        <p:nvSpPr>
          <p:cNvPr id="7" name="文字方塊 6">
            <a:extLst>
              <a:ext uri="{FF2B5EF4-FFF2-40B4-BE49-F238E27FC236}">
                <a16:creationId xmlns:a16="http://schemas.microsoft.com/office/drawing/2014/main" id="{BC4C1EDA-B766-A346-A1AE-438E6EECA0AE}"/>
              </a:ext>
            </a:extLst>
          </p:cNvPr>
          <p:cNvSpPr txBox="1"/>
          <p:nvPr/>
        </p:nvSpPr>
        <p:spPr>
          <a:xfrm>
            <a:off x="981455" y="2492896"/>
            <a:ext cx="10454890" cy="1597745"/>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One who wants to develop this should go into solitary retreat and exercise attention wisely in this way: “Death will take place; the life faculty will be interrupted,” or “Death, death.”</a:t>
            </a:r>
          </a:p>
        </p:txBody>
      </p:sp>
      <p:sp>
        <p:nvSpPr>
          <p:cNvPr id="8" name="文字方塊 7">
            <a:extLst>
              <a:ext uri="{FF2B5EF4-FFF2-40B4-BE49-F238E27FC236}">
                <a16:creationId xmlns:a16="http://schemas.microsoft.com/office/drawing/2014/main" id="{8076F6F6-9BD8-1CEA-5AEE-6AB69F9C7E2D}"/>
              </a:ext>
            </a:extLst>
          </p:cNvPr>
          <p:cNvSpPr txBox="1"/>
          <p:nvPr/>
        </p:nvSpPr>
        <p:spPr>
          <a:xfrm>
            <a:off x="8110636" y="247404"/>
            <a:ext cx="3883448" cy="707886"/>
          </a:xfrm>
          <a:prstGeom prst="rect">
            <a:avLst/>
          </a:prstGeom>
          <a:noFill/>
        </p:spPr>
        <p:txBody>
          <a:bodyPr wrap="square" rtlCol="0">
            <a:spAutoFit/>
          </a:bodyPr>
          <a:lstStyle/>
          <a:p>
            <a:r>
              <a:rPr lang="en-US" altLang="zh-CN" sz="2000" i="1" dirty="0">
                <a:solidFill>
                  <a:srgbClr val="C00000"/>
                </a:solidFill>
              </a:rPr>
              <a:t>--</a:t>
            </a:r>
            <a:r>
              <a:rPr lang="en-US" altLang="zh-CN" sz="2000" i="1" dirty="0" err="1">
                <a:solidFill>
                  <a:srgbClr val="C00000"/>
                </a:solidFill>
              </a:rPr>
              <a:t>Visuddhimagga</a:t>
            </a:r>
            <a:r>
              <a:rPr lang="en-US" altLang="zh-CN" sz="2000" dirty="0">
                <a:solidFill>
                  <a:srgbClr val="C00000"/>
                </a:solidFill>
              </a:rPr>
              <a:t> pp.225-236;</a:t>
            </a:r>
          </a:p>
          <a:p>
            <a:r>
              <a:rPr lang="en-US" altLang="zh-CN" sz="2000" dirty="0">
                <a:solidFill>
                  <a:srgbClr val="C00000"/>
                </a:solidFill>
              </a:rPr>
              <a:t>--</a:t>
            </a:r>
            <a:r>
              <a:rPr lang="en-US" altLang="zh-CN" sz="2000" i="1" dirty="0" err="1">
                <a:solidFill>
                  <a:srgbClr val="C00000"/>
                </a:solidFill>
              </a:rPr>
              <a:t>Vimuttimagga</a:t>
            </a:r>
            <a:r>
              <a:rPr lang="en-US" altLang="zh-CN" sz="2000" dirty="0">
                <a:solidFill>
                  <a:srgbClr val="C00000"/>
                </a:solidFill>
              </a:rPr>
              <a:t> pp. 166-170.</a:t>
            </a:r>
          </a:p>
        </p:txBody>
      </p:sp>
    </p:spTree>
    <p:extLst>
      <p:ext uri="{BB962C8B-B14F-4D97-AF65-F5344CB8AC3E}">
        <p14:creationId xmlns:p14="http://schemas.microsoft.com/office/powerpoint/2010/main" val="28804797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E04726AD-D2B0-1412-CA63-ECBB9F4AC1DA}"/>
              </a:ext>
            </a:extLst>
          </p:cNvPr>
          <p:cNvSpPr>
            <a:spLocks noGrp="1"/>
          </p:cNvSpPr>
          <p:nvPr>
            <p:ph type="sldNum" sz="quarter" idx="12"/>
          </p:nvPr>
        </p:nvSpPr>
        <p:spPr/>
        <p:txBody>
          <a:bodyPr/>
          <a:lstStyle/>
          <a:p>
            <a:fld id="{6113E31D-E2AB-40D1-8B51-AFA5AFEF393A}" type="slidenum">
              <a:rPr lang="en-US" smtClean="0"/>
              <a:t>14</a:t>
            </a:fld>
            <a:endParaRPr lang="en-US" dirty="0"/>
          </a:p>
        </p:txBody>
      </p:sp>
      <p:sp>
        <p:nvSpPr>
          <p:cNvPr id="5" name="矩形: 按鈕形 4">
            <a:extLst>
              <a:ext uri="{FF2B5EF4-FFF2-40B4-BE49-F238E27FC236}">
                <a16:creationId xmlns:a16="http://schemas.microsoft.com/office/drawing/2014/main" id="{2BCF9B13-28AC-5E9B-AB1E-1226D38210B4}"/>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01B4A192-BC79-FA1C-7416-4418D7495C49}"/>
              </a:ext>
            </a:extLst>
          </p:cNvPr>
          <p:cNvSpPr txBox="1"/>
          <p:nvPr/>
        </p:nvSpPr>
        <p:spPr>
          <a:xfrm>
            <a:off x="1125860" y="1745270"/>
            <a:ext cx="9937104" cy="1084784"/>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The meditator should do his recollecting of death in eight ways, that is to say:</a:t>
            </a:r>
          </a:p>
        </p:txBody>
      </p:sp>
      <p:sp>
        <p:nvSpPr>
          <p:cNvPr id="2" name="文字方塊 1">
            <a:extLst>
              <a:ext uri="{FF2B5EF4-FFF2-40B4-BE49-F238E27FC236}">
                <a16:creationId xmlns:a16="http://schemas.microsoft.com/office/drawing/2014/main" id="{53399941-2EC8-F49E-E1C6-2127FC53CDDF}"/>
              </a:ext>
            </a:extLst>
          </p:cNvPr>
          <p:cNvSpPr txBox="1"/>
          <p:nvPr/>
        </p:nvSpPr>
        <p:spPr>
          <a:xfrm>
            <a:off x="1100683" y="3140968"/>
            <a:ext cx="9937104" cy="2110706"/>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(1) as having the appearance of a murderer, (2) as the ruin of success, (3) by comparison, (4) as to sharing the body with many, (5) as to the frailty of life, (6) as </a:t>
            </a:r>
            <a:r>
              <a:rPr lang="en-US" altLang="zh-CN" sz="2800" dirty="0" err="1">
                <a:solidFill>
                  <a:srgbClr val="0000CC"/>
                </a:solidFill>
              </a:rPr>
              <a:t>signless</a:t>
            </a:r>
            <a:r>
              <a:rPr lang="en-US" altLang="zh-CN" sz="2800" dirty="0">
                <a:solidFill>
                  <a:srgbClr val="0000CC"/>
                </a:solidFill>
              </a:rPr>
              <a:t>, (7) as to the limitedness of the extent, (8) as to the shortness of the moment.</a:t>
            </a:r>
          </a:p>
        </p:txBody>
      </p:sp>
    </p:spTree>
    <p:extLst>
      <p:ext uri="{BB962C8B-B14F-4D97-AF65-F5344CB8AC3E}">
        <p14:creationId xmlns:p14="http://schemas.microsoft.com/office/powerpoint/2010/main" val="3035965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7B1311AF-46D6-30AA-CDC6-D25DD98D9AD4}"/>
              </a:ext>
            </a:extLst>
          </p:cNvPr>
          <p:cNvSpPr>
            <a:spLocks noGrp="1"/>
          </p:cNvSpPr>
          <p:nvPr>
            <p:ph type="sldNum" sz="quarter" idx="12"/>
          </p:nvPr>
        </p:nvSpPr>
        <p:spPr/>
        <p:txBody>
          <a:bodyPr/>
          <a:lstStyle/>
          <a:p>
            <a:fld id="{6113E31D-E2AB-40D1-8B51-AFA5AFEF393A}" type="slidenum">
              <a:rPr lang="en-US" smtClean="0"/>
              <a:t>15</a:t>
            </a:fld>
            <a:endParaRPr lang="en-US" dirty="0"/>
          </a:p>
        </p:txBody>
      </p:sp>
      <p:sp>
        <p:nvSpPr>
          <p:cNvPr id="5" name="矩形: 按鈕形 4">
            <a:extLst>
              <a:ext uri="{FF2B5EF4-FFF2-40B4-BE49-F238E27FC236}">
                <a16:creationId xmlns:a16="http://schemas.microsoft.com/office/drawing/2014/main" id="{F82830BB-060F-0940-0BE2-CA54B8685FB1}"/>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A1F11413-BABA-9E15-112D-E626A858BE72}"/>
              </a:ext>
            </a:extLst>
          </p:cNvPr>
          <p:cNvSpPr txBox="1"/>
          <p:nvPr/>
        </p:nvSpPr>
        <p:spPr>
          <a:xfrm>
            <a:off x="1125860" y="2117166"/>
            <a:ext cx="9937104" cy="2623667"/>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Herein, as having the appearance of a murderer: he should do his recollecting thus, “Just as a murderer appears with a sword, thinking, ‘I shall cut this person’s head off,’ and applies it to his or her neck, so death appears.” Why? Because it comes with birth and it takes away life.</a:t>
            </a:r>
          </a:p>
        </p:txBody>
      </p:sp>
    </p:spTree>
    <p:extLst>
      <p:ext uri="{BB962C8B-B14F-4D97-AF65-F5344CB8AC3E}">
        <p14:creationId xmlns:p14="http://schemas.microsoft.com/office/powerpoint/2010/main" val="3473277494"/>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24282908-17A7-9C05-CE55-8560BF86AD69}"/>
              </a:ext>
            </a:extLst>
          </p:cNvPr>
          <p:cNvSpPr>
            <a:spLocks noGrp="1"/>
          </p:cNvSpPr>
          <p:nvPr>
            <p:ph type="sldNum" sz="quarter" idx="12"/>
          </p:nvPr>
        </p:nvSpPr>
        <p:spPr/>
        <p:txBody>
          <a:bodyPr/>
          <a:lstStyle/>
          <a:p>
            <a:fld id="{6113E31D-E2AB-40D1-8B51-AFA5AFEF393A}" type="slidenum">
              <a:rPr lang="en-US" smtClean="0"/>
              <a:t>16</a:t>
            </a:fld>
            <a:endParaRPr lang="en-US" dirty="0"/>
          </a:p>
        </p:txBody>
      </p:sp>
      <p:sp>
        <p:nvSpPr>
          <p:cNvPr id="5" name="矩形: 按鈕形 4">
            <a:extLst>
              <a:ext uri="{FF2B5EF4-FFF2-40B4-BE49-F238E27FC236}">
                <a16:creationId xmlns:a16="http://schemas.microsoft.com/office/drawing/2014/main" id="{5ADACC2A-913D-0927-82FF-37278EC9BAB9}"/>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CC2B110B-D4E3-2354-EBEE-201FE05F4BB4}"/>
              </a:ext>
            </a:extLst>
          </p:cNvPr>
          <p:cNvSpPr txBox="1"/>
          <p:nvPr/>
        </p:nvSpPr>
        <p:spPr>
          <a:xfrm>
            <a:off x="1053852" y="2060848"/>
            <a:ext cx="9937104" cy="3136628"/>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So this death, which comes along with birth, is like a murderer with poised sword. And like the murderer who applies the sword to the neck, it carries off life and never returns to bring it back.  That is why, since death appears like a murderer with poised sword owing to its coming along with birth and carrying off life, it should be recollected as “having the appearance of a murderer.”</a:t>
            </a:r>
          </a:p>
        </p:txBody>
      </p:sp>
    </p:spTree>
    <p:extLst>
      <p:ext uri="{BB962C8B-B14F-4D97-AF65-F5344CB8AC3E}">
        <p14:creationId xmlns:p14="http://schemas.microsoft.com/office/powerpoint/2010/main" val="700189633"/>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D575CD47-A1A0-F35A-C7C7-A090F86E787D}"/>
              </a:ext>
            </a:extLst>
          </p:cNvPr>
          <p:cNvSpPr>
            <a:spLocks noGrp="1"/>
          </p:cNvSpPr>
          <p:nvPr>
            <p:ph type="sldNum" sz="quarter" idx="12"/>
          </p:nvPr>
        </p:nvSpPr>
        <p:spPr/>
        <p:txBody>
          <a:bodyPr/>
          <a:lstStyle/>
          <a:p>
            <a:fld id="{6113E31D-E2AB-40D1-8B51-AFA5AFEF393A}" type="slidenum">
              <a:rPr lang="en-US" smtClean="0"/>
              <a:t>17</a:t>
            </a:fld>
            <a:endParaRPr lang="en-US" dirty="0"/>
          </a:p>
        </p:txBody>
      </p:sp>
      <p:sp>
        <p:nvSpPr>
          <p:cNvPr id="5" name="矩形: 按鈕形 4">
            <a:extLst>
              <a:ext uri="{FF2B5EF4-FFF2-40B4-BE49-F238E27FC236}">
                <a16:creationId xmlns:a16="http://schemas.microsoft.com/office/drawing/2014/main" id="{03DA376C-821F-E169-281D-8C17DF720A9D}"/>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6F60590C-5982-EE73-F07D-260BD72DCE33}"/>
              </a:ext>
            </a:extLst>
          </p:cNvPr>
          <p:cNvSpPr txBox="1"/>
          <p:nvPr/>
        </p:nvSpPr>
        <p:spPr>
          <a:xfrm>
            <a:off x="981844" y="1844824"/>
            <a:ext cx="9937104" cy="3649589"/>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So while he does his recollecting by means of one or other of these eight ways, his consciousness acquires [the support of] repetition owing to the reiterated attention, mindfulness settles down with death as its object, the hindrances are suppressed, and the </a:t>
            </a:r>
            <a:r>
              <a:rPr lang="en-US" altLang="zh-CN" sz="2800" dirty="0" err="1">
                <a:solidFill>
                  <a:srgbClr val="0000CC"/>
                </a:solidFill>
              </a:rPr>
              <a:t>jhāna</a:t>
            </a:r>
            <a:r>
              <a:rPr lang="en-US" altLang="zh-CN" sz="2800" dirty="0">
                <a:solidFill>
                  <a:srgbClr val="0000CC"/>
                </a:solidFill>
              </a:rPr>
              <a:t> factors make their appearance. But since the object is stated with individual essences, and since it awakens a sense of urgency, the </a:t>
            </a:r>
            <a:r>
              <a:rPr lang="en-US" altLang="zh-CN" sz="2800" dirty="0" err="1">
                <a:solidFill>
                  <a:srgbClr val="0000CC"/>
                </a:solidFill>
              </a:rPr>
              <a:t>jhāna</a:t>
            </a:r>
            <a:r>
              <a:rPr lang="en-US" altLang="zh-CN" sz="2800" dirty="0">
                <a:solidFill>
                  <a:srgbClr val="0000CC"/>
                </a:solidFill>
              </a:rPr>
              <a:t> does not reach absorption and is only access.</a:t>
            </a:r>
          </a:p>
        </p:txBody>
      </p:sp>
    </p:spTree>
    <p:extLst>
      <p:ext uri="{BB962C8B-B14F-4D97-AF65-F5344CB8AC3E}">
        <p14:creationId xmlns:p14="http://schemas.microsoft.com/office/powerpoint/2010/main" val="4054221876"/>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A220C8A5-73B2-2329-C9E8-B83352FEDD25}"/>
              </a:ext>
            </a:extLst>
          </p:cNvPr>
          <p:cNvSpPr>
            <a:spLocks noGrp="1"/>
          </p:cNvSpPr>
          <p:nvPr>
            <p:ph type="sldNum" sz="quarter" idx="12"/>
          </p:nvPr>
        </p:nvSpPr>
        <p:spPr/>
        <p:txBody>
          <a:bodyPr/>
          <a:lstStyle/>
          <a:p>
            <a:fld id="{6113E31D-E2AB-40D1-8B51-AFA5AFEF393A}" type="slidenum">
              <a:rPr lang="en-US" smtClean="0"/>
              <a:t>18</a:t>
            </a:fld>
            <a:endParaRPr lang="en-US" dirty="0"/>
          </a:p>
        </p:txBody>
      </p:sp>
      <p:sp>
        <p:nvSpPr>
          <p:cNvPr id="5" name="矩形: 按鈕形 4">
            <a:extLst>
              <a:ext uri="{FF2B5EF4-FFF2-40B4-BE49-F238E27FC236}">
                <a16:creationId xmlns:a16="http://schemas.microsoft.com/office/drawing/2014/main" id="{B37E3E0D-94FC-9CB4-3D61-1EF0592CAF44}"/>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54098F58-1DE4-D9E2-94E0-9529052A1138}"/>
              </a:ext>
            </a:extLst>
          </p:cNvPr>
          <p:cNvSpPr txBox="1"/>
          <p:nvPr/>
        </p:nvSpPr>
        <p:spPr>
          <a:xfrm>
            <a:off x="909836" y="2060848"/>
            <a:ext cx="9937104" cy="3649589"/>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A bhikkhu devoted to mindfulness of death is constantly diligent. He acquires perception of disenchantment with all kinds of becoming (existence). He conquers attachment to life. He condemns evil. He avoids much storing. He has no stain of avarice about requisites. Perception of impermanence grows in him, following upon which there appear the perceptions of suffering and not-self.</a:t>
            </a:r>
          </a:p>
        </p:txBody>
      </p:sp>
    </p:spTree>
    <p:extLst>
      <p:ext uri="{BB962C8B-B14F-4D97-AF65-F5344CB8AC3E}">
        <p14:creationId xmlns:p14="http://schemas.microsoft.com/office/powerpoint/2010/main" val="2372345011"/>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C4552076-CA9F-9186-7009-CB43A2767637}"/>
              </a:ext>
            </a:extLst>
          </p:cNvPr>
          <p:cNvSpPr>
            <a:spLocks noGrp="1"/>
          </p:cNvSpPr>
          <p:nvPr>
            <p:ph type="sldNum" sz="quarter" idx="12"/>
          </p:nvPr>
        </p:nvSpPr>
        <p:spPr/>
        <p:txBody>
          <a:bodyPr/>
          <a:lstStyle/>
          <a:p>
            <a:fld id="{6113E31D-E2AB-40D1-8B51-AFA5AFEF393A}" type="slidenum">
              <a:rPr lang="en-US" smtClean="0"/>
              <a:t>19</a:t>
            </a:fld>
            <a:endParaRPr lang="en-US" dirty="0"/>
          </a:p>
        </p:txBody>
      </p:sp>
      <p:sp>
        <p:nvSpPr>
          <p:cNvPr id="5" name="矩形: 按鈕形 4">
            <a:extLst>
              <a:ext uri="{FF2B5EF4-FFF2-40B4-BE49-F238E27FC236}">
                <a16:creationId xmlns:a16="http://schemas.microsoft.com/office/drawing/2014/main" id="{247A292C-AE9C-CEAE-012F-904E60D0E1C2}"/>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BFCCD930-E972-495C-3BB2-F2241AE4FB8B}"/>
              </a:ext>
            </a:extLst>
          </p:cNvPr>
          <p:cNvSpPr txBox="1"/>
          <p:nvPr/>
        </p:nvSpPr>
        <p:spPr>
          <a:xfrm>
            <a:off x="866966" y="1208246"/>
            <a:ext cx="9835957" cy="523220"/>
          </a:xfrm>
          <a:prstGeom prst="rect">
            <a:avLst/>
          </a:prstGeom>
          <a:noFill/>
        </p:spPr>
        <p:txBody>
          <a:bodyPr wrap="square" rtlCol="0">
            <a:spAutoFit/>
          </a:bodyPr>
          <a:lstStyle/>
          <a:p>
            <a:r>
              <a:rPr lang="en-US" altLang="zh-CN" sz="2800" b="1" dirty="0">
                <a:solidFill>
                  <a:srgbClr val="0000CC"/>
                </a:solidFill>
              </a:rPr>
              <a:t>8. Mindfulness occupied with the body (--first jhana)</a:t>
            </a:r>
            <a:endParaRPr lang="en-US" altLang="zh-CN" sz="2800" i="1" dirty="0">
              <a:solidFill>
                <a:srgbClr val="0000CC"/>
              </a:solidFill>
            </a:endParaRPr>
          </a:p>
        </p:txBody>
      </p:sp>
      <p:sp>
        <p:nvSpPr>
          <p:cNvPr id="7" name="文字方塊 6">
            <a:extLst>
              <a:ext uri="{FF2B5EF4-FFF2-40B4-BE49-F238E27FC236}">
                <a16:creationId xmlns:a16="http://schemas.microsoft.com/office/drawing/2014/main" id="{711BBBFE-029D-F801-69C7-A89C6EE654E0}"/>
              </a:ext>
            </a:extLst>
          </p:cNvPr>
          <p:cNvSpPr txBox="1"/>
          <p:nvPr/>
        </p:nvSpPr>
        <p:spPr>
          <a:xfrm>
            <a:off x="866966" y="1988840"/>
            <a:ext cx="10556037" cy="3649589"/>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It has been commended by the Blessed One in various ways in different suttas thus: “Bhikkhus, when one thing is developed and repeatedly </a:t>
            </a:r>
            <a:r>
              <a:rPr lang="en-US" altLang="zh-CN" sz="2800" dirty="0" err="1">
                <a:solidFill>
                  <a:srgbClr val="0000CC"/>
                </a:solidFill>
              </a:rPr>
              <a:t>practised</a:t>
            </a:r>
            <a:r>
              <a:rPr lang="en-US" altLang="zh-CN" sz="2800" dirty="0">
                <a:solidFill>
                  <a:srgbClr val="0000CC"/>
                </a:solidFill>
              </a:rPr>
              <a:t>, it leads to a supreme sense of urgency, to supreme benefit, to supreme surc</a:t>
            </a:r>
            <a:r>
              <a:rPr lang="en-US" altLang="zh-CN" sz="2800" u="sng" dirty="0">
                <a:solidFill>
                  <a:srgbClr val="0000CC"/>
                </a:solidFill>
              </a:rPr>
              <a:t>ea</a:t>
            </a:r>
            <a:r>
              <a:rPr lang="en-US" altLang="zh-CN" sz="2800" dirty="0">
                <a:solidFill>
                  <a:srgbClr val="0000CC"/>
                </a:solidFill>
              </a:rPr>
              <a:t>se of bondage, to supreme mindfulness and full awareness, to acquisition of knowledge and vision, to a happy life here and now, to </a:t>
            </a:r>
            <a:r>
              <a:rPr lang="en-US" altLang="zh-CN" sz="2800" dirty="0" err="1">
                <a:solidFill>
                  <a:srgbClr val="0000CC"/>
                </a:solidFill>
              </a:rPr>
              <a:t>realisation</a:t>
            </a:r>
            <a:r>
              <a:rPr lang="en-US" altLang="zh-CN" sz="2800" dirty="0">
                <a:solidFill>
                  <a:srgbClr val="0000CC"/>
                </a:solidFill>
              </a:rPr>
              <a:t> of the fruit of clear vision and deliverance. What is that one thing? It is mindfulness occupied with the body”</a:t>
            </a:r>
          </a:p>
        </p:txBody>
      </p:sp>
      <p:sp>
        <p:nvSpPr>
          <p:cNvPr id="8" name="文字方塊 7">
            <a:extLst>
              <a:ext uri="{FF2B5EF4-FFF2-40B4-BE49-F238E27FC236}">
                <a16:creationId xmlns:a16="http://schemas.microsoft.com/office/drawing/2014/main" id="{F546412A-FCD1-96A9-AEAA-437AAF312B77}"/>
              </a:ext>
            </a:extLst>
          </p:cNvPr>
          <p:cNvSpPr txBox="1"/>
          <p:nvPr/>
        </p:nvSpPr>
        <p:spPr>
          <a:xfrm>
            <a:off x="8470676" y="280061"/>
            <a:ext cx="3883448" cy="707886"/>
          </a:xfrm>
          <a:prstGeom prst="rect">
            <a:avLst/>
          </a:prstGeom>
          <a:noFill/>
        </p:spPr>
        <p:txBody>
          <a:bodyPr wrap="square" rtlCol="0">
            <a:spAutoFit/>
          </a:bodyPr>
          <a:lstStyle/>
          <a:p>
            <a:r>
              <a:rPr lang="en-US" altLang="zh-CN" sz="2000" i="1" dirty="0">
                <a:solidFill>
                  <a:srgbClr val="C00000"/>
                </a:solidFill>
              </a:rPr>
              <a:t>--</a:t>
            </a:r>
            <a:r>
              <a:rPr lang="en-US" altLang="zh-CN" sz="2000" i="1" dirty="0" err="1">
                <a:solidFill>
                  <a:srgbClr val="C00000"/>
                </a:solidFill>
              </a:rPr>
              <a:t>Visuddhimagga</a:t>
            </a:r>
            <a:r>
              <a:rPr lang="en-US" altLang="zh-CN" sz="2000" dirty="0">
                <a:solidFill>
                  <a:srgbClr val="C00000"/>
                </a:solidFill>
              </a:rPr>
              <a:t> pp.236-257;</a:t>
            </a:r>
          </a:p>
          <a:p>
            <a:r>
              <a:rPr lang="en-US" altLang="zh-CN" sz="2000" dirty="0">
                <a:solidFill>
                  <a:srgbClr val="C00000"/>
                </a:solidFill>
              </a:rPr>
              <a:t>--</a:t>
            </a:r>
            <a:r>
              <a:rPr lang="en-US" altLang="zh-CN" sz="2000" i="1" dirty="0" err="1">
                <a:solidFill>
                  <a:srgbClr val="C00000"/>
                </a:solidFill>
              </a:rPr>
              <a:t>Vimuttimagga</a:t>
            </a:r>
            <a:r>
              <a:rPr lang="en-US" altLang="zh-CN" sz="2000" dirty="0">
                <a:solidFill>
                  <a:srgbClr val="C00000"/>
                </a:solidFill>
              </a:rPr>
              <a:t> pp. 170-180.</a:t>
            </a:r>
          </a:p>
        </p:txBody>
      </p:sp>
    </p:spTree>
    <p:extLst>
      <p:ext uri="{BB962C8B-B14F-4D97-AF65-F5344CB8AC3E}">
        <p14:creationId xmlns:p14="http://schemas.microsoft.com/office/powerpoint/2010/main" val="41235801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498CC74B-C3DC-5C22-475B-03A9486D468E}"/>
              </a:ext>
            </a:extLst>
          </p:cNvPr>
          <p:cNvSpPr>
            <a:spLocks noGrp="1"/>
          </p:cNvSpPr>
          <p:nvPr>
            <p:ph type="sldNum" sz="quarter" idx="12"/>
          </p:nvPr>
        </p:nvSpPr>
        <p:spPr/>
        <p:txBody>
          <a:bodyPr/>
          <a:lstStyle/>
          <a:p>
            <a:fld id="{6113E31D-E2AB-40D1-8B51-AFA5AFEF393A}" type="slidenum">
              <a:rPr lang="en-US" smtClean="0"/>
              <a:t>20</a:t>
            </a:fld>
            <a:endParaRPr lang="en-US" dirty="0"/>
          </a:p>
        </p:txBody>
      </p:sp>
      <p:sp>
        <p:nvSpPr>
          <p:cNvPr id="5" name="矩形: 按鈕形 4">
            <a:extLst>
              <a:ext uri="{FF2B5EF4-FFF2-40B4-BE49-F238E27FC236}">
                <a16:creationId xmlns:a16="http://schemas.microsoft.com/office/drawing/2014/main" id="{44E6BB42-3B4A-639C-AB76-F3D590224370}"/>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2D977B02-0C2D-21B4-045C-AC205BB0322A}"/>
              </a:ext>
            </a:extLst>
          </p:cNvPr>
          <p:cNvSpPr txBox="1"/>
          <p:nvPr/>
        </p:nvSpPr>
        <p:spPr>
          <a:xfrm>
            <a:off x="981844" y="2373647"/>
            <a:ext cx="10454890" cy="2110706"/>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‘Mindfulness occupied with the body’ is also called ‘thirty-two parts of the body’. The </a:t>
            </a:r>
            <a:r>
              <a:rPr lang="en-US" altLang="zh-CN" sz="2800" u="sng" dirty="0">
                <a:solidFill>
                  <a:srgbClr val="0000CC"/>
                </a:solidFill>
              </a:rPr>
              <a:t>thirty-two</a:t>
            </a:r>
            <a:r>
              <a:rPr lang="en-US" altLang="zh-CN" sz="2800" dirty="0">
                <a:solidFill>
                  <a:srgbClr val="0000CC"/>
                </a:solidFill>
              </a:rPr>
              <a:t> parts of the body are </a:t>
            </a:r>
            <a:r>
              <a:rPr lang="en-US" altLang="zh-CN" sz="2800" u="sng" dirty="0">
                <a:solidFill>
                  <a:srgbClr val="0000CC"/>
                </a:solidFill>
              </a:rPr>
              <a:t>twenty</a:t>
            </a:r>
            <a:r>
              <a:rPr lang="en-US" altLang="zh-CN" sz="2800" dirty="0">
                <a:solidFill>
                  <a:srgbClr val="0000CC"/>
                </a:solidFill>
              </a:rPr>
              <a:t> parts with predominantly the earth-element, and </a:t>
            </a:r>
            <a:r>
              <a:rPr lang="en-US" altLang="zh-CN" sz="2800" u="sng" dirty="0">
                <a:solidFill>
                  <a:srgbClr val="0000CC"/>
                </a:solidFill>
              </a:rPr>
              <a:t>twelve</a:t>
            </a:r>
            <a:r>
              <a:rPr lang="en-US" altLang="zh-CN" sz="2800" dirty="0">
                <a:solidFill>
                  <a:srgbClr val="0000CC"/>
                </a:solidFill>
              </a:rPr>
              <a:t> parts with predominantly the water-element. </a:t>
            </a:r>
          </a:p>
        </p:txBody>
      </p:sp>
    </p:spTree>
    <p:extLst>
      <p:ext uri="{BB962C8B-B14F-4D97-AF65-F5344CB8AC3E}">
        <p14:creationId xmlns:p14="http://schemas.microsoft.com/office/powerpoint/2010/main" val="3516164286"/>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9AEC588C-D8D7-B2CD-C666-F6E1E8496A5C}"/>
              </a:ext>
            </a:extLst>
          </p:cNvPr>
          <p:cNvSpPr>
            <a:spLocks noGrp="1"/>
          </p:cNvSpPr>
          <p:nvPr>
            <p:ph type="sldNum" sz="quarter" idx="12"/>
          </p:nvPr>
        </p:nvSpPr>
        <p:spPr/>
        <p:txBody>
          <a:bodyPr/>
          <a:lstStyle/>
          <a:p>
            <a:fld id="{6113E31D-E2AB-40D1-8B51-AFA5AFEF393A}" type="slidenum">
              <a:rPr lang="en-US" smtClean="0"/>
              <a:t>21</a:t>
            </a:fld>
            <a:endParaRPr lang="en-US" dirty="0"/>
          </a:p>
        </p:txBody>
      </p:sp>
      <p:sp>
        <p:nvSpPr>
          <p:cNvPr id="5" name="矩形: 按鈕形 4">
            <a:extLst>
              <a:ext uri="{FF2B5EF4-FFF2-40B4-BE49-F238E27FC236}">
                <a16:creationId xmlns:a16="http://schemas.microsoft.com/office/drawing/2014/main" id="{79752F97-F97D-D781-6897-24DDFA6D2788}"/>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71E0D5EB-B3AD-0763-DEA5-1B630DF43E6B}"/>
              </a:ext>
            </a:extLst>
          </p:cNvPr>
          <p:cNvSpPr txBox="1"/>
          <p:nvPr/>
        </p:nvSpPr>
        <p:spPr>
          <a:xfrm>
            <a:off x="866967" y="980728"/>
            <a:ext cx="10454890" cy="571823"/>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The twenty earth-element parts should be discerned in four sets of five:</a:t>
            </a:r>
          </a:p>
        </p:txBody>
      </p:sp>
      <p:sp>
        <p:nvSpPr>
          <p:cNvPr id="7" name="文字方塊 6">
            <a:extLst>
              <a:ext uri="{FF2B5EF4-FFF2-40B4-BE49-F238E27FC236}">
                <a16:creationId xmlns:a16="http://schemas.microsoft.com/office/drawing/2014/main" id="{DAA95546-642B-DBAC-D307-2EA14389D2DB}"/>
              </a:ext>
            </a:extLst>
          </p:cNvPr>
          <p:cNvSpPr txBox="1"/>
          <p:nvPr/>
        </p:nvSpPr>
        <p:spPr>
          <a:xfrm>
            <a:off x="763450" y="1916832"/>
            <a:ext cx="10454890" cy="571823"/>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1-5. Head hairs, body hairs, nails, teeth, skin.</a:t>
            </a:r>
          </a:p>
        </p:txBody>
      </p:sp>
      <p:pic>
        <p:nvPicPr>
          <p:cNvPr id="8" name="圖片 7">
            <a:extLst>
              <a:ext uri="{FF2B5EF4-FFF2-40B4-BE49-F238E27FC236}">
                <a16:creationId xmlns:a16="http://schemas.microsoft.com/office/drawing/2014/main" id="{81C460BF-8C43-82DB-D13E-76835EF5DBD5}"/>
              </a:ext>
            </a:extLst>
          </p:cNvPr>
          <p:cNvPicPr>
            <a:picLocks noChangeAspect="1"/>
          </p:cNvPicPr>
          <p:nvPr/>
        </p:nvPicPr>
        <p:blipFill>
          <a:blip r:embed="rId3"/>
          <a:stretch>
            <a:fillRect/>
          </a:stretch>
        </p:blipFill>
        <p:spPr>
          <a:xfrm>
            <a:off x="2653706" y="2707397"/>
            <a:ext cx="1644879" cy="1294764"/>
          </a:xfrm>
          <a:prstGeom prst="rect">
            <a:avLst/>
          </a:prstGeom>
        </p:spPr>
      </p:pic>
      <p:pic>
        <p:nvPicPr>
          <p:cNvPr id="9" name="圖片 8">
            <a:extLst>
              <a:ext uri="{FF2B5EF4-FFF2-40B4-BE49-F238E27FC236}">
                <a16:creationId xmlns:a16="http://schemas.microsoft.com/office/drawing/2014/main" id="{021EEF3F-08F4-1C93-BDBB-CF9A880405F0}"/>
              </a:ext>
            </a:extLst>
          </p:cNvPr>
          <p:cNvPicPr>
            <a:picLocks noChangeAspect="1"/>
          </p:cNvPicPr>
          <p:nvPr/>
        </p:nvPicPr>
        <p:blipFill>
          <a:blip r:embed="rId4"/>
          <a:stretch>
            <a:fillRect/>
          </a:stretch>
        </p:blipFill>
        <p:spPr>
          <a:xfrm>
            <a:off x="4508232" y="2796559"/>
            <a:ext cx="992608" cy="1170451"/>
          </a:xfrm>
          <a:prstGeom prst="rect">
            <a:avLst/>
          </a:prstGeom>
        </p:spPr>
      </p:pic>
      <p:pic>
        <p:nvPicPr>
          <p:cNvPr id="10" name="圖片 9">
            <a:extLst>
              <a:ext uri="{FF2B5EF4-FFF2-40B4-BE49-F238E27FC236}">
                <a16:creationId xmlns:a16="http://schemas.microsoft.com/office/drawing/2014/main" id="{2ED93B59-E17C-E9FB-09C1-2C96D9F44078}"/>
              </a:ext>
            </a:extLst>
          </p:cNvPr>
          <p:cNvPicPr>
            <a:picLocks noChangeAspect="1"/>
          </p:cNvPicPr>
          <p:nvPr/>
        </p:nvPicPr>
        <p:blipFill>
          <a:blip r:embed="rId5"/>
          <a:stretch>
            <a:fillRect/>
          </a:stretch>
        </p:blipFill>
        <p:spPr>
          <a:xfrm>
            <a:off x="5727312" y="2786518"/>
            <a:ext cx="964975" cy="1159559"/>
          </a:xfrm>
          <a:prstGeom prst="rect">
            <a:avLst/>
          </a:prstGeom>
        </p:spPr>
      </p:pic>
      <p:pic>
        <p:nvPicPr>
          <p:cNvPr id="11" name="圖片 10">
            <a:extLst>
              <a:ext uri="{FF2B5EF4-FFF2-40B4-BE49-F238E27FC236}">
                <a16:creationId xmlns:a16="http://schemas.microsoft.com/office/drawing/2014/main" id="{6704E721-D9F0-8DCC-4775-5FB21EA40EFC}"/>
              </a:ext>
            </a:extLst>
          </p:cNvPr>
          <p:cNvPicPr>
            <a:picLocks noChangeAspect="1"/>
          </p:cNvPicPr>
          <p:nvPr/>
        </p:nvPicPr>
        <p:blipFill>
          <a:blip r:embed="rId6"/>
          <a:stretch>
            <a:fillRect/>
          </a:stretch>
        </p:blipFill>
        <p:spPr>
          <a:xfrm>
            <a:off x="6895927" y="2718405"/>
            <a:ext cx="1502224" cy="1369675"/>
          </a:xfrm>
          <a:prstGeom prst="rect">
            <a:avLst/>
          </a:prstGeom>
        </p:spPr>
      </p:pic>
      <p:pic>
        <p:nvPicPr>
          <p:cNvPr id="12" name="圖片 11">
            <a:extLst>
              <a:ext uri="{FF2B5EF4-FFF2-40B4-BE49-F238E27FC236}">
                <a16:creationId xmlns:a16="http://schemas.microsoft.com/office/drawing/2014/main" id="{B4217D8B-9DE6-045E-8DC6-8B29BE15AA6B}"/>
              </a:ext>
            </a:extLst>
          </p:cNvPr>
          <p:cNvPicPr>
            <a:picLocks noChangeAspect="1"/>
          </p:cNvPicPr>
          <p:nvPr/>
        </p:nvPicPr>
        <p:blipFill>
          <a:blip r:embed="rId7"/>
          <a:stretch>
            <a:fillRect/>
          </a:stretch>
        </p:blipFill>
        <p:spPr>
          <a:xfrm>
            <a:off x="933064" y="2852936"/>
            <a:ext cx="1560621" cy="1026724"/>
          </a:xfrm>
          <a:prstGeom prst="rect">
            <a:avLst/>
          </a:prstGeom>
        </p:spPr>
      </p:pic>
      <p:sp>
        <p:nvSpPr>
          <p:cNvPr id="13" name="文字方塊 12">
            <a:extLst>
              <a:ext uri="{FF2B5EF4-FFF2-40B4-BE49-F238E27FC236}">
                <a16:creationId xmlns:a16="http://schemas.microsoft.com/office/drawing/2014/main" id="{0EF2F154-E8D7-0FC2-90C2-47A76BDA78D0}"/>
              </a:ext>
            </a:extLst>
          </p:cNvPr>
          <p:cNvSpPr txBox="1"/>
          <p:nvPr/>
        </p:nvSpPr>
        <p:spPr>
          <a:xfrm>
            <a:off x="763450" y="4342261"/>
            <a:ext cx="10454890" cy="571823"/>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6-10. Flesh, sinews, bones, bone marrow, kidneys.</a:t>
            </a:r>
          </a:p>
        </p:txBody>
      </p:sp>
      <p:pic>
        <p:nvPicPr>
          <p:cNvPr id="14" name="圖片 13">
            <a:extLst>
              <a:ext uri="{FF2B5EF4-FFF2-40B4-BE49-F238E27FC236}">
                <a16:creationId xmlns:a16="http://schemas.microsoft.com/office/drawing/2014/main" id="{1DB5C8E4-E9DC-9019-99FA-828A5C2928AE}"/>
              </a:ext>
            </a:extLst>
          </p:cNvPr>
          <p:cNvPicPr>
            <a:picLocks noChangeAspect="1"/>
          </p:cNvPicPr>
          <p:nvPr/>
        </p:nvPicPr>
        <p:blipFill>
          <a:blip r:embed="rId8"/>
          <a:stretch>
            <a:fillRect/>
          </a:stretch>
        </p:blipFill>
        <p:spPr>
          <a:xfrm>
            <a:off x="1053852" y="5084301"/>
            <a:ext cx="1514475" cy="1123950"/>
          </a:xfrm>
          <a:prstGeom prst="rect">
            <a:avLst/>
          </a:prstGeom>
        </p:spPr>
      </p:pic>
      <p:pic>
        <p:nvPicPr>
          <p:cNvPr id="15" name="圖片 14">
            <a:extLst>
              <a:ext uri="{FF2B5EF4-FFF2-40B4-BE49-F238E27FC236}">
                <a16:creationId xmlns:a16="http://schemas.microsoft.com/office/drawing/2014/main" id="{9AAEF605-20E8-9965-1331-3DBE503003A2}"/>
              </a:ext>
            </a:extLst>
          </p:cNvPr>
          <p:cNvPicPr>
            <a:picLocks noChangeAspect="1"/>
          </p:cNvPicPr>
          <p:nvPr/>
        </p:nvPicPr>
        <p:blipFill>
          <a:blip r:embed="rId9"/>
          <a:stretch>
            <a:fillRect/>
          </a:stretch>
        </p:blipFill>
        <p:spPr>
          <a:xfrm>
            <a:off x="2729055" y="5094854"/>
            <a:ext cx="1569530" cy="1098671"/>
          </a:xfrm>
          <a:prstGeom prst="rect">
            <a:avLst/>
          </a:prstGeom>
        </p:spPr>
      </p:pic>
      <p:pic>
        <p:nvPicPr>
          <p:cNvPr id="16" name="圖片 15">
            <a:extLst>
              <a:ext uri="{FF2B5EF4-FFF2-40B4-BE49-F238E27FC236}">
                <a16:creationId xmlns:a16="http://schemas.microsoft.com/office/drawing/2014/main" id="{143FDA99-D19F-E863-257F-6249A8E62771}"/>
              </a:ext>
            </a:extLst>
          </p:cNvPr>
          <p:cNvPicPr>
            <a:picLocks noChangeAspect="1"/>
          </p:cNvPicPr>
          <p:nvPr/>
        </p:nvPicPr>
        <p:blipFill>
          <a:blip r:embed="rId10"/>
          <a:stretch>
            <a:fillRect/>
          </a:stretch>
        </p:blipFill>
        <p:spPr>
          <a:xfrm>
            <a:off x="4654789" y="4991917"/>
            <a:ext cx="1286014" cy="1463395"/>
          </a:xfrm>
          <a:prstGeom prst="rect">
            <a:avLst/>
          </a:prstGeom>
        </p:spPr>
      </p:pic>
      <p:pic>
        <p:nvPicPr>
          <p:cNvPr id="17" name="圖片 16">
            <a:extLst>
              <a:ext uri="{FF2B5EF4-FFF2-40B4-BE49-F238E27FC236}">
                <a16:creationId xmlns:a16="http://schemas.microsoft.com/office/drawing/2014/main" id="{909E4A87-EC48-62F4-8FF1-41C67642D84C}"/>
              </a:ext>
            </a:extLst>
          </p:cNvPr>
          <p:cNvPicPr>
            <a:picLocks noChangeAspect="1"/>
          </p:cNvPicPr>
          <p:nvPr/>
        </p:nvPicPr>
        <p:blipFill>
          <a:blip r:embed="rId11"/>
          <a:stretch>
            <a:fillRect/>
          </a:stretch>
        </p:blipFill>
        <p:spPr>
          <a:xfrm>
            <a:off x="6218259" y="5143834"/>
            <a:ext cx="1159559" cy="1159559"/>
          </a:xfrm>
          <a:prstGeom prst="rect">
            <a:avLst/>
          </a:prstGeom>
        </p:spPr>
      </p:pic>
      <p:pic>
        <p:nvPicPr>
          <p:cNvPr id="18" name="圖片 17">
            <a:extLst>
              <a:ext uri="{FF2B5EF4-FFF2-40B4-BE49-F238E27FC236}">
                <a16:creationId xmlns:a16="http://schemas.microsoft.com/office/drawing/2014/main" id="{5E4623D1-CBFF-6506-3783-04AF0327AEB3}"/>
              </a:ext>
            </a:extLst>
          </p:cNvPr>
          <p:cNvPicPr>
            <a:picLocks noChangeAspect="1"/>
          </p:cNvPicPr>
          <p:nvPr/>
        </p:nvPicPr>
        <p:blipFill>
          <a:blip r:embed="rId12"/>
          <a:stretch>
            <a:fillRect/>
          </a:stretch>
        </p:blipFill>
        <p:spPr>
          <a:xfrm>
            <a:off x="7939611" y="5320783"/>
            <a:ext cx="1619076" cy="1009294"/>
          </a:xfrm>
          <a:prstGeom prst="rect">
            <a:avLst/>
          </a:prstGeom>
        </p:spPr>
      </p:pic>
    </p:spTree>
    <p:extLst>
      <p:ext uri="{BB962C8B-B14F-4D97-AF65-F5344CB8AC3E}">
        <p14:creationId xmlns:p14="http://schemas.microsoft.com/office/powerpoint/2010/main" val="39998532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7A905217-E021-2DA0-6957-B6349006DCA9}"/>
              </a:ext>
            </a:extLst>
          </p:cNvPr>
          <p:cNvSpPr>
            <a:spLocks noGrp="1"/>
          </p:cNvSpPr>
          <p:nvPr>
            <p:ph type="sldNum" sz="quarter" idx="12"/>
          </p:nvPr>
        </p:nvSpPr>
        <p:spPr/>
        <p:txBody>
          <a:bodyPr/>
          <a:lstStyle/>
          <a:p>
            <a:fld id="{6113E31D-E2AB-40D1-8B51-AFA5AFEF393A}" type="slidenum">
              <a:rPr lang="en-US" smtClean="0"/>
              <a:t>22</a:t>
            </a:fld>
            <a:endParaRPr lang="en-US" dirty="0"/>
          </a:p>
        </p:txBody>
      </p:sp>
      <p:sp>
        <p:nvSpPr>
          <p:cNvPr id="5" name="矩形: 按鈕形 4">
            <a:extLst>
              <a:ext uri="{FF2B5EF4-FFF2-40B4-BE49-F238E27FC236}">
                <a16:creationId xmlns:a16="http://schemas.microsoft.com/office/drawing/2014/main" id="{C6AB085D-979D-61DA-3683-7D04A565D33A}"/>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8ABF1E6F-6156-8927-1F76-025CB916FFB8}"/>
              </a:ext>
            </a:extLst>
          </p:cNvPr>
          <p:cNvSpPr txBox="1"/>
          <p:nvPr/>
        </p:nvSpPr>
        <p:spPr>
          <a:xfrm>
            <a:off x="981844" y="1772816"/>
            <a:ext cx="10454890" cy="571823"/>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11-15. Heart, liver, membrane, spleen, lungs.</a:t>
            </a:r>
          </a:p>
        </p:txBody>
      </p:sp>
      <p:pic>
        <p:nvPicPr>
          <p:cNvPr id="7" name="圖片 6">
            <a:extLst>
              <a:ext uri="{FF2B5EF4-FFF2-40B4-BE49-F238E27FC236}">
                <a16:creationId xmlns:a16="http://schemas.microsoft.com/office/drawing/2014/main" id="{E78B3E0A-FF28-0291-685A-AD169338B82D}"/>
              </a:ext>
            </a:extLst>
          </p:cNvPr>
          <p:cNvPicPr>
            <a:picLocks noChangeAspect="1"/>
          </p:cNvPicPr>
          <p:nvPr/>
        </p:nvPicPr>
        <p:blipFill>
          <a:blip r:embed="rId3"/>
          <a:stretch>
            <a:fillRect/>
          </a:stretch>
        </p:blipFill>
        <p:spPr>
          <a:xfrm>
            <a:off x="1557908" y="2553747"/>
            <a:ext cx="921132" cy="1123950"/>
          </a:xfrm>
          <a:prstGeom prst="rect">
            <a:avLst/>
          </a:prstGeom>
        </p:spPr>
      </p:pic>
      <p:pic>
        <p:nvPicPr>
          <p:cNvPr id="8" name="圖片 7">
            <a:extLst>
              <a:ext uri="{FF2B5EF4-FFF2-40B4-BE49-F238E27FC236}">
                <a16:creationId xmlns:a16="http://schemas.microsoft.com/office/drawing/2014/main" id="{2439F601-B647-414D-441F-D692473C7C5D}"/>
              </a:ext>
            </a:extLst>
          </p:cNvPr>
          <p:cNvPicPr>
            <a:picLocks noChangeAspect="1"/>
          </p:cNvPicPr>
          <p:nvPr/>
        </p:nvPicPr>
        <p:blipFill>
          <a:blip r:embed="rId4"/>
          <a:stretch>
            <a:fillRect/>
          </a:stretch>
        </p:blipFill>
        <p:spPr>
          <a:xfrm>
            <a:off x="2641606" y="2515860"/>
            <a:ext cx="1231964" cy="1147317"/>
          </a:xfrm>
          <a:prstGeom prst="rect">
            <a:avLst/>
          </a:prstGeom>
        </p:spPr>
      </p:pic>
      <p:pic>
        <p:nvPicPr>
          <p:cNvPr id="9" name="圖片 8">
            <a:extLst>
              <a:ext uri="{FF2B5EF4-FFF2-40B4-BE49-F238E27FC236}">
                <a16:creationId xmlns:a16="http://schemas.microsoft.com/office/drawing/2014/main" id="{98158943-21DC-CB18-DCD0-BE992D09E2C9}"/>
              </a:ext>
            </a:extLst>
          </p:cNvPr>
          <p:cNvPicPr>
            <a:picLocks noChangeAspect="1"/>
          </p:cNvPicPr>
          <p:nvPr/>
        </p:nvPicPr>
        <p:blipFill>
          <a:blip r:embed="rId5"/>
          <a:stretch>
            <a:fillRect/>
          </a:stretch>
        </p:blipFill>
        <p:spPr>
          <a:xfrm>
            <a:off x="4036136" y="2528544"/>
            <a:ext cx="1381238" cy="1147317"/>
          </a:xfrm>
          <a:prstGeom prst="rect">
            <a:avLst/>
          </a:prstGeom>
        </p:spPr>
      </p:pic>
      <p:pic>
        <p:nvPicPr>
          <p:cNvPr id="10" name="圖片 9">
            <a:extLst>
              <a:ext uri="{FF2B5EF4-FFF2-40B4-BE49-F238E27FC236}">
                <a16:creationId xmlns:a16="http://schemas.microsoft.com/office/drawing/2014/main" id="{DA81F4FD-95FD-2B41-2124-F36D9F561C65}"/>
              </a:ext>
            </a:extLst>
          </p:cNvPr>
          <p:cNvPicPr>
            <a:picLocks noChangeAspect="1"/>
          </p:cNvPicPr>
          <p:nvPr/>
        </p:nvPicPr>
        <p:blipFill>
          <a:blip r:embed="rId6"/>
          <a:stretch>
            <a:fillRect/>
          </a:stretch>
        </p:blipFill>
        <p:spPr>
          <a:xfrm>
            <a:off x="5607262" y="2501954"/>
            <a:ext cx="1220632" cy="1220632"/>
          </a:xfrm>
          <a:prstGeom prst="rect">
            <a:avLst/>
          </a:prstGeom>
        </p:spPr>
      </p:pic>
      <p:pic>
        <p:nvPicPr>
          <p:cNvPr id="11" name="圖片 10">
            <a:extLst>
              <a:ext uri="{FF2B5EF4-FFF2-40B4-BE49-F238E27FC236}">
                <a16:creationId xmlns:a16="http://schemas.microsoft.com/office/drawing/2014/main" id="{90A319CB-AC21-A5FE-2520-1F0827189809}"/>
              </a:ext>
            </a:extLst>
          </p:cNvPr>
          <p:cNvPicPr>
            <a:picLocks noChangeAspect="1"/>
          </p:cNvPicPr>
          <p:nvPr/>
        </p:nvPicPr>
        <p:blipFill>
          <a:blip r:embed="rId7"/>
          <a:stretch>
            <a:fillRect/>
          </a:stretch>
        </p:blipFill>
        <p:spPr>
          <a:xfrm>
            <a:off x="7022815" y="2501954"/>
            <a:ext cx="1087822" cy="1357453"/>
          </a:xfrm>
          <a:prstGeom prst="rect">
            <a:avLst/>
          </a:prstGeom>
        </p:spPr>
      </p:pic>
      <p:sp>
        <p:nvSpPr>
          <p:cNvPr id="12" name="文字方塊 11">
            <a:extLst>
              <a:ext uri="{FF2B5EF4-FFF2-40B4-BE49-F238E27FC236}">
                <a16:creationId xmlns:a16="http://schemas.microsoft.com/office/drawing/2014/main" id="{93354C92-FD32-4E2F-E25D-2A677E7F3191}"/>
              </a:ext>
            </a:extLst>
          </p:cNvPr>
          <p:cNvSpPr txBox="1"/>
          <p:nvPr/>
        </p:nvSpPr>
        <p:spPr>
          <a:xfrm>
            <a:off x="981844" y="4153321"/>
            <a:ext cx="10454890" cy="571823"/>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16-20. Intestines, mesentery, undigested food, </a:t>
            </a:r>
            <a:r>
              <a:rPr lang="en-US" altLang="zh-CN" sz="2800" dirty="0" err="1">
                <a:solidFill>
                  <a:srgbClr val="0000CC"/>
                </a:solidFill>
              </a:rPr>
              <a:t>faeces</a:t>
            </a:r>
            <a:r>
              <a:rPr lang="en-US" altLang="zh-CN" sz="2800" dirty="0">
                <a:solidFill>
                  <a:srgbClr val="0000CC"/>
                </a:solidFill>
              </a:rPr>
              <a:t>, brain.</a:t>
            </a:r>
          </a:p>
        </p:txBody>
      </p:sp>
      <p:pic>
        <p:nvPicPr>
          <p:cNvPr id="13" name="圖片 12">
            <a:extLst>
              <a:ext uri="{FF2B5EF4-FFF2-40B4-BE49-F238E27FC236}">
                <a16:creationId xmlns:a16="http://schemas.microsoft.com/office/drawing/2014/main" id="{D09A4DF2-E4B6-BED8-E77F-53F91909359D}"/>
              </a:ext>
            </a:extLst>
          </p:cNvPr>
          <p:cNvPicPr>
            <a:picLocks noChangeAspect="1"/>
          </p:cNvPicPr>
          <p:nvPr/>
        </p:nvPicPr>
        <p:blipFill>
          <a:blip r:embed="rId8"/>
          <a:stretch>
            <a:fillRect/>
          </a:stretch>
        </p:blipFill>
        <p:spPr>
          <a:xfrm>
            <a:off x="3698348" y="4772109"/>
            <a:ext cx="1186371" cy="1384100"/>
          </a:xfrm>
          <a:prstGeom prst="rect">
            <a:avLst/>
          </a:prstGeom>
        </p:spPr>
      </p:pic>
      <p:pic>
        <p:nvPicPr>
          <p:cNvPr id="14" name="圖片 13">
            <a:extLst>
              <a:ext uri="{FF2B5EF4-FFF2-40B4-BE49-F238E27FC236}">
                <a16:creationId xmlns:a16="http://schemas.microsoft.com/office/drawing/2014/main" id="{CC48A4E3-9959-E9FF-3552-4D686E18F51A}"/>
              </a:ext>
            </a:extLst>
          </p:cNvPr>
          <p:cNvPicPr>
            <a:picLocks noChangeAspect="1"/>
          </p:cNvPicPr>
          <p:nvPr/>
        </p:nvPicPr>
        <p:blipFill>
          <a:blip r:embed="rId9"/>
          <a:stretch>
            <a:fillRect/>
          </a:stretch>
        </p:blipFill>
        <p:spPr>
          <a:xfrm>
            <a:off x="5324736" y="4767303"/>
            <a:ext cx="1728364" cy="1223381"/>
          </a:xfrm>
          <a:prstGeom prst="rect">
            <a:avLst/>
          </a:prstGeom>
        </p:spPr>
      </p:pic>
      <p:pic>
        <p:nvPicPr>
          <p:cNvPr id="15" name="圖片 14">
            <a:extLst>
              <a:ext uri="{FF2B5EF4-FFF2-40B4-BE49-F238E27FC236}">
                <a16:creationId xmlns:a16="http://schemas.microsoft.com/office/drawing/2014/main" id="{D6F12203-DFA9-9AA8-0425-3C0236F84A25}"/>
              </a:ext>
            </a:extLst>
          </p:cNvPr>
          <p:cNvPicPr>
            <a:picLocks noChangeAspect="1"/>
          </p:cNvPicPr>
          <p:nvPr/>
        </p:nvPicPr>
        <p:blipFill>
          <a:blip r:embed="rId10"/>
          <a:stretch>
            <a:fillRect/>
          </a:stretch>
        </p:blipFill>
        <p:spPr>
          <a:xfrm>
            <a:off x="1891317" y="4792493"/>
            <a:ext cx="1500578" cy="1048251"/>
          </a:xfrm>
          <a:prstGeom prst="rect">
            <a:avLst/>
          </a:prstGeom>
        </p:spPr>
      </p:pic>
      <p:pic>
        <p:nvPicPr>
          <p:cNvPr id="16" name="圖片 15">
            <a:extLst>
              <a:ext uri="{FF2B5EF4-FFF2-40B4-BE49-F238E27FC236}">
                <a16:creationId xmlns:a16="http://schemas.microsoft.com/office/drawing/2014/main" id="{3EE9F32C-DB33-5064-92EA-5242FED07992}"/>
              </a:ext>
            </a:extLst>
          </p:cNvPr>
          <p:cNvPicPr>
            <a:picLocks noChangeAspect="1"/>
          </p:cNvPicPr>
          <p:nvPr/>
        </p:nvPicPr>
        <p:blipFill>
          <a:blip r:embed="rId11"/>
          <a:stretch>
            <a:fillRect/>
          </a:stretch>
        </p:blipFill>
        <p:spPr>
          <a:xfrm>
            <a:off x="7543292" y="4792493"/>
            <a:ext cx="1272088" cy="1198191"/>
          </a:xfrm>
          <a:prstGeom prst="rect">
            <a:avLst/>
          </a:prstGeom>
        </p:spPr>
      </p:pic>
      <p:pic>
        <p:nvPicPr>
          <p:cNvPr id="17" name="圖片 16">
            <a:extLst>
              <a:ext uri="{FF2B5EF4-FFF2-40B4-BE49-F238E27FC236}">
                <a16:creationId xmlns:a16="http://schemas.microsoft.com/office/drawing/2014/main" id="{15716AC5-EC55-C0DB-D3E9-9241B7D725B4}"/>
              </a:ext>
            </a:extLst>
          </p:cNvPr>
          <p:cNvPicPr>
            <a:picLocks noChangeAspect="1"/>
          </p:cNvPicPr>
          <p:nvPr/>
        </p:nvPicPr>
        <p:blipFill>
          <a:blip r:embed="rId12"/>
          <a:stretch>
            <a:fillRect/>
          </a:stretch>
        </p:blipFill>
        <p:spPr>
          <a:xfrm>
            <a:off x="9190756" y="4779321"/>
            <a:ext cx="1771255" cy="1369675"/>
          </a:xfrm>
          <a:prstGeom prst="rect">
            <a:avLst/>
          </a:prstGeom>
        </p:spPr>
      </p:pic>
    </p:spTree>
    <p:extLst>
      <p:ext uri="{BB962C8B-B14F-4D97-AF65-F5344CB8AC3E}">
        <p14:creationId xmlns:p14="http://schemas.microsoft.com/office/powerpoint/2010/main" val="332643107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2F0E527B-D8E2-5D3B-550D-58084DD34859}"/>
              </a:ext>
            </a:extLst>
          </p:cNvPr>
          <p:cNvSpPr>
            <a:spLocks noGrp="1"/>
          </p:cNvSpPr>
          <p:nvPr>
            <p:ph type="sldNum" sz="quarter" idx="12"/>
          </p:nvPr>
        </p:nvSpPr>
        <p:spPr/>
        <p:txBody>
          <a:bodyPr/>
          <a:lstStyle/>
          <a:p>
            <a:fld id="{6113E31D-E2AB-40D1-8B51-AFA5AFEF393A}" type="slidenum">
              <a:rPr lang="en-US" smtClean="0"/>
              <a:t>23</a:t>
            </a:fld>
            <a:endParaRPr lang="en-US" dirty="0"/>
          </a:p>
        </p:txBody>
      </p:sp>
      <p:sp>
        <p:nvSpPr>
          <p:cNvPr id="5" name="矩形: 按鈕形 4">
            <a:extLst>
              <a:ext uri="{FF2B5EF4-FFF2-40B4-BE49-F238E27FC236}">
                <a16:creationId xmlns:a16="http://schemas.microsoft.com/office/drawing/2014/main" id="{CDD6363D-4C89-6315-3013-DE887D2DCAD0}"/>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BD0BEE11-A5AF-B806-4813-27A5D3B3DE68}"/>
              </a:ext>
            </a:extLst>
          </p:cNvPr>
          <p:cNvSpPr txBox="1"/>
          <p:nvPr/>
        </p:nvSpPr>
        <p:spPr>
          <a:xfrm>
            <a:off x="866967" y="980728"/>
            <a:ext cx="10454890" cy="571823"/>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The twelve water-element parts should be discerned in two sets of six:</a:t>
            </a:r>
          </a:p>
        </p:txBody>
      </p:sp>
      <p:sp>
        <p:nvSpPr>
          <p:cNvPr id="7" name="文字方塊 6">
            <a:extLst>
              <a:ext uri="{FF2B5EF4-FFF2-40B4-BE49-F238E27FC236}">
                <a16:creationId xmlns:a16="http://schemas.microsoft.com/office/drawing/2014/main" id="{3E314AAD-E0D5-D52E-6651-C1F399AF7D21}"/>
              </a:ext>
            </a:extLst>
          </p:cNvPr>
          <p:cNvSpPr txBox="1"/>
          <p:nvPr/>
        </p:nvSpPr>
        <p:spPr>
          <a:xfrm>
            <a:off x="981844" y="1772816"/>
            <a:ext cx="10454890" cy="571823"/>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1-6. Bile, phlegm, pus, blood, sweat, fat.</a:t>
            </a:r>
          </a:p>
        </p:txBody>
      </p:sp>
      <p:pic>
        <p:nvPicPr>
          <p:cNvPr id="8" name="圖片 7">
            <a:extLst>
              <a:ext uri="{FF2B5EF4-FFF2-40B4-BE49-F238E27FC236}">
                <a16:creationId xmlns:a16="http://schemas.microsoft.com/office/drawing/2014/main" id="{E060BD77-5915-8FCB-6FDD-1AF95A270303}"/>
              </a:ext>
            </a:extLst>
          </p:cNvPr>
          <p:cNvPicPr>
            <a:picLocks noChangeAspect="1"/>
          </p:cNvPicPr>
          <p:nvPr/>
        </p:nvPicPr>
        <p:blipFill>
          <a:blip r:embed="rId3"/>
          <a:stretch>
            <a:fillRect/>
          </a:stretch>
        </p:blipFill>
        <p:spPr>
          <a:xfrm>
            <a:off x="-26268" y="2505004"/>
            <a:ext cx="1949617" cy="1368152"/>
          </a:xfrm>
          <a:prstGeom prst="rect">
            <a:avLst/>
          </a:prstGeom>
        </p:spPr>
      </p:pic>
      <p:pic>
        <p:nvPicPr>
          <p:cNvPr id="9" name="圖片 8">
            <a:extLst>
              <a:ext uri="{FF2B5EF4-FFF2-40B4-BE49-F238E27FC236}">
                <a16:creationId xmlns:a16="http://schemas.microsoft.com/office/drawing/2014/main" id="{EB54B59E-F8BE-F0AE-F9AA-6BB6C8AB0439}"/>
              </a:ext>
            </a:extLst>
          </p:cNvPr>
          <p:cNvPicPr>
            <a:picLocks noChangeAspect="1"/>
          </p:cNvPicPr>
          <p:nvPr/>
        </p:nvPicPr>
        <p:blipFill>
          <a:blip r:embed="rId4"/>
          <a:stretch>
            <a:fillRect/>
          </a:stretch>
        </p:blipFill>
        <p:spPr>
          <a:xfrm>
            <a:off x="2016596" y="2471910"/>
            <a:ext cx="2133600" cy="1562100"/>
          </a:xfrm>
          <a:prstGeom prst="rect">
            <a:avLst/>
          </a:prstGeom>
        </p:spPr>
      </p:pic>
      <p:pic>
        <p:nvPicPr>
          <p:cNvPr id="10" name="圖片 9">
            <a:extLst>
              <a:ext uri="{FF2B5EF4-FFF2-40B4-BE49-F238E27FC236}">
                <a16:creationId xmlns:a16="http://schemas.microsoft.com/office/drawing/2014/main" id="{0F8D8A6E-992D-7342-2038-E60A496C808F}"/>
              </a:ext>
            </a:extLst>
          </p:cNvPr>
          <p:cNvPicPr>
            <a:picLocks noChangeAspect="1"/>
          </p:cNvPicPr>
          <p:nvPr/>
        </p:nvPicPr>
        <p:blipFill>
          <a:blip r:embed="rId5"/>
          <a:stretch>
            <a:fillRect/>
          </a:stretch>
        </p:blipFill>
        <p:spPr>
          <a:xfrm>
            <a:off x="4222204" y="2471910"/>
            <a:ext cx="1950930" cy="1500715"/>
          </a:xfrm>
          <a:prstGeom prst="rect">
            <a:avLst/>
          </a:prstGeom>
        </p:spPr>
      </p:pic>
      <p:pic>
        <p:nvPicPr>
          <p:cNvPr id="11" name="圖片 10">
            <a:extLst>
              <a:ext uri="{FF2B5EF4-FFF2-40B4-BE49-F238E27FC236}">
                <a16:creationId xmlns:a16="http://schemas.microsoft.com/office/drawing/2014/main" id="{5F2B4952-7405-CB50-0BF9-1C85904B3FE7}"/>
              </a:ext>
            </a:extLst>
          </p:cNvPr>
          <p:cNvPicPr>
            <a:picLocks noChangeAspect="1"/>
          </p:cNvPicPr>
          <p:nvPr/>
        </p:nvPicPr>
        <p:blipFill>
          <a:blip r:embed="rId6"/>
          <a:stretch>
            <a:fillRect/>
          </a:stretch>
        </p:blipFill>
        <p:spPr>
          <a:xfrm>
            <a:off x="6241992" y="2440479"/>
            <a:ext cx="1734075" cy="1562100"/>
          </a:xfrm>
          <a:prstGeom prst="rect">
            <a:avLst/>
          </a:prstGeom>
        </p:spPr>
      </p:pic>
      <p:pic>
        <p:nvPicPr>
          <p:cNvPr id="12" name="圖片 11">
            <a:extLst>
              <a:ext uri="{FF2B5EF4-FFF2-40B4-BE49-F238E27FC236}">
                <a16:creationId xmlns:a16="http://schemas.microsoft.com/office/drawing/2014/main" id="{954DEA88-52A4-40FE-1CF4-6AB925FC49A2}"/>
              </a:ext>
            </a:extLst>
          </p:cNvPr>
          <p:cNvPicPr>
            <a:picLocks noChangeAspect="1"/>
          </p:cNvPicPr>
          <p:nvPr/>
        </p:nvPicPr>
        <p:blipFill>
          <a:blip r:embed="rId7"/>
          <a:stretch>
            <a:fillRect/>
          </a:stretch>
        </p:blipFill>
        <p:spPr>
          <a:xfrm>
            <a:off x="7998123" y="2440479"/>
            <a:ext cx="1960387" cy="1419869"/>
          </a:xfrm>
          <a:prstGeom prst="rect">
            <a:avLst/>
          </a:prstGeom>
        </p:spPr>
      </p:pic>
      <p:pic>
        <p:nvPicPr>
          <p:cNvPr id="13" name="圖片 12">
            <a:extLst>
              <a:ext uri="{FF2B5EF4-FFF2-40B4-BE49-F238E27FC236}">
                <a16:creationId xmlns:a16="http://schemas.microsoft.com/office/drawing/2014/main" id="{9EF35EB9-6F65-5E85-0D45-D3C92CC9A90E}"/>
              </a:ext>
            </a:extLst>
          </p:cNvPr>
          <p:cNvPicPr>
            <a:picLocks noChangeAspect="1"/>
          </p:cNvPicPr>
          <p:nvPr/>
        </p:nvPicPr>
        <p:blipFill>
          <a:blip r:embed="rId8"/>
          <a:stretch>
            <a:fillRect/>
          </a:stretch>
        </p:blipFill>
        <p:spPr>
          <a:xfrm>
            <a:off x="10004151" y="2429244"/>
            <a:ext cx="2066925" cy="1456052"/>
          </a:xfrm>
          <a:prstGeom prst="rect">
            <a:avLst/>
          </a:prstGeom>
        </p:spPr>
      </p:pic>
      <p:sp>
        <p:nvSpPr>
          <p:cNvPr id="14" name="文字方塊 13">
            <a:extLst>
              <a:ext uri="{FF2B5EF4-FFF2-40B4-BE49-F238E27FC236}">
                <a16:creationId xmlns:a16="http://schemas.microsoft.com/office/drawing/2014/main" id="{AE1EF6CE-C08C-E53A-B71E-B6BF917DC8D3}"/>
              </a:ext>
            </a:extLst>
          </p:cNvPr>
          <p:cNvSpPr txBox="1"/>
          <p:nvPr/>
        </p:nvSpPr>
        <p:spPr>
          <a:xfrm>
            <a:off x="981844" y="4279894"/>
            <a:ext cx="10454890" cy="571823"/>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7-12. Tears, grease, saliva, snot, synovial fluid, urine.</a:t>
            </a:r>
          </a:p>
        </p:txBody>
      </p:sp>
      <p:pic>
        <p:nvPicPr>
          <p:cNvPr id="15" name="圖片 14">
            <a:extLst>
              <a:ext uri="{FF2B5EF4-FFF2-40B4-BE49-F238E27FC236}">
                <a16:creationId xmlns:a16="http://schemas.microsoft.com/office/drawing/2014/main" id="{C9AA6F09-71D7-4282-FAAF-AB450A15FD38}"/>
              </a:ext>
            </a:extLst>
          </p:cNvPr>
          <p:cNvPicPr>
            <a:picLocks noChangeAspect="1"/>
          </p:cNvPicPr>
          <p:nvPr/>
        </p:nvPicPr>
        <p:blipFill>
          <a:blip r:embed="rId9"/>
          <a:stretch>
            <a:fillRect/>
          </a:stretch>
        </p:blipFill>
        <p:spPr>
          <a:xfrm>
            <a:off x="330650" y="4939764"/>
            <a:ext cx="1690143" cy="1806000"/>
          </a:xfrm>
          <a:prstGeom prst="rect">
            <a:avLst/>
          </a:prstGeom>
        </p:spPr>
      </p:pic>
      <p:pic>
        <p:nvPicPr>
          <p:cNvPr id="16" name="圖片 15">
            <a:extLst>
              <a:ext uri="{FF2B5EF4-FFF2-40B4-BE49-F238E27FC236}">
                <a16:creationId xmlns:a16="http://schemas.microsoft.com/office/drawing/2014/main" id="{54635C6E-5094-07E9-4FBD-6BCB72A906F3}"/>
              </a:ext>
            </a:extLst>
          </p:cNvPr>
          <p:cNvPicPr>
            <a:picLocks noChangeAspect="1"/>
          </p:cNvPicPr>
          <p:nvPr/>
        </p:nvPicPr>
        <p:blipFill>
          <a:blip r:embed="rId10"/>
          <a:stretch>
            <a:fillRect/>
          </a:stretch>
        </p:blipFill>
        <p:spPr>
          <a:xfrm>
            <a:off x="2068211" y="4939764"/>
            <a:ext cx="1730985" cy="1500716"/>
          </a:xfrm>
          <a:prstGeom prst="rect">
            <a:avLst/>
          </a:prstGeom>
        </p:spPr>
      </p:pic>
      <p:pic>
        <p:nvPicPr>
          <p:cNvPr id="17" name="圖片 16">
            <a:extLst>
              <a:ext uri="{FF2B5EF4-FFF2-40B4-BE49-F238E27FC236}">
                <a16:creationId xmlns:a16="http://schemas.microsoft.com/office/drawing/2014/main" id="{8DCE2E4D-B771-FC69-E886-F3C51177C4FD}"/>
              </a:ext>
            </a:extLst>
          </p:cNvPr>
          <p:cNvPicPr>
            <a:picLocks noChangeAspect="1"/>
          </p:cNvPicPr>
          <p:nvPr/>
        </p:nvPicPr>
        <p:blipFill>
          <a:blip r:embed="rId11"/>
          <a:stretch>
            <a:fillRect/>
          </a:stretch>
        </p:blipFill>
        <p:spPr>
          <a:xfrm>
            <a:off x="3846614" y="4934595"/>
            <a:ext cx="1733550" cy="1476375"/>
          </a:xfrm>
          <a:prstGeom prst="rect">
            <a:avLst/>
          </a:prstGeom>
        </p:spPr>
      </p:pic>
      <p:pic>
        <p:nvPicPr>
          <p:cNvPr id="18" name="圖片 17">
            <a:extLst>
              <a:ext uri="{FF2B5EF4-FFF2-40B4-BE49-F238E27FC236}">
                <a16:creationId xmlns:a16="http://schemas.microsoft.com/office/drawing/2014/main" id="{9C2B770B-BADF-F013-6238-F09995542E63}"/>
              </a:ext>
            </a:extLst>
          </p:cNvPr>
          <p:cNvPicPr>
            <a:picLocks noChangeAspect="1"/>
          </p:cNvPicPr>
          <p:nvPr/>
        </p:nvPicPr>
        <p:blipFill>
          <a:blip r:embed="rId12"/>
          <a:stretch>
            <a:fillRect/>
          </a:stretch>
        </p:blipFill>
        <p:spPr>
          <a:xfrm>
            <a:off x="5625017" y="4927848"/>
            <a:ext cx="2076450" cy="1714500"/>
          </a:xfrm>
          <a:prstGeom prst="rect">
            <a:avLst/>
          </a:prstGeom>
        </p:spPr>
      </p:pic>
      <p:pic>
        <p:nvPicPr>
          <p:cNvPr id="19" name="圖片 18">
            <a:extLst>
              <a:ext uri="{FF2B5EF4-FFF2-40B4-BE49-F238E27FC236}">
                <a16:creationId xmlns:a16="http://schemas.microsoft.com/office/drawing/2014/main" id="{BE38A94F-3467-E3C0-1850-09222887A115}"/>
              </a:ext>
            </a:extLst>
          </p:cNvPr>
          <p:cNvPicPr>
            <a:picLocks noChangeAspect="1"/>
          </p:cNvPicPr>
          <p:nvPr/>
        </p:nvPicPr>
        <p:blipFill>
          <a:blip r:embed="rId13"/>
          <a:stretch>
            <a:fillRect/>
          </a:stretch>
        </p:blipFill>
        <p:spPr>
          <a:xfrm>
            <a:off x="7746320" y="4927848"/>
            <a:ext cx="1930017" cy="1806000"/>
          </a:xfrm>
          <a:prstGeom prst="rect">
            <a:avLst/>
          </a:prstGeom>
        </p:spPr>
      </p:pic>
      <p:pic>
        <p:nvPicPr>
          <p:cNvPr id="20" name="圖片 19">
            <a:extLst>
              <a:ext uri="{FF2B5EF4-FFF2-40B4-BE49-F238E27FC236}">
                <a16:creationId xmlns:a16="http://schemas.microsoft.com/office/drawing/2014/main" id="{3496920B-7412-51E7-6E15-DB97FAD6181D}"/>
              </a:ext>
            </a:extLst>
          </p:cNvPr>
          <p:cNvPicPr>
            <a:picLocks noChangeAspect="1"/>
          </p:cNvPicPr>
          <p:nvPr/>
        </p:nvPicPr>
        <p:blipFill>
          <a:blip r:embed="rId14"/>
          <a:stretch>
            <a:fillRect/>
          </a:stretch>
        </p:blipFill>
        <p:spPr>
          <a:xfrm>
            <a:off x="9721493" y="4950467"/>
            <a:ext cx="1917535" cy="1864516"/>
          </a:xfrm>
          <a:prstGeom prst="rect">
            <a:avLst/>
          </a:prstGeom>
        </p:spPr>
      </p:pic>
      <p:sp>
        <p:nvSpPr>
          <p:cNvPr id="21" name="文字方塊 20">
            <a:extLst>
              <a:ext uri="{FF2B5EF4-FFF2-40B4-BE49-F238E27FC236}">
                <a16:creationId xmlns:a16="http://schemas.microsoft.com/office/drawing/2014/main" id="{195811C8-17CD-CA78-4378-1ADC33937B61}"/>
              </a:ext>
            </a:extLst>
          </p:cNvPr>
          <p:cNvSpPr txBox="1"/>
          <p:nvPr/>
        </p:nvSpPr>
        <p:spPr>
          <a:xfrm>
            <a:off x="6621312" y="184795"/>
            <a:ext cx="5364597" cy="707886"/>
          </a:xfrm>
          <a:prstGeom prst="rect">
            <a:avLst/>
          </a:prstGeom>
          <a:noFill/>
        </p:spPr>
        <p:txBody>
          <a:bodyPr wrap="square" rtlCol="0">
            <a:spAutoFit/>
          </a:bodyPr>
          <a:lstStyle/>
          <a:p>
            <a:r>
              <a:rPr lang="en-US" altLang="zh-TW" sz="2000" b="1" dirty="0">
                <a:solidFill>
                  <a:srgbClr val="C00000"/>
                </a:solidFill>
              </a:rPr>
              <a:t>Thirty-two parts</a:t>
            </a:r>
            <a:r>
              <a:rPr lang="zh-CN" altLang="en-US" sz="2000" dirty="0">
                <a:solidFill>
                  <a:srgbClr val="C00000"/>
                </a:solidFill>
              </a:rPr>
              <a:t>：</a:t>
            </a:r>
            <a:endParaRPr lang="en-US" altLang="zh-CN" sz="2000" dirty="0">
              <a:solidFill>
                <a:srgbClr val="C00000"/>
              </a:solidFill>
            </a:endParaRPr>
          </a:p>
          <a:p>
            <a:r>
              <a:rPr lang="en-US" altLang="zh-TW" sz="2000" dirty="0">
                <a:solidFill>
                  <a:srgbClr val="C00000"/>
                </a:solidFill>
              </a:rPr>
              <a:t>https://32parts.com/kidneys.html#content</a:t>
            </a:r>
            <a:endParaRPr lang="zh-TW" altLang="en-US" sz="2000" dirty="0">
              <a:solidFill>
                <a:srgbClr val="C00000"/>
              </a:solidFill>
            </a:endParaRPr>
          </a:p>
        </p:txBody>
      </p:sp>
    </p:spTree>
    <p:extLst>
      <p:ext uri="{BB962C8B-B14F-4D97-AF65-F5344CB8AC3E}">
        <p14:creationId xmlns:p14="http://schemas.microsoft.com/office/powerpoint/2010/main" val="19500981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8"/>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9"/>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0"/>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4" grpId="0"/>
      <p:bldP spid="21"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B7E4C06F-346D-7C0A-4D8C-E2B79FEB68AE}"/>
              </a:ext>
            </a:extLst>
          </p:cNvPr>
          <p:cNvSpPr>
            <a:spLocks noGrp="1"/>
          </p:cNvSpPr>
          <p:nvPr>
            <p:ph type="sldNum" sz="quarter" idx="12"/>
          </p:nvPr>
        </p:nvSpPr>
        <p:spPr/>
        <p:txBody>
          <a:bodyPr/>
          <a:lstStyle/>
          <a:p>
            <a:fld id="{6113E31D-E2AB-40D1-8B51-AFA5AFEF393A}" type="slidenum">
              <a:rPr lang="en-US" smtClean="0"/>
              <a:t>24</a:t>
            </a:fld>
            <a:endParaRPr lang="en-US" dirty="0"/>
          </a:p>
        </p:txBody>
      </p:sp>
      <p:sp>
        <p:nvSpPr>
          <p:cNvPr id="5" name="矩形: 按鈕形 4">
            <a:extLst>
              <a:ext uri="{FF2B5EF4-FFF2-40B4-BE49-F238E27FC236}">
                <a16:creationId xmlns:a16="http://schemas.microsoft.com/office/drawing/2014/main" id="{5E1B29AB-51ED-5B07-5B63-61175D23A65F}"/>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CFB1E562-F6E5-5AE2-57F8-6258DDCC0617}"/>
              </a:ext>
            </a:extLst>
          </p:cNvPr>
          <p:cNvSpPr txBox="1"/>
          <p:nvPr/>
        </p:nvSpPr>
        <p:spPr>
          <a:xfrm>
            <a:off x="866967" y="2272208"/>
            <a:ext cx="10454890" cy="1084784"/>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Discern the parts in the given order, but one at a time. Try to see each of the parts, as distinctly as you would see your face in a clean mirror.</a:t>
            </a:r>
          </a:p>
        </p:txBody>
      </p:sp>
      <p:sp>
        <p:nvSpPr>
          <p:cNvPr id="7" name="文字方塊 6">
            <a:extLst>
              <a:ext uri="{FF2B5EF4-FFF2-40B4-BE49-F238E27FC236}">
                <a16:creationId xmlns:a16="http://schemas.microsoft.com/office/drawing/2014/main" id="{A552C8DF-98C3-A3A5-B664-823CEBCAAFAA}"/>
              </a:ext>
            </a:extLst>
          </p:cNvPr>
          <p:cNvSpPr txBox="1"/>
          <p:nvPr/>
        </p:nvSpPr>
        <p:spPr>
          <a:xfrm>
            <a:off x="869512" y="3703463"/>
            <a:ext cx="10454890" cy="1597745"/>
          </a:xfrm>
          <a:prstGeom prst="rect">
            <a:avLst/>
          </a:prstGeom>
          <a:noFill/>
        </p:spPr>
        <p:txBody>
          <a:bodyPr wrap="square" rtlCol="0">
            <a:spAutoFit/>
          </a:bodyPr>
          <a:lstStyle/>
          <a:p>
            <a:pPr>
              <a:lnSpc>
                <a:spcPts val="4000"/>
              </a:lnSpc>
              <a:spcAft>
                <a:spcPts val="1800"/>
              </a:spcAft>
            </a:pPr>
            <a:r>
              <a:rPr lang="en-US" altLang="zh-CN" sz="2800" dirty="0" err="1">
                <a:solidFill>
                  <a:srgbClr val="0000CC"/>
                </a:solidFill>
              </a:rPr>
              <a:t>Practise</a:t>
            </a:r>
            <a:r>
              <a:rPr lang="en-US" altLang="zh-CN" sz="2800" dirty="0">
                <a:solidFill>
                  <a:srgbClr val="0000CC"/>
                </a:solidFill>
              </a:rPr>
              <a:t> so that you are, from head hairs down to urine, or from urine back to head hairs, able to see each one clearly and with penetrating knowledge; keep </a:t>
            </a:r>
            <a:r>
              <a:rPr lang="en-US" altLang="zh-CN" sz="2800" dirty="0" err="1">
                <a:solidFill>
                  <a:srgbClr val="0000CC"/>
                </a:solidFill>
              </a:rPr>
              <a:t>practising</a:t>
            </a:r>
            <a:r>
              <a:rPr lang="en-US" altLang="zh-CN" sz="2800" dirty="0">
                <a:solidFill>
                  <a:srgbClr val="0000CC"/>
                </a:solidFill>
              </a:rPr>
              <a:t> until you become </a:t>
            </a:r>
            <a:r>
              <a:rPr lang="en-US" altLang="zh-CN" sz="2800" dirty="0" err="1">
                <a:solidFill>
                  <a:srgbClr val="0000CC"/>
                </a:solidFill>
              </a:rPr>
              <a:t>skilful</a:t>
            </a:r>
            <a:r>
              <a:rPr lang="en-US" altLang="zh-CN" sz="2800" dirty="0">
                <a:solidFill>
                  <a:srgbClr val="0000CC"/>
                </a:solidFill>
              </a:rPr>
              <a:t>.</a:t>
            </a:r>
          </a:p>
        </p:txBody>
      </p:sp>
    </p:spTree>
    <p:extLst>
      <p:ext uri="{BB962C8B-B14F-4D97-AF65-F5344CB8AC3E}">
        <p14:creationId xmlns:p14="http://schemas.microsoft.com/office/powerpoint/2010/main" val="12103550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8FC64AA8-BF4E-CE25-9C2A-416304FF2ED6}"/>
              </a:ext>
            </a:extLst>
          </p:cNvPr>
          <p:cNvSpPr>
            <a:spLocks noGrp="1"/>
          </p:cNvSpPr>
          <p:nvPr>
            <p:ph type="sldNum" sz="quarter" idx="12"/>
          </p:nvPr>
        </p:nvSpPr>
        <p:spPr/>
        <p:txBody>
          <a:bodyPr/>
          <a:lstStyle/>
          <a:p>
            <a:fld id="{6113E31D-E2AB-40D1-8B51-AFA5AFEF393A}" type="slidenum">
              <a:rPr lang="en-US" smtClean="0"/>
              <a:t>25</a:t>
            </a:fld>
            <a:endParaRPr lang="en-US" dirty="0"/>
          </a:p>
        </p:txBody>
      </p:sp>
      <p:sp>
        <p:nvSpPr>
          <p:cNvPr id="5" name="矩形: 按鈕形 4">
            <a:extLst>
              <a:ext uri="{FF2B5EF4-FFF2-40B4-BE49-F238E27FC236}">
                <a16:creationId xmlns:a16="http://schemas.microsoft.com/office/drawing/2014/main" id="{FB3096D8-29BD-F7E8-FDA5-DAB3A74FD8A3}"/>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A1C7F1C1-9412-ACE5-BACA-9047B249E434}"/>
              </a:ext>
            </a:extLst>
          </p:cNvPr>
          <p:cNvSpPr txBox="1"/>
          <p:nvPr/>
        </p:nvSpPr>
        <p:spPr>
          <a:xfrm>
            <a:off x="981844" y="1196752"/>
            <a:ext cx="10454890" cy="4675511"/>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Then, again using the light of concentration and with your eyes still closed, you should try to discern, another being close by. It is especially good to discern someone in front of you. Discern the thirty-two parts of the body in that person, or being, from head hairs down to urine, and from urine back to head hairs. Discern the thirty-two parts forwards and backwards many times. When you have succeeded, discern the thirty-two parts once internally, that is in your own body, and once externally, that is in the other person’s body; do this many times, again and again.</a:t>
            </a:r>
          </a:p>
        </p:txBody>
      </p:sp>
    </p:spTree>
    <p:extLst>
      <p:ext uri="{BB962C8B-B14F-4D97-AF65-F5344CB8AC3E}">
        <p14:creationId xmlns:p14="http://schemas.microsoft.com/office/powerpoint/2010/main" val="4175849476"/>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24240AAA-0D29-056D-0F4B-2DCE51C21601}"/>
              </a:ext>
            </a:extLst>
          </p:cNvPr>
          <p:cNvSpPr>
            <a:spLocks noGrp="1"/>
          </p:cNvSpPr>
          <p:nvPr>
            <p:ph type="sldNum" sz="quarter" idx="12"/>
          </p:nvPr>
        </p:nvSpPr>
        <p:spPr/>
        <p:txBody>
          <a:bodyPr/>
          <a:lstStyle/>
          <a:p>
            <a:fld id="{6113E31D-E2AB-40D1-8B51-AFA5AFEF393A}" type="slidenum">
              <a:rPr lang="en-US" smtClean="0"/>
              <a:t>26</a:t>
            </a:fld>
            <a:endParaRPr lang="en-US" dirty="0"/>
          </a:p>
        </p:txBody>
      </p:sp>
      <p:sp>
        <p:nvSpPr>
          <p:cNvPr id="5" name="矩形: 按鈕形 4">
            <a:extLst>
              <a:ext uri="{FF2B5EF4-FFF2-40B4-BE49-F238E27FC236}">
                <a16:creationId xmlns:a16="http://schemas.microsoft.com/office/drawing/2014/main" id="{7BD64B57-6611-E839-86D9-0A545838A37C}"/>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DA259A33-E5CE-4AF5-0435-4A136C8C6B19}"/>
              </a:ext>
            </a:extLst>
          </p:cNvPr>
          <p:cNvSpPr txBox="1"/>
          <p:nvPr/>
        </p:nvSpPr>
        <p:spPr>
          <a:xfrm>
            <a:off x="1053852" y="2348880"/>
            <a:ext cx="10454890" cy="2623667"/>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When you no longer see men, women, or buffaloes, cows, and other animals, as such, but see only groups of thirty-two parts, whenever and wherever you look, internally or externally, then can you be said to be successful, </a:t>
            </a:r>
            <a:r>
              <a:rPr lang="en-US" altLang="zh-CN" sz="2800" dirty="0" err="1">
                <a:solidFill>
                  <a:srgbClr val="0000CC"/>
                </a:solidFill>
              </a:rPr>
              <a:t>skilful</a:t>
            </a:r>
            <a:r>
              <a:rPr lang="en-US" altLang="zh-CN" sz="2800" dirty="0">
                <a:solidFill>
                  <a:srgbClr val="0000CC"/>
                </a:solidFill>
              </a:rPr>
              <a:t>, and expert in discerning the thirty-two parts of the body.</a:t>
            </a:r>
          </a:p>
        </p:txBody>
      </p:sp>
    </p:spTree>
    <p:extLst>
      <p:ext uri="{BB962C8B-B14F-4D97-AF65-F5344CB8AC3E}">
        <p14:creationId xmlns:p14="http://schemas.microsoft.com/office/powerpoint/2010/main" val="2488175454"/>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79FFDF65-291C-C723-2724-77CB50B54837}"/>
              </a:ext>
            </a:extLst>
          </p:cNvPr>
          <p:cNvSpPr>
            <a:spLocks noGrp="1"/>
          </p:cNvSpPr>
          <p:nvPr>
            <p:ph type="sldNum" sz="quarter" idx="12"/>
          </p:nvPr>
        </p:nvSpPr>
        <p:spPr/>
        <p:txBody>
          <a:bodyPr/>
          <a:lstStyle/>
          <a:p>
            <a:fld id="{6113E31D-E2AB-40D1-8B51-AFA5AFEF393A}" type="slidenum">
              <a:rPr lang="en-US" smtClean="0"/>
              <a:t>27</a:t>
            </a:fld>
            <a:endParaRPr lang="en-US" dirty="0"/>
          </a:p>
        </p:txBody>
      </p:sp>
      <p:sp>
        <p:nvSpPr>
          <p:cNvPr id="5" name="矩形: 按鈕形 4">
            <a:extLst>
              <a:ext uri="{FF2B5EF4-FFF2-40B4-BE49-F238E27FC236}">
                <a16:creationId xmlns:a16="http://schemas.microsoft.com/office/drawing/2014/main" id="{9203DB63-D31D-10B0-E76B-2B9CD4092143}"/>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07D8F594-33D3-41B1-5D0F-8ED589F8E988}"/>
              </a:ext>
            </a:extLst>
          </p:cNvPr>
          <p:cNvSpPr txBox="1"/>
          <p:nvPr/>
        </p:nvSpPr>
        <p:spPr>
          <a:xfrm>
            <a:off x="1053852" y="1052736"/>
            <a:ext cx="9835957" cy="523220"/>
          </a:xfrm>
          <a:prstGeom prst="rect">
            <a:avLst/>
          </a:prstGeom>
          <a:noFill/>
        </p:spPr>
        <p:txBody>
          <a:bodyPr wrap="square" rtlCol="0">
            <a:spAutoFit/>
          </a:bodyPr>
          <a:lstStyle/>
          <a:p>
            <a:r>
              <a:rPr lang="en-US" altLang="zh-CN" sz="2800" b="1" dirty="0">
                <a:solidFill>
                  <a:srgbClr val="0000CC"/>
                </a:solidFill>
              </a:rPr>
              <a:t>The skeleton</a:t>
            </a:r>
            <a:endParaRPr lang="en-US" altLang="zh-CN" sz="2800" i="1" dirty="0">
              <a:solidFill>
                <a:srgbClr val="0000CC"/>
              </a:solidFill>
            </a:endParaRPr>
          </a:p>
        </p:txBody>
      </p:sp>
      <p:sp>
        <p:nvSpPr>
          <p:cNvPr id="7" name="文字方塊 6">
            <a:extLst>
              <a:ext uri="{FF2B5EF4-FFF2-40B4-BE49-F238E27FC236}">
                <a16:creationId xmlns:a16="http://schemas.microsoft.com/office/drawing/2014/main" id="{0BAC2505-A994-37B1-043F-28E2577FD216}"/>
              </a:ext>
            </a:extLst>
          </p:cNvPr>
          <p:cNvSpPr txBox="1"/>
          <p:nvPr/>
        </p:nvSpPr>
        <p:spPr>
          <a:xfrm>
            <a:off x="1032712" y="2123578"/>
            <a:ext cx="10454890" cy="2610843"/>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You can take either all thirty-two parts as a whole, or only one of them as your object to develop meditation on repulsiveness of the body (</a:t>
            </a:r>
            <a:r>
              <a:rPr lang="en-US" altLang="zh-CN" sz="2800" dirty="0" err="1">
                <a:solidFill>
                  <a:srgbClr val="0000CC"/>
                </a:solidFill>
              </a:rPr>
              <a:t>patikula-manasikāra</a:t>
            </a:r>
            <a:r>
              <a:rPr lang="en-US" altLang="zh-CN" sz="2800" dirty="0">
                <a:solidFill>
                  <a:srgbClr val="0000CC"/>
                </a:solidFill>
              </a:rPr>
              <a:t>). The following is how to meditate on the skeleton, the bones, which is one of the thirty-two parts of the body.</a:t>
            </a:r>
          </a:p>
        </p:txBody>
      </p:sp>
    </p:spTree>
    <p:extLst>
      <p:ext uri="{BB962C8B-B14F-4D97-AF65-F5344CB8AC3E}">
        <p14:creationId xmlns:p14="http://schemas.microsoft.com/office/powerpoint/2010/main" val="33605320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33A04A50-4629-2176-05F2-9839DB5D8BA1}"/>
              </a:ext>
            </a:extLst>
          </p:cNvPr>
          <p:cNvSpPr>
            <a:spLocks noGrp="1"/>
          </p:cNvSpPr>
          <p:nvPr>
            <p:ph type="sldNum" sz="quarter" idx="12"/>
          </p:nvPr>
        </p:nvSpPr>
        <p:spPr/>
        <p:txBody>
          <a:bodyPr/>
          <a:lstStyle/>
          <a:p>
            <a:fld id="{6113E31D-E2AB-40D1-8B51-AFA5AFEF393A}" type="slidenum">
              <a:rPr lang="en-US" smtClean="0"/>
              <a:t>28</a:t>
            </a:fld>
            <a:endParaRPr lang="en-US" dirty="0"/>
          </a:p>
        </p:txBody>
      </p:sp>
      <p:sp>
        <p:nvSpPr>
          <p:cNvPr id="5" name="矩形: 按鈕形 4">
            <a:extLst>
              <a:ext uri="{FF2B5EF4-FFF2-40B4-BE49-F238E27FC236}">
                <a16:creationId xmlns:a16="http://schemas.microsoft.com/office/drawing/2014/main" id="{F1A51B3D-68AB-04C0-7CAC-B92DE9E41390}"/>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1AFA1A91-5838-42EC-048D-695E6E570747}"/>
              </a:ext>
            </a:extLst>
          </p:cNvPr>
          <p:cNvSpPr txBox="1"/>
          <p:nvPr/>
        </p:nvSpPr>
        <p:spPr>
          <a:xfrm>
            <a:off x="369776" y="980728"/>
            <a:ext cx="7992888" cy="5196166"/>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Discern the thirty-two parts in your own body, then in a being nearby. Discern thus internally and externally once or twice. Then take the internal skeleton as a whole and discern it with wisdom. When the whole skeleton is clear, take the repulsiveness of the skeleton as object, and note it again and again as either: ‘repulsive, repulsive’; or ‘repulsive skeleton, repulsive skeleton’; or ‘skeleton, skeleton.’</a:t>
            </a:r>
          </a:p>
        </p:txBody>
      </p:sp>
      <p:pic>
        <p:nvPicPr>
          <p:cNvPr id="8" name="圖片 7">
            <a:extLst>
              <a:ext uri="{FF2B5EF4-FFF2-40B4-BE49-F238E27FC236}">
                <a16:creationId xmlns:a16="http://schemas.microsoft.com/office/drawing/2014/main" id="{DFCAF05A-8704-0B99-E8EE-100216C25D0E}"/>
              </a:ext>
            </a:extLst>
          </p:cNvPr>
          <p:cNvPicPr>
            <a:picLocks noChangeAspect="1"/>
          </p:cNvPicPr>
          <p:nvPr/>
        </p:nvPicPr>
        <p:blipFill>
          <a:blip r:embed="rId3"/>
          <a:stretch>
            <a:fillRect/>
          </a:stretch>
        </p:blipFill>
        <p:spPr>
          <a:xfrm>
            <a:off x="8902724" y="1010607"/>
            <a:ext cx="2366618" cy="5291515"/>
          </a:xfrm>
          <a:prstGeom prst="rect">
            <a:avLst/>
          </a:prstGeom>
        </p:spPr>
      </p:pic>
    </p:spTree>
    <p:extLst>
      <p:ext uri="{BB962C8B-B14F-4D97-AF65-F5344CB8AC3E}">
        <p14:creationId xmlns:p14="http://schemas.microsoft.com/office/powerpoint/2010/main" val="1706512034"/>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A2088E4A-9096-5850-DBCF-31A1E6CC21D2}"/>
              </a:ext>
            </a:extLst>
          </p:cNvPr>
          <p:cNvSpPr>
            <a:spLocks noGrp="1"/>
          </p:cNvSpPr>
          <p:nvPr>
            <p:ph type="sldNum" sz="quarter" idx="12"/>
          </p:nvPr>
        </p:nvSpPr>
        <p:spPr/>
        <p:txBody>
          <a:bodyPr/>
          <a:lstStyle/>
          <a:p>
            <a:fld id="{6113E31D-E2AB-40D1-8B51-AFA5AFEF393A}" type="slidenum">
              <a:rPr lang="en-US" smtClean="0"/>
              <a:t>29</a:t>
            </a:fld>
            <a:endParaRPr lang="en-US" dirty="0"/>
          </a:p>
        </p:txBody>
      </p:sp>
      <p:sp>
        <p:nvSpPr>
          <p:cNvPr id="5" name="矩形: 按鈕形 4">
            <a:extLst>
              <a:ext uri="{FF2B5EF4-FFF2-40B4-BE49-F238E27FC236}">
                <a16:creationId xmlns:a16="http://schemas.microsoft.com/office/drawing/2014/main" id="{2CD56DDF-C080-CA9E-4D12-BB3D91690F9B}"/>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A1D916AD-14FA-46D2-2AFB-C2025CBD3BDA}"/>
              </a:ext>
            </a:extLst>
          </p:cNvPr>
          <p:cNvSpPr txBox="1"/>
          <p:nvPr/>
        </p:nvSpPr>
        <p:spPr>
          <a:xfrm>
            <a:off x="866967" y="1988840"/>
            <a:ext cx="10454890" cy="2610843"/>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Note it in any language you like. You should try to keep your mind calmly concentrated on the object of repulsiveness of the skeleton for one or two hours. Be careful to see the </a:t>
            </a:r>
            <a:r>
              <a:rPr lang="en-US" altLang="zh-CN" sz="2800" dirty="0" err="1">
                <a:solidFill>
                  <a:srgbClr val="0000CC"/>
                </a:solidFill>
              </a:rPr>
              <a:t>colour</a:t>
            </a:r>
            <a:r>
              <a:rPr lang="en-US" altLang="zh-CN" sz="2800" dirty="0">
                <a:solidFill>
                  <a:srgbClr val="0000CC"/>
                </a:solidFill>
              </a:rPr>
              <a:t>, shape, position and delimitation.</a:t>
            </a:r>
          </a:p>
        </p:txBody>
      </p:sp>
    </p:spTree>
    <p:extLst>
      <p:ext uri="{BB962C8B-B14F-4D97-AF65-F5344CB8AC3E}">
        <p14:creationId xmlns:p14="http://schemas.microsoft.com/office/powerpoint/2010/main" val="3004168036"/>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31C23BAA-9869-E886-1E79-1A8F29C13BAD}"/>
              </a:ext>
            </a:extLst>
          </p:cNvPr>
          <p:cNvSpPr>
            <a:spLocks noGrp="1"/>
          </p:cNvSpPr>
          <p:nvPr>
            <p:ph type="sldNum" sz="quarter" idx="12"/>
          </p:nvPr>
        </p:nvSpPr>
        <p:spPr/>
        <p:txBody>
          <a:bodyPr/>
          <a:lstStyle/>
          <a:p>
            <a:fld id="{6113E31D-E2AB-40D1-8B51-AFA5AFEF393A}" type="slidenum">
              <a:rPr lang="en-US" smtClean="0"/>
              <a:t>30</a:t>
            </a:fld>
            <a:endParaRPr lang="en-US" dirty="0"/>
          </a:p>
        </p:txBody>
      </p:sp>
      <p:sp>
        <p:nvSpPr>
          <p:cNvPr id="5" name="矩形: 按鈕形 4">
            <a:extLst>
              <a:ext uri="{FF2B5EF4-FFF2-40B4-BE49-F238E27FC236}">
                <a16:creationId xmlns:a16="http://schemas.microsoft.com/office/drawing/2014/main" id="{9F61F675-D238-705D-9910-7708AF394555}"/>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74E613C5-DA2B-6148-DD0C-EEB0581CC6B6}"/>
              </a:ext>
            </a:extLst>
          </p:cNvPr>
          <p:cNvSpPr txBox="1"/>
          <p:nvPr/>
        </p:nvSpPr>
        <p:spPr>
          <a:xfrm>
            <a:off x="981844" y="908720"/>
            <a:ext cx="10454890" cy="1964512"/>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Once your concentration on the repulsiveness of the skeleton is established, you should drop the perception of ‘skeleton’, and just be mindful of the repulsiveness.</a:t>
            </a:r>
          </a:p>
        </p:txBody>
      </p:sp>
      <p:sp>
        <p:nvSpPr>
          <p:cNvPr id="2" name="文字方塊 1">
            <a:extLst>
              <a:ext uri="{FF2B5EF4-FFF2-40B4-BE49-F238E27FC236}">
                <a16:creationId xmlns:a16="http://schemas.microsoft.com/office/drawing/2014/main" id="{36DB2285-2913-4F69-BBD6-79D38B2F0911}"/>
              </a:ext>
            </a:extLst>
          </p:cNvPr>
          <p:cNvSpPr txBox="1"/>
          <p:nvPr/>
        </p:nvSpPr>
        <p:spPr>
          <a:xfrm>
            <a:off x="1004168" y="2982026"/>
            <a:ext cx="10454890" cy="3257174"/>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According to the </a:t>
            </a:r>
            <a:r>
              <a:rPr lang="en-US" altLang="zh-CN" sz="2800" i="1" dirty="0">
                <a:solidFill>
                  <a:srgbClr val="0000CC"/>
                </a:solidFill>
              </a:rPr>
              <a:t>Visuddhimagga</a:t>
            </a:r>
            <a:r>
              <a:rPr lang="en-US" altLang="zh-CN" sz="2800" dirty="0">
                <a:solidFill>
                  <a:srgbClr val="0000CC"/>
                </a:solidFill>
              </a:rPr>
              <a:t>, seeing the </a:t>
            </a:r>
            <a:r>
              <a:rPr lang="en-US" altLang="zh-CN" sz="2800" dirty="0" err="1">
                <a:solidFill>
                  <a:srgbClr val="0000CC"/>
                </a:solidFill>
              </a:rPr>
              <a:t>colour</a:t>
            </a:r>
            <a:r>
              <a:rPr lang="en-US" altLang="zh-CN" sz="2800" dirty="0">
                <a:solidFill>
                  <a:srgbClr val="0000CC"/>
                </a:solidFill>
              </a:rPr>
              <a:t>, shape, position, and delimitation of a part is seeing the learning sign. Seeing and discerning the repulsiveness of that part is seeing the counterpart sign. You can attain the first </a:t>
            </a:r>
            <a:r>
              <a:rPr lang="en-US" altLang="zh-CN" sz="2800" dirty="0" err="1">
                <a:solidFill>
                  <a:srgbClr val="0000CC"/>
                </a:solidFill>
              </a:rPr>
              <a:t>jhāna</a:t>
            </a:r>
            <a:r>
              <a:rPr lang="en-US" altLang="zh-CN" sz="2800" dirty="0">
                <a:solidFill>
                  <a:srgbClr val="0000CC"/>
                </a:solidFill>
              </a:rPr>
              <a:t>, at which time the five </a:t>
            </a:r>
            <a:r>
              <a:rPr lang="en-US" altLang="zh-CN" sz="2800" dirty="0" err="1">
                <a:solidFill>
                  <a:srgbClr val="0000CC"/>
                </a:solidFill>
              </a:rPr>
              <a:t>jhāna</a:t>
            </a:r>
            <a:r>
              <a:rPr lang="en-US" altLang="zh-CN" sz="2800" dirty="0">
                <a:solidFill>
                  <a:srgbClr val="0000CC"/>
                </a:solidFill>
              </a:rPr>
              <a:t> factors will be present. Then you </a:t>
            </a:r>
            <a:r>
              <a:rPr lang="en-US" altLang="zh-CN" sz="2800" dirty="0" err="1">
                <a:solidFill>
                  <a:srgbClr val="0000CC"/>
                </a:solidFill>
              </a:rPr>
              <a:t>practise</a:t>
            </a:r>
            <a:r>
              <a:rPr lang="en-US" altLang="zh-CN" sz="2800" dirty="0">
                <a:solidFill>
                  <a:srgbClr val="0000CC"/>
                </a:solidFill>
              </a:rPr>
              <a:t> the five masteries of the first jhana.</a:t>
            </a:r>
          </a:p>
        </p:txBody>
      </p:sp>
    </p:spTree>
    <p:extLst>
      <p:ext uri="{BB962C8B-B14F-4D97-AF65-F5344CB8AC3E}">
        <p14:creationId xmlns:p14="http://schemas.microsoft.com/office/powerpoint/2010/main" val="1648176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A875C6F4-1B3B-38DC-5DF3-2A9A9195817F}"/>
              </a:ext>
            </a:extLst>
          </p:cNvPr>
          <p:cNvSpPr>
            <a:spLocks noGrp="1"/>
          </p:cNvSpPr>
          <p:nvPr>
            <p:ph type="sldNum" sz="quarter" idx="12"/>
          </p:nvPr>
        </p:nvSpPr>
        <p:spPr/>
        <p:txBody>
          <a:bodyPr/>
          <a:lstStyle/>
          <a:p>
            <a:fld id="{6113E31D-E2AB-40D1-8B51-AFA5AFEF393A}" type="slidenum">
              <a:rPr lang="en-US" smtClean="0"/>
              <a:t>31</a:t>
            </a:fld>
            <a:endParaRPr lang="en-US" dirty="0"/>
          </a:p>
        </p:txBody>
      </p:sp>
      <p:sp>
        <p:nvSpPr>
          <p:cNvPr id="5" name="矩形: 按鈕形 4">
            <a:extLst>
              <a:ext uri="{FF2B5EF4-FFF2-40B4-BE49-F238E27FC236}">
                <a16:creationId xmlns:a16="http://schemas.microsoft.com/office/drawing/2014/main" id="{3B6E1100-A842-10F8-FDBF-B23213A34158}"/>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7" name="文字方塊 6">
            <a:extLst>
              <a:ext uri="{FF2B5EF4-FFF2-40B4-BE49-F238E27FC236}">
                <a16:creationId xmlns:a16="http://schemas.microsoft.com/office/drawing/2014/main" id="{05C4C1DD-E4B2-49D1-80DC-4C1D89910EDE}"/>
              </a:ext>
            </a:extLst>
          </p:cNvPr>
          <p:cNvSpPr txBox="1"/>
          <p:nvPr/>
        </p:nvSpPr>
        <p:spPr>
          <a:xfrm>
            <a:off x="866967" y="978480"/>
            <a:ext cx="9835957" cy="523220"/>
          </a:xfrm>
          <a:prstGeom prst="rect">
            <a:avLst/>
          </a:prstGeom>
          <a:noFill/>
        </p:spPr>
        <p:txBody>
          <a:bodyPr wrap="square" rtlCol="0">
            <a:spAutoFit/>
          </a:bodyPr>
          <a:lstStyle/>
          <a:p>
            <a:r>
              <a:rPr lang="en-US" altLang="zh-CN" sz="2800" b="1" dirty="0">
                <a:solidFill>
                  <a:srgbClr val="0000CC"/>
                </a:solidFill>
              </a:rPr>
              <a:t>9. Mindfulness of breathing (--fourth jhana)</a:t>
            </a:r>
            <a:endParaRPr lang="en-US" altLang="zh-CN" sz="2800" i="1" dirty="0">
              <a:solidFill>
                <a:srgbClr val="0000CC"/>
              </a:solidFill>
            </a:endParaRPr>
          </a:p>
        </p:txBody>
      </p:sp>
      <p:sp>
        <p:nvSpPr>
          <p:cNvPr id="8" name="文字方塊 7">
            <a:extLst>
              <a:ext uri="{FF2B5EF4-FFF2-40B4-BE49-F238E27FC236}">
                <a16:creationId xmlns:a16="http://schemas.microsoft.com/office/drawing/2014/main" id="{8C0429B3-0FE1-0130-D49E-F8A7A232C84C}"/>
              </a:ext>
            </a:extLst>
          </p:cNvPr>
          <p:cNvSpPr txBox="1"/>
          <p:nvPr/>
        </p:nvSpPr>
        <p:spPr>
          <a:xfrm>
            <a:off x="856748" y="1988840"/>
            <a:ext cx="10454890" cy="3257174"/>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It has been described by the Blessed One thus: “And how developed, bhikkhus, how </a:t>
            </a:r>
            <a:r>
              <a:rPr lang="en-US" altLang="zh-CN" sz="2800" dirty="0" err="1">
                <a:solidFill>
                  <a:srgbClr val="0000CC"/>
                </a:solidFill>
              </a:rPr>
              <a:t>practised</a:t>
            </a:r>
            <a:r>
              <a:rPr lang="en-US" altLang="zh-CN" sz="2800" dirty="0">
                <a:solidFill>
                  <a:srgbClr val="0000CC"/>
                </a:solidFill>
              </a:rPr>
              <a:t> much, is concentration through mindfulness of breathing both peaceful and sublime, an unadulterated blissful abiding, banishing at once and stilling evil unprofitable thoughts as soon as they arise?</a:t>
            </a:r>
          </a:p>
        </p:txBody>
      </p:sp>
      <p:sp>
        <p:nvSpPr>
          <p:cNvPr id="9" name="文字方塊 8">
            <a:extLst>
              <a:ext uri="{FF2B5EF4-FFF2-40B4-BE49-F238E27FC236}">
                <a16:creationId xmlns:a16="http://schemas.microsoft.com/office/drawing/2014/main" id="{FE037361-6591-F216-1B9C-36C4782010AC}"/>
              </a:ext>
            </a:extLst>
          </p:cNvPr>
          <p:cNvSpPr txBox="1"/>
          <p:nvPr/>
        </p:nvSpPr>
        <p:spPr>
          <a:xfrm>
            <a:off x="8295641" y="179717"/>
            <a:ext cx="3883448" cy="707886"/>
          </a:xfrm>
          <a:prstGeom prst="rect">
            <a:avLst/>
          </a:prstGeom>
          <a:noFill/>
        </p:spPr>
        <p:txBody>
          <a:bodyPr wrap="square" rtlCol="0">
            <a:spAutoFit/>
          </a:bodyPr>
          <a:lstStyle/>
          <a:p>
            <a:r>
              <a:rPr lang="en-US" altLang="zh-CN" sz="2000" i="1" dirty="0">
                <a:solidFill>
                  <a:srgbClr val="C00000"/>
                </a:solidFill>
              </a:rPr>
              <a:t>--</a:t>
            </a:r>
            <a:r>
              <a:rPr lang="en-US" altLang="zh-CN" sz="2000" i="1" dirty="0" err="1">
                <a:solidFill>
                  <a:srgbClr val="C00000"/>
                </a:solidFill>
              </a:rPr>
              <a:t>Visuddhimagga</a:t>
            </a:r>
            <a:r>
              <a:rPr lang="en-US" altLang="zh-CN" sz="2000" dirty="0">
                <a:solidFill>
                  <a:srgbClr val="C00000"/>
                </a:solidFill>
              </a:rPr>
              <a:t> pp.257-286;</a:t>
            </a:r>
          </a:p>
          <a:p>
            <a:r>
              <a:rPr lang="en-US" altLang="zh-CN" sz="2000" dirty="0">
                <a:solidFill>
                  <a:srgbClr val="C00000"/>
                </a:solidFill>
              </a:rPr>
              <a:t>--</a:t>
            </a:r>
            <a:r>
              <a:rPr lang="en-US" altLang="zh-CN" sz="2000" i="1" dirty="0" err="1">
                <a:solidFill>
                  <a:srgbClr val="C00000"/>
                </a:solidFill>
              </a:rPr>
              <a:t>Vimuttimagga</a:t>
            </a:r>
            <a:r>
              <a:rPr lang="en-US" altLang="zh-CN" sz="2000" dirty="0">
                <a:solidFill>
                  <a:srgbClr val="C00000"/>
                </a:solidFill>
              </a:rPr>
              <a:t> pp. 156-166.</a:t>
            </a:r>
          </a:p>
        </p:txBody>
      </p:sp>
    </p:spTree>
    <p:extLst>
      <p:ext uri="{BB962C8B-B14F-4D97-AF65-F5344CB8AC3E}">
        <p14:creationId xmlns:p14="http://schemas.microsoft.com/office/powerpoint/2010/main" val="256553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410DB0A7-DD14-4735-6ED2-76B440E1EA16}"/>
              </a:ext>
            </a:extLst>
          </p:cNvPr>
          <p:cNvSpPr>
            <a:spLocks noGrp="1"/>
          </p:cNvSpPr>
          <p:nvPr>
            <p:ph type="sldNum" sz="quarter" idx="12"/>
          </p:nvPr>
        </p:nvSpPr>
        <p:spPr/>
        <p:txBody>
          <a:bodyPr/>
          <a:lstStyle/>
          <a:p>
            <a:fld id="{6113E31D-E2AB-40D1-8B51-AFA5AFEF393A}" type="slidenum">
              <a:rPr lang="en-US" smtClean="0"/>
              <a:t>32</a:t>
            </a:fld>
            <a:endParaRPr lang="en-US" dirty="0"/>
          </a:p>
        </p:txBody>
      </p:sp>
      <p:sp>
        <p:nvSpPr>
          <p:cNvPr id="5" name="矩形: 按鈕形 4">
            <a:extLst>
              <a:ext uri="{FF2B5EF4-FFF2-40B4-BE49-F238E27FC236}">
                <a16:creationId xmlns:a16="http://schemas.microsoft.com/office/drawing/2014/main" id="{BF1DCB66-1217-8725-4C74-ADB41E735255}"/>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47FFCC19-E0F0-F0A4-37AB-7B1E35B72932}"/>
              </a:ext>
            </a:extLst>
          </p:cNvPr>
          <p:cNvSpPr txBox="1"/>
          <p:nvPr/>
        </p:nvSpPr>
        <p:spPr>
          <a:xfrm>
            <a:off x="981844" y="2123578"/>
            <a:ext cx="10454890" cy="2610843"/>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“Here, bhikkhus, a bhikkhu, gone to the forest or to the root of a tree or to an empty place, sits down; having folded his legs crosswise, set his body erect, established mindfulness in front of him, ever mindful he breathes in, mindful he breathes out.</a:t>
            </a:r>
          </a:p>
        </p:txBody>
      </p:sp>
    </p:spTree>
    <p:extLst>
      <p:ext uri="{BB962C8B-B14F-4D97-AF65-F5344CB8AC3E}">
        <p14:creationId xmlns:p14="http://schemas.microsoft.com/office/powerpoint/2010/main" val="2924683610"/>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FB9B2D6A-4C88-58A8-40C5-9C22CE0268E0}"/>
              </a:ext>
            </a:extLst>
          </p:cNvPr>
          <p:cNvSpPr>
            <a:spLocks noGrp="1"/>
          </p:cNvSpPr>
          <p:nvPr>
            <p:ph type="sldNum" sz="quarter" idx="12"/>
          </p:nvPr>
        </p:nvSpPr>
        <p:spPr/>
        <p:txBody>
          <a:bodyPr/>
          <a:lstStyle/>
          <a:p>
            <a:fld id="{6113E31D-E2AB-40D1-8B51-AFA5AFEF393A}" type="slidenum">
              <a:rPr lang="en-US" smtClean="0"/>
              <a:t>33</a:t>
            </a:fld>
            <a:endParaRPr lang="en-US" dirty="0"/>
          </a:p>
        </p:txBody>
      </p:sp>
      <p:sp>
        <p:nvSpPr>
          <p:cNvPr id="5" name="矩形: 按鈕形 4">
            <a:extLst>
              <a:ext uri="{FF2B5EF4-FFF2-40B4-BE49-F238E27FC236}">
                <a16:creationId xmlns:a16="http://schemas.microsoft.com/office/drawing/2014/main" id="{3622D2F0-7B69-D495-20FE-3F672E68CE84}"/>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A923DC38-D26A-1137-4753-67A92F5436AC}"/>
              </a:ext>
            </a:extLst>
          </p:cNvPr>
          <p:cNvSpPr txBox="1"/>
          <p:nvPr/>
        </p:nvSpPr>
        <p:spPr>
          <a:xfrm>
            <a:off x="866967" y="1052736"/>
            <a:ext cx="10454890" cy="5196166"/>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a:t>
            </a:r>
            <a:r>
              <a:rPr lang="en-US" altLang="zh-CN" sz="2800" dirty="0" err="1">
                <a:solidFill>
                  <a:srgbClr val="0000CC"/>
                </a:solidFill>
              </a:rPr>
              <a:t>i</a:t>
            </a:r>
            <a:r>
              <a:rPr lang="en-US" altLang="zh-CN" sz="2800" dirty="0">
                <a:solidFill>
                  <a:srgbClr val="0000CC"/>
                </a:solidFill>
              </a:rPr>
              <a:t>) Breathing in long, he knows: ‘I breathe in long;’ or breathing out long, he knows: ‘I breathe out long.’ (ii) Breathing in short, he knows: ‘I breathe in short;’ or breathing out short, he knows: ‘I breathe out short.’ (iii) He trains thus: ‘I shall breathe in experiencing the whole body;’ he trains thus: ‘I shall breathe out experiencing the whole body.’ (iv) He trains thus: ‘I shall breathe in </a:t>
            </a:r>
            <a:r>
              <a:rPr lang="en-US" altLang="zh-CN" sz="2800" dirty="0" err="1">
                <a:solidFill>
                  <a:srgbClr val="0000CC"/>
                </a:solidFill>
              </a:rPr>
              <a:t>tranquilising</a:t>
            </a:r>
            <a:r>
              <a:rPr lang="en-US" altLang="zh-CN" sz="2800" dirty="0">
                <a:solidFill>
                  <a:srgbClr val="0000CC"/>
                </a:solidFill>
              </a:rPr>
              <a:t> the bodily formation;’ he trains thus: ‘I shall breathe out </a:t>
            </a:r>
            <a:r>
              <a:rPr lang="en-US" altLang="zh-CN" sz="2800" dirty="0" err="1">
                <a:solidFill>
                  <a:srgbClr val="0000CC"/>
                </a:solidFill>
              </a:rPr>
              <a:t>tranquilising</a:t>
            </a:r>
            <a:r>
              <a:rPr lang="en-US" altLang="zh-CN" sz="2800" dirty="0">
                <a:solidFill>
                  <a:srgbClr val="0000CC"/>
                </a:solidFill>
              </a:rPr>
              <a:t> the bodily formation.’ (</a:t>
            </a:r>
            <a:r>
              <a:rPr lang="en-US" altLang="zh-CN" sz="2800" i="1" dirty="0">
                <a:solidFill>
                  <a:srgbClr val="0000CC"/>
                </a:solidFill>
              </a:rPr>
              <a:t>S</a:t>
            </a:r>
            <a:r>
              <a:rPr lang="en-US" altLang="zh-CN" sz="2800" dirty="0">
                <a:solidFill>
                  <a:srgbClr val="0000CC"/>
                </a:solidFill>
              </a:rPr>
              <a:t> V 321–22).</a:t>
            </a:r>
          </a:p>
        </p:txBody>
      </p:sp>
    </p:spTree>
    <p:extLst>
      <p:ext uri="{BB962C8B-B14F-4D97-AF65-F5344CB8AC3E}">
        <p14:creationId xmlns:p14="http://schemas.microsoft.com/office/powerpoint/2010/main" val="472418358"/>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79DA725A-C646-2950-61B1-CA6486EF03CB}"/>
              </a:ext>
            </a:extLst>
          </p:cNvPr>
          <p:cNvSpPr>
            <a:spLocks noGrp="1"/>
          </p:cNvSpPr>
          <p:nvPr>
            <p:ph type="sldNum" sz="quarter" idx="12"/>
          </p:nvPr>
        </p:nvSpPr>
        <p:spPr/>
        <p:txBody>
          <a:bodyPr/>
          <a:lstStyle/>
          <a:p>
            <a:fld id="{6113E31D-E2AB-40D1-8B51-AFA5AFEF393A}" type="slidenum">
              <a:rPr lang="en-US" smtClean="0"/>
              <a:t>34</a:t>
            </a:fld>
            <a:endParaRPr lang="en-US" dirty="0"/>
          </a:p>
        </p:txBody>
      </p:sp>
      <p:sp>
        <p:nvSpPr>
          <p:cNvPr id="5" name="矩形: 按鈕形 4">
            <a:extLst>
              <a:ext uri="{FF2B5EF4-FFF2-40B4-BE49-F238E27FC236}">
                <a16:creationId xmlns:a16="http://schemas.microsoft.com/office/drawing/2014/main" id="{4867557A-C390-989C-8F0F-46D015F1EBF5}"/>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77EE7EE7-0711-4668-F7E0-3BB00625FE56}"/>
              </a:ext>
            </a:extLst>
          </p:cNvPr>
          <p:cNvSpPr txBox="1"/>
          <p:nvPr/>
        </p:nvSpPr>
        <p:spPr>
          <a:xfrm>
            <a:off x="866967" y="1052736"/>
            <a:ext cx="10454890" cy="4549835"/>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If your </a:t>
            </a:r>
            <a:r>
              <a:rPr lang="en-US" altLang="zh-CN" sz="2800" dirty="0" err="1">
                <a:solidFill>
                  <a:srgbClr val="0000CC"/>
                </a:solidFill>
              </a:rPr>
              <a:t>nimitta</a:t>
            </a:r>
            <a:r>
              <a:rPr lang="en-US" altLang="zh-CN" sz="2800" dirty="0">
                <a:solidFill>
                  <a:srgbClr val="0000CC"/>
                </a:solidFill>
              </a:rPr>
              <a:t> appears at the place where the breath touches, is stable, and appears as if it is the breath itself, and the breath as if it is the </a:t>
            </a:r>
            <a:r>
              <a:rPr lang="en-US" altLang="zh-CN" sz="2800" dirty="0" err="1">
                <a:solidFill>
                  <a:srgbClr val="0000CC"/>
                </a:solidFill>
              </a:rPr>
              <a:t>nimitta</a:t>
            </a:r>
            <a:r>
              <a:rPr lang="en-US" altLang="zh-CN" sz="2800" dirty="0">
                <a:solidFill>
                  <a:srgbClr val="0000CC"/>
                </a:solidFill>
              </a:rPr>
              <a:t>, then forget about the breath, and be just aware of the </a:t>
            </a:r>
            <a:r>
              <a:rPr lang="en-US" altLang="zh-CN" sz="2800" dirty="0" err="1">
                <a:solidFill>
                  <a:srgbClr val="0000CC"/>
                </a:solidFill>
              </a:rPr>
              <a:t>nimitta</a:t>
            </a:r>
            <a:r>
              <a:rPr lang="en-US" altLang="zh-CN" sz="2800" dirty="0">
                <a:solidFill>
                  <a:srgbClr val="0000CC"/>
                </a:solidFill>
              </a:rPr>
              <a:t>. By moving your mind from the breath to the </a:t>
            </a:r>
            <a:r>
              <a:rPr lang="en-US" altLang="zh-CN" sz="2800" dirty="0" err="1">
                <a:solidFill>
                  <a:srgbClr val="0000CC"/>
                </a:solidFill>
              </a:rPr>
              <a:t>nimitta</a:t>
            </a:r>
            <a:r>
              <a:rPr lang="en-US" altLang="zh-CN" sz="2800" dirty="0">
                <a:solidFill>
                  <a:srgbClr val="0000CC"/>
                </a:solidFill>
              </a:rPr>
              <a:t>, you will be able to make further progress. As you keep your mind on the </a:t>
            </a:r>
            <a:r>
              <a:rPr lang="en-US" altLang="zh-CN" sz="2800" dirty="0" err="1">
                <a:solidFill>
                  <a:srgbClr val="0000CC"/>
                </a:solidFill>
              </a:rPr>
              <a:t>nimitta</a:t>
            </a:r>
            <a:r>
              <a:rPr lang="en-US" altLang="zh-CN" sz="2800" dirty="0">
                <a:solidFill>
                  <a:srgbClr val="0000CC"/>
                </a:solidFill>
              </a:rPr>
              <a:t>, the </a:t>
            </a:r>
            <a:r>
              <a:rPr lang="en-US" altLang="zh-CN" sz="2800" dirty="0" err="1">
                <a:solidFill>
                  <a:srgbClr val="0000CC"/>
                </a:solidFill>
              </a:rPr>
              <a:t>nimitta</a:t>
            </a:r>
            <a:r>
              <a:rPr lang="en-US" altLang="zh-CN" sz="2800" dirty="0">
                <a:solidFill>
                  <a:srgbClr val="0000CC"/>
                </a:solidFill>
              </a:rPr>
              <a:t> becomes whiter and whiter, and when it is white like cotton wool, it is the </a:t>
            </a:r>
            <a:r>
              <a:rPr lang="en-US" altLang="zh-CN" sz="2800" dirty="0" err="1">
                <a:solidFill>
                  <a:srgbClr val="0000CC"/>
                </a:solidFill>
              </a:rPr>
              <a:t>uggaha-nimitta</a:t>
            </a:r>
            <a:r>
              <a:rPr lang="en-US" altLang="zh-CN" sz="2800" dirty="0">
                <a:solidFill>
                  <a:srgbClr val="0000CC"/>
                </a:solidFill>
              </a:rPr>
              <a:t> (learning sign).</a:t>
            </a:r>
          </a:p>
        </p:txBody>
      </p:sp>
    </p:spTree>
    <p:extLst>
      <p:ext uri="{BB962C8B-B14F-4D97-AF65-F5344CB8AC3E}">
        <p14:creationId xmlns:p14="http://schemas.microsoft.com/office/powerpoint/2010/main" val="2953251879"/>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63446B0E-7D48-6A4D-6027-87FA93B88CEC}"/>
              </a:ext>
            </a:extLst>
          </p:cNvPr>
          <p:cNvSpPr>
            <a:spLocks noGrp="1"/>
          </p:cNvSpPr>
          <p:nvPr>
            <p:ph type="sldNum" sz="quarter" idx="12"/>
          </p:nvPr>
        </p:nvSpPr>
        <p:spPr/>
        <p:txBody>
          <a:bodyPr/>
          <a:lstStyle/>
          <a:p>
            <a:fld id="{6113E31D-E2AB-40D1-8B51-AFA5AFEF393A}" type="slidenum">
              <a:rPr lang="en-US" smtClean="0"/>
              <a:t>35</a:t>
            </a:fld>
            <a:endParaRPr lang="en-US" dirty="0"/>
          </a:p>
        </p:txBody>
      </p:sp>
      <p:sp>
        <p:nvSpPr>
          <p:cNvPr id="5" name="矩形: 按鈕形 4">
            <a:extLst>
              <a:ext uri="{FF2B5EF4-FFF2-40B4-BE49-F238E27FC236}">
                <a16:creationId xmlns:a16="http://schemas.microsoft.com/office/drawing/2014/main" id="{E69D00F4-5D1C-4F97-5587-E33A055BD34E}"/>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831A3466-F04E-1582-1645-72918F93175E}"/>
              </a:ext>
            </a:extLst>
          </p:cNvPr>
          <p:cNvSpPr txBox="1"/>
          <p:nvPr/>
        </p:nvSpPr>
        <p:spPr>
          <a:xfrm>
            <a:off x="866967" y="1052736"/>
            <a:ext cx="10454890" cy="4549835"/>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You should determine to keep your mind calmly concentrated on the white </a:t>
            </a:r>
            <a:r>
              <a:rPr lang="en-US" altLang="zh-CN" sz="2800" dirty="0" err="1">
                <a:solidFill>
                  <a:srgbClr val="0000CC"/>
                </a:solidFill>
              </a:rPr>
              <a:t>uggaha-nimitta</a:t>
            </a:r>
            <a:r>
              <a:rPr lang="en-US" altLang="zh-CN" sz="2800" dirty="0">
                <a:solidFill>
                  <a:srgbClr val="0000CC"/>
                </a:solidFill>
              </a:rPr>
              <a:t> for one, two, three hours, or more. If you can keep your mind fixed on the </a:t>
            </a:r>
            <a:r>
              <a:rPr lang="en-US" altLang="zh-CN" sz="2800" dirty="0" err="1">
                <a:solidFill>
                  <a:srgbClr val="0000CC"/>
                </a:solidFill>
              </a:rPr>
              <a:t>uggaha-nimitta</a:t>
            </a:r>
            <a:r>
              <a:rPr lang="en-US" altLang="zh-CN" sz="2800" dirty="0">
                <a:solidFill>
                  <a:srgbClr val="0000CC"/>
                </a:solidFill>
              </a:rPr>
              <a:t> for one or two hours, it should become clear, bright, and brilliant. This is then the </a:t>
            </a:r>
            <a:r>
              <a:rPr lang="en-US" altLang="zh-CN" sz="2800" dirty="0" err="1">
                <a:solidFill>
                  <a:srgbClr val="0000CC"/>
                </a:solidFill>
              </a:rPr>
              <a:t>patibhāga-nimitta</a:t>
            </a:r>
            <a:r>
              <a:rPr lang="en-US" altLang="zh-CN" sz="2800" dirty="0">
                <a:solidFill>
                  <a:srgbClr val="0000CC"/>
                </a:solidFill>
              </a:rPr>
              <a:t> (counterpart sign). Determine and </a:t>
            </a:r>
            <a:r>
              <a:rPr lang="en-US" altLang="zh-CN" sz="2800" dirty="0" err="1">
                <a:solidFill>
                  <a:srgbClr val="0000CC"/>
                </a:solidFill>
              </a:rPr>
              <a:t>practise</a:t>
            </a:r>
            <a:r>
              <a:rPr lang="en-US" altLang="zh-CN" sz="2800" dirty="0">
                <a:solidFill>
                  <a:srgbClr val="0000CC"/>
                </a:solidFill>
              </a:rPr>
              <a:t> to keep your mind on the </a:t>
            </a:r>
            <a:r>
              <a:rPr lang="en-US" altLang="zh-CN" sz="2800" dirty="0" err="1">
                <a:solidFill>
                  <a:srgbClr val="0000CC"/>
                </a:solidFill>
              </a:rPr>
              <a:t>patibhāga-nimitta</a:t>
            </a:r>
            <a:r>
              <a:rPr lang="en-US" altLang="zh-CN" sz="2800" dirty="0">
                <a:solidFill>
                  <a:srgbClr val="0000CC"/>
                </a:solidFill>
              </a:rPr>
              <a:t> for one, two, or three hours. </a:t>
            </a:r>
            <a:r>
              <a:rPr lang="en-US" altLang="zh-CN" sz="2800" dirty="0" err="1">
                <a:solidFill>
                  <a:srgbClr val="0000CC"/>
                </a:solidFill>
              </a:rPr>
              <a:t>Practise</a:t>
            </a:r>
            <a:r>
              <a:rPr lang="en-US" altLang="zh-CN" sz="2800" dirty="0">
                <a:solidFill>
                  <a:srgbClr val="0000CC"/>
                </a:solidFill>
              </a:rPr>
              <a:t> until you succeed.</a:t>
            </a:r>
          </a:p>
        </p:txBody>
      </p:sp>
    </p:spTree>
    <p:extLst>
      <p:ext uri="{BB962C8B-B14F-4D97-AF65-F5344CB8AC3E}">
        <p14:creationId xmlns:p14="http://schemas.microsoft.com/office/powerpoint/2010/main" val="1223375899"/>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D7F05F8D-4433-6DC6-112D-F6F0DA582273}"/>
              </a:ext>
            </a:extLst>
          </p:cNvPr>
          <p:cNvSpPr>
            <a:spLocks noGrp="1"/>
          </p:cNvSpPr>
          <p:nvPr>
            <p:ph type="sldNum" sz="quarter" idx="12"/>
          </p:nvPr>
        </p:nvSpPr>
        <p:spPr/>
        <p:txBody>
          <a:bodyPr/>
          <a:lstStyle/>
          <a:p>
            <a:fld id="{6113E31D-E2AB-40D1-8B51-AFA5AFEF393A}" type="slidenum">
              <a:rPr lang="en-US" smtClean="0"/>
              <a:t>36</a:t>
            </a:fld>
            <a:endParaRPr lang="en-US" dirty="0"/>
          </a:p>
        </p:txBody>
      </p:sp>
      <p:sp>
        <p:nvSpPr>
          <p:cNvPr id="5" name="矩形: 按鈕形 4">
            <a:extLst>
              <a:ext uri="{FF2B5EF4-FFF2-40B4-BE49-F238E27FC236}">
                <a16:creationId xmlns:a16="http://schemas.microsoft.com/office/drawing/2014/main" id="{0315A34F-D9B8-CF93-FABB-F191D22E27CD}"/>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1AFFB776-1309-E1E7-65C1-9D42FD30BBD5}"/>
              </a:ext>
            </a:extLst>
          </p:cNvPr>
          <p:cNvSpPr txBox="1"/>
          <p:nvPr/>
        </p:nvSpPr>
        <p:spPr>
          <a:xfrm>
            <a:off x="981844" y="2204864"/>
            <a:ext cx="10454890" cy="1964512"/>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At this stage you will reach either access (</a:t>
            </a:r>
            <a:r>
              <a:rPr lang="en-US" altLang="zh-CN" sz="2800" dirty="0" err="1">
                <a:solidFill>
                  <a:srgbClr val="0000CC"/>
                </a:solidFill>
              </a:rPr>
              <a:t>upacāra</a:t>
            </a:r>
            <a:r>
              <a:rPr lang="en-US" altLang="zh-CN" sz="2800" dirty="0">
                <a:solidFill>
                  <a:srgbClr val="0000CC"/>
                </a:solidFill>
              </a:rPr>
              <a:t>) or absorption (</a:t>
            </a:r>
            <a:r>
              <a:rPr lang="en-US" altLang="zh-CN" sz="2800" dirty="0" err="1">
                <a:solidFill>
                  <a:srgbClr val="0000CC"/>
                </a:solidFill>
              </a:rPr>
              <a:t>appanā</a:t>
            </a:r>
            <a:r>
              <a:rPr lang="en-US" altLang="zh-CN" sz="2800" dirty="0">
                <a:solidFill>
                  <a:srgbClr val="0000CC"/>
                </a:solidFill>
              </a:rPr>
              <a:t>) concentration. It is called access concentration because it is close to and precedes </a:t>
            </a:r>
            <a:r>
              <a:rPr lang="en-US" altLang="zh-CN" sz="2800" dirty="0" err="1">
                <a:solidFill>
                  <a:srgbClr val="0000CC"/>
                </a:solidFill>
              </a:rPr>
              <a:t>jhāna</a:t>
            </a:r>
            <a:r>
              <a:rPr lang="en-US" altLang="zh-CN" sz="2800" dirty="0">
                <a:solidFill>
                  <a:srgbClr val="0000CC"/>
                </a:solidFill>
              </a:rPr>
              <a:t>. Absorption concentration is </a:t>
            </a:r>
            <a:r>
              <a:rPr lang="en-US" altLang="zh-CN" sz="2800" dirty="0" err="1">
                <a:solidFill>
                  <a:srgbClr val="0000CC"/>
                </a:solidFill>
              </a:rPr>
              <a:t>jhāna</a:t>
            </a:r>
            <a:r>
              <a:rPr lang="en-US" altLang="zh-CN" sz="2800" dirty="0">
                <a:solidFill>
                  <a:srgbClr val="0000CC"/>
                </a:solidFill>
              </a:rPr>
              <a:t>.</a:t>
            </a:r>
          </a:p>
        </p:txBody>
      </p:sp>
    </p:spTree>
    <p:extLst>
      <p:ext uri="{BB962C8B-B14F-4D97-AF65-F5344CB8AC3E}">
        <p14:creationId xmlns:p14="http://schemas.microsoft.com/office/powerpoint/2010/main" val="1645417170"/>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6F56F47D-C0D7-1084-7932-AADCFEB79F62}"/>
              </a:ext>
            </a:extLst>
          </p:cNvPr>
          <p:cNvSpPr>
            <a:spLocks noGrp="1"/>
          </p:cNvSpPr>
          <p:nvPr>
            <p:ph type="sldNum" sz="quarter" idx="12"/>
          </p:nvPr>
        </p:nvSpPr>
        <p:spPr/>
        <p:txBody>
          <a:bodyPr/>
          <a:lstStyle/>
          <a:p>
            <a:fld id="{6113E31D-E2AB-40D1-8B51-AFA5AFEF393A}" type="slidenum">
              <a:rPr lang="en-US" smtClean="0"/>
              <a:t>37</a:t>
            </a:fld>
            <a:endParaRPr lang="en-US" dirty="0"/>
          </a:p>
        </p:txBody>
      </p:sp>
      <p:sp>
        <p:nvSpPr>
          <p:cNvPr id="5" name="矩形: 按鈕形 4">
            <a:extLst>
              <a:ext uri="{FF2B5EF4-FFF2-40B4-BE49-F238E27FC236}">
                <a16:creationId xmlns:a16="http://schemas.microsoft.com/office/drawing/2014/main" id="{A3A3A988-31AC-8957-F7AD-8B05ED617985}"/>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4F1AC58A-43C1-D0F3-D1F3-A776B7EA9B06}"/>
              </a:ext>
            </a:extLst>
          </p:cNvPr>
          <p:cNvSpPr txBox="1"/>
          <p:nvPr/>
        </p:nvSpPr>
        <p:spPr>
          <a:xfrm>
            <a:off x="866967" y="980728"/>
            <a:ext cx="10454890" cy="5196166"/>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Both types of concentration have the </a:t>
            </a:r>
            <a:r>
              <a:rPr lang="en-US" altLang="zh-CN" sz="2800" dirty="0" err="1">
                <a:solidFill>
                  <a:srgbClr val="0000CC"/>
                </a:solidFill>
              </a:rPr>
              <a:t>patibhāga-nimitta</a:t>
            </a:r>
            <a:r>
              <a:rPr lang="en-US" altLang="zh-CN" sz="2800" dirty="0">
                <a:solidFill>
                  <a:srgbClr val="0000CC"/>
                </a:solidFill>
              </a:rPr>
              <a:t> as their object. The only difference between them is that in access concentration the </a:t>
            </a:r>
            <a:r>
              <a:rPr lang="en-US" altLang="zh-CN" sz="2800" dirty="0" err="1">
                <a:solidFill>
                  <a:srgbClr val="0000CC"/>
                </a:solidFill>
              </a:rPr>
              <a:t>jhāna</a:t>
            </a:r>
            <a:r>
              <a:rPr lang="en-US" altLang="zh-CN" sz="2800" dirty="0">
                <a:solidFill>
                  <a:srgbClr val="0000CC"/>
                </a:solidFill>
              </a:rPr>
              <a:t> factors are not fully developed. For this reason </a:t>
            </a:r>
            <a:r>
              <a:rPr lang="en-US" altLang="zh-CN" sz="2800" dirty="0" err="1">
                <a:solidFill>
                  <a:srgbClr val="0000CC"/>
                </a:solidFill>
              </a:rPr>
              <a:t>bhavanga</a:t>
            </a:r>
            <a:r>
              <a:rPr lang="en-US" altLang="zh-CN" sz="2800" dirty="0">
                <a:solidFill>
                  <a:srgbClr val="0000CC"/>
                </a:solidFill>
              </a:rPr>
              <a:t> mind states still occur, and one can fall into </a:t>
            </a:r>
            <a:r>
              <a:rPr lang="en-US" altLang="zh-CN" sz="2800" dirty="0" err="1">
                <a:solidFill>
                  <a:srgbClr val="0000CC"/>
                </a:solidFill>
              </a:rPr>
              <a:t>bhavanga</a:t>
            </a:r>
            <a:r>
              <a:rPr lang="en-US" altLang="zh-CN" sz="2800" dirty="0">
                <a:solidFill>
                  <a:srgbClr val="0000CC"/>
                </a:solidFill>
              </a:rPr>
              <a:t> (life-continuum consciousness). The meditator will say that everything stopped, and may even think it is </a:t>
            </a:r>
            <a:r>
              <a:rPr lang="en-US" altLang="zh-CN" sz="2800" dirty="0" err="1">
                <a:solidFill>
                  <a:srgbClr val="0000CC"/>
                </a:solidFill>
              </a:rPr>
              <a:t>Nibbāna</a:t>
            </a:r>
            <a:r>
              <a:rPr lang="en-US" altLang="zh-CN" sz="2800" dirty="0">
                <a:solidFill>
                  <a:srgbClr val="0000CC"/>
                </a:solidFill>
              </a:rPr>
              <a:t>. In reality the mind has not stopped, but the meditator is just not sufficiently skilled to discern this, because the </a:t>
            </a:r>
            <a:r>
              <a:rPr lang="en-US" altLang="zh-CN" sz="2800" dirty="0" err="1">
                <a:solidFill>
                  <a:srgbClr val="0000CC"/>
                </a:solidFill>
              </a:rPr>
              <a:t>bhavanga</a:t>
            </a:r>
            <a:r>
              <a:rPr lang="en-US" altLang="zh-CN" sz="2800" dirty="0">
                <a:solidFill>
                  <a:srgbClr val="0000CC"/>
                </a:solidFill>
              </a:rPr>
              <a:t> mind states are very subtle.</a:t>
            </a:r>
          </a:p>
        </p:txBody>
      </p:sp>
    </p:spTree>
    <p:extLst>
      <p:ext uri="{BB962C8B-B14F-4D97-AF65-F5344CB8AC3E}">
        <p14:creationId xmlns:p14="http://schemas.microsoft.com/office/powerpoint/2010/main" val="942651478"/>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A875C6F4-1B3B-38DC-5DF3-2A9A9195817F}"/>
              </a:ext>
            </a:extLst>
          </p:cNvPr>
          <p:cNvSpPr>
            <a:spLocks noGrp="1"/>
          </p:cNvSpPr>
          <p:nvPr>
            <p:ph type="sldNum" sz="quarter" idx="12"/>
          </p:nvPr>
        </p:nvSpPr>
        <p:spPr/>
        <p:txBody>
          <a:bodyPr/>
          <a:lstStyle/>
          <a:p>
            <a:fld id="{6113E31D-E2AB-40D1-8B51-AFA5AFEF393A}" type="slidenum">
              <a:rPr lang="en-US" smtClean="0"/>
              <a:t>38</a:t>
            </a:fld>
            <a:endParaRPr lang="en-US" dirty="0"/>
          </a:p>
        </p:txBody>
      </p:sp>
      <p:sp>
        <p:nvSpPr>
          <p:cNvPr id="5" name="矩形: 按鈕形 4">
            <a:extLst>
              <a:ext uri="{FF2B5EF4-FFF2-40B4-BE49-F238E27FC236}">
                <a16:creationId xmlns:a16="http://schemas.microsoft.com/office/drawing/2014/main" id="{3B6E1100-A842-10F8-FDBF-B23213A34158}"/>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7" name="文字方塊 6">
            <a:extLst>
              <a:ext uri="{FF2B5EF4-FFF2-40B4-BE49-F238E27FC236}">
                <a16:creationId xmlns:a16="http://schemas.microsoft.com/office/drawing/2014/main" id="{05C4C1DD-E4B2-49D1-80DC-4C1D89910EDE}"/>
              </a:ext>
            </a:extLst>
          </p:cNvPr>
          <p:cNvSpPr txBox="1"/>
          <p:nvPr/>
        </p:nvSpPr>
        <p:spPr>
          <a:xfrm>
            <a:off x="834653" y="1037921"/>
            <a:ext cx="9835957" cy="523220"/>
          </a:xfrm>
          <a:prstGeom prst="rect">
            <a:avLst/>
          </a:prstGeom>
          <a:noFill/>
        </p:spPr>
        <p:txBody>
          <a:bodyPr wrap="square" rtlCol="0">
            <a:spAutoFit/>
          </a:bodyPr>
          <a:lstStyle/>
          <a:p>
            <a:r>
              <a:rPr lang="en-US" altLang="zh-CN" sz="2800" b="1" dirty="0">
                <a:solidFill>
                  <a:srgbClr val="0000CC"/>
                </a:solidFill>
              </a:rPr>
              <a:t>10. Recollection of peace (--access concentration)</a:t>
            </a:r>
            <a:endParaRPr lang="en-US" altLang="zh-CN" sz="2800" i="1" dirty="0">
              <a:solidFill>
                <a:srgbClr val="0000CC"/>
              </a:solidFill>
            </a:endParaRPr>
          </a:p>
        </p:txBody>
      </p:sp>
      <p:sp>
        <p:nvSpPr>
          <p:cNvPr id="8" name="文字方塊 7">
            <a:extLst>
              <a:ext uri="{FF2B5EF4-FFF2-40B4-BE49-F238E27FC236}">
                <a16:creationId xmlns:a16="http://schemas.microsoft.com/office/drawing/2014/main" id="{8C0429B3-0FE1-0130-D49E-F8A7A232C84C}"/>
              </a:ext>
            </a:extLst>
          </p:cNvPr>
          <p:cNvSpPr txBox="1"/>
          <p:nvPr/>
        </p:nvSpPr>
        <p:spPr>
          <a:xfrm>
            <a:off x="838339" y="2325557"/>
            <a:ext cx="10454890" cy="2206886"/>
          </a:xfrm>
          <a:prstGeom prst="rect">
            <a:avLst/>
          </a:prstGeom>
          <a:noFill/>
        </p:spPr>
        <p:txBody>
          <a:bodyPr wrap="square" rtlCol="0">
            <a:spAutoFit/>
          </a:bodyPr>
          <a:lstStyle/>
          <a:p>
            <a:pPr>
              <a:lnSpc>
                <a:spcPts val="4200"/>
              </a:lnSpc>
            </a:pPr>
            <a:r>
              <a:rPr lang="en-US" altLang="zh-CN" sz="2800" dirty="0">
                <a:solidFill>
                  <a:srgbClr val="0000CC"/>
                </a:solidFill>
              </a:rPr>
              <a:t>One who wants to develop the recollection of peace mentioned next to mindfulness of breathing should go into solitary retreat and recollect the special qualities of </a:t>
            </a:r>
            <a:r>
              <a:rPr lang="en-US" altLang="zh-CN" sz="2800" dirty="0" err="1">
                <a:solidFill>
                  <a:srgbClr val="0000CC"/>
                </a:solidFill>
              </a:rPr>
              <a:t>Nibbāna</a:t>
            </a:r>
            <a:r>
              <a:rPr lang="en-US" altLang="zh-CN" sz="2800" dirty="0">
                <a:solidFill>
                  <a:srgbClr val="0000CC"/>
                </a:solidFill>
              </a:rPr>
              <a:t>, in other words, the stilling of all suffering, as follows:</a:t>
            </a:r>
          </a:p>
        </p:txBody>
      </p:sp>
      <p:sp>
        <p:nvSpPr>
          <p:cNvPr id="9" name="文字方塊 8">
            <a:extLst>
              <a:ext uri="{FF2B5EF4-FFF2-40B4-BE49-F238E27FC236}">
                <a16:creationId xmlns:a16="http://schemas.microsoft.com/office/drawing/2014/main" id="{FE037361-6591-F216-1B9C-36C4782010AC}"/>
              </a:ext>
            </a:extLst>
          </p:cNvPr>
          <p:cNvSpPr txBox="1"/>
          <p:nvPr/>
        </p:nvSpPr>
        <p:spPr>
          <a:xfrm>
            <a:off x="8295641" y="179717"/>
            <a:ext cx="3883448" cy="707886"/>
          </a:xfrm>
          <a:prstGeom prst="rect">
            <a:avLst/>
          </a:prstGeom>
          <a:noFill/>
        </p:spPr>
        <p:txBody>
          <a:bodyPr wrap="square" rtlCol="0">
            <a:spAutoFit/>
          </a:bodyPr>
          <a:lstStyle/>
          <a:p>
            <a:r>
              <a:rPr lang="en-US" altLang="zh-CN" sz="2000" i="1" dirty="0">
                <a:solidFill>
                  <a:srgbClr val="C00000"/>
                </a:solidFill>
              </a:rPr>
              <a:t>--</a:t>
            </a:r>
            <a:r>
              <a:rPr lang="en-US" altLang="zh-CN" sz="2000" i="1" dirty="0" err="1">
                <a:solidFill>
                  <a:srgbClr val="C00000"/>
                </a:solidFill>
              </a:rPr>
              <a:t>Visuddhimagga</a:t>
            </a:r>
            <a:r>
              <a:rPr lang="en-US" altLang="zh-CN" sz="2000" dirty="0">
                <a:solidFill>
                  <a:srgbClr val="C00000"/>
                </a:solidFill>
              </a:rPr>
              <a:t> pp.286-290;</a:t>
            </a:r>
          </a:p>
          <a:p>
            <a:r>
              <a:rPr lang="en-US" altLang="zh-CN" sz="2000" dirty="0">
                <a:solidFill>
                  <a:srgbClr val="C00000"/>
                </a:solidFill>
              </a:rPr>
              <a:t>--</a:t>
            </a:r>
            <a:r>
              <a:rPr lang="en-US" altLang="zh-CN" sz="2000" i="1" dirty="0" err="1">
                <a:solidFill>
                  <a:srgbClr val="C00000"/>
                </a:solidFill>
              </a:rPr>
              <a:t>Vimuttimagga</a:t>
            </a:r>
            <a:r>
              <a:rPr lang="en-US" altLang="zh-CN" sz="2000" dirty="0">
                <a:solidFill>
                  <a:srgbClr val="C00000"/>
                </a:solidFill>
              </a:rPr>
              <a:t> pp. 177-179.</a:t>
            </a:r>
          </a:p>
        </p:txBody>
      </p:sp>
    </p:spTree>
    <p:extLst>
      <p:ext uri="{BB962C8B-B14F-4D97-AF65-F5344CB8AC3E}">
        <p14:creationId xmlns:p14="http://schemas.microsoft.com/office/powerpoint/2010/main" val="34551871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D66311D0-EC03-3A58-6BC1-FC20A9B28E7E}"/>
              </a:ext>
            </a:extLst>
          </p:cNvPr>
          <p:cNvSpPr>
            <a:spLocks noGrp="1"/>
          </p:cNvSpPr>
          <p:nvPr>
            <p:ph type="sldNum" sz="quarter" idx="12"/>
          </p:nvPr>
        </p:nvSpPr>
        <p:spPr>
          <a:xfrm>
            <a:off x="10702924" y="6492875"/>
            <a:ext cx="1311683" cy="365125"/>
          </a:xfrm>
        </p:spPr>
        <p:txBody>
          <a:bodyPr/>
          <a:lstStyle/>
          <a:p>
            <a:fld id="{6113E31D-E2AB-40D1-8B51-AFA5AFEF393A}" type="slidenum">
              <a:rPr lang="en-US" smtClean="0"/>
              <a:t>39</a:t>
            </a:fld>
            <a:endParaRPr lang="en-US" dirty="0"/>
          </a:p>
        </p:txBody>
      </p:sp>
      <p:sp>
        <p:nvSpPr>
          <p:cNvPr id="3" name="矩形: 按鈕形 2">
            <a:extLst>
              <a:ext uri="{FF2B5EF4-FFF2-40B4-BE49-F238E27FC236}">
                <a16:creationId xmlns:a16="http://schemas.microsoft.com/office/drawing/2014/main" id="{571A648D-C537-938B-0074-BF28CF15ECFE}"/>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2" name="文字方塊 1">
            <a:extLst>
              <a:ext uri="{FF2B5EF4-FFF2-40B4-BE49-F238E27FC236}">
                <a16:creationId xmlns:a16="http://schemas.microsoft.com/office/drawing/2014/main" id="{B0C10552-B782-3A22-E6D2-DDCD812C74FD}"/>
              </a:ext>
            </a:extLst>
          </p:cNvPr>
          <p:cNvSpPr txBox="1"/>
          <p:nvPr/>
        </p:nvSpPr>
        <p:spPr>
          <a:xfrm>
            <a:off x="765820" y="2056252"/>
            <a:ext cx="10454890" cy="2745495"/>
          </a:xfrm>
          <a:prstGeom prst="rect">
            <a:avLst/>
          </a:prstGeom>
          <a:noFill/>
        </p:spPr>
        <p:txBody>
          <a:bodyPr wrap="square" rtlCol="0">
            <a:spAutoFit/>
          </a:bodyPr>
          <a:lstStyle/>
          <a:p>
            <a:pPr>
              <a:lnSpc>
                <a:spcPts val="4200"/>
              </a:lnSpc>
            </a:pPr>
            <a:r>
              <a:rPr lang="en-US" altLang="zh-CN" sz="2800" dirty="0">
                <a:solidFill>
                  <a:srgbClr val="0000CC"/>
                </a:solidFill>
              </a:rPr>
              <a:t>“Bhikkhus, in so far as there are dhammas, whether formed or unformed, fading away is pronounced the best of them, that is to say, </a:t>
            </a:r>
          </a:p>
          <a:p>
            <a:pPr>
              <a:lnSpc>
                <a:spcPts val="4200"/>
              </a:lnSpc>
            </a:pPr>
            <a:r>
              <a:rPr lang="en-US" altLang="zh-CN" sz="2800" dirty="0">
                <a:solidFill>
                  <a:srgbClr val="0000CC"/>
                </a:solidFill>
              </a:rPr>
              <a:t>the disill</a:t>
            </a:r>
            <a:r>
              <a:rPr lang="en-US" altLang="zh-CN" sz="2800" u="sng" dirty="0">
                <a:solidFill>
                  <a:srgbClr val="0000CC"/>
                </a:solidFill>
              </a:rPr>
              <a:t>u</a:t>
            </a:r>
            <a:r>
              <a:rPr lang="en-US" altLang="zh-CN" sz="2800" dirty="0">
                <a:solidFill>
                  <a:srgbClr val="0000CC"/>
                </a:solidFill>
              </a:rPr>
              <a:t>sionment of vanity, the elimination of thirst, the abolition of reliance, the termination of the round, the destruction of craving, fading away, cessation, </a:t>
            </a:r>
            <a:r>
              <a:rPr lang="en-US" altLang="zh-CN" sz="2800" dirty="0" err="1">
                <a:solidFill>
                  <a:srgbClr val="0000CC"/>
                </a:solidFill>
              </a:rPr>
              <a:t>Nibbāna</a:t>
            </a:r>
            <a:r>
              <a:rPr lang="en-US" altLang="zh-CN" sz="2800" dirty="0">
                <a:solidFill>
                  <a:srgbClr val="0000CC"/>
                </a:solidFill>
              </a:rPr>
              <a:t>” (</a:t>
            </a:r>
            <a:r>
              <a:rPr lang="en-US" altLang="zh-CN" sz="2800" i="1" dirty="0">
                <a:solidFill>
                  <a:srgbClr val="0000CC"/>
                </a:solidFill>
              </a:rPr>
              <a:t>A</a:t>
            </a:r>
            <a:r>
              <a:rPr lang="en-US" altLang="zh-CN" sz="2800" dirty="0">
                <a:solidFill>
                  <a:srgbClr val="0000CC"/>
                </a:solidFill>
              </a:rPr>
              <a:t> II 34).</a:t>
            </a:r>
          </a:p>
        </p:txBody>
      </p:sp>
    </p:spTree>
    <p:extLst>
      <p:ext uri="{BB962C8B-B14F-4D97-AF65-F5344CB8AC3E}">
        <p14:creationId xmlns:p14="http://schemas.microsoft.com/office/powerpoint/2010/main" val="3009187790"/>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98EBC778-09E6-F0CB-B504-E45FC09B4677}"/>
              </a:ext>
            </a:extLst>
          </p:cNvPr>
          <p:cNvSpPr>
            <a:spLocks noGrp="1"/>
          </p:cNvSpPr>
          <p:nvPr>
            <p:ph type="sldNum" sz="quarter" idx="12"/>
          </p:nvPr>
        </p:nvSpPr>
        <p:spPr/>
        <p:txBody>
          <a:bodyPr/>
          <a:lstStyle/>
          <a:p>
            <a:fld id="{6113E31D-E2AB-40D1-8B51-AFA5AFEF393A}" type="slidenum">
              <a:rPr lang="en-US" smtClean="0"/>
              <a:t>40</a:t>
            </a:fld>
            <a:endParaRPr lang="en-US" dirty="0"/>
          </a:p>
        </p:txBody>
      </p:sp>
      <p:sp>
        <p:nvSpPr>
          <p:cNvPr id="5" name="矩形: 按鈕形 4">
            <a:extLst>
              <a:ext uri="{FF2B5EF4-FFF2-40B4-BE49-F238E27FC236}">
                <a16:creationId xmlns:a16="http://schemas.microsoft.com/office/drawing/2014/main" id="{40FFE241-99D2-0508-CF7C-D80C994FA8C1}"/>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C7812C6C-D487-8C22-1E1D-578330F66745}"/>
              </a:ext>
            </a:extLst>
          </p:cNvPr>
          <p:cNvSpPr txBox="1"/>
          <p:nvPr/>
        </p:nvSpPr>
        <p:spPr>
          <a:xfrm>
            <a:off x="981844" y="1988840"/>
            <a:ext cx="10441160" cy="3312368"/>
          </a:xfrm>
          <a:prstGeom prst="rect">
            <a:avLst/>
          </a:prstGeom>
          <a:noFill/>
        </p:spPr>
        <p:txBody>
          <a:bodyPr wrap="square" rtlCol="0">
            <a:spAutoFit/>
          </a:bodyPr>
          <a:lstStyle/>
          <a:p>
            <a:pPr>
              <a:lnSpc>
                <a:spcPct val="150000"/>
              </a:lnSpc>
            </a:pPr>
            <a:r>
              <a:rPr lang="en-US" altLang="zh-CN" sz="2800" dirty="0">
                <a:solidFill>
                  <a:srgbClr val="0000CC"/>
                </a:solidFill>
              </a:rPr>
              <a:t>“Bhikkhus, I shall teach you </a:t>
            </a:r>
            <a:r>
              <a:rPr lang="en-US" altLang="zh-CN" sz="2800" b="1" dirty="0">
                <a:solidFill>
                  <a:srgbClr val="0000CC"/>
                </a:solidFill>
              </a:rPr>
              <a:t>the unformed </a:t>
            </a:r>
            <a:r>
              <a:rPr lang="en-US" altLang="zh-CN" sz="2800" dirty="0">
                <a:solidFill>
                  <a:srgbClr val="0000CC"/>
                </a:solidFill>
              </a:rPr>
              <a:t>… </a:t>
            </a:r>
            <a:r>
              <a:rPr lang="en-US" altLang="zh-CN" sz="2800" b="1" dirty="0">
                <a:solidFill>
                  <a:srgbClr val="0000CC"/>
                </a:solidFill>
              </a:rPr>
              <a:t>the truth </a:t>
            </a:r>
            <a:r>
              <a:rPr lang="en-US" altLang="zh-CN" sz="2800" dirty="0">
                <a:solidFill>
                  <a:srgbClr val="0000CC"/>
                </a:solidFill>
              </a:rPr>
              <a:t>… </a:t>
            </a:r>
            <a:r>
              <a:rPr lang="en-US" altLang="zh-CN" sz="2800" b="1" dirty="0">
                <a:solidFill>
                  <a:srgbClr val="0000CC"/>
                </a:solidFill>
              </a:rPr>
              <a:t>the other shore</a:t>
            </a:r>
            <a:r>
              <a:rPr lang="en-US" altLang="zh-CN" sz="2800" dirty="0">
                <a:solidFill>
                  <a:srgbClr val="0000CC"/>
                </a:solidFill>
              </a:rPr>
              <a:t> … </a:t>
            </a:r>
            <a:r>
              <a:rPr lang="en-US" altLang="zh-CN" sz="2800" b="1" dirty="0">
                <a:solidFill>
                  <a:srgbClr val="0000CC"/>
                </a:solidFill>
              </a:rPr>
              <a:t>the hard-to-see … the </a:t>
            </a:r>
            <a:r>
              <a:rPr lang="en-US" altLang="zh-CN" sz="2800" b="1" dirty="0" err="1">
                <a:solidFill>
                  <a:srgbClr val="0000CC"/>
                </a:solidFill>
              </a:rPr>
              <a:t>undecaying</a:t>
            </a:r>
            <a:r>
              <a:rPr lang="en-US" altLang="zh-CN" sz="2800" b="1" dirty="0">
                <a:solidFill>
                  <a:srgbClr val="0000CC"/>
                </a:solidFill>
              </a:rPr>
              <a:t> </a:t>
            </a:r>
            <a:r>
              <a:rPr lang="en-US" altLang="zh-CN" sz="2800" dirty="0">
                <a:solidFill>
                  <a:srgbClr val="0000CC"/>
                </a:solidFill>
              </a:rPr>
              <a:t>… </a:t>
            </a:r>
            <a:r>
              <a:rPr lang="en-US" altLang="zh-CN" sz="2800" b="1" dirty="0">
                <a:solidFill>
                  <a:srgbClr val="0000CC"/>
                </a:solidFill>
              </a:rPr>
              <a:t>the lasting </a:t>
            </a:r>
            <a:r>
              <a:rPr lang="en-US" altLang="zh-CN" sz="2800" dirty="0">
                <a:solidFill>
                  <a:srgbClr val="0000CC"/>
                </a:solidFill>
              </a:rPr>
              <a:t>… </a:t>
            </a:r>
            <a:r>
              <a:rPr lang="en-US" altLang="zh-CN" sz="2800" b="1" dirty="0">
                <a:solidFill>
                  <a:srgbClr val="0000CC"/>
                </a:solidFill>
              </a:rPr>
              <a:t>the undiversified </a:t>
            </a:r>
            <a:r>
              <a:rPr lang="en-US" altLang="zh-CN" sz="2800" dirty="0">
                <a:solidFill>
                  <a:srgbClr val="0000CC"/>
                </a:solidFill>
              </a:rPr>
              <a:t>… </a:t>
            </a:r>
            <a:r>
              <a:rPr lang="en-US" altLang="zh-CN" sz="2800" b="1" dirty="0">
                <a:solidFill>
                  <a:srgbClr val="0000CC"/>
                </a:solidFill>
              </a:rPr>
              <a:t>the deathless </a:t>
            </a:r>
            <a:r>
              <a:rPr lang="en-US" altLang="zh-CN" sz="2800" dirty="0">
                <a:solidFill>
                  <a:srgbClr val="0000CC"/>
                </a:solidFill>
              </a:rPr>
              <a:t>… </a:t>
            </a:r>
            <a:r>
              <a:rPr lang="en-US" altLang="zh-CN" sz="2800" b="1" dirty="0">
                <a:solidFill>
                  <a:srgbClr val="0000CC"/>
                </a:solidFill>
              </a:rPr>
              <a:t>the auspicious </a:t>
            </a:r>
            <a:r>
              <a:rPr lang="en-US" altLang="zh-CN" sz="2800" dirty="0">
                <a:solidFill>
                  <a:srgbClr val="0000CC"/>
                </a:solidFill>
              </a:rPr>
              <a:t>… </a:t>
            </a:r>
            <a:r>
              <a:rPr lang="en-US" altLang="zh-CN" sz="2800" b="1" dirty="0">
                <a:solidFill>
                  <a:srgbClr val="0000CC"/>
                </a:solidFill>
              </a:rPr>
              <a:t>the safe </a:t>
            </a:r>
            <a:r>
              <a:rPr lang="en-US" altLang="zh-CN" sz="2800" dirty="0">
                <a:solidFill>
                  <a:srgbClr val="0000CC"/>
                </a:solidFill>
              </a:rPr>
              <a:t>… </a:t>
            </a:r>
            <a:r>
              <a:rPr lang="en-US" altLang="zh-CN" sz="2800" b="1" dirty="0">
                <a:solidFill>
                  <a:srgbClr val="0000CC"/>
                </a:solidFill>
              </a:rPr>
              <a:t>the </a:t>
            </a:r>
            <a:r>
              <a:rPr lang="en-US" altLang="zh-CN" sz="2800" b="1" dirty="0" err="1">
                <a:solidFill>
                  <a:srgbClr val="0000CC"/>
                </a:solidFill>
              </a:rPr>
              <a:t>marvellous</a:t>
            </a:r>
            <a:r>
              <a:rPr lang="en-US" altLang="zh-CN" sz="2800" b="1" dirty="0">
                <a:solidFill>
                  <a:srgbClr val="0000CC"/>
                </a:solidFill>
              </a:rPr>
              <a:t> </a:t>
            </a:r>
            <a:r>
              <a:rPr lang="en-US" altLang="zh-CN" sz="2800" dirty="0">
                <a:solidFill>
                  <a:srgbClr val="0000CC"/>
                </a:solidFill>
              </a:rPr>
              <a:t>… </a:t>
            </a:r>
            <a:r>
              <a:rPr lang="en-US" altLang="zh-CN" sz="2800" b="1" dirty="0">
                <a:solidFill>
                  <a:srgbClr val="0000CC"/>
                </a:solidFill>
              </a:rPr>
              <a:t>the intact </a:t>
            </a:r>
            <a:r>
              <a:rPr lang="en-US" altLang="zh-CN" sz="2800" dirty="0">
                <a:solidFill>
                  <a:srgbClr val="0000CC"/>
                </a:solidFill>
              </a:rPr>
              <a:t>… </a:t>
            </a:r>
            <a:r>
              <a:rPr lang="en-US" altLang="zh-CN" sz="2800" b="1" dirty="0">
                <a:solidFill>
                  <a:srgbClr val="0000CC"/>
                </a:solidFill>
              </a:rPr>
              <a:t>the unafflicted </a:t>
            </a:r>
            <a:r>
              <a:rPr lang="en-US" altLang="zh-CN" sz="2800" dirty="0">
                <a:solidFill>
                  <a:srgbClr val="0000CC"/>
                </a:solidFill>
              </a:rPr>
              <a:t>… </a:t>
            </a:r>
            <a:r>
              <a:rPr lang="en-US" altLang="zh-CN" sz="2800" b="1" dirty="0">
                <a:solidFill>
                  <a:srgbClr val="0000CC"/>
                </a:solidFill>
              </a:rPr>
              <a:t>the purity </a:t>
            </a:r>
            <a:r>
              <a:rPr lang="en-US" altLang="zh-CN" sz="2800" dirty="0">
                <a:solidFill>
                  <a:srgbClr val="0000CC"/>
                </a:solidFill>
              </a:rPr>
              <a:t>… </a:t>
            </a:r>
            <a:r>
              <a:rPr lang="en-US" altLang="zh-CN" sz="2800" b="1" dirty="0">
                <a:solidFill>
                  <a:srgbClr val="0000CC"/>
                </a:solidFill>
              </a:rPr>
              <a:t>the island </a:t>
            </a:r>
            <a:r>
              <a:rPr lang="en-US" altLang="zh-CN" sz="2800" dirty="0">
                <a:solidFill>
                  <a:srgbClr val="0000CC"/>
                </a:solidFill>
              </a:rPr>
              <a:t>… </a:t>
            </a:r>
            <a:r>
              <a:rPr lang="en-US" altLang="zh-CN" sz="2800" b="1" dirty="0">
                <a:solidFill>
                  <a:srgbClr val="0000CC"/>
                </a:solidFill>
              </a:rPr>
              <a:t>the shelter </a:t>
            </a:r>
            <a:r>
              <a:rPr lang="en-US" altLang="zh-CN" sz="2800" dirty="0">
                <a:solidFill>
                  <a:srgbClr val="0000CC"/>
                </a:solidFill>
              </a:rPr>
              <a:t>….” (</a:t>
            </a:r>
            <a:r>
              <a:rPr lang="en-US" altLang="zh-CN" sz="2800" i="1" dirty="0">
                <a:solidFill>
                  <a:srgbClr val="0000CC"/>
                </a:solidFill>
              </a:rPr>
              <a:t>S</a:t>
            </a:r>
            <a:r>
              <a:rPr lang="en-US" altLang="zh-CN" sz="2800" dirty="0">
                <a:solidFill>
                  <a:srgbClr val="0000CC"/>
                </a:solidFill>
              </a:rPr>
              <a:t> IV 360–72).</a:t>
            </a:r>
          </a:p>
        </p:txBody>
      </p:sp>
    </p:spTree>
    <p:extLst>
      <p:ext uri="{BB962C8B-B14F-4D97-AF65-F5344CB8AC3E}">
        <p14:creationId xmlns:p14="http://schemas.microsoft.com/office/powerpoint/2010/main" val="246616108"/>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7FAF1727-AABD-15F6-0623-A76B9C5F3DF5}"/>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5" name="文字方塊 4">
            <a:extLst>
              <a:ext uri="{FF2B5EF4-FFF2-40B4-BE49-F238E27FC236}">
                <a16:creationId xmlns:a16="http://schemas.microsoft.com/office/drawing/2014/main" id="{9313B6B3-FB98-027E-1787-B22F4F51BC52}"/>
              </a:ext>
            </a:extLst>
          </p:cNvPr>
          <p:cNvSpPr txBox="1"/>
          <p:nvPr/>
        </p:nvSpPr>
        <p:spPr>
          <a:xfrm>
            <a:off x="837828" y="2276872"/>
            <a:ext cx="10788067" cy="2495427"/>
          </a:xfrm>
          <a:prstGeom prst="rect">
            <a:avLst/>
          </a:prstGeom>
          <a:noFill/>
        </p:spPr>
        <p:txBody>
          <a:bodyPr wrap="square" rtlCol="0">
            <a:spAutoFit/>
          </a:bodyPr>
          <a:lstStyle/>
          <a:p>
            <a:pPr>
              <a:lnSpc>
                <a:spcPts val="4800"/>
              </a:lnSpc>
            </a:pPr>
            <a:r>
              <a:rPr lang="en-US" altLang="zh-CN" sz="2800" dirty="0">
                <a:solidFill>
                  <a:srgbClr val="0000CC"/>
                </a:solidFill>
              </a:rPr>
              <a:t>As he recollects peace in its special qualities of disillusionment of vanity,</a:t>
            </a:r>
          </a:p>
          <a:p>
            <a:pPr>
              <a:lnSpc>
                <a:spcPts val="4800"/>
              </a:lnSpc>
            </a:pPr>
            <a:r>
              <a:rPr lang="en-US" altLang="zh-CN" sz="2800" dirty="0">
                <a:solidFill>
                  <a:srgbClr val="0000CC"/>
                </a:solidFill>
              </a:rPr>
              <a:t>etc., in this way, then: “On that occasion his mind is not obsessed by greed or obsessed by hate or obsessed by delusion; his mind has rectitude on that occasion, being inspired by peace” (see VII.65, etc.). </a:t>
            </a:r>
          </a:p>
        </p:txBody>
      </p:sp>
    </p:spTree>
    <p:extLst>
      <p:ext uri="{BB962C8B-B14F-4D97-AF65-F5344CB8AC3E}">
        <p14:creationId xmlns:p14="http://schemas.microsoft.com/office/powerpoint/2010/main" val="2466256663"/>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F5DC945F-6B22-82B7-EEFA-D129C5F350A0}"/>
              </a:ext>
            </a:extLst>
          </p:cNvPr>
          <p:cNvSpPr>
            <a:spLocks noGrp="1"/>
          </p:cNvSpPr>
          <p:nvPr>
            <p:ph type="sldNum" sz="quarter" idx="12"/>
          </p:nvPr>
        </p:nvSpPr>
        <p:spPr/>
        <p:txBody>
          <a:bodyPr/>
          <a:lstStyle/>
          <a:p>
            <a:fld id="{6113E31D-E2AB-40D1-8B51-AFA5AFEF393A}" type="slidenum">
              <a:rPr lang="en-US" smtClean="0"/>
              <a:t>42</a:t>
            </a:fld>
            <a:endParaRPr lang="en-US" dirty="0"/>
          </a:p>
        </p:txBody>
      </p:sp>
      <p:sp>
        <p:nvSpPr>
          <p:cNvPr id="5" name="矩形: 按鈕形 4">
            <a:extLst>
              <a:ext uri="{FF2B5EF4-FFF2-40B4-BE49-F238E27FC236}">
                <a16:creationId xmlns:a16="http://schemas.microsoft.com/office/drawing/2014/main" id="{590D051B-9AAF-E45E-F3AB-1D4ED41E53E1}"/>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858162B8-B98B-C99A-EE9F-44024F1AE2A9}"/>
              </a:ext>
            </a:extLst>
          </p:cNvPr>
          <p:cNvSpPr txBox="1"/>
          <p:nvPr/>
        </p:nvSpPr>
        <p:spPr>
          <a:xfrm>
            <a:off x="765820" y="1844824"/>
            <a:ext cx="10860075" cy="3726533"/>
          </a:xfrm>
          <a:prstGeom prst="rect">
            <a:avLst/>
          </a:prstGeom>
          <a:noFill/>
        </p:spPr>
        <p:txBody>
          <a:bodyPr wrap="square" rtlCol="0">
            <a:spAutoFit/>
          </a:bodyPr>
          <a:lstStyle/>
          <a:p>
            <a:pPr>
              <a:lnSpc>
                <a:spcPts val="4800"/>
              </a:lnSpc>
            </a:pPr>
            <a:r>
              <a:rPr lang="en-US" altLang="zh-CN" sz="2800" dirty="0">
                <a:solidFill>
                  <a:srgbClr val="0000CC"/>
                </a:solidFill>
              </a:rPr>
              <a:t>So, when he has suppressed the hindrances in the way already described under the recollection of the Enlightened One, etc., the </a:t>
            </a:r>
            <a:r>
              <a:rPr lang="en-US" altLang="zh-CN" sz="2800" dirty="0" err="1">
                <a:solidFill>
                  <a:srgbClr val="0000CC"/>
                </a:solidFill>
              </a:rPr>
              <a:t>jhāna</a:t>
            </a:r>
            <a:r>
              <a:rPr lang="en-US" altLang="zh-CN" sz="2800" dirty="0">
                <a:solidFill>
                  <a:srgbClr val="0000CC"/>
                </a:solidFill>
              </a:rPr>
              <a:t> factors arise in a single moment. But owing to the profundity of the special qualities of peace, or owing to his being occupied in recollecting special qualities of various kinds, the concentration is only access and does not reach absorption.</a:t>
            </a:r>
          </a:p>
        </p:txBody>
      </p:sp>
    </p:spTree>
    <p:extLst>
      <p:ext uri="{BB962C8B-B14F-4D97-AF65-F5344CB8AC3E}">
        <p14:creationId xmlns:p14="http://schemas.microsoft.com/office/powerpoint/2010/main" val="4102860092"/>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B68CB58F-2B40-F657-A070-F9A69DC70EB9}"/>
              </a:ext>
            </a:extLst>
          </p:cNvPr>
          <p:cNvSpPr>
            <a:spLocks noGrp="1"/>
          </p:cNvSpPr>
          <p:nvPr>
            <p:ph type="sldNum" sz="quarter" idx="12"/>
          </p:nvPr>
        </p:nvSpPr>
        <p:spPr/>
        <p:txBody>
          <a:bodyPr/>
          <a:lstStyle/>
          <a:p>
            <a:fld id="{6113E31D-E2AB-40D1-8B51-AFA5AFEF393A}" type="slidenum">
              <a:rPr lang="en-US" smtClean="0"/>
              <a:t>43</a:t>
            </a:fld>
            <a:endParaRPr lang="en-US" dirty="0"/>
          </a:p>
        </p:txBody>
      </p:sp>
      <p:sp>
        <p:nvSpPr>
          <p:cNvPr id="5" name="矩形: 按鈕形 4">
            <a:extLst>
              <a:ext uri="{FF2B5EF4-FFF2-40B4-BE49-F238E27FC236}">
                <a16:creationId xmlns:a16="http://schemas.microsoft.com/office/drawing/2014/main" id="{235C5F10-1918-4FE8-7C7B-951C2E4ABCD4}"/>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E674A65F-4CBC-6ABB-166D-4DAE5F159BF5}"/>
              </a:ext>
            </a:extLst>
          </p:cNvPr>
          <p:cNvSpPr txBox="1"/>
          <p:nvPr/>
        </p:nvSpPr>
        <p:spPr>
          <a:xfrm>
            <a:off x="4726260" y="269769"/>
            <a:ext cx="4104456" cy="983474"/>
          </a:xfrm>
          <a:prstGeom prst="rect">
            <a:avLst/>
          </a:prstGeom>
          <a:noFill/>
        </p:spPr>
        <p:txBody>
          <a:bodyPr wrap="square" rtlCol="0">
            <a:spAutoFit/>
          </a:bodyPr>
          <a:lstStyle/>
          <a:p>
            <a:r>
              <a:rPr lang="en-US" altLang="zh-CN" sz="2800" b="1" dirty="0">
                <a:solidFill>
                  <a:srgbClr val="0000FF"/>
                </a:solidFill>
              </a:rPr>
              <a:t>Right concentration</a:t>
            </a:r>
          </a:p>
          <a:p>
            <a:pPr>
              <a:lnSpc>
                <a:spcPts val="3800"/>
              </a:lnSpc>
            </a:pPr>
            <a:endParaRPr lang="en-US" altLang="zh-CN" sz="2800" dirty="0">
              <a:solidFill>
                <a:srgbClr val="0000FF"/>
              </a:solidFill>
            </a:endParaRPr>
          </a:p>
        </p:txBody>
      </p:sp>
      <p:sp>
        <p:nvSpPr>
          <p:cNvPr id="7" name="文字方塊 6">
            <a:extLst>
              <a:ext uri="{FF2B5EF4-FFF2-40B4-BE49-F238E27FC236}">
                <a16:creationId xmlns:a16="http://schemas.microsoft.com/office/drawing/2014/main" id="{AB298AD1-CF1D-D1BF-469F-E509C23A437C}"/>
              </a:ext>
            </a:extLst>
          </p:cNvPr>
          <p:cNvSpPr txBox="1"/>
          <p:nvPr/>
        </p:nvSpPr>
        <p:spPr>
          <a:xfrm>
            <a:off x="837828" y="1204601"/>
            <a:ext cx="5616624" cy="1039900"/>
          </a:xfrm>
          <a:prstGeom prst="rect">
            <a:avLst/>
          </a:prstGeom>
          <a:noFill/>
        </p:spPr>
        <p:txBody>
          <a:bodyPr wrap="square" rtlCol="0">
            <a:spAutoFit/>
          </a:bodyPr>
          <a:lstStyle/>
          <a:p>
            <a:pPr>
              <a:lnSpc>
                <a:spcPts val="3800"/>
              </a:lnSpc>
            </a:pPr>
            <a:r>
              <a:rPr lang="en-US" altLang="zh-CN" sz="2800" b="1" dirty="0">
                <a:solidFill>
                  <a:srgbClr val="0000FF"/>
                </a:solidFill>
              </a:rPr>
              <a:t>List of the 40 meditation subjects</a:t>
            </a:r>
          </a:p>
          <a:p>
            <a:pPr>
              <a:lnSpc>
                <a:spcPts val="3800"/>
              </a:lnSpc>
            </a:pPr>
            <a:endParaRPr lang="en-US" altLang="zh-CN" sz="2800" b="1" dirty="0">
              <a:solidFill>
                <a:srgbClr val="0000FF"/>
              </a:solidFill>
            </a:endParaRPr>
          </a:p>
        </p:txBody>
      </p:sp>
      <p:sp>
        <p:nvSpPr>
          <p:cNvPr id="8" name="文字方塊 7">
            <a:extLst>
              <a:ext uri="{FF2B5EF4-FFF2-40B4-BE49-F238E27FC236}">
                <a16:creationId xmlns:a16="http://schemas.microsoft.com/office/drawing/2014/main" id="{A7412567-BC7F-7A29-EBEF-C30A3AC06E5F}"/>
              </a:ext>
            </a:extLst>
          </p:cNvPr>
          <p:cNvSpPr txBox="1"/>
          <p:nvPr/>
        </p:nvSpPr>
        <p:spPr>
          <a:xfrm>
            <a:off x="6274432" y="1240586"/>
            <a:ext cx="5832648" cy="1039900"/>
          </a:xfrm>
          <a:prstGeom prst="rect">
            <a:avLst/>
          </a:prstGeom>
          <a:noFill/>
        </p:spPr>
        <p:txBody>
          <a:bodyPr wrap="square" rtlCol="0">
            <a:spAutoFit/>
          </a:bodyPr>
          <a:lstStyle/>
          <a:p>
            <a:pPr>
              <a:lnSpc>
                <a:spcPts val="3800"/>
              </a:lnSpc>
            </a:pPr>
            <a:r>
              <a:rPr lang="en-US" altLang="zh-CN" sz="2800" b="1" dirty="0">
                <a:solidFill>
                  <a:srgbClr val="0000FF"/>
                </a:solidFill>
              </a:rPr>
              <a:t>_</a:t>
            </a:r>
            <a:r>
              <a:rPr lang="en-US" altLang="zh-CN" sz="2600" b="1" i="1" dirty="0">
                <a:solidFill>
                  <a:srgbClr val="0000FF"/>
                </a:solidFill>
              </a:rPr>
              <a:t>Visuddhimagga</a:t>
            </a:r>
            <a:r>
              <a:rPr lang="en-US" altLang="zh-CN" sz="2600" b="1" dirty="0">
                <a:solidFill>
                  <a:srgbClr val="0000FF"/>
                </a:solidFill>
              </a:rPr>
              <a:t> (</a:t>
            </a:r>
            <a:r>
              <a:rPr lang="en-US" altLang="zh-CN" sz="2600" b="1" i="1" dirty="0">
                <a:solidFill>
                  <a:srgbClr val="0000FF"/>
                </a:solidFill>
              </a:rPr>
              <a:t>Path of Purification</a:t>
            </a:r>
            <a:r>
              <a:rPr lang="en-US" altLang="zh-CN" sz="2600" b="1" dirty="0">
                <a:solidFill>
                  <a:srgbClr val="0000FF"/>
                </a:solidFill>
              </a:rPr>
              <a:t>)</a:t>
            </a:r>
          </a:p>
          <a:p>
            <a:pPr>
              <a:lnSpc>
                <a:spcPts val="3800"/>
              </a:lnSpc>
            </a:pPr>
            <a:endParaRPr lang="en-US" altLang="zh-CN" sz="2800" b="1" dirty="0">
              <a:solidFill>
                <a:srgbClr val="0000FF"/>
              </a:solidFill>
            </a:endParaRPr>
          </a:p>
        </p:txBody>
      </p:sp>
      <p:sp>
        <p:nvSpPr>
          <p:cNvPr id="9" name="文字方塊 8">
            <a:extLst>
              <a:ext uri="{FF2B5EF4-FFF2-40B4-BE49-F238E27FC236}">
                <a16:creationId xmlns:a16="http://schemas.microsoft.com/office/drawing/2014/main" id="{91E8147F-AAF0-6990-539A-4F68D84F9542}"/>
              </a:ext>
            </a:extLst>
          </p:cNvPr>
          <p:cNvSpPr txBox="1"/>
          <p:nvPr/>
        </p:nvSpPr>
        <p:spPr>
          <a:xfrm>
            <a:off x="405780" y="2060847"/>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I. The 10 </a:t>
            </a:r>
            <a:r>
              <a:rPr lang="en-US" altLang="zh-CN" sz="2800" b="1" dirty="0" err="1">
                <a:solidFill>
                  <a:srgbClr val="0000FF"/>
                </a:solidFill>
              </a:rPr>
              <a:t>Kasina</a:t>
            </a:r>
            <a:r>
              <a:rPr lang="en-US" altLang="zh-CN" sz="2800" b="1" dirty="0">
                <a:solidFill>
                  <a:srgbClr val="0000FF"/>
                </a:solidFill>
              </a:rPr>
              <a:t>  exercises: </a:t>
            </a:r>
            <a:r>
              <a:rPr lang="en-US" altLang="zh-CN" sz="2800" b="1" dirty="0" err="1">
                <a:solidFill>
                  <a:srgbClr val="0000FF"/>
                </a:solidFill>
              </a:rPr>
              <a:t>Kasina</a:t>
            </a:r>
            <a:r>
              <a:rPr lang="en-US" altLang="zh-CN" sz="2800" b="1" dirty="0">
                <a:solidFill>
                  <a:srgbClr val="0000FF"/>
                </a:solidFill>
              </a:rPr>
              <a:t> = 'Entirety'. All 4 </a:t>
            </a:r>
            <a:r>
              <a:rPr lang="en-US" altLang="zh-CN" sz="2800" b="1" dirty="0" err="1">
                <a:solidFill>
                  <a:srgbClr val="0000FF"/>
                </a:solidFill>
              </a:rPr>
              <a:t>jhānas</a:t>
            </a:r>
            <a:r>
              <a:rPr lang="en-US" altLang="zh-CN" sz="2800" b="1" dirty="0">
                <a:solidFill>
                  <a:srgbClr val="0000FF"/>
                </a:solidFill>
              </a:rPr>
              <a:t> possible</a:t>
            </a:r>
          </a:p>
        </p:txBody>
      </p:sp>
      <p:sp>
        <p:nvSpPr>
          <p:cNvPr id="10" name="文字方塊 9">
            <a:extLst>
              <a:ext uri="{FF2B5EF4-FFF2-40B4-BE49-F238E27FC236}">
                <a16:creationId xmlns:a16="http://schemas.microsoft.com/office/drawing/2014/main" id="{FFA48EDC-AC94-CEF2-E318-4267325A42D9}"/>
              </a:ext>
            </a:extLst>
          </p:cNvPr>
          <p:cNvSpPr txBox="1"/>
          <p:nvPr/>
        </p:nvSpPr>
        <p:spPr>
          <a:xfrm>
            <a:off x="354561" y="2618177"/>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II. The 10 perceptions of disgust: </a:t>
            </a:r>
            <a:r>
              <a:rPr lang="en-US" altLang="zh-CN" sz="2800" b="1" dirty="0" err="1">
                <a:solidFill>
                  <a:srgbClr val="0000FF"/>
                </a:solidFill>
              </a:rPr>
              <a:t>asubha-sañña</a:t>
            </a:r>
            <a:r>
              <a:rPr lang="en-US" altLang="zh-CN" sz="2800" b="1" dirty="0">
                <a:solidFill>
                  <a:srgbClr val="0000FF"/>
                </a:solidFill>
              </a:rPr>
              <a:t>: 1st </a:t>
            </a:r>
            <a:r>
              <a:rPr lang="en-US" altLang="zh-CN" sz="2800" b="1" dirty="0" err="1">
                <a:solidFill>
                  <a:srgbClr val="0000FF"/>
                </a:solidFill>
              </a:rPr>
              <a:t>jhāna</a:t>
            </a:r>
            <a:r>
              <a:rPr lang="en-US" altLang="zh-CN" sz="2800" b="1" dirty="0">
                <a:solidFill>
                  <a:srgbClr val="0000FF"/>
                </a:solidFill>
              </a:rPr>
              <a:t> possible</a:t>
            </a:r>
          </a:p>
        </p:txBody>
      </p:sp>
      <p:sp>
        <p:nvSpPr>
          <p:cNvPr id="11" name="文字方塊 10">
            <a:extLst>
              <a:ext uri="{FF2B5EF4-FFF2-40B4-BE49-F238E27FC236}">
                <a16:creationId xmlns:a16="http://schemas.microsoft.com/office/drawing/2014/main" id="{8222BB84-3EF8-38C1-AFC5-E809AD98668D}"/>
              </a:ext>
            </a:extLst>
          </p:cNvPr>
          <p:cNvSpPr txBox="1"/>
          <p:nvPr/>
        </p:nvSpPr>
        <p:spPr>
          <a:xfrm>
            <a:off x="332758" y="3203361"/>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III. The 10 contemplations: remembrances or recollections </a:t>
            </a:r>
            <a:r>
              <a:rPr lang="en-US" altLang="zh-CN" sz="2800" b="1" dirty="0" err="1">
                <a:solidFill>
                  <a:srgbClr val="0000FF"/>
                </a:solidFill>
              </a:rPr>
              <a:t>anussati</a:t>
            </a:r>
            <a:endParaRPr lang="en-US" altLang="zh-CN" sz="2800" b="1" dirty="0">
              <a:solidFill>
                <a:srgbClr val="0000FF"/>
              </a:solidFill>
            </a:endParaRPr>
          </a:p>
        </p:txBody>
      </p:sp>
      <p:sp>
        <p:nvSpPr>
          <p:cNvPr id="12" name="文字方塊 11">
            <a:extLst>
              <a:ext uri="{FF2B5EF4-FFF2-40B4-BE49-F238E27FC236}">
                <a16:creationId xmlns:a16="http://schemas.microsoft.com/office/drawing/2014/main" id="{8DE16340-CCC3-944D-F6D6-477E8846A445}"/>
              </a:ext>
            </a:extLst>
          </p:cNvPr>
          <p:cNvSpPr txBox="1"/>
          <p:nvPr/>
        </p:nvSpPr>
        <p:spPr>
          <a:xfrm>
            <a:off x="332758" y="3787002"/>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IV. The 4 divine abodes or infinite states: brahma-vihara</a:t>
            </a:r>
          </a:p>
        </p:txBody>
      </p:sp>
      <p:sp>
        <p:nvSpPr>
          <p:cNvPr id="13" name="文字方塊 12">
            <a:extLst>
              <a:ext uri="{FF2B5EF4-FFF2-40B4-BE49-F238E27FC236}">
                <a16:creationId xmlns:a16="http://schemas.microsoft.com/office/drawing/2014/main" id="{6D26B7FA-3B44-DDFF-0EC1-096A7A2678D2}"/>
              </a:ext>
            </a:extLst>
          </p:cNvPr>
          <p:cNvSpPr txBox="1"/>
          <p:nvPr/>
        </p:nvSpPr>
        <p:spPr>
          <a:xfrm>
            <a:off x="353848" y="4409752"/>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V. The 4 formless spheres </a:t>
            </a:r>
            <a:r>
              <a:rPr lang="en-US" altLang="zh-CN" sz="2800" b="1" dirty="0" err="1">
                <a:solidFill>
                  <a:srgbClr val="0000FF"/>
                </a:solidFill>
              </a:rPr>
              <a:t>arūpāyatana</a:t>
            </a:r>
            <a:r>
              <a:rPr lang="en-US" altLang="zh-CN" sz="2800" b="1" dirty="0">
                <a:solidFill>
                  <a:srgbClr val="0000FF"/>
                </a:solidFill>
              </a:rPr>
              <a:t>: based on the 4th </a:t>
            </a:r>
            <a:r>
              <a:rPr lang="en-US" altLang="zh-CN" sz="2800" b="1" dirty="0" err="1">
                <a:solidFill>
                  <a:srgbClr val="0000FF"/>
                </a:solidFill>
              </a:rPr>
              <a:t>jhāna</a:t>
            </a:r>
            <a:endParaRPr lang="en-US" altLang="zh-CN" sz="2800" b="1" dirty="0">
              <a:solidFill>
                <a:srgbClr val="0000FF"/>
              </a:solidFill>
            </a:endParaRPr>
          </a:p>
        </p:txBody>
      </p:sp>
      <p:sp>
        <p:nvSpPr>
          <p:cNvPr id="14" name="文字方塊 13">
            <a:extLst>
              <a:ext uri="{FF2B5EF4-FFF2-40B4-BE49-F238E27FC236}">
                <a16:creationId xmlns:a16="http://schemas.microsoft.com/office/drawing/2014/main" id="{35D8460B-F6F0-2BA9-EB20-7F415A121B93}"/>
              </a:ext>
            </a:extLst>
          </p:cNvPr>
          <p:cNvSpPr txBox="1"/>
          <p:nvPr/>
        </p:nvSpPr>
        <p:spPr>
          <a:xfrm>
            <a:off x="353848" y="4994936"/>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VI. Perception of the loathsomeness of food </a:t>
            </a:r>
            <a:r>
              <a:rPr lang="en-US" altLang="zh-CN" sz="2800" b="1" dirty="0" err="1">
                <a:solidFill>
                  <a:srgbClr val="0000FF"/>
                </a:solidFill>
              </a:rPr>
              <a:t>āhāre</a:t>
            </a:r>
            <a:r>
              <a:rPr lang="en-US" altLang="zh-CN" sz="2800" b="1" dirty="0">
                <a:solidFill>
                  <a:srgbClr val="0000FF"/>
                </a:solidFill>
              </a:rPr>
              <a:t> </a:t>
            </a:r>
            <a:r>
              <a:rPr lang="en-US" altLang="zh-CN" sz="2800" b="1" dirty="0" err="1">
                <a:solidFill>
                  <a:srgbClr val="0000FF"/>
                </a:solidFill>
              </a:rPr>
              <a:t>patikkūla-saññā</a:t>
            </a:r>
            <a:endParaRPr lang="en-US" altLang="zh-CN" sz="2800" b="1" dirty="0">
              <a:solidFill>
                <a:srgbClr val="0000FF"/>
              </a:solidFill>
            </a:endParaRPr>
          </a:p>
        </p:txBody>
      </p:sp>
      <p:sp>
        <p:nvSpPr>
          <p:cNvPr id="15" name="文字方塊 14">
            <a:extLst>
              <a:ext uri="{FF2B5EF4-FFF2-40B4-BE49-F238E27FC236}">
                <a16:creationId xmlns:a16="http://schemas.microsoft.com/office/drawing/2014/main" id="{03367DFC-BC8A-5708-87D6-EA2E1084D138}"/>
              </a:ext>
            </a:extLst>
          </p:cNvPr>
          <p:cNvSpPr txBox="1"/>
          <p:nvPr/>
        </p:nvSpPr>
        <p:spPr>
          <a:xfrm>
            <a:off x="353848" y="5612717"/>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VII. Defining Analysis of the four great elements </a:t>
            </a:r>
            <a:r>
              <a:rPr lang="en-US" altLang="zh-CN" sz="2800" b="1" dirty="0" err="1">
                <a:solidFill>
                  <a:srgbClr val="0000FF"/>
                </a:solidFill>
              </a:rPr>
              <a:t>dhātu-vavatthānav</a:t>
            </a:r>
            <a:endParaRPr lang="en-US" altLang="zh-CN" sz="2800" b="1" dirty="0">
              <a:solidFill>
                <a:srgbClr val="0000FF"/>
              </a:solidFill>
            </a:endParaRPr>
          </a:p>
        </p:txBody>
      </p:sp>
      <p:sp>
        <p:nvSpPr>
          <p:cNvPr id="16" name="矩形 15">
            <a:extLst>
              <a:ext uri="{FF2B5EF4-FFF2-40B4-BE49-F238E27FC236}">
                <a16:creationId xmlns:a16="http://schemas.microsoft.com/office/drawing/2014/main" id="{9F29CD88-AD06-27F8-2086-FA933B2EC754}"/>
              </a:ext>
            </a:extLst>
          </p:cNvPr>
          <p:cNvSpPr/>
          <p:nvPr/>
        </p:nvSpPr>
        <p:spPr>
          <a:xfrm>
            <a:off x="765820" y="3830259"/>
            <a:ext cx="9577064" cy="534845"/>
          </a:xfrm>
          <a:prstGeom prst="rect">
            <a:avLst/>
          </a:prstGeom>
          <a:noFill/>
          <a:ln w="317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870535819"/>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0B7B10F9-1015-E4D2-67B2-48E804A49404}"/>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7" name="文字方塊 6">
            <a:extLst>
              <a:ext uri="{FF2B5EF4-FFF2-40B4-BE49-F238E27FC236}">
                <a16:creationId xmlns:a16="http://schemas.microsoft.com/office/drawing/2014/main" id="{0A2E5A9A-BFC1-13CB-0754-17D1DA3EA998}"/>
              </a:ext>
            </a:extLst>
          </p:cNvPr>
          <p:cNvSpPr txBox="1"/>
          <p:nvPr/>
        </p:nvSpPr>
        <p:spPr>
          <a:xfrm>
            <a:off x="693812" y="980728"/>
            <a:ext cx="11062965" cy="1318181"/>
          </a:xfrm>
          <a:prstGeom prst="rect">
            <a:avLst/>
          </a:prstGeom>
          <a:noFill/>
        </p:spPr>
        <p:txBody>
          <a:bodyPr wrap="square" rtlCol="0">
            <a:spAutoFit/>
          </a:bodyPr>
          <a:lstStyle/>
          <a:p>
            <a:pPr>
              <a:lnSpc>
                <a:spcPct val="150000"/>
              </a:lnSpc>
            </a:pPr>
            <a:r>
              <a:rPr lang="en-US" altLang="zh-CN" sz="2800" b="1" dirty="0">
                <a:solidFill>
                  <a:srgbClr val="0000CC"/>
                </a:solidFill>
              </a:rPr>
              <a:t>Four divine </a:t>
            </a:r>
            <a:r>
              <a:rPr lang="en-US" altLang="zh-CN" sz="2800" b="1" dirty="0" err="1">
                <a:solidFill>
                  <a:srgbClr val="0000CC"/>
                </a:solidFill>
              </a:rPr>
              <a:t>abidings</a:t>
            </a:r>
            <a:r>
              <a:rPr lang="en-US" altLang="zh-CN" sz="2800" dirty="0">
                <a:solidFill>
                  <a:srgbClr val="0000CC"/>
                </a:solidFill>
              </a:rPr>
              <a:t>: </a:t>
            </a:r>
          </a:p>
          <a:p>
            <a:pPr>
              <a:lnSpc>
                <a:spcPct val="150000"/>
              </a:lnSpc>
            </a:pPr>
            <a:r>
              <a:rPr lang="en-US" altLang="zh-CN" sz="2800" dirty="0">
                <a:solidFill>
                  <a:srgbClr val="0000CC"/>
                </a:solidFill>
              </a:rPr>
              <a:t>loving-kindness, compassion, gladness, and equanimity.</a:t>
            </a:r>
          </a:p>
        </p:txBody>
      </p:sp>
      <p:sp>
        <p:nvSpPr>
          <p:cNvPr id="9" name="文字方塊 8">
            <a:extLst>
              <a:ext uri="{FF2B5EF4-FFF2-40B4-BE49-F238E27FC236}">
                <a16:creationId xmlns:a16="http://schemas.microsoft.com/office/drawing/2014/main" id="{B04A0CE6-1D84-F4D7-471C-DAE97361ED39}"/>
              </a:ext>
            </a:extLst>
          </p:cNvPr>
          <p:cNvSpPr txBox="1"/>
          <p:nvPr/>
        </p:nvSpPr>
        <p:spPr>
          <a:xfrm>
            <a:off x="6670476" y="626785"/>
            <a:ext cx="3883448" cy="707886"/>
          </a:xfrm>
          <a:prstGeom prst="rect">
            <a:avLst/>
          </a:prstGeom>
          <a:noFill/>
        </p:spPr>
        <p:txBody>
          <a:bodyPr wrap="square" rtlCol="0">
            <a:spAutoFit/>
          </a:bodyPr>
          <a:lstStyle/>
          <a:p>
            <a:r>
              <a:rPr lang="en-US" altLang="zh-CN" sz="2000" i="1" dirty="0">
                <a:solidFill>
                  <a:srgbClr val="C00000"/>
                </a:solidFill>
              </a:rPr>
              <a:t>--</a:t>
            </a:r>
            <a:r>
              <a:rPr lang="en-US" altLang="zh-CN" sz="2000" i="1" dirty="0" err="1">
                <a:solidFill>
                  <a:srgbClr val="C00000"/>
                </a:solidFill>
              </a:rPr>
              <a:t>Visuddhimagga</a:t>
            </a:r>
            <a:r>
              <a:rPr lang="en-US" altLang="zh-CN" sz="2000" dirty="0">
                <a:solidFill>
                  <a:srgbClr val="C00000"/>
                </a:solidFill>
              </a:rPr>
              <a:t> pp.291-320;</a:t>
            </a:r>
          </a:p>
          <a:p>
            <a:r>
              <a:rPr lang="en-US" altLang="zh-CN" sz="2000" dirty="0">
                <a:solidFill>
                  <a:srgbClr val="C00000"/>
                </a:solidFill>
              </a:rPr>
              <a:t>--</a:t>
            </a:r>
            <a:r>
              <a:rPr lang="en-US" altLang="zh-CN" sz="2000" i="1" dirty="0" err="1">
                <a:solidFill>
                  <a:srgbClr val="C00000"/>
                </a:solidFill>
              </a:rPr>
              <a:t>Vimuttimagga</a:t>
            </a:r>
            <a:r>
              <a:rPr lang="en-US" altLang="zh-CN" sz="2000" dirty="0">
                <a:solidFill>
                  <a:srgbClr val="C00000"/>
                </a:solidFill>
              </a:rPr>
              <a:t> pp. 181-193.</a:t>
            </a:r>
          </a:p>
        </p:txBody>
      </p:sp>
      <p:sp>
        <p:nvSpPr>
          <p:cNvPr id="11" name="文字方塊 10">
            <a:extLst>
              <a:ext uri="{FF2B5EF4-FFF2-40B4-BE49-F238E27FC236}">
                <a16:creationId xmlns:a16="http://schemas.microsoft.com/office/drawing/2014/main" id="{49B3568F-6FDC-8002-3A20-BFFA933202A3}"/>
              </a:ext>
            </a:extLst>
          </p:cNvPr>
          <p:cNvSpPr txBox="1"/>
          <p:nvPr/>
        </p:nvSpPr>
        <p:spPr>
          <a:xfrm>
            <a:off x="685711" y="2870996"/>
            <a:ext cx="11062965" cy="2195345"/>
          </a:xfrm>
          <a:prstGeom prst="rect">
            <a:avLst/>
          </a:prstGeom>
          <a:noFill/>
        </p:spPr>
        <p:txBody>
          <a:bodyPr wrap="square" rtlCol="0">
            <a:spAutoFit/>
          </a:bodyPr>
          <a:lstStyle/>
          <a:p>
            <a:pPr>
              <a:lnSpc>
                <a:spcPct val="150000"/>
              </a:lnSpc>
            </a:pPr>
            <a:r>
              <a:rPr lang="en-US" altLang="zh-CN" sz="2800" b="1" dirty="0">
                <a:solidFill>
                  <a:srgbClr val="0000CC"/>
                </a:solidFill>
              </a:rPr>
              <a:t>1. Loving-kindness (-- third jhana)</a:t>
            </a:r>
            <a:endParaRPr lang="en-US" altLang="zh-CN" sz="2800" dirty="0">
              <a:solidFill>
                <a:srgbClr val="0000CC"/>
              </a:solidFill>
            </a:endParaRPr>
          </a:p>
          <a:p>
            <a:pPr>
              <a:lnSpc>
                <a:spcPct val="150000"/>
              </a:lnSpc>
              <a:spcBef>
                <a:spcPts val="1800"/>
              </a:spcBef>
            </a:pPr>
            <a:r>
              <a:rPr lang="en-US" altLang="zh-CN" sz="2800" dirty="0">
                <a:solidFill>
                  <a:srgbClr val="0000CC"/>
                </a:solidFill>
              </a:rPr>
              <a:t>A meditator, who wants to develop loving-kindness, if he is a beginner, should sever the impediments and learn the meditation subject.</a:t>
            </a:r>
          </a:p>
        </p:txBody>
      </p:sp>
    </p:spTree>
    <p:extLst>
      <p:ext uri="{BB962C8B-B14F-4D97-AF65-F5344CB8AC3E}">
        <p14:creationId xmlns:p14="http://schemas.microsoft.com/office/powerpoint/2010/main" val="18881661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BC899879-23BC-EA60-7841-9CE5C41CC917}"/>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2" name="文字方塊 1">
            <a:extLst>
              <a:ext uri="{FF2B5EF4-FFF2-40B4-BE49-F238E27FC236}">
                <a16:creationId xmlns:a16="http://schemas.microsoft.com/office/drawing/2014/main" id="{CD8FF400-C221-8CB6-867B-74F78AD9E14C}"/>
              </a:ext>
            </a:extLst>
          </p:cNvPr>
          <p:cNvSpPr txBox="1"/>
          <p:nvPr/>
        </p:nvSpPr>
        <p:spPr>
          <a:xfrm>
            <a:off x="981844" y="2060848"/>
            <a:ext cx="10493226" cy="1964512"/>
          </a:xfrm>
          <a:prstGeom prst="rect">
            <a:avLst/>
          </a:prstGeom>
          <a:noFill/>
        </p:spPr>
        <p:txBody>
          <a:bodyPr wrap="square" rtlCol="0">
            <a:spAutoFit/>
          </a:bodyPr>
          <a:lstStyle/>
          <a:p>
            <a:pPr>
              <a:lnSpc>
                <a:spcPct val="150000"/>
              </a:lnSpc>
            </a:pPr>
            <a:r>
              <a:rPr lang="en-US" altLang="zh-CN" sz="2800" dirty="0">
                <a:solidFill>
                  <a:srgbClr val="0000CC"/>
                </a:solidFill>
              </a:rPr>
              <a:t>He should seat himself comfortably on a well-prepared seat in a secluded place. To start with, he should review the danger in hate and the advantage in patience.</a:t>
            </a:r>
          </a:p>
        </p:txBody>
      </p:sp>
    </p:spTree>
    <p:extLst>
      <p:ext uri="{BB962C8B-B14F-4D97-AF65-F5344CB8AC3E}">
        <p14:creationId xmlns:p14="http://schemas.microsoft.com/office/powerpoint/2010/main" val="403565179"/>
      </p:ext>
    </p:extLst>
  </p:cSld>
  <p:clrMapOvr>
    <a:overrideClrMapping bg1="lt1" tx1="dk1" bg2="lt2" tx2="dk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F6F9E50E-DE35-F921-A02F-B3C6C9F3CD51}"/>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3" name="文字方塊 2">
            <a:extLst>
              <a:ext uri="{FF2B5EF4-FFF2-40B4-BE49-F238E27FC236}">
                <a16:creationId xmlns:a16="http://schemas.microsoft.com/office/drawing/2014/main" id="{D102B8C3-B02D-4746-7758-7D512157E00C}"/>
              </a:ext>
            </a:extLst>
          </p:cNvPr>
          <p:cNvSpPr txBox="1"/>
          <p:nvPr/>
        </p:nvSpPr>
        <p:spPr>
          <a:xfrm>
            <a:off x="1053852" y="2348880"/>
            <a:ext cx="10493226" cy="1964512"/>
          </a:xfrm>
          <a:prstGeom prst="rect">
            <a:avLst/>
          </a:prstGeom>
          <a:noFill/>
        </p:spPr>
        <p:txBody>
          <a:bodyPr wrap="square" rtlCol="0">
            <a:spAutoFit/>
          </a:bodyPr>
          <a:lstStyle/>
          <a:p>
            <a:pPr>
              <a:lnSpc>
                <a:spcPct val="150000"/>
              </a:lnSpc>
            </a:pPr>
            <a:r>
              <a:rPr lang="en-US" altLang="zh-CN" sz="2800" dirty="0">
                <a:solidFill>
                  <a:srgbClr val="0000CC"/>
                </a:solidFill>
              </a:rPr>
              <a:t>Thereupon he should embark upon the development of loving-kindness for the purpose of secluding the mind from hate seen as a danger and introducing it to patience known as an advantage.</a:t>
            </a:r>
          </a:p>
        </p:txBody>
      </p:sp>
    </p:spTree>
    <p:custDataLst>
      <p:tags r:id="rId2"/>
    </p:custDataLst>
    <p:extLst>
      <p:ext uri="{BB962C8B-B14F-4D97-AF65-F5344CB8AC3E}">
        <p14:creationId xmlns:p14="http://schemas.microsoft.com/office/powerpoint/2010/main" val="9146233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9381"/>
    </mc:Choice>
    <mc:Fallback xmlns="">
      <p:transition spd="slow" advTm="99381"/>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CC1C8152-DAF0-766B-DB8B-D82D602DC6B2}"/>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3" name="文字方塊 2">
            <a:extLst>
              <a:ext uri="{FF2B5EF4-FFF2-40B4-BE49-F238E27FC236}">
                <a16:creationId xmlns:a16="http://schemas.microsoft.com/office/drawing/2014/main" id="{A462FBE2-88D4-8C3D-D3B8-D0DD3976DCE8}"/>
              </a:ext>
            </a:extLst>
          </p:cNvPr>
          <p:cNvSpPr txBox="1"/>
          <p:nvPr/>
        </p:nvSpPr>
        <p:spPr>
          <a:xfrm>
            <a:off x="1053852" y="1803907"/>
            <a:ext cx="10493226" cy="2610843"/>
          </a:xfrm>
          <a:prstGeom prst="rect">
            <a:avLst/>
          </a:prstGeom>
          <a:noFill/>
        </p:spPr>
        <p:txBody>
          <a:bodyPr wrap="square" rtlCol="0">
            <a:spAutoFit/>
          </a:bodyPr>
          <a:lstStyle/>
          <a:p>
            <a:pPr>
              <a:lnSpc>
                <a:spcPct val="150000"/>
              </a:lnSpc>
            </a:pPr>
            <a:r>
              <a:rPr lang="en-US" altLang="zh-CN" sz="2800" dirty="0">
                <a:solidFill>
                  <a:srgbClr val="0000CC"/>
                </a:solidFill>
              </a:rPr>
              <a:t>Loving-kindness should not be developed at first tow</a:t>
            </a:r>
            <a:r>
              <a:rPr lang="en-US" altLang="zh-CN" sz="2800" u="sng" dirty="0">
                <a:solidFill>
                  <a:srgbClr val="0000CC"/>
                </a:solidFill>
              </a:rPr>
              <a:t>a</a:t>
            </a:r>
            <a:r>
              <a:rPr lang="en-US" altLang="zh-CN" sz="2800" dirty="0">
                <a:solidFill>
                  <a:srgbClr val="0000CC"/>
                </a:solidFill>
              </a:rPr>
              <a:t>rds the following four kinds of persons: an antipath</a:t>
            </a:r>
            <a:r>
              <a:rPr lang="en-US" altLang="zh-CN" sz="2800" u="sng" dirty="0">
                <a:solidFill>
                  <a:srgbClr val="0000CC"/>
                </a:solidFill>
              </a:rPr>
              <a:t>e</a:t>
            </a:r>
            <a:r>
              <a:rPr lang="en-US" altLang="zh-CN" sz="2800" dirty="0">
                <a:solidFill>
                  <a:srgbClr val="0000CC"/>
                </a:solidFill>
              </a:rPr>
              <a:t>tic person, a very dearly loved friend, a neutral person, and a hostile person. Also it should not be developed specifically towards the opposite sex, or tow</a:t>
            </a:r>
            <a:r>
              <a:rPr lang="en-US" altLang="zh-CN" sz="2800" u="sng" dirty="0">
                <a:solidFill>
                  <a:srgbClr val="0000CC"/>
                </a:solidFill>
              </a:rPr>
              <a:t>a</a:t>
            </a:r>
            <a:r>
              <a:rPr lang="en-US" altLang="zh-CN" sz="2800" dirty="0">
                <a:solidFill>
                  <a:srgbClr val="0000CC"/>
                </a:solidFill>
              </a:rPr>
              <a:t>rds a dead person.</a:t>
            </a:r>
          </a:p>
        </p:txBody>
      </p:sp>
    </p:spTree>
    <p:custDataLst>
      <p:tags r:id="rId2"/>
    </p:custDataLst>
    <p:extLst>
      <p:ext uri="{BB962C8B-B14F-4D97-AF65-F5344CB8AC3E}">
        <p14:creationId xmlns:p14="http://schemas.microsoft.com/office/powerpoint/2010/main" val="14590547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0696"/>
    </mc:Choice>
    <mc:Fallback xmlns="">
      <p:transition spd="slow" advTm="60696"/>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1369806C-A71F-C142-A81A-F7C6C2B03819}"/>
              </a:ext>
            </a:extLst>
          </p:cNvPr>
          <p:cNvSpPr>
            <a:spLocks noGrp="1"/>
          </p:cNvSpPr>
          <p:nvPr>
            <p:ph type="sldNum" sz="quarter" idx="12"/>
          </p:nvPr>
        </p:nvSpPr>
        <p:spPr/>
        <p:txBody>
          <a:bodyPr/>
          <a:lstStyle/>
          <a:p>
            <a:fld id="{6113E31D-E2AB-40D1-8B51-AFA5AFEF393A}" type="slidenum">
              <a:rPr lang="en-US" smtClean="0"/>
              <a:t>48</a:t>
            </a:fld>
            <a:endParaRPr lang="en-US" dirty="0"/>
          </a:p>
        </p:txBody>
      </p:sp>
      <p:sp>
        <p:nvSpPr>
          <p:cNvPr id="5" name="矩形: 按鈕形 4">
            <a:extLst>
              <a:ext uri="{FF2B5EF4-FFF2-40B4-BE49-F238E27FC236}">
                <a16:creationId xmlns:a16="http://schemas.microsoft.com/office/drawing/2014/main" id="{F0B50A5D-B017-0888-3136-A14C8C9525E8}"/>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1826AD99-3EF9-F669-55E1-93580DDDEB38}"/>
              </a:ext>
            </a:extLst>
          </p:cNvPr>
          <p:cNvSpPr txBox="1"/>
          <p:nvPr/>
        </p:nvSpPr>
        <p:spPr>
          <a:xfrm>
            <a:off x="981844" y="2204864"/>
            <a:ext cx="10493226" cy="1964512"/>
          </a:xfrm>
          <a:prstGeom prst="rect">
            <a:avLst/>
          </a:prstGeom>
          <a:noFill/>
        </p:spPr>
        <p:txBody>
          <a:bodyPr wrap="square" rtlCol="0">
            <a:spAutoFit/>
          </a:bodyPr>
          <a:lstStyle/>
          <a:p>
            <a:pPr>
              <a:lnSpc>
                <a:spcPct val="150000"/>
              </a:lnSpc>
            </a:pPr>
            <a:r>
              <a:rPr lang="en-US" altLang="zh-CN" sz="2800" dirty="0">
                <a:solidFill>
                  <a:srgbClr val="0000CC"/>
                </a:solidFill>
              </a:rPr>
              <a:t>First of all it should be developed only towards oneself, doing it repeatedly thus: “May I be happy and free from suffering” or “May I keep myself free from enmity, affliction and anxiety and live happily.”</a:t>
            </a:r>
          </a:p>
        </p:txBody>
      </p:sp>
    </p:spTree>
    <p:extLst>
      <p:ext uri="{BB962C8B-B14F-4D97-AF65-F5344CB8AC3E}">
        <p14:creationId xmlns:p14="http://schemas.microsoft.com/office/powerpoint/2010/main" val="2459826956"/>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BA5B23FA-7DE5-EBEE-B7E1-82D01A5F5A6C}"/>
              </a:ext>
            </a:extLst>
          </p:cNvPr>
          <p:cNvSpPr>
            <a:spLocks noGrp="1"/>
          </p:cNvSpPr>
          <p:nvPr>
            <p:ph type="sldNum" sz="quarter" idx="12"/>
          </p:nvPr>
        </p:nvSpPr>
        <p:spPr/>
        <p:txBody>
          <a:bodyPr/>
          <a:lstStyle/>
          <a:p>
            <a:fld id="{6113E31D-E2AB-40D1-8B51-AFA5AFEF393A}" type="slidenum">
              <a:rPr lang="en-US" smtClean="0"/>
              <a:t>49</a:t>
            </a:fld>
            <a:endParaRPr lang="en-US" dirty="0"/>
          </a:p>
        </p:txBody>
      </p:sp>
      <p:sp>
        <p:nvSpPr>
          <p:cNvPr id="5" name="矩形: 按鈕形 4">
            <a:extLst>
              <a:ext uri="{FF2B5EF4-FFF2-40B4-BE49-F238E27FC236}">
                <a16:creationId xmlns:a16="http://schemas.microsoft.com/office/drawing/2014/main" id="{411FE849-565F-45C1-802C-1A1880CA558E}"/>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3" name="文字方塊 2">
            <a:extLst>
              <a:ext uri="{FF2B5EF4-FFF2-40B4-BE49-F238E27FC236}">
                <a16:creationId xmlns:a16="http://schemas.microsoft.com/office/drawing/2014/main" id="{CB27254F-1C02-19DB-6D5E-A13FABB4A253}"/>
              </a:ext>
            </a:extLst>
          </p:cNvPr>
          <p:cNvSpPr txBox="1"/>
          <p:nvPr/>
        </p:nvSpPr>
        <p:spPr>
          <a:xfrm>
            <a:off x="847799" y="1700808"/>
            <a:ext cx="10493226" cy="3257174"/>
          </a:xfrm>
          <a:prstGeom prst="rect">
            <a:avLst/>
          </a:prstGeom>
          <a:noFill/>
        </p:spPr>
        <p:txBody>
          <a:bodyPr wrap="square" rtlCol="0">
            <a:spAutoFit/>
          </a:bodyPr>
          <a:lstStyle/>
          <a:p>
            <a:pPr>
              <a:lnSpc>
                <a:spcPct val="150000"/>
              </a:lnSpc>
            </a:pPr>
            <a:r>
              <a:rPr lang="en-US" altLang="zh-CN" sz="2800" dirty="0">
                <a:solidFill>
                  <a:srgbClr val="0000CC"/>
                </a:solidFill>
              </a:rPr>
              <a:t>Next after that, in order to proceed easily, he can recollect a teacher or his equivalent or a preceptor or his equivalent, developing loving-kindness tow</a:t>
            </a:r>
            <a:r>
              <a:rPr lang="en-US" altLang="zh-CN" sz="2800" u="sng" dirty="0">
                <a:solidFill>
                  <a:srgbClr val="0000CC"/>
                </a:solidFill>
              </a:rPr>
              <a:t>a</a:t>
            </a:r>
            <a:r>
              <a:rPr lang="en-US" altLang="zh-CN" sz="2800" dirty="0">
                <a:solidFill>
                  <a:srgbClr val="0000CC"/>
                </a:solidFill>
              </a:rPr>
              <a:t>rds him in the way beginning, “May this good person be happy and free from suffering.” With such a person, of course, he attains absorption. </a:t>
            </a:r>
          </a:p>
        </p:txBody>
      </p:sp>
    </p:spTree>
    <p:extLst>
      <p:ext uri="{BB962C8B-B14F-4D97-AF65-F5344CB8AC3E}">
        <p14:creationId xmlns:p14="http://schemas.microsoft.com/office/powerpoint/2010/main" val="1585130709"/>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E9C0D91C-5863-1DB2-3801-48464DF8427B}"/>
              </a:ext>
            </a:extLst>
          </p:cNvPr>
          <p:cNvSpPr>
            <a:spLocks noGrp="1"/>
          </p:cNvSpPr>
          <p:nvPr>
            <p:ph type="sldNum" sz="quarter" idx="12"/>
          </p:nvPr>
        </p:nvSpPr>
        <p:spPr/>
        <p:txBody>
          <a:bodyPr/>
          <a:lstStyle/>
          <a:p>
            <a:fld id="{6113E31D-E2AB-40D1-8B51-AFA5AFEF393A}" type="slidenum">
              <a:rPr lang="en-US" smtClean="0"/>
              <a:t>50</a:t>
            </a:fld>
            <a:endParaRPr lang="en-US" dirty="0"/>
          </a:p>
        </p:txBody>
      </p:sp>
      <p:sp>
        <p:nvSpPr>
          <p:cNvPr id="5" name="矩形: 按鈕形 4">
            <a:extLst>
              <a:ext uri="{FF2B5EF4-FFF2-40B4-BE49-F238E27FC236}">
                <a16:creationId xmlns:a16="http://schemas.microsoft.com/office/drawing/2014/main" id="{798E2CDD-27A0-BCD2-CD12-8B535E893A67}"/>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2EF8BC63-4B0A-4B83-65F7-EB0BC3F05483}"/>
              </a:ext>
            </a:extLst>
          </p:cNvPr>
          <p:cNvSpPr txBox="1"/>
          <p:nvPr/>
        </p:nvSpPr>
        <p:spPr>
          <a:xfrm>
            <a:off x="847799" y="1844824"/>
            <a:ext cx="10493226" cy="3903504"/>
          </a:xfrm>
          <a:prstGeom prst="rect">
            <a:avLst/>
          </a:prstGeom>
          <a:noFill/>
        </p:spPr>
        <p:txBody>
          <a:bodyPr wrap="square" rtlCol="0">
            <a:spAutoFit/>
          </a:bodyPr>
          <a:lstStyle/>
          <a:p>
            <a:pPr>
              <a:lnSpc>
                <a:spcPct val="150000"/>
              </a:lnSpc>
            </a:pPr>
            <a:r>
              <a:rPr lang="en-US" altLang="zh-CN" sz="2800" dirty="0">
                <a:solidFill>
                  <a:srgbClr val="0000CC"/>
                </a:solidFill>
              </a:rPr>
              <a:t>But if this bhikkhu does not rest content with just that much and wants to break down the barriers, he should next develop loving-kindness towards a very dearly loved friend, then towards a neutral person as a very dearly loved friend, then towards a hostile person as neutral. And while he does so, he should make his mind m</a:t>
            </a:r>
            <a:r>
              <a:rPr lang="en-US" altLang="zh-CN" sz="2800" u="sng" dirty="0">
                <a:solidFill>
                  <a:srgbClr val="0000CC"/>
                </a:solidFill>
              </a:rPr>
              <a:t>a</a:t>
            </a:r>
            <a:r>
              <a:rPr lang="en-US" altLang="zh-CN" sz="2800" dirty="0">
                <a:solidFill>
                  <a:srgbClr val="0000CC"/>
                </a:solidFill>
              </a:rPr>
              <a:t>lleable and wieldy in each instance before passing on to the next.</a:t>
            </a:r>
          </a:p>
        </p:txBody>
      </p:sp>
    </p:spTree>
    <p:extLst>
      <p:ext uri="{BB962C8B-B14F-4D97-AF65-F5344CB8AC3E}">
        <p14:creationId xmlns:p14="http://schemas.microsoft.com/office/powerpoint/2010/main" val="832766156"/>
      </p:ext>
    </p:extLst>
  </p:cSld>
  <p:clrMapOvr>
    <a:overrideClrMapping bg1="lt1" tx1="dk1" bg2="lt2" tx2="dk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8BD85629-EDF4-F018-14D3-66073E46B198}"/>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4" name="文字方塊 3">
            <a:extLst>
              <a:ext uri="{FF2B5EF4-FFF2-40B4-BE49-F238E27FC236}">
                <a16:creationId xmlns:a16="http://schemas.microsoft.com/office/drawing/2014/main" id="{000D33C8-764D-1EE6-3843-78CDB469462D}"/>
              </a:ext>
            </a:extLst>
          </p:cNvPr>
          <p:cNvSpPr txBox="1"/>
          <p:nvPr/>
        </p:nvSpPr>
        <p:spPr>
          <a:xfrm>
            <a:off x="1197868" y="1700808"/>
            <a:ext cx="10009112" cy="3903504"/>
          </a:xfrm>
          <a:prstGeom prst="rect">
            <a:avLst/>
          </a:prstGeom>
          <a:noFill/>
        </p:spPr>
        <p:txBody>
          <a:bodyPr wrap="square" rtlCol="0">
            <a:spAutoFit/>
          </a:bodyPr>
          <a:lstStyle/>
          <a:p>
            <a:pPr>
              <a:lnSpc>
                <a:spcPct val="150000"/>
              </a:lnSpc>
            </a:pPr>
            <a:r>
              <a:rPr lang="en-US" altLang="zh-CN" sz="2800" dirty="0">
                <a:solidFill>
                  <a:srgbClr val="0000CC"/>
                </a:solidFill>
              </a:rPr>
              <a:t>If resentment arises in him when he applies his mind to a hostile person because he remembers wrongs done by that person, he should get rid of the resentment by entering repeatedly into loving-kindness [</a:t>
            </a:r>
            <a:r>
              <a:rPr lang="en-US" altLang="zh-CN" sz="2800" dirty="0" err="1">
                <a:solidFill>
                  <a:srgbClr val="0000CC"/>
                </a:solidFill>
              </a:rPr>
              <a:t>jhána</a:t>
            </a:r>
            <a:r>
              <a:rPr lang="en-US" altLang="zh-CN" sz="2800" dirty="0">
                <a:solidFill>
                  <a:srgbClr val="0000CC"/>
                </a:solidFill>
              </a:rPr>
              <a:t>] towards any of the first-mentioned persons and then, after he has emerged each time, directing loving-kindness towards that person.</a:t>
            </a:r>
            <a:endParaRPr lang="en-US" altLang="zh-CN" sz="2800" i="1" dirty="0">
              <a:solidFill>
                <a:srgbClr val="0000CC"/>
              </a:solidFill>
            </a:endParaRPr>
          </a:p>
        </p:txBody>
      </p:sp>
    </p:spTree>
    <p:extLst>
      <p:ext uri="{BB962C8B-B14F-4D97-AF65-F5344CB8AC3E}">
        <p14:creationId xmlns:p14="http://schemas.microsoft.com/office/powerpoint/2010/main" val="262628217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1503"/>
    </mc:Choice>
    <mc:Fallback xmlns="">
      <p:transition spd="slow" advTm="101503"/>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7CB83B98-0061-E91A-E8AC-0BA2E6D1336C}"/>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3" name="文字方塊 2">
            <a:extLst>
              <a:ext uri="{FF2B5EF4-FFF2-40B4-BE49-F238E27FC236}">
                <a16:creationId xmlns:a16="http://schemas.microsoft.com/office/drawing/2014/main" id="{7F6CB754-2507-9248-C228-581265100FD3}"/>
              </a:ext>
            </a:extLst>
          </p:cNvPr>
          <p:cNvSpPr txBox="1"/>
          <p:nvPr/>
        </p:nvSpPr>
        <p:spPr>
          <a:xfrm>
            <a:off x="1341884" y="980728"/>
            <a:ext cx="10009112" cy="5196166"/>
          </a:xfrm>
          <a:prstGeom prst="rect">
            <a:avLst/>
          </a:prstGeom>
          <a:noFill/>
        </p:spPr>
        <p:txBody>
          <a:bodyPr wrap="square" rtlCol="0">
            <a:spAutoFit/>
          </a:bodyPr>
          <a:lstStyle/>
          <a:p>
            <a:pPr>
              <a:lnSpc>
                <a:spcPct val="150000"/>
              </a:lnSpc>
            </a:pPr>
            <a:r>
              <a:rPr lang="en-US" altLang="zh-CN" sz="2800" dirty="0">
                <a:solidFill>
                  <a:srgbClr val="0000CC"/>
                </a:solidFill>
              </a:rPr>
              <a:t>When his resentment towards that hostile person has been thus allayed, then he can turn his mind with loving-kindness towards that person too, just as towards the one who is dear, the very dear friend, and the neutral person. Then he should break down the barriers by </a:t>
            </a:r>
            <a:r>
              <a:rPr lang="en-US" altLang="zh-CN" sz="2800" dirty="0" err="1">
                <a:solidFill>
                  <a:srgbClr val="0000CC"/>
                </a:solidFill>
              </a:rPr>
              <a:t>practising</a:t>
            </a:r>
            <a:r>
              <a:rPr lang="en-US" altLang="zh-CN" sz="2800" dirty="0">
                <a:solidFill>
                  <a:srgbClr val="0000CC"/>
                </a:solidFill>
              </a:rPr>
              <a:t> loving-kindness over and over again, accomplishing mental imparti</a:t>
            </a:r>
            <a:r>
              <a:rPr lang="en-US" altLang="zh-CN" sz="2800" u="sng" dirty="0">
                <a:solidFill>
                  <a:srgbClr val="0000CC"/>
                </a:solidFill>
              </a:rPr>
              <a:t>a</a:t>
            </a:r>
            <a:r>
              <a:rPr lang="en-US" altLang="zh-CN" sz="2800" dirty="0">
                <a:solidFill>
                  <a:srgbClr val="0000CC"/>
                </a:solidFill>
              </a:rPr>
              <a:t>lity towards the four persons, that is to say, himself, the dear person, the neutral person and the hostile person.</a:t>
            </a:r>
            <a:endParaRPr lang="en-US" altLang="zh-CN" sz="2800" i="1" dirty="0">
              <a:solidFill>
                <a:srgbClr val="0000CC"/>
              </a:solidFill>
            </a:endParaRPr>
          </a:p>
        </p:txBody>
      </p:sp>
    </p:spTree>
    <p:extLst>
      <p:ext uri="{BB962C8B-B14F-4D97-AF65-F5344CB8AC3E}">
        <p14:creationId xmlns:p14="http://schemas.microsoft.com/office/powerpoint/2010/main" val="31624714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2415"/>
    </mc:Choice>
    <mc:Fallback xmlns="">
      <p:transition spd="slow" advTm="62415"/>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348203D6-1CAC-EAD4-B6F3-BF2A978225A3}"/>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3" name="文字方塊 2">
            <a:extLst>
              <a:ext uri="{FF2B5EF4-FFF2-40B4-BE49-F238E27FC236}">
                <a16:creationId xmlns:a16="http://schemas.microsoft.com/office/drawing/2014/main" id="{6C1658C2-8666-46DF-5A5F-21E0CD16BE19}"/>
              </a:ext>
            </a:extLst>
          </p:cNvPr>
          <p:cNvSpPr txBox="1"/>
          <p:nvPr/>
        </p:nvSpPr>
        <p:spPr>
          <a:xfrm>
            <a:off x="1197868" y="1844824"/>
            <a:ext cx="10009112" cy="3903504"/>
          </a:xfrm>
          <a:prstGeom prst="rect">
            <a:avLst/>
          </a:prstGeom>
          <a:noFill/>
        </p:spPr>
        <p:txBody>
          <a:bodyPr wrap="square" rtlCol="0">
            <a:spAutoFit/>
          </a:bodyPr>
          <a:lstStyle/>
          <a:p>
            <a:pPr>
              <a:lnSpc>
                <a:spcPct val="150000"/>
              </a:lnSpc>
            </a:pPr>
            <a:r>
              <a:rPr lang="en-US" altLang="zh-CN" sz="2800" dirty="0">
                <a:solidFill>
                  <a:srgbClr val="0000CC"/>
                </a:solidFill>
              </a:rPr>
              <a:t>At this point he has attained the first </a:t>
            </a:r>
            <a:r>
              <a:rPr lang="en-US" altLang="zh-CN" sz="2800" dirty="0" err="1">
                <a:solidFill>
                  <a:srgbClr val="0000CC"/>
                </a:solidFill>
              </a:rPr>
              <a:t>jhána</a:t>
            </a:r>
            <a:r>
              <a:rPr lang="en-US" altLang="zh-CN" sz="2800" dirty="0">
                <a:solidFill>
                  <a:srgbClr val="0000CC"/>
                </a:solidFill>
              </a:rPr>
              <a:t>, which abandons five factors, possesses five factors, is good in three ways, is endowed with ten characteristics, and is accompanied by loving-kindness. And when that has been obtained, then by cultivating, developing, and repeatedly </a:t>
            </a:r>
            <a:r>
              <a:rPr lang="en-US" altLang="zh-CN" sz="2800" dirty="0" err="1">
                <a:solidFill>
                  <a:srgbClr val="0000CC"/>
                </a:solidFill>
              </a:rPr>
              <a:t>practising</a:t>
            </a:r>
            <a:r>
              <a:rPr lang="en-US" altLang="zh-CN" sz="2800" dirty="0">
                <a:solidFill>
                  <a:srgbClr val="0000CC"/>
                </a:solidFill>
              </a:rPr>
              <a:t> that same sign, he successively reaches the second and third </a:t>
            </a:r>
            <a:r>
              <a:rPr lang="en-US" altLang="zh-CN" sz="2800" dirty="0" err="1">
                <a:solidFill>
                  <a:srgbClr val="0000CC"/>
                </a:solidFill>
              </a:rPr>
              <a:t>jhánas</a:t>
            </a:r>
            <a:r>
              <a:rPr lang="en-US" altLang="zh-CN" sz="2800" dirty="0">
                <a:solidFill>
                  <a:srgbClr val="0000CC"/>
                </a:solidFill>
              </a:rPr>
              <a:t>.</a:t>
            </a:r>
            <a:endParaRPr lang="en-US" altLang="zh-CN" sz="2800" i="1" dirty="0">
              <a:solidFill>
                <a:srgbClr val="0000CC"/>
              </a:solidFill>
            </a:endParaRPr>
          </a:p>
        </p:txBody>
      </p:sp>
    </p:spTree>
    <p:extLst>
      <p:ext uri="{BB962C8B-B14F-4D97-AF65-F5344CB8AC3E}">
        <p14:creationId xmlns:p14="http://schemas.microsoft.com/office/powerpoint/2010/main" val="300940233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02784"/>
    </mc:Choice>
    <mc:Fallback xmlns="">
      <p:transition spd="slow" advTm="202784"/>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33BD93D-E4C9-6707-FA7F-B141EC898720}"/>
              </a:ext>
            </a:extLst>
          </p:cNvPr>
          <p:cNvSpPr txBox="1"/>
          <p:nvPr/>
        </p:nvSpPr>
        <p:spPr>
          <a:xfrm>
            <a:off x="741709" y="2276872"/>
            <a:ext cx="10705405" cy="2610843"/>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Now, it is by means of one of these </a:t>
            </a:r>
            <a:r>
              <a:rPr lang="en-US" altLang="zh-CN" sz="2800" dirty="0" err="1">
                <a:solidFill>
                  <a:srgbClr val="0000CC"/>
                </a:solidFill>
              </a:rPr>
              <a:t>jhánas</a:t>
            </a:r>
            <a:r>
              <a:rPr lang="en-US" altLang="zh-CN" sz="2800" dirty="0">
                <a:solidFill>
                  <a:srgbClr val="0000CC"/>
                </a:solidFill>
              </a:rPr>
              <a:t> beginning with the first that he “dwells pervading (intent upon) one direction with his heart endued with lovingkindness, likewise the second direction, likewise the third direction, likewise the fourth direction, and so above, below, and around; </a:t>
            </a:r>
          </a:p>
        </p:txBody>
      </p:sp>
      <p:sp>
        <p:nvSpPr>
          <p:cNvPr id="6" name="矩形: 按鈕形 5">
            <a:extLst>
              <a:ext uri="{FF2B5EF4-FFF2-40B4-BE49-F238E27FC236}">
                <a16:creationId xmlns:a16="http://schemas.microsoft.com/office/drawing/2014/main" id="{DBC824B2-956C-01EE-D484-07998A7E73FB}"/>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Tree>
    <p:extLst>
      <p:ext uri="{BB962C8B-B14F-4D97-AF65-F5344CB8AC3E}">
        <p14:creationId xmlns:p14="http://schemas.microsoft.com/office/powerpoint/2010/main" val="17702296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13253"/>
    </mc:Choice>
    <mc:Fallback xmlns="">
      <p:transition spd="slow" advTm="513253"/>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672B0450-65A9-0264-0AAF-5354C12A2428}"/>
              </a:ext>
            </a:extLst>
          </p:cNvPr>
          <p:cNvSpPr>
            <a:spLocks noGrp="1"/>
          </p:cNvSpPr>
          <p:nvPr>
            <p:ph type="sldNum" sz="quarter" idx="12"/>
          </p:nvPr>
        </p:nvSpPr>
        <p:spPr/>
        <p:txBody>
          <a:bodyPr/>
          <a:lstStyle/>
          <a:p>
            <a:fld id="{6113E31D-E2AB-40D1-8B51-AFA5AFEF393A}" type="slidenum">
              <a:rPr lang="en-US" smtClean="0"/>
              <a:t>55</a:t>
            </a:fld>
            <a:endParaRPr lang="en-US" dirty="0"/>
          </a:p>
        </p:txBody>
      </p:sp>
      <p:sp>
        <p:nvSpPr>
          <p:cNvPr id="5" name="文字方塊 4">
            <a:extLst>
              <a:ext uri="{FF2B5EF4-FFF2-40B4-BE49-F238E27FC236}">
                <a16:creationId xmlns:a16="http://schemas.microsoft.com/office/drawing/2014/main" id="{87E6874D-A21B-711A-6E0F-AFDB14868263}"/>
              </a:ext>
            </a:extLst>
          </p:cNvPr>
          <p:cNvSpPr txBox="1"/>
          <p:nvPr/>
        </p:nvSpPr>
        <p:spPr>
          <a:xfrm>
            <a:off x="1016840" y="1988840"/>
            <a:ext cx="10207581" cy="3257174"/>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Everywhere and equally he dwells pervading the entire world with his heart endued with lovingkindness, abundant, exalted, measureless, free from enmity, and free from affliction” (</a:t>
            </a:r>
            <a:r>
              <a:rPr lang="en-US" altLang="zh-CN" sz="2800" dirty="0" err="1">
                <a:solidFill>
                  <a:srgbClr val="0000CC"/>
                </a:solidFill>
              </a:rPr>
              <a:t>Vibh</a:t>
            </a:r>
            <a:r>
              <a:rPr lang="en-US" altLang="zh-CN" sz="2800" dirty="0">
                <a:solidFill>
                  <a:srgbClr val="0000CC"/>
                </a:solidFill>
              </a:rPr>
              <a:t> 272; D I 250). For this versat</a:t>
            </a:r>
            <a:r>
              <a:rPr lang="en-US" altLang="zh-CN" sz="2800" u="sng" dirty="0">
                <a:solidFill>
                  <a:srgbClr val="0000CC"/>
                </a:solidFill>
              </a:rPr>
              <a:t>i</a:t>
            </a:r>
            <a:r>
              <a:rPr lang="en-US" altLang="zh-CN" sz="2800" dirty="0">
                <a:solidFill>
                  <a:srgbClr val="0000CC"/>
                </a:solidFill>
              </a:rPr>
              <a:t>lity comes about only in one whose consciousness has reached absorption in the first </a:t>
            </a:r>
            <a:r>
              <a:rPr lang="en-US" altLang="zh-CN" sz="2800" dirty="0" err="1">
                <a:solidFill>
                  <a:srgbClr val="0000CC"/>
                </a:solidFill>
              </a:rPr>
              <a:t>jhána</a:t>
            </a:r>
            <a:r>
              <a:rPr lang="en-US" altLang="zh-CN" sz="2800" dirty="0">
                <a:solidFill>
                  <a:srgbClr val="0000CC"/>
                </a:solidFill>
              </a:rPr>
              <a:t> and the rest.</a:t>
            </a:r>
          </a:p>
        </p:txBody>
      </p:sp>
      <p:sp>
        <p:nvSpPr>
          <p:cNvPr id="6" name="矩形: 按鈕形 5">
            <a:extLst>
              <a:ext uri="{FF2B5EF4-FFF2-40B4-BE49-F238E27FC236}">
                <a16:creationId xmlns:a16="http://schemas.microsoft.com/office/drawing/2014/main" id="{CB1502F7-6F0D-22C5-65DF-FE58D2082F04}"/>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Tree>
    <p:extLst>
      <p:ext uri="{BB962C8B-B14F-4D97-AF65-F5344CB8AC3E}">
        <p14:creationId xmlns:p14="http://schemas.microsoft.com/office/powerpoint/2010/main" val="4132472302"/>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C317B7A5-33D0-7ABC-3C3D-27B68F7D57FC}"/>
              </a:ext>
            </a:extLst>
          </p:cNvPr>
          <p:cNvSpPr>
            <a:spLocks noGrp="1"/>
          </p:cNvSpPr>
          <p:nvPr>
            <p:ph type="sldNum" sz="quarter" idx="12"/>
          </p:nvPr>
        </p:nvSpPr>
        <p:spPr/>
        <p:txBody>
          <a:bodyPr/>
          <a:lstStyle/>
          <a:p>
            <a:fld id="{6113E31D-E2AB-40D1-8B51-AFA5AFEF393A}" type="slidenum">
              <a:rPr lang="en-US" smtClean="0"/>
              <a:t>56</a:t>
            </a:fld>
            <a:endParaRPr lang="en-US" dirty="0"/>
          </a:p>
        </p:txBody>
      </p:sp>
      <p:sp>
        <p:nvSpPr>
          <p:cNvPr id="5" name="文字方塊 4">
            <a:extLst>
              <a:ext uri="{FF2B5EF4-FFF2-40B4-BE49-F238E27FC236}">
                <a16:creationId xmlns:a16="http://schemas.microsoft.com/office/drawing/2014/main" id="{F613FBE5-A411-A15D-2F20-CA85C9AA1710}"/>
              </a:ext>
            </a:extLst>
          </p:cNvPr>
          <p:cNvSpPr txBox="1"/>
          <p:nvPr/>
        </p:nvSpPr>
        <p:spPr>
          <a:xfrm>
            <a:off x="567351" y="980728"/>
            <a:ext cx="11593288" cy="5196166"/>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And just as this versatility is successful only in one whose mind has reached absorption, so too that described in the </a:t>
            </a:r>
            <a:r>
              <a:rPr lang="en-US" altLang="zh-CN" sz="2800" i="1" dirty="0" err="1">
                <a:solidFill>
                  <a:srgbClr val="0000CC"/>
                </a:solidFill>
              </a:rPr>
              <a:t>Patisambhidá</a:t>
            </a:r>
            <a:r>
              <a:rPr lang="en-US" altLang="zh-CN" sz="2800" dirty="0">
                <a:solidFill>
                  <a:srgbClr val="0000CC"/>
                </a:solidFill>
              </a:rPr>
              <a:t> (The Path of </a:t>
            </a:r>
            <a:r>
              <a:rPr lang="en-US" altLang="zh-CN" sz="2800" i="1" dirty="0">
                <a:solidFill>
                  <a:srgbClr val="0000CC"/>
                </a:solidFill>
              </a:rPr>
              <a:t>Discrimination</a:t>
            </a:r>
            <a:r>
              <a:rPr lang="en-US" altLang="zh-CN" sz="2800" dirty="0">
                <a:solidFill>
                  <a:srgbClr val="0000CC"/>
                </a:solidFill>
              </a:rPr>
              <a:t>) should be understood to be successful only in one whose mind has reached absorption, that is to say: “The mind-deliverance of loving-kindness is [practiced] with unspecified pervasion in five ways. The mind-deliverance of loving-kindness is [practiced] with specified pervasion in seven ways. The mind-deliverance of loving kindness is [practiced] with directional pervasion in ten ways” (</a:t>
            </a:r>
            <a:r>
              <a:rPr lang="en-US" altLang="zh-CN" sz="2800" dirty="0" err="1">
                <a:solidFill>
                  <a:srgbClr val="0000CC"/>
                </a:solidFill>
              </a:rPr>
              <a:t>Paþis</a:t>
            </a:r>
            <a:r>
              <a:rPr lang="en-US" altLang="zh-CN" sz="2800" dirty="0">
                <a:solidFill>
                  <a:srgbClr val="0000CC"/>
                </a:solidFill>
              </a:rPr>
              <a:t> II 130).</a:t>
            </a:r>
          </a:p>
        </p:txBody>
      </p:sp>
      <p:sp>
        <p:nvSpPr>
          <p:cNvPr id="6" name="矩形: 按鈕形 5">
            <a:extLst>
              <a:ext uri="{FF2B5EF4-FFF2-40B4-BE49-F238E27FC236}">
                <a16:creationId xmlns:a16="http://schemas.microsoft.com/office/drawing/2014/main" id="{85802871-4347-E437-0616-5CEA3958BDA7}"/>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Tree>
    <p:extLst>
      <p:ext uri="{BB962C8B-B14F-4D97-AF65-F5344CB8AC3E}">
        <p14:creationId xmlns:p14="http://schemas.microsoft.com/office/powerpoint/2010/main" val="1536772444"/>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8794CEAD-D4F7-56F6-CE74-7F7F5461B540}"/>
              </a:ext>
            </a:extLst>
          </p:cNvPr>
          <p:cNvSpPr>
            <a:spLocks noGrp="1"/>
          </p:cNvSpPr>
          <p:nvPr>
            <p:ph type="sldNum" sz="quarter" idx="12"/>
          </p:nvPr>
        </p:nvSpPr>
        <p:spPr/>
        <p:txBody>
          <a:bodyPr/>
          <a:lstStyle/>
          <a:p>
            <a:fld id="{6113E31D-E2AB-40D1-8B51-AFA5AFEF393A}" type="slidenum">
              <a:rPr lang="en-US" smtClean="0"/>
              <a:t>57</a:t>
            </a:fld>
            <a:endParaRPr lang="en-US" dirty="0"/>
          </a:p>
        </p:txBody>
      </p:sp>
      <p:sp>
        <p:nvSpPr>
          <p:cNvPr id="5" name="文字方塊 4">
            <a:extLst>
              <a:ext uri="{FF2B5EF4-FFF2-40B4-BE49-F238E27FC236}">
                <a16:creationId xmlns:a16="http://schemas.microsoft.com/office/drawing/2014/main" id="{93707689-9AD1-8655-88C7-DF8549CC029B}"/>
              </a:ext>
            </a:extLst>
          </p:cNvPr>
          <p:cNvSpPr txBox="1"/>
          <p:nvPr/>
        </p:nvSpPr>
        <p:spPr>
          <a:xfrm>
            <a:off x="912859" y="1921024"/>
            <a:ext cx="10279589" cy="3903504"/>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And herein, the mind-deliverance of loving-kindness is [practiced] with unspecified pervasion in these five ways: “May </a:t>
            </a:r>
            <a:r>
              <a:rPr lang="en-US" altLang="zh-CN" sz="2800" u="sng" dirty="0">
                <a:solidFill>
                  <a:srgbClr val="0000CC"/>
                </a:solidFill>
              </a:rPr>
              <a:t>all beings</a:t>
            </a:r>
            <a:r>
              <a:rPr lang="en-US" altLang="zh-CN" sz="2800" dirty="0">
                <a:solidFill>
                  <a:srgbClr val="0000CC"/>
                </a:solidFill>
              </a:rPr>
              <a:t> be free from enmity, affliction and anxiety, and live happily. May </a:t>
            </a:r>
            <a:r>
              <a:rPr lang="en-US" altLang="zh-CN" sz="2800" u="sng" dirty="0">
                <a:solidFill>
                  <a:srgbClr val="0000CC"/>
                </a:solidFill>
              </a:rPr>
              <a:t>all breathing things</a:t>
            </a:r>
            <a:r>
              <a:rPr lang="en-US" altLang="zh-CN" sz="2800" dirty="0">
                <a:solidFill>
                  <a:srgbClr val="0000CC"/>
                </a:solidFill>
              </a:rPr>
              <a:t> … </a:t>
            </a:r>
            <a:r>
              <a:rPr lang="en-US" altLang="zh-CN" sz="2800" u="sng" dirty="0">
                <a:solidFill>
                  <a:srgbClr val="0000CC"/>
                </a:solidFill>
              </a:rPr>
              <a:t>all creatures</a:t>
            </a:r>
            <a:r>
              <a:rPr lang="en-US" altLang="zh-CN" sz="2800" dirty="0">
                <a:solidFill>
                  <a:srgbClr val="0000CC"/>
                </a:solidFill>
              </a:rPr>
              <a:t>… </a:t>
            </a:r>
            <a:r>
              <a:rPr lang="en-US" altLang="zh-CN" sz="2800" u="sng" dirty="0">
                <a:solidFill>
                  <a:srgbClr val="0000CC"/>
                </a:solidFill>
              </a:rPr>
              <a:t>all persons </a:t>
            </a:r>
            <a:r>
              <a:rPr lang="en-US" altLang="zh-CN" sz="2800" dirty="0">
                <a:solidFill>
                  <a:srgbClr val="0000CC"/>
                </a:solidFill>
              </a:rPr>
              <a:t>… </a:t>
            </a:r>
            <a:r>
              <a:rPr lang="en-US" altLang="zh-CN" sz="2800" u="sng" dirty="0">
                <a:solidFill>
                  <a:srgbClr val="0000CC"/>
                </a:solidFill>
              </a:rPr>
              <a:t>all those who have a personality</a:t>
            </a:r>
            <a:r>
              <a:rPr lang="en-US" altLang="zh-CN" sz="2800" dirty="0">
                <a:solidFill>
                  <a:srgbClr val="0000CC"/>
                </a:solidFill>
              </a:rPr>
              <a:t> be free from enmity, affliction and anxiety, and live happily” (</a:t>
            </a:r>
            <a:r>
              <a:rPr lang="en-US" altLang="zh-CN" sz="2800" dirty="0" err="1">
                <a:solidFill>
                  <a:srgbClr val="0000CC"/>
                </a:solidFill>
              </a:rPr>
              <a:t>Paþis</a:t>
            </a:r>
            <a:r>
              <a:rPr lang="en-US" altLang="zh-CN" sz="2800" dirty="0">
                <a:solidFill>
                  <a:srgbClr val="0000CC"/>
                </a:solidFill>
              </a:rPr>
              <a:t> II 130).</a:t>
            </a:r>
          </a:p>
        </p:txBody>
      </p:sp>
      <p:sp>
        <p:nvSpPr>
          <p:cNvPr id="6" name="矩形: 按鈕形 5">
            <a:extLst>
              <a:ext uri="{FF2B5EF4-FFF2-40B4-BE49-F238E27FC236}">
                <a16:creationId xmlns:a16="http://schemas.microsoft.com/office/drawing/2014/main" id="{4D294030-349D-2B34-46CD-45760633D6F4}"/>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Tree>
    <p:extLst>
      <p:ext uri="{BB962C8B-B14F-4D97-AF65-F5344CB8AC3E}">
        <p14:creationId xmlns:p14="http://schemas.microsoft.com/office/powerpoint/2010/main" val="3200398178"/>
      </p:ext>
    </p:extLst>
  </p:cSld>
  <p:clrMapOvr>
    <a:overrideClrMapping bg1="lt1" tx1="dk1" bg2="lt2" tx2="dk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672E42C2-8F5E-77F2-781C-1276C6A7D9AC}"/>
              </a:ext>
            </a:extLst>
          </p:cNvPr>
          <p:cNvSpPr>
            <a:spLocks noGrp="1"/>
          </p:cNvSpPr>
          <p:nvPr>
            <p:ph type="sldNum" sz="quarter" idx="12"/>
          </p:nvPr>
        </p:nvSpPr>
        <p:spPr/>
        <p:txBody>
          <a:bodyPr/>
          <a:lstStyle/>
          <a:p>
            <a:fld id="{6113E31D-E2AB-40D1-8B51-AFA5AFEF393A}" type="slidenum">
              <a:rPr lang="en-US" smtClean="0"/>
              <a:t>58</a:t>
            </a:fld>
            <a:endParaRPr lang="en-US" dirty="0"/>
          </a:p>
        </p:txBody>
      </p:sp>
      <p:sp>
        <p:nvSpPr>
          <p:cNvPr id="5" name="文字方塊 4">
            <a:extLst>
              <a:ext uri="{FF2B5EF4-FFF2-40B4-BE49-F238E27FC236}">
                <a16:creationId xmlns:a16="http://schemas.microsoft.com/office/drawing/2014/main" id="{BCA0F516-D372-D865-DC15-0EEE2CA12725}"/>
              </a:ext>
            </a:extLst>
          </p:cNvPr>
          <p:cNvSpPr txBox="1"/>
          <p:nvPr/>
        </p:nvSpPr>
        <p:spPr>
          <a:xfrm>
            <a:off x="837828" y="1800413"/>
            <a:ext cx="10999669" cy="3257174"/>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The mind-deliverance of loving-kindness is [</a:t>
            </a:r>
            <a:r>
              <a:rPr lang="en-US" altLang="zh-CN" sz="2800" dirty="0" err="1">
                <a:solidFill>
                  <a:srgbClr val="0000CC"/>
                </a:solidFill>
              </a:rPr>
              <a:t>practised</a:t>
            </a:r>
            <a:r>
              <a:rPr lang="en-US" altLang="zh-CN" sz="2800" dirty="0">
                <a:solidFill>
                  <a:srgbClr val="0000CC"/>
                </a:solidFill>
              </a:rPr>
              <a:t>] with specified pervasion in these seven ways: “May </a:t>
            </a:r>
            <a:r>
              <a:rPr lang="en-US" altLang="zh-CN" sz="2800" u="sng" dirty="0">
                <a:solidFill>
                  <a:srgbClr val="0000CC"/>
                </a:solidFill>
              </a:rPr>
              <a:t>all women</a:t>
            </a:r>
            <a:r>
              <a:rPr lang="en-US" altLang="zh-CN" sz="2800" dirty="0">
                <a:solidFill>
                  <a:srgbClr val="0000CC"/>
                </a:solidFill>
              </a:rPr>
              <a:t> be free from enmity, affliction and anxiety and live happily. May </a:t>
            </a:r>
            <a:r>
              <a:rPr lang="en-US" altLang="zh-CN" sz="2800" u="sng" dirty="0">
                <a:solidFill>
                  <a:srgbClr val="0000CC"/>
                </a:solidFill>
              </a:rPr>
              <a:t>all men</a:t>
            </a:r>
            <a:r>
              <a:rPr lang="en-US" altLang="zh-CN" sz="2800" dirty="0">
                <a:solidFill>
                  <a:srgbClr val="0000CC"/>
                </a:solidFill>
              </a:rPr>
              <a:t> … </a:t>
            </a:r>
            <a:r>
              <a:rPr lang="en-US" altLang="zh-CN" sz="2800" u="sng" dirty="0">
                <a:solidFill>
                  <a:srgbClr val="0000CC"/>
                </a:solidFill>
              </a:rPr>
              <a:t>all Noble Ones</a:t>
            </a:r>
            <a:r>
              <a:rPr lang="en-US" altLang="zh-CN" sz="2800" dirty="0">
                <a:solidFill>
                  <a:srgbClr val="0000CC"/>
                </a:solidFill>
              </a:rPr>
              <a:t> … </a:t>
            </a:r>
            <a:r>
              <a:rPr lang="en-US" altLang="zh-CN" sz="2800" u="sng" dirty="0">
                <a:solidFill>
                  <a:srgbClr val="0000CC"/>
                </a:solidFill>
              </a:rPr>
              <a:t>all not Noble Ones</a:t>
            </a:r>
            <a:r>
              <a:rPr lang="en-US" altLang="zh-CN" sz="2800" dirty="0">
                <a:solidFill>
                  <a:srgbClr val="0000CC"/>
                </a:solidFill>
              </a:rPr>
              <a:t> </a:t>
            </a:r>
            <a:r>
              <a:rPr lang="en-US" altLang="zh-CN" sz="2800" u="sng" dirty="0">
                <a:solidFill>
                  <a:srgbClr val="0000CC"/>
                </a:solidFill>
              </a:rPr>
              <a:t>… all deities</a:t>
            </a:r>
            <a:r>
              <a:rPr lang="en-US" altLang="zh-CN" sz="2800" dirty="0">
                <a:solidFill>
                  <a:srgbClr val="0000CC"/>
                </a:solidFill>
              </a:rPr>
              <a:t> … </a:t>
            </a:r>
            <a:r>
              <a:rPr lang="en-US" altLang="zh-CN" sz="2800" u="sng" dirty="0">
                <a:solidFill>
                  <a:srgbClr val="0000CC"/>
                </a:solidFill>
              </a:rPr>
              <a:t>all human beings</a:t>
            </a:r>
            <a:r>
              <a:rPr lang="en-US" altLang="zh-CN" sz="2800" dirty="0">
                <a:solidFill>
                  <a:srgbClr val="0000CC"/>
                </a:solidFill>
              </a:rPr>
              <a:t> … </a:t>
            </a:r>
            <a:r>
              <a:rPr lang="en-US" altLang="zh-CN" sz="2800" u="sng" dirty="0">
                <a:solidFill>
                  <a:srgbClr val="0000CC"/>
                </a:solidFill>
              </a:rPr>
              <a:t>all in states of loss</a:t>
            </a:r>
            <a:r>
              <a:rPr lang="en-US" altLang="zh-CN" sz="2800" dirty="0">
                <a:solidFill>
                  <a:srgbClr val="0000CC"/>
                </a:solidFill>
              </a:rPr>
              <a:t> be free from enmity, affliction and anxiety, and live happily” (</a:t>
            </a:r>
            <a:r>
              <a:rPr lang="en-US" altLang="zh-CN" sz="2800" dirty="0" err="1">
                <a:solidFill>
                  <a:srgbClr val="0000CC"/>
                </a:solidFill>
              </a:rPr>
              <a:t>Paþis</a:t>
            </a:r>
            <a:r>
              <a:rPr lang="en-US" altLang="zh-CN" sz="2800" dirty="0">
                <a:solidFill>
                  <a:srgbClr val="0000CC"/>
                </a:solidFill>
              </a:rPr>
              <a:t> II 131).</a:t>
            </a:r>
          </a:p>
        </p:txBody>
      </p:sp>
      <p:sp>
        <p:nvSpPr>
          <p:cNvPr id="6" name="矩形: 按鈕形 5">
            <a:extLst>
              <a:ext uri="{FF2B5EF4-FFF2-40B4-BE49-F238E27FC236}">
                <a16:creationId xmlns:a16="http://schemas.microsoft.com/office/drawing/2014/main" id="{3F454020-3497-AA0E-BFD8-EB6636CC4BC3}"/>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Tree>
    <p:extLst>
      <p:ext uri="{BB962C8B-B14F-4D97-AF65-F5344CB8AC3E}">
        <p14:creationId xmlns:p14="http://schemas.microsoft.com/office/powerpoint/2010/main" val="1786482181"/>
      </p:ext>
    </p:extLst>
  </p:cSld>
  <p:clrMapOvr>
    <a:overrideClrMapping bg1="lt1" tx1="dk1" bg2="lt2" tx2="dk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9B600808-1F04-7EEC-DA5F-2BEAFFECE23D}"/>
              </a:ext>
            </a:extLst>
          </p:cNvPr>
          <p:cNvSpPr>
            <a:spLocks noGrp="1"/>
          </p:cNvSpPr>
          <p:nvPr>
            <p:ph type="sldNum" sz="quarter" idx="12"/>
          </p:nvPr>
        </p:nvSpPr>
        <p:spPr/>
        <p:txBody>
          <a:bodyPr/>
          <a:lstStyle/>
          <a:p>
            <a:fld id="{6113E31D-E2AB-40D1-8B51-AFA5AFEF393A}" type="slidenum">
              <a:rPr lang="en-US" smtClean="0"/>
              <a:t>59</a:t>
            </a:fld>
            <a:endParaRPr lang="en-US" dirty="0"/>
          </a:p>
        </p:txBody>
      </p:sp>
      <p:sp>
        <p:nvSpPr>
          <p:cNvPr id="5" name="文字方塊 4">
            <a:extLst>
              <a:ext uri="{FF2B5EF4-FFF2-40B4-BE49-F238E27FC236}">
                <a16:creationId xmlns:a16="http://schemas.microsoft.com/office/drawing/2014/main" id="{992A24BF-31EE-A563-801C-4ECB6102D05F}"/>
              </a:ext>
            </a:extLst>
          </p:cNvPr>
          <p:cNvSpPr txBox="1"/>
          <p:nvPr/>
        </p:nvSpPr>
        <p:spPr>
          <a:xfrm>
            <a:off x="567351" y="980728"/>
            <a:ext cx="11593288" cy="5196166"/>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The mind-deliverance of loving-kindness is [practiced] with directional pervasion in these ten ways: “May all beings in the </a:t>
            </a:r>
            <a:r>
              <a:rPr lang="en-US" altLang="zh-CN" sz="2800" u="sng" dirty="0">
                <a:solidFill>
                  <a:srgbClr val="0000CC"/>
                </a:solidFill>
              </a:rPr>
              <a:t>eastern direction</a:t>
            </a:r>
            <a:r>
              <a:rPr lang="en-US" altLang="zh-CN" sz="2800" dirty="0">
                <a:solidFill>
                  <a:srgbClr val="0000CC"/>
                </a:solidFill>
              </a:rPr>
              <a:t> be free from enmity, affliction and anxiety, and live happily. May all beings in the </a:t>
            </a:r>
            <a:r>
              <a:rPr lang="en-US" altLang="zh-CN" sz="2800" u="sng" dirty="0">
                <a:solidFill>
                  <a:srgbClr val="0000CC"/>
                </a:solidFill>
              </a:rPr>
              <a:t>western direction</a:t>
            </a:r>
            <a:r>
              <a:rPr lang="en-US" altLang="zh-CN" sz="2800" dirty="0">
                <a:solidFill>
                  <a:srgbClr val="0000CC"/>
                </a:solidFill>
              </a:rPr>
              <a:t> … </a:t>
            </a:r>
            <a:r>
              <a:rPr lang="en-US" altLang="zh-CN" sz="2800" u="sng" dirty="0">
                <a:solidFill>
                  <a:srgbClr val="0000CC"/>
                </a:solidFill>
              </a:rPr>
              <a:t>northern direction</a:t>
            </a:r>
            <a:r>
              <a:rPr lang="en-US" altLang="zh-CN" sz="2800" dirty="0">
                <a:solidFill>
                  <a:srgbClr val="0000CC"/>
                </a:solidFill>
              </a:rPr>
              <a:t> … </a:t>
            </a:r>
            <a:r>
              <a:rPr lang="en-US" altLang="zh-CN" sz="2800" u="sng" dirty="0">
                <a:solidFill>
                  <a:srgbClr val="0000CC"/>
                </a:solidFill>
              </a:rPr>
              <a:t>southern direction</a:t>
            </a:r>
            <a:r>
              <a:rPr lang="en-US" altLang="zh-CN" sz="2800" dirty="0">
                <a:solidFill>
                  <a:srgbClr val="0000CC"/>
                </a:solidFill>
              </a:rPr>
              <a:t>  … </a:t>
            </a:r>
            <a:r>
              <a:rPr lang="en-US" altLang="zh-CN" sz="2800" u="sng" dirty="0">
                <a:solidFill>
                  <a:srgbClr val="0000CC"/>
                </a:solidFill>
              </a:rPr>
              <a:t>eastern intermediate direction</a:t>
            </a:r>
            <a:r>
              <a:rPr lang="en-US" altLang="zh-CN" sz="2800" dirty="0">
                <a:solidFill>
                  <a:srgbClr val="0000CC"/>
                </a:solidFill>
              </a:rPr>
              <a:t> … </a:t>
            </a:r>
            <a:r>
              <a:rPr lang="en-US" altLang="zh-CN" sz="2800" u="sng" dirty="0">
                <a:solidFill>
                  <a:srgbClr val="0000CC"/>
                </a:solidFill>
              </a:rPr>
              <a:t>western intermediate direction</a:t>
            </a:r>
            <a:r>
              <a:rPr lang="en-US" altLang="zh-CN" sz="2800" dirty="0">
                <a:solidFill>
                  <a:srgbClr val="0000CC"/>
                </a:solidFill>
              </a:rPr>
              <a:t> … </a:t>
            </a:r>
            <a:r>
              <a:rPr lang="en-US" altLang="zh-CN" sz="2800" u="sng" dirty="0">
                <a:solidFill>
                  <a:srgbClr val="0000CC"/>
                </a:solidFill>
              </a:rPr>
              <a:t>northern intermediate direction</a:t>
            </a:r>
            <a:r>
              <a:rPr lang="en-US" altLang="zh-CN" sz="2800" dirty="0">
                <a:solidFill>
                  <a:srgbClr val="0000CC"/>
                </a:solidFill>
              </a:rPr>
              <a:t> … </a:t>
            </a:r>
            <a:r>
              <a:rPr lang="en-US" altLang="zh-CN" sz="2800" u="sng" dirty="0">
                <a:solidFill>
                  <a:srgbClr val="0000CC"/>
                </a:solidFill>
              </a:rPr>
              <a:t>southern intermediate direction</a:t>
            </a:r>
            <a:r>
              <a:rPr lang="en-US" altLang="zh-CN" sz="2800" dirty="0">
                <a:solidFill>
                  <a:srgbClr val="0000CC"/>
                </a:solidFill>
              </a:rPr>
              <a:t> … </a:t>
            </a:r>
            <a:r>
              <a:rPr lang="en-US" altLang="zh-CN" sz="2800" u="sng" dirty="0">
                <a:solidFill>
                  <a:srgbClr val="0000CC"/>
                </a:solidFill>
              </a:rPr>
              <a:t>downward direction</a:t>
            </a:r>
            <a:r>
              <a:rPr lang="en-US" altLang="zh-CN" sz="2800" dirty="0">
                <a:solidFill>
                  <a:srgbClr val="0000CC"/>
                </a:solidFill>
              </a:rPr>
              <a:t> … </a:t>
            </a:r>
            <a:r>
              <a:rPr lang="en-US" altLang="zh-CN" sz="2800" u="sng" dirty="0">
                <a:solidFill>
                  <a:srgbClr val="0000CC"/>
                </a:solidFill>
              </a:rPr>
              <a:t>upward direction</a:t>
            </a:r>
            <a:r>
              <a:rPr lang="en-US" altLang="zh-CN" sz="2800" dirty="0">
                <a:solidFill>
                  <a:srgbClr val="0000CC"/>
                </a:solidFill>
              </a:rPr>
              <a:t> be free from enmity, affliction and anxiety, and live happily.</a:t>
            </a:r>
          </a:p>
        </p:txBody>
      </p:sp>
      <p:sp>
        <p:nvSpPr>
          <p:cNvPr id="6" name="矩形: 按鈕形 5">
            <a:extLst>
              <a:ext uri="{FF2B5EF4-FFF2-40B4-BE49-F238E27FC236}">
                <a16:creationId xmlns:a16="http://schemas.microsoft.com/office/drawing/2014/main" id="{192CFB85-0438-A6D6-7FEF-C109BAC22C78}"/>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Tree>
    <p:extLst>
      <p:ext uri="{BB962C8B-B14F-4D97-AF65-F5344CB8AC3E}">
        <p14:creationId xmlns:p14="http://schemas.microsoft.com/office/powerpoint/2010/main" val="3338927397"/>
      </p:ext>
    </p:extLst>
  </p:cSld>
  <p:clrMapOvr>
    <a:overrideClrMapping bg1="lt1" tx1="dk1" bg2="lt2" tx2="dk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885B7E00-36B4-540B-1C06-3F515BC498CF}"/>
              </a:ext>
            </a:extLst>
          </p:cNvPr>
          <p:cNvSpPr>
            <a:spLocks noGrp="1"/>
          </p:cNvSpPr>
          <p:nvPr>
            <p:ph type="sldNum" sz="quarter" idx="12"/>
          </p:nvPr>
        </p:nvSpPr>
        <p:spPr/>
        <p:txBody>
          <a:bodyPr/>
          <a:lstStyle/>
          <a:p>
            <a:fld id="{6113E31D-E2AB-40D1-8B51-AFA5AFEF393A}" type="slidenum">
              <a:rPr lang="en-US" smtClean="0"/>
              <a:t>60</a:t>
            </a:fld>
            <a:endParaRPr lang="en-US" dirty="0"/>
          </a:p>
        </p:txBody>
      </p:sp>
      <p:sp>
        <p:nvSpPr>
          <p:cNvPr id="5" name="文字方塊 4">
            <a:extLst>
              <a:ext uri="{FF2B5EF4-FFF2-40B4-BE49-F238E27FC236}">
                <a16:creationId xmlns:a16="http://schemas.microsoft.com/office/drawing/2014/main" id="{9C82D56D-6233-EE65-AB33-89CE18600C80}"/>
              </a:ext>
            </a:extLst>
          </p:cNvPr>
          <p:cNvSpPr txBox="1"/>
          <p:nvPr/>
        </p:nvSpPr>
        <p:spPr>
          <a:xfrm>
            <a:off x="595537" y="1916832"/>
            <a:ext cx="11593288" cy="3995837"/>
          </a:xfrm>
          <a:prstGeom prst="rect">
            <a:avLst/>
          </a:prstGeom>
          <a:noFill/>
        </p:spPr>
        <p:txBody>
          <a:bodyPr wrap="square" rtlCol="0">
            <a:spAutoFit/>
          </a:bodyPr>
          <a:lstStyle/>
          <a:p>
            <a:pPr>
              <a:lnSpc>
                <a:spcPts val="4400"/>
              </a:lnSpc>
            </a:pPr>
            <a:r>
              <a:rPr lang="en-US" altLang="zh-CN" sz="2800" dirty="0">
                <a:solidFill>
                  <a:srgbClr val="0000CC"/>
                </a:solidFill>
              </a:rPr>
              <a:t>So when this meditator develops the mind-deliverance of loving-kindness through any one of these kinds of absorption, he obtains the eleven advantages described in the way beginning, “A person sleeps in comfort”.</a:t>
            </a:r>
          </a:p>
          <a:p>
            <a:pPr>
              <a:lnSpc>
                <a:spcPts val="4400"/>
              </a:lnSpc>
            </a:pPr>
            <a:r>
              <a:rPr lang="en-US" altLang="zh-CN" sz="2800" dirty="0">
                <a:solidFill>
                  <a:srgbClr val="0000CC"/>
                </a:solidFill>
              </a:rPr>
              <a:t>“Sleeps in comfort”; “wakes in comfort”; “dreams no evil dreams”;</a:t>
            </a:r>
            <a:r>
              <a:rPr lang="zh-CN" altLang="en-US" sz="2800" dirty="0">
                <a:solidFill>
                  <a:srgbClr val="0000CC"/>
                </a:solidFill>
              </a:rPr>
              <a:t> </a:t>
            </a:r>
            <a:r>
              <a:rPr lang="en-US" altLang="zh-CN" sz="2800" dirty="0">
                <a:solidFill>
                  <a:srgbClr val="0000CC"/>
                </a:solidFill>
              </a:rPr>
              <a:t>“is dear to human beings”;</a:t>
            </a:r>
            <a:r>
              <a:rPr lang="zh-CN" altLang="en-US" sz="2800" dirty="0">
                <a:solidFill>
                  <a:srgbClr val="0000CC"/>
                </a:solidFill>
              </a:rPr>
              <a:t> </a:t>
            </a:r>
            <a:r>
              <a:rPr lang="en-US" altLang="zh-CN" sz="2800" dirty="0">
                <a:solidFill>
                  <a:srgbClr val="0000CC"/>
                </a:solidFill>
              </a:rPr>
              <a:t>“is dear to non-human beings”;</a:t>
            </a:r>
            <a:r>
              <a:rPr lang="zh-CN" altLang="en-US" sz="2800" dirty="0">
                <a:solidFill>
                  <a:srgbClr val="0000CC"/>
                </a:solidFill>
              </a:rPr>
              <a:t> </a:t>
            </a:r>
            <a:r>
              <a:rPr lang="en-US" altLang="zh-CN" sz="2800" dirty="0">
                <a:solidFill>
                  <a:srgbClr val="0000CC"/>
                </a:solidFill>
              </a:rPr>
              <a:t>“Deities guard them”;</a:t>
            </a:r>
            <a:r>
              <a:rPr lang="zh-CN" altLang="en-US" sz="2800" dirty="0">
                <a:solidFill>
                  <a:srgbClr val="0000CC"/>
                </a:solidFill>
              </a:rPr>
              <a:t> </a:t>
            </a:r>
            <a:r>
              <a:rPr lang="en-US" altLang="zh-CN" sz="2800" dirty="0">
                <a:solidFill>
                  <a:srgbClr val="0000CC"/>
                </a:solidFill>
              </a:rPr>
              <a:t>“Fire, poison and weapons do not affect them”; “Their mind is easily concentrated”; “The expression of their faces are serene”; “They die unconfused”.</a:t>
            </a:r>
          </a:p>
        </p:txBody>
      </p:sp>
      <p:sp>
        <p:nvSpPr>
          <p:cNvPr id="6" name="矩形: 按鈕形 5">
            <a:extLst>
              <a:ext uri="{FF2B5EF4-FFF2-40B4-BE49-F238E27FC236}">
                <a16:creationId xmlns:a16="http://schemas.microsoft.com/office/drawing/2014/main" id="{E6072ACD-E15D-EC3B-FF4E-7FB8837BCC6A}"/>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Tree>
    <p:extLst>
      <p:ext uri="{BB962C8B-B14F-4D97-AF65-F5344CB8AC3E}">
        <p14:creationId xmlns:p14="http://schemas.microsoft.com/office/powerpoint/2010/main" val="636314684"/>
      </p:ext>
    </p:extLst>
  </p:cSld>
  <p:clrMapOvr>
    <a:overrideClrMapping bg1="lt1" tx1="dk1" bg2="lt2" tx2="dk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E6D0223C-B892-4801-1BF4-EBAC8A963E6F}"/>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4" name="文字方塊 3">
            <a:extLst>
              <a:ext uri="{FF2B5EF4-FFF2-40B4-BE49-F238E27FC236}">
                <a16:creationId xmlns:a16="http://schemas.microsoft.com/office/drawing/2014/main" id="{4192B188-AB58-9CD8-4C5E-ED49410116EE}"/>
              </a:ext>
            </a:extLst>
          </p:cNvPr>
          <p:cNvSpPr txBox="1"/>
          <p:nvPr/>
        </p:nvSpPr>
        <p:spPr>
          <a:xfrm>
            <a:off x="909836" y="908720"/>
            <a:ext cx="11062965" cy="671851"/>
          </a:xfrm>
          <a:prstGeom prst="rect">
            <a:avLst/>
          </a:prstGeom>
          <a:noFill/>
        </p:spPr>
        <p:txBody>
          <a:bodyPr wrap="square" rtlCol="0">
            <a:spAutoFit/>
          </a:bodyPr>
          <a:lstStyle/>
          <a:p>
            <a:pPr>
              <a:lnSpc>
                <a:spcPct val="150000"/>
              </a:lnSpc>
            </a:pPr>
            <a:r>
              <a:rPr lang="en-US" altLang="zh-CN" sz="2800" b="1" dirty="0">
                <a:solidFill>
                  <a:srgbClr val="0000CC"/>
                </a:solidFill>
              </a:rPr>
              <a:t>2. Compassion (--third jhana)</a:t>
            </a:r>
            <a:endParaRPr lang="en-US" altLang="zh-CN" sz="2800" dirty="0">
              <a:solidFill>
                <a:srgbClr val="0000CC"/>
              </a:solidFill>
            </a:endParaRPr>
          </a:p>
        </p:txBody>
      </p:sp>
      <p:sp>
        <p:nvSpPr>
          <p:cNvPr id="5" name="文字方塊 4">
            <a:extLst>
              <a:ext uri="{FF2B5EF4-FFF2-40B4-BE49-F238E27FC236}">
                <a16:creationId xmlns:a16="http://schemas.microsoft.com/office/drawing/2014/main" id="{AB89A980-1625-AC63-EEFC-0679E7B682E8}"/>
              </a:ext>
            </a:extLst>
          </p:cNvPr>
          <p:cNvSpPr txBox="1"/>
          <p:nvPr/>
        </p:nvSpPr>
        <p:spPr>
          <a:xfrm>
            <a:off x="1053852" y="2132856"/>
            <a:ext cx="10225136" cy="1964512"/>
          </a:xfrm>
          <a:prstGeom prst="rect">
            <a:avLst/>
          </a:prstGeom>
          <a:noFill/>
        </p:spPr>
        <p:txBody>
          <a:bodyPr wrap="square" rtlCol="0">
            <a:spAutoFit/>
          </a:bodyPr>
          <a:lstStyle/>
          <a:p>
            <a:pPr>
              <a:lnSpc>
                <a:spcPct val="150000"/>
              </a:lnSpc>
              <a:spcBef>
                <a:spcPts val="1800"/>
              </a:spcBef>
            </a:pPr>
            <a:r>
              <a:rPr lang="en-US" altLang="zh-CN" sz="2800" dirty="0">
                <a:solidFill>
                  <a:srgbClr val="0000CC"/>
                </a:solidFill>
              </a:rPr>
              <a:t>One who wants to develop compassion should begin his task by reviewing the danger in lack of compassion and the advantage in compassion.</a:t>
            </a:r>
          </a:p>
        </p:txBody>
      </p:sp>
    </p:spTree>
    <p:custDataLst>
      <p:tags r:id="rId2"/>
    </p:custDataLst>
    <p:extLst>
      <p:ext uri="{BB962C8B-B14F-4D97-AF65-F5344CB8AC3E}">
        <p14:creationId xmlns:p14="http://schemas.microsoft.com/office/powerpoint/2010/main" val="27892745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90125"/>
    </mc:Choice>
    <mc:Fallback xmlns="">
      <p:transition spd="slow" advTm="690125"/>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F659D741-B58D-0B12-68D8-46D3268CE90B}"/>
              </a:ext>
            </a:extLst>
          </p:cNvPr>
          <p:cNvSpPr txBox="1"/>
          <p:nvPr/>
        </p:nvSpPr>
        <p:spPr>
          <a:xfrm>
            <a:off x="981844" y="980728"/>
            <a:ext cx="10827467" cy="4549835"/>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And when he begins it, he should not direct it at first towards the dear, etc., persons; for one who is dear simply retains the position of one who is dear, a very dear companion retains the position of a very dear companion, one who is neutral retains the position of one who is neutral, one who is antipathetic retains the position of one who is antipathetic, and one who is hostile retains the position of one who is hostile. One of the opposite sex and one who is dead are also not the field for it.</a:t>
            </a:r>
          </a:p>
        </p:txBody>
      </p:sp>
      <p:sp>
        <p:nvSpPr>
          <p:cNvPr id="5" name="矩形: 按鈕形 4">
            <a:extLst>
              <a:ext uri="{FF2B5EF4-FFF2-40B4-BE49-F238E27FC236}">
                <a16:creationId xmlns:a16="http://schemas.microsoft.com/office/drawing/2014/main" id="{8875BAA2-0ABE-128F-C63C-7C04D1FFD982}"/>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Tree>
    <p:extLst>
      <p:ext uri="{BB962C8B-B14F-4D97-AF65-F5344CB8AC3E}">
        <p14:creationId xmlns:p14="http://schemas.microsoft.com/office/powerpoint/2010/main" val="3023636807"/>
      </p:ext>
    </p:extLst>
  </p:cSld>
  <p:clrMapOvr>
    <a:overrideClrMapping bg1="lt1" tx1="dk1" bg2="lt2" tx2="dk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0882F761-DC6A-FF58-5F4F-B9425A9A8137}"/>
              </a:ext>
            </a:extLst>
          </p:cNvPr>
          <p:cNvSpPr>
            <a:spLocks noGrp="1"/>
          </p:cNvSpPr>
          <p:nvPr>
            <p:ph type="sldNum" sz="quarter" idx="12"/>
          </p:nvPr>
        </p:nvSpPr>
        <p:spPr/>
        <p:txBody>
          <a:bodyPr/>
          <a:lstStyle/>
          <a:p>
            <a:fld id="{6113E31D-E2AB-40D1-8B51-AFA5AFEF393A}" type="slidenum">
              <a:rPr lang="en-US" smtClean="0"/>
              <a:t>63</a:t>
            </a:fld>
            <a:endParaRPr lang="en-US" dirty="0"/>
          </a:p>
        </p:txBody>
      </p:sp>
      <p:sp>
        <p:nvSpPr>
          <p:cNvPr id="5" name="文字方塊 4">
            <a:extLst>
              <a:ext uri="{FF2B5EF4-FFF2-40B4-BE49-F238E27FC236}">
                <a16:creationId xmlns:a16="http://schemas.microsoft.com/office/drawing/2014/main" id="{85AB7EFD-B71A-2CE9-31A3-B24B883A0587}"/>
              </a:ext>
            </a:extLst>
          </p:cNvPr>
          <p:cNvSpPr txBox="1"/>
          <p:nvPr/>
        </p:nvSpPr>
        <p:spPr>
          <a:xfrm>
            <a:off x="981844" y="1988840"/>
            <a:ext cx="10947798" cy="2610843"/>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In the </a:t>
            </a:r>
            <a:r>
              <a:rPr lang="en-US" altLang="zh-CN" sz="2800" i="1" dirty="0" err="1">
                <a:solidFill>
                  <a:srgbClr val="0000CC"/>
                </a:solidFill>
              </a:rPr>
              <a:t>Vibhanga</a:t>
            </a:r>
            <a:r>
              <a:rPr lang="en-US" altLang="zh-CN" sz="2800" dirty="0">
                <a:solidFill>
                  <a:srgbClr val="0000CC"/>
                </a:solidFill>
              </a:rPr>
              <a:t> it is said: “And how does a bhikkhu dwell pervading one direction with his heart endued with compassion? Just as he would feel compassion on seeing an unlucky, unfortunate person, so he pervades all beings with compassion” (</a:t>
            </a:r>
            <a:r>
              <a:rPr lang="en-US" altLang="zh-CN" sz="2800" dirty="0" err="1">
                <a:solidFill>
                  <a:srgbClr val="0000CC"/>
                </a:solidFill>
              </a:rPr>
              <a:t>Vibh</a:t>
            </a:r>
            <a:r>
              <a:rPr lang="en-US" altLang="zh-CN" sz="2800" dirty="0">
                <a:solidFill>
                  <a:srgbClr val="0000CC"/>
                </a:solidFill>
              </a:rPr>
              <a:t> 273). </a:t>
            </a:r>
          </a:p>
        </p:txBody>
      </p:sp>
      <p:sp>
        <p:nvSpPr>
          <p:cNvPr id="6" name="矩形: 按鈕形 5">
            <a:extLst>
              <a:ext uri="{FF2B5EF4-FFF2-40B4-BE49-F238E27FC236}">
                <a16:creationId xmlns:a16="http://schemas.microsoft.com/office/drawing/2014/main" id="{6390BF0F-4795-00C6-D12E-7E8958CEE019}"/>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Tree>
    <p:extLst>
      <p:ext uri="{BB962C8B-B14F-4D97-AF65-F5344CB8AC3E}">
        <p14:creationId xmlns:p14="http://schemas.microsoft.com/office/powerpoint/2010/main" val="2241205239"/>
      </p:ext>
    </p:extLst>
  </p:cSld>
  <p:clrMapOvr>
    <a:overrideClrMapping bg1="lt1" tx1="dk1" bg2="lt2" tx2="dk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AE377D96-A607-94D6-0060-3B79E1CCE663}"/>
              </a:ext>
            </a:extLst>
          </p:cNvPr>
          <p:cNvSpPr>
            <a:spLocks noGrp="1"/>
          </p:cNvSpPr>
          <p:nvPr>
            <p:ph type="sldNum" sz="quarter" idx="12"/>
          </p:nvPr>
        </p:nvSpPr>
        <p:spPr/>
        <p:txBody>
          <a:bodyPr/>
          <a:lstStyle/>
          <a:p>
            <a:fld id="{6113E31D-E2AB-40D1-8B51-AFA5AFEF393A}" type="slidenum">
              <a:rPr lang="en-US" smtClean="0"/>
              <a:t>64</a:t>
            </a:fld>
            <a:endParaRPr lang="en-US" dirty="0"/>
          </a:p>
        </p:txBody>
      </p:sp>
      <p:sp>
        <p:nvSpPr>
          <p:cNvPr id="5" name="矩形: 按鈕形 4">
            <a:extLst>
              <a:ext uri="{FF2B5EF4-FFF2-40B4-BE49-F238E27FC236}">
                <a16:creationId xmlns:a16="http://schemas.microsoft.com/office/drawing/2014/main" id="{DFAD335C-7F62-02F2-E2A2-5331D4521A57}"/>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CFE51AAF-7FFF-4B68-08D8-439E75CF1F3A}"/>
              </a:ext>
            </a:extLst>
          </p:cNvPr>
          <p:cNvSpPr txBox="1"/>
          <p:nvPr/>
        </p:nvSpPr>
        <p:spPr>
          <a:xfrm>
            <a:off x="930970" y="980728"/>
            <a:ext cx="10326884" cy="4549835"/>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Therefore first of all, on seeing a wretched person, unlucky, unfortunate, in every way a fit object for compassion, unsightly, reduced to utter misery, with hands and feet cut off, sitting in the shelter for the helpless with a pot placed before him, with a mass of maggots oozing from his arms and legs, and moaning, compassion should be felt for him in this way: “This being has indeed been reduced to misery; if only he could be freed from this suffering!”</a:t>
            </a:r>
          </a:p>
        </p:txBody>
      </p:sp>
    </p:spTree>
    <p:extLst>
      <p:ext uri="{BB962C8B-B14F-4D97-AF65-F5344CB8AC3E}">
        <p14:creationId xmlns:p14="http://schemas.microsoft.com/office/powerpoint/2010/main" val="3731360715"/>
      </p:ext>
    </p:extLst>
  </p:cSld>
  <p:clrMapOvr>
    <a:overrideClrMapping bg1="lt1" tx1="dk1" bg2="lt2" tx2="dk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813DC83F-27D7-CCF5-164E-D3C1F08812AE}"/>
              </a:ext>
            </a:extLst>
          </p:cNvPr>
          <p:cNvSpPr>
            <a:spLocks noGrp="1"/>
          </p:cNvSpPr>
          <p:nvPr>
            <p:ph type="sldNum" sz="quarter" idx="12"/>
          </p:nvPr>
        </p:nvSpPr>
        <p:spPr/>
        <p:txBody>
          <a:bodyPr/>
          <a:lstStyle/>
          <a:p>
            <a:fld id="{6113E31D-E2AB-40D1-8B51-AFA5AFEF393A}" type="slidenum">
              <a:rPr lang="en-US" smtClean="0"/>
              <a:t>65</a:t>
            </a:fld>
            <a:endParaRPr lang="en-US" dirty="0"/>
          </a:p>
        </p:txBody>
      </p:sp>
      <p:sp>
        <p:nvSpPr>
          <p:cNvPr id="5" name="矩形: 按鈕形 4">
            <a:extLst>
              <a:ext uri="{FF2B5EF4-FFF2-40B4-BE49-F238E27FC236}">
                <a16:creationId xmlns:a16="http://schemas.microsoft.com/office/drawing/2014/main" id="{8F22C0A8-AE68-CBCD-DB75-5D5A28EE0B03}"/>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38D78E2B-47A4-B991-A41F-E70F2609E864}"/>
              </a:ext>
            </a:extLst>
          </p:cNvPr>
          <p:cNvSpPr txBox="1"/>
          <p:nvPr/>
        </p:nvSpPr>
        <p:spPr>
          <a:xfrm>
            <a:off x="930970" y="2132856"/>
            <a:ext cx="10326884" cy="1964512"/>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But if he does not encounter such a person, then he can arouse compassion for an evil-doing person, even though he is happy, by comparing him to one about to be executed. How?</a:t>
            </a:r>
          </a:p>
        </p:txBody>
      </p:sp>
    </p:spTree>
    <p:extLst>
      <p:ext uri="{BB962C8B-B14F-4D97-AF65-F5344CB8AC3E}">
        <p14:creationId xmlns:p14="http://schemas.microsoft.com/office/powerpoint/2010/main" val="3117303963"/>
      </p:ext>
    </p:extLst>
  </p:cSld>
  <p:clrMapOvr>
    <a:overrideClrMapping bg1="lt1" tx1="dk1" bg2="lt2" tx2="dk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8082484A-37D7-BAF2-E85D-4CE8601EAAFC}"/>
              </a:ext>
            </a:extLst>
          </p:cNvPr>
          <p:cNvSpPr>
            <a:spLocks noGrp="1"/>
          </p:cNvSpPr>
          <p:nvPr>
            <p:ph type="sldNum" sz="quarter" idx="12"/>
          </p:nvPr>
        </p:nvSpPr>
        <p:spPr/>
        <p:txBody>
          <a:bodyPr/>
          <a:lstStyle/>
          <a:p>
            <a:fld id="{6113E31D-E2AB-40D1-8B51-AFA5AFEF393A}" type="slidenum">
              <a:rPr lang="en-US" smtClean="0"/>
              <a:t>66</a:t>
            </a:fld>
            <a:endParaRPr lang="en-US" dirty="0"/>
          </a:p>
        </p:txBody>
      </p:sp>
      <p:sp>
        <p:nvSpPr>
          <p:cNvPr id="5" name="文字方塊 4">
            <a:extLst>
              <a:ext uri="{FF2B5EF4-FFF2-40B4-BE49-F238E27FC236}">
                <a16:creationId xmlns:a16="http://schemas.microsoft.com/office/drawing/2014/main" id="{05360414-B0A6-18A3-985E-8AD51A373C9B}"/>
              </a:ext>
            </a:extLst>
          </p:cNvPr>
          <p:cNvSpPr txBox="1"/>
          <p:nvPr/>
        </p:nvSpPr>
        <p:spPr>
          <a:xfrm>
            <a:off x="909836" y="980728"/>
            <a:ext cx="10827467" cy="4549835"/>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Suppose a robber has been caught with stolen goods, and in accordance with the king’s command to execute him, the king’s men bind him and lead him off to the place of execution, giving him a hundred blows in sets of four. Then people give him things to chew and eat and also garlands and perfumes, unguents and betel leaves. Although he goes along eating and enjoying these things as though he were happy and well off, still no one fancies that he is really happy and well off.</a:t>
            </a:r>
          </a:p>
        </p:txBody>
      </p:sp>
      <p:sp>
        <p:nvSpPr>
          <p:cNvPr id="6" name="矩形: 按鈕形 5">
            <a:extLst>
              <a:ext uri="{FF2B5EF4-FFF2-40B4-BE49-F238E27FC236}">
                <a16:creationId xmlns:a16="http://schemas.microsoft.com/office/drawing/2014/main" id="{E27855B4-54B4-A086-159A-A741ECC3612B}"/>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Tree>
    <p:extLst>
      <p:ext uri="{BB962C8B-B14F-4D97-AF65-F5344CB8AC3E}">
        <p14:creationId xmlns:p14="http://schemas.microsoft.com/office/powerpoint/2010/main" val="4192079123"/>
      </p:ext>
    </p:extLst>
  </p:cSld>
  <p:clrMapOvr>
    <a:overrideClrMapping bg1="lt1" tx1="dk1" bg2="lt2" tx2="dk2" accent1="accent1" accent2="accent2" accent3="accent3" accent4="accent4" accent5="accent5" accent6="accent6" hlink="hlink" folHlink="folHlink"/>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78B54664-522A-0D98-B0A4-FB836D964EED}"/>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4" name="文字方塊 3">
            <a:extLst>
              <a:ext uri="{FF2B5EF4-FFF2-40B4-BE49-F238E27FC236}">
                <a16:creationId xmlns:a16="http://schemas.microsoft.com/office/drawing/2014/main" id="{4A753871-E2A8-48C5-128B-5C050C5916DE}"/>
              </a:ext>
            </a:extLst>
          </p:cNvPr>
          <p:cNvSpPr txBox="1"/>
          <p:nvPr/>
        </p:nvSpPr>
        <p:spPr>
          <a:xfrm>
            <a:off x="866967" y="1124744"/>
            <a:ext cx="10454890" cy="4162550"/>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On the contrary people feel compassion for him, thinking, “This poor wretch is now about to die; every step he takes brings him nearer to the presence of death.” So too a bhikkhu whose meditation subject is compassion should arouse compassion for an [evil-doing] person even if he is happy: “Though this poor wretch is now happy, cheerful, enjoying his wealth, still for want of even one good deed done now in any one of the three doors [of body, speech and mind] he can come to experience untold suffering in the states of loss.”</a:t>
            </a:r>
          </a:p>
        </p:txBody>
      </p:sp>
    </p:spTree>
    <p:custDataLst>
      <p:tags r:id="rId2"/>
    </p:custDataLst>
    <p:extLst>
      <p:ext uri="{BB962C8B-B14F-4D97-AF65-F5344CB8AC3E}">
        <p14:creationId xmlns:p14="http://schemas.microsoft.com/office/powerpoint/2010/main" val="226658447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30180"/>
    </mc:Choice>
    <mc:Fallback xmlns="">
      <p:transition spd="slow" advTm="230180"/>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AFD0096D-AE85-41E3-0882-382DB62FE12E}"/>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4" name="文字方塊 3">
            <a:extLst>
              <a:ext uri="{FF2B5EF4-FFF2-40B4-BE49-F238E27FC236}">
                <a16:creationId xmlns:a16="http://schemas.microsoft.com/office/drawing/2014/main" id="{776300D6-C9B4-1F09-0992-219CB5DA7EAB}"/>
              </a:ext>
            </a:extLst>
          </p:cNvPr>
          <p:cNvSpPr txBox="1"/>
          <p:nvPr/>
        </p:nvSpPr>
        <p:spPr>
          <a:xfrm>
            <a:off x="866967" y="2492896"/>
            <a:ext cx="10454890" cy="1597745"/>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Having aroused compassion for that person in that way, he should next arouse compassion for a dear person, next for a neutral person, and next for a hostile person, successively in the same way.</a:t>
            </a:r>
          </a:p>
        </p:txBody>
      </p:sp>
    </p:spTree>
    <p:extLst>
      <p:ext uri="{BB962C8B-B14F-4D97-AF65-F5344CB8AC3E}">
        <p14:creationId xmlns:p14="http://schemas.microsoft.com/office/powerpoint/2010/main" val="11415706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22110"/>
    </mc:Choice>
    <mc:Fallback xmlns="">
      <p:transition spd="slow" advTm="222110"/>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03BF98AF-0D53-DA26-75B5-776F4911C420}"/>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5" name="文字方塊 4">
            <a:extLst>
              <a:ext uri="{FF2B5EF4-FFF2-40B4-BE49-F238E27FC236}">
                <a16:creationId xmlns:a16="http://schemas.microsoft.com/office/drawing/2014/main" id="{A983C94E-BCF3-BCAA-4BED-95A9321570BF}"/>
              </a:ext>
            </a:extLst>
          </p:cNvPr>
          <p:cNvSpPr txBox="1"/>
          <p:nvPr/>
        </p:nvSpPr>
        <p:spPr>
          <a:xfrm>
            <a:off x="1053852" y="2204864"/>
            <a:ext cx="10454890" cy="2623667"/>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After that, the versatility consisting in the unspecified pervasion in five ways, the specified pervasion in seven ways, and the directional pervasion in ten ways, and the advantages described as “He sleeps in comfort,” etc., should be understood in the same way as given under loving-kindness.</a:t>
            </a:r>
          </a:p>
        </p:txBody>
      </p:sp>
    </p:spTree>
    <p:extLst>
      <p:ext uri="{BB962C8B-B14F-4D97-AF65-F5344CB8AC3E}">
        <p14:creationId xmlns:p14="http://schemas.microsoft.com/office/powerpoint/2010/main" val="343893493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8591"/>
    </mc:Choice>
    <mc:Fallback xmlns="">
      <p:transition spd="slow" advTm="98591"/>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29669EBC-478E-3711-67E8-8FED6D80334C}"/>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4" name="文字方塊 3">
            <a:extLst>
              <a:ext uri="{FF2B5EF4-FFF2-40B4-BE49-F238E27FC236}">
                <a16:creationId xmlns:a16="http://schemas.microsoft.com/office/drawing/2014/main" id="{F99125BC-FFDE-1FAF-442E-724E981F8CDC}"/>
              </a:ext>
            </a:extLst>
          </p:cNvPr>
          <p:cNvSpPr txBox="1"/>
          <p:nvPr/>
        </p:nvSpPr>
        <p:spPr>
          <a:xfrm>
            <a:off x="1233872" y="2492896"/>
            <a:ext cx="9721080" cy="2623667"/>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One who begins the development of gladness should not start with the dear person and the rest; for a dear person is not the proximate cause of gladness merely in virtue of dearness, how much less the neutral and the hostile person. One of the opposite sex and one who is dead are also not the field for it.</a:t>
            </a:r>
          </a:p>
        </p:txBody>
      </p:sp>
      <p:sp>
        <p:nvSpPr>
          <p:cNvPr id="3" name="文字方塊 2">
            <a:extLst>
              <a:ext uri="{FF2B5EF4-FFF2-40B4-BE49-F238E27FC236}">
                <a16:creationId xmlns:a16="http://schemas.microsoft.com/office/drawing/2014/main" id="{D29D0892-6240-ECD2-BE12-016C96391009}"/>
              </a:ext>
            </a:extLst>
          </p:cNvPr>
          <p:cNvSpPr txBox="1"/>
          <p:nvPr/>
        </p:nvSpPr>
        <p:spPr>
          <a:xfrm>
            <a:off x="1040122" y="1124744"/>
            <a:ext cx="10454890" cy="571823"/>
          </a:xfrm>
          <a:prstGeom prst="rect">
            <a:avLst/>
          </a:prstGeom>
          <a:noFill/>
        </p:spPr>
        <p:txBody>
          <a:bodyPr wrap="square" rtlCol="0">
            <a:spAutoFit/>
          </a:bodyPr>
          <a:lstStyle/>
          <a:p>
            <a:pPr>
              <a:lnSpc>
                <a:spcPts val="4000"/>
              </a:lnSpc>
              <a:spcAft>
                <a:spcPts val="1800"/>
              </a:spcAft>
            </a:pPr>
            <a:r>
              <a:rPr lang="en-US" altLang="zh-CN" sz="2800" b="1" dirty="0">
                <a:solidFill>
                  <a:srgbClr val="0000CC"/>
                </a:solidFill>
              </a:rPr>
              <a:t>3. Gladness (--third jhana)</a:t>
            </a:r>
          </a:p>
        </p:txBody>
      </p:sp>
    </p:spTree>
    <p:extLst>
      <p:ext uri="{BB962C8B-B14F-4D97-AF65-F5344CB8AC3E}">
        <p14:creationId xmlns:p14="http://schemas.microsoft.com/office/powerpoint/2010/main" val="714898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4729"/>
    </mc:Choice>
    <mc:Fallback xmlns="">
      <p:transition spd="slow" advTm="54729"/>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834F52BF-805C-25A7-BF45-6C4252B154F1}"/>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5" name="文字方塊 4">
            <a:extLst>
              <a:ext uri="{FF2B5EF4-FFF2-40B4-BE49-F238E27FC236}">
                <a16:creationId xmlns:a16="http://schemas.microsoft.com/office/drawing/2014/main" id="{8EEB5AE9-CD87-04B0-D6C3-3B7D93CCAF25}"/>
              </a:ext>
            </a:extLst>
          </p:cNvPr>
          <p:cNvSpPr txBox="1"/>
          <p:nvPr/>
        </p:nvSpPr>
        <p:spPr>
          <a:xfrm>
            <a:off x="837828" y="1800413"/>
            <a:ext cx="10827467" cy="3257174"/>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However, the very dear companion can be the proximate cause for it—one who in the commentaries is called a “boon companion,” for he is constantly glad: he laughs first and speaks afterwards. So he should be the first to be pervaded with gladness. Or on seeing or hearing about a dear person being happy, cheerful and glad, gladness can be aroused thus:</a:t>
            </a:r>
          </a:p>
        </p:txBody>
      </p:sp>
    </p:spTree>
    <p:extLst>
      <p:ext uri="{BB962C8B-B14F-4D97-AF65-F5344CB8AC3E}">
        <p14:creationId xmlns:p14="http://schemas.microsoft.com/office/powerpoint/2010/main" val="161494897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4907"/>
    </mc:Choice>
    <mc:Fallback xmlns="">
      <p:transition spd="slow" advTm="44907"/>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8040B46E-3860-F1CB-32E3-6750DF8298D4}"/>
              </a:ext>
            </a:extLst>
          </p:cNvPr>
          <p:cNvSpPr>
            <a:spLocks noGrp="1"/>
          </p:cNvSpPr>
          <p:nvPr>
            <p:ph type="sldNum" sz="quarter" idx="12"/>
          </p:nvPr>
        </p:nvSpPr>
        <p:spPr/>
        <p:txBody>
          <a:bodyPr/>
          <a:lstStyle/>
          <a:p>
            <a:fld id="{6113E31D-E2AB-40D1-8B51-AFA5AFEF393A}" type="slidenum">
              <a:rPr lang="en-US" smtClean="0"/>
              <a:t>72</a:t>
            </a:fld>
            <a:endParaRPr lang="en-US" dirty="0"/>
          </a:p>
        </p:txBody>
      </p:sp>
      <p:sp>
        <p:nvSpPr>
          <p:cNvPr id="5" name="矩形: 按鈕形 4">
            <a:extLst>
              <a:ext uri="{FF2B5EF4-FFF2-40B4-BE49-F238E27FC236}">
                <a16:creationId xmlns:a16="http://schemas.microsoft.com/office/drawing/2014/main" id="{4BD18F38-F895-504A-A40C-4087E89574EF}"/>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2" name="文字方塊 1">
            <a:extLst>
              <a:ext uri="{FF2B5EF4-FFF2-40B4-BE49-F238E27FC236}">
                <a16:creationId xmlns:a16="http://schemas.microsoft.com/office/drawing/2014/main" id="{F4C54FC7-DC73-EDE8-8C00-3A3198039A3C}"/>
              </a:ext>
            </a:extLst>
          </p:cNvPr>
          <p:cNvSpPr txBox="1"/>
          <p:nvPr/>
        </p:nvSpPr>
        <p:spPr>
          <a:xfrm>
            <a:off x="866967" y="2420888"/>
            <a:ext cx="10454890" cy="2623667"/>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“This being is indeed glad. How good, how excellent!” For this is what is referred to in the </a:t>
            </a:r>
            <a:r>
              <a:rPr lang="en-US" altLang="zh-CN" sz="2800" i="1" dirty="0" err="1">
                <a:solidFill>
                  <a:srgbClr val="0000CC"/>
                </a:solidFill>
              </a:rPr>
              <a:t>Vibhanga</a:t>
            </a:r>
            <a:r>
              <a:rPr lang="en-US" altLang="zh-CN" sz="2800" dirty="0">
                <a:solidFill>
                  <a:srgbClr val="0000CC"/>
                </a:solidFill>
              </a:rPr>
              <a:t>: “And how does a bhikkhu dwell pervading one direction with his heart endued with gladness? Just as he would be glad on seeing a dear and beloved person, so he pervades all beings with gladness” (</a:t>
            </a:r>
            <a:r>
              <a:rPr lang="en-US" altLang="zh-CN" sz="2800" dirty="0" err="1">
                <a:solidFill>
                  <a:srgbClr val="0000CC"/>
                </a:solidFill>
              </a:rPr>
              <a:t>Vibh</a:t>
            </a:r>
            <a:r>
              <a:rPr lang="en-US" altLang="zh-CN" sz="2800" dirty="0">
                <a:solidFill>
                  <a:srgbClr val="0000CC"/>
                </a:solidFill>
              </a:rPr>
              <a:t> 274).</a:t>
            </a:r>
          </a:p>
        </p:txBody>
      </p:sp>
    </p:spTree>
    <p:extLst>
      <p:ext uri="{BB962C8B-B14F-4D97-AF65-F5344CB8AC3E}">
        <p14:creationId xmlns:p14="http://schemas.microsoft.com/office/powerpoint/2010/main" val="1431376609"/>
      </p:ext>
    </p:extLst>
  </p:cSld>
  <p:clrMapOvr>
    <a:overrideClrMapping bg1="lt1" tx1="dk1" bg2="lt2" tx2="dk2" accent1="accent1" accent2="accent2" accent3="accent3" accent4="accent4" accent5="accent5" accent6="accent6" hlink="hlink" folHlink="folHlink"/>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427E013F-0C9A-307C-690D-8677E67CB833}"/>
              </a:ext>
            </a:extLst>
          </p:cNvPr>
          <p:cNvSpPr>
            <a:spLocks noGrp="1"/>
          </p:cNvSpPr>
          <p:nvPr>
            <p:ph type="sldNum" sz="quarter" idx="12"/>
          </p:nvPr>
        </p:nvSpPr>
        <p:spPr/>
        <p:txBody>
          <a:bodyPr/>
          <a:lstStyle/>
          <a:p>
            <a:fld id="{6113E31D-E2AB-40D1-8B51-AFA5AFEF393A}" type="slidenum">
              <a:rPr lang="en-US" smtClean="0"/>
              <a:t>73</a:t>
            </a:fld>
            <a:endParaRPr lang="en-US" dirty="0"/>
          </a:p>
        </p:txBody>
      </p:sp>
      <p:sp>
        <p:nvSpPr>
          <p:cNvPr id="5" name="矩形: 按鈕形 4">
            <a:extLst>
              <a:ext uri="{FF2B5EF4-FFF2-40B4-BE49-F238E27FC236}">
                <a16:creationId xmlns:a16="http://schemas.microsoft.com/office/drawing/2014/main" id="{6214424C-4FCE-6377-D356-8ADD5E847691}"/>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7041845F-88BF-33E9-02DD-FD0A581A5607}"/>
              </a:ext>
            </a:extLst>
          </p:cNvPr>
          <p:cNvSpPr txBox="1"/>
          <p:nvPr/>
        </p:nvSpPr>
        <p:spPr>
          <a:xfrm>
            <a:off x="1053852" y="1700808"/>
            <a:ext cx="10454890" cy="4162550"/>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But if his boon companion or the dear person was happy in the past but is now unlucky and unfortunate, then gladness can still be aroused by remembering his past happiness and apprehending the glad aspect in this way: “In the past he had great wealth, a great following and he was always glad.” Or gladness can be aroused by apprehending the future glad aspect in him in this way: “In the future he will again enjoy similar success and will go about in gold palanqu</a:t>
            </a:r>
            <a:r>
              <a:rPr lang="en-US" altLang="zh-CN" sz="2800" u="sng" dirty="0">
                <a:solidFill>
                  <a:srgbClr val="0000CC"/>
                </a:solidFill>
              </a:rPr>
              <a:t>i</a:t>
            </a:r>
            <a:r>
              <a:rPr lang="en-US" altLang="zh-CN" sz="2800" dirty="0">
                <a:solidFill>
                  <a:srgbClr val="0000CC"/>
                </a:solidFill>
              </a:rPr>
              <a:t>ns, on the backs of elephants or on horseback, and so on.”</a:t>
            </a:r>
          </a:p>
        </p:txBody>
      </p:sp>
    </p:spTree>
    <p:extLst>
      <p:ext uri="{BB962C8B-B14F-4D97-AF65-F5344CB8AC3E}">
        <p14:creationId xmlns:p14="http://schemas.microsoft.com/office/powerpoint/2010/main" val="1682176037"/>
      </p:ext>
    </p:extLst>
  </p:cSld>
  <p:clrMapOvr>
    <a:overrideClrMapping bg1="lt1" tx1="dk1" bg2="lt2" tx2="dk2" accent1="accent1" accent2="accent2" accent3="accent3" accent4="accent4" accent5="accent5" accent6="accent6" hlink="hlink" folHlink="folHlink"/>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321D02A6-D2BD-72F2-F442-0FDC2CD10CE9}"/>
              </a:ext>
            </a:extLst>
          </p:cNvPr>
          <p:cNvSpPr>
            <a:spLocks noGrp="1"/>
          </p:cNvSpPr>
          <p:nvPr>
            <p:ph type="sldNum" sz="quarter" idx="12"/>
          </p:nvPr>
        </p:nvSpPr>
        <p:spPr/>
        <p:txBody>
          <a:bodyPr/>
          <a:lstStyle/>
          <a:p>
            <a:fld id="{6113E31D-E2AB-40D1-8B51-AFA5AFEF393A}" type="slidenum">
              <a:rPr lang="en-US" smtClean="0"/>
              <a:t>74</a:t>
            </a:fld>
            <a:endParaRPr lang="en-US" dirty="0"/>
          </a:p>
        </p:txBody>
      </p:sp>
      <p:sp>
        <p:nvSpPr>
          <p:cNvPr id="5" name="矩形: 按鈕形 4">
            <a:extLst>
              <a:ext uri="{FF2B5EF4-FFF2-40B4-BE49-F238E27FC236}">
                <a16:creationId xmlns:a16="http://schemas.microsoft.com/office/drawing/2014/main" id="{471FBB29-1918-8CA7-7291-EC3B8E6C250F}"/>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0337A792-7850-EF5C-EE92-EED72229B1F3}"/>
              </a:ext>
            </a:extLst>
          </p:cNvPr>
          <p:cNvSpPr txBox="1"/>
          <p:nvPr/>
        </p:nvSpPr>
        <p:spPr>
          <a:xfrm>
            <a:off x="981844" y="2492896"/>
            <a:ext cx="10454890" cy="1597745"/>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Having thus aroused gladness with respect to a dear person, he can then direct it successively towards a neutral one, and after that towards a hostile one.</a:t>
            </a:r>
          </a:p>
        </p:txBody>
      </p:sp>
    </p:spTree>
    <p:extLst>
      <p:ext uri="{BB962C8B-B14F-4D97-AF65-F5344CB8AC3E}">
        <p14:creationId xmlns:p14="http://schemas.microsoft.com/office/powerpoint/2010/main" val="1869747440"/>
      </p:ext>
    </p:extLst>
  </p:cSld>
  <p:clrMapOvr>
    <a:overrideClrMapping bg1="lt1" tx1="dk1" bg2="lt2" tx2="dk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5B8B90B9-6D84-B1B6-118C-5A4A105335FF}"/>
              </a:ext>
            </a:extLst>
          </p:cNvPr>
          <p:cNvSpPr>
            <a:spLocks noGrp="1"/>
          </p:cNvSpPr>
          <p:nvPr>
            <p:ph type="sldNum" sz="quarter" idx="12"/>
          </p:nvPr>
        </p:nvSpPr>
        <p:spPr/>
        <p:txBody>
          <a:bodyPr/>
          <a:lstStyle/>
          <a:p>
            <a:fld id="{6113E31D-E2AB-40D1-8B51-AFA5AFEF393A}" type="slidenum">
              <a:rPr lang="en-US" smtClean="0"/>
              <a:t>75</a:t>
            </a:fld>
            <a:endParaRPr lang="en-US" dirty="0"/>
          </a:p>
        </p:txBody>
      </p:sp>
      <p:sp>
        <p:nvSpPr>
          <p:cNvPr id="5" name="矩形: 按鈕形 4">
            <a:extLst>
              <a:ext uri="{FF2B5EF4-FFF2-40B4-BE49-F238E27FC236}">
                <a16:creationId xmlns:a16="http://schemas.microsoft.com/office/drawing/2014/main" id="{553A56C0-170E-B0CF-6774-4FC851174956}"/>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2" name="文字方塊 1">
            <a:extLst>
              <a:ext uri="{FF2B5EF4-FFF2-40B4-BE49-F238E27FC236}">
                <a16:creationId xmlns:a16="http://schemas.microsoft.com/office/drawing/2014/main" id="{B480E8C5-034E-3591-31CC-EBE1D4564607}"/>
              </a:ext>
            </a:extLst>
          </p:cNvPr>
          <p:cNvSpPr txBox="1"/>
          <p:nvPr/>
        </p:nvSpPr>
        <p:spPr>
          <a:xfrm>
            <a:off x="909836" y="980728"/>
            <a:ext cx="10827467" cy="671851"/>
          </a:xfrm>
          <a:prstGeom prst="rect">
            <a:avLst/>
          </a:prstGeom>
          <a:noFill/>
        </p:spPr>
        <p:txBody>
          <a:bodyPr wrap="square" rtlCol="0">
            <a:spAutoFit/>
          </a:bodyPr>
          <a:lstStyle/>
          <a:p>
            <a:pPr>
              <a:lnSpc>
                <a:spcPct val="150000"/>
              </a:lnSpc>
              <a:spcAft>
                <a:spcPts val="1800"/>
              </a:spcAft>
            </a:pPr>
            <a:r>
              <a:rPr lang="en-US" altLang="zh-CN" sz="2800" b="1" dirty="0">
                <a:solidFill>
                  <a:srgbClr val="0000CC"/>
                </a:solidFill>
              </a:rPr>
              <a:t>4. Equanimity (--fourth jhana)</a:t>
            </a:r>
          </a:p>
        </p:txBody>
      </p:sp>
      <p:sp>
        <p:nvSpPr>
          <p:cNvPr id="3" name="文字方塊 2">
            <a:extLst>
              <a:ext uri="{FF2B5EF4-FFF2-40B4-BE49-F238E27FC236}">
                <a16:creationId xmlns:a16="http://schemas.microsoft.com/office/drawing/2014/main" id="{FECD5821-37C9-AC7E-65D0-C16457CD7C75}"/>
              </a:ext>
            </a:extLst>
          </p:cNvPr>
          <p:cNvSpPr txBox="1"/>
          <p:nvPr/>
        </p:nvSpPr>
        <p:spPr>
          <a:xfrm>
            <a:off x="549796" y="1781265"/>
            <a:ext cx="11331523" cy="3903504"/>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One who wants to develop equanimity must have already obtained the triple </a:t>
            </a:r>
            <a:r>
              <a:rPr lang="en-US" altLang="zh-CN" sz="2800" dirty="0" err="1">
                <a:solidFill>
                  <a:srgbClr val="0000CC"/>
                </a:solidFill>
              </a:rPr>
              <a:t>jhána</a:t>
            </a:r>
            <a:r>
              <a:rPr lang="en-US" altLang="zh-CN" sz="2800" dirty="0">
                <a:solidFill>
                  <a:srgbClr val="0000CC"/>
                </a:solidFill>
              </a:rPr>
              <a:t> in loving-kindness, and so on. He should emerge from the third jhana, after he has made it familiar, and he should see danger in the former [three divine </a:t>
            </a:r>
            <a:r>
              <a:rPr lang="en-US" altLang="zh-CN" sz="2800" dirty="0" err="1">
                <a:solidFill>
                  <a:srgbClr val="0000CC"/>
                </a:solidFill>
              </a:rPr>
              <a:t>abidings</a:t>
            </a:r>
            <a:r>
              <a:rPr lang="en-US" altLang="zh-CN" sz="2800" dirty="0">
                <a:solidFill>
                  <a:srgbClr val="0000CC"/>
                </a:solidFill>
              </a:rPr>
              <a:t>] because they are linked with attention given to beings’ enjoyment in the way beginning “May they be happy,” because resentment and approval are near, and because their association with joy is gross.</a:t>
            </a:r>
          </a:p>
        </p:txBody>
      </p:sp>
    </p:spTree>
    <p:extLst>
      <p:ext uri="{BB962C8B-B14F-4D97-AF65-F5344CB8AC3E}">
        <p14:creationId xmlns:p14="http://schemas.microsoft.com/office/powerpoint/2010/main" val="1003467020"/>
      </p:ext>
    </p:extLst>
  </p:cSld>
  <p:clrMapOvr>
    <a:overrideClrMapping bg1="lt1" tx1="dk1" bg2="lt2" tx2="dk2" accent1="accent1" accent2="accent2" accent3="accent3" accent4="accent4" accent5="accent5" accent6="accent6" hlink="hlink" folHlink="folHlink"/>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1321CF57-EC05-B549-7207-7B5CC0375E4E}"/>
              </a:ext>
            </a:extLst>
          </p:cNvPr>
          <p:cNvSpPr>
            <a:spLocks noGrp="1"/>
          </p:cNvSpPr>
          <p:nvPr>
            <p:ph type="sldNum" sz="quarter" idx="12"/>
          </p:nvPr>
        </p:nvSpPr>
        <p:spPr/>
        <p:txBody>
          <a:bodyPr/>
          <a:lstStyle/>
          <a:p>
            <a:fld id="{6113E31D-E2AB-40D1-8B51-AFA5AFEF393A}" type="slidenum">
              <a:rPr lang="en-US" smtClean="0"/>
              <a:t>76</a:t>
            </a:fld>
            <a:endParaRPr lang="en-US" dirty="0"/>
          </a:p>
        </p:txBody>
      </p:sp>
      <p:sp>
        <p:nvSpPr>
          <p:cNvPr id="5" name="矩形: 按鈕形 4">
            <a:extLst>
              <a:ext uri="{FF2B5EF4-FFF2-40B4-BE49-F238E27FC236}">
                <a16:creationId xmlns:a16="http://schemas.microsoft.com/office/drawing/2014/main" id="{6F463C27-ACA4-2998-87EF-64FB2D7D9660}"/>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F30BF649-E194-EB0A-1C11-FBFB00D2167D}"/>
              </a:ext>
            </a:extLst>
          </p:cNvPr>
          <p:cNvSpPr txBox="1"/>
          <p:nvPr/>
        </p:nvSpPr>
        <p:spPr>
          <a:xfrm>
            <a:off x="1197868" y="1844824"/>
            <a:ext cx="10454890" cy="4162550"/>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And he should also see the advantage in equanimity because it is peaceful. Then he should arouse equanimity by looking on with equanimity at a person who is normally neutral; after that at a dear person, and the rest. For this is said: “And how does a bhikkhu dwell pervading one direction with his heart endued with equanimity? Just as he would feel equanimity on seeing a person who was neither beloved nor unloved, so he pervades all beings with equanimity” (</a:t>
            </a:r>
            <a:r>
              <a:rPr lang="en-US" altLang="zh-CN" sz="2800" dirty="0" err="1">
                <a:solidFill>
                  <a:srgbClr val="0000CC"/>
                </a:solidFill>
              </a:rPr>
              <a:t>Vibh</a:t>
            </a:r>
            <a:r>
              <a:rPr lang="en-US" altLang="zh-CN" sz="2800" dirty="0">
                <a:solidFill>
                  <a:srgbClr val="0000CC"/>
                </a:solidFill>
              </a:rPr>
              <a:t> 275).</a:t>
            </a:r>
          </a:p>
        </p:txBody>
      </p:sp>
    </p:spTree>
    <p:extLst>
      <p:ext uri="{BB962C8B-B14F-4D97-AF65-F5344CB8AC3E}">
        <p14:creationId xmlns:p14="http://schemas.microsoft.com/office/powerpoint/2010/main" val="2614472412"/>
      </p:ext>
    </p:extLst>
  </p:cSld>
  <p:clrMapOvr>
    <a:overrideClrMapping bg1="lt1" tx1="dk1" bg2="lt2" tx2="dk2" accent1="accent1" accent2="accent2" accent3="accent3" accent4="accent4" accent5="accent5" accent6="accent6" hlink="hlink" folHlink="folHlink"/>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2DCD386A-19E8-34A0-440F-3E974DAB4B99}"/>
              </a:ext>
            </a:extLst>
          </p:cNvPr>
          <p:cNvSpPr>
            <a:spLocks noGrp="1"/>
          </p:cNvSpPr>
          <p:nvPr>
            <p:ph type="sldNum" sz="quarter" idx="12"/>
          </p:nvPr>
        </p:nvSpPr>
        <p:spPr/>
        <p:txBody>
          <a:bodyPr/>
          <a:lstStyle/>
          <a:p>
            <a:fld id="{6113E31D-E2AB-40D1-8B51-AFA5AFEF393A}" type="slidenum">
              <a:rPr lang="en-US" smtClean="0"/>
              <a:t>77</a:t>
            </a:fld>
            <a:endParaRPr lang="en-US" dirty="0"/>
          </a:p>
        </p:txBody>
      </p:sp>
      <p:sp>
        <p:nvSpPr>
          <p:cNvPr id="5" name="矩形: 按鈕形 4">
            <a:extLst>
              <a:ext uri="{FF2B5EF4-FFF2-40B4-BE49-F238E27FC236}">
                <a16:creationId xmlns:a16="http://schemas.microsoft.com/office/drawing/2014/main" id="{47A11B9C-0FA7-5EBF-2BE4-B1A5033B84E6}"/>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12FB001A-7108-0335-A5BC-D600418E9F17}"/>
              </a:ext>
            </a:extLst>
          </p:cNvPr>
          <p:cNvSpPr txBox="1"/>
          <p:nvPr/>
        </p:nvSpPr>
        <p:spPr>
          <a:xfrm>
            <a:off x="981844" y="1916832"/>
            <a:ext cx="10454890" cy="3649589"/>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Does the fourth jhana arise in one in whom the third </a:t>
            </a:r>
            <a:r>
              <a:rPr lang="en-US" altLang="zh-CN" sz="2800" dirty="0" err="1">
                <a:solidFill>
                  <a:srgbClr val="0000CC"/>
                </a:solidFill>
              </a:rPr>
              <a:t>jhána</a:t>
            </a:r>
            <a:r>
              <a:rPr lang="en-US" altLang="zh-CN" sz="2800" dirty="0">
                <a:solidFill>
                  <a:srgbClr val="0000CC"/>
                </a:solidFill>
              </a:rPr>
              <a:t> has already arisen on the basis of the earth </a:t>
            </a:r>
            <a:r>
              <a:rPr lang="en-US" altLang="zh-CN" sz="2800" dirty="0" err="1">
                <a:solidFill>
                  <a:srgbClr val="0000CC"/>
                </a:solidFill>
              </a:rPr>
              <a:t>kasina</a:t>
            </a:r>
            <a:r>
              <a:rPr lang="en-US" altLang="zh-CN" sz="2800" dirty="0">
                <a:solidFill>
                  <a:srgbClr val="0000CC"/>
                </a:solidFill>
              </a:rPr>
              <a:t>, etc.? It does not. Why not? Because of the dissimilarity of the object. It arises only in one in whom the third </a:t>
            </a:r>
            <a:r>
              <a:rPr lang="en-US" altLang="zh-CN" sz="2800" dirty="0" err="1">
                <a:solidFill>
                  <a:srgbClr val="0000CC"/>
                </a:solidFill>
              </a:rPr>
              <a:t>jhána</a:t>
            </a:r>
            <a:r>
              <a:rPr lang="en-US" altLang="zh-CN" sz="2800" dirty="0">
                <a:solidFill>
                  <a:srgbClr val="0000CC"/>
                </a:solidFill>
              </a:rPr>
              <a:t> has arisen on the basis of loving-kindness, etc., because the object is similar. But after that the versatility and the obtaining of advantages should be understood in the same way as described under loving-kindness.</a:t>
            </a:r>
          </a:p>
        </p:txBody>
      </p:sp>
    </p:spTree>
    <p:extLst>
      <p:ext uri="{BB962C8B-B14F-4D97-AF65-F5344CB8AC3E}">
        <p14:creationId xmlns:p14="http://schemas.microsoft.com/office/powerpoint/2010/main" val="1977639721"/>
      </p:ext>
    </p:extLst>
  </p:cSld>
  <p:clrMapOvr>
    <a:overrideClrMapping bg1="lt1" tx1="dk1" bg2="lt2" tx2="dk2" accent1="accent1" accent2="accent2" accent3="accent3" accent4="accent4" accent5="accent5" accent6="accent6" hlink="hlink" folHlink="folHlink"/>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2B74E4FA-D803-75CA-CB76-3B7D56687AE6}"/>
              </a:ext>
            </a:extLst>
          </p:cNvPr>
          <p:cNvSpPr>
            <a:spLocks noGrp="1"/>
          </p:cNvSpPr>
          <p:nvPr>
            <p:ph type="sldNum" sz="quarter" idx="12"/>
          </p:nvPr>
        </p:nvSpPr>
        <p:spPr/>
        <p:txBody>
          <a:bodyPr/>
          <a:lstStyle/>
          <a:p>
            <a:fld id="{6113E31D-E2AB-40D1-8B51-AFA5AFEF393A}" type="slidenum">
              <a:rPr lang="en-US" smtClean="0"/>
              <a:t>78</a:t>
            </a:fld>
            <a:endParaRPr lang="en-US" dirty="0"/>
          </a:p>
        </p:txBody>
      </p:sp>
      <p:sp>
        <p:nvSpPr>
          <p:cNvPr id="6" name="投影片編號版面配置區 3">
            <a:extLst>
              <a:ext uri="{FF2B5EF4-FFF2-40B4-BE49-F238E27FC236}">
                <a16:creationId xmlns:a16="http://schemas.microsoft.com/office/drawing/2014/main" id="{412D517E-6EE2-71A2-C807-74F752A9F543}"/>
              </a:ext>
            </a:extLst>
          </p:cNvPr>
          <p:cNvSpPr txBox="1">
            <a:spLocks/>
          </p:cNvSpPr>
          <p:nvPr/>
        </p:nvSpPr>
        <p:spPr>
          <a:xfrm>
            <a:off x="9897880" y="6459786"/>
            <a:ext cx="1311683" cy="365125"/>
          </a:xfrm>
          <a:prstGeom prst="rect">
            <a:avLst/>
          </a:prstGeom>
        </p:spPr>
        <p:txBody>
          <a:bodyPr vert="horz" lIns="91440" tIns="45720" rIns="91440" bIns="45720" rtlCol="0" anchor="ctr"/>
          <a:lstStyle>
            <a:defPPr>
              <a:defRPr lang="en-US"/>
            </a:defPPr>
            <a:lvl1pPr marL="0" algn="r" defTabSz="457200" rtl="0" eaLnBrk="1" latinLnBrk="0" hangingPunct="1">
              <a:defRPr sz="1050" kern="1200">
                <a:solidFill>
                  <a:srgbClr val="FFFFFF"/>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113E31D-E2AB-40D1-8B51-AFA5AFEF393A}" type="slidenum">
              <a:rPr lang="en-US" smtClean="0"/>
              <a:pPr/>
              <a:t>78</a:t>
            </a:fld>
            <a:endParaRPr lang="en-US" dirty="0"/>
          </a:p>
        </p:txBody>
      </p:sp>
      <p:sp>
        <p:nvSpPr>
          <p:cNvPr id="7" name="矩形: 按鈕形 6">
            <a:extLst>
              <a:ext uri="{FF2B5EF4-FFF2-40B4-BE49-F238E27FC236}">
                <a16:creationId xmlns:a16="http://schemas.microsoft.com/office/drawing/2014/main" id="{33C30010-AF89-557A-A52D-A3C9FE4873CD}"/>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8" name="文字方塊 7">
            <a:extLst>
              <a:ext uri="{FF2B5EF4-FFF2-40B4-BE49-F238E27FC236}">
                <a16:creationId xmlns:a16="http://schemas.microsoft.com/office/drawing/2014/main" id="{7B004CC5-39C3-040D-3B67-1CD310C72E16}"/>
              </a:ext>
            </a:extLst>
          </p:cNvPr>
          <p:cNvSpPr txBox="1"/>
          <p:nvPr/>
        </p:nvSpPr>
        <p:spPr>
          <a:xfrm>
            <a:off x="4726260" y="269769"/>
            <a:ext cx="4104456" cy="983474"/>
          </a:xfrm>
          <a:prstGeom prst="rect">
            <a:avLst/>
          </a:prstGeom>
          <a:noFill/>
        </p:spPr>
        <p:txBody>
          <a:bodyPr wrap="square" rtlCol="0">
            <a:spAutoFit/>
          </a:bodyPr>
          <a:lstStyle/>
          <a:p>
            <a:r>
              <a:rPr lang="en-US" altLang="zh-CN" sz="2800" b="1" dirty="0">
                <a:solidFill>
                  <a:srgbClr val="0000FF"/>
                </a:solidFill>
              </a:rPr>
              <a:t>Right concentration</a:t>
            </a:r>
          </a:p>
          <a:p>
            <a:pPr>
              <a:lnSpc>
                <a:spcPts val="3800"/>
              </a:lnSpc>
            </a:pPr>
            <a:endParaRPr lang="en-US" altLang="zh-CN" sz="2800" dirty="0">
              <a:solidFill>
                <a:srgbClr val="0000FF"/>
              </a:solidFill>
            </a:endParaRPr>
          </a:p>
        </p:txBody>
      </p:sp>
      <p:sp>
        <p:nvSpPr>
          <p:cNvPr id="9" name="文字方塊 8">
            <a:extLst>
              <a:ext uri="{FF2B5EF4-FFF2-40B4-BE49-F238E27FC236}">
                <a16:creationId xmlns:a16="http://schemas.microsoft.com/office/drawing/2014/main" id="{00B86769-867C-BDB2-584E-75B21576FE8B}"/>
              </a:ext>
            </a:extLst>
          </p:cNvPr>
          <p:cNvSpPr txBox="1"/>
          <p:nvPr/>
        </p:nvSpPr>
        <p:spPr>
          <a:xfrm>
            <a:off x="837828" y="1204601"/>
            <a:ext cx="5616624" cy="1039900"/>
          </a:xfrm>
          <a:prstGeom prst="rect">
            <a:avLst/>
          </a:prstGeom>
          <a:noFill/>
        </p:spPr>
        <p:txBody>
          <a:bodyPr wrap="square" rtlCol="0">
            <a:spAutoFit/>
          </a:bodyPr>
          <a:lstStyle/>
          <a:p>
            <a:pPr>
              <a:lnSpc>
                <a:spcPts val="3800"/>
              </a:lnSpc>
            </a:pPr>
            <a:r>
              <a:rPr lang="en-US" altLang="zh-CN" sz="2800" b="1" dirty="0">
                <a:solidFill>
                  <a:srgbClr val="0000FF"/>
                </a:solidFill>
              </a:rPr>
              <a:t>List of the 40 meditation subjects</a:t>
            </a:r>
          </a:p>
          <a:p>
            <a:pPr>
              <a:lnSpc>
                <a:spcPts val="3800"/>
              </a:lnSpc>
            </a:pPr>
            <a:endParaRPr lang="en-US" altLang="zh-CN" sz="2800" b="1" dirty="0">
              <a:solidFill>
                <a:srgbClr val="0000FF"/>
              </a:solidFill>
            </a:endParaRPr>
          </a:p>
        </p:txBody>
      </p:sp>
      <p:sp>
        <p:nvSpPr>
          <p:cNvPr id="10" name="文字方塊 9">
            <a:extLst>
              <a:ext uri="{FF2B5EF4-FFF2-40B4-BE49-F238E27FC236}">
                <a16:creationId xmlns:a16="http://schemas.microsoft.com/office/drawing/2014/main" id="{6195F897-CBCC-2A01-9F11-6BCE85B2E5CC}"/>
              </a:ext>
            </a:extLst>
          </p:cNvPr>
          <p:cNvSpPr txBox="1"/>
          <p:nvPr/>
        </p:nvSpPr>
        <p:spPr>
          <a:xfrm>
            <a:off x="6274432" y="1240586"/>
            <a:ext cx="5832648" cy="1039900"/>
          </a:xfrm>
          <a:prstGeom prst="rect">
            <a:avLst/>
          </a:prstGeom>
          <a:noFill/>
        </p:spPr>
        <p:txBody>
          <a:bodyPr wrap="square" rtlCol="0">
            <a:spAutoFit/>
          </a:bodyPr>
          <a:lstStyle/>
          <a:p>
            <a:pPr>
              <a:lnSpc>
                <a:spcPts val="3800"/>
              </a:lnSpc>
            </a:pPr>
            <a:r>
              <a:rPr lang="en-US" altLang="zh-CN" sz="2800" b="1" dirty="0">
                <a:solidFill>
                  <a:srgbClr val="0000FF"/>
                </a:solidFill>
              </a:rPr>
              <a:t>_</a:t>
            </a:r>
            <a:r>
              <a:rPr lang="en-US" altLang="zh-CN" sz="2600" b="1" i="1" dirty="0">
                <a:solidFill>
                  <a:srgbClr val="0000FF"/>
                </a:solidFill>
              </a:rPr>
              <a:t>Visuddhimagga</a:t>
            </a:r>
            <a:r>
              <a:rPr lang="en-US" altLang="zh-CN" sz="2600" b="1" dirty="0">
                <a:solidFill>
                  <a:srgbClr val="0000FF"/>
                </a:solidFill>
              </a:rPr>
              <a:t> (</a:t>
            </a:r>
            <a:r>
              <a:rPr lang="en-US" altLang="zh-CN" sz="2600" b="1" i="1" dirty="0">
                <a:solidFill>
                  <a:srgbClr val="0000FF"/>
                </a:solidFill>
              </a:rPr>
              <a:t>Path of Purification</a:t>
            </a:r>
            <a:r>
              <a:rPr lang="en-US" altLang="zh-CN" sz="2600" b="1" dirty="0">
                <a:solidFill>
                  <a:srgbClr val="0000FF"/>
                </a:solidFill>
              </a:rPr>
              <a:t>)</a:t>
            </a:r>
          </a:p>
          <a:p>
            <a:pPr>
              <a:lnSpc>
                <a:spcPts val="3800"/>
              </a:lnSpc>
            </a:pPr>
            <a:endParaRPr lang="en-US" altLang="zh-CN" sz="2800" b="1" dirty="0">
              <a:solidFill>
                <a:srgbClr val="0000FF"/>
              </a:solidFill>
            </a:endParaRPr>
          </a:p>
        </p:txBody>
      </p:sp>
      <p:sp>
        <p:nvSpPr>
          <p:cNvPr id="11" name="文字方塊 10">
            <a:extLst>
              <a:ext uri="{FF2B5EF4-FFF2-40B4-BE49-F238E27FC236}">
                <a16:creationId xmlns:a16="http://schemas.microsoft.com/office/drawing/2014/main" id="{55792552-2D16-4C3D-4693-91DE934BFB29}"/>
              </a:ext>
            </a:extLst>
          </p:cNvPr>
          <p:cNvSpPr txBox="1"/>
          <p:nvPr/>
        </p:nvSpPr>
        <p:spPr>
          <a:xfrm>
            <a:off x="405780" y="2060847"/>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I. The 10 </a:t>
            </a:r>
            <a:r>
              <a:rPr lang="en-US" altLang="zh-CN" sz="2800" b="1" dirty="0" err="1">
                <a:solidFill>
                  <a:srgbClr val="0000FF"/>
                </a:solidFill>
              </a:rPr>
              <a:t>Kasina</a:t>
            </a:r>
            <a:r>
              <a:rPr lang="en-US" altLang="zh-CN" sz="2800" b="1" dirty="0">
                <a:solidFill>
                  <a:srgbClr val="0000FF"/>
                </a:solidFill>
              </a:rPr>
              <a:t>  exercises: </a:t>
            </a:r>
            <a:r>
              <a:rPr lang="en-US" altLang="zh-CN" sz="2800" b="1" dirty="0" err="1">
                <a:solidFill>
                  <a:srgbClr val="0000FF"/>
                </a:solidFill>
              </a:rPr>
              <a:t>Kasina</a:t>
            </a:r>
            <a:r>
              <a:rPr lang="en-US" altLang="zh-CN" sz="2800" b="1" dirty="0">
                <a:solidFill>
                  <a:srgbClr val="0000FF"/>
                </a:solidFill>
              </a:rPr>
              <a:t> = 'Entirety'. All 4 </a:t>
            </a:r>
            <a:r>
              <a:rPr lang="en-US" altLang="zh-CN" sz="2800" b="1" dirty="0" err="1">
                <a:solidFill>
                  <a:srgbClr val="0000FF"/>
                </a:solidFill>
              </a:rPr>
              <a:t>jhānas</a:t>
            </a:r>
            <a:r>
              <a:rPr lang="en-US" altLang="zh-CN" sz="2800" b="1" dirty="0">
                <a:solidFill>
                  <a:srgbClr val="0000FF"/>
                </a:solidFill>
              </a:rPr>
              <a:t> possible</a:t>
            </a:r>
          </a:p>
        </p:txBody>
      </p:sp>
      <p:sp>
        <p:nvSpPr>
          <p:cNvPr id="12" name="文字方塊 11">
            <a:extLst>
              <a:ext uri="{FF2B5EF4-FFF2-40B4-BE49-F238E27FC236}">
                <a16:creationId xmlns:a16="http://schemas.microsoft.com/office/drawing/2014/main" id="{BECD1A14-FAEA-6B7B-4E75-AF647F2521D1}"/>
              </a:ext>
            </a:extLst>
          </p:cNvPr>
          <p:cNvSpPr txBox="1"/>
          <p:nvPr/>
        </p:nvSpPr>
        <p:spPr>
          <a:xfrm>
            <a:off x="354561" y="2618177"/>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II. The 10 perceptions of disgust: </a:t>
            </a:r>
            <a:r>
              <a:rPr lang="en-US" altLang="zh-CN" sz="2800" b="1" dirty="0" err="1">
                <a:solidFill>
                  <a:srgbClr val="0000FF"/>
                </a:solidFill>
              </a:rPr>
              <a:t>asubha-sañña</a:t>
            </a:r>
            <a:r>
              <a:rPr lang="en-US" altLang="zh-CN" sz="2800" b="1" dirty="0">
                <a:solidFill>
                  <a:srgbClr val="0000FF"/>
                </a:solidFill>
              </a:rPr>
              <a:t>: 1st </a:t>
            </a:r>
            <a:r>
              <a:rPr lang="en-US" altLang="zh-CN" sz="2800" b="1" dirty="0" err="1">
                <a:solidFill>
                  <a:srgbClr val="0000FF"/>
                </a:solidFill>
              </a:rPr>
              <a:t>jhāna</a:t>
            </a:r>
            <a:r>
              <a:rPr lang="en-US" altLang="zh-CN" sz="2800" b="1" dirty="0">
                <a:solidFill>
                  <a:srgbClr val="0000FF"/>
                </a:solidFill>
              </a:rPr>
              <a:t> possible</a:t>
            </a:r>
          </a:p>
        </p:txBody>
      </p:sp>
      <p:sp>
        <p:nvSpPr>
          <p:cNvPr id="13" name="文字方塊 12">
            <a:extLst>
              <a:ext uri="{FF2B5EF4-FFF2-40B4-BE49-F238E27FC236}">
                <a16:creationId xmlns:a16="http://schemas.microsoft.com/office/drawing/2014/main" id="{EF82A206-72DC-FBDD-F4DD-4005150CF807}"/>
              </a:ext>
            </a:extLst>
          </p:cNvPr>
          <p:cNvSpPr txBox="1"/>
          <p:nvPr/>
        </p:nvSpPr>
        <p:spPr>
          <a:xfrm>
            <a:off x="332758" y="3203361"/>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III. The 10 contemplations: remembrances or recollections </a:t>
            </a:r>
            <a:r>
              <a:rPr lang="en-US" altLang="zh-CN" sz="2800" b="1" dirty="0" err="1">
                <a:solidFill>
                  <a:srgbClr val="0000FF"/>
                </a:solidFill>
              </a:rPr>
              <a:t>anussati</a:t>
            </a:r>
            <a:endParaRPr lang="en-US" altLang="zh-CN" sz="2800" b="1" dirty="0">
              <a:solidFill>
                <a:srgbClr val="0000FF"/>
              </a:solidFill>
            </a:endParaRPr>
          </a:p>
        </p:txBody>
      </p:sp>
      <p:sp>
        <p:nvSpPr>
          <p:cNvPr id="14" name="文字方塊 13">
            <a:extLst>
              <a:ext uri="{FF2B5EF4-FFF2-40B4-BE49-F238E27FC236}">
                <a16:creationId xmlns:a16="http://schemas.microsoft.com/office/drawing/2014/main" id="{B1DCF175-4774-A75D-E1E3-09F486EB28E1}"/>
              </a:ext>
            </a:extLst>
          </p:cNvPr>
          <p:cNvSpPr txBox="1"/>
          <p:nvPr/>
        </p:nvSpPr>
        <p:spPr>
          <a:xfrm>
            <a:off x="332758" y="3787002"/>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IV. The 4 divine abodes or infinite states: brahma-vihara</a:t>
            </a:r>
          </a:p>
        </p:txBody>
      </p:sp>
      <p:sp>
        <p:nvSpPr>
          <p:cNvPr id="15" name="文字方塊 14">
            <a:extLst>
              <a:ext uri="{FF2B5EF4-FFF2-40B4-BE49-F238E27FC236}">
                <a16:creationId xmlns:a16="http://schemas.microsoft.com/office/drawing/2014/main" id="{CACE4AB9-96CF-BC48-E5DB-161AB025BB94}"/>
              </a:ext>
            </a:extLst>
          </p:cNvPr>
          <p:cNvSpPr txBox="1"/>
          <p:nvPr/>
        </p:nvSpPr>
        <p:spPr>
          <a:xfrm>
            <a:off x="353848" y="4409752"/>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V. The 4 formless spheres </a:t>
            </a:r>
            <a:r>
              <a:rPr lang="en-US" altLang="zh-CN" sz="2800" b="1" dirty="0" err="1">
                <a:solidFill>
                  <a:srgbClr val="0000FF"/>
                </a:solidFill>
              </a:rPr>
              <a:t>arūpāyatana</a:t>
            </a:r>
            <a:r>
              <a:rPr lang="en-US" altLang="zh-CN" sz="2800" b="1" dirty="0">
                <a:solidFill>
                  <a:srgbClr val="0000FF"/>
                </a:solidFill>
              </a:rPr>
              <a:t>: based on the 4th </a:t>
            </a:r>
            <a:r>
              <a:rPr lang="en-US" altLang="zh-CN" sz="2800" b="1" dirty="0" err="1">
                <a:solidFill>
                  <a:srgbClr val="0000FF"/>
                </a:solidFill>
              </a:rPr>
              <a:t>jhāna</a:t>
            </a:r>
            <a:endParaRPr lang="en-US" altLang="zh-CN" sz="2800" b="1" dirty="0">
              <a:solidFill>
                <a:srgbClr val="0000FF"/>
              </a:solidFill>
            </a:endParaRPr>
          </a:p>
        </p:txBody>
      </p:sp>
      <p:sp>
        <p:nvSpPr>
          <p:cNvPr id="16" name="文字方塊 15">
            <a:extLst>
              <a:ext uri="{FF2B5EF4-FFF2-40B4-BE49-F238E27FC236}">
                <a16:creationId xmlns:a16="http://schemas.microsoft.com/office/drawing/2014/main" id="{DBD2946B-061C-10B7-1784-0D143734E312}"/>
              </a:ext>
            </a:extLst>
          </p:cNvPr>
          <p:cNvSpPr txBox="1"/>
          <p:nvPr/>
        </p:nvSpPr>
        <p:spPr>
          <a:xfrm>
            <a:off x="353848" y="4994936"/>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VI. Perception of the loathsomeness of food </a:t>
            </a:r>
            <a:r>
              <a:rPr lang="en-US" altLang="zh-CN" sz="2800" b="1" dirty="0" err="1">
                <a:solidFill>
                  <a:srgbClr val="0000FF"/>
                </a:solidFill>
              </a:rPr>
              <a:t>āhāre</a:t>
            </a:r>
            <a:r>
              <a:rPr lang="en-US" altLang="zh-CN" sz="2800" b="1" dirty="0">
                <a:solidFill>
                  <a:srgbClr val="0000FF"/>
                </a:solidFill>
              </a:rPr>
              <a:t> </a:t>
            </a:r>
            <a:r>
              <a:rPr lang="en-US" altLang="zh-CN" sz="2800" b="1" dirty="0" err="1">
                <a:solidFill>
                  <a:srgbClr val="0000FF"/>
                </a:solidFill>
              </a:rPr>
              <a:t>patikkūla-saññā</a:t>
            </a:r>
            <a:endParaRPr lang="en-US" altLang="zh-CN" sz="2800" b="1" dirty="0">
              <a:solidFill>
                <a:srgbClr val="0000FF"/>
              </a:solidFill>
            </a:endParaRPr>
          </a:p>
        </p:txBody>
      </p:sp>
      <p:sp>
        <p:nvSpPr>
          <p:cNvPr id="17" name="文字方塊 16">
            <a:extLst>
              <a:ext uri="{FF2B5EF4-FFF2-40B4-BE49-F238E27FC236}">
                <a16:creationId xmlns:a16="http://schemas.microsoft.com/office/drawing/2014/main" id="{9EAA174E-CBCD-53D5-9562-42AD6F573597}"/>
              </a:ext>
            </a:extLst>
          </p:cNvPr>
          <p:cNvSpPr txBox="1"/>
          <p:nvPr/>
        </p:nvSpPr>
        <p:spPr>
          <a:xfrm>
            <a:off x="353848" y="5612717"/>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VII. Defining Analysis of the four great elements </a:t>
            </a:r>
            <a:r>
              <a:rPr lang="en-US" altLang="zh-CN" sz="2800" b="1" dirty="0" err="1">
                <a:solidFill>
                  <a:srgbClr val="0000FF"/>
                </a:solidFill>
              </a:rPr>
              <a:t>dhātu-vavatthānav</a:t>
            </a:r>
            <a:endParaRPr lang="en-US" altLang="zh-CN" sz="2800" b="1" dirty="0">
              <a:solidFill>
                <a:srgbClr val="0000FF"/>
              </a:solidFill>
            </a:endParaRPr>
          </a:p>
        </p:txBody>
      </p:sp>
      <p:sp>
        <p:nvSpPr>
          <p:cNvPr id="18" name="矩形 17">
            <a:extLst>
              <a:ext uri="{FF2B5EF4-FFF2-40B4-BE49-F238E27FC236}">
                <a16:creationId xmlns:a16="http://schemas.microsoft.com/office/drawing/2014/main" id="{F04EFC8B-F823-EDFC-92A9-92A403479867}"/>
              </a:ext>
            </a:extLst>
          </p:cNvPr>
          <p:cNvSpPr/>
          <p:nvPr/>
        </p:nvSpPr>
        <p:spPr>
          <a:xfrm>
            <a:off x="765820" y="4982387"/>
            <a:ext cx="9577064" cy="534845"/>
          </a:xfrm>
          <a:prstGeom prst="rect">
            <a:avLst/>
          </a:prstGeom>
          <a:noFill/>
          <a:ln w="317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688977175"/>
      </p:ext>
    </p:extLst>
  </p:cSld>
  <p:clrMapOvr>
    <a:overrideClrMapping bg1="lt1" tx1="dk1" bg2="lt2" tx2="dk2" accent1="accent1" accent2="accent2" accent3="accent3" accent4="accent4" accent5="accent5" accent6="accent6" hlink="hlink" folHlink="folHlink"/>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0272E9AA-C531-7331-94D5-F0188D916C70}"/>
              </a:ext>
            </a:extLst>
          </p:cNvPr>
          <p:cNvSpPr>
            <a:spLocks noGrp="1"/>
          </p:cNvSpPr>
          <p:nvPr>
            <p:ph type="sldNum" sz="quarter" idx="12"/>
          </p:nvPr>
        </p:nvSpPr>
        <p:spPr/>
        <p:txBody>
          <a:bodyPr/>
          <a:lstStyle/>
          <a:p>
            <a:fld id="{6113E31D-E2AB-40D1-8B51-AFA5AFEF393A}" type="slidenum">
              <a:rPr lang="en-US" smtClean="0"/>
              <a:t>79</a:t>
            </a:fld>
            <a:endParaRPr lang="en-US" dirty="0"/>
          </a:p>
        </p:txBody>
      </p:sp>
      <p:sp>
        <p:nvSpPr>
          <p:cNvPr id="5" name="矩形: 按鈕形 4">
            <a:extLst>
              <a:ext uri="{FF2B5EF4-FFF2-40B4-BE49-F238E27FC236}">
                <a16:creationId xmlns:a16="http://schemas.microsoft.com/office/drawing/2014/main" id="{09C7AA8D-02AD-7087-B71B-9967AF23DC1E}"/>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2" name="文字方塊 1">
            <a:extLst>
              <a:ext uri="{FF2B5EF4-FFF2-40B4-BE49-F238E27FC236}">
                <a16:creationId xmlns:a16="http://schemas.microsoft.com/office/drawing/2014/main" id="{C4FEA2A3-A385-6DA9-4BD7-41104700AD04}"/>
              </a:ext>
            </a:extLst>
          </p:cNvPr>
          <p:cNvSpPr txBox="1"/>
          <p:nvPr/>
        </p:nvSpPr>
        <p:spPr>
          <a:xfrm>
            <a:off x="909835" y="917312"/>
            <a:ext cx="10827467" cy="671851"/>
          </a:xfrm>
          <a:prstGeom prst="rect">
            <a:avLst/>
          </a:prstGeom>
          <a:noFill/>
        </p:spPr>
        <p:txBody>
          <a:bodyPr wrap="square" rtlCol="0">
            <a:spAutoFit/>
          </a:bodyPr>
          <a:lstStyle/>
          <a:p>
            <a:pPr>
              <a:lnSpc>
                <a:spcPct val="150000"/>
              </a:lnSpc>
              <a:spcAft>
                <a:spcPts val="1800"/>
              </a:spcAft>
            </a:pPr>
            <a:r>
              <a:rPr lang="en-US" altLang="zh-CN" sz="2800" b="1" dirty="0">
                <a:solidFill>
                  <a:srgbClr val="0000CC"/>
                </a:solidFill>
              </a:rPr>
              <a:t>Perception of repulsiveness in nutriment (--access concentration)</a:t>
            </a:r>
          </a:p>
        </p:txBody>
      </p:sp>
      <p:sp>
        <p:nvSpPr>
          <p:cNvPr id="3" name="文字方塊 2">
            <a:extLst>
              <a:ext uri="{FF2B5EF4-FFF2-40B4-BE49-F238E27FC236}">
                <a16:creationId xmlns:a16="http://schemas.microsoft.com/office/drawing/2014/main" id="{A661789B-CCC3-EBC4-E410-EDBD36A65D51}"/>
              </a:ext>
            </a:extLst>
          </p:cNvPr>
          <p:cNvSpPr txBox="1"/>
          <p:nvPr/>
        </p:nvSpPr>
        <p:spPr>
          <a:xfrm>
            <a:off x="909837" y="1781265"/>
            <a:ext cx="10827466" cy="4549835"/>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One who wants to develop that perception of repulsiveness in nutriment should learn the meditation subject and see that he has no uncertainty about even a single word of what he has learnt. Then he should go into solitary retreat and review repulsiveness in ten aspects in the physical nutriment classified as what is eaten, drunk, chewed, and tasted, that is to say, as to going, seeking, using, secretion, receptacle, what is uncooked (undigested), what is cooked (digested), fruit, outflow, and smearing.</a:t>
            </a:r>
          </a:p>
        </p:txBody>
      </p:sp>
      <p:sp>
        <p:nvSpPr>
          <p:cNvPr id="9" name="文字方塊 8">
            <a:extLst>
              <a:ext uri="{FF2B5EF4-FFF2-40B4-BE49-F238E27FC236}">
                <a16:creationId xmlns:a16="http://schemas.microsoft.com/office/drawing/2014/main" id="{3F4E41CE-56A3-7E2A-B021-23696C98BB2C}"/>
              </a:ext>
            </a:extLst>
          </p:cNvPr>
          <p:cNvSpPr txBox="1"/>
          <p:nvPr/>
        </p:nvSpPr>
        <p:spPr>
          <a:xfrm>
            <a:off x="6958508" y="209426"/>
            <a:ext cx="3883448" cy="707886"/>
          </a:xfrm>
          <a:prstGeom prst="rect">
            <a:avLst/>
          </a:prstGeom>
          <a:noFill/>
        </p:spPr>
        <p:txBody>
          <a:bodyPr wrap="square" rtlCol="0">
            <a:spAutoFit/>
          </a:bodyPr>
          <a:lstStyle/>
          <a:p>
            <a:r>
              <a:rPr lang="en-US" altLang="zh-CN" sz="2000" i="1" dirty="0">
                <a:solidFill>
                  <a:srgbClr val="0000CC"/>
                </a:solidFill>
              </a:rPr>
              <a:t>--</a:t>
            </a:r>
            <a:r>
              <a:rPr lang="en-US" altLang="zh-CN" sz="2000" i="1" dirty="0" err="1">
                <a:solidFill>
                  <a:srgbClr val="0000CC"/>
                </a:solidFill>
              </a:rPr>
              <a:t>Visuddhimagga</a:t>
            </a:r>
            <a:r>
              <a:rPr lang="en-US" altLang="zh-CN" sz="2000" dirty="0">
                <a:solidFill>
                  <a:srgbClr val="0000CC"/>
                </a:solidFill>
              </a:rPr>
              <a:t> pp.337-344;</a:t>
            </a:r>
          </a:p>
          <a:p>
            <a:r>
              <a:rPr lang="en-US" altLang="zh-CN" sz="2000" dirty="0">
                <a:solidFill>
                  <a:srgbClr val="0000CC"/>
                </a:solidFill>
              </a:rPr>
              <a:t>--</a:t>
            </a:r>
            <a:r>
              <a:rPr lang="en-US" altLang="zh-CN" sz="2000" i="1" dirty="0" err="1">
                <a:solidFill>
                  <a:srgbClr val="0000CC"/>
                </a:solidFill>
              </a:rPr>
              <a:t>Vimuttimagga</a:t>
            </a:r>
            <a:r>
              <a:rPr lang="en-US" altLang="zh-CN" sz="2000" dirty="0">
                <a:solidFill>
                  <a:srgbClr val="0000CC"/>
                </a:solidFill>
              </a:rPr>
              <a:t> pp. 205-206.</a:t>
            </a:r>
          </a:p>
        </p:txBody>
      </p:sp>
    </p:spTree>
    <p:extLst>
      <p:ext uri="{BB962C8B-B14F-4D97-AF65-F5344CB8AC3E}">
        <p14:creationId xmlns:p14="http://schemas.microsoft.com/office/powerpoint/2010/main" val="41794038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E04726AD-D2B0-1412-CA63-ECBB9F4AC1DA}"/>
              </a:ext>
            </a:extLst>
          </p:cNvPr>
          <p:cNvSpPr>
            <a:spLocks noGrp="1"/>
          </p:cNvSpPr>
          <p:nvPr>
            <p:ph type="sldNum" sz="quarter" idx="12"/>
          </p:nvPr>
        </p:nvSpPr>
        <p:spPr/>
        <p:txBody>
          <a:bodyPr/>
          <a:lstStyle/>
          <a:p>
            <a:fld id="{6113E31D-E2AB-40D1-8B51-AFA5AFEF393A}" type="slidenum">
              <a:rPr lang="en-US" smtClean="0"/>
              <a:t>80</a:t>
            </a:fld>
            <a:endParaRPr lang="en-US" dirty="0"/>
          </a:p>
        </p:txBody>
      </p:sp>
      <p:sp>
        <p:nvSpPr>
          <p:cNvPr id="5" name="矩形: 按鈕形 4">
            <a:extLst>
              <a:ext uri="{FF2B5EF4-FFF2-40B4-BE49-F238E27FC236}">
                <a16:creationId xmlns:a16="http://schemas.microsoft.com/office/drawing/2014/main" id="{2BCF9B13-28AC-5E9B-AB1E-1226D38210B4}"/>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01B4A192-BC79-FA1C-7416-4418D7495C49}"/>
              </a:ext>
            </a:extLst>
          </p:cNvPr>
          <p:cNvSpPr txBox="1"/>
          <p:nvPr/>
        </p:nvSpPr>
        <p:spPr>
          <a:xfrm>
            <a:off x="1125860" y="1988840"/>
            <a:ext cx="9937104" cy="2623667"/>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And as he goes thus, from the time when he steps down from his bed or chair he has to tread on a carpet covered with the dust of his feet, geckos’ droppings, and so on. Next he has to see the doorstep, which is more repulsive than the inside of the room since it is often fouled with the droppings of rats, bats, and so on.</a:t>
            </a:r>
          </a:p>
        </p:txBody>
      </p:sp>
    </p:spTree>
    <p:extLst>
      <p:ext uri="{BB962C8B-B14F-4D97-AF65-F5344CB8AC3E}">
        <p14:creationId xmlns:p14="http://schemas.microsoft.com/office/powerpoint/2010/main" val="2302652325"/>
      </p:ext>
    </p:extLst>
  </p:cSld>
  <p:clrMapOvr>
    <a:overrideClrMapping bg1="lt1" tx1="dk1" bg2="lt2" tx2="dk2" accent1="accent1" accent2="accent2" accent3="accent3" accent4="accent4" accent5="accent5" accent6="accent6" hlink="hlink" folHlink="folHlink"/>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7B1311AF-46D6-30AA-CDC6-D25DD98D9AD4}"/>
              </a:ext>
            </a:extLst>
          </p:cNvPr>
          <p:cNvSpPr>
            <a:spLocks noGrp="1"/>
          </p:cNvSpPr>
          <p:nvPr>
            <p:ph type="sldNum" sz="quarter" idx="12"/>
          </p:nvPr>
        </p:nvSpPr>
        <p:spPr/>
        <p:txBody>
          <a:bodyPr/>
          <a:lstStyle/>
          <a:p>
            <a:fld id="{6113E31D-E2AB-40D1-8B51-AFA5AFEF393A}" type="slidenum">
              <a:rPr lang="en-US" smtClean="0"/>
              <a:t>81</a:t>
            </a:fld>
            <a:endParaRPr lang="en-US" dirty="0"/>
          </a:p>
        </p:txBody>
      </p:sp>
      <p:sp>
        <p:nvSpPr>
          <p:cNvPr id="5" name="矩形: 按鈕形 4">
            <a:extLst>
              <a:ext uri="{FF2B5EF4-FFF2-40B4-BE49-F238E27FC236}">
                <a16:creationId xmlns:a16="http://schemas.microsoft.com/office/drawing/2014/main" id="{F82830BB-060F-0940-0BE2-CA54B8685FB1}"/>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A1F11413-BABA-9E15-112D-E626A858BE72}"/>
              </a:ext>
            </a:extLst>
          </p:cNvPr>
          <p:cNvSpPr txBox="1"/>
          <p:nvPr/>
        </p:nvSpPr>
        <p:spPr>
          <a:xfrm>
            <a:off x="981844" y="1196752"/>
            <a:ext cx="9937104" cy="4162550"/>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Next the lower terrace, which is more repulsive than the terrace above since it is all smeared with the droppings of owls, pigeons, and so on. Next the grounds, which are more repulsive than the lower floor since they are defiled by old grass and leaves blown about by the wind, by sick novices’ urine, excrement, spittle and snot, and in the rainy season by water, mud, and so on. And he has to see the road to the monastery, which is more repulsive than the grounds.</a:t>
            </a:r>
          </a:p>
        </p:txBody>
      </p:sp>
    </p:spTree>
    <p:extLst>
      <p:ext uri="{BB962C8B-B14F-4D97-AF65-F5344CB8AC3E}">
        <p14:creationId xmlns:p14="http://schemas.microsoft.com/office/powerpoint/2010/main" val="3275231965"/>
      </p:ext>
    </p:extLst>
  </p:cSld>
  <p:clrMapOvr>
    <a:overrideClrMapping bg1="lt1" tx1="dk1" bg2="lt2" tx2="dk2" accent1="accent1" accent2="accent2" accent3="accent3" accent4="accent4" accent5="accent5" accent6="accent6" hlink="hlink" folHlink="folHlink"/>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24282908-17A7-9C05-CE55-8560BF86AD69}"/>
              </a:ext>
            </a:extLst>
          </p:cNvPr>
          <p:cNvSpPr>
            <a:spLocks noGrp="1"/>
          </p:cNvSpPr>
          <p:nvPr>
            <p:ph type="sldNum" sz="quarter" idx="12"/>
          </p:nvPr>
        </p:nvSpPr>
        <p:spPr/>
        <p:txBody>
          <a:bodyPr/>
          <a:lstStyle/>
          <a:p>
            <a:fld id="{6113E31D-E2AB-40D1-8B51-AFA5AFEF393A}" type="slidenum">
              <a:rPr lang="en-US" smtClean="0"/>
              <a:t>82</a:t>
            </a:fld>
            <a:endParaRPr lang="en-US" dirty="0"/>
          </a:p>
        </p:txBody>
      </p:sp>
      <p:sp>
        <p:nvSpPr>
          <p:cNvPr id="5" name="矩形: 按鈕形 4">
            <a:extLst>
              <a:ext uri="{FF2B5EF4-FFF2-40B4-BE49-F238E27FC236}">
                <a16:creationId xmlns:a16="http://schemas.microsoft.com/office/drawing/2014/main" id="{5ADACC2A-913D-0927-82FF-37278EC9BAB9}"/>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CC2B110B-D4E3-2354-EBEE-201FE05F4BB4}"/>
              </a:ext>
            </a:extLst>
          </p:cNvPr>
          <p:cNvSpPr txBox="1"/>
          <p:nvPr/>
        </p:nvSpPr>
        <p:spPr>
          <a:xfrm>
            <a:off x="981844" y="1091244"/>
            <a:ext cx="9937104" cy="4675511"/>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In due course, after standing in the debating lodge when he has finished paying homage at the Enlightenment Tree and the shrine, he sets out thinking, “Instead of looking at the shrine that is like a cluster of pearls, and the Enlightenment Tree that is as lovely as a bouquet of peacock’s tail feathers, and the abode that is as fair as a god’s palace, I must now turn my back on such a charming place and go abroad for the sake of food;” and on the way to the village, the view of a road of stumps and thorns and an uneven road broken up by the force of water awaits him.</a:t>
            </a:r>
          </a:p>
        </p:txBody>
      </p:sp>
    </p:spTree>
    <p:extLst>
      <p:ext uri="{BB962C8B-B14F-4D97-AF65-F5344CB8AC3E}">
        <p14:creationId xmlns:p14="http://schemas.microsoft.com/office/powerpoint/2010/main" val="2414078575"/>
      </p:ext>
    </p:extLst>
  </p:cSld>
  <p:clrMapOvr>
    <a:overrideClrMapping bg1="lt1" tx1="dk1" bg2="lt2" tx2="dk2" accent1="accent1" accent2="accent2" accent3="accent3" accent4="accent4" accent5="accent5" accent6="accent6" hlink="hlink" folHlink="folHlink"/>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D575CD47-A1A0-F35A-C7C7-A090F86E787D}"/>
              </a:ext>
            </a:extLst>
          </p:cNvPr>
          <p:cNvSpPr>
            <a:spLocks noGrp="1"/>
          </p:cNvSpPr>
          <p:nvPr>
            <p:ph type="sldNum" sz="quarter" idx="12"/>
          </p:nvPr>
        </p:nvSpPr>
        <p:spPr/>
        <p:txBody>
          <a:bodyPr/>
          <a:lstStyle/>
          <a:p>
            <a:fld id="{6113E31D-E2AB-40D1-8B51-AFA5AFEF393A}" type="slidenum">
              <a:rPr lang="en-US" smtClean="0"/>
              <a:t>83</a:t>
            </a:fld>
            <a:endParaRPr lang="en-US" dirty="0"/>
          </a:p>
        </p:txBody>
      </p:sp>
      <p:sp>
        <p:nvSpPr>
          <p:cNvPr id="5" name="矩形: 按鈕形 4">
            <a:extLst>
              <a:ext uri="{FF2B5EF4-FFF2-40B4-BE49-F238E27FC236}">
                <a16:creationId xmlns:a16="http://schemas.microsoft.com/office/drawing/2014/main" id="{03DA376C-821F-E169-281D-8C17DF720A9D}"/>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6F60590C-5982-EE73-F07D-260BD72DCE33}"/>
              </a:ext>
            </a:extLst>
          </p:cNvPr>
          <p:cNvSpPr txBox="1"/>
          <p:nvPr/>
        </p:nvSpPr>
        <p:spPr>
          <a:xfrm>
            <a:off x="1125860" y="1196752"/>
            <a:ext cx="9937104" cy="4675511"/>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Next, after he has put on his waist cloth as one who hides an abscess, and tied his waist band as one who ties a bandage on a wound, and robed himself in his upper robes as one who hides a skeleton, and taken out his bowl as one who takes out a pan for medicine, when he reaches the vicinity of the village gate, perhaps the sight of an elephant’s carcass, a horse’s carcass, a buffalo’s carcass, a human carcass, a snake’s carcass, or a dog’s carcass awaits him, and not only that, but he has to suffer his nose to be assailed by the smell of them.</a:t>
            </a:r>
          </a:p>
        </p:txBody>
      </p:sp>
    </p:spTree>
    <p:extLst>
      <p:ext uri="{BB962C8B-B14F-4D97-AF65-F5344CB8AC3E}">
        <p14:creationId xmlns:p14="http://schemas.microsoft.com/office/powerpoint/2010/main" val="1778060591"/>
      </p:ext>
    </p:extLst>
  </p:cSld>
  <p:clrMapOvr>
    <a:overrideClrMapping bg1="lt1" tx1="dk1" bg2="lt2" tx2="dk2" accent1="accent1" accent2="accent2" accent3="accent3" accent4="accent4" accent5="accent5" accent6="accent6" hlink="hlink" folHlink="folHlink"/>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A220C8A5-73B2-2329-C9E8-B83352FEDD25}"/>
              </a:ext>
            </a:extLst>
          </p:cNvPr>
          <p:cNvSpPr>
            <a:spLocks noGrp="1"/>
          </p:cNvSpPr>
          <p:nvPr>
            <p:ph type="sldNum" sz="quarter" idx="12"/>
          </p:nvPr>
        </p:nvSpPr>
        <p:spPr/>
        <p:txBody>
          <a:bodyPr/>
          <a:lstStyle/>
          <a:p>
            <a:fld id="{6113E31D-E2AB-40D1-8B51-AFA5AFEF393A}" type="slidenum">
              <a:rPr lang="en-US" smtClean="0"/>
              <a:t>84</a:t>
            </a:fld>
            <a:endParaRPr lang="en-US" dirty="0"/>
          </a:p>
        </p:txBody>
      </p:sp>
      <p:sp>
        <p:nvSpPr>
          <p:cNvPr id="5" name="矩形: 按鈕形 4">
            <a:extLst>
              <a:ext uri="{FF2B5EF4-FFF2-40B4-BE49-F238E27FC236}">
                <a16:creationId xmlns:a16="http://schemas.microsoft.com/office/drawing/2014/main" id="{B37E3E0D-94FC-9CB4-3D61-1EF0592CAF44}"/>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54098F58-1DE4-D9E2-94E0-9529052A1138}"/>
              </a:ext>
            </a:extLst>
          </p:cNvPr>
          <p:cNvSpPr txBox="1"/>
          <p:nvPr/>
        </p:nvSpPr>
        <p:spPr>
          <a:xfrm>
            <a:off x="981844" y="1772816"/>
            <a:ext cx="9937104" cy="1597745"/>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Next, as he stands in the village gateway, he must scan the village streets in order to avoid danger from savage elephants, horses, and so on.</a:t>
            </a:r>
          </a:p>
        </p:txBody>
      </p:sp>
      <p:sp>
        <p:nvSpPr>
          <p:cNvPr id="2" name="文字方塊 1">
            <a:extLst>
              <a:ext uri="{FF2B5EF4-FFF2-40B4-BE49-F238E27FC236}">
                <a16:creationId xmlns:a16="http://schemas.microsoft.com/office/drawing/2014/main" id="{286244DA-E712-47E8-392A-2308223DD534}"/>
              </a:ext>
            </a:extLst>
          </p:cNvPr>
          <p:cNvSpPr txBox="1"/>
          <p:nvPr/>
        </p:nvSpPr>
        <p:spPr>
          <a:xfrm>
            <a:off x="981844" y="3645024"/>
            <a:ext cx="9937104" cy="2110706"/>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So this repulsive [experience] beginning with the carpet that has to be trodden on and ending with the various kinds of carcasses that have to be seen and smelled, [has to be undergone] for the sake of nutriment: “Oh, nutriment is indeed a repulsive thing!”</a:t>
            </a:r>
          </a:p>
        </p:txBody>
      </p:sp>
    </p:spTree>
    <p:extLst>
      <p:ext uri="{BB962C8B-B14F-4D97-AF65-F5344CB8AC3E}">
        <p14:creationId xmlns:p14="http://schemas.microsoft.com/office/powerpoint/2010/main" val="337955159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C4552076-CA9F-9186-7009-CB43A2767637}"/>
              </a:ext>
            </a:extLst>
          </p:cNvPr>
          <p:cNvSpPr>
            <a:spLocks noGrp="1"/>
          </p:cNvSpPr>
          <p:nvPr>
            <p:ph type="sldNum" sz="quarter" idx="12"/>
          </p:nvPr>
        </p:nvSpPr>
        <p:spPr/>
        <p:txBody>
          <a:bodyPr/>
          <a:lstStyle/>
          <a:p>
            <a:fld id="{6113E31D-E2AB-40D1-8B51-AFA5AFEF393A}" type="slidenum">
              <a:rPr lang="en-US" smtClean="0"/>
              <a:t>85</a:t>
            </a:fld>
            <a:endParaRPr lang="en-US" dirty="0"/>
          </a:p>
        </p:txBody>
      </p:sp>
      <p:sp>
        <p:nvSpPr>
          <p:cNvPr id="5" name="矩形: 按鈕形 4">
            <a:extLst>
              <a:ext uri="{FF2B5EF4-FFF2-40B4-BE49-F238E27FC236}">
                <a16:creationId xmlns:a16="http://schemas.microsoft.com/office/drawing/2014/main" id="{247A292C-AE9C-CEAE-012F-904E60D0E1C2}"/>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2" name="文字方塊 1">
            <a:extLst>
              <a:ext uri="{FF2B5EF4-FFF2-40B4-BE49-F238E27FC236}">
                <a16:creationId xmlns:a16="http://schemas.microsoft.com/office/drawing/2014/main" id="{90E4D592-0614-5DA1-3E80-98361637C771}"/>
              </a:ext>
            </a:extLst>
          </p:cNvPr>
          <p:cNvSpPr txBox="1"/>
          <p:nvPr/>
        </p:nvSpPr>
        <p:spPr>
          <a:xfrm>
            <a:off x="909836" y="1916832"/>
            <a:ext cx="10827467" cy="3257174"/>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When a bhikkhu devotes himself to this perception of repulsiveness in nutriment, his mind retreats, retracts and recoils from craving for </a:t>
            </a:r>
            <a:r>
              <a:rPr lang="en-US" altLang="zh-CN" sz="2800" dirty="0" err="1">
                <a:solidFill>
                  <a:srgbClr val="0000CC"/>
                </a:solidFill>
              </a:rPr>
              <a:t>flavours</a:t>
            </a:r>
            <a:r>
              <a:rPr lang="en-US" altLang="zh-CN" sz="2800" dirty="0">
                <a:solidFill>
                  <a:srgbClr val="0000CC"/>
                </a:solidFill>
              </a:rPr>
              <a:t>. He nourishes himself with nutriment without vanity and only for the purpose of crossing over suffering, as one who seeks to cross over the desert eats his own dead child’s flesh (S II 98).</a:t>
            </a:r>
          </a:p>
        </p:txBody>
      </p:sp>
    </p:spTree>
    <p:extLst>
      <p:ext uri="{BB962C8B-B14F-4D97-AF65-F5344CB8AC3E}">
        <p14:creationId xmlns:p14="http://schemas.microsoft.com/office/powerpoint/2010/main" val="1185164834"/>
      </p:ext>
    </p:extLst>
  </p:cSld>
  <p:clrMapOvr>
    <a:overrideClrMapping bg1="lt1" tx1="dk1" bg2="lt2" tx2="dk2" accent1="accent1" accent2="accent2" accent3="accent3" accent4="accent4" accent5="accent5" accent6="accent6" hlink="hlink" folHlink="folHlink"/>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0955ECA7-4085-D740-F768-1E2799E7D106}"/>
              </a:ext>
            </a:extLst>
          </p:cNvPr>
          <p:cNvSpPr>
            <a:spLocks noGrp="1"/>
          </p:cNvSpPr>
          <p:nvPr>
            <p:ph type="sldNum" sz="quarter" idx="12"/>
          </p:nvPr>
        </p:nvSpPr>
        <p:spPr/>
        <p:txBody>
          <a:bodyPr/>
          <a:lstStyle/>
          <a:p>
            <a:fld id="{6113E31D-E2AB-40D1-8B51-AFA5AFEF393A}" type="slidenum">
              <a:rPr lang="en-US" smtClean="0"/>
              <a:t>86</a:t>
            </a:fld>
            <a:endParaRPr lang="en-US" dirty="0"/>
          </a:p>
        </p:txBody>
      </p:sp>
      <p:sp>
        <p:nvSpPr>
          <p:cNvPr id="5" name="投影片編號版面配置區 3">
            <a:extLst>
              <a:ext uri="{FF2B5EF4-FFF2-40B4-BE49-F238E27FC236}">
                <a16:creationId xmlns:a16="http://schemas.microsoft.com/office/drawing/2014/main" id="{29843DFD-2B15-CBE3-AA16-5B6CB6404963}"/>
              </a:ext>
            </a:extLst>
          </p:cNvPr>
          <p:cNvSpPr txBox="1">
            <a:spLocks/>
          </p:cNvSpPr>
          <p:nvPr/>
        </p:nvSpPr>
        <p:spPr>
          <a:xfrm>
            <a:off x="9897880" y="6459786"/>
            <a:ext cx="1311683" cy="365125"/>
          </a:xfrm>
          <a:prstGeom prst="rect">
            <a:avLst/>
          </a:prstGeom>
        </p:spPr>
        <p:txBody>
          <a:bodyPr vert="horz" lIns="91440" tIns="45720" rIns="91440" bIns="45720" rtlCol="0" anchor="ctr"/>
          <a:lstStyle>
            <a:defPPr>
              <a:defRPr lang="en-US"/>
            </a:defPPr>
            <a:lvl1pPr marL="0" algn="r" defTabSz="457200" rtl="0" eaLnBrk="1" latinLnBrk="0" hangingPunct="1">
              <a:defRPr sz="1050" kern="1200">
                <a:solidFill>
                  <a:srgbClr val="FFFFFF"/>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113E31D-E2AB-40D1-8B51-AFA5AFEF393A}" type="slidenum">
              <a:rPr lang="en-US" smtClean="0"/>
              <a:pPr/>
              <a:t>86</a:t>
            </a:fld>
            <a:endParaRPr lang="en-US" dirty="0"/>
          </a:p>
        </p:txBody>
      </p:sp>
      <p:sp>
        <p:nvSpPr>
          <p:cNvPr id="6" name="矩形: 按鈕形 5">
            <a:extLst>
              <a:ext uri="{FF2B5EF4-FFF2-40B4-BE49-F238E27FC236}">
                <a16:creationId xmlns:a16="http://schemas.microsoft.com/office/drawing/2014/main" id="{789FAF89-DD3F-66A5-BA8B-8F2C38ABA3AC}"/>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7" name="文字方塊 6">
            <a:extLst>
              <a:ext uri="{FF2B5EF4-FFF2-40B4-BE49-F238E27FC236}">
                <a16:creationId xmlns:a16="http://schemas.microsoft.com/office/drawing/2014/main" id="{25C2B64E-7F41-6BC5-CB45-C9929E59379F}"/>
              </a:ext>
            </a:extLst>
          </p:cNvPr>
          <p:cNvSpPr txBox="1"/>
          <p:nvPr/>
        </p:nvSpPr>
        <p:spPr>
          <a:xfrm>
            <a:off x="4726260" y="269769"/>
            <a:ext cx="4104456" cy="983474"/>
          </a:xfrm>
          <a:prstGeom prst="rect">
            <a:avLst/>
          </a:prstGeom>
          <a:noFill/>
        </p:spPr>
        <p:txBody>
          <a:bodyPr wrap="square" rtlCol="0">
            <a:spAutoFit/>
          </a:bodyPr>
          <a:lstStyle/>
          <a:p>
            <a:r>
              <a:rPr lang="en-US" altLang="zh-CN" sz="2800" b="1" dirty="0">
                <a:solidFill>
                  <a:srgbClr val="0000FF"/>
                </a:solidFill>
              </a:rPr>
              <a:t>Right concentration</a:t>
            </a:r>
          </a:p>
          <a:p>
            <a:pPr>
              <a:lnSpc>
                <a:spcPts val="3800"/>
              </a:lnSpc>
            </a:pPr>
            <a:endParaRPr lang="en-US" altLang="zh-CN" sz="2800" dirty="0">
              <a:solidFill>
                <a:srgbClr val="0000FF"/>
              </a:solidFill>
            </a:endParaRPr>
          </a:p>
        </p:txBody>
      </p:sp>
      <p:sp>
        <p:nvSpPr>
          <p:cNvPr id="8" name="文字方塊 7">
            <a:extLst>
              <a:ext uri="{FF2B5EF4-FFF2-40B4-BE49-F238E27FC236}">
                <a16:creationId xmlns:a16="http://schemas.microsoft.com/office/drawing/2014/main" id="{ED45E4FF-305F-4CB1-67E9-171B72439E57}"/>
              </a:ext>
            </a:extLst>
          </p:cNvPr>
          <p:cNvSpPr txBox="1"/>
          <p:nvPr/>
        </p:nvSpPr>
        <p:spPr>
          <a:xfrm>
            <a:off x="837828" y="1204601"/>
            <a:ext cx="5616624" cy="1039900"/>
          </a:xfrm>
          <a:prstGeom prst="rect">
            <a:avLst/>
          </a:prstGeom>
          <a:noFill/>
        </p:spPr>
        <p:txBody>
          <a:bodyPr wrap="square" rtlCol="0">
            <a:spAutoFit/>
          </a:bodyPr>
          <a:lstStyle/>
          <a:p>
            <a:pPr>
              <a:lnSpc>
                <a:spcPts val="3800"/>
              </a:lnSpc>
            </a:pPr>
            <a:r>
              <a:rPr lang="en-US" altLang="zh-CN" sz="2800" b="1" dirty="0">
                <a:solidFill>
                  <a:srgbClr val="0000FF"/>
                </a:solidFill>
              </a:rPr>
              <a:t>List of the 40 meditation subjects</a:t>
            </a:r>
          </a:p>
          <a:p>
            <a:pPr>
              <a:lnSpc>
                <a:spcPts val="3800"/>
              </a:lnSpc>
            </a:pPr>
            <a:endParaRPr lang="en-US" altLang="zh-CN" sz="2800" b="1" dirty="0">
              <a:solidFill>
                <a:srgbClr val="0000FF"/>
              </a:solidFill>
            </a:endParaRPr>
          </a:p>
        </p:txBody>
      </p:sp>
      <p:sp>
        <p:nvSpPr>
          <p:cNvPr id="9" name="文字方塊 8">
            <a:extLst>
              <a:ext uri="{FF2B5EF4-FFF2-40B4-BE49-F238E27FC236}">
                <a16:creationId xmlns:a16="http://schemas.microsoft.com/office/drawing/2014/main" id="{6FB6A64F-BECE-3405-A5A4-EE0E4B828DFD}"/>
              </a:ext>
            </a:extLst>
          </p:cNvPr>
          <p:cNvSpPr txBox="1"/>
          <p:nvPr/>
        </p:nvSpPr>
        <p:spPr>
          <a:xfrm>
            <a:off x="6274432" y="1240586"/>
            <a:ext cx="5832648" cy="1039900"/>
          </a:xfrm>
          <a:prstGeom prst="rect">
            <a:avLst/>
          </a:prstGeom>
          <a:noFill/>
        </p:spPr>
        <p:txBody>
          <a:bodyPr wrap="square" rtlCol="0">
            <a:spAutoFit/>
          </a:bodyPr>
          <a:lstStyle/>
          <a:p>
            <a:pPr>
              <a:lnSpc>
                <a:spcPts val="3800"/>
              </a:lnSpc>
            </a:pPr>
            <a:r>
              <a:rPr lang="en-US" altLang="zh-CN" sz="2800" b="1" dirty="0">
                <a:solidFill>
                  <a:srgbClr val="0000FF"/>
                </a:solidFill>
              </a:rPr>
              <a:t>_</a:t>
            </a:r>
            <a:r>
              <a:rPr lang="en-US" altLang="zh-CN" sz="2600" b="1" i="1" dirty="0">
                <a:solidFill>
                  <a:srgbClr val="0000FF"/>
                </a:solidFill>
              </a:rPr>
              <a:t>Visuddhimagga</a:t>
            </a:r>
            <a:r>
              <a:rPr lang="en-US" altLang="zh-CN" sz="2600" b="1" dirty="0">
                <a:solidFill>
                  <a:srgbClr val="0000FF"/>
                </a:solidFill>
              </a:rPr>
              <a:t> (</a:t>
            </a:r>
            <a:r>
              <a:rPr lang="en-US" altLang="zh-CN" sz="2600" b="1" i="1" dirty="0">
                <a:solidFill>
                  <a:srgbClr val="0000FF"/>
                </a:solidFill>
              </a:rPr>
              <a:t>Path of Purification</a:t>
            </a:r>
            <a:r>
              <a:rPr lang="en-US" altLang="zh-CN" sz="2600" b="1" dirty="0">
                <a:solidFill>
                  <a:srgbClr val="0000FF"/>
                </a:solidFill>
              </a:rPr>
              <a:t>)</a:t>
            </a:r>
          </a:p>
          <a:p>
            <a:pPr>
              <a:lnSpc>
                <a:spcPts val="3800"/>
              </a:lnSpc>
            </a:pPr>
            <a:endParaRPr lang="en-US" altLang="zh-CN" sz="2800" b="1" dirty="0">
              <a:solidFill>
                <a:srgbClr val="0000FF"/>
              </a:solidFill>
            </a:endParaRPr>
          </a:p>
        </p:txBody>
      </p:sp>
      <p:sp>
        <p:nvSpPr>
          <p:cNvPr id="10" name="文字方塊 9">
            <a:extLst>
              <a:ext uri="{FF2B5EF4-FFF2-40B4-BE49-F238E27FC236}">
                <a16:creationId xmlns:a16="http://schemas.microsoft.com/office/drawing/2014/main" id="{F04296DF-C8CB-CE26-8DBA-49769DF30805}"/>
              </a:ext>
            </a:extLst>
          </p:cNvPr>
          <p:cNvSpPr txBox="1"/>
          <p:nvPr/>
        </p:nvSpPr>
        <p:spPr>
          <a:xfrm>
            <a:off x="405780" y="2060847"/>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I. The 10 </a:t>
            </a:r>
            <a:r>
              <a:rPr lang="en-US" altLang="zh-CN" sz="2800" b="1" dirty="0" err="1">
                <a:solidFill>
                  <a:srgbClr val="0000FF"/>
                </a:solidFill>
              </a:rPr>
              <a:t>Kasina</a:t>
            </a:r>
            <a:r>
              <a:rPr lang="en-US" altLang="zh-CN" sz="2800" b="1" dirty="0">
                <a:solidFill>
                  <a:srgbClr val="0000FF"/>
                </a:solidFill>
              </a:rPr>
              <a:t>  exercises: </a:t>
            </a:r>
            <a:r>
              <a:rPr lang="en-US" altLang="zh-CN" sz="2800" b="1" dirty="0" err="1">
                <a:solidFill>
                  <a:srgbClr val="0000FF"/>
                </a:solidFill>
              </a:rPr>
              <a:t>Kasina</a:t>
            </a:r>
            <a:r>
              <a:rPr lang="en-US" altLang="zh-CN" sz="2800" b="1" dirty="0">
                <a:solidFill>
                  <a:srgbClr val="0000FF"/>
                </a:solidFill>
              </a:rPr>
              <a:t> = 'Entirety'. All 4 </a:t>
            </a:r>
            <a:r>
              <a:rPr lang="en-US" altLang="zh-CN" sz="2800" b="1" dirty="0" err="1">
                <a:solidFill>
                  <a:srgbClr val="0000FF"/>
                </a:solidFill>
              </a:rPr>
              <a:t>jhānas</a:t>
            </a:r>
            <a:r>
              <a:rPr lang="en-US" altLang="zh-CN" sz="2800" b="1" dirty="0">
                <a:solidFill>
                  <a:srgbClr val="0000FF"/>
                </a:solidFill>
              </a:rPr>
              <a:t> possible</a:t>
            </a:r>
          </a:p>
        </p:txBody>
      </p:sp>
      <p:sp>
        <p:nvSpPr>
          <p:cNvPr id="11" name="文字方塊 10">
            <a:extLst>
              <a:ext uri="{FF2B5EF4-FFF2-40B4-BE49-F238E27FC236}">
                <a16:creationId xmlns:a16="http://schemas.microsoft.com/office/drawing/2014/main" id="{1EA1D50F-B857-CA4B-5945-15D38884AF46}"/>
              </a:ext>
            </a:extLst>
          </p:cNvPr>
          <p:cNvSpPr txBox="1"/>
          <p:nvPr/>
        </p:nvSpPr>
        <p:spPr>
          <a:xfrm>
            <a:off x="354561" y="2618177"/>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II. The 10 perceptions of disgust: </a:t>
            </a:r>
            <a:r>
              <a:rPr lang="en-US" altLang="zh-CN" sz="2800" b="1" dirty="0" err="1">
                <a:solidFill>
                  <a:srgbClr val="0000FF"/>
                </a:solidFill>
              </a:rPr>
              <a:t>asubha-sañña</a:t>
            </a:r>
            <a:r>
              <a:rPr lang="en-US" altLang="zh-CN" sz="2800" b="1" dirty="0">
                <a:solidFill>
                  <a:srgbClr val="0000FF"/>
                </a:solidFill>
              </a:rPr>
              <a:t>: 1st </a:t>
            </a:r>
            <a:r>
              <a:rPr lang="en-US" altLang="zh-CN" sz="2800" b="1" dirty="0" err="1">
                <a:solidFill>
                  <a:srgbClr val="0000FF"/>
                </a:solidFill>
              </a:rPr>
              <a:t>jhāna</a:t>
            </a:r>
            <a:r>
              <a:rPr lang="en-US" altLang="zh-CN" sz="2800" b="1" dirty="0">
                <a:solidFill>
                  <a:srgbClr val="0000FF"/>
                </a:solidFill>
              </a:rPr>
              <a:t> possible</a:t>
            </a:r>
          </a:p>
        </p:txBody>
      </p:sp>
      <p:sp>
        <p:nvSpPr>
          <p:cNvPr id="12" name="文字方塊 11">
            <a:extLst>
              <a:ext uri="{FF2B5EF4-FFF2-40B4-BE49-F238E27FC236}">
                <a16:creationId xmlns:a16="http://schemas.microsoft.com/office/drawing/2014/main" id="{B05FFCA3-0986-8EF6-089A-E70917EE1AF2}"/>
              </a:ext>
            </a:extLst>
          </p:cNvPr>
          <p:cNvSpPr txBox="1"/>
          <p:nvPr/>
        </p:nvSpPr>
        <p:spPr>
          <a:xfrm>
            <a:off x="332758" y="3203361"/>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III. The 10 contemplations: remembrances or recollections </a:t>
            </a:r>
            <a:r>
              <a:rPr lang="en-US" altLang="zh-CN" sz="2800" b="1" dirty="0" err="1">
                <a:solidFill>
                  <a:srgbClr val="0000FF"/>
                </a:solidFill>
              </a:rPr>
              <a:t>anussati</a:t>
            </a:r>
            <a:endParaRPr lang="en-US" altLang="zh-CN" sz="2800" b="1" dirty="0">
              <a:solidFill>
                <a:srgbClr val="0000FF"/>
              </a:solidFill>
            </a:endParaRPr>
          </a:p>
        </p:txBody>
      </p:sp>
      <p:sp>
        <p:nvSpPr>
          <p:cNvPr id="13" name="文字方塊 12">
            <a:extLst>
              <a:ext uri="{FF2B5EF4-FFF2-40B4-BE49-F238E27FC236}">
                <a16:creationId xmlns:a16="http://schemas.microsoft.com/office/drawing/2014/main" id="{9D557D31-AC55-4E35-EC56-1687AFC46948}"/>
              </a:ext>
            </a:extLst>
          </p:cNvPr>
          <p:cNvSpPr txBox="1"/>
          <p:nvPr/>
        </p:nvSpPr>
        <p:spPr>
          <a:xfrm>
            <a:off x="332758" y="3787002"/>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IV. The 4 divine abodes or infinite states: brahma-vihara</a:t>
            </a:r>
          </a:p>
        </p:txBody>
      </p:sp>
      <p:sp>
        <p:nvSpPr>
          <p:cNvPr id="14" name="文字方塊 13">
            <a:extLst>
              <a:ext uri="{FF2B5EF4-FFF2-40B4-BE49-F238E27FC236}">
                <a16:creationId xmlns:a16="http://schemas.microsoft.com/office/drawing/2014/main" id="{5B96E752-F53F-29B1-F361-04EFC3936D57}"/>
              </a:ext>
            </a:extLst>
          </p:cNvPr>
          <p:cNvSpPr txBox="1"/>
          <p:nvPr/>
        </p:nvSpPr>
        <p:spPr>
          <a:xfrm>
            <a:off x="353848" y="4409752"/>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V. The 4 formless spheres </a:t>
            </a:r>
            <a:r>
              <a:rPr lang="en-US" altLang="zh-CN" sz="2800" b="1" dirty="0" err="1">
                <a:solidFill>
                  <a:srgbClr val="0000FF"/>
                </a:solidFill>
              </a:rPr>
              <a:t>arūpāyatana</a:t>
            </a:r>
            <a:r>
              <a:rPr lang="en-US" altLang="zh-CN" sz="2800" b="1" dirty="0">
                <a:solidFill>
                  <a:srgbClr val="0000FF"/>
                </a:solidFill>
              </a:rPr>
              <a:t>: based on the 4th </a:t>
            </a:r>
            <a:r>
              <a:rPr lang="en-US" altLang="zh-CN" sz="2800" b="1" dirty="0" err="1">
                <a:solidFill>
                  <a:srgbClr val="0000FF"/>
                </a:solidFill>
              </a:rPr>
              <a:t>jhāna</a:t>
            </a:r>
            <a:endParaRPr lang="en-US" altLang="zh-CN" sz="2800" b="1" dirty="0">
              <a:solidFill>
                <a:srgbClr val="0000FF"/>
              </a:solidFill>
            </a:endParaRPr>
          </a:p>
        </p:txBody>
      </p:sp>
      <p:sp>
        <p:nvSpPr>
          <p:cNvPr id="15" name="文字方塊 14">
            <a:extLst>
              <a:ext uri="{FF2B5EF4-FFF2-40B4-BE49-F238E27FC236}">
                <a16:creationId xmlns:a16="http://schemas.microsoft.com/office/drawing/2014/main" id="{6FE201EC-6839-093E-232E-6BC0D13626F3}"/>
              </a:ext>
            </a:extLst>
          </p:cNvPr>
          <p:cNvSpPr txBox="1"/>
          <p:nvPr/>
        </p:nvSpPr>
        <p:spPr>
          <a:xfrm>
            <a:off x="353848" y="4994936"/>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VI. Perception of the loathsomeness of food </a:t>
            </a:r>
            <a:r>
              <a:rPr lang="en-US" altLang="zh-CN" sz="2800" b="1" dirty="0" err="1">
                <a:solidFill>
                  <a:srgbClr val="0000FF"/>
                </a:solidFill>
              </a:rPr>
              <a:t>āhāre</a:t>
            </a:r>
            <a:r>
              <a:rPr lang="en-US" altLang="zh-CN" sz="2800" b="1" dirty="0">
                <a:solidFill>
                  <a:srgbClr val="0000FF"/>
                </a:solidFill>
              </a:rPr>
              <a:t> </a:t>
            </a:r>
            <a:r>
              <a:rPr lang="en-US" altLang="zh-CN" sz="2800" b="1" dirty="0" err="1">
                <a:solidFill>
                  <a:srgbClr val="0000FF"/>
                </a:solidFill>
              </a:rPr>
              <a:t>patikkūla-saññā</a:t>
            </a:r>
            <a:endParaRPr lang="en-US" altLang="zh-CN" sz="2800" b="1" dirty="0">
              <a:solidFill>
                <a:srgbClr val="0000FF"/>
              </a:solidFill>
            </a:endParaRPr>
          </a:p>
        </p:txBody>
      </p:sp>
      <p:sp>
        <p:nvSpPr>
          <p:cNvPr id="16" name="文字方塊 15">
            <a:extLst>
              <a:ext uri="{FF2B5EF4-FFF2-40B4-BE49-F238E27FC236}">
                <a16:creationId xmlns:a16="http://schemas.microsoft.com/office/drawing/2014/main" id="{45002141-3117-08B8-D77B-829C00176040}"/>
              </a:ext>
            </a:extLst>
          </p:cNvPr>
          <p:cNvSpPr txBox="1"/>
          <p:nvPr/>
        </p:nvSpPr>
        <p:spPr>
          <a:xfrm>
            <a:off x="353848" y="5612717"/>
            <a:ext cx="11593288" cy="552587"/>
          </a:xfrm>
          <a:prstGeom prst="rect">
            <a:avLst/>
          </a:prstGeom>
          <a:noFill/>
        </p:spPr>
        <p:txBody>
          <a:bodyPr wrap="square" rtlCol="0">
            <a:spAutoFit/>
          </a:bodyPr>
          <a:lstStyle/>
          <a:p>
            <a:pPr>
              <a:lnSpc>
                <a:spcPts val="3800"/>
              </a:lnSpc>
            </a:pPr>
            <a:r>
              <a:rPr lang="en-US" altLang="zh-CN" sz="2800" b="1" dirty="0">
                <a:solidFill>
                  <a:srgbClr val="0000FF"/>
                </a:solidFill>
              </a:rPr>
              <a:t>VII. Defining Analysis of the four great elements </a:t>
            </a:r>
            <a:r>
              <a:rPr lang="en-US" altLang="zh-CN" sz="2800" b="1" dirty="0" err="1">
                <a:solidFill>
                  <a:srgbClr val="0000FF"/>
                </a:solidFill>
              </a:rPr>
              <a:t>dhātu-vavatthānava</a:t>
            </a:r>
            <a:endParaRPr lang="en-US" altLang="zh-CN" sz="2800" b="1" dirty="0">
              <a:solidFill>
                <a:srgbClr val="0000FF"/>
              </a:solidFill>
            </a:endParaRPr>
          </a:p>
        </p:txBody>
      </p:sp>
      <p:sp>
        <p:nvSpPr>
          <p:cNvPr id="17" name="矩形 16">
            <a:extLst>
              <a:ext uri="{FF2B5EF4-FFF2-40B4-BE49-F238E27FC236}">
                <a16:creationId xmlns:a16="http://schemas.microsoft.com/office/drawing/2014/main" id="{E7553FB3-4227-BA85-1C7E-A9D6276AD5AE}"/>
              </a:ext>
            </a:extLst>
          </p:cNvPr>
          <p:cNvSpPr/>
          <p:nvPr/>
        </p:nvSpPr>
        <p:spPr>
          <a:xfrm>
            <a:off x="909836" y="5630459"/>
            <a:ext cx="9721080" cy="534845"/>
          </a:xfrm>
          <a:prstGeom prst="rect">
            <a:avLst/>
          </a:prstGeom>
          <a:noFill/>
          <a:ln w="317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863342727"/>
      </p:ext>
    </p:extLst>
  </p:cSld>
  <p:clrMapOvr>
    <a:overrideClrMapping bg1="lt1" tx1="dk1" bg2="lt2" tx2="dk2" accent1="accent1" accent2="accent2" accent3="accent3" accent4="accent4" accent5="accent5" accent6="accent6" hlink="hlink" folHlink="folHlink"/>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498CC74B-C3DC-5C22-475B-03A9486D468E}"/>
              </a:ext>
            </a:extLst>
          </p:cNvPr>
          <p:cNvSpPr>
            <a:spLocks noGrp="1"/>
          </p:cNvSpPr>
          <p:nvPr>
            <p:ph type="sldNum" sz="quarter" idx="12"/>
          </p:nvPr>
        </p:nvSpPr>
        <p:spPr/>
        <p:txBody>
          <a:bodyPr/>
          <a:lstStyle/>
          <a:p>
            <a:fld id="{6113E31D-E2AB-40D1-8B51-AFA5AFEF393A}" type="slidenum">
              <a:rPr lang="en-US" smtClean="0"/>
              <a:t>87</a:t>
            </a:fld>
            <a:endParaRPr lang="en-US" dirty="0"/>
          </a:p>
        </p:txBody>
      </p:sp>
      <p:sp>
        <p:nvSpPr>
          <p:cNvPr id="5" name="矩形: 按鈕形 4">
            <a:extLst>
              <a:ext uri="{FF2B5EF4-FFF2-40B4-BE49-F238E27FC236}">
                <a16:creationId xmlns:a16="http://schemas.microsoft.com/office/drawing/2014/main" id="{44E6BB42-3B4A-639C-AB76-F3D590224370}"/>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2D977B02-0C2D-21B4-045C-AC205BB0322A}"/>
              </a:ext>
            </a:extLst>
          </p:cNvPr>
          <p:cNvSpPr txBox="1"/>
          <p:nvPr/>
        </p:nvSpPr>
        <p:spPr>
          <a:xfrm>
            <a:off x="1125860" y="1052736"/>
            <a:ext cx="10454890" cy="571823"/>
          </a:xfrm>
          <a:prstGeom prst="rect">
            <a:avLst/>
          </a:prstGeom>
          <a:noFill/>
        </p:spPr>
        <p:txBody>
          <a:bodyPr wrap="square" rtlCol="0">
            <a:spAutoFit/>
          </a:bodyPr>
          <a:lstStyle/>
          <a:p>
            <a:pPr>
              <a:lnSpc>
                <a:spcPts val="4000"/>
              </a:lnSpc>
              <a:spcAft>
                <a:spcPts val="1800"/>
              </a:spcAft>
            </a:pPr>
            <a:r>
              <a:rPr lang="en-US" altLang="zh-CN" sz="2800" b="1" dirty="0">
                <a:solidFill>
                  <a:srgbClr val="0000CC"/>
                </a:solidFill>
              </a:rPr>
              <a:t>Defining of the elements (--access concentration)</a:t>
            </a:r>
          </a:p>
        </p:txBody>
      </p:sp>
      <p:sp>
        <p:nvSpPr>
          <p:cNvPr id="2" name="文字方塊 1">
            <a:extLst>
              <a:ext uri="{FF2B5EF4-FFF2-40B4-BE49-F238E27FC236}">
                <a16:creationId xmlns:a16="http://schemas.microsoft.com/office/drawing/2014/main" id="{D8DDDA22-C68E-575C-4AA3-06283AA6BF9B}"/>
              </a:ext>
            </a:extLst>
          </p:cNvPr>
          <p:cNvSpPr txBox="1"/>
          <p:nvPr/>
        </p:nvSpPr>
        <p:spPr>
          <a:xfrm>
            <a:off x="1125860" y="2373647"/>
            <a:ext cx="9577064" cy="2110706"/>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This is given in two ways: in brief and in detail. It is given in brief in the </a:t>
            </a:r>
            <a:r>
              <a:rPr lang="en-US" altLang="zh-CN" sz="2800" i="1" dirty="0" err="1">
                <a:solidFill>
                  <a:srgbClr val="0000CC"/>
                </a:solidFill>
              </a:rPr>
              <a:t>Mahásatipaþþhána</a:t>
            </a:r>
            <a:r>
              <a:rPr lang="en-US" altLang="zh-CN" sz="2800" i="1" dirty="0">
                <a:solidFill>
                  <a:srgbClr val="0000CC"/>
                </a:solidFill>
              </a:rPr>
              <a:t> Sutta </a:t>
            </a:r>
            <a:r>
              <a:rPr lang="en-US" altLang="zh-CN" sz="2800" dirty="0">
                <a:solidFill>
                  <a:srgbClr val="0000CC"/>
                </a:solidFill>
              </a:rPr>
              <a:t>(D II 294), and in detail in the </a:t>
            </a:r>
            <a:r>
              <a:rPr lang="en-US" altLang="zh-CN" sz="2800" i="1" dirty="0" err="1">
                <a:solidFill>
                  <a:srgbClr val="0000CC"/>
                </a:solidFill>
              </a:rPr>
              <a:t>Maháhatthipadopama</a:t>
            </a:r>
            <a:r>
              <a:rPr lang="en-US" altLang="zh-CN" sz="2800" i="1" dirty="0">
                <a:solidFill>
                  <a:srgbClr val="0000CC"/>
                </a:solidFill>
              </a:rPr>
              <a:t> Sutta </a:t>
            </a:r>
            <a:r>
              <a:rPr lang="en-US" altLang="zh-CN" sz="2800" dirty="0">
                <a:solidFill>
                  <a:srgbClr val="0000CC"/>
                </a:solidFill>
              </a:rPr>
              <a:t>(M I 185), the </a:t>
            </a:r>
            <a:r>
              <a:rPr lang="en-US" altLang="zh-CN" sz="2800" i="1" dirty="0" err="1">
                <a:solidFill>
                  <a:srgbClr val="0000CC"/>
                </a:solidFill>
              </a:rPr>
              <a:t>Ráhulováda</a:t>
            </a:r>
            <a:r>
              <a:rPr lang="en-US" altLang="zh-CN" sz="2800" i="1" dirty="0">
                <a:solidFill>
                  <a:srgbClr val="0000CC"/>
                </a:solidFill>
              </a:rPr>
              <a:t> Sutta </a:t>
            </a:r>
            <a:r>
              <a:rPr lang="en-US" altLang="zh-CN" sz="2800" dirty="0">
                <a:solidFill>
                  <a:srgbClr val="0000CC"/>
                </a:solidFill>
              </a:rPr>
              <a:t>(M I 421), and the </a:t>
            </a:r>
            <a:r>
              <a:rPr lang="en-US" altLang="zh-CN" sz="2800" i="1" dirty="0" err="1">
                <a:solidFill>
                  <a:srgbClr val="0000CC"/>
                </a:solidFill>
              </a:rPr>
              <a:t>DhátuVibhanga</a:t>
            </a:r>
            <a:r>
              <a:rPr lang="en-US" altLang="zh-CN" sz="2800" i="1" dirty="0">
                <a:solidFill>
                  <a:srgbClr val="0000CC"/>
                </a:solidFill>
              </a:rPr>
              <a:t> Sutta </a:t>
            </a:r>
            <a:r>
              <a:rPr lang="en-US" altLang="zh-CN" sz="2800" dirty="0">
                <a:solidFill>
                  <a:srgbClr val="0000CC"/>
                </a:solidFill>
              </a:rPr>
              <a:t>(M III 240).</a:t>
            </a:r>
          </a:p>
        </p:txBody>
      </p:sp>
      <p:sp>
        <p:nvSpPr>
          <p:cNvPr id="3" name="文字方塊 2">
            <a:extLst>
              <a:ext uri="{FF2B5EF4-FFF2-40B4-BE49-F238E27FC236}">
                <a16:creationId xmlns:a16="http://schemas.microsoft.com/office/drawing/2014/main" id="{0C840FDE-9A38-7960-3D92-44F299F91443}"/>
              </a:ext>
            </a:extLst>
          </p:cNvPr>
          <p:cNvSpPr txBox="1"/>
          <p:nvPr/>
        </p:nvSpPr>
        <p:spPr>
          <a:xfrm>
            <a:off x="7534572" y="303648"/>
            <a:ext cx="3883448" cy="707886"/>
          </a:xfrm>
          <a:prstGeom prst="rect">
            <a:avLst/>
          </a:prstGeom>
          <a:noFill/>
        </p:spPr>
        <p:txBody>
          <a:bodyPr wrap="square" rtlCol="0">
            <a:spAutoFit/>
          </a:bodyPr>
          <a:lstStyle/>
          <a:p>
            <a:r>
              <a:rPr lang="en-US" altLang="zh-CN" sz="2000" i="1" dirty="0">
                <a:solidFill>
                  <a:srgbClr val="FF0000"/>
                </a:solidFill>
              </a:rPr>
              <a:t>--</a:t>
            </a:r>
            <a:r>
              <a:rPr lang="en-US" altLang="zh-CN" sz="2000" i="1" dirty="0" err="1">
                <a:solidFill>
                  <a:srgbClr val="FF0000"/>
                </a:solidFill>
              </a:rPr>
              <a:t>Visuddhimagga</a:t>
            </a:r>
            <a:r>
              <a:rPr lang="en-US" altLang="zh-CN" sz="2000" dirty="0">
                <a:solidFill>
                  <a:srgbClr val="FF0000"/>
                </a:solidFill>
              </a:rPr>
              <a:t> pp.344-366;</a:t>
            </a:r>
          </a:p>
          <a:p>
            <a:r>
              <a:rPr lang="en-US" altLang="zh-CN" sz="2000" dirty="0">
                <a:solidFill>
                  <a:srgbClr val="FF0000"/>
                </a:solidFill>
              </a:rPr>
              <a:t>--</a:t>
            </a:r>
            <a:r>
              <a:rPr lang="en-US" altLang="zh-CN" sz="2000" i="1" dirty="0" err="1">
                <a:solidFill>
                  <a:srgbClr val="FF0000"/>
                </a:solidFill>
              </a:rPr>
              <a:t>Vimuttimagga</a:t>
            </a:r>
            <a:r>
              <a:rPr lang="en-US" altLang="zh-CN" sz="2000" dirty="0">
                <a:solidFill>
                  <a:srgbClr val="FF0000"/>
                </a:solidFill>
              </a:rPr>
              <a:t> pp. 197-205.</a:t>
            </a:r>
          </a:p>
        </p:txBody>
      </p:sp>
    </p:spTree>
    <p:extLst>
      <p:ext uri="{BB962C8B-B14F-4D97-AF65-F5344CB8AC3E}">
        <p14:creationId xmlns:p14="http://schemas.microsoft.com/office/powerpoint/2010/main" val="13293885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79752F97-F97D-D781-6897-24DDFA6D2788}"/>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71E0D5EB-B3AD-0763-DEA5-1B630DF43E6B}"/>
              </a:ext>
            </a:extLst>
          </p:cNvPr>
          <p:cNvSpPr txBox="1"/>
          <p:nvPr/>
        </p:nvSpPr>
        <p:spPr>
          <a:xfrm>
            <a:off x="866967" y="1124744"/>
            <a:ext cx="10454890" cy="4162550"/>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It is given in brief in </a:t>
            </a:r>
            <a:r>
              <a:rPr lang="en-US" altLang="zh-CN" sz="2800" i="1" dirty="0">
                <a:solidFill>
                  <a:srgbClr val="0000CC"/>
                </a:solidFill>
              </a:rPr>
              <a:t>the </a:t>
            </a:r>
            <a:r>
              <a:rPr lang="en-US" altLang="zh-CN" sz="2800" i="1" dirty="0" err="1">
                <a:solidFill>
                  <a:srgbClr val="0000CC"/>
                </a:solidFill>
              </a:rPr>
              <a:t>Mahásatipaþþhána</a:t>
            </a:r>
            <a:r>
              <a:rPr lang="en-US" altLang="zh-CN" sz="2800" i="1" dirty="0">
                <a:solidFill>
                  <a:srgbClr val="0000CC"/>
                </a:solidFill>
              </a:rPr>
              <a:t> Sutta</a:t>
            </a:r>
            <a:r>
              <a:rPr lang="en-US" altLang="zh-CN" sz="2800" dirty="0">
                <a:solidFill>
                  <a:srgbClr val="0000CC"/>
                </a:solidFill>
              </a:rPr>
              <a:t>, for one of quick understanding whose meditation subject is elements, as follows: “Bhikkhus, just as though a skilled butcher or butcher’s apprentice had killed a cow and were seated at the crossroads with it cut up into pieces, so too, bhikkhus, a bhikkhu reviews this body however placed, however disposed, as consisting of elements: In this body there are the earth element, the water element, the fire element, and the air element” 20 (D II 294).</a:t>
            </a:r>
          </a:p>
        </p:txBody>
      </p:sp>
    </p:spTree>
    <p:extLst>
      <p:ext uri="{BB962C8B-B14F-4D97-AF65-F5344CB8AC3E}">
        <p14:creationId xmlns:p14="http://schemas.microsoft.com/office/powerpoint/2010/main" val="2810863771"/>
      </p:ext>
    </p:extLst>
  </p:cSld>
  <p:clrMapOvr>
    <a:overrideClrMapping bg1="lt1" tx1="dk1" bg2="lt2" tx2="dk2" accent1="accent1" accent2="accent2" accent3="accent3" accent4="accent4" accent5="accent5" accent6="accent6" hlink="hlink" folHlink="folHlink"/>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C6AB085D-979D-61DA-3683-7D04A565D33A}"/>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2" name="文字方塊 1">
            <a:extLst>
              <a:ext uri="{FF2B5EF4-FFF2-40B4-BE49-F238E27FC236}">
                <a16:creationId xmlns:a16="http://schemas.microsoft.com/office/drawing/2014/main" id="{128D4414-D536-4F00-4369-DAFA5A7D04CC}"/>
              </a:ext>
            </a:extLst>
          </p:cNvPr>
          <p:cNvSpPr txBox="1"/>
          <p:nvPr/>
        </p:nvSpPr>
        <p:spPr>
          <a:xfrm>
            <a:off x="837828" y="1772816"/>
            <a:ext cx="10657184" cy="3995837"/>
          </a:xfrm>
          <a:prstGeom prst="rect">
            <a:avLst/>
          </a:prstGeom>
          <a:noFill/>
        </p:spPr>
        <p:txBody>
          <a:bodyPr wrap="square" rtlCol="0">
            <a:spAutoFit/>
          </a:bodyPr>
          <a:lstStyle/>
          <a:p>
            <a:pPr>
              <a:lnSpc>
                <a:spcPts val="4400"/>
              </a:lnSpc>
            </a:pPr>
            <a:r>
              <a:rPr lang="en-US" altLang="zh-CN" sz="2800" dirty="0">
                <a:solidFill>
                  <a:srgbClr val="0000CC"/>
                </a:solidFill>
              </a:rPr>
              <a:t>As regards the method of development here, a bhikkhu of quick understanding, the meditation subject becomes clear to him if he gives his attention to it in this way: “What has the characteristic of </a:t>
            </a:r>
            <a:r>
              <a:rPr lang="en-US" altLang="zh-CN" sz="2800" u="sng" dirty="0" err="1">
                <a:solidFill>
                  <a:srgbClr val="0000CC"/>
                </a:solidFill>
              </a:rPr>
              <a:t>stiffenedness</a:t>
            </a:r>
            <a:r>
              <a:rPr lang="en-US" altLang="zh-CN" sz="2800" dirty="0">
                <a:solidFill>
                  <a:srgbClr val="0000CC"/>
                </a:solidFill>
              </a:rPr>
              <a:t> is the earth element, what has the characteristic of </a:t>
            </a:r>
            <a:r>
              <a:rPr lang="en-US" altLang="zh-CN" sz="2800" u="sng" dirty="0">
                <a:solidFill>
                  <a:srgbClr val="0000CC"/>
                </a:solidFill>
              </a:rPr>
              <a:t>cohesion</a:t>
            </a:r>
            <a:r>
              <a:rPr lang="en-US" altLang="zh-CN" sz="2800" dirty="0">
                <a:solidFill>
                  <a:srgbClr val="0000CC"/>
                </a:solidFill>
              </a:rPr>
              <a:t> is the water element, what has the characteristic of </a:t>
            </a:r>
            <a:r>
              <a:rPr lang="en-US" altLang="zh-CN" sz="2800" u="sng" dirty="0">
                <a:solidFill>
                  <a:srgbClr val="0000CC"/>
                </a:solidFill>
              </a:rPr>
              <a:t>ripening</a:t>
            </a:r>
            <a:r>
              <a:rPr lang="en-US" altLang="zh-CN" sz="2800" dirty="0">
                <a:solidFill>
                  <a:srgbClr val="0000CC"/>
                </a:solidFill>
              </a:rPr>
              <a:t> (</a:t>
            </a:r>
            <a:r>
              <a:rPr lang="en-US" altLang="zh-CN" sz="2800" u="sng" dirty="0">
                <a:solidFill>
                  <a:srgbClr val="0000CC"/>
                </a:solidFill>
              </a:rPr>
              <a:t>maturing</a:t>
            </a:r>
            <a:r>
              <a:rPr lang="en-US" altLang="zh-CN" sz="2800" dirty="0">
                <a:solidFill>
                  <a:srgbClr val="0000CC"/>
                </a:solidFill>
              </a:rPr>
              <a:t>) is the fire element, what has the characteristic of </a:t>
            </a:r>
            <a:r>
              <a:rPr lang="en-US" altLang="zh-CN" sz="2800" u="sng" dirty="0">
                <a:solidFill>
                  <a:srgbClr val="0000CC"/>
                </a:solidFill>
              </a:rPr>
              <a:t>distending</a:t>
            </a:r>
            <a:r>
              <a:rPr lang="en-US" altLang="zh-CN" sz="2800" dirty="0">
                <a:solidFill>
                  <a:srgbClr val="0000CC"/>
                </a:solidFill>
              </a:rPr>
              <a:t> (</a:t>
            </a:r>
            <a:r>
              <a:rPr lang="en-US" altLang="zh-CN" sz="2800" u="sng" dirty="0">
                <a:solidFill>
                  <a:srgbClr val="0000CC"/>
                </a:solidFill>
              </a:rPr>
              <a:t>supporting</a:t>
            </a:r>
            <a:r>
              <a:rPr lang="en-US" altLang="zh-CN" sz="2800" dirty="0">
                <a:solidFill>
                  <a:srgbClr val="0000CC"/>
                </a:solidFill>
              </a:rPr>
              <a:t>) is the air element.”</a:t>
            </a:r>
          </a:p>
        </p:txBody>
      </p:sp>
    </p:spTree>
    <p:extLst>
      <p:ext uri="{BB962C8B-B14F-4D97-AF65-F5344CB8AC3E}">
        <p14:creationId xmlns:p14="http://schemas.microsoft.com/office/powerpoint/2010/main" val="3554730361"/>
      </p:ext>
    </p:extLst>
  </p:cSld>
  <p:clrMapOvr>
    <a:overrideClrMapping bg1="lt1" tx1="dk1" bg2="lt2" tx2="dk2" accent1="accent1" accent2="accent2" accent3="accent3" accent4="accent4" accent5="accent5" accent6="accent6" hlink="hlink" folHlink="folHlink"/>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CDD6363D-4C89-6315-3013-DE887D2DCAD0}"/>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2" name="文字方塊 1">
            <a:extLst>
              <a:ext uri="{FF2B5EF4-FFF2-40B4-BE49-F238E27FC236}">
                <a16:creationId xmlns:a16="http://schemas.microsoft.com/office/drawing/2014/main" id="{325E0107-19DB-CDAE-0B29-A88E3DDC8B61}"/>
              </a:ext>
            </a:extLst>
          </p:cNvPr>
          <p:cNvSpPr txBox="1"/>
          <p:nvPr/>
        </p:nvSpPr>
        <p:spPr>
          <a:xfrm>
            <a:off x="837828" y="1124744"/>
            <a:ext cx="10827467" cy="5124352"/>
          </a:xfrm>
          <a:prstGeom prst="rect">
            <a:avLst/>
          </a:prstGeom>
          <a:noFill/>
        </p:spPr>
        <p:txBody>
          <a:bodyPr wrap="square" rtlCol="0">
            <a:spAutoFit/>
          </a:bodyPr>
          <a:lstStyle/>
          <a:p>
            <a:pPr>
              <a:lnSpc>
                <a:spcPts val="4400"/>
              </a:lnSpc>
            </a:pPr>
            <a:r>
              <a:rPr lang="en-US" altLang="zh-CN" sz="2800" dirty="0">
                <a:solidFill>
                  <a:srgbClr val="0000CC"/>
                </a:solidFill>
              </a:rPr>
              <a:t>So firstly, one of quick understanding who wants to develop this meditation subject should go into solitary retreat. Then he should advert to his own entire material body and discern the elements in brief in this way: “In this body what is </a:t>
            </a:r>
            <a:r>
              <a:rPr lang="en-US" altLang="zh-CN" sz="2800" u="sng" dirty="0" err="1">
                <a:solidFill>
                  <a:srgbClr val="0000CC"/>
                </a:solidFill>
              </a:rPr>
              <a:t>stiffenedness</a:t>
            </a:r>
            <a:r>
              <a:rPr lang="en-US" altLang="zh-CN" sz="2800" u="sng" dirty="0">
                <a:solidFill>
                  <a:srgbClr val="0000CC"/>
                </a:solidFill>
              </a:rPr>
              <a:t> or harshness</a:t>
            </a:r>
            <a:r>
              <a:rPr lang="en-US" altLang="zh-CN" sz="2800" dirty="0">
                <a:solidFill>
                  <a:srgbClr val="0000CC"/>
                </a:solidFill>
              </a:rPr>
              <a:t> is the earth element, what is </a:t>
            </a:r>
            <a:r>
              <a:rPr lang="en-US" altLang="zh-CN" sz="2800" u="sng" dirty="0">
                <a:solidFill>
                  <a:srgbClr val="0000CC"/>
                </a:solidFill>
              </a:rPr>
              <a:t>cohesion or fluidity</a:t>
            </a:r>
            <a:r>
              <a:rPr lang="en-US" altLang="zh-CN" sz="2800" dirty="0">
                <a:solidFill>
                  <a:srgbClr val="0000CC"/>
                </a:solidFill>
              </a:rPr>
              <a:t> is the water element, what is </a:t>
            </a:r>
            <a:r>
              <a:rPr lang="en-US" altLang="zh-CN" sz="2800" u="sng" dirty="0">
                <a:solidFill>
                  <a:srgbClr val="0000CC"/>
                </a:solidFill>
              </a:rPr>
              <a:t>maturing (ripening) or heat</a:t>
            </a:r>
            <a:r>
              <a:rPr lang="en-US" altLang="zh-CN" sz="2800" dirty="0">
                <a:solidFill>
                  <a:srgbClr val="0000CC"/>
                </a:solidFill>
              </a:rPr>
              <a:t> is the fire element, what is </a:t>
            </a:r>
            <a:r>
              <a:rPr lang="en-US" altLang="zh-CN" sz="2800" u="sng" dirty="0">
                <a:solidFill>
                  <a:srgbClr val="0000CC"/>
                </a:solidFill>
              </a:rPr>
              <a:t>distension or movement</a:t>
            </a:r>
            <a:r>
              <a:rPr lang="en-US" altLang="zh-CN" sz="2800" dirty="0">
                <a:solidFill>
                  <a:srgbClr val="0000CC"/>
                </a:solidFill>
              </a:rPr>
              <a:t> is the air element.” And he should advert and give attention to it and review it again and again as “earth element, water element,” that is to say, as mere elements, not a living being, and soulless</a:t>
            </a:r>
          </a:p>
        </p:txBody>
      </p:sp>
    </p:spTree>
    <p:extLst>
      <p:ext uri="{BB962C8B-B14F-4D97-AF65-F5344CB8AC3E}">
        <p14:creationId xmlns:p14="http://schemas.microsoft.com/office/powerpoint/2010/main" val="3883191437"/>
      </p:ext>
    </p:extLst>
  </p:cSld>
  <p:clrMapOvr>
    <a:overrideClrMapping bg1="lt1" tx1="dk1" bg2="lt2" tx2="dk2" accent1="accent1" accent2="accent2" accent3="accent3" accent4="accent4" accent5="accent5" accent6="accent6" hlink="hlink" folHlink="folHlink"/>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B7E4C06F-346D-7C0A-4D8C-E2B79FEB68AE}"/>
              </a:ext>
            </a:extLst>
          </p:cNvPr>
          <p:cNvSpPr>
            <a:spLocks noGrp="1"/>
          </p:cNvSpPr>
          <p:nvPr>
            <p:ph type="sldNum" sz="quarter" idx="12"/>
          </p:nvPr>
        </p:nvSpPr>
        <p:spPr/>
        <p:txBody>
          <a:bodyPr/>
          <a:lstStyle/>
          <a:p>
            <a:fld id="{6113E31D-E2AB-40D1-8B51-AFA5AFEF393A}" type="slidenum">
              <a:rPr lang="en-US" smtClean="0"/>
              <a:t>91</a:t>
            </a:fld>
            <a:endParaRPr lang="en-US" dirty="0"/>
          </a:p>
        </p:txBody>
      </p:sp>
      <p:sp>
        <p:nvSpPr>
          <p:cNvPr id="5" name="矩形: 按鈕形 4">
            <a:extLst>
              <a:ext uri="{FF2B5EF4-FFF2-40B4-BE49-F238E27FC236}">
                <a16:creationId xmlns:a16="http://schemas.microsoft.com/office/drawing/2014/main" id="{5E1B29AB-51ED-5B07-5B63-61175D23A65F}"/>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2" name="文字方塊 1">
            <a:extLst>
              <a:ext uri="{FF2B5EF4-FFF2-40B4-BE49-F238E27FC236}">
                <a16:creationId xmlns:a16="http://schemas.microsoft.com/office/drawing/2014/main" id="{903D40A4-39F6-2CF3-397E-85DB5653D83C}"/>
              </a:ext>
            </a:extLst>
          </p:cNvPr>
          <p:cNvSpPr txBox="1"/>
          <p:nvPr/>
        </p:nvSpPr>
        <p:spPr>
          <a:xfrm>
            <a:off x="909836" y="2132856"/>
            <a:ext cx="10827467" cy="3257174"/>
          </a:xfrm>
          <a:prstGeom prst="rect">
            <a:avLst/>
          </a:prstGeom>
          <a:noFill/>
        </p:spPr>
        <p:txBody>
          <a:bodyPr wrap="square" rtlCol="0">
            <a:spAutoFit/>
          </a:bodyPr>
          <a:lstStyle/>
          <a:p>
            <a:pPr>
              <a:lnSpc>
                <a:spcPct val="150000"/>
              </a:lnSpc>
              <a:spcAft>
                <a:spcPts val="1800"/>
              </a:spcAft>
            </a:pPr>
            <a:r>
              <a:rPr lang="en-US" altLang="zh-CN" sz="2800" dirty="0">
                <a:solidFill>
                  <a:srgbClr val="0000CC"/>
                </a:solidFill>
              </a:rPr>
              <a:t>As he makes effort in this way it is not long before concentration arises in him, which is reinforced by understanding that illuminates the classification of the elements, and which is only access and does not reach absorption because it has states with individual essences as its object.</a:t>
            </a:r>
          </a:p>
        </p:txBody>
      </p:sp>
    </p:spTree>
    <p:extLst>
      <p:ext uri="{BB962C8B-B14F-4D97-AF65-F5344CB8AC3E}">
        <p14:creationId xmlns:p14="http://schemas.microsoft.com/office/powerpoint/2010/main" val="3154473530"/>
      </p:ext>
    </p:extLst>
  </p:cSld>
  <p:clrMapOvr>
    <a:overrideClrMapping bg1="lt1" tx1="dk1" bg2="lt2" tx2="dk2" accent1="accent1" accent2="accent2" accent3="accent3" accent4="accent4" accent5="accent5" accent6="accent6" hlink="hlink" folHlink="folHlink"/>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8FC64AA8-BF4E-CE25-9C2A-416304FF2ED6}"/>
              </a:ext>
            </a:extLst>
          </p:cNvPr>
          <p:cNvSpPr>
            <a:spLocks noGrp="1"/>
          </p:cNvSpPr>
          <p:nvPr>
            <p:ph type="sldNum" sz="quarter" idx="12"/>
          </p:nvPr>
        </p:nvSpPr>
        <p:spPr/>
        <p:txBody>
          <a:bodyPr/>
          <a:lstStyle/>
          <a:p>
            <a:fld id="{6113E31D-E2AB-40D1-8B51-AFA5AFEF393A}" type="slidenum">
              <a:rPr lang="en-US" smtClean="0"/>
              <a:t>92</a:t>
            </a:fld>
            <a:endParaRPr lang="en-US" dirty="0"/>
          </a:p>
        </p:txBody>
      </p:sp>
      <p:sp>
        <p:nvSpPr>
          <p:cNvPr id="5" name="矩形: 按鈕形 4">
            <a:extLst>
              <a:ext uri="{FF2B5EF4-FFF2-40B4-BE49-F238E27FC236}">
                <a16:creationId xmlns:a16="http://schemas.microsoft.com/office/drawing/2014/main" id="{FB3096D8-29BD-F7E8-FDA5-DAB3A74FD8A3}"/>
              </a:ext>
            </a:extLst>
          </p:cNvPr>
          <p:cNvSpPr/>
          <p:nvPr/>
        </p:nvSpPr>
        <p:spPr>
          <a:xfrm>
            <a:off x="9736" y="112236"/>
            <a:ext cx="435648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2800" dirty="0">
                <a:solidFill>
                  <a:schemeClr val="bg1"/>
                </a:solidFill>
              </a:rPr>
              <a:t>Buddhist Meditation-2</a:t>
            </a:r>
            <a:endParaRPr lang="zh-TW" altLang="en-US" sz="2800" dirty="0">
              <a:solidFill>
                <a:schemeClr val="bg1"/>
              </a:solidFill>
            </a:endParaRPr>
          </a:p>
          <a:p>
            <a:pPr algn="ctr"/>
            <a:endParaRPr lang="zh-TW" altLang="en-US" sz="2800" dirty="0"/>
          </a:p>
        </p:txBody>
      </p:sp>
      <p:sp>
        <p:nvSpPr>
          <p:cNvPr id="6" name="文字方塊 5">
            <a:extLst>
              <a:ext uri="{FF2B5EF4-FFF2-40B4-BE49-F238E27FC236}">
                <a16:creationId xmlns:a16="http://schemas.microsoft.com/office/drawing/2014/main" id="{A1C7F1C1-9412-ACE5-BACA-9047B249E434}"/>
              </a:ext>
            </a:extLst>
          </p:cNvPr>
          <p:cNvSpPr txBox="1"/>
          <p:nvPr/>
        </p:nvSpPr>
        <p:spPr>
          <a:xfrm>
            <a:off x="1125860" y="2060848"/>
            <a:ext cx="9937104" cy="2623667"/>
          </a:xfrm>
          <a:prstGeom prst="rect">
            <a:avLst/>
          </a:prstGeom>
          <a:noFill/>
        </p:spPr>
        <p:txBody>
          <a:bodyPr wrap="square" rtlCol="0">
            <a:spAutoFit/>
          </a:bodyPr>
          <a:lstStyle/>
          <a:p>
            <a:pPr>
              <a:lnSpc>
                <a:spcPts val="4000"/>
              </a:lnSpc>
              <a:spcAft>
                <a:spcPts val="1800"/>
              </a:spcAft>
            </a:pPr>
            <a:r>
              <a:rPr lang="en-US" altLang="zh-CN" sz="2800" dirty="0">
                <a:solidFill>
                  <a:srgbClr val="0000CC"/>
                </a:solidFill>
              </a:rPr>
              <a:t>As he makes effort in this way, it is not long before concentration arises in him, which is reinforced by understanding that illuminates the classification of the elements, and which is only access and does not reach absorption because it has states with individual essences as its object.</a:t>
            </a:r>
          </a:p>
        </p:txBody>
      </p:sp>
    </p:spTree>
    <p:extLst>
      <p:ext uri="{BB962C8B-B14F-4D97-AF65-F5344CB8AC3E}">
        <p14:creationId xmlns:p14="http://schemas.microsoft.com/office/powerpoint/2010/main" val="3538321428"/>
      </p:ext>
    </p:extLst>
  </p:cSld>
  <p:clrMapOvr>
    <a:overrideClrMapping bg1="lt1" tx1="dk1" bg2="lt2" tx2="dk2" accent1="accent1" accent2="accent2" accent3="accent3" accent4="accent4" accent5="accent5" accent6="accent6" hlink="hlink" folHlink="folHlink"/>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投影片編號版面配置區 3">
            <a:extLst>
              <a:ext uri="{FF2B5EF4-FFF2-40B4-BE49-F238E27FC236}">
                <a16:creationId xmlns:a16="http://schemas.microsoft.com/office/drawing/2014/main" id="{C6356DE6-FEDE-B9D7-1966-DC9337CEDF19}"/>
              </a:ext>
            </a:extLst>
          </p:cNvPr>
          <p:cNvSpPr>
            <a:spLocks noGrp="1"/>
          </p:cNvSpPr>
          <p:nvPr>
            <p:ph type="sldNum" sz="quarter" idx="12"/>
          </p:nvPr>
        </p:nvSpPr>
        <p:spPr>
          <a:xfrm>
            <a:off x="10630916" y="6452376"/>
            <a:ext cx="1311683" cy="365125"/>
          </a:xfrm>
        </p:spPr>
        <p:txBody>
          <a:bodyPr/>
          <a:lstStyle/>
          <a:p>
            <a:fld id="{6113E31D-E2AB-40D1-8B51-AFA5AFEF393A}" type="slidenum">
              <a:rPr lang="en-US" smtClean="0"/>
              <a:t>93</a:t>
            </a:fld>
            <a:endParaRPr lang="en-US" dirty="0"/>
          </a:p>
        </p:txBody>
      </p:sp>
      <p:pic>
        <p:nvPicPr>
          <p:cNvPr id="5" name="圖片 4">
            <a:extLst>
              <a:ext uri="{FF2B5EF4-FFF2-40B4-BE49-F238E27FC236}">
                <a16:creationId xmlns:a16="http://schemas.microsoft.com/office/drawing/2014/main" id="{1F24FDFB-E49C-7D6A-2BAE-76BD5BE3C827}"/>
              </a:ext>
            </a:extLst>
          </p:cNvPr>
          <p:cNvPicPr>
            <a:picLocks noChangeAspect="1"/>
          </p:cNvPicPr>
          <p:nvPr/>
        </p:nvPicPr>
        <p:blipFill>
          <a:blip r:embed="rId3"/>
          <a:stretch>
            <a:fillRect/>
          </a:stretch>
        </p:blipFill>
        <p:spPr>
          <a:xfrm>
            <a:off x="1269876" y="21743"/>
            <a:ext cx="9897881" cy="6857999"/>
          </a:xfrm>
          <a:prstGeom prst="rect">
            <a:avLst/>
          </a:prstGeom>
        </p:spPr>
      </p:pic>
      <p:sp>
        <p:nvSpPr>
          <p:cNvPr id="6" name="矩形 5">
            <a:extLst>
              <a:ext uri="{FF2B5EF4-FFF2-40B4-BE49-F238E27FC236}">
                <a16:creationId xmlns:a16="http://schemas.microsoft.com/office/drawing/2014/main" id="{7139F30E-E294-0B8D-D522-78C364B32915}"/>
              </a:ext>
            </a:extLst>
          </p:cNvPr>
          <p:cNvSpPr/>
          <p:nvPr/>
        </p:nvSpPr>
        <p:spPr>
          <a:xfrm>
            <a:off x="1341884" y="548680"/>
            <a:ext cx="4608512" cy="4896544"/>
          </a:xfrm>
          <a:prstGeom prst="rect">
            <a:avLst/>
          </a:prstGeom>
          <a:noFill/>
          <a:ln w="381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3811480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TIMING" val="|16.1"/>
</p:tagLst>
</file>

<file path=ppt/tags/tag2.xml><?xml version="1.0" encoding="utf-8"?>
<p:tagLst xmlns:a="http://schemas.openxmlformats.org/drawingml/2006/main" xmlns:r="http://schemas.openxmlformats.org/officeDocument/2006/relationships" xmlns:p="http://schemas.openxmlformats.org/presentationml/2006/main">
  <p:tag name="TIMING" val="|47.5"/>
</p:tagLst>
</file>

<file path=ppt/tags/tag3.xml><?xml version="1.0" encoding="utf-8"?>
<p:tagLst xmlns:a="http://schemas.openxmlformats.org/drawingml/2006/main" xmlns:r="http://schemas.openxmlformats.org/officeDocument/2006/relationships" xmlns:p="http://schemas.openxmlformats.org/presentationml/2006/main">
  <p:tag name="TIMING" val="|59.3"/>
</p:tagLst>
</file>

<file path=ppt/tags/tag4.xml><?xml version="1.0" encoding="utf-8"?>
<p:tagLst xmlns:a="http://schemas.openxmlformats.org/drawingml/2006/main" xmlns:r="http://schemas.openxmlformats.org/officeDocument/2006/relationships" xmlns:p="http://schemas.openxmlformats.org/presentationml/2006/main">
  <p:tag name="TIMING" val="|6.1|75.3|0.5|99.2|5.8|46.4|0.6|450.5|0.6"/>
</p:tagLst>
</file>

<file path=ppt/tags/tag5.xml><?xml version="1.0" encoding="utf-8"?>
<p:tagLst xmlns:a="http://schemas.openxmlformats.org/drawingml/2006/main" xmlns:r="http://schemas.openxmlformats.org/officeDocument/2006/relationships" xmlns:p="http://schemas.openxmlformats.org/presentationml/2006/main">
  <p:tag name="TIMING" val="|16.1"/>
</p:tagLst>
</file>

<file path=ppt/theme/theme1.xml><?xml version="1.0" encoding="utf-8"?>
<a:theme xmlns:a="http://schemas.openxmlformats.org/drawingml/2006/main" name="回顧">
  <a:themeElements>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回顧">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回顧">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2.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3.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4.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5.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6.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7.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8.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9.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10.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11.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12.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13.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14.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15.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16.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17.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18.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19.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20.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21.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22.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23.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24.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25.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26.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27.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28.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29.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30.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31.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32.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33.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34.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35.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36.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37.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38.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39.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40.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41.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42.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43.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44.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45.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46.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47.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48.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49.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50.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51.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52.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53.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54.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55.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56.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57.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58.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59.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60.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61.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62.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63.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64.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65.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66.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67.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68.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69.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70.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71.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72.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73.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74.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75.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76.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77.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78.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79.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80.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81.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82.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83.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84.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85.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86.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87.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88.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89.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90.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91.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92.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ppt/theme/themeOverride93.xml><?xml version="1.0" encoding="utf-8"?>
<a:themeOverride xmlns:a="http://schemas.openxmlformats.org/drawingml/2006/main">
  <a:clrScheme name="回顧">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themeOverride>
</file>

<file path=docProps/app.xml><?xml version="1.0" encoding="utf-8"?>
<Properties xmlns="http://schemas.openxmlformats.org/officeDocument/2006/extended-properties" xmlns:vt="http://schemas.openxmlformats.org/officeDocument/2006/docPropsVTypes">
  <Template/>
  <TotalTime>16598</TotalTime>
  <Words>7172</Words>
  <Application>Microsoft Office PowerPoint</Application>
  <PresentationFormat>自訂</PresentationFormat>
  <Paragraphs>346</Paragraphs>
  <Slides>93</Slides>
  <Notes>12</Notes>
  <HiddenSlides>0</HiddenSlides>
  <MMClips>0</MMClips>
  <ScaleCrop>false</ScaleCrop>
  <HeadingPairs>
    <vt:vector size="6" baseType="variant">
      <vt:variant>
        <vt:lpstr>使用字型</vt:lpstr>
      </vt:variant>
      <vt:variant>
        <vt:i4>3</vt:i4>
      </vt:variant>
      <vt:variant>
        <vt:lpstr>佈景主題</vt:lpstr>
      </vt:variant>
      <vt:variant>
        <vt:i4>1</vt:i4>
      </vt:variant>
      <vt:variant>
        <vt:lpstr>投影片標題</vt:lpstr>
      </vt:variant>
      <vt:variant>
        <vt:i4>93</vt:i4>
      </vt:variant>
    </vt:vector>
  </HeadingPairs>
  <TitlesOfParts>
    <vt:vector size="97" baseType="lpstr">
      <vt:lpstr>Calibri</vt:lpstr>
      <vt:lpstr>Calibri Light</vt:lpstr>
      <vt:lpstr>Times New Roman</vt:lpstr>
      <vt:lpstr>回顧</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692</cp:revision>
  <dcterms:created xsi:type="dcterms:W3CDTF">2019-12-17T19:51:00Z</dcterms:created>
  <dcterms:modified xsi:type="dcterms:W3CDTF">2025-07-09T16:04:50Z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2052-11.1.0.10356</vt:lpwstr>
  </property>
  <property fmtid="{D5CDD505-2E9C-101B-9397-08002B2CF9AE}" pid="3" name="ICV">
    <vt:lpwstr>345DCBC558F44F609C7AA1C9EBF20AC1</vt:lpwstr>
  </property>
</Properties>
</file>