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21388388"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8267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26" d="100"/>
          <a:sy n="26" d="100"/>
        </p:scale>
        <p:origin x="666"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129" y="4954765"/>
            <a:ext cx="18180130" cy="10540259"/>
          </a:xfrm>
        </p:spPr>
        <p:txBody>
          <a:bodyPr anchor="b"/>
          <a:lstStyle>
            <a:lvl1pPr algn="ctr">
              <a:defRPr sz="14035"/>
            </a:lvl1pPr>
          </a:lstStyle>
          <a:p>
            <a:r>
              <a:rPr lang="en-US"/>
              <a:t>Click to edit Master title style</a:t>
            </a:r>
            <a:endParaRPr lang="en-US" dirty="0"/>
          </a:p>
        </p:txBody>
      </p:sp>
      <p:sp>
        <p:nvSpPr>
          <p:cNvPr id="3" name="Subtitle 2"/>
          <p:cNvSpPr>
            <a:spLocks noGrp="1"/>
          </p:cNvSpPr>
          <p:nvPr>
            <p:ph type="subTitle" idx="1"/>
          </p:nvPr>
        </p:nvSpPr>
        <p:spPr>
          <a:xfrm>
            <a:off x="2673549" y="15901497"/>
            <a:ext cx="16041291" cy="7309499"/>
          </a:xfrm>
        </p:spPr>
        <p:txBody>
          <a:bodyPr/>
          <a:lstStyle>
            <a:lvl1pPr marL="0" indent="0" algn="ctr">
              <a:buNone/>
              <a:defRPr sz="5614"/>
            </a:lvl1pPr>
            <a:lvl2pPr marL="1069437" indent="0" algn="ctr">
              <a:buNone/>
              <a:defRPr sz="4678"/>
            </a:lvl2pPr>
            <a:lvl3pPr marL="2138873" indent="0" algn="ctr">
              <a:buNone/>
              <a:defRPr sz="4210"/>
            </a:lvl3pPr>
            <a:lvl4pPr marL="3208310" indent="0" algn="ctr">
              <a:buNone/>
              <a:defRPr sz="3743"/>
            </a:lvl4pPr>
            <a:lvl5pPr marL="4277746" indent="0" algn="ctr">
              <a:buNone/>
              <a:defRPr sz="3743"/>
            </a:lvl5pPr>
            <a:lvl6pPr marL="5347183" indent="0" algn="ctr">
              <a:buNone/>
              <a:defRPr sz="3743"/>
            </a:lvl6pPr>
            <a:lvl7pPr marL="6416619" indent="0" algn="ctr">
              <a:buNone/>
              <a:defRPr sz="3743"/>
            </a:lvl7pPr>
            <a:lvl8pPr marL="7486056" indent="0" algn="ctr">
              <a:buNone/>
              <a:defRPr sz="3743"/>
            </a:lvl8pPr>
            <a:lvl9pPr marL="8555492" indent="0" algn="ctr">
              <a:buNone/>
              <a:defRPr sz="374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FAE850-8385-4E51-8D4A-3AAE3D76535B}"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2069711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FAE850-8385-4E51-8D4A-3AAE3D76535B}"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4207518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9313" y="7547788"/>
            <a:ext cx="18447485" cy="12593645"/>
          </a:xfrm>
        </p:spPr>
        <p:txBody>
          <a:bodyPr anchor="b"/>
          <a:lstStyle>
            <a:lvl1pPr>
              <a:defRPr sz="14035"/>
            </a:lvl1pPr>
          </a:lstStyle>
          <a:p>
            <a:r>
              <a:rPr lang="en-US"/>
              <a:t>Click to edit Master title style</a:t>
            </a:r>
            <a:endParaRPr lang="en-US" dirty="0"/>
          </a:p>
        </p:txBody>
      </p:sp>
      <p:sp>
        <p:nvSpPr>
          <p:cNvPr id="3" name="Text Placeholder 2"/>
          <p:cNvSpPr>
            <a:spLocks noGrp="1"/>
          </p:cNvSpPr>
          <p:nvPr>
            <p:ph type="body" idx="1"/>
          </p:nvPr>
        </p:nvSpPr>
        <p:spPr>
          <a:xfrm>
            <a:off x="1459313" y="20260574"/>
            <a:ext cx="18447485" cy="6622701"/>
          </a:xfrm>
        </p:spPr>
        <p:txBody>
          <a:bodyPr/>
          <a:lstStyle>
            <a:lvl1pPr marL="0" indent="0">
              <a:buNone/>
              <a:defRPr sz="5614">
                <a:solidFill>
                  <a:schemeClr val="tx1"/>
                </a:solidFill>
              </a:defRPr>
            </a:lvl1pPr>
            <a:lvl2pPr marL="1069437" indent="0">
              <a:buNone/>
              <a:defRPr sz="4678">
                <a:solidFill>
                  <a:schemeClr val="tx1">
                    <a:tint val="75000"/>
                  </a:schemeClr>
                </a:solidFill>
              </a:defRPr>
            </a:lvl2pPr>
            <a:lvl3pPr marL="2138873" indent="0">
              <a:buNone/>
              <a:defRPr sz="4210">
                <a:solidFill>
                  <a:schemeClr val="tx1">
                    <a:tint val="75000"/>
                  </a:schemeClr>
                </a:solidFill>
              </a:defRPr>
            </a:lvl3pPr>
            <a:lvl4pPr marL="3208310" indent="0">
              <a:buNone/>
              <a:defRPr sz="3743">
                <a:solidFill>
                  <a:schemeClr val="tx1">
                    <a:tint val="75000"/>
                  </a:schemeClr>
                </a:solidFill>
              </a:defRPr>
            </a:lvl4pPr>
            <a:lvl5pPr marL="4277746" indent="0">
              <a:buNone/>
              <a:defRPr sz="3743">
                <a:solidFill>
                  <a:schemeClr val="tx1">
                    <a:tint val="75000"/>
                  </a:schemeClr>
                </a:solidFill>
              </a:defRPr>
            </a:lvl5pPr>
            <a:lvl6pPr marL="5347183" indent="0">
              <a:buNone/>
              <a:defRPr sz="3743">
                <a:solidFill>
                  <a:schemeClr val="tx1">
                    <a:tint val="75000"/>
                  </a:schemeClr>
                </a:solidFill>
              </a:defRPr>
            </a:lvl6pPr>
            <a:lvl7pPr marL="6416619" indent="0">
              <a:buNone/>
              <a:defRPr sz="3743">
                <a:solidFill>
                  <a:schemeClr val="tx1">
                    <a:tint val="75000"/>
                  </a:schemeClr>
                </a:solidFill>
              </a:defRPr>
            </a:lvl7pPr>
            <a:lvl8pPr marL="7486056" indent="0">
              <a:buNone/>
              <a:defRPr sz="3743">
                <a:solidFill>
                  <a:schemeClr val="tx1">
                    <a:tint val="75000"/>
                  </a:schemeClr>
                </a:solidFill>
              </a:defRPr>
            </a:lvl8pPr>
            <a:lvl9pPr marL="8555492" indent="0">
              <a:buNone/>
              <a:defRPr sz="37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FAE850-8385-4E51-8D4A-3AAE3D76535B}"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2015833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452" y="8059374"/>
            <a:ext cx="9090065"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7871" y="8059374"/>
            <a:ext cx="9090065"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2FAE850-8385-4E51-8D4A-3AAE3D76535B}"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3271190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3237" y="1611882"/>
            <a:ext cx="18447485"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3240" y="7421634"/>
            <a:ext cx="9048289" cy="3637228"/>
          </a:xfrm>
        </p:spPr>
        <p:txBody>
          <a:bodyPr anchor="b"/>
          <a:lstStyle>
            <a:lvl1pPr marL="0" indent="0">
              <a:buNone/>
              <a:defRPr sz="5614" b="1"/>
            </a:lvl1pPr>
            <a:lvl2pPr marL="1069437" indent="0">
              <a:buNone/>
              <a:defRPr sz="4678" b="1"/>
            </a:lvl2pPr>
            <a:lvl3pPr marL="2138873" indent="0">
              <a:buNone/>
              <a:defRPr sz="4210" b="1"/>
            </a:lvl3pPr>
            <a:lvl4pPr marL="3208310" indent="0">
              <a:buNone/>
              <a:defRPr sz="3743" b="1"/>
            </a:lvl4pPr>
            <a:lvl5pPr marL="4277746" indent="0">
              <a:buNone/>
              <a:defRPr sz="3743" b="1"/>
            </a:lvl5pPr>
            <a:lvl6pPr marL="5347183" indent="0">
              <a:buNone/>
              <a:defRPr sz="3743" b="1"/>
            </a:lvl6pPr>
            <a:lvl7pPr marL="6416619" indent="0">
              <a:buNone/>
              <a:defRPr sz="3743" b="1"/>
            </a:lvl7pPr>
            <a:lvl8pPr marL="7486056" indent="0">
              <a:buNone/>
              <a:defRPr sz="3743" b="1"/>
            </a:lvl8pPr>
            <a:lvl9pPr marL="8555492" indent="0">
              <a:buNone/>
              <a:defRPr sz="3743" b="1"/>
            </a:lvl9pPr>
          </a:lstStyle>
          <a:p>
            <a:pPr lvl="0"/>
            <a:r>
              <a:rPr lang="en-US"/>
              <a:t>Click to edit Master text styles</a:t>
            </a:r>
          </a:p>
        </p:txBody>
      </p:sp>
      <p:sp>
        <p:nvSpPr>
          <p:cNvPr id="4" name="Content Placeholder 3"/>
          <p:cNvSpPr>
            <a:spLocks noGrp="1"/>
          </p:cNvSpPr>
          <p:nvPr>
            <p:ph sz="half" idx="2"/>
          </p:nvPr>
        </p:nvSpPr>
        <p:spPr>
          <a:xfrm>
            <a:off x="1473240" y="11058863"/>
            <a:ext cx="9048289"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7872" y="7421634"/>
            <a:ext cx="9092851" cy="3637228"/>
          </a:xfrm>
        </p:spPr>
        <p:txBody>
          <a:bodyPr anchor="b"/>
          <a:lstStyle>
            <a:lvl1pPr marL="0" indent="0">
              <a:buNone/>
              <a:defRPr sz="5614" b="1"/>
            </a:lvl1pPr>
            <a:lvl2pPr marL="1069437" indent="0">
              <a:buNone/>
              <a:defRPr sz="4678" b="1"/>
            </a:lvl2pPr>
            <a:lvl3pPr marL="2138873" indent="0">
              <a:buNone/>
              <a:defRPr sz="4210" b="1"/>
            </a:lvl3pPr>
            <a:lvl4pPr marL="3208310" indent="0">
              <a:buNone/>
              <a:defRPr sz="3743" b="1"/>
            </a:lvl4pPr>
            <a:lvl5pPr marL="4277746" indent="0">
              <a:buNone/>
              <a:defRPr sz="3743" b="1"/>
            </a:lvl5pPr>
            <a:lvl6pPr marL="5347183" indent="0">
              <a:buNone/>
              <a:defRPr sz="3743" b="1"/>
            </a:lvl6pPr>
            <a:lvl7pPr marL="6416619" indent="0">
              <a:buNone/>
              <a:defRPr sz="3743" b="1"/>
            </a:lvl7pPr>
            <a:lvl8pPr marL="7486056" indent="0">
              <a:buNone/>
              <a:defRPr sz="3743" b="1"/>
            </a:lvl8pPr>
            <a:lvl9pPr marL="8555492" indent="0">
              <a:buNone/>
              <a:defRPr sz="3743" b="1"/>
            </a:lvl9pPr>
          </a:lstStyle>
          <a:p>
            <a:pPr lvl="0"/>
            <a:r>
              <a:rPr lang="en-US"/>
              <a:t>Click to edit Master text styles</a:t>
            </a:r>
          </a:p>
        </p:txBody>
      </p:sp>
      <p:sp>
        <p:nvSpPr>
          <p:cNvPr id="6" name="Content Placeholder 5"/>
          <p:cNvSpPr>
            <a:spLocks noGrp="1"/>
          </p:cNvSpPr>
          <p:nvPr>
            <p:ph sz="quarter" idx="4"/>
          </p:nvPr>
        </p:nvSpPr>
        <p:spPr>
          <a:xfrm>
            <a:off x="10827872" y="11058863"/>
            <a:ext cx="9092851"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FAE850-8385-4E51-8D4A-3AAE3D76535B}" type="datetimeFigureOut">
              <a:rPr lang="en-GB" smtClean="0"/>
              <a:t>21/07/2023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752513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2FAE850-8385-4E51-8D4A-3AAE3D76535B}" type="datetimeFigureOut">
              <a:rPr lang="en-GB" smtClean="0"/>
              <a:t>21/07/2023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2006354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FAE850-8385-4E51-8D4A-3AAE3D76535B}" type="datetimeFigureOut">
              <a:rPr lang="en-GB" smtClean="0"/>
              <a:t>21/07/2023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4204042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237" y="2018348"/>
            <a:ext cx="6898312" cy="7064216"/>
          </a:xfrm>
        </p:spPr>
        <p:txBody>
          <a:bodyPr anchor="b"/>
          <a:lstStyle>
            <a:lvl1pPr>
              <a:defRPr sz="7485"/>
            </a:lvl1pPr>
          </a:lstStyle>
          <a:p>
            <a:r>
              <a:rPr lang="en-US"/>
              <a:t>Click to edit Master title style</a:t>
            </a:r>
            <a:endParaRPr lang="en-US" dirty="0"/>
          </a:p>
        </p:txBody>
      </p:sp>
      <p:sp>
        <p:nvSpPr>
          <p:cNvPr id="3" name="Content Placeholder 2"/>
          <p:cNvSpPr>
            <a:spLocks noGrp="1"/>
          </p:cNvSpPr>
          <p:nvPr>
            <p:ph idx="1"/>
          </p:nvPr>
        </p:nvSpPr>
        <p:spPr>
          <a:xfrm>
            <a:off x="9092851" y="4359077"/>
            <a:ext cx="10827871" cy="21515024"/>
          </a:xfrm>
        </p:spPr>
        <p:txBody>
          <a:bodyPr/>
          <a:lstStyle>
            <a:lvl1pPr>
              <a:defRPr sz="7485"/>
            </a:lvl1pPr>
            <a:lvl2pPr>
              <a:defRPr sz="6549"/>
            </a:lvl2pPr>
            <a:lvl3pPr>
              <a:defRPr sz="5614"/>
            </a:lvl3pPr>
            <a:lvl4pPr>
              <a:defRPr sz="4678"/>
            </a:lvl4pPr>
            <a:lvl5pPr>
              <a:defRPr sz="4678"/>
            </a:lvl5pPr>
            <a:lvl6pPr>
              <a:defRPr sz="4678"/>
            </a:lvl6pPr>
            <a:lvl7pPr>
              <a:defRPr sz="4678"/>
            </a:lvl7pPr>
            <a:lvl8pPr>
              <a:defRPr sz="4678"/>
            </a:lvl8pPr>
            <a:lvl9pPr>
              <a:defRPr sz="46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3237" y="9082564"/>
            <a:ext cx="6898312" cy="16826573"/>
          </a:xfrm>
        </p:spPr>
        <p:txBody>
          <a:bodyPr/>
          <a:lstStyle>
            <a:lvl1pPr marL="0" indent="0">
              <a:buNone/>
              <a:defRPr sz="3743"/>
            </a:lvl1pPr>
            <a:lvl2pPr marL="1069437" indent="0">
              <a:buNone/>
              <a:defRPr sz="3275"/>
            </a:lvl2pPr>
            <a:lvl3pPr marL="2138873" indent="0">
              <a:buNone/>
              <a:defRPr sz="2807"/>
            </a:lvl3pPr>
            <a:lvl4pPr marL="3208310" indent="0">
              <a:buNone/>
              <a:defRPr sz="2339"/>
            </a:lvl4pPr>
            <a:lvl5pPr marL="4277746" indent="0">
              <a:buNone/>
              <a:defRPr sz="2339"/>
            </a:lvl5pPr>
            <a:lvl6pPr marL="5347183" indent="0">
              <a:buNone/>
              <a:defRPr sz="2339"/>
            </a:lvl6pPr>
            <a:lvl7pPr marL="6416619" indent="0">
              <a:buNone/>
              <a:defRPr sz="2339"/>
            </a:lvl7pPr>
            <a:lvl8pPr marL="7486056" indent="0">
              <a:buNone/>
              <a:defRPr sz="2339"/>
            </a:lvl8pPr>
            <a:lvl9pPr marL="8555492"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52FAE850-8385-4E51-8D4A-3AAE3D76535B}"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190456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237" y="2018348"/>
            <a:ext cx="6898312" cy="7064216"/>
          </a:xfrm>
        </p:spPr>
        <p:txBody>
          <a:bodyPr anchor="b"/>
          <a:lstStyle>
            <a:lvl1pPr>
              <a:defRPr sz="7485"/>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2851" y="4359077"/>
            <a:ext cx="10827871" cy="21515024"/>
          </a:xfrm>
        </p:spPr>
        <p:txBody>
          <a:bodyPr anchor="t"/>
          <a:lstStyle>
            <a:lvl1pPr marL="0" indent="0">
              <a:buNone/>
              <a:defRPr sz="7485"/>
            </a:lvl1pPr>
            <a:lvl2pPr marL="1069437" indent="0">
              <a:buNone/>
              <a:defRPr sz="6549"/>
            </a:lvl2pPr>
            <a:lvl3pPr marL="2138873" indent="0">
              <a:buNone/>
              <a:defRPr sz="5614"/>
            </a:lvl3pPr>
            <a:lvl4pPr marL="3208310" indent="0">
              <a:buNone/>
              <a:defRPr sz="4678"/>
            </a:lvl4pPr>
            <a:lvl5pPr marL="4277746" indent="0">
              <a:buNone/>
              <a:defRPr sz="4678"/>
            </a:lvl5pPr>
            <a:lvl6pPr marL="5347183" indent="0">
              <a:buNone/>
              <a:defRPr sz="4678"/>
            </a:lvl6pPr>
            <a:lvl7pPr marL="6416619" indent="0">
              <a:buNone/>
              <a:defRPr sz="4678"/>
            </a:lvl7pPr>
            <a:lvl8pPr marL="7486056" indent="0">
              <a:buNone/>
              <a:defRPr sz="4678"/>
            </a:lvl8pPr>
            <a:lvl9pPr marL="8555492" indent="0">
              <a:buNone/>
              <a:defRPr sz="4678"/>
            </a:lvl9pPr>
          </a:lstStyle>
          <a:p>
            <a:r>
              <a:rPr lang="en-US"/>
              <a:t>Click icon to add picture</a:t>
            </a:r>
            <a:endParaRPr lang="en-US" dirty="0"/>
          </a:p>
        </p:txBody>
      </p:sp>
      <p:sp>
        <p:nvSpPr>
          <p:cNvPr id="4" name="Text Placeholder 3"/>
          <p:cNvSpPr>
            <a:spLocks noGrp="1"/>
          </p:cNvSpPr>
          <p:nvPr>
            <p:ph type="body" sz="half" idx="2"/>
          </p:nvPr>
        </p:nvSpPr>
        <p:spPr>
          <a:xfrm>
            <a:off x="1473237" y="9082564"/>
            <a:ext cx="6898312" cy="16826573"/>
          </a:xfrm>
        </p:spPr>
        <p:txBody>
          <a:bodyPr/>
          <a:lstStyle>
            <a:lvl1pPr marL="0" indent="0">
              <a:buNone/>
              <a:defRPr sz="3743"/>
            </a:lvl1pPr>
            <a:lvl2pPr marL="1069437" indent="0">
              <a:buNone/>
              <a:defRPr sz="3275"/>
            </a:lvl2pPr>
            <a:lvl3pPr marL="2138873" indent="0">
              <a:buNone/>
              <a:defRPr sz="2807"/>
            </a:lvl3pPr>
            <a:lvl4pPr marL="3208310" indent="0">
              <a:buNone/>
              <a:defRPr sz="2339"/>
            </a:lvl4pPr>
            <a:lvl5pPr marL="4277746" indent="0">
              <a:buNone/>
              <a:defRPr sz="2339"/>
            </a:lvl5pPr>
            <a:lvl6pPr marL="5347183" indent="0">
              <a:buNone/>
              <a:defRPr sz="2339"/>
            </a:lvl6pPr>
            <a:lvl7pPr marL="6416619" indent="0">
              <a:buNone/>
              <a:defRPr sz="2339"/>
            </a:lvl7pPr>
            <a:lvl8pPr marL="7486056" indent="0">
              <a:buNone/>
              <a:defRPr sz="2339"/>
            </a:lvl8pPr>
            <a:lvl9pPr marL="8555492"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52FAE850-8385-4E51-8D4A-3AAE3D76535B}"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1330434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FAE850-8385-4E51-8D4A-3AAE3D76535B}"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2355713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6066" y="1611875"/>
            <a:ext cx="4611871"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453" y="1611875"/>
            <a:ext cx="13568259"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FAE850-8385-4E51-8D4A-3AAE3D76535B}"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33125335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452" y="1611882"/>
            <a:ext cx="18447485"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452" y="8059374"/>
            <a:ext cx="18447485"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452" y="28060644"/>
            <a:ext cx="4812387" cy="1611875"/>
          </a:xfrm>
          <a:prstGeom prst="rect">
            <a:avLst/>
          </a:prstGeom>
        </p:spPr>
        <p:txBody>
          <a:bodyPr vert="horz" lIns="91440" tIns="45720" rIns="91440" bIns="45720" rtlCol="0" anchor="ctr"/>
          <a:lstStyle>
            <a:lvl1pPr algn="l">
              <a:defRPr sz="2807">
                <a:solidFill>
                  <a:schemeClr val="tx1">
                    <a:tint val="75000"/>
                  </a:schemeClr>
                </a:solidFill>
              </a:defRPr>
            </a:lvl1pPr>
          </a:lstStyle>
          <a:p>
            <a:fld id="{52FAE850-8385-4E51-8D4A-3AAE3D76535B}" type="datetimeFigureOut">
              <a:rPr lang="en-GB" smtClean="0"/>
              <a:t>21/07/2023</a:t>
            </a:fld>
            <a:endParaRPr lang="en-GB"/>
          </a:p>
        </p:txBody>
      </p:sp>
      <p:sp>
        <p:nvSpPr>
          <p:cNvPr id="5" name="Footer Placeholder 4"/>
          <p:cNvSpPr>
            <a:spLocks noGrp="1"/>
          </p:cNvSpPr>
          <p:nvPr>
            <p:ph type="ftr" sz="quarter" idx="3"/>
          </p:nvPr>
        </p:nvSpPr>
        <p:spPr>
          <a:xfrm>
            <a:off x="7084904" y="28060644"/>
            <a:ext cx="7218581" cy="1611875"/>
          </a:xfrm>
          <a:prstGeom prst="rect">
            <a:avLst/>
          </a:prstGeom>
        </p:spPr>
        <p:txBody>
          <a:bodyPr vert="horz" lIns="91440" tIns="45720" rIns="91440" bIns="45720" rtlCol="0" anchor="ctr"/>
          <a:lstStyle>
            <a:lvl1pPr algn="ctr">
              <a:defRPr sz="2807">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105549" y="28060644"/>
            <a:ext cx="4812387" cy="1611875"/>
          </a:xfrm>
          <a:prstGeom prst="rect">
            <a:avLst/>
          </a:prstGeom>
        </p:spPr>
        <p:txBody>
          <a:bodyPr vert="horz" lIns="91440" tIns="45720" rIns="91440" bIns="45720" rtlCol="0" anchor="ctr"/>
          <a:lstStyle>
            <a:lvl1pPr algn="r">
              <a:defRPr sz="2807">
                <a:solidFill>
                  <a:schemeClr val="tx1">
                    <a:tint val="75000"/>
                  </a:schemeClr>
                </a:solidFill>
              </a:defRPr>
            </a:lvl1pPr>
          </a:lstStyle>
          <a:p>
            <a:fld id="{C9E2FCB6-83CE-4A2F-8B19-ACCD9F1ACD3B}" type="slidenum">
              <a:rPr lang="en-GB" smtClean="0"/>
              <a:t>‹#›</a:t>
            </a:fld>
            <a:endParaRPr lang="en-GB"/>
          </a:p>
        </p:txBody>
      </p:sp>
    </p:spTree>
    <p:extLst>
      <p:ext uri="{BB962C8B-B14F-4D97-AF65-F5344CB8AC3E}">
        <p14:creationId xmlns:p14="http://schemas.microsoft.com/office/powerpoint/2010/main" val="36768870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873" rtl="0" eaLnBrk="1" latinLnBrk="0" hangingPunct="1">
        <a:lnSpc>
          <a:spcPct val="90000"/>
        </a:lnSpc>
        <a:spcBef>
          <a:spcPct val="0"/>
        </a:spcBef>
        <a:buNone/>
        <a:defRPr sz="10292" kern="1200">
          <a:solidFill>
            <a:schemeClr val="tx1"/>
          </a:solidFill>
          <a:latin typeface="+mj-lt"/>
          <a:ea typeface="+mj-ea"/>
          <a:cs typeface="+mj-cs"/>
        </a:defRPr>
      </a:lvl1pPr>
    </p:titleStyle>
    <p:bodyStyle>
      <a:lvl1pPr marL="534718" indent="-534718" algn="l" defTabSz="2138873" rtl="0" eaLnBrk="1" latinLnBrk="0" hangingPunct="1">
        <a:lnSpc>
          <a:spcPct val="90000"/>
        </a:lnSpc>
        <a:spcBef>
          <a:spcPts val="2339"/>
        </a:spcBef>
        <a:buFont typeface="Arial" panose="020B0604020202020204" pitchFamily="34" charset="0"/>
        <a:buChar char="•"/>
        <a:defRPr sz="6549" kern="1200">
          <a:solidFill>
            <a:schemeClr val="tx1"/>
          </a:solidFill>
          <a:latin typeface="+mn-lt"/>
          <a:ea typeface="+mn-ea"/>
          <a:cs typeface="+mn-cs"/>
        </a:defRPr>
      </a:lvl1pPr>
      <a:lvl2pPr marL="1604155" indent="-534718" algn="l" defTabSz="2138873" rtl="0" eaLnBrk="1" latinLnBrk="0" hangingPunct="1">
        <a:lnSpc>
          <a:spcPct val="90000"/>
        </a:lnSpc>
        <a:spcBef>
          <a:spcPts val="1170"/>
        </a:spcBef>
        <a:buFont typeface="Arial" panose="020B0604020202020204" pitchFamily="34" charset="0"/>
        <a:buChar char="•"/>
        <a:defRPr sz="5614" kern="1200">
          <a:solidFill>
            <a:schemeClr val="tx1"/>
          </a:solidFill>
          <a:latin typeface="+mn-lt"/>
          <a:ea typeface="+mn-ea"/>
          <a:cs typeface="+mn-cs"/>
        </a:defRPr>
      </a:lvl2pPr>
      <a:lvl3pPr marL="2673591" indent="-534718" algn="l" defTabSz="2138873" rtl="0" eaLnBrk="1" latinLnBrk="0" hangingPunct="1">
        <a:lnSpc>
          <a:spcPct val="90000"/>
        </a:lnSpc>
        <a:spcBef>
          <a:spcPts val="1170"/>
        </a:spcBef>
        <a:buFont typeface="Arial" panose="020B0604020202020204" pitchFamily="34" charset="0"/>
        <a:buChar char="•"/>
        <a:defRPr sz="4678" kern="1200">
          <a:solidFill>
            <a:schemeClr val="tx1"/>
          </a:solidFill>
          <a:latin typeface="+mn-lt"/>
          <a:ea typeface="+mn-ea"/>
          <a:cs typeface="+mn-cs"/>
        </a:defRPr>
      </a:lvl3pPr>
      <a:lvl4pPr marL="3743028" indent="-534718" algn="l" defTabSz="2138873"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4pPr>
      <a:lvl5pPr marL="4812464" indent="-534718" algn="l" defTabSz="2138873"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5pPr>
      <a:lvl6pPr marL="5881901" indent="-534718" algn="l" defTabSz="2138873"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6pPr>
      <a:lvl7pPr marL="6951337" indent="-534718" algn="l" defTabSz="2138873"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7pPr>
      <a:lvl8pPr marL="8020774" indent="-534718" algn="l" defTabSz="2138873"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8pPr>
      <a:lvl9pPr marL="9090210" indent="-534718" algn="l" defTabSz="2138873"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9pPr>
    </p:bodyStyle>
    <p:otherStyle>
      <a:defPPr>
        <a:defRPr lang="en-US"/>
      </a:defPPr>
      <a:lvl1pPr marL="0" algn="l" defTabSz="2138873" rtl="0" eaLnBrk="1" latinLnBrk="0" hangingPunct="1">
        <a:defRPr sz="4210" kern="1200">
          <a:solidFill>
            <a:schemeClr val="tx1"/>
          </a:solidFill>
          <a:latin typeface="+mn-lt"/>
          <a:ea typeface="+mn-ea"/>
          <a:cs typeface="+mn-cs"/>
        </a:defRPr>
      </a:lvl1pPr>
      <a:lvl2pPr marL="1069437" algn="l" defTabSz="2138873" rtl="0" eaLnBrk="1" latinLnBrk="0" hangingPunct="1">
        <a:defRPr sz="4210" kern="1200">
          <a:solidFill>
            <a:schemeClr val="tx1"/>
          </a:solidFill>
          <a:latin typeface="+mn-lt"/>
          <a:ea typeface="+mn-ea"/>
          <a:cs typeface="+mn-cs"/>
        </a:defRPr>
      </a:lvl2pPr>
      <a:lvl3pPr marL="2138873" algn="l" defTabSz="2138873" rtl="0" eaLnBrk="1" latinLnBrk="0" hangingPunct="1">
        <a:defRPr sz="4210" kern="1200">
          <a:solidFill>
            <a:schemeClr val="tx1"/>
          </a:solidFill>
          <a:latin typeface="+mn-lt"/>
          <a:ea typeface="+mn-ea"/>
          <a:cs typeface="+mn-cs"/>
        </a:defRPr>
      </a:lvl3pPr>
      <a:lvl4pPr marL="3208310" algn="l" defTabSz="2138873" rtl="0" eaLnBrk="1" latinLnBrk="0" hangingPunct="1">
        <a:defRPr sz="4210" kern="1200">
          <a:solidFill>
            <a:schemeClr val="tx1"/>
          </a:solidFill>
          <a:latin typeface="+mn-lt"/>
          <a:ea typeface="+mn-ea"/>
          <a:cs typeface="+mn-cs"/>
        </a:defRPr>
      </a:lvl4pPr>
      <a:lvl5pPr marL="4277746" algn="l" defTabSz="2138873" rtl="0" eaLnBrk="1" latinLnBrk="0" hangingPunct="1">
        <a:defRPr sz="4210" kern="1200">
          <a:solidFill>
            <a:schemeClr val="tx1"/>
          </a:solidFill>
          <a:latin typeface="+mn-lt"/>
          <a:ea typeface="+mn-ea"/>
          <a:cs typeface="+mn-cs"/>
        </a:defRPr>
      </a:lvl5pPr>
      <a:lvl6pPr marL="5347183" algn="l" defTabSz="2138873" rtl="0" eaLnBrk="1" latinLnBrk="0" hangingPunct="1">
        <a:defRPr sz="4210" kern="1200">
          <a:solidFill>
            <a:schemeClr val="tx1"/>
          </a:solidFill>
          <a:latin typeface="+mn-lt"/>
          <a:ea typeface="+mn-ea"/>
          <a:cs typeface="+mn-cs"/>
        </a:defRPr>
      </a:lvl6pPr>
      <a:lvl7pPr marL="6416619" algn="l" defTabSz="2138873" rtl="0" eaLnBrk="1" latinLnBrk="0" hangingPunct="1">
        <a:defRPr sz="4210" kern="1200">
          <a:solidFill>
            <a:schemeClr val="tx1"/>
          </a:solidFill>
          <a:latin typeface="+mn-lt"/>
          <a:ea typeface="+mn-ea"/>
          <a:cs typeface="+mn-cs"/>
        </a:defRPr>
      </a:lvl7pPr>
      <a:lvl8pPr marL="7486056" algn="l" defTabSz="2138873" rtl="0" eaLnBrk="1" latinLnBrk="0" hangingPunct="1">
        <a:defRPr sz="4210" kern="1200">
          <a:solidFill>
            <a:schemeClr val="tx1"/>
          </a:solidFill>
          <a:latin typeface="+mn-lt"/>
          <a:ea typeface="+mn-ea"/>
          <a:cs typeface="+mn-cs"/>
        </a:defRPr>
      </a:lvl8pPr>
      <a:lvl9pPr marL="8555492" algn="l" defTabSz="2138873" rtl="0" eaLnBrk="1" latinLnBrk="0" hangingPunct="1">
        <a:defRPr sz="421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gif"/><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3000"/>
            <a:lum/>
          </a:blip>
          <a:srcRect/>
          <a:stretch>
            <a:fillRect l="-56000" r="-56000"/>
          </a:stretch>
        </a:blipFill>
        <a:effectLst/>
      </p:bgPr>
    </p:bg>
    <p:spTree>
      <p:nvGrpSpPr>
        <p:cNvPr id="1" name=""/>
        <p:cNvGrpSpPr/>
        <p:nvPr/>
      </p:nvGrpSpPr>
      <p:grpSpPr>
        <a:xfrm>
          <a:off x="0" y="0"/>
          <a:ext cx="0" cy="0"/>
          <a:chOff x="0" y="0"/>
          <a:chExt cx="0" cy="0"/>
        </a:xfrm>
      </p:grpSpPr>
      <p:sp>
        <p:nvSpPr>
          <p:cNvPr id="4" name="TextBox 3"/>
          <p:cNvSpPr txBox="1"/>
          <p:nvPr/>
        </p:nvSpPr>
        <p:spPr>
          <a:xfrm>
            <a:off x="380385" y="2005890"/>
            <a:ext cx="9303838" cy="609719"/>
          </a:xfrm>
          <a:prstGeom prst="rect">
            <a:avLst/>
          </a:prstGeom>
          <a:solidFill>
            <a:schemeClr val="accent4">
              <a:lumMod val="20000"/>
              <a:lumOff val="80000"/>
            </a:schemeClr>
          </a:solidFill>
          <a:ln>
            <a:solidFill>
              <a:schemeClr val="tx1"/>
            </a:solidFill>
          </a:ln>
        </p:spPr>
        <p:txBody>
          <a:bodyPr wrap="square" rtlCol="0">
            <a:spAutoFit/>
          </a:bodyPr>
          <a:lstStyle/>
          <a:p>
            <a:r>
              <a:rPr lang="en-GB" sz="2400" b="1" dirty="0">
                <a:latin typeface="Arial" panose="020B0604020202020204" pitchFamily="34" charset="0"/>
                <a:cs typeface="Arial" panose="020B0604020202020204" pitchFamily="34" charset="0"/>
              </a:rPr>
              <a:t>Introduction: </a:t>
            </a:r>
            <a:endParaRPr lang="en-US" sz="2400" b="1" dirty="0">
              <a:latin typeface="Arial" panose="020B0604020202020204" pitchFamily="34" charset="0"/>
              <a:cs typeface="Arial" panose="020B0604020202020204" pitchFamily="34" charset="0"/>
            </a:endParaRPr>
          </a:p>
          <a:p>
            <a:endParaRPr lang="en-GB" sz="962" dirty="0">
              <a:latin typeface="Arial" panose="020B0604020202020204" pitchFamily="34" charset="0"/>
              <a:cs typeface="Arial" panose="020B0604020202020204" pitchFamily="34" charset="0"/>
            </a:endParaRPr>
          </a:p>
        </p:txBody>
      </p:sp>
      <p:sp>
        <p:nvSpPr>
          <p:cNvPr id="7" name="TextBox 6"/>
          <p:cNvSpPr txBox="1"/>
          <p:nvPr/>
        </p:nvSpPr>
        <p:spPr>
          <a:xfrm>
            <a:off x="380386" y="54426"/>
            <a:ext cx="13820934" cy="1200329"/>
          </a:xfrm>
          <a:prstGeom prst="rect">
            <a:avLst/>
          </a:prstGeom>
          <a:pattFill prst="dkUpDiag">
            <a:fgClr>
              <a:schemeClr val="accent6">
                <a:lumMod val="60000"/>
                <a:lumOff val="40000"/>
              </a:schemeClr>
            </a:fgClr>
            <a:bgClr>
              <a:schemeClr val="bg1"/>
            </a:bgClr>
          </a:pattFill>
          <a:ln w="28575">
            <a:solidFill>
              <a:schemeClr val="tx1"/>
            </a:solidFill>
          </a:ln>
        </p:spPr>
        <p:txBody>
          <a:bodyPr wrap="square" rtlCol="0">
            <a:spAutoFit/>
          </a:bodyPr>
          <a:lstStyle/>
          <a:p>
            <a:r>
              <a:rPr lang="en-US" sz="3600" b="1" dirty="0"/>
              <a:t>Part 01: Practical advice for the new manager, as well as communicate theoretical models that will help her in her global leadership role.</a:t>
            </a:r>
          </a:p>
        </p:txBody>
      </p:sp>
      <p:sp>
        <p:nvSpPr>
          <p:cNvPr id="14" name="TextBox 13"/>
          <p:cNvSpPr txBox="1"/>
          <p:nvPr/>
        </p:nvSpPr>
        <p:spPr>
          <a:xfrm>
            <a:off x="317260" y="9044510"/>
            <a:ext cx="10942781" cy="7848302"/>
          </a:xfrm>
          <a:prstGeom prst="rect">
            <a:avLst/>
          </a:prstGeom>
          <a:solidFill>
            <a:schemeClr val="accent4">
              <a:lumMod val="20000"/>
              <a:lumOff val="80000"/>
            </a:schemeClr>
          </a:solidFill>
          <a:ln>
            <a:solidFill>
              <a:schemeClr val="tx1"/>
            </a:solidFill>
          </a:ln>
        </p:spPr>
        <p:txBody>
          <a:bodyPr wrap="square" rtlCol="0">
            <a:spAutoFit/>
          </a:bodyPr>
          <a:lstStyle/>
          <a:p>
            <a:r>
              <a:rPr lang="en-US" b="1" dirty="0"/>
              <a:t>Understanding Cultural Differences:</a:t>
            </a:r>
            <a:endParaRPr lang="en-US" dirty="0"/>
          </a:p>
          <a:p>
            <a:r>
              <a:rPr lang="en-US" dirty="0"/>
              <a:t>Hofstede's Cultural Dimensions:</a:t>
            </a:r>
          </a:p>
          <a:p>
            <a:r>
              <a:rPr lang="en-US" dirty="0"/>
              <a:t>Cultural variations have a substantial effect on workplace dynamics, and Geert Hofstede's well-known cultural dimensions theory sheds light on this topic (Park, Kim and Zhang, 2015). You may improve your grasp of cultural differences and adapt your leadership style by delving into the following areas:</a:t>
            </a:r>
          </a:p>
          <a:p>
            <a:pPr lvl="0"/>
            <a:r>
              <a:rPr lang="en-US" dirty="0"/>
              <a:t>Power Distance: The extent to which a community respects established authority figures is reflected along this metric (</a:t>
            </a:r>
            <a:r>
              <a:rPr lang="en-US" dirty="0" err="1"/>
              <a:t>Demmler</a:t>
            </a:r>
            <a:r>
              <a:rPr lang="en-US" dirty="0"/>
              <a:t>, Ortiz Ayala and </a:t>
            </a:r>
            <a:r>
              <a:rPr lang="en-US" dirty="0" err="1"/>
              <a:t>Urbiola</a:t>
            </a:r>
            <a:r>
              <a:rPr lang="en-US" dirty="0"/>
              <a:t> Solís, 2018). By gaining an appreciation for power distance, leaders may better assess how to distribute authority and make decisions within their teams without upsetting the dynamic.</a:t>
            </a:r>
          </a:p>
          <a:p>
            <a:pPr lvl="0"/>
            <a:r>
              <a:rPr lang="en-US" dirty="0"/>
              <a:t>Individualism vs. Collectivism: The tension between individual goals and collective cohesion is probed along this axis. You may better encourage collaboration while simultaneously praising and rewarding individual efforts if you keep this in mind.</a:t>
            </a:r>
          </a:p>
          <a:p>
            <a:pPr lvl="0"/>
            <a:r>
              <a:rPr lang="en-US" dirty="0"/>
              <a:t>Masculinity vs. Femininity: This criterion evaluates how much of an emphasis a culture places on aggressiveness and competition as opposed to nurturing relationships (Hofstede and Bond, 1984). Having this knowledge will aid you in adapting your leadership style to meet the needs of your team and its culture.</a:t>
            </a:r>
          </a:p>
          <a:p>
            <a:pPr lvl="0"/>
            <a:r>
              <a:rPr lang="en-US" dirty="0"/>
              <a:t>Uncertainty Avoidance: The degree to which a culture accepts uncertainty and ambiguity is reflected in this factor. Knowing this will help you create a culture at work that either encourages experimentation and new ideas or promotes order and stability, depending on the setting.</a:t>
            </a:r>
          </a:p>
          <a:p>
            <a:pPr lvl="0"/>
            <a:r>
              <a:rPr lang="en-US" dirty="0"/>
              <a:t>Long-term vs. Short-term Orientation: The value that a culture puts on long-term planning and adherence to customs as opposed to short-term solutions and flexibility is at the heart of this factor. Leadership techniques that take this into account are more likely to result in team members buying into the company's long-term vision (Hofstede, 1984).</a:t>
            </a:r>
          </a:p>
          <a:p>
            <a:r>
              <a:rPr lang="en-US" dirty="0"/>
              <a:t>High-Context vs. Low-Context Cultures:</a:t>
            </a:r>
          </a:p>
          <a:p>
            <a:r>
              <a:rPr lang="en-US" dirty="0"/>
              <a:t>Having an understanding of the distinctions between high-context and low-context cultures can potentially enhance one's ability to effectively navigate cross-cultural relationships. In low-context cultures, there is a preference for direct and explicit communication, whereas high-context societies place significance on implicit communication and shared knowledge (</a:t>
            </a:r>
            <a:r>
              <a:rPr lang="en-US" dirty="0" err="1"/>
              <a:t>Gudykunst</a:t>
            </a:r>
            <a:r>
              <a:rPr lang="en-US" dirty="0"/>
              <a:t> and Nishida, 1984). Given the divergent contextual preferences observed in Australia and China, it is imperative to exercise caution in the manner in which information is conveyed, so as to mitigate potential confusion and foster a constructive working relationship.</a:t>
            </a:r>
          </a:p>
        </p:txBody>
      </p:sp>
      <p:sp>
        <p:nvSpPr>
          <p:cNvPr id="8" name="TextBox 7"/>
          <p:cNvSpPr txBox="1"/>
          <p:nvPr/>
        </p:nvSpPr>
        <p:spPr>
          <a:xfrm>
            <a:off x="11614037" y="9871810"/>
            <a:ext cx="9545777" cy="7017306"/>
          </a:xfrm>
          <a:prstGeom prst="rect">
            <a:avLst/>
          </a:prstGeom>
          <a:ln/>
        </p:spPr>
        <p:style>
          <a:lnRef idx="3">
            <a:schemeClr val="lt1"/>
          </a:lnRef>
          <a:fillRef idx="1">
            <a:schemeClr val="accent2"/>
          </a:fillRef>
          <a:effectRef idx="1">
            <a:schemeClr val="accent2"/>
          </a:effectRef>
          <a:fontRef idx="minor">
            <a:schemeClr val="lt1"/>
          </a:fontRef>
        </p:style>
        <p:txBody>
          <a:bodyPr wrap="square" rtlCol="0">
            <a:spAutoFit/>
          </a:bodyPr>
          <a:lstStyle/>
          <a:p>
            <a:r>
              <a:rPr lang="en-US" b="1" dirty="0"/>
              <a:t>Building Trust and Collaboration:</a:t>
            </a:r>
            <a:endParaRPr lang="en-US" dirty="0"/>
          </a:p>
          <a:p>
            <a:r>
              <a:rPr lang="en-US" dirty="0"/>
              <a:t>Cultural Intelligence (CQ):</a:t>
            </a:r>
          </a:p>
          <a:p>
            <a:r>
              <a:rPr lang="en-US" dirty="0"/>
              <a:t>Knowing how to </a:t>
            </a:r>
            <a:r>
              <a:rPr lang="en-US" dirty="0" err="1"/>
              <a:t>recognise</a:t>
            </a:r>
            <a:r>
              <a:rPr lang="en-US" dirty="0"/>
              <a:t>, value, and accommodate differences in cultural norms is the essence of cultural intelligence (CQ). Increasing your cultural intelligence can make you a more capable leader in a global setting, allowing you to better understand and interact with people from different backgrounds. It covers four areas essential to your development as a world leader:</a:t>
            </a:r>
          </a:p>
          <a:p>
            <a:pPr lvl="0"/>
            <a:r>
              <a:rPr lang="en-US" dirty="0"/>
              <a:t>Cultural Awareness: Developing an awareness of one's own cultural biases and acknowledging the variations in other cultures enables individuals to exercise mindfulness in order to mitigate potential cultural misinterpretations (Holton, 2001).</a:t>
            </a:r>
          </a:p>
          <a:p>
            <a:pPr lvl="0"/>
            <a:r>
              <a:rPr lang="en-US" dirty="0"/>
              <a:t>Cultural Knowledge: Gaining knowledge pertaining to diverse cultures, traditions, and communication styles facilitates the ability to make well-informed decisions that are in accordance with cultural norms and expectations.</a:t>
            </a:r>
          </a:p>
          <a:p>
            <a:pPr lvl="0"/>
            <a:r>
              <a:rPr lang="en-US" dirty="0"/>
              <a:t>Cultural Skills: The cultivation of skills to effectively adapt and engage in diverse cultural environments, facilitating cohesive teamwork and encouraging intercultural cooperation (Crowne, 2013).</a:t>
            </a:r>
          </a:p>
          <a:p>
            <a:pPr lvl="0"/>
            <a:r>
              <a:rPr lang="en-US" dirty="0"/>
              <a:t>Cultural Motivation: By exhibiting a sincere enthusiasm for acquiring knowledge and collaborating with individuals from various backgrounds, one can cultivate an environment that promotes inclusivity and fosters mutual respect.</a:t>
            </a:r>
          </a:p>
          <a:p>
            <a:r>
              <a:rPr lang="en-US" dirty="0"/>
              <a:t>Promote Inclusivity:</a:t>
            </a:r>
          </a:p>
          <a:p>
            <a:r>
              <a:rPr lang="en-US" dirty="0"/>
              <a:t>Leaders who are successful on a global scale are those that consistently try to make their </a:t>
            </a:r>
            <a:r>
              <a:rPr lang="en-US" dirty="0" err="1"/>
              <a:t>organisations</a:t>
            </a:r>
            <a:r>
              <a:rPr lang="en-US" dirty="0"/>
              <a:t> more welcoming to people of many backgrounds and perspectives. It's crucial to make an effort to create a welcoming atmosphere at work, where everyone is valued and respected for who they are rather than what they look like or where they came from culturally. In order to boost creativity and teamwork, it's important to encourage everyone in the team to appreciate and learn from one another's cultural backgrounds.</a:t>
            </a:r>
          </a:p>
        </p:txBody>
      </p:sp>
      <p:sp>
        <p:nvSpPr>
          <p:cNvPr id="18" name="TextBox 17"/>
          <p:cNvSpPr txBox="1"/>
          <p:nvPr/>
        </p:nvSpPr>
        <p:spPr>
          <a:xfrm>
            <a:off x="800605" y="24682567"/>
            <a:ext cx="9733783" cy="2308324"/>
          </a:xfrm>
          <a:prstGeom prst="rect">
            <a:avLst/>
          </a:prstGeom>
          <a:ln/>
        </p:spPr>
        <p:style>
          <a:lnRef idx="3">
            <a:schemeClr val="lt1"/>
          </a:lnRef>
          <a:fillRef idx="1">
            <a:schemeClr val="dk1"/>
          </a:fillRef>
          <a:effectRef idx="1">
            <a:schemeClr val="dk1"/>
          </a:effectRef>
          <a:fontRef idx="minor">
            <a:schemeClr val="lt1"/>
          </a:fontRef>
        </p:style>
        <p:txBody>
          <a:bodyPr wrap="square" rtlCol="0">
            <a:spAutoFit/>
          </a:bodyPr>
          <a:lstStyle/>
          <a:p>
            <a:r>
              <a:rPr lang="en-US" dirty="0"/>
              <a:t>Conclusion:</a:t>
            </a:r>
          </a:p>
          <a:p>
            <a:r>
              <a:rPr lang="en-US" dirty="0"/>
              <a:t>Expect to have a great time on your international assignment. Learning about foreign cultures, honing your communication skills, building trust with your followers, and using a wide range of global leadership strategies can give you a significant leg up in your pursuit of leadership roles on a worldwide scale. To be an effective global leader, one must be open to new experiences, embrace diversity, and be willing to adapt. If you and your group go into the experience with the right mindset, you'll have an unforgettable, formative time overseas.</a:t>
            </a:r>
          </a:p>
          <a:p>
            <a:r>
              <a:rPr lang="en-US" dirty="0"/>
              <a:t>Best of luck on your exciting journey as a global leader!</a:t>
            </a:r>
          </a:p>
        </p:txBody>
      </p:sp>
      <p:sp>
        <p:nvSpPr>
          <p:cNvPr id="2" name="TextBox 1">
            <a:extLst>
              <a:ext uri="{FF2B5EF4-FFF2-40B4-BE49-F238E27FC236}">
                <a16:creationId xmlns:a16="http://schemas.microsoft.com/office/drawing/2014/main" id="{02A2953C-F012-4FA3-9E1C-3D2478CAF063}"/>
              </a:ext>
            </a:extLst>
          </p:cNvPr>
          <p:cNvSpPr txBox="1"/>
          <p:nvPr/>
        </p:nvSpPr>
        <p:spPr>
          <a:xfrm>
            <a:off x="380385" y="2876241"/>
            <a:ext cx="10382864" cy="1754326"/>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dirty="0"/>
              <a:t>Congratulations on your well-deserved promotion to global manager. This comprehensive guide was painstakingly developed to give you with helpful advice and in-depth theoretical foundations for your new role. Respected Turkish national living in Germany, your journey as a global leader leading teams in Australia and China is both thrilling and hard. The authors of this book want to provide you with the knowledge and skills necessary to not just make it as a global leader, but to thrive in an environment where there are significant cultural differences.</a:t>
            </a:r>
          </a:p>
        </p:txBody>
      </p:sp>
      <p:sp>
        <p:nvSpPr>
          <p:cNvPr id="30" name="TextBox 29"/>
          <p:cNvSpPr txBox="1"/>
          <p:nvPr/>
        </p:nvSpPr>
        <p:spPr>
          <a:xfrm>
            <a:off x="12163608" y="1805669"/>
            <a:ext cx="8641494" cy="5355312"/>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b="1" dirty="0"/>
              <a:t>Effective Cross-Cultural Communication:</a:t>
            </a:r>
            <a:endParaRPr lang="en-US" dirty="0"/>
          </a:p>
          <a:p>
            <a:r>
              <a:rPr lang="en-US" dirty="0"/>
              <a:t>Active Listening:</a:t>
            </a:r>
          </a:p>
          <a:p>
            <a:r>
              <a:rPr lang="en-US" dirty="0"/>
              <a:t>Learning to listen actively is a skill that will serve you well in any intercultural situation. Active listening not only helps you better comprehend your team members' points of view, but it also builds rapport and trust. Foster a climate of open communication and constructive criticism to foster cooperation and friendship among team members (</a:t>
            </a:r>
            <a:r>
              <a:rPr lang="en-US" dirty="0" err="1"/>
              <a:t>Balsmeier</a:t>
            </a:r>
            <a:r>
              <a:rPr lang="en-US" dirty="0"/>
              <a:t> and Heck, 2014).</a:t>
            </a:r>
          </a:p>
          <a:p>
            <a:r>
              <a:rPr lang="en-US" dirty="0"/>
              <a:t>Adapting Communication Styles:</a:t>
            </a:r>
          </a:p>
          <a:p>
            <a:r>
              <a:rPr lang="en-US" dirty="0"/>
              <a:t>Leaders of different teams need to be able to adapt their communication styles to the group's needs. Pay attention to subtleties and, if required, resort to plain words to convey your message (</a:t>
            </a:r>
            <a:r>
              <a:rPr lang="en-US" dirty="0" err="1"/>
              <a:t>Wheeless</a:t>
            </a:r>
            <a:r>
              <a:rPr lang="en-US" dirty="0"/>
              <a:t> and Reichel, 1990). By avoiding jargon and idioms that may be lost on non-native speakers, we can ensure that everyone in the team is on the same page and work together effectively.</a:t>
            </a:r>
          </a:p>
          <a:p>
            <a:r>
              <a:rPr lang="en-US" dirty="0"/>
              <a:t>Resolving Conflict:</a:t>
            </a:r>
          </a:p>
          <a:p>
            <a:r>
              <a:rPr lang="en-US" dirty="0"/>
              <a:t>Every team will experience conflict at some point, but it's more important to do so in a multiethnic setting. Acknowledging cultural differences and looking for common ground are effective conflict resolution strategies (Gentry, 2001). Promote teamwork and efficiency through encouraging open communication and problem solving as a means of resolving conflicts.</a:t>
            </a:r>
          </a:p>
        </p:txBody>
      </p:sp>
      <p:sp>
        <p:nvSpPr>
          <p:cNvPr id="33" name="TextBox 32"/>
          <p:cNvSpPr txBox="1"/>
          <p:nvPr/>
        </p:nvSpPr>
        <p:spPr>
          <a:xfrm>
            <a:off x="444072" y="20366698"/>
            <a:ext cx="10689156" cy="3970318"/>
          </a:xfrm>
          <a:prstGeom prst="rect">
            <a:avLst/>
          </a:prstGeom>
          <a:solidFill>
            <a:srgbClr val="92D050"/>
          </a:solidFill>
          <a:ln/>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US" b="1" dirty="0">
                <a:solidFill>
                  <a:schemeClr val="tx1"/>
                </a:solidFill>
              </a:rPr>
              <a:t>Managing Cross-Border Teams:</a:t>
            </a:r>
            <a:endParaRPr lang="en-US" dirty="0">
              <a:solidFill>
                <a:schemeClr val="tx1"/>
              </a:solidFill>
            </a:endParaRPr>
          </a:p>
          <a:p>
            <a:r>
              <a:rPr lang="en-US" dirty="0">
                <a:solidFill>
                  <a:schemeClr val="tx1"/>
                </a:solidFill>
              </a:rPr>
              <a:t>Time Zones and Scheduling:</a:t>
            </a:r>
          </a:p>
          <a:p>
            <a:r>
              <a:rPr lang="en-US" dirty="0">
                <a:solidFill>
                  <a:schemeClr val="tx1"/>
                </a:solidFill>
              </a:rPr>
              <a:t>Managing teams across time zones presents unique challenges, but they are not insurmountable with forethought and </a:t>
            </a:r>
            <a:r>
              <a:rPr lang="en-US" dirty="0" err="1">
                <a:solidFill>
                  <a:schemeClr val="tx1"/>
                </a:solidFill>
              </a:rPr>
              <a:t>organisation</a:t>
            </a:r>
            <a:r>
              <a:rPr lang="en-US" dirty="0">
                <a:solidFill>
                  <a:schemeClr val="tx1"/>
                </a:solidFill>
              </a:rPr>
              <a:t>. Keep in mind that people in Germany, Australia, and China all have different time zones when planning meetings and other events. Promote a productive and healthy workplace by encouraging members of your team to work together across time zones with the help of technology while also respecting their need for a work-life balance (O’Brien and </a:t>
            </a:r>
            <a:r>
              <a:rPr lang="en-US" dirty="0" err="1">
                <a:solidFill>
                  <a:schemeClr val="tx1"/>
                </a:solidFill>
              </a:rPr>
              <a:t>Nwokolo</a:t>
            </a:r>
            <a:r>
              <a:rPr lang="en-US" dirty="0">
                <a:solidFill>
                  <a:schemeClr val="tx1"/>
                </a:solidFill>
              </a:rPr>
              <a:t>, 2023).</a:t>
            </a:r>
          </a:p>
          <a:p>
            <a:r>
              <a:rPr lang="en-US" dirty="0">
                <a:solidFill>
                  <a:schemeClr val="tx1"/>
                </a:solidFill>
              </a:rPr>
              <a:t>Virtual Communication:</a:t>
            </a:r>
          </a:p>
          <a:p>
            <a:r>
              <a:rPr lang="en-US" dirty="0" err="1">
                <a:solidFill>
                  <a:schemeClr val="tx1"/>
                </a:solidFill>
              </a:rPr>
              <a:t>Utilise</a:t>
            </a:r>
            <a:r>
              <a:rPr lang="en-US" dirty="0">
                <a:solidFill>
                  <a:schemeClr val="tx1"/>
                </a:solidFill>
              </a:rPr>
              <a:t> video conferencing and other digital platforms for online collaboration to maintain seamless connectivity with your teams, simulating a physical presence despite geographical separation. Engaging in virtual communication platforms such as online chat rooms, message boards, and other similar mediums can facilitate enhanced collaboration among team members, even when they are geographically dispersed (</a:t>
            </a:r>
            <a:r>
              <a:rPr lang="en-US" dirty="0" err="1">
                <a:solidFill>
                  <a:schemeClr val="tx1"/>
                </a:solidFill>
              </a:rPr>
              <a:t>Verhulsdonck</a:t>
            </a:r>
            <a:r>
              <a:rPr lang="en-US" dirty="0">
                <a:solidFill>
                  <a:schemeClr val="tx1"/>
                </a:solidFill>
              </a:rPr>
              <a:t> and </a:t>
            </a:r>
            <a:r>
              <a:rPr lang="en-US" dirty="0" err="1">
                <a:solidFill>
                  <a:schemeClr val="tx1"/>
                </a:solidFill>
              </a:rPr>
              <a:t>Morie</a:t>
            </a:r>
            <a:r>
              <a:rPr lang="en-US" dirty="0">
                <a:solidFill>
                  <a:schemeClr val="tx1"/>
                </a:solidFill>
              </a:rPr>
              <a:t>, 2009). Enable individuals to participate in virtual team-building activities with the aim of enhancing interpersonal connections and elevating team spirit.</a:t>
            </a:r>
          </a:p>
        </p:txBody>
      </p:sp>
      <p:sp>
        <p:nvSpPr>
          <p:cNvPr id="5" name="TextBox 4">
            <a:extLst>
              <a:ext uri="{FF2B5EF4-FFF2-40B4-BE49-F238E27FC236}">
                <a16:creationId xmlns:a16="http://schemas.microsoft.com/office/drawing/2014/main" id="{43D2C145-390A-FE45-9956-6F73D739FCEF}"/>
              </a:ext>
            </a:extLst>
          </p:cNvPr>
          <p:cNvSpPr txBox="1"/>
          <p:nvPr/>
        </p:nvSpPr>
        <p:spPr>
          <a:xfrm>
            <a:off x="14744726" y="271374"/>
            <a:ext cx="6226628"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sz="3600" dirty="0"/>
              <a:t>NAME: </a:t>
            </a:r>
          </a:p>
          <a:p>
            <a:r>
              <a:rPr lang="en-US" sz="3600" dirty="0"/>
              <a:t>ID: </a:t>
            </a:r>
          </a:p>
        </p:txBody>
      </p:sp>
      <p:sp>
        <p:nvSpPr>
          <p:cNvPr id="27" name="TextBox 26">
            <a:extLst>
              <a:ext uri="{FF2B5EF4-FFF2-40B4-BE49-F238E27FC236}">
                <a16:creationId xmlns:a16="http://schemas.microsoft.com/office/drawing/2014/main" id="{3E016721-1EAF-183D-7080-9321B4005968}"/>
              </a:ext>
            </a:extLst>
          </p:cNvPr>
          <p:cNvSpPr txBox="1"/>
          <p:nvPr/>
        </p:nvSpPr>
        <p:spPr>
          <a:xfrm>
            <a:off x="800605" y="27336442"/>
            <a:ext cx="9925949" cy="2667397"/>
          </a:xfrm>
          <a:prstGeom prst="rect">
            <a:avLst/>
          </a:prstGeom>
          <a:solidFill>
            <a:schemeClr val="bg2">
              <a:lumMod val="75000"/>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just">
              <a:spcAft>
                <a:spcPts val="800"/>
              </a:spcAft>
            </a:pP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References:</a:t>
            </a:r>
          </a:p>
          <a:p>
            <a:pPr algn="just">
              <a:spcAft>
                <a:spcPts val="800"/>
              </a:spcAft>
            </a:pP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Balsmeier</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P.W. and Heck, A.K. (2014). Cross‐cultural Communication. Cross Cultural Management: An International Journal, 1(2), pp.13–21.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://doi.org/10.1108/eb010152.</a:t>
            </a:r>
          </a:p>
          <a:p>
            <a:pPr algn="just">
              <a:spcAft>
                <a:spcPts val="800"/>
              </a:spcAft>
            </a:pP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Crowne, K.A. (2013). Cultural exposure, emotional intelligence, and cultural intelligence. International Journal of Cross Cultural Management, 13(1), pp.5–22.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://doi.org/10.1177/1470595812452633.</a:t>
            </a:r>
          </a:p>
          <a:p>
            <a:pPr algn="just">
              <a:spcAft>
                <a:spcPts val="800"/>
              </a:spcAft>
            </a:pP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Demmler</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M., Ortiz Ayala, R. and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Urbiola</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Solís, A. (2018). Comparing Corporate Cultural Profiles Using the Cultural Dimensions of Hofstede. Journal of Business and Management Sciences, 6(2), pp.28–35.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://doi.org/10.12691/jbms-6-2-1.</a:t>
            </a:r>
          </a:p>
          <a:p>
            <a:pPr algn="just">
              <a:spcAft>
                <a:spcPts val="800"/>
              </a:spcAft>
            </a:pP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Dr. R.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Akila</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Dr.R.A</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and Dr. N.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Thangavel</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Dr.N.T</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(2017). Team Leader’s Emotional Intelligence Competencies and Team’s Emotional Intelligence Norms. Indian Journal of Applied Research, 3(3), pp.211–213.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://doi.org/10.15373/2249555x/mar2013/69.</a:t>
            </a:r>
          </a:p>
          <a:p>
            <a:pPr algn="just">
              <a:spcAft>
                <a:spcPts val="800"/>
              </a:spcAft>
            </a:pP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Duygulu</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S. and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Kublay</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G. (2019). Transformational leadership training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programme</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for charge nurses. Journal of Advanced Nursing, 67(3), pp.633–642.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://doi.org/10.1111/j.1365-2648.2010.05507.x.</a:t>
            </a:r>
          </a:p>
          <a:p>
            <a:pPr algn="just">
              <a:spcAft>
                <a:spcPts val="800"/>
              </a:spcAft>
            </a:pP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Gentry, D.B. (2001). Resolving middle-age sibling conflict regarding parent care. Conflict Resolution Quarterly, 19(1), pp.31–47.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://doi.org/10.1002/crq.3890190104.</a:t>
            </a:r>
          </a:p>
          <a:p>
            <a:pPr algn="just">
              <a:spcAft>
                <a:spcPts val="800"/>
              </a:spcAft>
            </a:pP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Gudykunst</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W.B. and Nishida, T. (1984). Individual and cultural influences on uncertainty reduction. Communication Monographs, 51(1), pp.23–36.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://doi.org/10.1080/03637758409390181.</a:t>
            </a:r>
          </a:p>
          <a:p>
            <a:pPr algn="just">
              <a:spcAft>
                <a:spcPts val="800"/>
              </a:spcAft>
            </a:pP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Hofstede, G. (1984). Cultural dimensions in management and planning. Asia Pacific Journal of Management, 1(2), pp.81–99.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://doi.org/10.1007/bf01733682.</a:t>
            </a:r>
          </a:p>
          <a:p>
            <a:pPr algn="just">
              <a:spcAft>
                <a:spcPts val="800"/>
              </a:spcAft>
            </a:pP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Hofstede, G. and Bond, M.H. (1984). Hofstede’s Culture Dimensions: An Independent Validation Using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Rokeach’s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Value Survey. Journal of Cross-Cultural Psychology, [online] 15(4), pp.417–433.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://doi.org/10.1177/0022002184015004003.</a:t>
            </a:r>
          </a:p>
          <a:p>
            <a:pPr algn="just">
              <a:spcAft>
                <a:spcPts val="800"/>
              </a:spcAft>
            </a:pP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Holton, J.A. (2001). Building trust and collaboration in a virtual team. Team Performance Management: An International Journal, 7(3/4), pp.36–47.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://doi.org/10.1108/13527590110395621.</a:t>
            </a:r>
          </a:p>
          <a:p>
            <a:pPr algn="just">
              <a:spcAft>
                <a:spcPts val="800"/>
              </a:spcAft>
            </a:pP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House, R.,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Javidan</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M.,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Hanges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P. and Dorfman, P. (2002). Understanding Cultures and Implicit Leadership Theories across the globe: an Introduction to Project GLOBE. Journal of World Business, 37(1), pp.3–10.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://doi.org/10.1016/s1090-9516(01)00069-4.</a:t>
            </a:r>
          </a:p>
          <a:p>
            <a:pPr algn="just">
              <a:spcAft>
                <a:spcPts val="800"/>
              </a:spcAft>
            </a:pP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Nelson, M.W.,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Proell</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C.A. and Randel, A.E. (2016). Team-Oriented Leadership and Auditors’ Willingness to Raise Audit Issues. The Accounting Review, [online] 91(6), pp.1781–1805.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://doi.org/10.2308/accr-51399.</a:t>
            </a:r>
          </a:p>
          <a:p>
            <a:pPr algn="just">
              <a:spcAft>
                <a:spcPts val="800"/>
              </a:spcAft>
            </a:pP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O’Brien, D.M. and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Nwokolo</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O.O. (2023). Patient Population Diversity: Culturally Competent Care and the Importance of Adjusting Practice to Promote Inclusivity. ASA Monitor, 87(2), pp.18–19.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://doi.org/10.1097/01.asm.0000919532.32287.7e.</a:t>
            </a:r>
          </a:p>
          <a:p>
            <a:pPr algn="just">
              <a:spcAft>
                <a:spcPts val="800"/>
              </a:spcAft>
            </a:pP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Park, J., Kim, D.-Y. and Zhang, C. (2015). Understanding Cross-National Differences in Risk Through a Localized Cultural Perspective. Cross-Cultural Research, 50(1), pp.34–62.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://doi.org/10.1177/1069397115609560.</a:t>
            </a:r>
          </a:p>
          <a:p>
            <a:pPr algn="just">
              <a:spcAft>
                <a:spcPts val="800"/>
              </a:spcAft>
            </a:pP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Shamir, B., House, R.J. and Arthur, M.B. (1993). The Motivational Effects of Charismatic Leadership: A Self-Concept Based Theory. Organization Science, 4(4), pp.577–594.</a:t>
            </a:r>
          </a:p>
          <a:p>
            <a:pPr algn="just">
              <a:spcAft>
                <a:spcPts val="800"/>
              </a:spcAft>
            </a:pP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Verhulsdonck</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G. and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Morie</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J.F. (2009). Virtual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Chironomia</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Developing Standards for Non-verbal Communication in Virtual Worlds. Journal For Virtual Worlds Research, 2(3), pp.1–15.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://doi.org/10.4101/jvwr.v2i3.657.</a:t>
            </a:r>
          </a:p>
          <a:p>
            <a:pPr algn="just">
              <a:spcAft>
                <a:spcPts val="800"/>
              </a:spcAft>
            </a:pP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Wheeless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 L.R. and Reichel, L.S. (1990). A reinforcement model of the relationships of supervisors’ general communication styles and conflict management styles to task attraction. Communication Quarterly, 38(4), pp.372–387. </a:t>
            </a:r>
            <a:r>
              <a:rPr lang="en-US" sz="300" kern="100" dirty="0" err="1">
                <a:solidFill>
                  <a:schemeClr val="tx1"/>
                </a:solidFill>
                <a:latin typeface="Arial" panose="020B0604020202020204" pitchFamily="34" charset="0"/>
                <a:ea typeface="Calibri" panose="020F0502020204030204" pitchFamily="34" charset="0"/>
                <a:cs typeface="Arial" panose="020B0604020202020204" pitchFamily="34" charset="0"/>
              </a:rPr>
              <a:t>doi:https</a:t>
            </a:r>
            <a:r>
              <a:rPr lang="en-US" sz="300" kern="100" dirty="0">
                <a:solidFill>
                  <a:schemeClr val="tx1"/>
                </a:solidFill>
                <a:latin typeface="Arial" panose="020B0604020202020204" pitchFamily="34" charset="0"/>
                <a:ea typeface="Calibri" panose="020F0502020204030204" pitchFamily="34" charset="0"/>
                <a:cs typeface="Arial" panose="020B0604020202020204" pitchFamily="34" charset="0"/>
              </a:rPr>
              <a:t>://doi.org/10.1080/01463379009369774.</a:t>
            </a:r>
          </a:p>
        </p:txBody>
      </p:sp>
      <p:sp>
        <p:nvSpPr>
          <p:cNvPr id="19" name="TextBox 18">
            <a:extLst>
              <a:ext uri="{FF2B5EF4-FFF2-40B4-BE49-F238E27FC236}">
                <a16:creationId xmlns:a16="http://schemas.microsoft.com/office/drawing/2014/main" id="{A7297207-99A3-49D1-BB8B-2D2AB38D82AC}"/>
              </a:ext>
            </a:extLst>
          </p:cNvPr>
          <p:cNvSpPr txBox="1"/>
          <p:nvPr/>
        </p:nvSpPr>
        <p:spPr>
          <a:xfrm>
            <a:off x="11514040" y="17169556"/>
            <a:ext cx="9645774" cy="12834283"/>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b="1" dirty="0"/>
              <a:t>Global Leadership Strategies: </a:t>
            </a:r>
            <a:endParaRPr lang="en-US" dirty="0"/>
          </a:p>
          <a:p>
            <a:r>
              <a:rPr lang="en-US" dirty="0"/>
              <a:t>Transformational Leadership:</a:t>
            </a:r>
          </a:p>
          <a:p>
            <a:r>
              <a:rPr lang="en-US" dirty="0"/>
              <a:t>Transformative leadership has been proved to be an effective method of inspiring and motivating teams to achieve peak performance. If you want to be an effective transformational leader, you need to set objectives that are both challenging and realistic for your team, and you need to show them constant appreciation and praise for their accomplishments (</a:t>
            </a:r>
            <a:r>
              <a:rPr lang="en-US" dirty="0" err="1"/>
              <a:t>Duygulu</a:t>
            </a:r>
            <a:r>
              <a:rPr lang="en-US" dirty="0"/>
              <a:t> and </a:t>
            </a:r>
            <a:r>
              <a:rPr lang="en-US" dirty="0" err="1"/>
              <a:t>Kublay</a:t>
            </a:r>
            <a:r>
              <a:rPr lang="en-US" dirty="0"/>
              <a:t>, 2019). Leaders create a space where people feel safe talking to one another and sharing ideas, which allows for more creative problem solving and better strategic decision making. Leaders that inspire transformation in their followers set an example by acting with honesty, sincerity, and energy. Because of this, everyone in the team feels like they're working towards the same goals.</a:t>
            </a:r>
          </a:p>
          <a:p>
            <a:r>
              <a:rPr lang="en-US" dirty="0"/>
              <a:t>GLOBE Leadership Dimensions:</a:t>
            </a:r>
          </a:p>
          <a:p>
            <a:r>
              <a:rPr lang="en-US" dirty="0"/>
              <a:t>The Global Leadership and Organizational Behavior Effectiveness (GLOBE) research has identified a range of leadership characteristics that have been shown to be successful in many cultural contexts. By incorporating these elements into one's leadership strategy, it is possible to augment effectiveness as a global leader:</a:t>
            </a:r>
          </a:p>
          <a:p>
            <a:pPr lvl="0"/>
            <a:r>
              <a:rPr lang="en-US" dirty="0"/>
              <a:t>Charismatic/Value-Based Leadership: Be a charismatic leader who has firm views and values that reflect the goals of their team and the company as a whole. You may win over your team's trust and loyalty, and win everyone's full dedication to the team's goals, by exemplifying these ideals and acting ethically at all times (Shamir, House and Arthur, 1993).</a:t>
            </a:r>
          </a:p>
          <a:p>
            <a:pPr lvl="0"/>
            <a:r>
              <a:rPr lang="en-US" dirty="0"/>
              <a:t>Team-Oriented Leadership: Participate in group deliberation and effort to solve problems. Appreciate the unique skillsets and experiences of each team member to promote a collaborative environment in which everyone feels their input is important. You may foster innovation and efficient problem-solving by fostering an open culture where discussion is valued and everyone's ideas are heard (Nelson, </a:t>
            </a:r>
            <a:r>
              <a:rPr lang="en-US" dirty="0" err="1"/>
              <a:t>Proell</a:t>
            </a:r>
            <a:r>
              <a:rPr lang="en-US" dirty="0"/>
              <a:t> and Randel, 2016).</a:t>
            </a:r>
          </a:p>
          <a:p>
            <a:pPr lvl="0"/>
            <a:r>
              <a:rPr lang="en-US" dirty="0"/>
              <a:t>Participative Leadership: Ask for input from team members on important matters before making a final choice. One of the best ways to show your employees they are valued and to get their input on important choices is to give them a chance to participate in the process. When team members are included in strategic planning and decision-making, they feel greater ownership over the team's performance.</a:t>
            </a:r>
          </a:p>
          <a:p>
            <a:r>
              <a:rPr lang="en-US" dirty="0"/>
              <a:t>Cultural Hybrid Leadership:</a:t>
            </a:r>
          </a:p>
          <a:p>
            <a:r>
              <a:rPr lang="en-US" dirty="0"/>
              <a:t>When managing teams that include employees from different cultural backgrounds, cultural hybrid leadership is an effective and growing strategy. The purpose of studying and </a:t>
            </a:r>
            <a:r>
              <a:rPr lang="en-US" dirty="0" err="1"/>
              <a:t>synthesising</a:t>
            </a:r>
            <a:r>
              <a:rPr lang="en-US" dirty="0"/>
              <a:t> the </a:t>
            </a:r>
            <a:r>
              <a:rPr lang="en-US" dirty="0" err="1"/>
              <a:t>practises</a:t>
            </a:r>
            <a:r>
              <a:rPr lang="en-US" dirty="0"/>
              <a:t> of various cultures is to establish a leadership style that is culturally conscious and respectful (House et al., 2002). Leaders who have mastered cultural hybridity may appreciate the unique qualities of each team member while yet uniting them to achieve a common goal. Leaders that embrace cultural hybridity contribute to a more cohesive team dynamic by promoting mutual respect and cooperation across cultural boundaries.</a:t>
            </a:r>
          </a:p>
          <a:p>
            <a:r>
              <a:rPr lang="en-US" dirty="0"/>
              <a:t>Emotional Intelligence (EI) and Cultural Empathy:</a:t>
            </a:r>
          </a:p>
          <a:p>
            <a:r>
              <a:rPr lang="en-US" dirty="0"/>
              <a:t>Emotional intelligence and cultural sensitivity are crucial for managers of heterogeneous teams. Emotional intelligence encompasses traits such as self-awareness, emotional regulation, empathy, motivation, and social competence. A leader who has a clear grip of their own and their team's emotional states is more equipped to deal with arguments, make adjustments, and form deeper ties with their team (Dr. R. </a:t>
            </a:r>
            <a:r>
              <a:rPr lang="en-US" dirty="0" err="1"/>
              <a:t>Akila</a:t>
            </a:r>
            <a:r>
              <a:rPr lang="en-US" dirty="0"/>
              <a:t> and Dr. N. </a:t>
            </a:r>
            <a:r>
              <a:rPr lang="en-US" dirty="0" err="1"/>
              <a:t>Thangavel</a:t>
            </a:r>
            <a:r>
              <a:rPr lang="en-US" dirty="0"/>
              <a:t>, 2017). Putting oneself in the shoes of a team member from a different cultural background might help one better understand their perspective, experiences, and challenges. Increasing your emotional intelligence and cultural awareness can help you connect with and collaborate with individuals of all walks of life.</a:t>
            </a:r>
          </a:p>
        </p:txBody>
      </p:sp>
      <p:pic>
        <p:nvPicPr>
          <p:cNvPr id="1026" name="Picture 2" descr="Hofstede's Cultural Dimensions Theory">
            <a:extLst>
              <a:ext uri="{FF2B5EF4-FFF2-40B4-BE49-F238E27FC236}">
                <a16:creationId xmlns:a16="http://schemas.microsoft.com/office/drawing/2014/main" id="{602E43ED-890B-4B70-9A8E-66B2F252CE2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0385" y="4852660"/>
            <a:ext cx="4383520" cy="397031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ifferences in high-context and low-context communication styles">
            <a:extLst>
              <a:ext uri="{FF2B5EF4-FFF2-40B4-BE49-F238E27FC236}">
                <a16:creationId xmlns:a16="http://schemas.microsoft.com/office/drawing/2014/main" id="{C65E26F0-DA99-4315-8113-B2799562E4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60221" y="4864911"/>
            <a:ext cx="6749762" cy="390285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en Strategies for Effective Cross-Cultural Communication | Cross cultural  communication, Intercultural communication, Cross cultural">
            <a:extLst>
              <a:ext uri="{FF2B5EF4-FFF2-40B4-BE49-F238E27FC236}">
                <a16:creationId xmlns:a16="http://schemas.microsoft.com/office/drawing/2014/main" id="{16FB346C-0E6B-43A5-B456-C6236B634D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901083" y="7403031"/>
            <a:ext cx="3406217" cy="244548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ommunication Style: How to Adapt It for Every Client">
            <a:extLst>
              <a:ext uri="{FF2B5EF4-FFF2-40B4-BE49-F238E27FC236}">
                <a16:creationId xmlns:a16="http://schemas.microsoft.com/office/drawing/2014/main" id="{4DCAAC67-4C22-42E9-B2E5-02A3693B15B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163608" y="7252529"/>
            <a:ext cx="3975152" cy="240709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Transformational Leadership Theory - Meaning, Criticisms and its  Implications">
            <a:extLst>
              <a:ext uri="{FF2B5EF4-FFF2-40B4-BE49-F238E27FC236}">
                <a16:creationId xmlns:a16="http://schemas.microsoft.com/office/drawing/2014/main" id="{CE85BDC1-77C4-4F36-85FF-241C06B79B7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0605" y="17065587"/>
            <a:ext cx="3162300" cy="308610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Value Based Leadership - Ketting.com">
            <a:extLst>
              <a:ext uri="{FF2B5EF4-FFF2-40B4-BE49-F238E27FC236}">
                <a16:creationId xmlns:a16="http://schemas.microsoft.com/office/drawing/2014/main" id="{8D113D58-0A25-4FDB-AAA6-BE0FAAA40A7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60221" y="17065587"/>
            <a:ext cx="5495269" cy="3094423"/>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Emotional intelligence: A key to organisational success - Quarry">
            <a:extLst>
              <a:ext uri="{FF2B5EF4-FFF2-40B4-BE49-F238E27FC236}">
                <a16:creationId xmlns:a16="http://schemas.microsoft.com/office/drawing/2014/main" id="{04D07753-7C12-40F2-9D20-BBD5B6D927D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840404" y="27336442"/>
            <a:ext cx="4292824" cy="2683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4062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832</TotalTime>
  <Words>2809</Words>
  <PresentationFormat>Custom</PresentationFormat>
  <Paragraphs>69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2019-11-06T12:23:51Z</dcterms:created>
  <dcterms:modified xsi:type="dcterms:W3CDTF">2023-07-21T10:17:22Z</dcterms:modified>
</cp:coreProperties>
</file>