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sldIdLst>
    <p:sldId id="256" r:id="rId2"/>
    <p:sldId id="257" r:id="rId3"/>
    <p:sldId id="259" r:id="rId4"/>
    <p:sldId id="263" r:id="rId5"/>
    <p:sldId id="277" r:id="rId6"/>
    <p:sldId id="264" r:id="rId7"/>
    <p:sldId id="265" r:id="rId8"/>
    <p:sldId id="267" r:id="rId9"/>
    <p:sldId id="268" r:id="rId10"/>
    <p:sldId id="270" r:id="rId11"/>
    <p:sldId id="266" r:id="rId12"/>
    <p:sldId id="276" r:id="rId13"/>
    <p:sldId id="262" r:id="rId14"/>
    <p:sldId id="260" r:id="rId15"/>
    <p:sldId id="271" r:id="rId16"/>
    <p:sldId id="272" r:id="rId17"/>
    <p:sldId id="273" r:id="rId18"/>
    <p:sldId id="261" r:id="rId19"/>
    <p:sldId id="274" r:id="rId20"/>
    <p:sldId id="275" r:id="rId21"/>
    <p:sldId id="269"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2" autoAdjust="0"/>
    <p:restoredTop sz="94660"/>
  </p:normalViewPr>
  <p:slideViewPr>
    <p:cSldViewPr snapToGrid="0">
      <p:cViewPr varScale="1">
        <p:scale>
          <a:sx n="88" d="100"/>
          <a:sy n="88" d="100"/>
        </p:scale>
        <p:origin x="120" y="18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smtClean="0"/>
              <a:pPr/>
              <a:t>3/12/2018</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45834157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3/12/2018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088695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smtClean="0"/>
              <a:pPr/>
              <a:t>3/12/2018</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57774876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3/12/2018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044615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3/12/2018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135805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3/12/2018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815609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3/12/2018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380983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3/12/2018</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3405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3/12/2018</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1902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3/12/2018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040718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3/12/2018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217435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smtClean="0"/>
              <a:pPr/>
              <a:t>3/12/2018</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0791906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368">
          <p15:clr>
            <a:srgbClr val="F26B43"/>
          </p15:clr>
        </p15:guide>
        <p15:guide id="2" orient="horz" pos="1440">
          <p15:clr>
            <a:srgbClr val="F26B43"/>
          </p15:clr>
        </p15:guide>
        <p15:guide id="3" orient="horz" pos="3696">
          <p15:clr>
            <a:srgbClr val="F26B43"/>
          </p15:clr>
        </p15:guide>
        <p15:guide id="4" orient="horz" pos="432">
          <p15:clr>
            <a:srgbClr val="F26B43"/>
          </p15:clr>
        </p15:guide>
        <p15:guide id="5" orient="horz" pos="1512">
          <p15:clr>
            <a:srgbClr val="F26B43"/>
          </p15:clr>
        </p15:guide>
        <p15:guide id="6" pos="6912">
          <p15:clr>
            <a:srgbClr val="F26B43"/>
          </p15:clr>
        </p15:guide>
        <p15:guide id="7" pos="936">
          <p15:clr>
            <a:srgbClr val="F26B43"/>
          </p15:clr>
        </p15:guide>
        <p15:guide id="8"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Orphic Materials and Orphism</a:t>
            </a:r>
            <a:endParaRPr lang="en-GB" dirty="0"/>
          </a:p>
        </p:txBody>
      </p:sp>
      <p:sp>
        <p:nvSpPr>
          <p:cNvPr id="3" name="Subtitle 2"/>
          <p:cNvSpPr>
            <a:spLocks noGrp="1"/>
          </p:cNvSpPr>
          <p:nvPr>
            <p:ph type="subTitle" idx="1"/>
          </p:nvPr>
        </p:nvSpPr>
        <p:spPr/>
        <p:txBody>
          <a:bodyPr/>
          <a:lstStyle/>
          <a:p>
            <a:r>
              <a:rPr lang="en-GB" dirty="0" smtClean="0"/>
              <a:t>Field Trip</a:t>
            </a:r>
          </a:p>
          <a:p>
            <a:r>
              <a:rPr lang="en-GB" dirty="0" smtClean="0"/>
              <a:t>12</a:t>
            </a:r>
            <a:r>
              <a:rPr lang="en-GB" baseline="30000" dirty="0" smtClean="0"/>
              <a:t>th</a:t>
            </a:r>
            <a:r>
              <a:rPr lang="en-GB" dirty="0" smtClean="0"/>
              <a:t> March 2018</a:t>
            </a:r>
            <a:endParaRPr lang="en-GB" dirty="0"/>
          </a:p>
        </p:txBody>
      </p:sp>
    </p:spTree>
    <p:extLst>
      <p:ext uri="{BB962C8B-B14F-4D97-AF65-F5344CB8AC3E}">
        <p14:creationId xmlns:p14="http://schemas.microsoft.com/office/powerpoint/2010/main" val="42835589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Orphism?</a:t>
            </a:r>
            <a:endParaRPr lang="en-GB" dirty="0"/>
          </a:p>
        </p:txBody>
      </p:sp>
      <p:sp>
        <p:nvSpPr>
          <p:cNvPr id="3" name="Content Placeholder 2"/>
          <p:cNvSpPr>
            <a:spLocks noGrp="1"/>
          </p:cNvSpPr>
          <p:nvPr>
            <p:ph idx="1"/>
          </p:nvPr>
        </p:nvSpPr>
        <p:spPr/>
        <p:txBody>
          <a:bodyPr>
            <a:normAutofit/>
          </a:bodyPr>
          <a:lstStyle/>
          <a:p>
            <a:r>
              <a:rPr lang="en-GB" sz="3200" dirty="0" smtClean="0"/>
              <a:t>Who is Orpheus?</a:t>
            </a:r>
          </a:p>
          <a:p>
            <a:endParaRPr lang="en-GB" sz="3200" dirty="0"/>
          </a:p>
          <a:p>
            <a:r>
              <a:rPr lang="en-GB" sz="3200" dirty="0" smtClean="0"/>
              <a:t>What is ‘Orphic’ / ‘Orphism?’</a:t>
            </a:r>
            <a:endParaRPr lang="en-GB" sz="3200" dirty="0"/>
          </a:p>
        </p:txBody>
      </p:sp>
    </p:spTree>
    <p:extLst>
      <p:ext uri="{BB962C8B-B14F-4D97-AF65-F5344CB8AC3E}">
        <p14:creationId xmlns:p14="http://schemas.microsoft.com/office/powerpoint/2010/main" val="346689764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687739" y="6336770"/>
            <a:ext cx="8969022" cy="521230"/>
          </a:xfrm>
        </p:spPr>
        <p:txBody>
          <a:bodyPr>
            <a:normAutofit/>
          </a:bodyPr>
          <a:lstStyle/>
          <a:p>
            <a:pPr marL="0" indent="0" algn="ctr">
              <a:buNone/>
            </a:pPr>
            <a:r>
              <a:rPr lang="en-GB" dirty="0"/>
              <a:t>c. 440 </a:t>
            </a:r>
            <a:r>
              <a:rPr lang="en-GB" dirty="0" smtClean="0"/>
              <a:t>BCE, Attic, </a:t>
            </a:r>
            <a:r>
              <a:rPr lang="en-GB" dirty="0" err="1" smtClean="0"/>
              <a:t>Antikensammlung</a:t>
            </a:r>
            <a:r>
              <a:rPr lang="en-GB" dirty="0"/>
              <a:t>, Berlin</a:t>
            </a:r>
          </a:p>
          <a:p>
            <a:endParaRPr lang="en-GB" dirty="0"/>
          </a:p>
        </p:txBody>
      </p:sp>
      <p:pic>
        <p:nvPicPr>
          <p:cNvPr id="4" name="Picture 3"/>
          <p:cNvPicPr>
            <a:picLocks noChangeAspect="1"/>
          </p:cNvPicPr>
          <p:nvPr/>
        </p:nvPicPr>
        <p:blipFill>
          <a:blip r:embed="rId2"/>
          <a:stretch>
            <a:fillRect/>
          </a:stretch>
        </p:blipFill>
        <p:spPr>
          <a:xfrm>
            <a:off x="1687739" y="365125"/>
            <a:ext cx="8968921" cy="5866838"/>
          </a:xfrm>
          <a:prstGeom prst="rect">
            <a:avLst/>
          </a:prstGeom>
        </p:spPr>
      </p:pic>
    </p:spTree>
    <p:extLst>
      <p:ext uri="{BB962C8B-B14F-4D97-AF65-F5344CB8AC3E}">
        <p14:creationId xmlns:p14="http://schemas.microsoft.com/office/powerpoint/2010/main" val="3304732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Things described as ‘orphic’</a:t>
            </a:r>
            <a:endParaRPr lang="en-GB" dirty="0"/>
          </a:p>
        </p:txBody>
      </p:sp>
      <p:sp>
        <p:nvSpPr>
          <p:cNvPr id="3" name="Content Placeholder 2"/>
          <p:cNvSpPr>
            <a:spLocks noGrp="1"/>
          </p:cNvSpPr>
          <p:nvPr>
            <p:ph sz="half" idx="1"/>
          </p:nvPr>
        </p:nvSpPr>
        <p:spPr>
          <a:xfrm>
            <a:off x="1371600" y="1915885"/>
            <a:ext cx="10101943" cy="4071258"/>
          </a:xfrm>
        </p:spPr>
        <p:txBody>
          <a:bodyPr>
            <a:normAutofit/>
          </a:bodyPr>
          <a:lstStyle/>
          <a:p>
            <a:r>
              <a:rPr lang="en-GB" sz="2800" dirty="0" smtClean="0"/>
              <a:t>Literary materials</a:t>
            </a:r>
          </a:p>
          <a:p>
            <a:pPr lvl="1"/>
            <a:r>
              <a:rPr lang="en-GB" sz="2400" dirty="0" err="1" smtClean="0"/>
              <a:t>Derveni</a:t>
            </a:r>
            <a:r>
              <a:rPr lang="en-GB" sz="2400" dirty="0" smtClean="0"/>
              <a:t> Papyrus </a:t>
            </a:r>
            <a:r>
              <a:rPr lang="en-GB" sz="2400" i="0" dirty="0" smtClean="0"/>
              <a:t>(4</a:t>
            </a:r>
            <a:r>
              <a:rPr lang="en-GB" sz="2400" i="0" baseline="30000" dirty="0" smtClean="0"/>
              <a:t>th</a:t>
            </a:r>
            <a:r>
              <a:rPr lang="en-GB" sz="2400" i="0" dirty="0" smtClean="0"/>
              <a:t> century BCE)</a:t>
            </a:r>
            <a:endParaRPr lang="en-GB" sz="2400" i="0" dirty="0" smtClean="0"/>
          </a:p>
          <a:p>
            <a:pPr lvl="1"/>
            <a:r>
              <a:rPr lang="en-GB" sz="2400" i="0" dirty="0" smtClean="0"/>
              <a:t>Orphic </a:t>
            </a:r>
            <a:r>
              <a:rPr lang="en-GB" sz="2400" i="0" dirty="0" smtClean="0"/>
              <a:t>Hymns (Hellenistic/Roman Imperial)</a:t>
            </a:r>
          </a:p>
          <a:p>
            <a:pPr lvl="1"/>
            <a:r>
              <a:rPr lang="en-GB" sz="2400" dirty="0"/>
              <a:t>Rhapsodic Theogony </a:t>
            </a:r>
            <a:r>
              <a:rPr lang="en-GB" sz="2400" i="0" dirty="0"/>
              <a:t>(in existence up to the 6</a:t>
            </a:r>
            <a:r>
              <a:rPr lang="en-GB" sz="2400" i="0" baseline="30000" dirty="0"/>
              <a:t>th</a:t>
            </a:r>
            <a:r>
              <a:rPr lang="en-GB" sz="2400" i="0" dirty="0"/>
              <a:t> century CE)</a:t>
            </a:r>
          </a:p>
          <a:p>
            <a:pPr lvl="1"/>
            <a:r>
              <a:rPr lang="en-GB" sz="2400" dirty="0" err="1"/>
              <a:t>Hieronyman</a:t>
            </a:r>
            <a:r>
              <a:rPr lang="en-GB" sz="2400" dirty="0"/>
              <a:t> and </a:t>
            </a:r>
            <a:r>
              <a:rPr lang="en-GB" sz="2400" dirty="0" err="1"/>
              <a:t>Hellanicus</a:t>
            </a:r>
            <a:r>
              <a:rPr lang="en-GB" sz="2400" dirty="0"/>
              <a:t> Theogony </a:t>
            </a:r>
            <a:r>
              <a:rPr lang="en-GB" sz="2400" i="0" dirty="0"/>
              <a:t>(lost by 5</a:t>
            </a:r>
            <a:r>
              <a:rPr lang="en-GB" sz="2400" i="0" baseline="30000" dirty="0"/>
              <a:t>th</a:t>
            </a:r>
            <a:r>
              <a:rPr lang="en-GB" sz="2400" i="0" dirty="0"/>
              <a:t> century CE)</a:t>
            </a:r>
          </a:p>
          <a:p>
            <a:r>
              <a:rPr lang="en-GB" sz="2800" dirty="0" smtClean="0"/>
              <a:t>Material </a:t>
            </a:r>
            <a:r>
              <a:rPr lang="en-GB" sz="2800" dirty="0"/>
              <a:t>finds</a:t>
            </a:r>
          </a:p>
          <a:p>
            <a:pPr lvl="1"/>
            <a:r>
              <a:rPr lang="en-GB" sz="2400" i="0" dirty="0"/>
              <a:t>Bone </a:t>
            </a:r>
            <a:r>
              <a:rPr lang="en-GB" sz="2400" i="0" dirty="0" smtClean="0"/>
              <a:t>tablets (5</a:t>
            </a:r>
            <a:r>
              <a:rPr lang="en-GB" sz="2400" i="0" baseline="30000" dirty="0" smtClean="0"/>
              <a:t>th</a:t>
            </a:r>
            <a:r>
              <a:rPr lang="en-GB" sz="2400" i="0" dirty="0" smtClean="0"/>
              <a:t> century BCE)</a:t>
            </a:r>
            <a:endParaRPr lang="en-GB" sz="2400" i="0" dirty="0"/>
          </a:p>
          <a:p>
            <a:pPr lvl="1"/>
            <a:r>
              <a:rPr lang="en-GB" sz="2400" i="0" dirty="0"/>
              <a:t>Gold tablets (4</a:t>
            </a:r>
            <a:r>
              <a:rPr lang="en-GB" sz="2400" i="0" baseline="30000" dirty="0"/>
              <a:t>th</a:t>
            </a:r>
            <a:r>
              <a:rPr lang="en-GB" sz="2400" i="0" dirty="0"/>
              <a:t> century BCE)</a:t>
            </a:r>
          </a:p>
          <a:p>
            <a:pPr lvl="1"/>
            <a:endParaRPr lang="en-GB" sz="2400" i="0" dirty="0" smtClean="0"/>
          </a:p>
          <a:p>
            <a:pPr lvl="1"/>
            <a:endParaRPr lang="en-GB" i="0" dirty="0"/>
          </a:p>
        </p:txBody>
      </p:sp>
    </p:spTree>
    <p:extLst>
      <p:ext uri="{BB962C8B-B14F-4D97-AF65-F5344CB8AC3E}">
        <p14:creationId xmlns:p14="http://schemas.microsoft.com/office/powerpoint/2010/main" val="42751038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Bone tablets</a:t>
            </a:r>
            <a:endParaRPr lang="en-GB" dirty="0"/>
          </a:p>
        </p:txBody>
      </p:sp>
      <p:sp>
        <p:nvSpPr>
          <p:cNvPr id="3" name="Content Placeholder 2"/>
          <p:cNvSpPr>
            <a:spLocks noGrp="1"/>
          </p:cNvSpPr>
          <p:nvPr>
            <p:ph sz="half" idx="1"/>
          </p:nvPr>
        </p:nvSpPr>
        <p:spPr>
          <a:xfrm>
            <a:off x="1371600" y="5894612"/>
            <a:ext cx="4447786" cy="598714"/>
          </a:xfrm>
        </p:spPr>
        <p:txBody>
          <a:bodyPr/>
          <a:lstStyle/>
          <a:p>
            <a:pPr marL="0" indent="0">
              <a:buNone/>
            </a:pPr>
            <a:r>
              <a:rPr lang="en-GB" dirty="0" smtClean="0"/>
              <a:t>‘Life, death, life, truth, A, </a:t>
            </a:r>
            <a:r>
              <a:rPr lang="en-GB" dirty="0" err="1" smtClean="0"/>
              <a:t>Dio</a:t>
            </a:r>
            <a:r>
              <a:rPr lang="en-GB" dirty="0" smtClean="0"/>
              <a:t>, Orphic..’</a:t>
            </a:r>
            <a:endParaRPr lang="en-GB" dirty="0"/>
          </a:p>
        </p:txBody>
      </p:sp>
      <p:pic>
        <p:nvPicPr>
          <p:cNvPr id="6" name="Picture 5"/>
          <p:cNvPicPr>
            <a:picLocks noChangeAspect="1"/>
          </p:cNvPicPr>
          <p:nvPr/>
        </p:nvPicPr>
        <p:blipFill>
          <a:blip r:embed="rId2"/>
          <a:stretch>
            <a:fillRect/>
          </a:stretch>
        </p:blipFill>
        <p:spPr>
          <a:xfrm>
            <a:off x="1791658" y="2285999"/>
            <a:ext cx="3607669" cy="3040750"/>
          </a:xfrm>
          <a:prstGeom prst="rect">
            <a:avLst/>
          </a:prstGeom>
        </p:spPr>
      </p:pic>
      <p:sp>
        <p:nvSpPr>
          <p:cNvPr id="7" name="Content Placeholder 2"/>
          <p:cNvSpPr>
            <a:spLocks noGrp="1"/>
          </p:cNvSpPr>
          <p:nvPr>
            <p:ph sz="half" idx="1"/>
          </p:nvPr>
        </p:nvSpPr>
        <p:spPr>
          <a:xfrm>
            <a:off x="6781071" y="5894612"/>
            <a:ext cx="4447786" cy="511630"/>
          </a:xfrm>
        </p:spPr>
        <p:txBody>
          <a:bodyPr/>
          <a:lstStyle/>
          <a:p>
            <a:pPr marL="0" indent="0">
              <a:buNone/>
            </a:pPr>
            <a:r>
              <a:rPr lang="en-GB" dirty="0" smtClean="0"/>
              <a:t>‘Peace, war, truth, falsehood, Dion, A’</a:t>
            </a:r>
            <a:endParaRPr lang="en-GB" dirty="0"/>
          </a:p>
        </p:txBody>
      </p:sp>
      <p:pic>
        <p:nvPicPr>
          <p:cNvPr id="1028" name="Picture 4" descr="Image result for olbia bone table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1071" y="2352610"/>
            <a:ext cx="4224143" cy="2907527"/>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2"/>
          <p:cNvSpPr>
            <a:spLocks noGrp="1"/>
          </p:cNvSpPr>
          <p:nvPr>
            <p:ph sz="half" idx="1"/>
          </p:nvPr>
        </p:nvSpPr>
        <p:spPr>
          <a:xfrm>
            <a:off x="1371600" y="1398813"/>
            <a:ext cx="4447786" cy="772888"/>
          </a:xfrm>
        </p:spPr>
        <p:txBody>
          <a:bodyPr/>
          <a:lstStyle/>
          <a:p>
            <a:pPr marL="0" indent="0">
              <a:buNone/>
            </a:pPr>
            <a:r>
              <a:rPr lang="en-GB" dirty="0" smtClean="0"/>
              <a:t>From Olbia (Sardinia), 5</a:t>
            </a:r>
            <a:r>
              <a:rPr lang="en-GB" baseline="30000" dirty="0" smtClean="0"/>
              <a:t>th</a:t>
            </a:r>
            <a:r>
              <a:rPr lang="en-GB" dirty="0" smtClean="0"/>
              <a:t> century BCE</a:t>
            </a:r>
            <a:endParaRPr lang="en-GB" dirty="0"/>
          </a:p>
        </p:txBody>
      </p:sp>
    </p:spTree>
    <p:extLst>
      <p:ext uri="{BB962C8B-B14F-4D97-AF65-F5344CB8AC3E}">
        <p14:creationId xmlns:p14="http://schemas.microsoft.com/office/powerpoint/2010/main" val="136342816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‘Orphic’ gold tablets</a:t>
            </a:r>
            <a:endParaRPr lang="en-GB" dirty="0"/>
          </a:p>
        </p:txBody>
      </p:sp>
      <p:sp>
        <p:nvSpPr>
          <p:cNvPr id="3" name="Content Placeholder 2"/>
          <p:cNvSpPr>
            <a:spLocks noGrp="1"/>
          </p:cNvSpPr>
          <p:nvPr>
            <p:ph sz="half" idx="1"/>
          </p:nvPr>
        </p:nvSpPr>
        <p:spPr/>
        <p:txBody>
          <a:bodyPr/>
          <a:lstStyle/>
          <a:p>
            <a:pPr marL="0" indent="0">
              <a:buNone/>
            </a:pPr>
            <a:r>
              <a:rPr lang="en-GB" dirty="0"/>
              <a:t>Gold tablet from 4th century </a:t>
            </a:r>
            <a:r>
              <a:rPr lang="en-GB" dirty="0" smtClean="0"/>
              <a:t>BCE</a:t>
            </a:r>
          </a:p>
          <a:p>
            <a:pPr marL="0" indent="0">
              <a:buNone/>
            </a:pPr>
            <a:r>
              <a:rPr lang="en-GB" dirty="0" smtClean="0"/>
              <a:t>Found in Thessaly</a:t>
            </a:r>
          </a:p>
          <a:p>
            <a:pPr marL="0" indent="0">
              <a:buNone/>
            </a:pPr>
            <a:r>
              <a:rPr lang="en-GB" dirty="0" smtClean="0"/>
              <a:t>I </a:t>
            </a:r>
            <a:r>
              <a:rPr lang="en-GB" dirty="0"/>
              <a:t>am parched with thirst and I perish. | But give me to drink from the </a:t>
            </a:r>
            <a:r>
              <a:rPr lang="en-GB" dirty="0" err="1"/>
              <a:t>everflowing</a:t>
            </a:r>
            <a:r>
              <a:rPr lang="en-GB" dirty="0"/>
              <a:t> spring. |  On the right is a white cypress. | “Who are you? From where are you?” I am the son of Earth | and starry Heaven. | But my race is heavenly</a:t>
            </a:r>
            <a:r>
              <a:rPr lang="en-GB" dirty="0" smtClean="0"/>
              <a:t>.</a:t>
            </a:r>
          </a:p>
          <a:p>
            <a:pPr marL="0" indent="0">
              <a:buNone/>
            </a:pPr>
            <a:r>
              <a:rPr lang="en-GB" dirty="0" smtClean="0"/>
              <a:t>(</a:t>
            </a:r>
            <a:r>
              <a:rPr lang="en-GB" dirty="0"/>
              <a:t>trans. Radcliffe G. Edmonds III 2011)</a:t>
            </a:r>
          </a:p>
        </p:txBody>
      </p:sp>
      <p:pic>
        <p:nvPicPr>
          <p:cNvPr id="6" name="Picture 5"/>
          <p:cNvPicPr>
            <a:picLocks noChangeAspect="1"/>
          </p:cNvPicPr>
          <p:nvPr/>
        </p:nvPicPr>
        <p:blipFill rotWithShape="1">
          <a:blip r:embed="rId2"/>
          <a:srcRect l="11025" t="13025" r="9499" b="14174"/>
          <a:stretch/>
        </p:blipFill>
        <p:spPr>
          <a:xfrm>
            <a:off x="6172200" y="2285999"/>
            <a:ext cx="5464628" cy="3407229"/>
          </a:xfrm>
          <a:prstGeom prst="rect">
            <a:avLst/>
          </a:prstGeom>
        </p:spPr>
      </p:pic>
    </p:spTree>
    <p:extLst>
      <p:ext uri="{BB962C8B-B14F-4D97-AF65-F5344CB8AC3E}">
        <p14:creationId xmlns:p14="http://schemas.microsoft.com/office/powerpoint/2010/main" val="31222615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6" name="Picture 5"/>
          <p:cNvPicPr>
            <a:picLocks noChangeAspect="1"/>
          </p:cNvPicPr>
          <p:nvPr/>
        </p:nvPicPr>
        <p:blipFill>
          <a:blip r:embed="rId2"/>
          <a:stretch>
            <a:fillRect/>
          </a:stretch>
        </p:blipFill>
        <p:spPr>
          <a:xfrm>
            <a:off x="1594757" y="0"/>
            <a:ext cx="9154885" cy="6866164"/>
          </a:xfrm>
          <a:prstGeom prst="rect">
            <a:avLst/>
          </a:prstGeom>
        </p:spPr>
      </p:pic>
    </p:spTree>
    <p:extLst>
      <p:ext uri="{BB962C8B-B14F-4D97-AF65-F5344CB8AC3E}">
        <p14:creationId xmlns:p14="http://schemas.microsoft.com/office/powerpoint/2010/main" val="29374415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077684" y="881743"/>
            <a:ext cx="5050971" cy="5442857"/>
          </a:xfrm>
        </p:spPr>
        <p:txBody>
          <a:bodyPr>
            <a:normAutofit/>
          </a:bodyPr>
          <a:lstStyle/>
          <a:p>
            <a:pPr marL="0" indent="0">
              <a:buNone/>
            </a:pPr>
            <a:r>
              <a:rPr lang="en-US" dirty="0" err="1" smtClean="0"/>
              <a:t>Petelia</a:t>
            </a:r>
            <a:r>
              <a:rPr lang="en-US" dirty="0" smtClean="0"/>
              <a:t> (southern Italy), </a:t>
            </a:r>
            <a:r>
              <a:rPr lang="en-US" dirty="0"/>
              <a:t>4th century </a:t>
            </a:r>
            <a:r>
              <a:rPr lang="en-US" dirty="0" smtClean="0"/>
              <a:t>BCE</a:t>
            </a:r>
          </a:p>
          <a:p>
            <a:pPr marL="0" indent="0">
              <a:buNone/>
            </a:pPr>
            <a:r>
              <a:rPr lang="en-US" dirty="0"/>
              <a:t/>
            </a:r>
            <a:br>
              <a:rPr lang="en-US" dirty="0"/>
            </a:br>
            <a:r>
              <a:rPr lang="en-US" dirty="0"/>
              <a:t>You will find in the halls of Hades a spring on the left, </a:t>
            </a:r>
            <a:r>
              <a:rPr lang="en-US" dirty="0" smtClean="0"/>
              <a:t>and </a:t>
            </a:r>
            <a:r>
              <a:rPr lang="en-US" dirty="0"/>
              <a:t>standing by it, a glowing white cypress tree</a:t>
            </a:r>
            <a:r>
              <a:rPr lang="en-US" dirty="0" smtClean="0"/>
              <a:t>; Do </a:t>
            </a:r>
            <a:r>
              <a:rPr lang="en-US" dirty="0"/>
              <a:t>not approach this spring at all</a:t>
            </a:r>
            <a:r>
              <a:rPr lang="en-US" dirty="0" smtClean="0"/>
              <a:t>. You </a:t>
            </a:r>
            <a:r>
              <a:rPr lang="en-US" dirty="0"/>
              <a:t>will find another, from the lake of Memory refreshing water flowing forth. But guardians are nearby. Say: “I am the child of Earth and starry Heaven; </a:t>
            </a:r>
            <a:r>
              <a:rPr lang="en-US" dirty="0" smtClean="0"/>
              <a:t>But </a:t>
            </a:r>
            <a:r>
              <a:rPr lang="en-US" dirty="0"/>
              <a:t>my race is heavenly; and this you know yourselves</a:t>
            </a:r>
            <a:r>
              <a:rPr lang="en-US" dirty="0" smtClean="0"/>
              <a:t>. I </a:t>
            </a:r>
            <a:r>
              <a:rPr lang="en-US" dirty="0"/>
              <a:t>am parched with thirst and I perish; but give me quickly refreshing water flowing forth from the lake of Memory.” And then they will give you to drink from the divine spring, And then you will celebrate? [rites? with the other] heroes. This [is the ? ... of Memory, when you are about] to die .. ?write this</a:t>
            </a:r>
            <a:r>
              <a:rPr lang="en-US" dirty="0" smtClean="0"/>
              <a:t>? ......].?? </a:t>
            </a:r>
            <a:r>
              <a:rPr lang="en-US" dirty="0"/>
              <a:t>shadow covering around </a:t>
            </a:r>
          </a:p>
          <a:p>
            <a:pPr marL="0" indent="0">
              <a:buNone/>
            </a:pPr>
            <a:endParaRPr lang="en-GB" dirty="0"/>
          </a:p>
        </p:txBody>
      </p:sp>
      <p:sp>
        <p:nvSpPr>
          <p:cNvPr id="4" name="Content Placeholder 3"/>
          <p:cNvSpPr>
            <a:spLocks noGrp="1"/>
          </p:cNvSpPr>
          <p:nvPr>
            <p:ph sz="half" idx="2"/>
          </p:nvPr>
        </p:nvSpPr>
        <p:spPr/>
        <p:txBody>
          <a:bodyPr>
            <a:normAutofit/>
          </a:bodyPr>
          <a:lstStyle/>
          <a:p>
            <a:endParaRPr lang="en-GB" dirty="0"/>
          </a:p>
        </p:txBody>
      </p:sp>
      <p:pic>
        <p:nvPicPr>
          <p:cNvPr id="5" name="Picture 4"/>
          <p:cNvPicPr>
            <a:picLocks noChangeAspect="1"/>
          </p:cNvPicPr>
          <p:nvPr/>
        </p:nvPicPr>
        <p:blipFill>
          <a:blip r:embed="rId2"/>
          <a:stretch>
            <a:fillRect/>
          </a:stretch>
        </p:blipFill>
        <p:spPr>
          <a:xfrm>
            <a:off x="6427431" y="2002971"/>
            <a:ext cx="5265174" cy="3200400"/>
          </a:xfrm>
          <a:prstGeom prst="rect">
            <a:avLst/>
          </a:prstGeom>
        </p:spPr>
      </p:pic>
    </p:spTree>
    <p:extLst>
      <p:ext uri="{BB962C8B-B14F-4D97-AF65-F5344CB8AC3E}">
        <p14:creationId xmlns:p14="http://schemas.microsoft.com/office/powerpoint/2010/main" val="4341116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Gold tablets</a:t>
            </a:r>
            <a:endParaRPr lang="en-GB" dirty="0"/>
          </a:p>
        </p:txBody>
      </p:sp>
      <p:sp>
        <p:nvSpPr>
          <p:cNvPr id="6" name="Content Placeholder 5"/>
          <p:cNvSpPr>
            <a:spLocks noGrp="1"/>
          </p:cNvSpPr>
          <p:nvPr>
            <p:ph idx="1"/>
          </p:nvPr>
        </p:nvSpPr>
        <p:spPr>
          <a:xfrm>
            <a:off x="1371600" y="1894113"/>
            <a:ext cx="9601200" cy="4626429"/>
          </a:xfrm>
        </p:spPr>
        <p:txBody>
          <a:bodyPr>
            <a:normAutofit/>
          </a:bodyPr>
          <a:lstStyle/>
          <a:p>
            <a:r>
              <a:rPr lang="en-GB" sz="2800" dirty="0" smtClean="0"/>
              <a:t>Ties into ideas we see in reference to other mystery cults</a:t>
            </a:r>
          </a:p>
          <a:p>
            <a:pPr lvl="1"/>
            <a:r>
              <a:rPr lang="en-GB" sz="2800" i="0" dirty="0" smtClean="0"/>
              <a:t>E.g. Eleusinian Mysteries/Mithraism</a:t>
            </a:r>
          </a:p>
          <a:p>
            <a:r>
              <a:rPr lang="en-GB" sz="2800" dirty="0" smtClean="0"/>
              <a:t>Themes</a:t>
            </a:r>
            <a:endParaRPr lang="en-GB" sz="2800" i="0" dirty="0" smtClean="0"/>
          </a:p>
          <a:p>
            <a:pPr lvl="1"/>
            <a:r>
              <a:rPr lang="en-GB" sz="2800" i="0" dirty="0" smtClean="0"/>
              <a:t>Indicate an interest in a different form of the afterlife</a:t>
            </a:r>
          </a:p>
          <a:p>
            <a:pPr lvl="1"/>
            <a:r>
              <a:rPr lang="en-GB" sz="2800" i="0" dirty="0" smtClean="0"/>
              <a:t>Select grouping</a:t>
            </a:r>
          </a:p>
          <a:p>
            <a:pPr lvl="1"/>
            <a:r>
              <a:rPr lang="en-GB" sz="2800" i="0" dirty="0" smtClean="0"/>
              <a:t>Focus on different deities to traditional pantheon/hierarchy</a:t>
            </a:r>
          </a:p>
          <a:p>
            <a:r>
              <a:rPr lang="en-GB" sz="2800" i="0" dirty="0" smtClean="0"/>
              <a:t>Temptation to see the ritual activity through a Christianising lens.</a:t>
            </a:r>
          </a:p>
          <a:p>
            <a:endParaRPr lang="en-GB" sz="2800" i="0" dirty="0" smtClean="0"/>
          </a:p>
          <a:p>
            <a:endParaRPr lang="en-GB" dirty="0"/>
          </a:p>
          <a:p>
            <a:endParaRPr lang="en-GB" dirty="0"/>
          </a:p>
        </p:txBody>
      </p:sp>
    </p:spTree>
    <p:extLst>
      <p:ext uri="{BB962C8B-B14F-4D97-AF65-F5344CB8AC3E}">
        <p14:creationId xmlns:p14="http://schemas.microsoft.com/office/powerpoint/2010/main" val="321252752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Literature</a:t>
            </a:r>
            <a:endParaRPr lang="en-GB" dirty="0"/>
          </a:p>
        </p:txBody>
      </p:sp>
      <p:sp>
        <p:nvSpPr>
          <p:cNvPr id="3" name="Content Placeholder 2"/>
          <p:cNvSpPr>
            <a:spLocks noGrp="1"/>
          </p:cNvSpPr>
          <p:nvPr>
            <p:ph idx="1"/>
          </p:nvPr>
        </p:nvSpPr>
        <p:spPr/>
        <p:txBody>
          <a:bodyPr>
            <a:normAutofit/>
          </a:bodyPr>
          <a:lstStyle/>
          <a:p>
            <a:r>
              <a:rPr lang="en-GB" sz="2800" dirty="0" smtClean="0"/>
              <a:t>Several pieces of literature were ascribed to Orpheus.</a:t>
            </a:r>
          </a:p>
          <a:p>
            <a:pPr lvl="1"/>
            <a:r>
              <a:rPr lang="en-GB" sz="2800" i="0" dirty="0" smtClean="0"/>
              <a:t>Theogonies</a:t>
            </a:r>
          </a:p>
          <a:p>
            <a:pPr lvl="1"/>
            <a:r>
              <a:rPr lang="en-GB" sz="2800" i="0" dirty="0" smtClean="0"/>
              <a:t>Hymns</a:t>
            </a:r>
          </a:p>
          <a:p>
            <a:pPr lvl="1"/>
            <a:endParaRPr lang="en-GB" sz="2800" i="0" dirty="0" smtClean="0"/>
          </a:p>
          <a:p>
            <a:r>
              <a:rPr lang="en-GB" sz="2800" dirty="0" smtClean="0"/>
              <a:t>Why would you want to say that something had been written/composed by Orpheus?</a:t>
            </a:r>
            <a:endParaRPr lang="en-GB" sz="2800" dirty="0"/>
          </a:p>
        </p:txBody>
      </p:sp>
    </p:spTree>
    <p:extLst>
      <p:ext uri="{BB962C8B-B14F-4D97-AF65-F5344CB8AC3E}">
        <p14:creationId xmlns:p14="http://schemas.microsoft.com/office/powerpoint/2010/main" val="198004760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Theogonies</a:t>
            </a:r>
            <a:endParaRPr lang="en-GB" dirty="0"/>
          </a:p>
        </p:txBody>
      </p:sp>
      <p:sp>
        <p:nvSpPr>
          <p:cNvPr id="6" name="Content Placeholder 5"/>
          <p:cNvSpPr>
            <a:spLocks noGrp="1"/>
          </p:cNvSpPr>
          <p:nvPr>
            <p:ph idx="1"/>
          </p:nvPr>
        </p:nvSpPr>
        <p:spPr>
          <a:xfrm>
            <a:off x="1371600" y="1589313"/>
            <a:ext cx="9601200" cy="4931229"/>
          </a:xfrm>
        </p:spPr>
        <p:txBody>
          <a:bodyPr>
            <a:normAutofit/>
          </a:bodyPr>
          <a:lstStyle/>
          <a:p>
            <a:r>
              <a:rPr lang="en-GB" sz="2800" dirty="0" smtClean="0"/>
              <a:t>There are several theogonies described as ‘Orphic’</a:t>
            </a:r>
          </a:p>
          <a:p>
            <a:pPr lvl="1"/>
            <a:r>
              <a:rPr lang="en-GB" sz="2800" dirty="0" smtClean="0"/>
              <a:t>Rhapsodic Theogony</a:t>
            </a:r>
          </a:p>
          <a:p>
            <a:pPr lvl="1"/>
            <a:r>
              <a:rPr lang="en-GB" sz="2800" dirty="0" err="1" smtClean="0"/>
              <a:t>Hieronyman</a:t>
            </a:r>
            <a:r>
              <a:rPr lang="en-GB" sz="2800" dirty="0" smtClean="0"/>
              <a:t> and </a:t>
            </a:r>
            <a:r>
              <a:rPr lang="en-GB" sz="2800" dirty="0" err="1" smtClean="0"/>
              <a:t>Hellanicus</a:t>
            </a:r>
            <a:r>
              <a:rPr lang="en-GB" sz="2800" dirty="0" smtClean="0"/>
              <a:t> Theogony</a:t>
            </a:r>
          </a:p>
          <a:p>
            <a:pPr lvl="1"/>
            <a:r>
              <a:rPr lang="en-GB" sz="2800" i="0" dirty="0" smtClean="0"/>
              <a:t>The </a:t>
            </a:r>
            <a:r>
              <a:rPr lang="en-GB" sz="2800" i="0" dirty="0" err="1" smtClean="0"/>
              <a:t>theogony</a:t>
            </a:r>
            <a:r>
              <a:rPr lang="en-GB" sz="2800" i="0" dirty="0" smtClean="0"/>
              <a:t> being commentated on in the </a:t>
            </a:r>
            <a:r>
              <a:rPr lang="en-GB" sz="2800" i="0" dirty="0" err="1" smtClean="0"/>
              <a:t>Derveni</a:t>
            </a:r>
            <a:r>
              <a:rPr lang="en-GB" sz="2800" i="0" dirty="0" smtClean="0"/>
              <a:t> Papyrus</a:t>
            </a:r>
          </a:p>
          <a:p>
            <a:r>
              <a:rPr lang="en-GB" sz="2800" i="0" dirty="0" smtClean="0"/>
              <a:t>Focus on Dionysus as the final deity:</a:t>
            </a:r>
          </a:p>
          <a:p>
            <a:pPr lvl="1"/>
            <a:r>
              <a:rPr lang="en-GB" sz="2800" i="0" dirty="0" smtClean="0"/>
              <a:t>Family connections of Zeus, Demeter, Persephone and Dionysus</a:t>
            </a:r>
            <a:endParaRPr lang="en-GB" sz="2800" i="0" dirty="0"/>
          </a:p>
        </p:txBody>
      </p:sp>
    </p:spTree>
    <p:extLst>
      <p:ext uri="{BB962C8B-B14F-4D97-AF65-F5344CB8AC3E}">
        <p14:creationId xmlns:p14="http://schemas.microsoft.com/office/powerpoint/2010/main" val="336540516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511629"/>
            <a:ext cx="9601200" cy="1485900"/>
          </a:xfrm>
        </p:spPr>
        <p:txBody>
          <a:bodyPr/>
          <a:lstStyle/>
          <a:p>
            <a:r>
              <a:rPr lang="en-GB" dirty="0" smtClean="0"/>
              <a:t>Content of the Orphic theogonies</a:t>
            </a:r>
            <a:endParaRPr lang="en-GB" dirty="0"/>
          </a:p>
        </p:txBody>
      </p:sp>
      <p:sp>
        <p:nvSpPr>
          <p:cNvPr id="3" name="Content Placeholder 2"/>
          <p:cNvSpPr>
            <a:spLocks noGrp="1"/>
          </p:cNvSpPr>
          <p:nvPr>
            <p:ph idx="1"/>
          </p:nvPr>
        </p:nvSpPr>
        <p:spPr>
          <a:xfrm>
            <a:off x="1371600" y="1997529"/>
            <a:ext cx="6662057" cy="3581400"/>
          </a:xfrm>
        </p:spPr>
        <p:txBody>
          <a:bodyPr>
            <a:noAutofit/>
          </a:bodyPr>
          <a:lstStyle/>
          <a:p>
            <a:r>
              <a:rPr lang="en-GB" sz="2400" dirty="0" smtClean="0"/>
              <a:t>Present the origin of the universe and the gods</a:t>
            </a:r>
          </a:p>
          <a:p>
            <a:r>
              <a:rPr lang="en-GB" sz="2400" dirty="0" smtClean="0"/>
              <a:t>The </a:t>
            </a:r>
            <a:r>
              <a:rPr lang="en-GB" sz="2400" i="1" dirty="0" smtClean="0"/>
              <a:t>Rhapsodic Theogony </a:t>
            </a:r>
            <a:r>
              <a:rPr lang="en-GB" sz="2400" dirty="0" smtClean="0"/>
              <a:t>and the </a:t>
            </a:r>
            <a:r>
              <a:rPr lang="en-GB" sz="2400" i="1" dirty="0" err="1" smtClean="0"/>
              <a:t>Hieronyman</a:t>
            </a:r>
            <a:r>
              <a:rPr lang="en-GB" sz="2400" i="1" dirty="0" smtClean="0"/>
              <a:t> and </a:t>
            </a:r>
            <a:r>
              <a:rPr lang="en-GB" sz="2400" i="1" dirty="0" err="1" smtClean="0"/>
              <a:t>Hellanicus</a:t>
            </a:r>
            <a:r>
              <a:rPr lang="en-GB" sz="2400" i="1" dirty="0" smtClean="0"/>
              <a:t> Theogony </a:t>
            </a:r>
            <a:r>
              <a:rPr lang="en-GB" sz="2400" dirty="0" smtClean="0"/>
              <a:t>present the creator deities as </a:t>
            </a:r>
            <a:r>
              <a:rPr lang="en-GB" sz="2400" dirty="0" err="1" smtClean="0"/>
              <a:t>Chronos</a:t>
            </a:r>
            <a:r>
              <a:rPr lang="en-GB" sz="2400" dirty="0" smtClean="0"/>
              <a:t> (Time) and </a:t>
            </a:r>
            <a:r>
              <a:rPr lang="en-GB" sz="2400" dirty="0" err="1" smtClean="0"/>
              <a:t>Phanes</a:t>
            </a:r>
            <a:r>
              <a:rPr lang="en-GB" sz="2400" dirty="0" smtClean="0"/>
              <a:t> </a:t>
            </a:r>
          </a:p>
          <a:p>
            <a:r>
              <a:rPr lang="en-GB" sz="2400" dirty="0" smtClean="0"/>
              <a:t>The middle stages are similar to what you see in more well known theogonies </a:t>
            </a:r>
          </a:p>
          <a:p>
            <a:pPr lvl="1"/>
            <a:r>
              <a:rPr lang="en-GB" sz="2400" i="0" dirty="0" err="1" smtClean="0"/>
              <a:t>Ouranos</a:t>
            </a:r>
            <a:r>
              <a:rPr lang="en-GB" sz="2400" i="0" dirty="0" smtClean="0"/>
              <a:t>, Kronos, Zeus</a:t>
            </a:r>
          </a:p>
          <a:p>
            <a:r>
              <a:rPr lang="en-GB" sz="2400" dirty="0" smtClean="0"/>
              <a:t>The end of the theogonies focus on Dionysus and Persephone</a:t>
            </a:r>
          </a:p>
        </p:txBody>
      </p:sp>
      <p:pic>
        <p:nvPicPr>
          <p:cNvPr id="4" name="Picture 2" descr="Relief with Phan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4441" y="1426028"/>
            <a:ext cx="3720730" cy="519248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44152481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Approaches to Orphic Materials</a:t>
            </a:r>
            <a:endParaRPr lang="en-GB" dirty="0"/>
          </a:p>
        </p:txBody>
      </p:sp>
      <p:sp>
        <p:nvSpPr>
          <p:cNvPr id="3" name="Content Placeholder 2"/>
          <p:cNvSpPr>
            <a:spLocks noGrp="1"/>
          </p:cNvSpPr>
          <p:nvPr>
            <p:ph idx="1"/>
          </p:nvPr>
        </p:nvSpPr>
        <p:spPr/>
        <p:txBody>
          <a:bodyPr>
            <a:normAutofit/>
          </a:bodyPr>
          <a:lstStyle/>
          <a:p>
            <a:r>
              <a:rPr lang="en-GB" sz="2800" dirty="0" smtClean="0"/>
              <a:t>The lack of evidence around the Orphic texts and material finds leaves a lot of space open for interpretation</a:t>
            </a:r>
          </a:p>
          <a:p>
            <a:r>
              <a:rPr lang="en-GB" sz="2800" i="0" dirty="0" smtClean="0"/>
              <a:t>From: Orphism as a widely practiced religion</a:t>
            </a:r>
          </a:p>
          <a:p>
            <a:r>
              <a:rPr lang="en-GB" sz="2800" i="0" dirty="0" smtClean="0"/>
              <a:t>To: Orphic texts and material finds just sharing the name of Orpheus and nothing else</a:t>
            </a:r>
            <a:endParaRPr lang="en-GB" sz="2800" i="0" dirty="0"/>
          </a:p>
        </p:txBody>
      </p:sp>
    </p:spTree>
    <p:extLst>
      <p:ext uri="{BB962C8B-B14F-4D97-AF65-F5344CB8AC3E}">
        <p14:creationId xmlns:p14="http://schemas.microsoft.com/office/powerpoint/2010/main" val="173214393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West </a:t>
            </a:r>
            <a:endParaRPr lang="en-GB" dirty="0"/>
          </a:p>
        </p:txBody>
      </p:sp>
      <p:sp>
        <p:nvSpPr>
          <p:cNvPr id="3" name="Content Placeholder 2"/>
          <p:cNvSpPr>
            <a:spLocks noGrp="1"/>
          </p:cNvSpPr>
          <p:nvPr>
            <p:ph idx="1"/>
          </p:nvPr>
        </p:nvSpPr>
        <p:spPr>
          <a:xfrm>
            <a:off x="1371600" y="1807029"/>
            <a:ext cx="9601200" cy="3581400"/>
          </a:xfrm>
        </p:spPr>
        <p:txBody>
          <a:bodyPr/>
          <a:lstStyle/>
          <a:p>
            <a:pPr marL="0" indent="0">
              <a:buNone/>
            </a:pPr>
            <a:r>
              <a:rPr lang="en-GB" sz="2800" dirty="0" smtClean="0"/>
              <a:t>West, M. (1983). </a:t>
            </a:r>
            <a:r>
              <a:rPr lang="en-GB" sz="2800" i="1" dirty="0" smtClean="0"/>
              <a:t>The Orphic Poems</a:t>
            </a:r>
            <a:r>
              <a:rPr lang="en-GB" sz="2800" dirty="0" smtClean="0"/>
              <a:t>. Oxford.</a:t>
            </a:r>
          </a:p>
          <a:p>
            <a:r>
              <a:rPr lang="en-GB" sz="2800" dirty="0" smtClean="0"/>
              <a:t>Martin West</a:t>
            </a:r>
          </a:p>
          <a:p>
            <a:pPr lvl="1"/>
            <a:r>
              <a:rPr lang="en-GB" sz="2800" i="0" dirty="0" smtClean="0"/>
              <a:t>Worked on linguistics, poetic and Indo-European transmission</a:t>
            </a:r>
          </a:p>
          <a:p>
            <a:pPr lvl="1"/>
            <a:r>
              <a:rPr lang="en-GB" sz="2800" i="0" dirty="0" smtClean="0"/>
              <a:t>Treated the Orphic theogonies like a manuscript to trace to a single origin (or close to a single origin)</a:t>
            </a:r>
            <a:endParaRPr lang="en-GB" sz="2800" i="0" dirty="0"/>
          </a:p>
        </p:txBody>
      </p:sp>
    </p:spTree>
    <p:extLst>
      <p:ext uri="{BB962C8B-B14F-4D97-AF65-F5344CB8AC3E}">
        <p14:creationId xmlns:p14="http://schemas.microsoft.com/office/powerpoint/2010/main" val="390157129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Literary stemmata</a:t>
            </a:r>
            <a:endParaRPr lang="en-GB" dirty="0"/>
          </a:p>
        </p:txBody>
      </p:sp>
      <p:sp>
        <p:nvSpPr>
          <p:cNvPr id="3" name="Content Placeholder 2"/>
          <p:cNvSpPr>
            <a:spLocks noGrp="1"/>
          </p:cNvSpPr>
          <p:nvPr>
            <p:ph idx="1"/>
          </p:nvPr>
        </p:nvSpPr>
        <p:spPr>
          <a:xfrm>
            <a:off x="1371600" y="2286000"/>
            <a:ext cx="4005943" cy="3738562"/>
          </a:xfrm>
        </p:spPr>
        <p:txBody>
          <a:bodyPr/>
          <a:lstStyle/>
          <a:p>
            <a:r>
              <a:rPr lang="en-GB" dirty="0" smtClean="0"/>
              <a:t>Texts were transmitted by writing, so errors turned up</a:t>
            </a:r>
          </a:p>
          <a:p>
            <a:r>
              <a:rPr lang="en-GB" dirty="0" smtClean="0"/>
              <a:t>Tracing these errors can show us how the different manuscripts relate to one another.</a:t>
            </a:r>
          </a:p>
          <a:p>
            <a:r>
              <a:rPr lang="en-GB" dirty="0" smtClean="0"/>
              <a:t>Can try to use these to piece together the original version of a text.</a:t>
            </a:r>
          </a:p>
          <a:p>
            <a:r>
              <a:rPr lang="en-GB" dirty="0" smtClean="0"/>
              <a:t>stemma = sg., stemmata = pl.</a:t>
            </a:r>
            <a:endParaRPr lang="en-GB" dirty="0"/>
          </a:p>
        </p:txBody>
      </p:sp>
      <p:pic>
        <p:nvPicPr>
          <p:cNvPr id="5" name="Picture 4"/>
          <p:cNvPicPr>
            <a:picLocks noChangeAspect="1"/>
          </p:cNvPicPr>
          <p:nvPr/>
        </p:nvPicPr>
        <p:blipFill>
          <a:blip r:embed="rId2"/>
          <a:stretch>
            <a:fillRect/>
          </a:stretch>
        </p:blipFill>
        <p:spPr>
          <a:xfrm>
            <a:off x="5633357" y="2128837"/>
            <a:ext cx="6324600" cy="3895725"/>
          </a:xfrm>
          <a:prstGeom prst="rect">
            <a:avLst/>
          </a:prstGeom>
        </p:spPr>
      </p:pic>
    </p:spTree>
    <p:extLst>
      <p:ext uri="{BB962C8B-B14F-4D97-AF65-F5344CB8AC3E}">
        <p14:creationId xmlns:p14="http://schemas.microsoft.com/office/powerpoint/2010/main" val="7422791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8315" y="2675962"/>
            <a:ext cx="4484914" cy="1485900"/>
          </a:xfrm>
        </p:spPr>
        <p:txBody>
          <a:bodyPr/>
          <a:lstStyle/>
          <a:p>
            <a:r>
              <a:rPr lang="en-GB" dirty="0" smtClean="0"/>
              <a:t>West’s Orphic stemma</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19800" y="0"/>
            <a:ext cx="5976257" cy="6837824"/>
          </a:xfrm>
        </p:spPr>
      </p:pic>
    </p:spTree>
    <p:extLst>
      <p:ext uri="{BB962C8B-B14F-4D97-AF65-F5344CB8AC3E}">
        <p14:creationId xmlns:p14="http://schemas.microsoft.com/office/powerpoint/2010/main" val="30870033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West’s approach to the Orphic theogonies</a:t>
            </a:r>
            <a:endParaRPr lang="en-GB" dirty="0"/>
          </a:p>
        </p:txBody>
      </p:sp>
      <p:sp>
        <p:nvSpPr>
          <p:cNvPr id="3" name="Content Placeholder 2"/>
          <p:cNvSpPr>
            <a:spLocks noGrp="1"/>
          </p:cNvSpPr>
          <p:nvPr>
            <p:ph idx="1"/>
          </p:nvPr>
        </p:nvSpPr>
        <p:spPr/>
        <p:txBody>
          <a:bodyPr>
            <a:normAutofit/>
          </a:bodyPr>
          <a:lstStyle/>
          <a:p>
            <a:r>
              <a:rPr lang="en-GB" sz="2800" dirty="0" smtClean="0"/>
              <a:t>‘It is a fallacy to suppose that all “Orphic” poems and rituals are related to each other or that they are to be interpreted as different manifestations of a single religious movement.’ (1983: 3).</a:t>
            </a:r>
          </a:p>
          <a:p>
            <a:r>
              <a:rPr lang="en-GB" sz="2800" dirty="0" smtClean="0"/>
              <a:t>Focuses on the texts as part of a broader Greek tradition and how that interacted with Near Eastern precedents. </a:t>
            </a:r>
            <a:endParaRPr lang="en-GB" sz="2800" dirty="0"/>
          </a:p>
        </p:txBody>
      </p:sp>
    </p:spTree>
    <p:extLst>
      <p:ext uri="{BB962C8B-B14F-4D97-AF65-F5344CB8AC3E}">
        <p14:creationId xmlns:p14="http://schemas.microsoft.com/office/powerpoint/2010/main" val="18794387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Bernabé</a:t>
            </a:r>
            <a:endParaRPr lang="en-GB" dirty="0"/>
          </a:p>
        </p:txBody>
      </p:sp>
      <p:sp>
        <p:nvSpPr>
          <p:cNvPr id="3" name="Content Placeholder 2"/>
          <p:cNvSpPr>
            <a:spLocks noGrp="1"/>
          </p:cNvSpPr>
          <p:nvPr>
            <p:ph idx="1"/>
          </p:nvPr>
        </p:nvSpPr>
        <p:spPr>
          <a:xfrm>
            <a:off x="1371600" y="1523999"/>
            <a:ext cx="9601200" cy="5007430"/>
          </a:xfrm>
        </p:spPr>
        <p:txBody>
          <a:bodyPr>
            <a:normAutofit/>
          </a:bodyPr>
          <a:lstStyle/>
          <a:p>
            <a:r>
              <a:rPr lang="en-GB" sz="2800" dirty="0" smtClean="0"/>
              <a:t>Alberto </a:t>
            </a:r>
            <a:r>
              <a:rPr lang="en-GB" sz="2800" dirty="0" err="1" smtClean="0"/>
              <a:t>Bernabé</a:t>
            </a:r>
            <a:r>
              <a:rPr lang="en-GB" sz="2800" dirty="0" smtClean="0"/>
              <a:t> is one of the most prolific authors on the Orphic texts.</a:t>
            </a:r>
          </a:p>
          <a:p>
            <a:pPr lvl="1"/>
            <a:r>
              <a:rPr lang="en-GB" sz="2400" i="0" dirty="0" err="1"/>
              <a:t>Bernabé</a:t>
            </a:r>
            <a:r>
              <a:rPr lang="en-GB" sz="2400" i="0" dirty="0"/>
              <a:t>, A. (2003). </a:t>
            </a:r>
            <a:r>
              <a:rPr lang="en-GB" sz="2400" i="1" dirty="0" err="1"/>
              <a:t>Hieros</a:t>
            </a:r>
            <a:r>
              <a:rPr lang="en-GB" sz="2400" i="1" dirty="0"/>
              <a:t> logos: </a:t>
            </a:r>
            <a:r>
              <a:rPr lang="en-GB" sz="2400" i="1" dirty="0" err="1"/>
              <a:t>poesía</a:t>
            </a:r>
            <a:r>
              <a:rPr lang="en-GB" sz="2400" i="1" dirty="0"/>
              <a:t> </a:t>
            </a:r>
            <a:r>
              <a:rPr lang="en-GB" sz="2400" i="1" dirty="0" err="1"/>
              <a:t>órfica</a:t>
            </a:r>
            <a:r>
              <a:rPr lang="en-GB" sz="2400" i="1" dirty="0"/>
              <a:t> </a:t>
            </a:r>
            <a:r>
              <a:rPr lang="en-GB" sz="2400" i="1" dirty="0" err="1"/>
              <a:t>sobre</a:t>
            </a:r>
            <a:r>
              <a:rPr lang="en-GB" sz="2400" i="1" dirty="0"/>
              <a:t> los </a:t>
            </a:r>
            <a:r>
              <a:rPr lang="en-GB" sz="2400" i="1" dirty="0" err="1"/>
              <a:t>dioses</a:t>
            </a:r>
            <a:r>
              <a:rPr lang="en-GB" sz="2400" i="1" dirty="0"/>
              <a:t>, el alma y el </a:t>
            </a:r>
            <a:r>
              <a:rPr lang="en-GB" sz="2400" i="1" dirty="0" err="1"/>
              <a:t>más</a:t>
            </a:r>
            <a:r>
              <a:rPr lang="en-GB" sz="2400" i="1" dirty="0"/>
              <a:t> </a:t>
            </a:r>
            <a:r>
              <a:rPr lang="en-GB" sz="2400" i="1" dirty="0" err="1"/>
              <a:t>allá</a:t>
            </a:r>
            <a:r>
              <a:rPr lang="en-GB" sz="2400" dirty="0"/>
              <a:t>. </a:t>
            </a:r>
            <a:r>
              <a:rPr lang="en-GB" sz="2400" i="0" dirty="0" err="1"/>
              <a:t>Torrejón</a:t>
            </a:r>
            <a:r>
              <a:rPr lang="en-GB" sz="2400" i="0" dirty="0"/>
              <a:t> </a:t>
            </a:r>
            <a:r>
              <a:rPr lang="en-GB" sz="2400" i="0" dirty="0" err="1" smtClean="0"/>
              <a:t>Ardoz</a:t>
            </a:r>
            <a:r>
              <a:rPr lang="en-GB" sz="2400" i="0" dirty="0" smtClean="0"/>
              <a:t>.</a:t>
            </a:r>
            <a:endParaRPr lang="en-GB" sz="2400" i="0" dirty="0"/>
          </a:p>
          <a:p>
            <a:pPr lvl="1"/>
            <a:r>
              <a:rPr lang="en-GB" sz="2400" i="0" dirty="0" err="1" smtClean="0"/>
              <a:t>Bernabé</a:t>
            </a:r>
            <a:r>
              <a:rPr lang="en-GB" sz="2400" i="0" dirty="0"/>
              <a:t>, A. (2008). </a:t>
            </a:r>
            <a:r>
              <a:rPr lang="en-GB" sz="2400" dirty="0" err="1"/>
              <a:t>Teogonías</a:t>
            </a:r>
            <a:r>
              <a:rPr lang="en-GB" sz="2400" dirty="0"/>
              <a:t> </a:t>
            </a:r>
            <a:r>
              <a:rPr lang="en-GB" sz="2400" dirty="0" err="1"/>
              <a:t>órficas</a:t>
            </a:r>
            <a:r>
              <a:rPr lang="en-GB" sz="2400" dirty="0"/>
              <a:t>. In A. </a:t>
            </a:r>
            <a:r>
              <a:rPr lang="en-GB" sz="2400" dirty="0" err="1"/>
              <a:t>Bernabé</a:t>
            </a:r>
            <a:r>
              <a:rPr lang="en-GB" sz="2400" dirty="0"/>
              <a:t>, F. </a:t>
            </a:r>
            <a:r>
              <a:rPr lang="en-GB" sz="2400" dirty="0" err="1"/>
              <a:t>Casadesús</a:t>
            </a:r>
            <a:r>
              <a:rPr lang="en-GB" sz="2400" dirty="0"/>
              <a:t>, &amp; E. </a:t>
            </a:r>
            <a:r>
              <a:rPr lang="en-GB" sz="2400" dirty="0" err="1"/>
              <a:t>Albrile</a:t>
            </a:r>
            <a:r>
              <a:rPr lang="en-GB" sz="2400" dirty="0"/>
              <a:t> (Eds.), </a:t>
            </a:r>
            <a:r>
              <a:rPr lang="en-GB" sz="2400" i="1" dirty="0" err="1"/>
              <a:t>Orfeo</a:t>
            </a:r>
            <a:r>
              <a:rPr lang="en-GB" sz="2400" i="1" dirty="0"/>
              <a:t> y la </a:t>
            </a:r>
            <a:r>
              <a:rPr lang="en-GB" sz="2400" i="1" dirty="0" err="1"/>
              <a:t>tradición</a:t>
            </a:r>
            <a:r>
              <a:rPr lang="en-GB" sz="2400" i="1" dirty="0"/>
              <a:t> </a:t>
            </a:r>
            <a:r>
              <a:rPr lang="en-GB" sz="2400" i="1" dirty="0" err="1"/>
              <a:t>órfica</a:t>
            </a:r>
            <a:r>
              <a:rPr lang="en-GB" sz="2400" i="1" dirty="0"/>
              <a:t> : un </a:t>
            </a:r>
            <a:r>
              <a:rPr lang="en-GB" sz="2400" i="1" dirty="0" err="1"/>
              <a:t>reencuentro</a:t>
            </a:r>
            <a:r>
              <a:rPr lang="en-GB" sz="2400" dirty="0"/>
              <a:t> (pp. 291–324). </a:t>
            </a:r>
            <a:r>
              <a:rPr lang="en-GB" sz="2400" i="0" dirty="0" err="1"/>
              <a:t>Tres</a:t>
            </a:r>
            <a:r>
              <a:rPr lang="en-GB" sz="2400" i="0" dirty="0"/>
              <a:t> </a:t>
            </a:r>
            <a:r>
              <a:rPr lang="en-GB" sz="2400" i="0" dirty="0" smtClean="0"/>
              <a:t>Cantos.</a:t>
            </a:r>
          </a:p>
          <a:p>
            <a:pPr lvl="1"/>
            <a:r>
              <a:rPr lang="en-GB" sz="2400" i="0" dirty="0" err="1" smtClean="0"/>
              <a:t>Bernabé</a:t>
            </a:r>
            <a:r>
              <a:rPr lang="en-GB" sz="2400" i="0" dirty="0" smtClean="0"/>
              <a:t>, A and </a:t>
            </a:r>
            <a:r>
              <a:rPr lang="en-GB" sz="2400" i="0" dirty="0" err="1" smtClean="0"/>
              <a:t>Cristóbal</a:t>
            </a:r>
            <a:r>
              <a:rPr lang="en-GB" sz="2400" i="0" dirty="0" smtClean="0"/>
              <a:t>, A. I. J. (2008). </a:t>
            </a:r>
            <a:r>
              <a:rPr lang="en-GB" sz="2400" dirty="0" smtClean="0"/>
              <a:t>Instructions for the Netherworld</a:t>
            </a:r>
            <a:r>
              <a:rPr lang="en-GB" sz="2400" i="0" dirty="0" smtClean="0"/>
              <a:t>. Leiden.</a:t>
            </a:r>
            <a:endParaRPr lang="en-GB" sz="2400" i="0" dirty="0" smtClean="0"/>
          </a:p>
          <a:p>
            <a:r>
              <a:rPr lang="en-GB" sz="2800" dirty="0" smtClean="0"/>
              <a:t>Focuses on the texts as part of the an ‘Orphic’ religion/ritual practice.</a:t>
            </a:r>
            <a:endParaRPr lang="en-GB" sz="2800" dirty="0"/>
          </a:p>
          <a:p>
            <a:endParaRPr lang="en-GB" sz="2800" dirty="0"/>
          </a:p>
        </p:txBody>
      </p:sp>
    </p:spTree>
    <p:extLst>
      <p:ext uri="{BB962C8B-B14F-4D97-AF65-F5344CB8AC3E}">
        <p14:creationId xmlns:p14="http://schemas.microsoft.com/office/powerpoint/2010/main" val="31515056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Religion and texts</a:t>
            </a:r>
            <a:endParaRPr lang="en-GB" dirty="0"/>
          </a:p>
        </p:txBody>
      </p:sp>
      <p:sp>
        <p:nvSpPr>
          <p:cNvPr id="3" name="Content Placeholder 2"/>
          <p:cNvSpPr>
            <a:spLocks noGrp="1"/>
          </p:cNvSpPr>
          <p:nvPr>
            <p:ph idx="1"/>
          </p:nvPr>
        </p:nvSpPr>
        <p:spPr>
          <a:xfrm>
            <a:off x="1371600" y="1698170"/>
            <a:ext cx="9601200" cy="4637315"/>
          </a:xfrm>
        </p:spPr>
        <p:txBody>
          <a:bodyPr>
            <a:normAutofit/>
          </a:bodyPr>
          <a:lstStyle/>
          <a:p>
            <a:r>
              <a:rPr lang="en-GB" sz="2800" dirty="0" smtClean="0"/>
              <a:t>Both the gold tablets and the literary texts refer to Dionysus and Persephone frequently.</a:t>
            </a:r>
          </a:p>
          <a:p>
            <a:pPr lvl="1"/>
            <a:r>
              <a:rPr lang="en-GB" sz="2400" i="0" dirty="0" smtClean="0"/>
              <a:t>Indicates some shared ideas about the nature of the world/divine?</a:t>
            </a:r>
          </a:p>
          <a:p>
            <a:r>
              <a:rPr lang="en-GB" sz="2800" dirty="0" smtClean="0"/>
              <a:t>This can be interpreted to mean that they are part of a broader religious movement.</a:t>
            </a:r>
          </a:p>
          <a:p>
            <a:pPr lvl="1"/>
            <a:r>
              <a:rPr lang="en-GB" sz="2400" i="0" dirty="0" smtClean="0"/>
              <a:t>i.e. both the texts and the gold tablets are reflections of a specifically ‘Orphic’ set of religious ideas</a:t>
            </a:r>
          </a:p>
          <a:p>
            <a:r>
              <a:rPr lang="en-GB" sz="2800" dirty="0" smtClean="0"/>
              <a:t>Why else might </a:t>
            </a:r>
            <a:r>
              <a:rPr lang="en-GB" sz="2800" dirty="0" err="1" smtClean="0"/>
              <a:t>Bernabé</a:t>
            </a:r>
            <a:r>
              <a:rPr lang="en-GB" sz="2800" dirty="0" smtClean="0"/>
              <a:t>/others want to connect religious practice and religious texts?</a:t>
            </a:r>
            <a:endParaRPr lang="en-GB" sz="2800" i="0" dirty="0"/>
          </a:p>
        </p:txBody>
      </p:sp>
    </p:spTree>
    <p:extLst>
      <p:ext uri="{BB962C8B-B14F-4D97-AF65-F5344CB8AC3E}">
        <p14:creationId xmlns:p14="http://schemas.microsoft.com/office/powerpoint/2010/main" val="14894393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15143" y="1643742"/>
            <a:ext cx="9601200" cy="3581400"/>
          </a:xfrm>
        </p:spPr>
        <p:txBody>
          <a:bodyPr>
            <a:normAutofit/>
          </a:bodyPr>
          <a:lstStyle/>
          <a:p>
            <a:pPr marL="0" indent="0">
              <a:buNone/>
            </a:pPr>
            <a:r>
              <a:rPr lang="en-GB" sz="2400" dirty="0" smtClean="0"/>
              <a:t>‘The Orphic gold tablets, despite the brevity of the texts they contain and the difficulty their analysis presents, are fundamental documents for our understanding of Greek religion, since they give us direct access to the most ancient stages of Orphic religion and literature, and present a very significant panorama of the rituals and beliefs of this religious group, which exerted a power influence on other Greek philosophers and thinkers.’</a:t>
            </a:r>
          </a:p>
          <a:p>
            <a:pPr marL="0" indent="0">
              <a:buNone/>
            </a:pPr>
            <a:r>
              <a:rPr lang="en-GB" sz="2400" dirty="0" err="1" smtClean="0"/>
              <a:t>Bernabe</a:t>
            </a:r>
            <a:r>
              <a:rPr lang="en-GB" sz="2400" dirty="0" smtClean="0"/>
              <a:t> and </a:t>
            </a:r>
            <a:r>
              <a:rPr lang="en-GB" sz="2400" dirty="0" err="1" smtClean="0"/>
              <a:t>Cristóbal</a:t>
            </a:r>
            <a:r>
              <a:rPr lang="en-GB" sz="2400" dirty="0"/>
              <a:t> </a:t>
            </a:r>
            <a:r>
              <a:rPr lang="en-GB" sz="2400" dirty="0" smtClean="0"/>
              <a:t>(2008), 1.</a:t>
            </a:r>
            <a:endParaRPr lang="en-GB" sz="2400" dirty="0"/>
          </a:p>
        </p:txBody>
      </p:sp>
    </p:spTree>
    <p:extLst>
      <p:ext uri="{BB962C8B-B14F-4D97-AF65-F5344CB8AC3E}">
        <p14:creationId xmlns:p14="http://schemas.microsoft.com/office/powerpoint/2010/main" val="29103913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sp>
        <p:nvSpPr>
          <p:cNvPr id="3" name="Content Placeholder 2"/>
          <p:cNvSpPr>
            <a:spLocks noGrp="1"/>
          </p:cNvSpPr>
          <p:nvPr>
            <p:ph idx="1"/>
          </p:nvPr>
        </p:nvSpPr>
        <p:spPr/>
        <p:txBody>
          <a:bodyPr>
            <a:normAutofit/>
          </a:bodyPr>
          <a:lstStyle/>
          <a:p>
            <a:r>
              <a:rPr lang="en-GB" sz="2800" dirty="0" smtClean="0"/>
              <a:t>A variety of materials and literature was attached to the name ‘Orpheus</a:t>
            </a:r>
            <a:r>
              <a:rPr lang="en-GB" sz="2800" dirty="0" smtClean="0"/>
              <a:t>’</a:t>
            </a:r>
          </a:p>
          <a:p>
            <a:r>
              <a:rPr lang="en-GB" sz="2800" dirty="0" smtClean="0"/>
              <a:t>From a wide range of times and locations.</a:t>
            </a:r>
            <a:endParaRPr lang="en-GB" sz="2800" dirty="0" smtClean="0"/>
          </a:p>
          <a:p>
            <a:r>
              <a:rPr lang="en-GB" sz="2800" dirty="0" smtClean="0"/>
              <a:t>Some literary; some focused on ritual practice. </a:t>
            </a:r>
          </a:p>
          <a:p>
            <a:r>
              <a:rPr lang="en-GB" sz="2800" dirty="0" smtClean="0"/>
              <a:t>Some shared ideas about the gods/the development of the universe.</a:t>
            </a:r>
          </a:p>
          <a:p>
            <a:r>
              <a:rPr lang="en-GB" sz="2800" dirty="0" smtClean="0"/>
              <a:t>Do you think they are connected?</a:t>
            </a:r>
          </a:p>
        </p:txBody>
      </p:sp>
    </p:spTree>
    <p:extLst>
      <p:ext uri="{BB962C8B-B14F-4D97-AF65-F5344CB8AC3E}">
        <p14:creationId xmlns:p14="http://schemas.microsoft.com/office/powerpoint/2010/main" val="2755929233"/>
      </p:ext>
    </p:extLst>
  </p:cSld>
  <p:clrMapOvr>
    <a:masterClrMapping/>
  </p:clrMapOvr>
</p:sld>
</file>

<file path=ppt/theme/theme1.xml><?xml version="1.0" encoding="utf-8"?>
<a:theme xmlns:a="http://schemas.openxmlformats.org/drawingml/2006/main" name="Crop">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rop">
      <a:majorFont>
        <a:latin typeface="Franklin Gothic Book"/>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TM10001105[[fn=Crop]]</Template>
  <TotalTime>121</TotalTime>
  <Words>900</Words>
  <Application>Microsoft Office PowerPoint</Application>
  <PresentationFormat>Widescreen</PresentationFormat>
  <Paragraphs>94</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Franklin Gothic Book</vt:lpstr>
      <vt:lpstr>Crop</vt:lpstr>
      <vt:lpstr>Orphic Materials and Orphism</vt:lpstr>
      <vt:lpstr>Orphism?</vt:lpstr>
      <vt:lpstr>PowerPoint Presentation</vt:lpstr>
      <vt:lpstr>Things described as ‘orphic’</vt:lpstr>
      <vt:lpstr>Bone tablets</vt:lpstr>
      <vt:lpstr>‘Orphic’ gold tablets</vt:lpstr>
      <vt:lpstr>PowerPoint Presentation</vt:lpstr>
      <vt:lpstr>PowerPoint Presentation</vt:lpstr>
      <vt:lpstr>Gold tablets</vt:lpstr>
      <vt:lpstr>Literature</vt:lpstr>
      <vt:lpstr>Theogonies</vt:lpstr>
      <vt:lpstr>Content of the Orphic theogonies</vt:lpstr>
      <vt:lpstr>Approaches to Orphic Materials</vt:lpstr>
      <vt:lpstr>West </vt:lpstr>
      <vt:lpstr>Literary stemmata</vt:lpstr>
      <vt:lpstr>West’s Orphic stemma</vt:lpstr>
      <vt:lpstr>West’s approach to the Orphic theogonies</vt:lpstr>
      <vt:lpstr>Bernabé</vt:lpstr>
      <vt:lpstr>Religion and texts</vt:lpstr>
      <vt:lpstr>PowerPoint Presentation</vt:lpstr>
      <vt:lpstr>Conclusions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Orphic Materials and Orphism</dc:title>
  <dc:creator>Fiona Mitchell</dc:creator>
  <cp:lastModifiedBy>Fiona Mitchell</cp:lastModifiedBy>
  <cp:revision>18</cp:revision>
  <dcterms:created xsi:type="dcterms:W3CDTF">2018-03-12T09:48:35Z</dcterms:created>
  <dcterms:modified xsi:type="dcterms:W3CDTF">2018-03-12T11:52:19Z</dcterms:modified>
</cp:coreProperties>
</file>