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4" r:id="rId7"/>
    <p:sldId id="263" r:id="rId8"/>
    <p:sldId id="265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A70F23-DC79-494E-8F19-E91A3755293C}" v="9" dt="2025-05-29T21:14:41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31" autoAdjust="0"/>
    <p:restoredTop sz="94660"/>
  </p:normalViewPr>
  <p:slideViewPr>
    <p:cSldViewPr snapToGrid="0">
      <p:cViewPr varScale="1">
        <p:scale>
          <a:sx n="87" d="100"/>
          <a:sy n="87" d="100"/>
        </p:scale>
        <p:origin x="9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e Biggs" userId="74190dce-a0df-43e8-9ee3-26b05ed2c6b5" providerId="ADAL" clId="{CBA70F23-DC79-494E-8F19-E91A3755293C}"/>
    <pc:docChg chg="undo custSel addSld delSld modSld sldOrd">
      <pc:chgData name="Joanne Biggs" userId="74190dce-a0df-43e8-9ee3-26b05ed2c6b5" providerId="ADAL" clId="{CBA70F23-DC79-494E-8F19-E91A3755293C}" dt="2025-05-30T14:10:55.707" v="1937" actId="20577"/>
      <pc:docMkLst>
        <pc:docMk/>
      </pc:docMkLst>
      <pc:sldChg chg="modSp mod">
        <pc:chgData name="Joanne Biggs" userId="74190dce-a0df-43e8-9ee3-26b05ed2c6b5" providerId="ADAL" clId="{CBA70F23-DC79-494E-8F19-E91A3755293C}" dt="2025-05-30T14:06:06.493" v="1898" actId="20577"/>
        <pc:sldMkLst>
          <pc:docMk/>
          <pc:sldMk cId="3106090467" sldId="257"/>
        </pc:sldMkLst>
        <pc:spChg chg="mod">
          <ac:chgData name="Joanne Biggs" userId="74190dce-a0df-43e8-9ee3-26b05ed2c6b5" providerId="ADAL" clId="{CBA70F23-DC79-494E-8F19-E91A3755293C}" dt="2025-05-30T14:06:06.493" v="1898" actId="20577"/>
          <ac:spMkLst>
            <pc:docMk/>
            <pc:sldMk cId="3106090467" sldId="257"/>
            <ac:spMk id="3" creationId="{AA08029C-120A-2368-0B21-4CFE4024B6CC}"/>
          </ac:spMkLst>
        </pc:spChg>
        <pc:picChg chg="mod">
          <ac:chgData name="Joanne Biggs" userId="74190dce-a0df-43e8-9ee3-26b05ed2c6b5" providerId="ADAL" clId="{CBA70F23-DC79-494E-8F19-E91A3755293C}" dt="2025-05-28T21:21:34.330" v="263" actId="1076"/>
          <ac:picMkLst>
            <pc:docMk/>
            <pc:sldMk cId="3106090467" sldId="257"/>
            <ac:picMk id="5" creationId="{18E5099A-E1BE-9AED-3862-9F52FEC660D9}"/>
          </ac:picMkLst>
        </pc:picChg>
      </pc:sldChg>
      <pc:sldChg chg="modSp mod">
        <pc:chgData name="Joanne Biggs" userId="74190dce-a0df-43e8-9ee3-26b05ed2c6b5" providerId="ADAL" clId="{CBA70F23-DC79-494E-8F19-E91A3755293C}" dt="2025-05-30T14:06:58.690" v="1904" actId="20577"/>
        <pc:sldMkLst>
          <pc:docMk/>
          <pc:sldMk cId="2348016264" sldId="258"/>
        </pc:sldMkLst>
        <pc:spChg chg="mod">
          <ac:chgData name="Joanne Biggs" userId="74190dce-a0df-43e8-9ee3-26b05ed2c6b5" providerId="ADAL" clId="{CBA70F23-DC79-494E-8F19-E91A3755293C}" dt="2025-05-30T14:06:58.690" v="1904" actId="20577"/>
          <ac:spMkLst>
            <pc:docMk/>
            <pc:sldMk cId="2348016264" sldId="258"/>
            <ac:spMk id="3" creationId="{C6AB53D3-B671-04D2-57B1-BC55036F4B74}"/>
          </ac:spMkLst>
        </pc:spChg>
      </pc:sldChg>
      <pc:sldChg chg="modSp mod ord">
        <pc:chgData name="Joanne Biggs" userId="74190dce-a0df-43e8-9ee3-26b05ed2c6b5" providerId="ADAL" clId="{CBA70F23-DC79-494E-8F19-E91A3755293C}" dt="2025-05-30T14:09:23.431" v="1935" actId="6549"/>
        <pc:sldMkLst>
          <pc:docMk/>
          <pc:sldMk cId="4248197614" sldId="259"/>
        </pc:sldMkLst>
        <pc:spChg chg="mod">
          <ac:chgData name="Joanne Biggs" userId="74190dce-a0df-43e8-9ee3-26b05ed2c6b5" providerId="ADAL" clId="{CBA70F23-DC79-494E-8F19-E91A3755293C}" dt="2025-05-28T21:49:01.823" v="926" actId="1076"/>
          <ac:spMkLst>
            <pc:docMk/>
            <pc:sldMk cId="4248197614" sldId="259"/>
            <ac:spMk id="2" creationId="{75EFDE99-A2EC-3C06-CC0A-434B250A8030}"/>
          </ac:spMkLst>
        </pc:spChg>
        <pc:spChg chg="mod">
          <ac:chgData name="Joanne Biggs" userId="74190dce-a0df-43e8-9ee3-26b05ed2c6b5" providerId="ADAL" clId="{CBA70F23-DC79-494E-8F19-E91A3755293C}" dt="2025-05-30T14:09:23.431" v="1935" actId="6549"/>
          <ac:spMkLst>
            <pc:docMk/>
            <pc:sldMk cId="4248197614" sldId="259"/>
            <ac:spMk id="3" creationId="{2204F356-31A5-BDC6-2DFC-DCDA03C731E4}"/>
          </ac:spMkLst>
        </pc:spChg>
        <pc:picChg chg="mod">
          <ac:chgData name="Joanne Biggs" userId="74190dce-a0df-43e8-9ee3-26b05ed2c6b5" providerId="ADAL" clId="{CBA70F23-DC79-494E-8F19-E91A3755293C}" dt="2025-05-29T21:14:41.050" v="1791" actId="1076"/>
          <ac:picMkLst>
            <pc:docMk/>
            <pc:sldMk cId="4248197614" sldId="259"/>
            <ac:picMk id="7170" creationId="{C63C9EA9-9D91-97A2-6873-5E9252E39155}"/>
          </ac:picMkLst>
        </pc:picChg>
      </pc:sldChg>
      <pc:sldChg chg="modSp del mod ord">
        <pc:chgData name="Joanne Biggs" userId="74190dce-a0df-43e8-9ee3-26b05ed2c6b5" providerId="ADAL" clId="{CBA70F23-DC79-494E-8F19-E91A3755293C}" dt="2025-05-28T21:30:43.778" v="560" actId="2696"/>
        <pc:sldMkLst>
          <pc:docMk/>
          <pc:sldMk cId="4246280500" sldId="260"/>
        </pc:sldMkLst>
      </pc:sldChg>
      <pc:sldChg chg="modSp del mod">
        <pc:chgData name="Joanne Biggs" userId="74190dce-a0df-43e8-9ee3-26b05ed2c6b5" providerId="ADAL" clId="{CBA70F23-DC79-494E-8F19-E91A3755293C}" dt="2025-05-29T21:20:12.164" v="1814" actId="2696"/>
        <pc:sldMkLst>
          <pc:docMk/>
          <pc:sldMk cId="115406033" sldId="262"/>
        </pc:sldMkLst>
      </pc:sldChg>
      <pc:sldChg chg="modSp mod">
        <pc:chgData name="Joanne Biggs" userId="74190dce-a0df-43e8-9ee3-26b05ed2c6b5" providerId="ADAL" clId="{CBA70F23-DC79-494E-8F19-E91A3755293C}" dt="2025-05-30T14:10:04.299" v="1936" actId="6549"/>
        <pc:sldMkLst>
          <pc:docMk/>
          <pc:sldMk cId="1121451977" sldId="264"/>
        </pc:sldMkLst>
        <pc:spChg chg="mod">
          <ac:chgData name="Joanne Biggs" userId="74190dce-a0df-43e8-9ee3-26b05ed2c6b5" providerId="ADAL" clId="{CBA70F23-DC79-494E-8F19-E91A3755293C}" dt="2025-05-28T22:08:04.802" v="1522" actId="6549"/>
          <ac:spMkLst>
            <pc:docMk/>
            <pc:sldMk cId="1121451977" sldId="264"/>
            <ac:spMk id="2" creationId="{0DB2AE59-E6E6-68D2-0415-B4C161A4F5EE}"/>
          </ac:spMkLst>
        </pc:spChg>
        <pc:spChg chg="mod">
          <ac:chgData name="Joanne Biggs" userId="74190dce-a0df-43e8-9ee3-26b05ed2c6b5" providerId="ADAL" clId="{CBA70F23-DC79-494E-8F19-E91A3755293C}" dt="2025-05-30T14:10:04.299" v="1936" actId="6549"/>
          <ac:spMkLst>
            <pc:docMk/>
            <pc:sldMk cId="1121451977" sldId="264"/>
            <ac:spMk id="5" creationId="{F90250F3-4CF0-F9D2-D423-0F57403DDFBE}"/>
          </ac:spMkLst>
        </pc:spChg>
      </pc:sldChg>
      <pc:sldChg chg="modSp mod ord">
        <pc:chgData name="Joanne Biggs" userId="74190dce-a0df-43e8-9ee3-26b05ed2c6b5" providerId="ADAL" clId="{CBA70F23-DC79-494E-8F19-E91A3755293C}" dt="2025-05-29T21:23:39.693" v="1837" actId="14100"/>
        <pc:sldMkLst>
          <pc:docMk/>
          <pc:sldMk cId="595951235" sldId="265"/>
        </pc:sldMkLst>
        <pc:picChg chg="mod">
          <ac:chgData name="Joanne Biggs" userId="74190dce-a0df-43e8-9ee3-26b05ed2c6b5" providerId="ADAL" clId="{CBA70F23-DC79-494E-8F19-E91A3755293C}" dt="2025-05-29T21:23:39.693" v="1837" actId="14100"/>
          <ac:picMkLst>
            <pc:docMk/>
            <pc:sldMk cId="595951235" sldId="265"/>
            <ac:picMk id="5" creationId="{BFBC717D-C4BE-D685-295F-EA5B27E72C7E}"/>
          </ac:picMkLst>
        </pc:picChg>
      </pc:sldChg>
      <pc:sldChg chg="modSp mod">
        <pc:chgData name="Joanne Biggs" userId="74190dce-a0df-43e8-9ee3-26b05ed2c6b5" providerId="ADAL" clId="{CBA70F23-DC79-494E-8F19-E91A3755293C}" dt="2025-05-30T14:10:55.707" v="1937" actId="20577"/>
        <pc:sldMkLst>
          <pc:docMk/>
          <pc:sldMk cId="1581934712" sldId="267"/>
        </pc:sldMkLst>
        <pc:spChg chg="mod">
          <ac:chgData name="Joanne Biggs" userId="74190dce-a0df-43e8-9ee3-26b05ed2c6b5" providerId="ADAL" clId="{CBA70F23-DC79-494E-8F19-E91A3755293C}" dt="2025-05-30T14:10:55.707" v="1937" actId="20577"/>
          <ac:spMkLst>
            <pc:docMk/>
            <pc:sldMk cId="1581934712" sldId="267"/>
            <ac:spMk id="3" creationId="{29736C7F-3AF1-13EA-198F-B09388371B29}"/>
          </ac:spMkLst>
        </pc:spChg>
      </pc:sldChg>
      <pc:sldChg chg="addSp modSp new mod ord">
        <pc:chgData name="Joanne Biggs" userId="74190dce-a0df-43e8-9ee3-26b05ed2c6b5" providerId="ADAL" clId="{CBA70F23-DC79-494E-8F19-E91A3755293C}" dt="2025-05-28T21:30:39.429" v="559" actId="20577"/>
        <pc:sldMkLst>
          <pc:docMk/>
          <pc:sldMk cId="2003183122" sldId="268"/>
        </pc:sldMkLst>
        <pc:spChg chg="mod">
          <ac:chgData name="Joanne Biggs" userId="74190dce-a0df-43e8-9ee3-26b05ed2c6b5" providerId="ADAL" clId="{CBA70F23-DC79-494E-8F19-E91A3755293C}" dt="2025-05-28T21:30:10.009" v="557" actId="20577"/>
          <ac:spMkLst>
            <pc:docMk/>
            <pc:sldMk cId="2003183122" sldId="268"/>
            <ac:spMk id="2" creationId="{80BF514D-62DE-EF51-C5E1-38638AAF27FB}"/>
          </ac:spMkLst>
        </pc:spChg>
        <pc:spChg chg="mod">
          <ac:chgData name="Joanne Biggs" userId="74190dce-a0df-43e8-9ee3-26b05ed2c6b5" providerId="ADAL" clId="{CBA70F23-DC79-494E-8F19-E91A3755293C}" dt="2025-05-28T21:30:39.429" v="559" actId="20577"/>
          <ac:spMkLst>
            <pc:docMk/>
            <pc:sldMk cId="2003183122" sldId="268"/>
            <ac:spMk id="3" creationId="{38BDB083-E9C7-8A3B-E0B2-BA67C62882F5}"/>
          </ac:spMkLst>
        </pc:spChg>
        <pc:picChg chg="add mod">
          <ac:chgData name="Joanne Biggs" userId="74190dce-a0df-43e8-9ee3-26b05ed2c6b5" providerId="ADAL" clId="{CBA70F23-DC79-494E-8F19-E91A3755293C}" dt="2025-05-28T21:29:04.947" v="549"/>
          <ac:picMkLst>
            <pc:docMk/>
            <pc:sldMk cId="2003183122" sldId="268"/>
            <ac:picMk id="4" creationId="{3FF72D95-D4C1-517A-67B4-02AF6D83A21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F7C52-CF28-5AB8-0275-52B24BB8B3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BFAE62-C284-E00A-E78F-59309118F6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8190F-7C11-80BB-B9E7-2FD17FE7E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8FB60-4D49-9670-CC1D-48AC24FEC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4FE5C-C559-8932-C046-F8759A038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279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71C9-F565-FC14-52B4-C6B444CF8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AA2FC-4ED5-94CD-2EA4-D490E3E27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8DE38-68E7-2225-61A6-CE37D69B1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192FE-11B4-CE8E-162A-C1AD4D43A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E2B98-4C3C-5866-7943-C01F8F447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422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FFDFF-9536-09E8-3B8B-92468D91C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A16155-D83E-F1F8-7F63-5AE677BB2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165D3-42B3-4023-4243-3964D162C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B6D29-CEA5-D141-AC19-370371813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EB0D1D-44B3-49BD-558A-D898887EA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18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331D0-5D2D-78EB-B688-8A90FBD0E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0DCB7-9112-3EC9-1C1B-A48C4A59A6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7C0ADD-3EFC-CEC8-481C-F441C06AA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93E69-C441-9159-DC24-B95BAA099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C090FB-1A80-7165-A1F5-210EC0E58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AA54B-EA3D-186B-B768-12055ED70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061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11F0B-8DCC-F0CD-24E7-66CB0294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3F4F30-E393-07BF-17C3-33BFD86426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94DDF-3C95-EC74-71A9-576470460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7F8440-7288-8B5B-D776-59132382A1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578E56-152A-F66F-866D-7F252D5ECF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444CE2-202B-4530-D183-2818222B9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710D25-7D00-BE48-58B5-93E77394E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160151-28F5-5420-BB7F-7E58C0E37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813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D535F-0143-6D95-2467-BE36779FF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A2702-F5D4-FABF-ACDE-58DA5648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88640C-63D0-EFBE-EC60-20256410E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4B704B-8D61-D15D-61DB-BFFEB2A42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605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F9933C-EE6E-D281-57BA-7325F80B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09AE1B-9154-AFDF-6CC7-AEF4347B9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75E38-93B5-20F1-96D0-9216EC2E2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39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654DA-2507-EF54-7781-EFE6724A3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7E3FF-CFED-C143-7A61-3D7B6D680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C27C4-FD83-B758-B24B-D9650511C6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D67015-0A89-DB70-E713-B3566251C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548A1-77D4-6ABD-6947-AE524725A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8B569-C2BB-6F4C-50FB-00FFE6A22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93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96F5B-6DF3-5613-3EB3-809C633BC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E011B8-642A-F169-C066-65513E7951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C3AAAE-7863-43A8-07A2-B5906D8ED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11B74-5ECB-42F9-8CEE-5835DFCEE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24FF39-EFB6-830C-8179-BB2AD6FD6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11AF7-9C99-0A50-D5E9-67C119B3F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690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F6884-A08E-76ED-7088-DD25F6082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65256E-4E8F-0627-A006-1E554C303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ECB4B-7103-A10F-3E16-07322B26C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F63888-728F-E799-ED49-48DA9C901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B2774-7E2F-1877-3F57-4D79800F3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063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63169D-B84A-F8A5-5CE4-002B3157CA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BA4D87-1639-2C67-6DE6-F36045C6F7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8F211-B50E-2626-38CA-5D3E1E773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69C14-5799-5248-8853-4F91912DD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1D270-4956-0331-CA21-248F4A4A3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892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53945-1119-19A7-2B2A-08AC6FA56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78C4FA-F7A8-1F63-D66C-06FB8CE587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C97CF-6D50-6BBD-57D3-9D237A8A94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31F632-69D6-4E72-B7EB-9AE0113EF390}" type="datetimeFigureOut">
              <a:rPr lang="en-GB" smtClean="0"/>
              <a:t>30/05/2025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136B5-3DCB-86F5-9341-FFC552864E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325DC-1D79-002C-EAAA-73AE3F5DA1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357DCA-F44D-44A6-9AF7-71BFD6961D4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971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uwtsd.ac.uk/view.php?id=281900" TargetMode="External"/><Relationship Id="rId2" Type="http://schemas.openxmlformats.org/officeDocument/2006/relationships/hyperlink" Target="https://forms.uwtsd.ac.uk/view.php?id=274407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C3C59-9351-2D14-457E-5665B2A9B7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2087"/>
            <a:ext cx="9144000" cy="171639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>
                <a:latin typeface="DengXian" panose="02010600030101010101" pitchFamily="2" charset="-122"/>
                <a:ea typeface="DengXian" panose="02010600030101010101" pitchFamily="2" charset="-122"/>
              </a:rPr>
              <a:t>Welcome to the UWTSD</a:t>
            </a:r>
            <a:br>
              <a:rPr lang="en-GB" b="1" dirty="0">
                <a:latin typeface="DengXian" panose="02010600030101010101" pitchFamily="2" charset="-122"/>
                <a:ea typeface="DengXian" panose="02010600030101010101" pitchFamily="2" charset="-122"/>
              </a:rPr>
            </a:br>
            <a:r>
              <a:rPr lang="en-GB" b="1" dirty="0">
                <a:latin typeface="DengXian" panose="02010600030101010101" pitchFamily="2" charset="-122"/>
                <a:ea typeface="DengXian" panose="02010600030101010101" pitchFamily="2" charset="-122"/>
              </a:rPr>
              <a:t>Westferry Campus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7A24C7-0200-6382-F813-E8082E6DBB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400064" y="5171057"/>
            <a:ext cx="16793152" cy="203378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146" name="Picture 2" descr="UWTSD London | Facebook">
            <a:extLst>
              <a:ext uri="{FF2B5EF4-FFF2-40B4-BE49-F238E27FC236}">
                <a16:creationId xmlns:a16="http://schemas.microsoft.com/office/drawing/2014/main" id="{CC080D90-F2F2-6325-4C43-6FEAE2FC8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691" y="3284102"/>
            <a:ext cx="3935895" cy="290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6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DA175-5FB2-9C68-A4F1-AB0574C94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100175" cy="1325563"/>
          </a:xfrm>
        </p:spPr>
        <p:txBody>
          <a:bodyPr/>
          <a:lstStyle/>
          <a:p>
            <a:pPr algn="ctr"/>
            <a:r>
              <a:rPr lang="en-GB" dirty="0"/>
              <a:t>Student ID Card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8029C-120A-2368-0B21-4CFE4024B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2087"/>
            <a:ext cx="10711070" cy="4572000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ea typeface="DengXian" panose="02010600030101010101" pitchFamily="2" charset="-122"/>
              </a:rPr>
              <a:t>When</a:t>
            </a:r>
            <a:r>
              <a:rPr lang="en-GB" dirty="0"/>
              <a:t> you arrive on campus, you must swipe your student ID card</a:t>
            </a:r>
          </a:p>
          <a:p>
            <a:pPr marL="0" indent="0">
              <a:buNone/>
            </a:pPr>
            <a:r>
              <a:rPr lang="en-GB" dirty="0"/>
              <a:t>    to gain access to the building and to access the lecture halls. </a:t>
            </a:r>
          </a:p>
          <a:p>
            <a:endParaRPr lang="en-GB" dirty="0"/>
          </a:p>
          <a:p>
            <a:r>
              <a:rPr lang="en-GB" dirty="0"/>
              <a:t>If you need to print a document, you will need to use your student ID card to release your printing.   </a:t>
            </a:r>
          </a:p>
          <a:p>
            <a:endParaRPr lang="en-GB" dirty="0"/>
          </a:p>
          <a:p>
            <a:r>
              <a:rPr lang="en-GB" dirty="0"/>
              <a:t>Your student ID card is essential for various activities on campus, so always keep it with you.                                                                                                                                                       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E5099A-E1BE-9AED-3862-9F52FEC66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2928" y="361467"/>
            <a:ext cx="1221789" cy="93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090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569D-7C2B-F541-7ABA-9D03032CB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/>
              <a:t>Smoking    </a:t>
            </a:r>
            <a:r>
              <a:rPr lang="en-GB" dirty="0"/>
              <a:t>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B53D3-B671-04D2-57B1-BC55036F4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Smoking or vaping is not permitted inside or directly outside the university campus.</a:t>
            </a:r>
          </a:p>
          <a:p>
            <a:endParaRPr lang="en-GB" kern="1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If </a:t>
            </a:r>
            <a:r>
              <a:rPr lang="en-GB" kern="100" dirty="0">
                <a:ea typeface="DengXian" panose="02010600030101010101" pitchFamily="2" charset="-122"/>
                <a:cs typeface="Arial" panose="020B0604020202020204" pitchFamily="34" charset="0"/>
              </a:rPr>
              <a:t>you need to smoke or vape, you must smoke in the d</a:t>
            </a: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esignated smoking area by</a:t>
            </a:r>
            <a:r>
              <a:rPr lang="en-GB" kern="100" dirty="0"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Columbus Courtyard, </a:t>
            </a: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which is located two minutes away from the campus. (Close to the Pret Manger café).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797D03-7C65-BD3A-F204-71E2D6325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2191" y="427814"/>
            <a:ext cx="903218" cy="88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016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F514D-62DE-EF51-C5E1-38638AAF2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Bikes and Electric Scooters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DB083-E9C7-8A3B-E0B2-BA67C6288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3200" dirty="0"/>
          </a:p>
          <a:p>
            <a:r>
              <a:rPr lang="en-GB" sz="3200" dirty="0"/>
              <a:t>Bikes and Electric Scooter are not allowed in the building. </a:t>
            </a:r>
          </a:p>
        </p:txBody>
      </p:sp>
      <p:pic>
        <p:nvPicPr>
          <p:cNvPr id="4" name="Picture 3" descr="X6 Electric Scooter - Electric Bike ...">
            <a:extLst>
              <a:ext uri="{FF2B5EF4-FFF2-40B4-BE49-F238E27FC236}">
                <a16:creationId xmlns:a16="http://schemas.microsoft.com/office/drawing/2014/main" id="{3FF72D95-D4C1-517A-67B4-02AF6D83A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4582" y="4718706"/>
            <a:ext cx="1386553" cy="13536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3183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FDE99-A2EC-3C06-CC0A-434B250A8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1907"/>
            <a:ext cx="10515600" cy="106611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Fire Alarm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4F356-31A5-BDC6-2DFC-DCDA03C73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26265"/>
            <a:ext cx="10515600" cy="580982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/>
              <a:t>  </a:t>
            </a:r>
            <a:endParaRPr lang="en-GB" sz="2400" dirty="0"/>
          </a:p>
          <a:p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Upon hearing the audible fire alarm announcement, students and staff, must leave the building immediately.</a:t>
            </a:r>
          </a:p>
          <a:p>
            <a:endParaRPr lang="en-GB" sz="1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You must proceed to the nearest fire exit to leave the building</a:t>
            </a:r>
          </a:p>
          <a:p>
            <a:r>
              <a:rPr lang="en-GB" sz="11200" kern="100" dirty="0">
                <a:solidFill>
                  <a:srgbClr val="FF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Do not use the Lift!</a:t>
            </a:r>
            <a:endParaRPr lang="en-GB" sz="11200" kern="100" dirty="0">
              <a:solidFill>
                <a:srgbClr val="FF0000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 </a:t>
            </a:r>
            <a:r>
              <a:rPr lang="en-GB" sz="11200" kern="100" dirty="0">
                <a:ea typeface="DengXian" panose="02010600030101010101" pitchFamily="2" charset="-122"/>
                <a:cs typeface="Arial" panose="020B0604020202020204" pitchFamily="34" charset="0"/>
              </a:rPr>
              <a:t>Fire Warden </a:t>
            </a:r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will check toilets, lecture halls, and communal areas to ensure that no one is left inside the building.</a:t>
            </a:r>
          </a:p>
          <a:p>
            <a:endParaRPr lang="en-GB" sz="1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Students and Staff must make their way to the designated assembly point at</a:t>
            </a:r>
            <a:r>
              <a:rPr lang="en-GB" sz="9600" b="1" dirty="0"/>
              <a:t> 1 Cabot Square</a:t>
            </a:r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and wait for further instructions</a:t>
            </a:r>
            <a:r>
              <a:rPr lang="en-GB" sz="59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endParaRPr lang="en-GB" sz="59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1200" dirty="0"/>
              <a:t>Lecturers must remain with their students at the Assembly Point until they are informed that it is safe to return to the building.</a:t>
            </a:r>
          </a:p>
          <a:p>
            <a:endParaRPr lang="en-GB" sz="1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/>
              <a:t>   </a:t>
            </a:r>
          </a:p>
          <a:p>
            <a:endParaRPr lang="en-GB" sz="8000" dirty="0"/>
          </a:p>
          <a:p>
            <a:endParaRPr lang="en-GB" sz="2000" b="1" dirty="0">
              <a:solidFill>
                <a:srgbClr val="FF0000"/>
              </a:solidFill>
            </a:endParaRPr>
          </a:p>
          <a:p>
            <a:endParaRPr lang="en-GB" sz="2000" b="1" dirty="0">
              <a:solidFill>
                <a:srgbClr val="FF0000"/>
              </a:solidFill>
            </a:endParaRPr>
          </a:p>
          <a:p>
            <a:endParaRPr lang="en-GB" sz="2000" b="1" dirty="0">
              <a:solidFill>
                <a:srgbClr val="FF0000"/>
              </a:solidFill>
            </a:endParaRPr>
          </a:p>
          <a:p>
            <a:endParaRPr lang="en-GB" sz="2000" b="1" dirty="0">
              <a:solidFill>
                <a:srgbClr val="FF0000"/>
              </a:solidFill>
            </a:endParaRPr>
          </a:p>
          <a:p>
            <a:r>
              <a:rPr lang="en-GB" sz="2000" b="1" dirty="0">
                <a:solidFill>
                  <a:srgbClr val="FF0000"/>
                </a:solidFill>
              </a:rPr>
              <a:t>DO NOT USE THE LIFT</a:t>
            </a:r>
            <a:r>
              <a:rPr lang="en-GB" sz="8000" b="1" dirty="0">
                <a:solidFill>
                  <a:srgbClr val="FF0000"/>
                </a:solidFill>
              </a:rPr>
              <a:t>!</a:t>
            </a:r>
          </a:p>
          <a:p>
            <a:endParaRPr lang="en-GB" sz="8000" dirty="0"/>
          </a:p>
        </p:txBody>
      </p:sp>
      <p:pic>
        <p:nvPicPr>
          <p:cNvPr id="7170" name="Picture 2" descr="Fire Vector Stock Illustrations – 587 ...">
            <a:extLst>
              <a:ext uri="{FF2B5EF4-FFF2-40B4-BE49-F238E27FC236}">
                <a16:creationId xmlns:a16="http://schemas.microsoft.com/office/drawing/2014/main" id="{C63C9EA9-9D91-97A2-6873-5E9252E39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5224" y="29526"/>
            <a:ext cx="1326776" cy="95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197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2AE59-E6E6-68D2-0415-B4C161A4F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905"/>
            <a:ext cx="10515600" cy="856519"/>
          </a:xfrm>
        </p:spPr>
        <p:txBody>
          <a:bodyPr/>
          <a:lstStyle/>
          <a:p>
            <a:pPr algn="ctr"/>
            <a:r>
              <a:rPr lang="en-GB" dirty="0"/>
              <a:t>                     Evacuation Chair                                                 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0250F3-4CF0-F9D2-D423-0F57403DD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5424"/>
            <a:ext cx="10877730" cy="6051176"/>
          </a:xfrm>
        </p:spPr>
        <p:txBody>
          <a:bodyPr>
            <a:normAutofit fontScale="70000" lnSpcReduction="20000"/>
          </a:bodyPr>
          <a:lstStyle/>
          <a:p>
            <a:endParaRPr lang="en-GB" sz="4000" kern="1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4000" kern="100" dirty="0">
                <a:ea typeface="DengXian" panose="02010600030101010101" pitchFamily="2" charset="-122"/>
                <a:cs typeface="Arial" panose="020B0604020202020204" pitchFamily="34" charset="0"/>
              </a:rPr>
              <a:t>Students with mobility needs who may require assistance must make their way to the </a:t>
            </a:r>
            <a:r>
              <a:rPr lang="en-GB" sz="4000" b="1" kern="100" dirty="0">
                <a:ea typeface="DengXian" panose="02010600030101010101" pitchFamily="2" charset="-122"/>
                <a:cs typeface="Arial" panose="020B0604020202020204" pitchFamily="34" charset="0"/>
              </a:rPr>
              <a:t>Refuge Point, </a:t>
            </a:r>
            <a:r>
              <a:rPr lang="en-GB" sz="4000" kern="100" dirty="0">
                <a:ea typeface="DengXian" panose="02010600030101010101" pitchFamily="2" charset="-122"/>
                <a:cs typeface="Arial" panose="020B0604020202020204" pitchFamily="34" charset="0"/>
              </a:rPr>
              <a:t>which is located outside</a:t>
            </a:r>
          </a:p>
          <a:p>
            <a:r>
              <a:rPr lang="en-GB" sz="4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Lecture Halls 101, 102, and the Ground floor by Lecture Hall 001.</a:t>
            </a:r>
            <a:endParaRPr lang="en-GB" sz="1800" dirty="0">
              <a:effectLst/>
              <a:latin typeface="Aptos" panose="020B0004020202020204" pitchFamily="34" charset="0"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endParaRPr lang="en-GB" sz="1800" dirty="0">
              <a:effectLst/>
              <a:latin typeface="Aptos" panose="020B0004020202020204" pitchFamily="34" charset="0"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4000" b="1" kern="100" dirty="0">
                <a:ea typeface="DengXian" panose="02010600030101010101" pitchFamily="2" charset="-122"/>
                <a:cs typeface="Arial" panose="020B0604020202020204" pitchFamily="34" charset="0"/>
              </a:rPr>
              <a:t>   </a:t>
            </a:r>
            <a:r>
              <a:rPr lang="en-GB" sz="4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To request assistance:</a:t>
            </a:r>
          </a:p>
          <a:p>
            <a:pPr>
              <a:tabLst>
                <a:tab pos="457200" algn="l"/>
              </a:tabLst>
            </a:pPr>
            <a:r>
              <a:rPr lang="en-GB" sz="4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Press the </a:t>
            </a:r>
            <a:r>
              <a:rPr lang="en-GB" sz="4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Call Button</a:t>
            </a:r>
            <a:r>
              <a:rPr lang="en-GB" sz="4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and wait for a response from the Building Manager.</a:t>
            </a:r>
          </a:p>
          <a:p>
            <a:pPr marL="0" indent="0">
              <a:buNone/>
              <a:tabLst>
                <a:tab pos="457200" algn="l"/>
              </a:tabLst>
            </a:pPr>
            <a:endParaRPr lang="en-GB" sz="40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tabLst>
                <a:tab pos="457200" algn="l"/>
              </a:tabLst>
            </a:pPr>
            <a:r>
              <a:rPr lang="en-GB" sz="4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 Building Manager will either assist you in evacuating the building or instruct you to remain at the Refuge Point until the fire brigade arrives.</a:t>
            </a:r>
          </a:p>
          <a:p>
            <a:endParaRPr lang="en-GB" sz="4000" b="1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endParaRPr lang="en-GB" sz="5600" dirty="0">
              <a:latin typeface="DengXian Light" panose="02010600030101010101" pitchFamily="2" charset="-122"/>
              <a:ea typeface="DengXian Light" panose="02010600030101010101" pitchFamily="2" charset="-122"/>
            </a:endParaRPr>
          </a:p>
          <a:p>
            <a:endParaRPr lang="en-GB" sz="6000" dirty="0"/>
          </a:p>
          <a:p>
            <a:endParaRPr lang="en-GB" dirty="0"/>
          </a:p>
        </p:txBody>
      </p:sp>
      <p:pic>
        <p:nvPicPr>
          <p:cNvPr id="6" name="Picture 6" descr="Evac+Chair 600H Evacuation Chair ...">
            <a:extLst>
              <a:ext uri="{FF2B5EF4-FFF2-40B4-BE49-F238E27FC236}">
                <a16:creationId xmlns:a16="http://schemas.microsoft.com/office/drawing/2014/main" id="{EB9C5549-9BA1-4265-7135-8F09B295C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7020" y="256131"/>
            <a:ext cx="1531620" cy="104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842ABD-EF39-1E16-056A-93C1FA538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0" y="175496"/>
            <a:ext cx="1293555" cy="104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451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DD990-5EFA-C6C5-DD21-2E9DEB361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Evacuation Assembly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82873-CAD4-D42F-3450-90EBF31D0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ASSEMBLY POINT is located at: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1 Cabot Square – by the Water Fountain. </a:t>
            </a:r>
          </a:p>
          <a:p>
            <a:endParaRPr lang="en-GB" b="1" dirty="0"/>
          </a:p>
          <a:p>
            <a:r>
              <a:rPr lang="en-GB" dirty="0"/>
              <a:t>Follow the designated Fire Warden/Marshall.</a:t>
            </a:r>
          </a:p>
          <a:p>
            <a:endParaRPr lang="en-GB" dirty="0"/>
          </a:p>
          <a:p>
            <a:r>
              <a:rPr lang="en-GB" dirty="0"/>
              <a:t>Remain at Cabot Square until you are told it is safe to return to the campus.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B073CC-B15B-6EB1-AEB5-26965D88B1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1869" y="536713"/>
            <a:ext cx="1214338" cy="81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46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F6E15-8431-45AD-D77D-B7C37BA25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Assembly Point Map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B56A0-211F-7358-731B-D036176CC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1800" b="0" i="0" u="none" strike="noStrike" baseline="0" dirty="0"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i="1" u="none" strike="noStrike" baseline="30000" dirty="0">
                <a:latin typeface="Times New Roman" panose="02020603050405020304" pitchFamily="18" charset="0"/>
              </a:rPr>
              <a:t>	</a:t>
            </a:r>
          </a:p>
          <a:p>
            <a:endParaRPr lang="en-GB" sz="1800" b="1" i="1" u="none" strike="noStrike" baseline="0" dirty="0">
              <a:latin typeface="Times New Roman" panose="02020603050405020304" pitchFamily="18" charset="0"/>
            </a:endParaRPr>
          </a:p>
          <a:p>
            <a:endParaRPr lang="en-GB" sz="1800" b="1" i="1" u="none" strike="noStrike" baseline="0" dirty="0">
              <a:latin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BC717D-C4BE-D685-295F-EA5B27E72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8120" y="1581665"/>
            <a:ext cx="8097398" cy="459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951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0A31-72FE-BC75-6825-2BBD4D55C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7017"/>
            <a:ext cx="10515600" cy="1292087"/>
          </a:xfrm>
        </p:spPr>
        <p:txBody>
          <a:bodyPr/>
          <a:lstStyle/>
          <a:p>
            <a:pPr algn="ctr"/>
            <a:r>
              <a:rPr lang="en-GB" dirty="0"/>
              <a:t>Accident and Incidents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36C7F-3AF1-13EA-198F-B09388371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9104"/>
            <a:ext cx="10330543" cy="3120887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3000" dirty="0"/>
              <a:t>If you experience an accident or incident on campus, you must record the details in the </a:t>
            </a:r>
            <a:r>
              <a:rPr lang="en-GB" sz="3000" b="1" dirty="0"/>
              <a:t>Incident/Accident Book</a:t>
            </a:r>
            <a:r>
              <a:rPr lang="en-GB" sz="3000" dirty="0"/>
              <a:t> located at the reception desk.</a:t>
            </a:r>
          </a:p>
          <a:p>
            <a:endParaRPr lang="en-GB" sz="3000" dirty="0"/>
          </a:p>
          <a:p>
            <a:r>
              <a:rPr lang="en-GB" sz="3000" dirty="0"/>
              <a:t>Alternatively, you can complete an </a:t>
            </a:r>
            <a:r>
              <a:rPr lang="en-GB" sz="3000" b="1" dirty="0"/>
              <a:t>online form</a:t>
            </a:r>
            <a:r>
              <a:rPr lang="en-GB" sz="3000" dirty="0"/>
              <a:t> at:</a:t>
            </a:r>
          </a:p>
          <a:p>
            <a:r>
              <a:rPr lang="en-GB" sz="3000" dirty="0">
                <a:hlinkClick r:id="rId2"/>
              </a:rPr>
              <a:t>Report Form (</a:t>
            </a:r>
            <a:r>
              <a:rPr lang="en-GB" sz="3000" dirty="0" err="1">
                <a:hlinkClick r:id="rId2"/>
              </a:rPr>
              <a:t>Ffurflen</a:t>
            </a:r>
            <a:r>
              <a:rPr lang="en-GB" sz="3000" dirty="0">
                <a:hlinkClick r:id="rId2"/>
              </a:rPr>
              <a:t> </a:t>
            </a:r>
            <a:r>
              <a:rPr lang="en-GB" sz="3000" dirty="0" err="1">
                <a:hlinkClick r:id="rId2"/>
              </a:rPr>
              <a:t>adrodd</a:t>
            </a:r>
            <a:r>
              <a:rPr lang="en-GB" sz="3000" dirty="0">
                <a:hlinkClick r:id="rId2"/>
              </a:rPr>
              <a:t> </a:t>
            </a:r>
            <a:r>
              <a:rPr lang="en-GB" sz="3000" dirty="0" err="1">
                <a:hlinkClick r:id="rId2"/>
              </a:rPr>
              <a:t>ar</a:t>
            </a:r>
            <a:r>
              <a:rPr lang="en-GB" sz="3000" dirty="0">
                <a:hlinkClick r:id="rId2"/>
              </a:rPr>
              <a:t> </a:t>
            </a:r>
            <a:r>
              <a:rPr lang="en-GB" sz="3000" dirty="0" err="1">
                <a:hlinkClick r:id="rId2"/>
              </a:rPr>
              <a:t>Ddamwain</a:t>
            </a:r>
            <a:r>
              <a:rPr lang="en-GB" sz="3000" dirty="0">
                <a:hlinkClick r:id="rId2"/>
              </a:rPr>
              <a:t> / </a:t>
            </a:r>
            <a:r>
              <a:rPr lang="en-GB" sz="3000" dirty="0" err="1">
                <a:hlinkClick r:id="rId2"/>
              </a:rPr>
              <a:t>Ddigwyddiad</a:t>
            </a:r>
            <a:r>
              <a:rPr lang="en-GB" sz="3000" dirty="0">
                <a:hlinkClick r:id="rId2"/>
              </a:rPr>
              <a:t>) (uwtsd.ac.</a:t>
            </a:r>
            <a:r>
              <a:rPr lang="en-GB" sz="3000">
                <a:hlinkClick r:id="rId2"/>
              </a:rPr>
              <a:t>uk)</a:t>
            </a:r>
            <a:r>
              <a:rPr lang="en-GB" sz="3000"/>
              <a:t>..</a:t>
            </a:r>
            <a:endParaRPr lang="en-GB" sz="3000" dirty="0"/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600" dirty="0">
              <a:hlinkClick r:id="rId3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E929301-F8C4-A570-41E4-E844D1F65C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5029" y="240770"/>
            <a:ext cx="895350" cy="1158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1934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18EB2-2F73-EE42-E9C9-BBDCADE32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3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12608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469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DengXian</vt:lpstr>
      <vt:lpstr>DengXian Light</vt:lpstr>
      <vt:lpstr>Aptos</vt:lpstr>
      <vt:lpstr>Aptos Display</vt:lpstr>
      <vt:lpstr>Arial</vt:lpstr>
      <vt:lpstr>Times New Roman</vt:lpstr>
      <vt:lpstr>Office Theme</vt:lpstr>
      <vt:lpstr>          Welcome to the UWTSD Westferry Campus</vt:lpstr>
      <vt:lpstr>Student ID Card </vt:lpstr>
      <vt:lpstr>Smoking                             </vt:lpstr>
      <vt:lpstr> Bikes and Electric Scooters </vt:lpstr>
      <vt:lpstr>Fire Alarm </vt:lpstr>
      <vt:lpstr>                     Evacuation Chair                                                  </vt:lpstr>
      <vt:lpstr>Evacuation Assembly Point</vt:lpstr>
      <vt:lpstr>Assembly Point Map  </vt:lpstr>
      <vt:lpstr>Accident and Incidents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UWTSD Westferry Campus</dc:title>
  <dc:creator>Joanne Biggs</dc:creator>
  <cp:lastModifiedBy>Joanne Biggs</cp:lastModifiedBy>
  <cp:revision>17</cp:revision>
  <dcterms:created xsi:type="dcterms:W3CDTF">2024-05-31T21:12:58Z</dcterms:created>
  <dcterms:modified xsi:type="dcterms:W3CDTF">2025-05-30T14:10:58Z</dcterms:modified>
</cp:coreProperties>
</file>