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58" r:id="rId4"/>
    <p:sldId id="259" r:id="rId5"/>
    <p:sldId id="260" r:id="rId6"/>
    <p:sldId id="267" r:id="rId7"/>
    <p:sldId id="261" r:id="rId8"/>
    <p:sldId id="262" r:id="rId9"/>
    <p:sldId id="265"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32BBAD-6AB6-6F76-DB5D-CC4DFD30C36D}" v="1" dt="2026-06-10T23:03:23.259"/>
    <p1510:client id="{F0E7F846-0C20-4C61-8EBE-23D2EDD2FE6E}" v="2" dt="2026-06-10T23:09:15.2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82" d="100"/>
          <a:sy n="82" d="100"/>
        </p:scale>
        <p:origin x="58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faq Mohammad (2504711)" userId="f0bda074-0881-4457-946a-8e262b9ec93f" providerId="ADAL" clId="{284B043B-A1B5-445E-A095-A613462F0BB0}"/>
    <pc:docChg chg="modSld">
      <pc:chgData name="Ashfaq Mohammad (2504711)" userId="f0bda074-0881-4457-946a-8e262b9ec93f" providerId="ADAL" clId="{284B043B-A1B5-445E-A095-A613462F0BB0}" dt="2026-06-10T23:07:55.859" v="19" actId="20577"/>
      <pc:docMkLst>
        <pc:docMk/>
      </pc:docMkLst>
      <pc:sldChg chg="modSp mod">
        <pc:chgData name="Ashfaq Mohammad (2504711)" userId="f0bda074-0881-4457-946a-8e262b9ec93f" providerId="ADAL" clId="{284B043B-A1B5-445E-A095-A613462F0BB0}" dt="2026-06-10T23:07:55.859" v="19" actId="20577"/>
        <pc:sldMkLst>
          <pc:docMk/>
          <pc:sldMk cId="3317453780" sldId="256"/>
        </pc:sldMkLst>
        <pc:spChg chg="mod">
          <ac:chgData name="Ashfaq Mohammad (2504711)" userId="f0bda074-0881-4457-946a-8e262b9ec93f" providerId="ADAL" clId="{284B043B-A1B5-445E-A095-A613462F0BB0}" dt="2026-06-10T23:07:55.859" v="19" actId="20577"/>
          <ac:spMkLst>
            <pc:docMk/>
            <pc:sldMk cId="3317453780" sldId="256"/>
            <ac:spMk id="3" creationId="{00000000-0000-0000-0000-000000000000}"/>
          </ac:spMkLst>
        </pc:spChg>
      </pc:sldChg>
    </pc:docChg>
  </pc:docChgLst>
  <pc:docChgLst>
    <pc:chgData name="Ashfaq Mohammad (2504711)" userId="S::2504711@student.uwtsd.ac.uk::f0bda074-0881-4457-946a-8e262b9ec93f" providerId="AD" clId="Web-{8D32BBAD-6AB6-6F76-DB5D-CC4DFD30C36D}"/>
    <pc:docChg chg="modSld">
      <pc:chgData name="Ashfaq Mohammad (2504711)" userId="S::2504711@student.uwtsd.ac.uk::f0bda074-0881-4457-946a-8e262b9ec93f" providerId="AD" clId="Web-{8D32BBAD-6AB6-6F76-DB5D-CC4DFD30C36D}" dt="2026-06-10T23:03:23.259" v="0" actId="20577"/>
      <pc:docMkLst>
        <pc:docMk/>
      </pc:docMkLst>
      <pc:sldChg chg="modSp">
        <pc:chgData name="Ashfaq Mohammad (2504711)" userId="S::2504711@student.uwtsd.ac.uk::f0bda074-0881-4457-946a-8e262b9ec93f" providerId="AD" clId="Web-{8D32BBAD-6AB6-6F76-DB5D-CC4DFD30C36D}" dt="2026-06-10T23:03:23.259" v="0" actId="20577"/>
        <pc:sldMkLst>
          <pc:docMk/>
          <pc:sldMk cId="3317453780" sldId="256"/>
        </pc:sldMkLst>
        <pc:spChg chg="mod">
          <ac:chgData name="Ashfaq Mohammad (2504711)" userId="S::2504711@student.uwtsd.ac.uk::f0bda074-0881-4457-946a-8e262b9ec93f" providerId="AD" clId="Web-{8D32BBAD-6AB6-6F76-DB5D-CC4DFD30C36D}" dt="2026-06-10T23:03:23.259" v="0" actId="20577"/>
          <ac:spMkLst>
            <pc:docMk/>
            <pc:sldMk cId="3317453780"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FD80DA2-6B7A-461C-A4C2-38A1A0AD5206}"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F5BBC9-C4BE-4937-B55D-3F277491920E}" type="slidenum">
              <a:rPr lang="en-US" smtClean="0"/>
              <a:t>‹#›</a:t>
            </a:fld>
            <a:endParaRPr lang="en-US"/>
          </a:p>
        </p:txBody>
      </p:sp>
    </p:spTree>
    <p:extLst>
      <p:ext uri="{BB962C8B-B14F-4D97-AF65-F5344CB8AC3E}">
        <p14:creationId xmlns:p14="http://schemas.microsoft.com/office/powerpoint/2010/main" val="2498803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FD80DA2-6B7A-461C-A4C2-38A1A0AD5206}"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F5BBC9-C4BE-4937-B55D-3F277491920E}" type="slidenum">
              <a:rPr lang="en-US" smtClean="0"/>
              <a:t>‹#›</a:t>
            </a:fld>
            <a:endParaRPr lang="en-US"/>
          </a:p>
        </p:txBody>
      </p:sp>
    </p:spTree>
    <p:extLst>
      <p:ext uri="{BB962C8B-B14F-4D97-AF65-F5344CB8AC3E}">
        <p14:creationId xmlns:p14="http://schemas.microsoft.com/office/powerpoint/2010/main" val="704604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D80DA2-6B7A-461C-A4C2-38A1A0AD5206}"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F5BBC9-C4BE-4937-B55D-3F277491920E}" type="slidenum">
              <a:rPr lang="en-US" smtClean="0"/>
              <a:t>‹#›</a:t>
            </a:fld>
            <a:endParaRPr lang="en-US"/>
          </a:p>
        </p:txBody>
      </p:sp>
    </p:spTree>
    <p:extLst>
      <p:ext uri="{BB962C8B-B14F-4D97-AF65-F5344CB8AC3E}">
        <p14:creationId xmlns:p14="http://schemas.microsoft.com/office/powerpoint/2010/main" val="2139126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FD80DA2-6B7A-461C-A4C2-38A1A0AD5206}" type="datetimeFigureOut">
              <a:rPr lang="en-US" smtClean="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F5BBC9-C4BE-4937-B55D-3F277491920E}" type="slidenum">
              <a:rPr lang="en-US" smtClean="0"/>
              <a:t>‹#›</a:t>
            </a:fld>
            <a:endParaRPr lang="en-US"/>
          </a:p>
        </p:txBody>
      </p:sp>
    </p:spTree>
    <p:extLst>
      <p:ext uri="{BB962C8B-B14F-4D97-AF65-F5344CB8AC3E}">
        <p14:creationId xmlns:p14="http://schemas.microsoft.com/office/powerpoint/2010/main" val="35051852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D80DA2-6B7A-461C-A4C2-38A1A0AD5206}" type="datetimeFigureOut">
              <a:rPr lang="en-US" smtClean="0"/>
              <a:t>6/11/2026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AF5BBC9-C4BE-4937-B55D-3F277491920E}" type="slidenum">
              <a:rPr lang="en-US" smtClean="0"/>
              <a:t>‹#›</a:t>
            </a:fld>
            <a:endParaRPr lang="en-US"/>
          </a:p>
        </p:txBody>
      </p:sp>
    </p:spTree>
    <p:extLst>
      <p:ext uri="{BB962C8B-B14F-4D97-AF65-F5344CB8AC3E}">
        <p14:creationId xmlns:p14="http://schemas.microsoft.com/office/powerpoint/2010/main" val="5382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FD80DA2-6B7A-461C-A4C2-38A1A0AD5206}" type="datetimeFigureOut">
              <a:rPr lang="en-US" smtClean="0"/>
              <a:t>6/11/2026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AF5BBC9-C4BE-4937-B55D-3F277491920E}" type="slidenum">
              <a:rPr lang="en-US" smtClean="0"/>
              <a:t>‹#›</a:t>
            </a:fld>
            <a:endParaRPr lang="en-US"/>
          </a:p>
        </p:txBody>
      </p:sp>
    </p:spTree>
    <p:extLst>
      <p:ext uri="{BB962C8B-B14F-4D97-AF65-F5344CB8AC3E}">
        <p14:creationId xmlns:p14="http://schemas.microsoft.com/office/powerpoint/2010/main" val="23131183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D80DA2-6B7A-461C-A4C2-38A1A0AD5206}" type="datetimeFigureOut">
              <a:rPr lang="en-US" smtClean="0"/>
              <a:t>6/11/2026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AF5BBC9-C4BE-4937-B55D-3F277491920E}" type="slidenum">
              <a:rPr lang="en-US" smtClean="0"/>
              <a:t>‹#›</a:t>
            </a:fld>
            <a:endParaRPr lang="en-US"/>
          </a:p>
        </p:txBody>
      </p:sp>
    </p:spTree>
    <p:extLst>
      <p:ext uri="{BB962C8B-B14F-4D97-AF65-F5344CB8AC3E}">
        <p14:creationId xmlns:p14="http://schemas.microsoft.com/office/powerpoint/2010/main" val="3096878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D80DA2-6B7A-461C-A4C2-38A1A0AD5206}" type="datetimeFigureOut">
              <a:rPr lang="en-US" smtClean="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F5BBC9-C4BE-4937-B55D-3F277491920E}" type="slidenum">
              <a:rPr lang="en-US" smtClean="0"/>
              <a:t>‹#›</a:t>
            </a:fld>
            <a:endParaRPr lang="en-US"/>
          </a:p>
        </p:txBody>
      </p:sp>
    </p:spTree>
    <p:extLst>
      <p:ext uri="{BB962C8B-B14F-4D97-AF65-F5344CB8AC3E}">
        <p14:creationId xmlns:p14="http://schemas.microsoft.com/office/powerpoint/2010/main" val="2053726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D80DA2-6B7A-461C-A4C2-38A1A0AD5206}" type="datetimeFigureOut">
              <a:rPr lang="en-US" smtClean="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F5BBC9-C4BE-4937-B55D-3F277491920E}" type="slidenum">
              <a:rPr lang="en-US" smtClean="0"/>
              <a:t>‹#›</a:t>
            </a:fld>
            <a:endParaRPr lang="en-US"/>
          </a:p>
        </p:txBody>
      </p:sp>
    </p:spTree>
    <p:extLst>
      <p:ext uri="{BB962C8B-B14F-4D97-AF65-F5344CB8AC3E}">
        <p14:creationId xmlns:p14="http://schemas.microsoft.com/office/powerpoint/2010/main" val="15607620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FD80DA2-6B7A-461C-A4C2-38A1A0AD5206}"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F5BBC9-C4BE-4937-B55D-3F277491920E}" type="slidenum">
              <a:rPr lang="en-US" smtClean="0"/>
              <a:t>‹#›</a:t>
            </a:fld>
            <a:endParaRPr lang="en-US"/>
          </a:p>
        </p:txBody>
      </p:sp>
    </p:spTree>
    <p:extLst>
      <p:ext uri="{BB962C8B-B14F-4D97-AF65-F5344CB8AC3E}">
        <p14:creationId xmlns:p14="http://schemas.microsoft.com/office/powerpoint/2010/main" val="3710629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FD80DA2-6B7A-461C-A4C2-38A1A0AD5206}"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F5BBC9-C4BE-4937-B55D-3F277491920E}" type="slidenum">
              <a:rPr lang="en-US" smtClean="0"/>
              <a:t>‹#›</a:t>
            </a:fld>
            <a:endParaRPr lang="en-US"/>
          </a:p>
        </p:txBody>
      </p:sp>
    </p:spTree>
    <p:extLst>
      <p:ext uri="{BB962C8B-B14F-4D97-AF65-F5344CB8AC3E}">
        <p14:creationId xmlns:p14="http://schemas.microsoft.com/office/powerpoint/2010/main" val="622026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D80DA2-6B7A-461C-A4C2-38A1A0AD5206}" type="datetimeFigureOut">
              <a:rPr lang="en-US" smtClean="0"/>
              <a:t>6/11/2026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F5BBC9-C4BE-4937-B55D-3F277491920E}" type="slidenum">
              <a:rPr lang="en-US" smtClean="0"/>
              <a:t>‹#›</a:t>
            </a:fld>
            <a:endParaRPr lang="en-US"/>
          </a:p>
        </p:txBody>
      </p:sp>
    </p:spTree>
    <p:extLst>
      <p:ext uri="{BB962C8B-B14F-4D97-AF65-F5344CB8AC3E}">
        <p14:creationId xmlns:p14="http://schemas.microsoft.com/office/powerpoint/2010/main" val="3916251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5750740" cy="2387600"/>
          </a:xfrm>
          <a:solidFill>
            <a:schemeClr val="accent2">
              <a:lumMod val="20000"/>
              <a:lumOff val="80000"/>
            </a:schemeClr>
          </a:solidFill>
        </p:spPr>
        <p:txBody>
          <a:bodyPr>
            <a:normAutofit/>
          </a:bodyPr>
          <a:lstStyle/>
          <a:p>
            <a:r>
              <a:rPr lang="en-US" sz="3600" dirty="0">
                <a:latin typeface="Arial" panose="020B0604020202020204" pitchFamily="34" charset="0"/>
                <a:cs typeface="Arial" panose="020B0604020202020204" pitchFamily="34" charset="0"/>
              </a:rPr>
              <a:t>Understanding Early Childhood Development: Application of Bowlby’s Attachment Theory</a:t>
            </a:r>
            <a:endParaRPr lang="en-US" sz="3600" dirty="0"/>
          </a:p>
        </p:txBody>
      </p:sp>
      <p:sp>
        <p:nvSpPr>
          <p:cNvPr id="3" name="Subtitle 2"/>
          <p:cNvSpPr>
            <a:spLocks noGrp="1"/>
          </p:cNvSpPr>
          <p:nvPr>
            <p:ph type="subTitle" idx="1"/>
          </p:nvPr>
        </p:nvSpPr>
        <p:spPr>
          <a:xfrm>
            <a:off x="1524000" y="3602038"/>
            <a:ext cx="5686004" cy="1655762"/>
          </a:xfrm>
          <a:solidFill>
            <a:schemeClr val="accent6">
              <a:lumMod val="20000"/>
              <a:lumOff val="80000"/>
            </a:schemeClr>
          </a:solidFill>
        </p:spPr>
        <p:txBody>
          <a:bodyPr vert="horz" lIns="91440" tIns="45720" rIns="91440" bIns="45720" rtlCol="0" anchor="t">
            <a:normAutofit lnSpcReduction="10000"/>
          </a:bodyPr>
          <a:lstStyle/>
          <a:p>
            <a:r>
              <a:rPr lang="en-US" b="1" dirty="0">
                <a:latin typeface="Arial" panose="020B0604020202020204" pitchFamily="34" charset="0"/>
                <a:cs typeface="Arial" panose="020B0604020202020204" pitchFamily="34" charset="0"/>
              </a:rPr>
              <a:t>Module: Psychology in Health and Social Care (LCHS4010) </a:t>
            </a:r>
          </a:p>
          <a:p>
            <a:r>
              <a:rPr lang="en-US" b="1" dirty="0">
                <a:latin typeface="Arial"/>
                <a:cs typeface="Arial"/>
              </a:rPr>
              <a:t>Student name: Ashfaq Mohammad</a:t>
            </a:r>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ID</a:t>
            </a:r>
            <a:r>
              <a:rPr lang="en-US" b="1">
                <a:latin typeface="Arial" panose="020B0604020202020204" pitchFamily="34" charset="0"/>
                <a:cs typeface="Arial" panose="020B0604020202020204" pitchFamily="34" charset="0"/>
              </a:rPr>
              <a:t>: 2504711</a:t>
            </a:r>
            <a:endParaRPr lang="en-US" b="1" dirty="0">
              <a:latin typeface="Arial" panose="020B0604020202020204" pitchFamily="34" charset="0"/>
              <a:cs typeface="Arial" panose="020B0604020202020204" pitchFamily="34" charset="0"/>
            </a:endParaRPr>
          </a:p>
          <a:p>
            <a:endParaRPr lang="en-US" dirty="0"/>
          </a:p>
        </p:txBody>
      </p:sp>
      <p:pic>
        <p:nvPicPr>
          <p:cNvPr id="5" name="Picture 4"/>
          <p:cNvPicPr>
            <a:picLocks noChangeAspect="1"/>
          </p:cNvPicPr>
          <p:nvPr/>
        </p:nvPicPr>
        <p:blipFill>
          <a:blip r:embed="rId2"/>
          <a:stretch>
            <a:fillRect/>
          </a:stretch>
        </p:blipFill>
        <p:spPr>
          <a:xfrm>
            <a:off x="8045968" y="1437630"/>
            <a:ext cx="3485182" cy="3644168"/>
          </a:xfrm>
          <a:prstGeom prst="rect">
            <a:avLst/>
          </a:prstGeom>
        </p:spPr>
      </p:pic>
    </p:spTree>
    <p:extLst>
      <p:ext uri="{BB962C8B-B14F-4D97-AF65-F5344CB8AC3E}">
        <p14:creationId xmlns:p14="http://schemas.microsoft.com/office/powerpoint/2010/main" val="3317453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67037"/>
            <a:ext cx="12192000" cy="453154"/>
          </a:xfrm>
          <a:solidFill>
            <a:schemeClr val="accent4">
              <a:lumMod val="20000"/>
              <a:lumOff val="80000"/>
            </a:schemeClr>
          </a:solidFill>
        </p:spPr>
        <p:txBody>
          <a:bodyPr>
            <a:normAutofit/>
          </a:bodyPr>
          <a:lstStyle/>
          <a:p>
            <a:r>
              <a:rPr lang="en-US" sz="2400" b="1" dirty="0">
                <a:latin typeface="Arial" panose="020B0604020202020204" pitchFamily="34" charset="0"/>
                <a:cs typeface="Arial" panose="020B0604020202020204" pitchFamily="34" charset="0"/>
              </a:rPr>
              <a:t>Scenario and Context</a:t>
            </a:r>
          </a:p>
        </p:txBody>
      </p:sp>
      <p:sp>
        <p:nvSpPr>
          <p:cNvPr id="3" name="Content Placeholder 2"/>
          <p:cNvSpPr>
            <a:spLocks noGrp="1"/>
          </p:cNvSpPr>
          <p:nvPr>
            <p:ph idx="1"/>
          </p:nvPr>
        </p:nvSpPr>
        <p:spPr>
          <a:xfrm>
            <a:off x="97105" y="1032605"/>
            <a:ext cx="7655065" cy="5699967"/>
          </a:xfrm>
          <a:solidFill>
            <a:schemeClr val="accent1">
              <a:lumMod val="20000"/>
              <a:lumOff val="80000"/>
            </a:schemeClr>
          </a:solidFill>
        </p:spPr>
        <p:txBody>
          <a:bodyPr>
            <a:normAutofit/>
          </a:bodyPr>
          <a:lstStyle/>
          <a:p>
            <a:pPr algn="just"/>
            <a:r>
              <a:rPr lang="en-US" sz="1800" b="1" dirty="0">
                <a:latin typeface="Arial" panose="020B0604020202020204" pitchFamily="34" charset="0"/>
                <a:cs typeface="Arial" panose="020B0604020202020204" pitchFamily="34" charset="0"/>
              </a:rPr>
              <a:t>Role:</a:t>
            </a:r>
            <a:r>
              <a:rPr lang="en-US" sz="1800" dirty="0">
                <a:latin typeface="Arial" panose="020B0604020202020204" pitchFamily="34" charset="0"/>
                <a:cs typeface="Arial" panose="020B0604020202020204" pitchFamily="34" charset="0"/>
              </a:rPr>
              <a:t> As a Trainee Early Years Support Worker within a Children's Centre in London, I have been asked to contribute to a multi-agency early help plan for Isaac. </a:t>
            </a:r>
          </a:p>
          <a:p>
            <a:pPr algn="just"/>
            <a:r>
              <a:rPr lang="en-US" sz="1800" b="1" dirty="0">
                <a:latin typeface="Arial" panose="020B0604020202020204" pitchFamily="34" charset="0"/>
                <a:cs typeface="Arial" panose="020B0604020202020204" pitchFamily="34" charset="0"/>
              </a:rPr>
              <a:t>Child Profile:</a:t>
            </a:r>
            <a:r>
              <a:rPr lang="en-US" sz="1800" dirty="0">
                <a:latin typeface="Arial" panose="020B0604020202020204" pitchFamily="34" charset="0"/>
                <a:cs typeface="Arial" panose="020B0604020202020204" pitchFamily="34" charset="0"/>
              </a:rPr>
              <a:t> Isaac is a 4-year-old boy who has experienced disrupted childcare arrangements, maternal post-natal depression, and limited social support. </a:t>
            </a:r>
          </a:p>
          <a:p>
            <a:pPr algn="just"/>
            <a:r>
              <a:rPr lang="en-US" sz="1800" b="1" dirty="0">
                <a:latin typeface="Arial" panose="020B0604020202020204" pitchFamily="34" charset="0"/>
                <a:cs typeface="Arial" panose="020B0604020202020204" pitchFamily="34" charset="0"/>
              </a:rPr>
              <a:t>Observed Concerns:</a:t>
            </a:r>
            <a:r>
              <a:rPr lang="en-US" sz="1800" dirty="0">
                <a:latin typeface="Arial" panose="020B0604020202020204" pitchFamily="34" charset="0"/>
                <a:cs typeface="Arial" panose="020B0604020202020204" pitchFamily="34" charset="0"/>
              </a:rPr>
              <a:t> He becomes distressed during separation from his mother, is quiet during free play, shows delays in language development, and struggles to participate in group activities. </a:t>
            </a:r>
          </a:p>
          <a:p>
            <a:pPr algn="just"/>
            <a:r>
              <a:rPr lang="en-US" sz="1800" b="1" dirty="0">
                <a:latin typeface="Arial" panose="020B0604020202020204" pitchFamily="34" charset="0"/>
                <a:cs typeface="Arial" panose="020B0604020202020204" pitchFamily="34" charset="0"/>
              </a:rPr>
              <a:t>Chosen Theory:</a:t>
            </a:r>
            <a:r>
              <a:rPr lang="en-US" sz="1800" dirty="0">
                <a:latin typeface="Arial" panose="020B0604020202020204" pitchFamily="34" charset="0"/>
                <a:cs typeface="Arial" panose="020B0604020202020204" pitchFamily="34" charset="0"/>
              </a:rPr>
              <a:t> This presentation focuses on Bowlby's Attachment Theory to understand how Isaac's early experiences may have influenced his emotional, social, and communication development. </a:t>
            </a:r>
          </a:p>
          <a:p>
            <a:pPr algn="just"/>
            <a:r>
              <a:rPr lang="en-US" sz="1800" b="1" dirty="0">
                <a:latin typeface="Arial" panose="020B0604020202020204" pitchFamily="34" charset="0"/>
                <a:cs typeface="Arial" panose="020B0604020202020204" pitchFamily="34" charset="0"/>
              </a:rPr>
              <a:t>Presentation Focus:</a:t>
            </a:r>
            <a:r>
              <a:rPr lang="en-US" sz="1800" dirty="0">
                <a:latin typeface="Arial" panose="020B0604020202020204" pitchFamily="34" charset="0"/>
                <a:cs typeface="Arial" panose="020B0604020202020204" pitchFamily="34" charset="0"/>
              </a:rPr>
              <a:t> I will apply Bowlby's theory to analyse Isaac's developmental needs, explore the influence of nature and nurture, and propose evidence-based strategies to support his wellbeing within an early years setting. </a:t>
            </a:r>
          </a:p>
          <a:p>
            <a:pPr marL="0" indent="0" algn="just">
              <a:buNone/>
            </a:pPr>
            <a:r>
              <a:rPr lang="en-US" sz="1800" b="1" dirty="0">
                <a:latin typeface="Arial" panose="020B0604020202020204" pitchFamily="34" charset="0"/>
                <a:cs typeface="Arial" panose="020B0604020202020204" pitchFamily="34" charset="0"/>
              </a:rPr>
              <a:t>(Bosmans et al., 2022; Groh et al., 2023; Dagan et al., 2024)</a:t>
            </a:r>
            <a:endParaRPr lang="en-US" sz="1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8375573" y="846022"/>
            <a:ext cx="3816427" cy="4543274"/>
          </a:xfrm>
          <a:prstGeom prst="rect">
            <a:avLst/>
          </a:prstGeom>
        </p:spPr>
      </p:pic>
      <p:sp>
        <p:nvSpPr>
          <p:cNvPr id="5" name="TextBox 4"/>
          <p:cNvSpPr txBox="1"/>
          <p:nvPr/>
        </p:nvSpPr>
        <p:spPr>
          <a:xfrm>
            <a:off x="9249196" y="5850542"/>
            <a:ext cx="2273862" cy="369332"/>
          </a:xfrm>
          <a:prstGeom prst="rect">
            <a:avLst/>
          </a:prstGeom>
          <a:noFill/>
        </p:spPr>
        <p:txBody>
          <a:bodyPr wrap="square" rtlCol="0">
            <a:spAutoFit/>
          </a:bodyPr>
          <a:lstStyle/>
          <a:p>
            <a:r>
              <a:rPr lang="en-US" dirty="0"/>
              <a:t>EIkhorn, 2025</a:t>
            </a:r>
          </a:p>
        </p:txBody>
      </p:sp>
    </p:spTree>
    <p:extLst>
      <p:ext uri="{BB962C8B-B14F-4D97-AF65-F5344CB8AC3E}">
        <p14:creationId xmlns:p14="http://schemas.microsoft.com/office/powerpoint/2010/main" val="396119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623087"/>
          </a:xfrm>
          <a:solidFill>
            <a:schemeClr val="accent1">
              <a:lumMod val="20000"/>
              <a:lumOff val="80000"/>
            </a:schemeClr>
          </a:solidFill>
        </p:spPr>
        <p:txBody>
          <a:bodyPr>
            <a:normAutofit/>
          </a:bodyPr>
          <a:lstStyle/>
          <a:p>
            <a:r>
              <a:rPr lang="en-US" sz="2400" b="1" dirty="0">
                <a:latin typeface="Arial" panose="020B0604020202020204" pitchFamily="34" charset="0"/>
                <a:cs typeface="Arial" panose="020B0604020202020204" pitchFamily="34" charset="0"/>
              </a:rPr>
              <a:t>Introduction to Bowlby's Attachment Theory</a:t>
            </a:r>
          </a:p>
        </p:txBody>
      </p:sp>
      <p:sp>
        <p:nvSpPr>
          <p:cNvPr id="4" name="TextBox 3"/>
          <p:cNvSpPr txBox="1"/>
          <p:nvPr/>
        </p:nvSpPr>
        <p:spPr>
          <a:xfrm>
            <a:off x="113288" y="825387"/>
            <a:ext cx="11312666" cy="1754326"/>
          </a:xfrm>
          <a:prstGeom prst="rect">
            <a:avLst/>
          </a:prstGeom>
          <a:noFill/>
        </p:spPr>
        <p:txBody>
          <a:bodyPr wrap="square" rtlCol="0">
            <a:spAutoFit/>
          </a:bodyPr>
          <a:lstStyle/>
          <a:p>
            <a:pPr algn="just"/>
            <a:r>
              <a:rPr lang="en-US" b="1" dirty="0">
                <a:latin typeface="Arial" panose="020B0604020202020204" pitchFamily="34" charset="0"/>
                <a:cs typeface="Arial" panose="020B0604020202020204" pitchFamily="34" charset="0"/>
              </a:rPr>
              <a:t>Developed by John Bowlby (1969)</a:t>
            </a:r>
          </a:p>
          <a:p>
            <a:pPr algn="just"/>
            <a:r>
              <a:rPr lang="en-US" dirty="0">
                <a:latin typeface="Arial" panose="020B0604020202020204" pitchFamily="34" charset="0"/>
                <a:cs typeface="Arial" panose="020B0604020202020204" pitchFamily="34" charset="0"/>
              </a:rPr>
              <a:t>Bowlby proposed that children are biologically programmed to form strong emotional bonds with caregivers to ensure survival and protection (Bosmans et al., 2022). </a:t>
            </a:r>
          </a:p>
          <a:p>
            <a:pPr algn="just"/>
            <a:r>
              <a:rPr lang="en-US" dirty="0">
                <a:latin typeface="Arial" panose="020B0604020202020204" pitchFamily="34" charset="0"/>
                <a:cs typeface="Arial" panose="020B0604020202020204" pitchFamily="34" charset="0"/>
              </a:rPr>
              <a:t>Attachment refers to the emotional connection between a child and their primary caregiver. </a:t>
            </a:r>
          </a:p>
          <a:p>
            <a:pPr algn="just"/>
            <a:r>
              <a:rPr lang="en-US" dirty="0">
                <a:latin typeface="Arial" panose="020B0604020202020204" pitchFamily="34" charset="0"/>
                <a:cs typeface="Arial" panose="020B0604020202020204" pitchFamily="34" charset="0"/>
              </a:rPr>
              <a:t>Secure attachments develop when caregivers respond consistently and sensitively to a child's needs (Ahnert, 2022).</a:t>
            </a:r>
          </a:p>
        </p:txBody>
      </p:sp>
      <p:sp>
        <p:nvSpPr>
          <p:cNvPr id="5" name="TextBox 4"/>
          <p:cNvSpPr txBox="1"/>
          <p:nvPr/>
        </p:nvSpPr>
        <p:spPr>
          <a:xfrm>
            <a:off x="137564" y="3074973"/>
            <a:ext cx="11563518" cy="1754326"/>
          </a:xfrm>
          <a:prstGeom prst="rect">
            <a:avLst/>
          </a:prstGeom>
          <a:noFill/>
        </p:spPr>
        <p:txBody>
          <a:bodyPr wrap="square" rtlCol="0">
            <a:spAutoFit/>
          </a:bodyPr>
          <a:lstStyle/>
          <a:p>
            <a:pPr algn="just"/>
            <a:r>
              <a:rPr lang="en-US" b="1" dirty="0">
                <a:latin typeface="Arial" panose="020B0604020202020204" pitchFamily="34" charset="0"/>
                <a:cs typeface="Arial" panose="020B0604020202020204" pitchFamily="34" charset="0"/>
              </a:rPr>
              <a:t>Key Concepts</a:t>
            </a:r>
          </a:p>
          <a:p>
            <a:pPr algn="just"/>
            <a:r>
              <a:rPr lang="en-US" dirty="0">
                <a:latin typeface="Arial" panose="020B0604020202020204" pitchFamily="34" charset="0"/>
                <a:cs typeface="Arial" panose="020B0604020202020204" pitchFamily="34" charset="0"/>
              </a:rPr>
              <a:t>Attachment: An emotional bond that provides safety and security. </a:t>
            </a:r>
          </a:p>
          <a:p>
            <a:pPr algn="just"/>
            <a:r>
              <a:rPr lang="en-US" dirty="0">
                <a:latin typeface="Arial" panose="020B0604020202020204" pitchFamily="34" charset="0"/>
                <a:cs typeface="Arial" panose="020B0604020202020204" pitchFamily="34" charset="0"/>
              </a:rPr>
              <a:t>Secure Base: A trusted caregiver enables children to confidently explore their environment. </a:t>
            </a:r>
          </a:p>
          <a:p>
            <a:pPr algn="just"/>
            <a:r>
              <a:rPr lang="en-US" dirty="0">
                <a:latin typeface="Arial" panose="020B0604020202020204" pitchFamily="34" charset="0"/>
                <a:cs typeface="Arial" panose="020B0604020202020204" pitchFamily="34" charset="0"/>
              </a:rPr>
              <a:t>Internal Working Model: Early relationships shape children's expectations of themselves and others (Groh et al., 2023). </a:t>
            </a:r>
          </a:p>
          <a:p>
            <a:pPr algn="just"/>
            <a:r>
              <a:rPr lang="en-US" dirty="0">
                <a:latin typeface="Arial" panose="020B0604020202020204" pitchFamily="34" charset="0"/>
                <a:cs typeface="Arial" panose="020B0604020202020204" pitchFamily="34" charset="0"/>
              </a:rPr>
              <a:t>Separation Anxiety: Distress experienced when separated from an attachment figure.</a:t>
            </a:r>
          </a:p>
        </p:txBody>
      </p:sp>
      <p:sp>
        <p:nvSpPr>
          <p:cNvPr id="6" name="TextBox 5"/>
          <p:cNvSpPr txBox="1"/>
          <p:nvPr/>
        </p:nvSpPr>
        <p:spPr>
          <a:xfrm>
            <a:off x="89011" y="5324560"/>
            <a:ext cx="11612071" cy="1200329"/>
          </a:xfrm>
          <a:prstGeom prst="rect">
            <a:avLst/>
          </a:prstGeom>
          <a:noFill/>
        </p:spPr>
        <p:txBody>
          <a:bodyPr wrap="square" rtlCol="0">
            <a:spAutoFit/>
          </a:bodyPr>
          <a:lstStyle/>
          <a:p>
            <a:pPr algn="just"/>
            <a:r>
              <a:rPr lang="en-US" b="1" dirty="0">
                <a:latin typeface="Arial" panose="020B0604020202020204" pitchFamily="34" charset="0"/>
                <a:cs typeface="Arial" panose="020B0604020202020204" pitchFamily="34" charset="0"/>
              </a:rPr>
              <a:t>Why Attachment Matters</a:t>
            </a:r>
          </a:p>
          <a:p>
            <a:pPr algn="just"/>
            <a:r>
              <a:rPr lang="en-US" dirty="0">
                <a:latin typeface="Arial" panose="020B0604020202020204" pitchFamily="34" charset="0"/>
                <a:cs typeface="Arial" panose="020B0604020202020204" pitchFamily="34" charset="0"/>
              </a:rPr>
              <a:t>Secure attachment supports emotional wellbeing, social competence, communication skills, and resilience throughout childhood (Dagan et al., 2024). </a:t>
            </a:r>
          </a:p>
          <a:p>
            <a:pPr algn="just"/>
            <a:r>
              <a:rPr lang="en-US" dirty="0">
                <a:latin typeface="Arial" panose="020B0604020202020204" pitchFamily="34" charset="0"/>
                <a:cs typeface="Arial" panose="020B0604020202020204" pitchFamily="34" charset="0"/>
              </a:rPr>
              <a:t>Insecure or disrupted attachment can contribute to anxiety, withdrawal, and difficulties forming relationships.</a:t>
            </a:r>
          </a:p>
        </p:txBody>
      </p:sp>
      <p:sp>
        <p:nvSpPr>
          <p:cNvPr id="7" name="Down Arrow 6"/>
          <p:cNvSpPr/>
          <p:nvPr/>
        </p:nvSpPr>
        <p:spPr>
          <a:xfrm>
            <a:off x="4911865" y="2662280"/>
            <a:ext cx="291314" cy="41269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own Arrow 7"/>
          <p:cNvSpPr/>
          <p:nvPr/>
        </p:nvSpPr>
        <p:spPr>
          <a:xfrm>
            <a:off x="4936142" y="4870583"/>
            <a:ext cx="299405" cy="4539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2187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614995"/>
          </a:xfrm>
          <a:solidFill>
            <a:schemeClr val="accent4">
              <a:lumMod val="20000"/>
              <a:lumOff val="80000"/>
            </a:schemeClr>
          </a:solidFill>
        </p:spPr>
        <p:txBody>
          <a:bodyPr>
            <a:normAutofit/>
          </a:bodyPr>
          <a:lstStyle/>
          <a:p>
            <a:r>
              <a:rPr lang="en-US" sz="2400" b="1" dirty="0">
                <a:latin typeface="Arial" panose="020B0604020202020204" pitchFamily="34" charset="0"/>
                <a:cs typeface="Arial" panose="020B0604020202020204" pitchFamily="34" charset="0"/>
              </a:rPr>
              <a:t>How Bowlby's Attachment Theory Works and Why It Is Relevant to Isaac</a:t>
            </a:r>
          </a:p>
        </p:txBody>
      </p:sp>
      <p:sp>
        <p:nvSpPr>
          <p:cNvPr id="3" name="Content Placeholder 2"/>
          <p:cNvSpPr>
            <a:spLocks noGrp="1"/>
          </p:cNvSpPr>
          <p:nvPr>
            <p:ph idx="1"/>
          </p:nvPr>
        </p:nvSpPr>
        <p:spPr>
          <a:xfrm>
            <a:off x="258946" y="946767"/>
            <a:ext cx="6554548" cy="5911233"/>
          </a:xfrm>
        </p:spPr>
        <p:txBody>
          <a:bodyPr>
            <a:normAutofit fontScale="62500" lnSpcReduction="20000"/>
          </a:bodyPr>
          <a:lstStyle/>
          <a:p>
            <a:pPr marL="0" indent="0">
              <a:buNone/>
            </a:pPr>
            <a:r>
              <a:rPr lang="en-US" b="1" dirty="0">
                <a:latin typeface="Arial" panose="020B0604020202020204" pitchFamily="34" charset="0"/>
                <a:cs typeface="Arial" panose="020B0604020202020204" pitchFamily="34" charset="0"/>
              </a:rPr>
              <a:t>How Attachment Develops</a:t>
            </a:r>
          </a:p>
          <a:p>
            <a:pPr algn="just"/>
            <a:r>
              <a:rPr lang="en-US" dirty="0">
                <a:latin typeface="Arial" panose="020B0604020202020204" pitchFamily="34" charset="0"/>
                <a:cs typeface="Arial" panose="020B0604020202020204" pitchFamily="34" charset="0"/>
              </a:rPr>
              <a:t>Children seek comfort and security from caregivers during times of stress (Bosmans et al., 2022). </a:t>
            </a:r>
          </a:p>
          <a:p>
            <a:pPr algn="just"/>
            <a:r>
              <a:rPr lang="en-US" dirty="0">
                <a:latin typeface="Arial" panose="020B0604020202020204" pitchFamily="34" charset="0"/>
                <a:cs typeface="Arial" panose="020B0604020202020204" pitchFamily="34" charset="0"/>
              </a:rPr>
              <a:t>Consistent and responsive caregiving promotes secure attachment, trust, and confidence (Ahnert, 2022). </a:t>
            </a:r>
          </a:p>
          <a:p>
            <a:pPr algn="just"/>
            <a:r>
              <a:rPr lang="en-US" dirty="0">
                <a:latin typeface="Arial" panose="020B0604020202020204" pitchFamily="34" charset="0"/>
                <a:cs typeface="Arial" panose="020B0604020202020204" pitchFamily="34" charset="0"/>
              </a:rPr>
              <a:t>Early experiences shape internal working models, influencing future relationships (Groh et al., 2023). </a:t>
            </a:r>
          </a:p>
          <a:p>
            <a:pPr algn="just"/>
            <a:r>
              <a:rPr lang="en-US" dirty="0">
                <a:latin typeface="Arial" panose="020B0604020202020204" pitchFamily="34" charset="0"/>
                <a:cs typeface="Arial" panose="020B0604020202020204" pitchFamily="34" charset="0"/>
              </a:rPr>
              <a:t>Secure attachment supports exploration, communication, and social engagement (Dagan et al., 2024). </a:t>
            </a:r>
          </a:p>
          <a:p>
            <a:pPr marL="0" indent="0">
              <a:buNone/>
            </a:pPr>
            <a:r>
              <a:rPr lang="en-US" b="1" dirty="0">
                <a:latin typeface="Arial" panose="020B0604020202020204" pitchFamily="34" charset="0"/>
                <a:cs typeface="Arial" panose="020B0604020202020204" pitchFamily="34" charset="0"/>
              </a:rPr>
              <a:t>Why It Is Relevant to Isaac</a:t>
            </a:r>
          </a:p>
          <a:p>
            <a:pPr algn="just"/>
            <a:r>
              <a:rPr lang="en-US" dirty="0">
                <a:latin typeface="Arial" panose="020B0604020202020204" pitchFamily="34" charset="0"/>
                <a:cs typeface="Arial" panose="020B0604020202020204" pitchFamily="34" charset="0"/>
              </a:rPr>
              <a:t>Maternal post-natal depression may have affected caregiving consistency (Murray et al., 2022). </a:t>
            </a:r>
          </a:p>
          <a:p>
            <a:pPr algn="just"/>
            <a:r>
              <a:rPr lang="en-US" dirty="0">
                <a:latin typeface="Arial" panose="020B0604020202020204" pitchFamily="34" charset="0"/>
                <a:cs typeface="Arial" panose="020B0604020202020204" pitchFamily="34" charset="0"/>
              </a:rPr>
              <a:t>Disrupted childcare arrangements may have limited stable attachment relationships. </a:t>
            </a:r>
          </a:p>
          <a:p>
            <a:pPr algn="just"/>
            <a:r>
              <a:rPr lang="en-US" dirty="0">
                <a:latin typeface="Arial" panose="020B0604020202020204" pitchFamily="34" charset="0"/>
                <a:cs typeface="Arial" panose="020B0604020202020204" pitchFamily="34" charset="0"/>
              </a:rPr>
              <a:t>Separation distress, social withdrawal, and reduced confidence may reflect attachment insecurity (Groh et al., 2023). </a:t>
            </a:r>
          </a:p>
          <a:p>
            <a:pPr marL="0" indent="0">
              <a:buNone/>
            </a:pPr>
            <a:r>
              <a:rPr lang="en-US" b="1" dirty="0">
                <a:latin typeface="Arial" panose="020B0604020202020204" pitchFamily="34" charset="0"/>
                <a:cs typeface="Arial" panose="020B0604020202020204" pitchFamily="34" charset="0"/>
              </a:rPr>
              <a:t>Developmental Implications</a:t>
            </a:r>
          </a:p>
          <a:p>
            <a:pPr algn="just"/>
            <a:r>
              <a:rPr lang="en-US" dirty="0">
                <a:latin typeface="Arial" panose="020B0604020202020204" pitchFamily="34" charset="0"/>
                <a:cs typeface="Arial" panose="020B0604020202020204" pitchFamily="34" charset="0"/>
              </a:rPr>
              <a:t>Attachment difficulties can affect emotional regulation, social relationships, language development, and overall wellbeing (Fearon and Roisman, 2023).</a:t>
            </a:r>
          </a:p>
        </p:txBody>
      </p:sp>
      <p:pic>
        <p:nvPicPr>
          <p:cNvPr id="4" name="Picture 3"/>
          <p:cNvPicPr>
            <a:picLocks noChangeAspect="1"/>
          </p:cNvPicPr>
          <p:nvPr/>
        </p:nvPicPr>
        <p:blipFill>
          <a:blip r:embed="rId2"/>
          <a:stretch>
            <a:fillRect/>
          </a:stretch>
        </p:blipFill>
        <p:spPr>
          <a:xfrm>
            <a:off x="7028240" y="538742"/>
            <a:ext cx="5163760" cy="5553937"/>
          </a:xfrm>
          <a:prstGeom prst="rect">
            <a:avLst/>
          </a:prstGeom>
        </p:spPr>
      </p:pic>
      <p:sp>
        <p:nvSpPr>
          <p:cNvPr id="6" name="TextBox 5"/>
          <p:cNvSpPr txBox="1"/>
          <p:nvPr/>
        </p:nvSpPr>
        <p:spPr>
          <a:xfrm>
            <a:off x="8318612" y="6344156"/>
            <a:ext cx="2451887" cy="369332"/>
          </a:xfrm>
          <a:prstGeom prst="rect">
            <a:avLst/>
          </a:prstGeom>
          <a:noFill/>
        </p:spPr>
        <p:txBody>
          <a:bodyPr wrap="square" rtlCol="0">
            <a:spAutoFit/>
          </a:bodyPr>
          <a:lstStyle/>
          <a:p>
            <a:r>
              <a:rPr lang="en-US"/>
              <a:t>(McLeod, 2025)</a:t>
            </a:r>
            <a:endParaRPr lang="en-US" dirty="0"/>
          </a:p>
        </p:txBody>
      </p:sp>
    </p:spTree>
    <p:extLst>
      <p:ext uri="{BB962C8B-B14F-4D97-AF65-F5344CB8AC3E}">
        <p14:creationId xmlns:p14="http://schemas.microsoft.com/office/powerpoint/2010/main" val="2938313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latin typeface="Arial" panose="020B0604020202020204" pitchFamily="34" charset="0"/>
                <a:cs typeface="Arial" panose="020B0604020202020204" pitchFamily="34" charset="0"/>
              </a:rPr>
              <a:t>Applying Bowlby's Attachment Theory to Isaac's Experiences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40814647"/>
              </p:ext>
            </p:extLst>
          </p:nvPr>
        </p:nvGraphicFramePr>
        <p:xfrm>
          <a:off x="1375209" y="1518128"/>
          <a:ext cx="9441582" cy="5045920"/>
        </p:xfrm>
        <a:graphic>
          <a:graphicData uri="http://schemas.openxmlformats.org/drawingml/2006/table">
            <a:tbl>
              <a:tblPr/>
              <a:tblGrid>
                <a:gridCol w="3147194">
                  <a:extLst>
                    <a:ext uri="{9D8B030D-6E8A-4147-A177-3AD203B41FA5}">
                      <a16:colId xmlns:a16="http://schemas.microsoft.com/office/drawing/2014/main" val="20000"/>
                    </a:ext>
                  </a:extLst>
                </a:gridCol>
                <a:gridCol w="3147194">
                  <a:extLst>
                    <a:ext uri="{9D8B030D-6E8A-4147-A177-3AD203B41FA5}">
                      <a16:colId xmlns:a16="http://schemas.microsoft.com/office/drawing/2014/main" val="20001"/>
                    </a:ext>
                  </a:extLst>
                </a:gridCol>
                <a:gridCol w="3147194">
                  <a:extLst>
                    <a:ext uri="{9D8B030D-6E8A-4147-A177-3AD203B41FA5}">
                      <a16:colId xmlns:a16="http://schemas.microsoft.com/office/drawing/2014/main" val="20002"/>
                    </a:ext>
                  </a:extLst>
                </a:gridCol>
              </a:tblGrid>
              <a:tr h="328403">
                <a:tc>
                  <a:txBody>
                    <a:bodyPr/>
                    <a:lstStyle/>
                    <a:p>
                      <a:pPr algn="just"/>
                      <a:r>
                        <a:rPr lang="en-US" sz="1800" b="1" dirty="0">
                          <a:latin typeface="Arial" panose="020B0604020202020204" pitchFamily="34" charset="0"/>
                          <a:cs typeface="Arial" panose="020B0604020202020204" pitchFamily="34" charset="0"/>
                        </a:rPr>
                        <a:t>Isaac's Experience</a:t>
                      </a:r>
                      <a:endParaRPr lang="en-US" sz="1800" dirty="0">
                        <a:latin typeface="Arial" panose="020B0604020202020204" pitchFamily="34" charset="0"/>
                        <a:cs typeface="Arial" panose="020B0604020202020204" pitchFamily="34" charset="0"/>
                      </a:endParaRPr>
                    </a:p>
                  </a:txBody>
                  <a:tcPr marL="82101" marR="82101" marT="41050" marB="41050" anchor="ctr">
                    <a:lnL>
                      <a:noFill/>
                    </a:lnL>
                    <a:lnR>
                      <a:noFill/>
                    </a:lnR>
                    <a:lnT>
                      <a:noFill/>
                    </a:lnT>
                    <a:lnB>
                      <a:noFill/>
                    </a:lnB>
                    <a:solidFill>
                      <a:schemeClr val="accent2">
                        <a:lumMod val="40000"/>
                        <a:lumOff val="60000"/>
                      </a:schemeClr>
                    </a:solidFill>
                  </a:tcPr>
                </a:tc>
                <a:tc>
                  <a:txBody>
                    <a:bodyPr/>
                    <a:lstStyle/>
                    <a:p>
                      <a:pPr algn="just"/>
                      <a:r>
                        <a:rPr lang="en-US" sz="1800" b="1" dirty="0">
                          <a:latin typeface="Arial" panose="020B0604020202020204" pitchFamily="34" charset="0"/>
                          <a:cs typeface="Arial" panose="020B0604020202020204" pitchFamily="34" charset="0"/>
                        </a:rPr>
                        <a:t>Attachment Concept</a:t>
                      </a:r>
                      <a:endParaRPr lang="en-US" sz="1800" dirty="0">
                        <a:latin typeface="Arial" panose="020B0604020202020204" pitchFamily="34" charset="0"/>
                        <a:cs typeface="Arial" panose="020B0604020202020204" pitchFamily="34" charset="0"/>
                      </a:endParaRPr>
                    </a:p>
                  </a:txBody>
                  <a:tcPr marL="82101" marR="82101" marT="41050" marB="41050" anchor="ctr">
                    <a:lnL>
                      <a:noFill/>
                    </a:lnL>
                    <a:lnR>
                      <a:noFill/>
                    </a:lnR>
                    <a:lnT>
                      <a:noFill/>
                    </a:lnT>
                    <a:lnB>
                      <a:noFill/>
                    </a:lnB>
                    <a:solidFill>
                      <a:schemeClr val="accent2">
                        <a:lumMod val="40000"/>
                        <a:lumOff val="60000"/>
                      </a:schemeClr>
                    </a:solidFill>
                  </a:tcPr>
                </a:tc>
                <a:tc>
                  <a:txBody>
                    <a:bodyPr/>
                    <a:lstStyle/>
                    <a:p>
                      <a:pPr algn="just"/>
                      <a:r>
                        <a:rPr lang="en-US" sz="1800" b="1" dirty="0">
                          <a:latin typeface="Arial" panose="020B0604020202020204" pitchFamily="34" charset="0"/>
                          <a:cs typeface="Arial" panose="020B0604020202020204" pitchFamily="34" charset="0"/>
                        </a:rPr>
                        <a:t>Developmental Impact</a:t>
                      </a:r>
                      <a:endParaRPr lang="en-US" sz="1800" dirty="0">
                        <a:latin typeface="Arial" panose="020B0604020202020204" pitchFamily="34" charset="0"/>
                        <a:cs typeface="Arial" panose="020B0604020202020204" pitchFamily="34" charset="0"/>
                      </a:endParaRPr>
                    </a:p>
                  </a:txBody>
                  <a:tcPr marL="82101" marR="82101" marT="41050" marB="41050" anchor="ctr">
                    <a:lnL>
                      <a:noFill/>
                    </a:lnL>
                    <a:lnR>
                      <a:noFill/>
                    </a:lnR>
                    <a:lnT>
                      <a:noFill/>
                    </a:lnT>
                    <a:lnB>
                      <a:noFill/>
                    </a:lnB>
                    <a:solidFill>
                      <a:schemeClr val="accent2">
                        <a:lumMod val="40000"/>
                        <a:lumOff val="60000"/>
                      </a:schemeClr>
                    </a:solidFill>
                  </a:tcPr>
                </a:tc>
                <a:extLst>
                  <a:ext uri="{0D108BD9-81ED-4DB2-BD59-A6C34878D82A}">
                    <a16:rowId xmlns:a16="http://schemas.microsoft.com/office/drawing/2014/main" val="10000"/>
                  </a:ext>
                </a:extLst>
              </a:tr>
              <a:tr h="574705">
                <a:tc>
                  <a:txBody>
                    <a:bodyPr/>
                    <a:lstStyle/>
                    <a:p>
                      <a:pPr algn="just"/>
                      <a:r>
                        <a:rPr lang="en-US" sz="1800" dirty="0">
                          <a:latin typeface="Arial" panose="020B0604020202020204" pitchFamily="34" charset="0"/>
                          <a:cs typeface="Arial" panose="020B0604020202020204" pitchFamily="34" charset="0"/>
                        </a:rPr>
                        <a:t>Maternal post-natal depression</a:t>
                      </a:r>
                    </a:p>
                  </a:txBody>
                  <a:tcPr marL="82101" marR="82101" marT="41050" marB="41050" anchor="ctr">
                    <a:lnL>
                      <a:noFill/>
                    </a:lnL>
                    <a:lnR>
                      <a:noFill/>
                    </a:lnR>
                    <a:lnT>
                      <a:noFill/>
                    </a:lnT>
                    <a:lnB>
                      <a:noFill/>
                    </a:lnB>
                    <a:solidFill>
                      <a:schemeClr val="accent2">
                        <a:lumMod val="20000"/>
                        <a:lumOff val="80000"/>
                      </a:schemeClr>
                    </a:solidFill>
                  </a:tcPr>
                </a:tc>
                <a:tc>
                  <a:txBody>
                    <a:bodyPr/>
                    <a:lstStyle/>
                    <a:p>
                      <a:pPr algn="just"/>
                      <a:r>
                        <a:rPr lang="en-US" sz="1800">
                          <a:latin typeface="Arial" panose="020B0604020202020204" pitchFamily="34" charset="0"/>
                          <a:cs typeface="Arial" panose="020B0604020202020204" pitchFamily="34" charset="0"/>
                        </a:rPr>
                        <a:t>Caregiver responsiveness</a:t>
                      </a:r>
                    </a:p>
                  </a:txBody>
                  <a:tcPr marL="82101" marR="82101" marT="41050" marB="41050" anchor="ctr">
                    <a:lnL>
                      <a:noFill/>
                    </a:lnL>
                    <a:lnR>
                      <a:noFill/>
                    </a:lnR>
                    <a:lnT>
                      <a:noFill/>
                    </a:lnT>
                    <a:lnB>
                      <a:noFill/>
                    </a:lnB>
                    <a:solidFill>
                      <a:schemeClr val="accent2">
                        <a:lumMod val="20000"/>
                        <a:lumOff val="80000"/>
                      </a:schemeClr>
                    </a:solidFill>
                  </a:tcPr>
                </a:tc>
                <a:tc>
                  <a:txBody>
                    <a:bodyPr/>
                    <a:lstStyle/>
                    <a:p>
                      <a:pPr algn="just"/>
                      <a:r>
                        <a:rPr lang="en-US" sz="1800" dirty="0">
                          <a:latin typeface="Arial" panose="020B0604020202020204" pitchFamily="34" charset="0"/>
                          <a:cs typeface="Arial" panose="020B0604020202020204" pitchFamily="34" charset="0"/>
                        </a:rPr>
                        <a:t>Reduced emotional security (Murray et al., 2022)</a:t>
                      </a:r>
                    </a:p>
                  </a:txBody>
                  <a:tcPr marL="82101" marR="82101" marT="41050" marB="41050"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10001"/>
                  </a:ext>
                </a:extLst>
              </a:tr>
              <a:tr h="574705">
                <a:tc>
                  <a:txBody>
                    <a:bodyPr/>
                    <a:lstStyle/>
                    <a:p>
                      <a:pPr algn="just"/>
                      <a:r>
                        <a:rPr lang="en-US" sz="1800" dirty="0">
                          <a:latin typeface="Arial" panose="020B0604020202020204" pitchFamily="34" charset="0"/>
                          <a:cs typeface="Arial" panose="020B0604020202020204" pitchFamily="34" charset="0"/>
                        </a:rPr>
                        <a:t>Disrupted childcare</a:t>
                      </a:r>
                    </a:p>
                  </a:txBody>
                  <a:tcPr marL="82101" marR="82101" marT="41050" marB="41050" anchor="ctr">
                    <a:lnL>
                      <a:noFill/>
                    </a:lnL>
                    <a:lnR>
                      <a:noFill/>
                    </a:lnR>
                    <a:lnT>
                      <a:noFill/>
                    </a:lnT>
                    <a:lnB>
                      <a:noFill/>
                    </a:lnB>
                    <a:solidFill>
                      <a:schemeClr val="accent2">
                        <a:lumMod val="20000"/>
                        <a:lumOff val="80000"/>
                      </a:schemeClr>
                    </a:solidFill>
                  </a:tcPr>
                </a:tc>
                <a:tc>
                  <a:txBody>
                    <a:bodyPr/>
                    <a:lstStyle/>
                    <a:p>
                      <a:pPr algn="just"/>
                      <a:r>
                        <a:rPr lang="en-US" sz="1800" dirty="0">
                          <a:latin typeface="Arial" panose="020B0604020202020204" pitchFamily="34" charset="0"/>
                          <a:cs typeface="Arial" panose="020B0604020202020204" pitchFamily="34" charset="0"/>
                        </a:rPr>
                        <a:t>Attachment stability</a:t>
                      </a:r>
                    </a:p>
                  </a:txBody>
                  <a:tcPr marL="82101" marR="82101" marT="41050" marB="41050" anchor="ctr">
                    <a:lnL>
                      <a:noFill/>
                    </a:lnL>
                    <a:lnR>
                      <a:noFill/>
                    </a:lnR>
                    <a:lnT>
                      <a:noFill/>
                    </a:lnT>
                    <a:lnB>
                      <a:noFill/>
                    </a:lnB>
                    <a:solidFill>
                      <a:schemeClr val="accent2">
                        <a:lumMod val="20000"/>
                        <a:lumOff val="80000"/>
                      </a:schemeClr>
                    </a:solidFill>
                  </a:tcPr>
                </a:tc>
                <a:tc>
                  <a:txBody>
                    <a:bodyPr/>
                    <a:lstStyle/>
                    <a:p>
                      <a:pPr algn="just"/>
                      <a:r>
                        <a:rPr lang="en-US" sz="1800">
                          <a:latin typeface="Arial" panose="020B0604020202020204" pitchFamily="34" charset="0"/>
                          <a:cs typeface="Arial" panose="020B0604020202020204" pitchFamily="34" charset="0"/>
                        </a:rPr>
                        <a:t>Difficulty developing trust (Cadman et al., 2023)</a:t>
                      </a:r>
                    </a:p>
                  </a:txBody>
                  <a:tcPr marL="82101" marR="82101" marT="41050" marB="41050"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10002"/>
                  </a:ext>
                </a:extLst>
              </a:tr>
              <a:tr h="574705">
                <a:tc>
                  <a:txBody>
                    <a:bodyPr/>
                    <a:lstStyle/>
                    <a:p>
                      <a:pPr algn="just"/>
                      <a:r>
                        <a:rPr lang="en-US" sz="1800" dirty="0">
                          <a:latin typeface="Arial" panose="020B0604020202020204" pitchFamily="34" charset="0"/>
                          <a:cs typeface="Arial" panose="020B0604020202020204" pitchFamily="34" charset="0"/>
                        </a:rPr>
                        <a:t>Separation distress</a:t>
                      </a:r>
                    </a:p>
                  </a:txBody>
                  <a:tcPr marL="82101" marR="82101" marT="41050" marB="41050" anchor="ctr">
                    <a:lnL>
                      <a:noFill/>
                    </a:lnL>
                    <a:lnR>
                      <a:noFill/>
                    </a:lnR>
                    <a:lnT>
                      <a:noFill/>
                    </a:lnT>
                    <a:lnB>
                      <a:noFill/>
                    </a:lnB>
                    <a:solidFill>
                      <a:schemeClr val="accent2">
                        <a:lumMod val="20000"/>
                        <a:lumOff val="80000"/>
                      </a:schemeClr>
                    </a:solidFill>
                  </a:tcPr>
                </a:tc>
                <a:tc>
                  <a:txBody>
                    <a:bodyPr/>
                    <a:lstStyle/>
                    <a:p>
                      <a:pPr algn="just"/>
                      <a:r>
                        <a:rPr lang="en-US" sz="1800" dirty="0">
                          <a:latin typeface="Arial" panose="020B0604020202020204" pitchFamily="34" charset="0"/>
                          <a:cs typeface="Arial" panose="020B0604020202020204" pitchFamily="34" charset="0"/>
                        </a:rPr>
                        <a:t>Separation anxiety</a:t>
                      </a:r>
                    </a:p>
                  </a:txBody>
                  <a:tcPr marL="82101" marR="82101" marT="41050" marB="41050" anchor="ctr">
                    <a:lnL>
                      <a:noFill/>
                    </a:lnL>
                    <a:lnR>
                      <a:noFill/>
                    </a:lnR>
                    <a:lnT>
                      <a:noFill/>
                    </a:lnT>
                    <a:lnB>
                      <a:noFill/>
                    </a:lnB>
                    <a:solidFill>
                      <a:schemeClr val="accent2">
                        <a:lumMod val="20000"/>
                        <a:lumOff val="80000"/>
                      </a:schemeClr>
                    </a:solidFill>
                  </a:tcPr>
                </a:tc>
                <a:tc>
                  <a:txBody>
                    <a:bodyPr/>
                    <a:lstStyle/>
                    <a:p>
                      <a:pPr algn="just"/>
                      <a:r>
                        <a:rPr lang="en-US" sz="1800" dirty="0">
                          <a:latin typeface="Arial" panose="020B0604020202020204" pitchFamily="34" charset="0"/>
                          <a:cs typeface="Arial" panose="020B0604020202020204" pitchFamily="34" charset="0"/>
                        </a:rPr>
                        <a:t>Increased emotional insecurity (Bosmans et al., 2022)</a:t>
                      </a:r>
                    </a:p>
                  </a:txBody>
                  <a:tcPr marL="82101" marR="82101" marT="41050" marB="41050"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10003"/>
                  </a:ext>
                </a:extLst>
              </a:tr>
              <a:tr h="574705">
                <a:tc>
                  <a:txBody>
                    <a:bodyPr/>
                    <a:lstStyle/>
                    <a:p>
                      <a:pPr algn="just"/>
                      <a:r>
                        <a:rPr lang="en-US" sz="1800">
                          <a:latin typeface="Arial" panose="020B0604020202020204" pitchFamily="34" charset="0"/>
                          <a:cs typeface="Arial" panose="020B0604020202020204" pitchFamily="34" charset="0"/>
                        </a:rPr>
                        <a:t>Withdrawn behaviour</a:t>
                      </a:r>
                    </a:p>
                  </a:txBody>
                  <a:tcPr marL="82101" marR="82101" marT="41050" marB="41050" anchor="ctr">
                    <a:lnL>
                      <a:noFill/>
                    </a:lnL>
                    <a:lnR>
                      <a:noFill/>
                    </a:lnR>
                    <a:lnT>
                      <a:noFill/>
                    </a:lnT>
                    <a:lnB>
                      <a:noFill/>
                    </a:lnB>
                    <a:solidFill>
                      <a:schemeClr val="accent2">
                        <a:lumMod val="20000"/>
                        <a:lumOff val="80000"/>
                      </a:schemeClr>
                    </a:solidFill>
                  </a:tcPr>
                </a:tc>
                <a:tc>
                  <a:txBody>
                    <a:bodyPr/>
                    <a:lstStyle/>
                    <a:p>
                      <a:pPr algn="just"/>
                      <a:r>
                        <a:rPr lang="en-US" sz="1800" dirty="0">
                          <a:latin typeface="Arial" panose="020B0604020202020204" pitchFamily="34" charset="0"/>
                          <a:cs typeface="Arial" panose="020B0604020202020204" pitchFamily="34" charset="0"/>
                        </a:rPr>
                        <a:t>Internal working model</a:t>
                      </a:r>
                    </a:p>
                  </a:txBody>
                  <a:tcPr marL="82101" marR="82101" marT="41050" marB="41050" anchor="ctr">
                    <a:lnL>
                      <a:noFill/>
                    </a:lnL>
                    <a:lnR>
                      <a:noFill/>
                    </a:lnR>
                    <a:lnT>
                      <a:noFill/>
                    </a:lnT>
                    <a:lnB>
                      <a:noFill/>
                    </a:lnB>
                    <a:solidFill>
                      <a:schemeClr val="accent2">
                        <a:lumMod val="20000"/>
                        <a:lumOff val="80000"/>
                      </a:schemeClr>
                    </a:solidFill>
                  </a:tcPr>
                </a:tc>
                <a:tc>
                  <a:txBody>
                    <a:bodyPr/>
                    <a:lstStyle/>
                    <a:p>
                      <a:pPr algn="just"/>
                      <a:r>
                        <a:rPr lang="en-US" sz="1800" dirty="0">
                          <a:latin typeface="Arial" panose="020B0604020202020204" pitchFamily="34" charset="0"/>
                          <a:cs typeface="Arial" panose="020B0604020202020204" pitchFamily="34" charset="0"/>
                        </a:rPr>
                        <a:t>Reduced social confidence (Groh et al., 2023)</a:t>
                      </a:r>
                    </a:p>
                  </a:txBody>
                  <a:tcPr marL="82101" marR="82101" marT="41050" marB="41050"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10004"/>
                  </a:ext>
                </a:extLst>
              </a:tr>
              <a:tr h="574705">
                <a:tc>
                  <a:txBody>
                    <a:bodyPr/>
                    <a:lstStyle/>
                    <a:p>
                      <a:pPr algn="just"/>
                      <a:r>
                        <a:rPr lang="en-US" sz="1800">
                          <a:latin typeface="Arial" panose="020B0604020202020204" pitchFamily="34" charset="0"/>
                          <a:cs typeface="Arial" panose="020B0604020202020204" pitchFamily="34" charset="0"/>
                        </a:rPr>
                        <a:t>Language delay</a:t>
                      </a:r>
                    </a:p>
                  </a:txBody>
                  <a:tcPr marL="82101" marR="82101" marT="41050" marB="41050" anchor="ctr">
                    <a:lnL>
                      <a:noFill/>
                    </a:lnL>
                    <a:lnR>
                      <a:noFill/>
                    </a:lnR>
                    <a:lnT>
                      <a:noFill/>
                    </a:lnT>
                    <a:lnB>
                      <a:noFill/>
                    </a:lnB>
                    <a:solidFill>
                      <a:schemeClr val="accent2">
                        <a:lumMod val="20000"/>
                        <a:lumOff val="80000"/>
                      </a:schemeClr>
                    </a:solidFill>
                  </a:tcPr>
                </a:tc>
                <a:tc>
                  <a:txBody>
                    <a:bodyPr/>
                    <a:lstStyle/>
                    <a:p>
                      <a:pPr algn="just"/>
                      <a:r>
                        <a:rPr lang="en-US" sz="1800" dirty="0">
                          <a:latin typeface="Arial" panose="020B0604020202020204" pitchFamily="34" charset="0"/>
                          <a:cs typeface="Arial" panose="020B0604020202020204" pitchFamily="34" charset="0"/>
                        </a:rPr>
                        <a:t>Secure communication</a:t>
                      </a:r>
                    </a:p>
                  </a:txBody>
                  <a:tcPr marL="82101" marR="82101" marT="41050" marB="41050" anchor="ctr">
                    <a:lnL>
                      <a:noFill/>
                    </a:lnL>
                    <a:lnR>
                      <a:noFill/>
                    </a:lnR>
                    <a:lnT>
                      <a:noFill/>
                    </a:lnT>
                    <a:lnB>
                      <a:noFill/>
                    </a:lnB>
                    <a:solidFill>
                      <a:schemeClr val="accent2">
                        <a:lumMod val="20000"/>
                        <a:lumOff val="80000"/>
                      </a:schemeClr>
                    </a:solidFill>
                  </a:tcPr>
                </a:tc>
                <a:tc>
                  <a:txBody>
                    <a:bodyPr/>
                    <a:lstStyle/>
                    <a:p>
                      <a:pPr algn="just"/>
                      <a:r>
                        <a:rPr lang="en-US" sz="1800" dirty="0">
                          <a:latin typeface="Arial" panose="020B0604020202020204" pitchFamily="34" charset="0"/>
                          <a:cs typeface="Arial" panose="020B0604020202020204" pitchFamily="34" charset="0"/>
                        </a:rPr>
                        <a:t>Delayed communication skills (Murray et al., 2022)</a:t>
                      </a:r>
                    </a:p>
                  </a:txBody>
                  <a:tcPr marL="82101" marR="82101" marT="41050" marB="41050"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10005"/>
                  </a:ext>
                </a:extLst>
              </a:tr>
              <a:tr h="574705">
                <a:tc>
                  <a:txBody>
                    <a:bodyPr/>
                    <a:lstStyle/>
                    <a:p>
                      <a:pPr algn="just"/>
                      <a:r>
                        <a:rPr lang="en-US" sz="1800">
                          <a:latin typeface="Arial" panose="020B0604020202020204" pitchFamily="34" charset="0"/>
                          <a:cs typeface="Arial" panose="020B0604020202020204" pitchFamily="34" charset="0"/>
                        </a:rPr>
                        <a:t>Difficulty joining groups</a:t>
                      </a:r>
                    </a:p>
                  </a:txBody>
                  <a:tcPr marL="82101" marR="82101" marT="41050" marB="41050" anchor="ctr">
                    <a:lnL>
                      <a:noFill/>
                    </a:lnL>
                    <a:lnR>
                      <a:noFill/>
                    </a:lnR>
                    <a:lnT>
                      <a:noFill/>
                    </a:lnT>
                    <a:lnB>
                      <a:noFill/>
                    </a:lnB>
                    <a:solidFill>
                      <a:schemeClr val="accent2">
                        <a:lumMod val="20000"/>
                        <a:lumOff val="80000"/>
                      </a:schemeClr>
                    </a:solidFill>
                  </a:tcPr>
                </a:tc>
                <a:tc>
                  <a:txBody>
                    <a:bodyPr/>
                    <a:lstStyle/>
                    <a:p>
                      <a:pPr algn="just"/>
                      <a:r>
                        <a:rPr lang="en-US" sz="1800">
                          <a:latin typeface="Arial" panose="020B0604020202020204" pitchFamily="34" charset="0"/>
                          <a:cs typeface="Arial" panose="020B0604020202020204" pitchFamily="34" charset="0"/>
                        </a:rPr>
                        <a:t>Attachment security</a:t>
                      </a:r>
                    </a:p>
                  </a:txBody>
                  <a:tcPr marL="82101" marR="82101" marT="41050" marB="41050" anchor="ctr">
                    <a:lnL>
                      <a:noFill/>
                    </a:lnL>
                    <a:lnR>
                      <a:noFill/>
                    </a:lnR>
                    <a:lnT>
                      <a:noFill/>
                    </a:lnT>
                    <a:lnB>
                      <a:noFill/>
                    </a:lnB>
                    <a:solidFill>
                      <a:schemeClr val="accent2">
                        <a:lumMod val="20000"/>
                        <a:lumOff val="80000"/>
                      </a:schemeClr>
                    </a:solidFill>
                  </a:tcPr>
                </a:tc>
                <a:tc>
                  <a:txBody>
                    <a:bodyPr/>
                    <a:lstStyle/>
                    <a:p>
                      <a:pPr algn="just"/>
                      <a:r>
                        <a:rPr lang="en-US" sz="1800" dirty="0">
                          <a:latin typeface="Arial" panose="020B0604020202020204" pitchFamily="34" charset="0"/>
                          <a:cs typeface="Arial" panose="020B0604020202020204" pitchFamily="34" charset="0"/>
                        </a:rPr>
                        <a:t>Limited peer interaction (Dagan et al., 2024)</a:t>
                      </a:r>
                    </a:p>
                  </a:txBody>
                  <a:tcPr marL="82101" marR="82101" marT="41050" marB="41050"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10006"/>
                  </a:ext>
                </a:extLst>
              </a:tr>
              <a:tr h="574705">
                <a:tc>
                  <a:txBody>
                    <a:bodyPr/>
                    <a:lstStyle/>
                    <a:p>
                      <a:pPr algn="just"/>
                      <a:r>
                        <a:rPr lang="en-US" sz="1800">
                          <a:latin typeface="Arial" panose="020B0604020202020204" pitchFamily="34" charset="0"/>
                          <a:cs typeface="Arial" panose="020B0604020202020204" pitchFamily="34" charset="0"/>
                        </a:rPr>
                        <a:t>Clingy behaviour</a:t>
                      </a:r>
                    </a:p>
                  </a:txBody>
                  <a:tcPr marL="82101" marR="82101" marT="41050" marB="41050" anchor="ctr">
                    <a:lnL>
                      <a:noFill/>
                    </a:lnL>
                    <a:lnR>
                      <a:noFill/>
                    </a:lnR>
                    <a:lnT>
                      <a:noFill/>
                    </a:lnT>
                    <a:lnB>
                      <a:noFill/>
                    </a:lnB>
                    <a:solidFill>
                      <a:schemeClr val="accent2">
                        <a:lumMod val="20000"/>
                        <a:lumOff val="80000"/>
                      </a:schemeClr>
                    </a:solidFill>
                  </a:tcPr>
                </a:tc>
                <a:tc>
                  <a:txBody>
                    <a:bodyPr/>
                    <a:lstStyle/>
                    <a:p>
                      <a:pPr algn="just"/>
                      <a:r>
                        <a:rPr lang="en-US" sz="1800">
                          <a:latin typeface="Arial" panose="020B0604020202020204" pitchFamily="34" charset="0"/>
                          <a:cs typeface="Arial" panose="020B0604020202020204" pitchFamily="34" charset="0"/>
                        </a:rPr>
                        <a:t>Secure base</a:t>
                      </a:r>
                    </a:p>
                  </a:txBody>
                  <a:tcPr marL="82101" marR="82101" marT="41050" marB="41050" anchor="ctr">
                    <a:lnL>
                      <a:noFill/>
                    </a:lnL>
                    <a:lnR>
                      <a:noFill/>
                    </a:lnR>
                    <a:lnT>
                      <a:noFill/>
                    </a:lnT>
                    <a:lnB>
                      <a:noFill/>
                    </a:lnB>
                    <a:solidFill>
                      <a:schemeClr val="accent2">
                        <a:lumMod val="20000"/>
                        <a:lumOff val="80000"/>
                      </a:schemeClr>
                    </a:solidFill>
                  </a:tcPr>
                </a:tc>
                <a:tc>
                  <a:txBody>
                    <a:bodyPr/>
                    <a:lstStyle/>
                    <a:p>
                      <a:pPr algn="just"/>
                      <a:r>
                        <a:rPr lang="en-US" sz="1800" dirty="0">
                          <a:latin typeface="Arial" panose="020B0604020202020204" pitchFamily="34" charset="0"/>
                          <a:cs typeface="Arial" panose="020B0604020202020204" pitchFamily="34" charset="0"/>
                        </a:rPr>
                        <a:t>Reduced independence (Ahnert, 2022)</a:t>
                      </a:r>
                    </a:p>
                  </a:txBody>
                  <a:tcPr marL="82101" marR="82101" marT="41050" marB="41050"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328977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latin typeface="Arial" panose="020B0604020202020204" pitchFamily="34" charset="0"/>
                <a:cs typeface="Arial" panose="020B0604020202020204" pitchFamily="34" charset="0"/>
              </a:rPr>
              <a:t>Attachment-Based Multi-Agency Support Plan for Isaac</a:t>
            </a:r>
          </a:p>
        </p:txBody>
      </p:sp>
      <p:graphicFrame>
        <p:nvGraphicFramePr>
          <p:cNvPr id="14" name="Content Placeholder 13"/>
          <p:cNvGraphicFramePr>
            <a:graphicFrameLocks noGrp="1"/>
          </p:cNvGraphicFramePr>
          <p:nvPr>
            <p:ph idx="1"/>
            <p:extLst>
              <p:ext uri="{D42A27DB-BD31-4B8C-83A1-F6EECF244321}">
                <p14:modId xmlns:p14="http://schemas.microsoft.com/office/powerpoint/2010/main" val="664252264"/>
              </p:ext>
            </p:extLst>
          </p:nvPr>
        </p:nvGraphicFramePr>
        <p:xfrm>
          <a:off x="1035781" y="1586038"/>
          <a:ext cx="9856101" cy="5033248"/>
        </p:xfrm>
        <a:graphic>
          <a:graphicData uri="http://schemas.openxmlformats.org/drawingml/2006/table">
            <a:tbl>
              <a:tblPr/>
              <a:tblGrid>
                <a:gridCol w="3285367">
                  <a:extLst>
                    <a:ext uri="{9D8B030D-6E8A-4147-A177-3AD203B41FA5}">
                      <a16:colId xmlns:a16="http://schemas.microsoft.com/office/drawing/2014/main" val="20000"/>
                    </a:ext>
                  </a:extLst>
                </a:gridCol>
                <a:gridCol w="3285367">
                  <a:extLst>
                    <a:ext uri="{9D8B030D-6E8A-4147-A177-3AD203B41FA5}">
                      <a16:colId xmlns:a16="http://schemas.microsoft.com/office/drawing/2014/main" val="20001"/>
                    </a:ext>
                  </a:extLst>
                </a:gridCol>
                <a:gridCol w="3285367">
                  <a:extLst>
                    <a:ext uri="{9D8B030D-6E8A-4147-A177-3AD203B41FA5}">
                      <a16:colId xmlns:a16="http://schemas.microsoft.com/office/drawing/2014/main" val="20002"/>
                    </a:ext>
                  </a:extLst>
                </a:gridCol>
              </a:tblGrid>
              <a:tr h="307212">
                <a:tc>
                  <a:txBody>
                    <a:bodyPr/>
                    <a:lstStyle/>
                    <a:p>
                      <a:pPr algn="just"/>
                      <a:r>
                        <a:rPr lang="en-US" sz="1400" b="1" dirty="0">
                          <a:latin typeface="Arial" panose="020B0604020202020204" pitchFamily="34" charset="0"/>
                          <a:cs typeface="Arial" panose="020B0604020202020204" pitchFamily="34" charset="0"/>
                        </a:rPr>
                        <a:t>Need</a:t>
                      </a:r>
                      <a:endParaRPr lang="en-US" sz="1400" dirty="0">
                        <a:latin typeface="Arial" panose="020B0604020202020204" pitchFamily="34" charset="0"/>
                        <a:cs typeface="Arial" panose="020B0604020202020204" pitchFamily="34" charset="0"/>
                      </a:endParaRPr>
                    </a:p>
                  </a:txBody>
                  <a:tcPr marL="67990" marR="67990" marT="33995" marB="33995" anchor="ctr">
                    <a:lnL>
                      <a:noFill/>
                    </a:lnL>
                    <a:lnR>
                      <a:noFill/>
                    </a:lnR>
                    <a:lnT>
                      <a:noFill/>
                    </a:lnT>
                    <a:lnB>
                      <a:noFill/>
                    </a:lnB>
                    <a:solidFill>
                      <a:schemeClr val="accent1">
                        <a:lumMod val="60000"/>
                        <a:lumOff val="40000"/>
                      </a:schemeClr>
                    </a:solidFill>
                  </a:tcPr>
                </a:tc>
                <a:tc>
                  <a:txBody>
                    <a:bodyPr/>
                    <a:lstStyle/>
                    <a:p>
                      <a:pPr algn="just"/>
                      <a:r>
                        <a:rPr lang="en-US" sz="1400" b="1" dirty="0">
                          <a:latin typeface="Arial" panose="020B0604020202020204" pitchFamily="34" charset="0"/>
                          <a:cs typeface="Arial" panose="020B0604020202020204" pitchFamily="34" charset="0"/>
                        </a:rPr>
                        <a:t>Strategy &amp; Professional</a:t>
                      </a:r>
                      <a:endParaRPr lang="en-US" sz="1400" dirty="0">
                        <a:latin typeface="Arial" panose="020B0604020202020204" pitchFamily="34" charset="0"/>
                        <a:cs typeface="Arial" panose="020B0604020202020204" pitchFamily="34" charset="0"/>
                      </a:endParaRPr>
                    </a:p>
                  </a:txBody>
                  <a:tcPr marL="67990" marR="67990" marT="33995" marB="33995" anchor="ctr">
                    <a:lnL>
                      <a:noFill/>
                    </a:lnL>
                    <a:lnR>
                      <a:noFill/>
                    </a:lnR>
                    <a:lnT>
                      <a:noFill/>
                    </a:lnT>
                    <a:lnB>
                      <a:noFill/>
                    </a:lnB>
                    <a:solidFill>
                      <a:schemeClr val="accent1">
                        <a:lumMod val="60000"/>
                        <a:lumOff val="40000"/>
                      </a:schemeClr>
                    </a:solidFill>
                  </a:tcPr>
                </a:tc>
                <a:tc>
                  <a:txBody>
                    <a:bodyPr/>
                    <a:lstStyle/>
                    <a:p>
                      <a:pPr algn="just"/>
                      <a:r>
                        <a:rPr lang="en-US" sz="1400" b="1" dirty="0">
                          <a:latin typeface="Arial" panose="020B0604020202020204" pitchFamily="34" charset="0"/>
                          <a:cs typeface="Arial" panose="020B0604020202020204" pitchFamily="34" charset="0"/>
                        </a:rPr>
                        <a:t>Link to Bowlby's Theory</a:t>
                      </a:r>
                      <a:endParaRPr lang="en-US" sz="1400" dirty="0">
                        <a:latin typeface="Arial" panose="020B0604020202020204" pitchFamily="34" charset="0"/>
                        <a:cs typeface="Arial" panose="020B0604020202020204" pitchFamily="34" charset="0"/>
                      </a:endParaRPr>
                    </a:p>
                  </a:txBody>
                  <a:tcPr marL="67990" marR="67990" marT="33995" marB="33995" anchor="ctr">
                    <a:lnL>
                      <a:noFill/>
                    </a:lnL>
                    <a:lnR>
                      <a:noFill/>
                    </a:lnR>
                    <a:lnT>
                      <a:noFill/>
                    </a:lnT>
                    <a:lnB>
                      <a:noFill/>
                    </a:lnB>
                    <a:solidFill>
                      <a:schemeClr val="accent1">
                        <a:lumMod val="60000"/>
                        <a:lumOff val="40000"/>
                      </a:schemeClr>
                    </a:solidFill>
                  </a:tcPr>
                </a:tc>
                <a:extLst>
                  <a:ext uri="{0D108BD9-81ED-4DB2-BD59-A6C34878D82A}">
                    <a16:rowId xmlns:a16="http://schemas.microsoft.com/office/drawing/2014/main" val="10000"/>
                  </a:ext>
                </a:extLst>
              </a:tr>
              <a:tr h="547442">
                <a:tc>
                  <a:txBody>
                    <a:bodyPr/>
                    <a:lstStyle/>
                    <a:p>
                      <a:pPr algn="just"/>
                      <a:r>
                        <a:rPr lang="en-US" sz="1400" dirty="0">
                          <a:latin typeface="Arial" panose="020B0604020202020204" pitchFamily="34" charset="0"/>
                          <a:cs typeface="Arial" panose="020B0604020202020204" pitchFamily="34" charset="0"/>
                        </a:rPr>
                        <a:t>Separation distress</a:t>
                      </a:r>
                    </a:p>
                  </a:txBody>
                  <a:tcPr marL="67990" marR="67990" marT="33995" marB="33995" anchor="ctr">
                    <a:lnL>
                      <a:noFill/>
                    </a:lnL>
                    <a:lnR>
                      <a:noFill/>
                    </a:lnR>
                    <a:lnT>
                      <a:noFill/>
                    </a:lnT>
                    <a:lnB>
                      <a:noFill/>
                    </a:lnB>
                    <a:solidFill>
                      <a:schemeClr val="accent1">
                        <a:lumMod val="20000"/>
                        <a:lumOff val="80000"/>
                      </a:schemeClr>
                    </a:solidFill>
                  </a:tcPr>
                </a:tc>
                <a:tc>
                  <a:txBody>
                    <a:bodyPr/>
                    <a:lstStyle/>
                    <a:p>
                      <a:pPr algn="just"/>
                      <a:r>
                        <a:rPr lang="en-US" sz="1400" dirty="0">
                          <a:latin typeface="Arial" panose="020B0604020202020204" pitchFamily="34" charset="0"/>
                          <a:cs typeface="Arial" panose="020B0604020202020204" pitchFamily="34" charset="0"/>
                        </a:rPr>
                        <a:t>Key person approach (Early Years Practitioner)</a:t>
                      </a:r>
                    </a:p>
                  </a:txBody>
                  <a:tcPr marL="67990" marR="67990" marT="33995" marB="33995" anchor="ctr">
                    <a:lnL>
                      <a:noFill/>
                    </a:lnL>
                    <a:lnR>
                      <a:noFill/>
                    </a:lnR>
                    <a:lnT>
                      <a:noFill/>
                    </a:lnT>
                    <a:lnB>
                      <a:noFill/>
                    </a:lnB>
                    <a:solidFill>
                      <a:schemeClr val="accent1">
                        <a:lumMod val="20000"/>
                        <a:lumOff val="80000"/>
                      </a:schemeClr>
                    </a:solidFill>
                  </a:tcPr>
                </a:tc>
                <a:tc>
                  <a:txBody>
                    <a:bodyPr/>
                    <a:lstStyle/>
                    <a:p>
                      <a:pPr algn="just"/>
                      <a:r>
                        <a:rPr lang="en-US" sz="1400">
                          <a:latin typeface="Arial" panose="020B0604020202020204" pitchFamily="34" charset="0"/>
                          <a:cs typeface="Arial" panose="020B0604020202020204" pitchFamily="34" charset="0"/>
                        </a:rPr>
                        <a:t>Provides a secure base and reduces anxiety (Ahnert, 2022).</a:t>
                      </a:r>
                    </a:p>
                  </a:txBody>
                  <a:tcPr marL="67990" marR="67990" marT="33995" marB="33995"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0001"/>
                  </a:ext>
                </a:extLst>
              </a:tr>
              <a:tr h="787673">
                <a:tc>
                  <a:txBody>
                    <a:bodyPr/>
                    <a:lstStyle/>
                    <a:p>
                      <a:pPr algn="just"/>
                      <a:r>
                        <a:rPr lang="en-US" sz="1400" dirty="0">
                          <a:latin typeface="Arial" panose="020B0604020202020204" pitchFamily="34" charset="0"/>
                          <a:cs typeface="Arial" panose="020B0604020202020204" pitchFamily="34" charset="0"/>
                        </a:rPr>
                        <a:t>Language delay</a:t>
                      </a:r>
                    </a:p>
                  </a:txBody>
                  <a:tcPr marL="67990" marR="67990" marT="33995" marB="33995" anchor="ctr">
                    <a:lnL>
                      <a:noFill/>
                    </a:lnL>
                    <a:lnR>
                      <a:noFill/>
                    </a:lnR>
                    <a:lnT>
                      <a:noFill/>
                    </a:lnT>
                    <a:lnB>
                      <a:noFill/>
                    </a:lnB>
                    <a:solidFill>
                      <a:schemeClr val="accent1">
                        <a:lumMod val="20000"/>
                        <a:lumOff val="80000"/>
                      </a:schemeClr>
                    </a:solidFill>
                  </a:tcPr>
                </a:tc>
                <a:tc>
                  <a:txBody>
                    <a:bodyPr/>
                    <a:lstStyle/>
                    <a:p>
                      <a:pPr algn="just"/>
                      <a:r>
                        <a:rPr lang="en-US" sz="1400" dirty="0">
                          <a:latin typeface="Arial" panose="020B0604020202020204" pitchFamily="34" charset="0"/>
                          <a:cs typeface="Arial" panose="020B0604020202020204" pitchFamily="34" charset="0"/>
                        </a:rPr>
                        <a:t>Storytelling and shared reading (SALT and</a:t>
                      </a:r>
                      <a:r>
                        <a:rPr lang="en-US" sz="1400" baseline="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Nursery Staff)</a:t>
                      </a:r>
                    </a:p>
                  </a:txBody>
                  <a:tcPr marL="67990" marR="67990" marT="33995" marB="33995" anchor="ctr">
                    <a:lnL>
                      <a:noFill/>
                    </a:lnL>
                    <a:lnR>
                      <a:noFill/>
                    </a:lnR>
                    <a:lnT>
                      <a:noFill/>
                    </a:lnT>
                    <a:lnB>
                      <a:noFill/>
                    </a:lnB>
                    <a:solidFill>
                      <a:schemeClr val="accent1">
                        <a:lumMod val="20000"/>
                        <a:lumOff val="80000"/>
                      </a:schemeClr>
                    </a:solidFill>
                  </a:tcPr>
                </a:tc>
                <a:tc>
                  <a:txBody>
                    <a:bodyPr/>
                    <a:lstStyle/>
                    <a:p>
                      <a:pPr algn="just"/>
                      <a:r>
                        <a:rPr lang="en-US" sz="1400">
                          <a:latin typeface="Arial" panose="020B0604020202020204" pitchFamily="34" charset="0"/>
                          <a:cs typeface="Arial" panose="020B0604020202020204" pitchFamily="34" charset="0"/>
                        </a:rPr>
                        <a:t>Secure relationships support communication development (Murray et al., 2022).</a:t>
                      </a:r>
                    </a:p>
                  </a:txBody>
                  <a:tcPr marL="67990" marR="67990" marT="33995" marB="33995"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0002"/>
                  </a:ext>
                </a:extLst>
              </a:tr>
              <a:tr h="787673">
                <a:tc>
                  <a:txBody>
                    <a:bodyPr/>
                    <a:lstStyle/>
                    <a:p>
                      <a:pPr algn="just"/>
                      <a:r>
                        <a:rPr lang="en-US" sz="1400">
                          <a:latin typeface="Arial" panose="020B0604020202020204" pitchFamily="34" charset="0"/>
                          <a:cs typeface="Arial" panose="020B0604020202020204" pitchFamily="34" charset="0"/>
                        </a:rPr>
                        <a:t>Social withdrawal</a:t>
                      </a:r>
                    </a:p>
                  </a:txBody>
                  <a:tcPr marL="67990" marR="67990" marT="33995" marB="33995" anchor="ctr">
                    <a:lnL>
                      <a:noFill/>
                    </a:lnL>
                    <a:lnR>
                      <a:noFill/>
                    </a:lnR>
                    <a:lnT>
                      <a:noFill/>
                    </a:lnT>
                    <a:lnB>
                      <a:noFill/>
                    </a:lnB>
                    <a:solidFill>
                      <a:schemeClr val="accent1">
                        <a:lumMod val="20000"/>
                        <a:lumOff val="80000"/>
                      </a:schemeClr>
                    </a:solidFill>
                  </a:tcPr>
                </a:tc>
                <a:tc>
                  <a:txBody>
                    <a:bodyPr/>
                    <a:lstStyle/>
                    <a:p>
                      <a:pPr algn="just"/>
                      <a:r>
                        <a:rPr lang="en-US" sz="1400" dirty="0">
                          <a:latin typeface="Arial" panose="020B0604020202020204" pitchFamily="34" charset="0"/>
                          <a:cs typeface="Arial" panose="020B0604020202020204" pitchFamily="34" charset="0"/>
                        </a:rPr>
                        <a:t>Small-group </a:t>
                      </a:r>
                      <a:r>
                        <a:rPr lang="en-US" sz="1400" b="0" dirty="0">
                          <a:latin typeface="Arial" panose="020B0604020202020204" pitchFamily="34" charset="0"/>
                          <a:cs typeface="Arial" panose="020B0604020202020204" pitchFamily="34" charset="0"/>
                        </a:rPr>
                        <a:t>play-based activities</a:t>
                      </a:r>
                      <a:r>
                        <a:rPr lang="en-US" sz="1400" dirty="0">
                          <a:latin typeface="Arial" panose="020B0604020202020204" pitchFamily="34" charset="0"/>
                          <a:cs typeface="Arial" panose="020B0604020202020204" pitchFamily="34" charset="0"/>
                        </a:rPr>
                        <a:t> (Early Years Practitioner)</a:t>
                      </a:r>
                    </a:p>
                  </a:txBody>
                  <a:tcPr marL="67990" marR="67990" marT="33995" marB="33995" anchor="ctr">
                    <a:lnL>
                      <a:noFill/>
                    </a:lnL>
                    <a:lnR>
                      <a:noFill/>
                    </a:lnR>
                    <a:lnT>
                      <a:noFill/>
                    </a:lnT>
                    <a:lnB>
                      <a:noFill/>
                    </a:lnB>
                    <a:solidFill>
                      <a:schemeClr val="accent1">
                        <a:lumMod val="20000"/>
                        <a:lumOff val="80000"/>
                      </a:schemeClr>
                    </a:solidFill>
                  </a:tcPr>
                </a:tc>
                <a:tc>
                  <a:txBody>
                    <a:bodyPr/>
                    <a:lstStyle/>
                    <a:p>
                      <a:pPr algn="just"/>
                      <a:r>
                        <a:rPr lang="en-US" sz="1400">
                          <a:latin typeface="Arial" panose="020B0604020202020204" pitchFamily="34" charset="0"/>
                          <a:cs typeface="Arial" panose="020B0604020202020204" pitchFamily="34" charset="0"/>
                        </a:rPr>
                        <a:t>Secure attachment promotes confidence in relationships (Groh et al., 2023).</a:t>
                      </a:r>
                    </a:p>
                  </a:txBody>
                  <a:tcPr marL="67990" marR="67990" marT="33995" marB="33995"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0003"/>
                  </a:ext>
                </a:extLst>
              </a:tr>
              <a:tr h="787673">
                <a:tc>
                  <a:txBody>
                    <a:bodyPr/>
                    <a:lstStyle/>
                    <a:p>
                      <a:pPr algn="just"/>
                      <a:r>
                        <a:rPr lang="en-US" sz="1400">
                          <a:latin typeface="Arial" panose="020B0604020202020204" pitchFamily="34" charset="0"/>
                          <a:cs typeface="Arial" panose="020B0604020202020204" pitchFamily="34" charset="0"/>
                        </a:rPr>
                        <a:t>Emotional regulation</a:t>
                      </a:r>
                    </a:p>
                  </a:txBody>
                  <a:tcPr marL="67990" marR="67990" marT="33995" marB="33995" anchor="ctr">
                    <a:lnL>
                      <a:noFill/>
                    </a:lnL>
                    <a:lnR>
                      <a:noFill/>
                    </a:lnR>
                    <a:lnT>
                      <a:noFill/>
                    </a:lnT>
                    <a:lnB>
                      <a:noFill/>
                    </a:lnB>
                    <a:solidFill>
                      <a:schemeClr val="accent1">
                        <a:lumMod val="20000"/>
                        <a:lumOff val="80000"/>
                      </a:schemeClr>
                    </a:solidFill>
                  </a:tcPr>
                </a:tc>
                <a:tc>
                  <a:txBody>
                    <a:bodyPr/>
                    <a:lstStyle/>
                    <a:p>
                      <a:pPr algn="just"/>
                      <a:r>
                        <a:rPr lang="en-US" sz="1400" dirty="0">
                          <a:latin typeface="Arial" panose="020B0604020202020204" pitchFamily="34" charset="0"/>
                          <a:cs typeface="Arial" panose="020B0604020202020204" pitchFamily="34" charset="0"/>
                        </a:rPr>
                        <a:t>Emotion coaching and feelings activities (Family Support Worker and Nursery Staff)</a:t>
                      </a:r>
                    </a:p>
                  </a:txBody>
                  <a:tcPr marL="67990" marR="67990" marT="33995" marB="33995" anchor="ctr">
                    <a:lnL>
                      <a:noFill/>
                    </a:lnL>
                    <a:lnR>
                      <a:noFill/>
                    </a:lnR>
                    <a:lnT>
                      <a:noFill/>
                    </a:lnT>
                    <a:lnB>
                      <a:noFill/>
                    </a:lnB>
                    <a:solidFill>
                      <a:schemeClr val="accent1">
                        <a:lumMod val="20000"/>
                        <a:lumOff val="80000"/>
                      </a:schemeClr>
                    </a:solidFill>
                  </a:tcPr>
                </a:tc>
                <a:tc>
                  <a:txBody>
                    <a:bodyPr/>
                    <a:lstStyle/>
                    <a:p>
                      <a:pPr algn="just"/>
                      <a:r>
                        <a:rPr lang="en-US" sz="1400" dirty="0">
                          <a:latin typeface="Arial" panose="020B0604020202020204" pitchFamily="34" charset="0"/>
                          <a:cs typeface="Arial" panose="020B0604020202020204" pitchFamily="34" charset="0"/>
                        </a:rPr>
                        <a:t>Responsive adults help children regulate emotions (Dagan et al., 2024).</a:t>
                      </a:r>
                    </a:p>
                  </a:txBody>
                  <a:tcPr marL="67990" marR="67990" marT="33995" marB="33995"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0004"/>
                  </a:ext>
                </a:extLst>
              </a:tr>
              <a:tr h="1027902">
                <a:tc>
                  <a:txBody>
                    <a:bodyPr/>
                    <a:lstStyle/>
                    <a:p>
                      <a:pPr algn="just"/>
                      <a:r>
                        <a:rPr lang="en-US" sz="1400" dirty="0">
                          <a:latin typeface="Arial" panose="020B0604020202020204" pitchFamily="34" charset="0"/>
                          <a:cs typeface="Arial" panose="020B0604020202020204" pitchFamily="34" charset="0"/>
                        </a:rPr>
                        <a:t>Parent support</a:t>
                      </a:r>
                    </a:p>
                  </a:txBody>
                  <a:tcPr marL="67990" marR="67990" marT="33995" marB="33995" anchor="ctr">
                    <a:lnL>
                      <a:noFill/>
                    </a:lnL>
                    <a:lnR>
                      <a:noFill/>
                    </a:lnR>
                    <a:lnT>
                      <a:noFill/>
                    </a:lnT>
                    <a:lnB>
                      <a:noFill/>
                    </a:lnB>
                    <a:solidFill>
                      <a:schemeClr val="accent1">
                        <a:lumMod val="20000"/>
                        <a:lumOff val="80000"/>
                      </a:schemeClr>
                    </a:solidFill>
                  </a:tcPr>
                </a:tc>
                <a:tc>
                  <a:txBody>
                    <a:bodyPr/>
                    <a:lstStyle/>
                    <a:p>
                      <a:pPr algn="just"/>
                      <a:r>
                        <a:rPr lang="en-US" sz="1400" dirty="0">
                          <a:latin typeface="Arial" panose="020B0604020202020204" pitchFamily="34" charset="0"/>
                          <a:cs typeface="Arial" panose="020B0604020202020204" pitchFamily="34" charset="0"/>
                        </a:rPr>
                        <a:t>Parenting programmes and positive parent-child interaction modelling (Health Visitor and Family Support Worker)</a:t>
                      </a:r>
                    </a:p>
                  </a:txBody>
                  <a:tcPr marL="67990" marR="67990" marT="33995" marB="33995" anchor="ctr">
                    <a:lnL>
                      <a:noFill/>
                    </a:lnL>
                    <a:lnR>
                      <a:noFill/>
                    </a:lnR>
                    <a:lnT>
                      <a:noFill/>
                    </a:lnT>
                    <a:lnB>
                      <a:noFill/>
                    </a:lnB>
                    <a:solidFill>
                      <a:schemeClr val="accent1">
                        <a:lumMod val="20000"/>
                        <a:lumOff val="80000"/>
                      </a:schemeClr>
                    </a:solidFill>
                  </a:tcPr>
                </a:tc>
                <a:tc>
                  <a:txBody>
                    <a:bodyPr/>
                    <a:lstStyle/>
                    <a:p>
                      <a:pPr algn="just"/>
                      <a:r>
                        <a:rPr lang="en-US" sz="1400" dirty="0">
                          <a:latin typeface="Arial" panose="020B0604020202020204" pitchFamily="34" charset="0"/>
                          <a:cs typeface="Arial" panose="020B0604020202020204" pitchFamily="34" charset="0"/>
                        </a:rPr>
                        <a:t>Strengthens attachment security and caregiving responsiveness (Murray et al., 2022).</a:t>
                      </a:r>
                    </a:p>
                  </a:txBody>
                  <a:tcPr marL="67990" marR="67990" marT="33995" marB="33995"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0005"/>
                  </a:ext>
                </a:extLst>
              </a:tr>
              <a:tr h="787673">
                <a:tc>
                  <a:txBody>
                    <a:bodyPr/>
                    <a:lstStyle/>
                    <a:p>
                      <a:pPr algn="just"/>
                      <a:r>
                        <a:rPr lang="en-US" sz="1400">
                          <a:latin typeface="Arial" panose="020B0604020202020204" pitchFamily="34" charset="0"/>
                          <a:cs typeface="Arial" panose="020B0604020202020204" pitchFamily="34" charset="0"/>
                        </a:rPr>
                        <a:t>Complex needs</a:t>
                      </a:r>
                    </a:p>
                  </a:txBody>
                  <a:tcPr marL="67990" marR="67990" marT="33995" marB="33995" anchor="ctr">
                    <a:lnL>
                      <a:noFill/>
                    </a:lnL>
                    <a:lnR>
                      <a:noFill/>
                    </a:lnR>
                    <a:lnT>
                      <a:noFill/>
                    </a:lnT>
                    <a:lnB>
                      <a:noFill/>
                    </a:lnB>
                    <a:solidFill>
                      <a:schemeClr val="accent1">
                        <a:lumMod val="20000"/>
                        <a:lumOff val="80000"/>
                      </a:schemeClr>
                    </a:solidFill>
                  </a:tcPr>
                </a:tc>
                <a:tc>
                  <a:txBody>
                    <a:bodyPr/>
                    <a:lstStyle/>
                    <a:p>
                      <a:pPr algn="just"/>
                      <a:r>
                        <a:rPr lang="en-US" sz="1400">
                          <a:latin typeface="Arial" panose="020B0604020202020204" pitchFamily="34" charset="0"/>
                          <a:cs typeface="Arial" panose="020B0604020202020204" pitchFamily="34" charset="0"/>
                        </a:rPr>
                        <a:t>Multi-agency reviews (SALT, Health Visitor, Early Help Team)</a:t>
                      </a:r>
                    </a:p>
                  </a:txBody>
                  <a:tcPr marL="67990" marR="67990" marT="33995" marB="33995" anchor="ctr">
                    <a:lnL>
                      <a:noFill/>
                    </a:lnL>
                    <a:lnR>
                      <a:noFill/>
                    </a:lnR>
                    <a:lnT>
                      <a:noFill/>
                    </a:lnT>
                    <a:lnB>
                      <a:noFill/>
                    </a:lnB>
                    <a:solidFill>
                      <a:schemeClr val="accent1">
                        <a:lumMod val="20000"/>
                        <a:lumOff val="80000"/>
                      </a:schemeClr>
                    </a:solidFill>
                  </a:tcPr>
                </a:tc>
                <a:tc>
                  <a:txBody>
                    <a:bodyPr/>
                    <a:lstStyle/>
                    <a:p>
                      <a:pPr algn="just"/>
                      <a:r>
                        <a:rPr lang="fr-FR" sz="1400" dirty="0">
                          <a:latin typeface="Arial" panose="020B0604020202020204" pitchFamily="34" charset="0"/>
                          <a:cs typeface="Arial" panose="020B0604020202020204" pitchFamily="34" charset="0"/>
                        </a:rPr>
                        <a:t>Consistent support promotes secure development (Schuengel et al., 2022).</a:t>
                      </a:r>
                    </a:p>
                  </a:txBody>
                  <a:tcPr marL="67990" marR="67990" marT="33995" marB="33995"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234161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289" y="567428"/>
            <a:ext cx="11951936" cy="468353"/>
          </a:xfrm>
        </p:spPr>
        <p:txBody>
          <a:bodyPr>
            <a:normAutofit/>
          </a:bodyPr>
          <a:lstStyle/>
          <a:p>
            <a:r>
              <a:rPr lang="en-US" sz="2400" b="1" dirty="0">
                <a:latin typeface="Arial" panose="020B0604020202020204" pitchFamily="34" charset="0"/>
                <a:cs typeface="Arial" panose="020B0604020202020204" pitchFamily="34" charset="0"/>
              </a:rPr>
              <a:t>Nature and Nurture Influences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08088958"/>
              </p:ext>
            </p:extLst>
          </p:nvPr>
        </p:nvGraphicFramePr>
        <p:xfrm>
          <a:off x="307496" y="1690688"/>
          <a:ext cx="8156774" cy="3657600"/>
        </p:xfrm>
        <a:graphic>
          <a:graphicData uri="http://schemas.openxmlformats.org/drawingml/2006/table">
            <a:tbl>
              <a:tblPr/>
              <a:tblGrid>
                <a:gridCol w="4078387">
                  <a:extLst>
                    <a:ext uri="{9D8B030D-6E8A-4147-A177-3AD203B41FA5}">
                      <a16:colId xmlns:a16="http://schemas.microsoft.com/office/drawing/2014/main" val="20000"/>
                    </a:ext>
                  </a:extLst>
                </a:gridCol>
                <a:gridCol w="4078387">
                  <a:extLst>
                    <a:ext uri="{9D8B030D-6E8A-4147-A177-3AD203B41FA5}">
                      <a16:colId xmlns:a16="http://schemas.microsoft.com/office/drawing/2014/main" val="20001"/>
                    </a:ext>
                  </a:extLst>
                </a:gridCol>
              </a:tblGrid>
              <a:tr h="277375">
                <a:tc>
                  <a:txBody>
                    <a:bodyPr/>
                    <a:lstStyle/>
                    <a:p>
                      <a:pPr algn="just"/>
                      <a:r>
                        <a:rPr lang="en-US" b="1" dirty="0">
                          <a:latin typeface="Arial" panose="020B0604020202020204" pitchFamily="34" charset="0"/>
                          <a:cs typeface="Arial" panose="020B0604020202020204" pitchFamily="34" charset="0"/>
                        </a:rPr>
                        <a:t>Nature (Biological Factors)</a:t>
                      </a:r>
                      <a:endParaRPr lang="en-US" dirty="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4">
                        <a:lumMod val="20000"/>
                        <a:lumOff val="80000"/>
                      </a:schemeClr>
                    </a:solidFill>
                  </a:tcPr>
                </a:tc>
                <a:tc>
                  <a:txBody>
                    <a:bodyPr/>
                    <a:lstStyle/>
                    <a:p>
                      <a:pPr algn="just"/>
                      <a:r>
                        <a:rPr lang="en-US" b="1">
                          <a:latin typeface="Arial" panose="020B0604020202020204" pitchFamily="34" charset="0"/>
                          <a:cs typeface="Arial" panose="020B0604020202020204" pitchFamily="34" charset="0"/>
                        </a:rPr>
                        <a:t>Nurture (Environmental Factors)</a:t>
                      </a:r>
                      <a:endParaRPr lang="en-US">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4">
                        <a:lumMod val="20000"/>
                        <a:lumOff val="80000"/>
                      </a:schemeClr>
                    </a:solidFill>
                  </a:tcPr>
                </a:tc>
                <a:extLst>
                  <a:ext uri="{0D108BD9-81ED-4DB2-BD59-A6C34878D82A}">
                    <a16:rowId xmlns:a16="http://schemas.microsoft.com/office/drawing/2014/main" val="10000"/>
                  </a:ext>
                </a:extLst>
              </a:tr>
              <a:tr h="693439">
                <a:tc>
                  <a:txBody>
                    <a:bodyPr/>
                    <a:lstStyle/>
                    <a:p>
                      <a:pPr algn="just"/>
                      <a:r>
                        <a:rPr lang="en-US" dirty="0">
                          <a:latin typeface="Arial" panose="020B0604020202020204" pitchFamily="34" charset="0"/>
                          <a:cs typeface="Arial" panose="020B0604020202020204" pitchFamily="34" charset="0"/>
                        </a:rPr>
                        <a:t>Temperament may affect how Isaac responds to stress and new situations (Belsky and Pluess, 2022).</a:t>
                      </a:r>
                    </a:p>
                  </a:txBody>
                  <a:tcPr anchor="ctr">
                    <a:lnL>
                      <a:noFill/>
                    </a:lnL>
                    <a:lnR>
                      <a:noFill/>
                    </a:lnR>
                    <a:lnT>
                      <a:noFill/>
                    </a:lnT>
                    <a:lnB>
                      <a:noFill/>
                    </a:lnB>
                    <a:solidFill>
                      <a:schemeClr val="accent4">
                        <a:lumMod val="20000"/>
                        <a:lumOff val="80000"/>
                      </a:schemeClr>
                    </a:solidFill>
                  </a:tcPr>
                </a:tc>
                <a:tc>
                  <a:txBody>
                    <a:bodyPr/>
                    <a:lstStyle/>
                    <a:p>
                      <a:pPr algn="just"/>
                      <a:r>
                        <a:rPr lang="en-US" dirty="0">
                          <a:latin typeface="Arial" panose="020B0604020202020204" pitchFamily="34" charset="0"/>
                          <a:cs typeface="Arial" panose="020B0604020202020204" pitchFamily="34" charset="0"/>
                        </a:rPr>
                        <a:t>Maternal post-natal depression may affect caregiver responsiveness and emotional support (Murray et al., 2022).</a:t>
                      </a:r>
                    </a:p>
                  </a:txBody>
                  <a:tcPr anchor="ctr">
                    <a:lnL>
                      <a:noFill/>
                    </a:lnL>
                    <a:lnR>
                      <a:noFill/>
                    </a:lnR>
                    <a:lnT>
                      <a:noFill/>
                    </a:lnT>
                    <a:lnB>
                      <a:noFill/>
                    </a:lnB>
                    <a:solidFill>
                      <a:schemeClr val="accent4">
                        <a:lumMod val="20000"/>
                        <a:lumOff val="80000"/>
                      </a:schemeClr>
                    </a:solidFill>
                  </a:tcPr>
                </a:tc>
                <a:extLst>
                  <a:ext uri="{0D108BD9-81ED-4DB2-BD59-A6C34878D82A}">
                    <a16:rowId xmlns:a16="http://schemas.microsoft.com/office/drawing/2014/main" val="10001"/>
                  </a:ext>
                </a:extLst>
              </a:tr>
              <a:tr h="693439">
                <a:tc>
                  <a:txBody>
                    <a:bodyPr/>
                    <a:lstStyle/>
                    <a:p>
                      <a:pPr algn="just"/>
                      <a:r>
                        <a:rPr lang="en-US" dirty="0">
                          <a:latin typeface="Arial" panose="020B0604020202020204" pitchFamily="34" charset="0"/>
                          <a:cs typeface="Arial" panose="020B0604020202020204" pitchFamily="34" charset="0"/>
                        </a:rPr>
                        <a:t>Early brain development influences emotional regulation and language acquisition (Dagan et al., 2024).</a:t>
                      </a:r>
                    </a:p>
                  </a:txBody>
                  <a:tcPr anchor="ctr">
                    <a:lnL>
                      <a:noFill/>
                    </a:lnL>
                    <a:lnR>
                      <a:noFill/>
                    </a:lnR>
                    <a:lnT>
                      <a:noFill/>
                    </a:lnT>
                    <a:lnB>
                      <a:noFill/>
                    </a:lnB>
                    <a:solidFill>
                      <a:schemeClr val="accent4">
                        <a:lumMod val="20000"/>
                        <a:lumOff val="80000"/>
                      </a:schemeClr>
                    </a:solidFill>
                  </a:tcPr>
                </a:tc>
                <a:tc>
                  <a:txBody>
                    <a:bodyPr/>
                    <a:lstStyle/>
                    <a:p>
                      <a:pPr algn="just"/>
                      <a:r>
                        <a:rPr lang="en-US" dirty="0">
                          <a:latin typeface="Arial" panose="020B0604020202020204" pitchFamily="34" charset="0"/>
                          <a:cs typeface="Arial" panose="020B0604020202020204" pitchFamily="34" charset="0"/>
                        </a:rPr>
                        <a:t>Disrupted childcare arrangements may reduce stability and attachment security (Cadman et al., 2023).</a:t>
                      </a:r>
                    </a:p>
                  </a:txBody>
                  <a:tcPr anchor="ctr">
                    <a:lnL>
                      <a:noFill/>
                    </a:lnL>
                    <a:lnR>
                      <a:noFill/>
                    </a:lnR>
                    <a:lnT>
                      <a:noFill/>
                    </a:lnT>
                    <a:lnB>
                      <a:noFill/>
                    </a:lnB>
                    <a:solidFill>
                      <a:schemeClr val="accent4">
                        <a:lumMod val="20000"/>
                        <a:lumOff val="80000"/>
                      </a:schemeClr>
                    </a:solidFill>
                  </a:tcPr>
                </a:tc>
                <a:extLst>
                  <a:ext uri="{0D108BD9-81ED-4DB2-BD59-A6C34878D82A}">
                    <a16:rowId xmlns:a16="http://schemas.microsoft.com/office/drawing/2014/main" val="10002"/>
                  </a:ext>
                </a:extLst>
              </a:tr>
              <a:tr h="901470">
                <a:tc>
                  <a:txBody>
                    <a:bodyPr/>
                    <a:lstStyle/>
                    <a:p>
                      <a:pPr algn="just"/>
                      <a:r>
                        <a:rPr lang="en-US" dirty="0">
                          <a:latin typeface="Arial" panose="020B0604020202020204" pitchFamily="34" charset="0"/>
                          <a:cs typeface="Arial" panose="020B0604020202020204" pitchFamily="34" charset="0"/>
                        </a:rPr>
                        <a:t>Some children are naturally more sensitive to separation and change (Belsky and Pluess, 2022).</a:t>
                      </a:r>
                    </a:p>
                  </a:txBody>
                  <a:tcPr anchor="ctr">
                    <a:lnL>
                      <a:noFill/>
                    </a:lnL>
                    <a:lnR>
                      <a:noFill/>
                    </a:lnR>
                    <a:lnT>
                      <a:noFill/>
                    </a:lnT>
                    <a:lnB>
                      <a:noFill/>
                    </a:lnB>
                    <a:solidFill>
                      <a:schemeClr val="accent4">
                        <a:lumMod val="20000"/>
                        <a:lumOff val="80000"/>
                      </a:schemeClr>
                    </a:solidFill>
                  </a:tcPr>
                </a:tc>
                <a:tc>
                  <a:txBody>
                    <a:bodyPr/>
                    <a:lstStyle/>
                    <a:p>
                      <a:pPr algn="just"/>
                      <a:r>
                        <a:rPr lang="en-US" dirty="0">
                          <a:latin typeface="Arial" panose="020B0604020202020204" pitchFamily="34" charset="0"/>
                          <a:cs typeface="Arial" panose="020B0604020202020204" pitchFamily="34" charset="0"/>
                        </a:rPr>
                        <a:t>Relocation and limited social support may increase stress and reduce opportunities for social interaction (Fearon and Roisman, 2023).</a:t>
                      </a:r>
                    </a:p>
                  </a:txBody>
                  <a:tcPr anchor="ctr">
                    <a:lnL>
                      <a:noFill/>
                    </a:lnL>
                    <a:lnR>
                      <a:noFill/>
                    </a:lnR>
                    <a:lnT>
                      <a:noFill/>
                    </a:lnT>
                    <a:lnB>
                      <a:noFill/>
                    </a:lnB>
                    <a:solidFill>
                      <a:schemeClr val="accent4">
                        <a:lumMod val="20000"/>
                        <a:lumOff val="80000"/>
                      </a:schemeClr>
                    </a:solidFill>
                  </a:tcPr>
                </a:tc>
                <a:extLst>
                  <a:ext uri="{0D108BD9-81ED-4DB2-BD59-A6C34878D82A}">
                    <a16:rowId xmlns:a16="http://schemas.microsoft.com/office/drawing/2014/main" val="10003"/>
                  </a:ext>
                </a:extLst>
              </a:tr>
            </a:tbl>
          </a:graphicData>
        </a:graphic>
      </p:graphicFrame>
      <p:sp>
        <p:nvSpPr>
          <p:cNvPr id="5" name="TextBox 4"/>
          <p:cNvSpPr txBox="1"/>
          <p:nvPr/>
        </p:nvSpPr>
        <p:spPr>
          <a:xfrm>
            <a:off x="218485" y="5365019"/>
            <a:ext cx="11628255" cy="1477328"/>
          </a:xfrm>
          <a:prstGeom prst="rect">
            <a:avLst/>
          </a:prstGeom>
          <a:solidFill>
            <a:schemeClr val="bg1"/>
          </a:solidFill>
        </p:spPr>
        <p:txBody>
          <a:bodyPr wrap="square" rtlCol="0">
            <a:spAutoFit/>
          </a:bodyPr>
          <a:lstStyle/>
          <a:p>
            <a:pPr algn="just"/>
            <a:r>
              <a:rPr lang="en-US" b="1" dirty="0">
                <a:latin typeface="Arial" panose="020B0604020202020204" pitchFamily="34" charset="0"/>
                <a:cs typeface="Arial" panose="020B0604020202020204" pitchFamily="34" charset="0"/>
              </a:rPr>
              <a:t>Combined Influence</a:t>
            </a:r>
          </a:p>
          <a:p>
            <a:pPr algn="just"/>
            <a:r>
              <a:rPr lang="en-US" dirty="0">
                <a:latin typeface="Arial" panose="020B0604020202020204" pitchFamily="34" charset="0"/>
                <a:cs typeface="Arial" panose="020B0604020202020204" pitchFamily="34" charset="0"/>
              </a:rPr>
              <a:t>Isaac's development is shaped by the interaction between biological predispositions and environmental experiences. </a:t>
            </a:r>
          </a:p>
          <a:p>
            <a:pPr algn="just"/>
            <a:r>
              <a:rPr lang="en-US" dirty="0">
                <a:latin typeface="Arial" panose="020B0604020202020204" pitchFamily="34" charset="0"/>
                <a:cs typeface="Arial" panose="020B0604020202020204" pitchFamily="34" charset="0"/>
              </a:rPr>
              <a:t>Bowlby argued that secure and consistent caregiving can support positive developmental outcomes even when children experience challenges.</a:t>
            </a:r>
          </a:p>
        </p:txBody>
      </p:sp>
      <p:pic>
        <p:nvPicPr>
          <p:cNvPr id="6" name="Picture 5"/>
          <p:cNvPicPr>
            <a:picLocks noChangeAspect="1"/>
          </p:cNvPicPr>
          <p:nvPr/>
        </p:nvPicPr>
        <p:blipFill>
          <a:blip r:embed="rId2"/>
          <a:stretch>
            <a:fillRect/>
          </a:stretch>
        </p:blipFill>
        <p:spPr>
          <a:xfrm>
            <a:off x="9117786" y="0"/>
            <a:ext cx="3074214" cy="4353515"/>
          </a:xfrm>
          <a:prstGeom prst="rect">
            <a:avLst/>
          </a:prstGeom>
        </p:spPr>
      </p:pic>
      <p:sp>
        <p:nvSpPr>
          <p:cNvPr id="7" name="TextBox 6"/>
          <p:cNvSpPr txBox="1"/>
          <p:nvPr/>
        </p:nvSpPr>
        <p:spPr>
          <a:xfrm>
            <a:off x="9815639" y="4750025"/>
            <a:ext cx="1909720" cy="369332"/>
          </a:xfrm>
          <a:prstGeom prst="rect">
            <a:avLst/>
          </a:prstGeom>
          <a:noFill/>
        </p:spPr>
        <p:txBody>
          <a:bodyPr wrap="square" rtlCol="0">
            <a:spAutoFit/>
          </a:bodyPr>
          <a:lstStyle/>
          <a:p>
            <a:r>
              <a:rPr lang="en-US"/>
              <a:t>(</a:t>
            </a:r>
            <a:r>
              <a:rPr lang="en-US">
                <a:latin typeface="Arial" panose="020B0604020202020204" pitchFamily="34" charset="0"/>
                <a:cs typeface="Arial" panose="020B0604020202020204" pitchFamily="34" charset="0"/>
              </a:rPr>
              <a:t>Cherry, 2026</a:t>
            </a:r>
            <a:r>
              <a:rPr lang="en-US"/>
              <a:t>)</a:t>
            </a:r>
            <a:endParaRPr lang="en-US" dirty="0"/>
          </a:p>
        </p:txBody>
      </p:sp>
    </p:spTree>
    <p:extLst>
      <p:ext uri="{BB962C8B-B14F-4D97-AF65-F5344CB8AC3E}">
        <p14:creationId xmlns:p14="http://schemas.microsoft.com/office/powerpoint/2010/main" val="3371531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63752"/>
            <a:ext cx="12192001" cy="929600"/>
          </a:xfrm>
          <a:solidFill>
            <a:schemeClr val="accent6">
              <a:lumMod val="60000"/>
              <a:lumOff val="40000"/>
            </a:schemeClr>
          </a:solidFill>
        </p:spPr>
        <p:txBody>
          <a:bodyPr>
            <a:normAutofit/>
          </a:bodyPr>
          <a:lstStyle/>
          <a:p>
            <a:r>
              <a:rPr lang="en-US" sz="2400" b="1" dirty="0">
                <a:latin typeface="Arial" panose="020B0604020202020204" pitchFamily="34" charset="0"/>
                <a:cs typeface="Arial" panose="020B0604020202020204" pitchFamily="34" charset="0"/>
              </a:rPr>
              <a:t>Critical Evaluation of Bowlby's Attachment Theory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14083499"/>
              </p:ext>
            </p:extLst>
          </p:nvPr>
        </p:nvGraphicFramePr>
        <p:xfrm>
          <a:off x="380326" y="1472749"/>
          <a:ext cx="11053720" cy="3108960"/>
        </p:xfrm>
        <a:graphic>
          <a:graphicData uri="http://schemas.openxmlformats.org/drawingml/2006/table">
            <a:tbl>
              <a:tblPr/>
              <a:tblGrid>
                <a:gridCol w="5526860">
                  <a:extLst>
                    <a:ext uri="{9D8B030D-6E8A-4147-A177-3AD203B41FA5}">
                      <a16:colId xmlns:a16="http://schemas.microsoft.com/office/drawing/2014/main" val="20000"/>
                    </a:ext>
                  </a:extLst>
                </a:gridCol>
                <a:gridCol w="5526860">
                  <a:extLst>
                    <a:ext uri="{9D8B030D-6E8A-4147-A177-3AD203B41FA5}">
                      <a16:colId xmlns:a16="http://schemas.microsoft.com/office/drawing/2014/main" val="20001"/>
                    </a:ext>
                  </a:extLst>
                </a:gridCol>
              </a:tblGrid>
              <a:tr h="355097">
                <a:tc>
                  <a:txBody>
                    <a:bodyPr/>
                    <a:lstStyle/>
                    <a:p>
                      <a:pPr algn="just"/>
                      <a:r>
                        <a:rPr lang="en-US" b="1" dirty="0">
                          <a:latin typeface="Arial" panose="020B0604020202020204" pitchFamily="34" charset="0"/>
                          <a:cs typeface="Arial" panose="020B0604020202020204" pitchFamily="34" charset="0"/>
                        </a:rPr>
                        <a:t>Strengths</a:t>
                      </a:r>
                      <a:endParaRPr lang="en-US" dirty="0">
                        <a:latin typeface="Arial" panose="020B0604020202020204" pitchFamily="34" charset="0"/>
                        <a:cs typeface="Arial" panose="020B0604020202020204" pitchFamily="34" charset="0"/>
                      </a:endParaRPr>
                    </a:p>
                  </a:txBody>
                  <a:tcPr anchor="ctr">
                    <a:lnL>
                      <a:noFill/>
                    </a:lnL>
                    <a:lnR>
                      <a:noFill/>
                    </a:lnR>
                    <a:lnT>
                      <a:noFill/>
                    </a:lnT>
                    <a:lnB>
                      <a:noFill/>
                    </a:lnB>
                    <a:solidFill>
                      <a:schemeClr val="bg1"/>
                    </a:solidFill>
                  </a:tcPr>
                </a:tc>
                <a:tc>
                  <a:txBody>
                    <a:bodyPr/>
                    <a:lstStyle/>
                    <a:p>
                      <a:pPr algn="just"/>
                      <a:r>
                        <a:rPr lang="en-US" b="1">
                          <a:latin typeface="Arial" panose="020B0604020202020204" pitchFamily="34" charset="0"/>
                          <a:cs typeface="Arial" panose="020B0604020202020204" pitchFamily="34" charset="0"/>
                        </a:rPr>
                        <a:t>Limitations</a:t>
                      </a:r>
                      <a:endParaRPr lang="en-US">
                        <a:latin typeface="Arial" panose="020B0604020202020204" pitchFamily="34" charset="0"/>
                        <a:cs typeface="Arial" panose="020B0604020202020204" pitchFamily="34" charset="0"/>
                      </a:endParaRPr>
                    </a:p>
                  </a:txBody>
                  <a:tcPr anchor="ctr">
                    <a:lnL>
                      <a:noFill/>
                    </a:lnL>
                    <a:lnR>
                      <a:noFill/>
                    </a:lnR>
                    <a:lnT>
                      <a:noFill/>
                    </a:lnT>
                    <a:lnB>
                      <a:noFill/>
                    </a:lnB>
                    <a:solidFill>
                      <a:schemeClr val="bg1"/>
                    </a:solidFill>
                  </a:tcPr>
                </a:tc>
                <a:extLst>
                  <a:ext uri="{0D108BD9-81ED-4DB2-BD59-A6C34878D82A}">
                    <a16:rowId xmlns:a16="http://schemas.microsoft.com/office/drawing/2014/main" val="10000"/>
                  </a:ext>
                </a:extLst>
              </a:tr>
              <a:tr h="887745">
                <a:tc>
                  <a:txBody>
                    <a:bodyPr/>
                    <a:lstStyle/>
                    <a:p>
                      <a:pPr algn="just"/>
                      <a:r>
                        <a:rPr lang="en-US" dirty="0">
                          <a:latin typeface="Arial" panose="020B0604020202020204" pitchFamily="34" charset="0"/>
                          <a:cs typeface="Arial" panose="020B0604020202020204" pitchFamily="34" charset="0"/>
                        </a:rPr>
                        <a:t>Explains Isaac's separation distress, clinginess, and emotional insecurity through attachment relationships (Bosmans et al., 2022).</a:t>
                      </a:r>
                    </a:p>
                  </a:txBody>
                  <a:tcPr anchor="ctr">
                    <a:lnL>
                      <a:noFill/>
                    </a:lnL>
                    <a:lnR>
                      <a:noFill/>
                    </a:lnR>
                    <a:lnT>
                      <a:noFill/>
                    </a:lnT>
                    <a:lnB>
                      <a:noFill/>
                    </a:lnB>
                    <a:solidFill>
                      <a:schemeClr val="bg1"/>
                    </a:solidFill>
                  </a:tcPr>
                </a:tc>
                <a:tc>
                  <a:txBody>
                    <a:bodyPr/>
                    <a:lstStyle/>
                    <a:p>
                      <a:pPr algn="just"/>
                      <a:r>
                        <a:rPr lang="en-US" dirty="0">
                          <a:latin typeface="Arial" panose="020B0604020202020204" pitchFamily="34" charset="0"/>
                          <a:cs typeface="Arial" panose="020B0604020202020204" pitchFamily="34" charset="0"/>
                        </a:rPr>
                        <a:t>Places strong emphasis on the primary caregiver and may underestimate the role of other important relationships (Schuengel et al., 2022).</a:t>
                      </a:r>
                    </a:p>
                  </a:txBody>
                  <a:tcPr anchor="ctr">
                    <a:lnL>
                      <a:noFill/>
                    </a:lnL>
                    <a:lnR>
                      <a:noFill/>
                    </a:lnR>
                    <a:lnT>
                      <a:noFill/>
                    </a:lnT>
                    <a:lnB>
                      <a:noFill/>
                    </a:lnB>
                    <a:solidFill>
                      <a:schemeClr val="bg1"/>
                    </a:solidFill>
                  </a:tcPr>
                </a:tc>
                <a:extLst>
                  <a:ext uri="{0D108BD9-81ED-4DB2-BD59-A6C34878D82A}">
                    <a16:rowId xmlns:a16="http://schemas.microsoft.com/office/drawing/2014/main" val="10001"/>
                  </a:ext>
                </a:extLst>
              </a:tr>
              <a:tr h="887745">
                <a:tc>
                  <a:txBody>
                    <a:bodyPr/>
                    <a:lstStyle/>
                    <a:p>
                      <a:pPr algn="just"/>
                      <a:r>
                        <a:rPr lang="en-US" dirty="0">
                          <a:latin typeface="Arial" panose="020B0604020202020204" pitchFamily="34" charset="0"/>
                          <a:cs typeface="Arial" panose="020B0604020202020204" pitchFamily="34" charset="0"/>
                        </a:rPr>
                        <a:t>Highlights how maternal mental health and disrupted caregiving can influence child development (Murray et al., 2022).</a:t>
                      </a:r>
                    </a:p>
                  </a:txBody>
                  <a:tcPr anchor="ctr">
                    <a:lnL>
                      <a:noFill/>
                    </a:lnL>
                    <a:lnR>
                      <a:noFill/>
                    </a:lnR>
                    <a:lnT>
                      <a:noFill/>
                    </a:lnT>
                    <a:lnB>
                      <a:noFill/>
                    </a:lnB>
                    <a:solidFill>
                      <a:schemeClr val="bg1"/>
                    </a:solidFill>
                  </a:tcPr>
                </a:tc>
                <a:tc>
                  <a:txBody>
                    <a:bodyPr/>
                    <a:lstStyle/>
                    <a:p>
                      <a:pPr algn="just"/>
                      <a:r>
                        <a:rPr lang="en-US" dirty="0">
                          <a:latin typeface="Arial" panose="020B0604020202020204" pitchFamily="34" charset="0"/>
                          <a:cs typeface="Arial" panose="020B0604020202020204" pitchFamily="34" charset="0"/>
                        </a:rPr>
                        <a:t>Does not fully explain language development or cognitive processes affecting Isaac's communication difficulties (Dagan et al., 2024).</a:t>
                      </a:r>
                    </a:p>
                  </a:txBody>
                  <a:tcPr anchor="ctr">
                    <a:lnL>
                      <a:noFill/>
                    </a:lnL>
                    <a:lnR>
                      <a:noFill/>
                    </a:lnR>
                    <a:lnT>
                      <a:noFill/>
                    </a:lnT>
                    <a:lnB>
                      <a:noFill/>
                    </a:lnB>
                    <a:solidFill>
                      <a:schemeClr val="bg1"/>
                    </a:solidFill>
                  </a:tcPr>
                </a:tc>
                <a:extLst>
                  <a:ext uri="{0D108BD9-81ED-4DB2-BD59-A6C34878D82A}">
                    <a16:rowId xmlns:a16="http://schemas.microsoft.com/office/drawing/2014/main" val="10002"/>
                  </a:ext>
                </a:extLst>
              </a:tr>
              <a:tr h="887745">
                <a:tc>
                  <a:txBody>
                    <a:bodyPr/>
                    <a:lstStyle/>
                    <a:p>
                      <a:pPr algn="just"/>
                      <a:r>
                        <a:rPr lang="en-US" dirty="0">
                          <a:latin typeface="Arial" panose="020B0604020202020204" pitchFamily="34" charset="0"/>
                          <a:cs typeface="Arial" panose="020B0604020202020204" pitchFamily="34" charset="0"/>
                        </a:rPr>
                        <a:t>Provides a strong evidence base for practical interventions such as key person approaches and emotional support strategies (Groh et al., 2023).</a:t>
                      </a:r>
                    </a:p>
                  </a:txBody>
                  <a:tcPr anchor="ctr">
                    <a:lnL>
                      <a:noFill/>
                    </a:lnL>
                    <a:lnR>
                      <a:noFill/>
                    </a:lnR>
                    <a:lnT>
                      <a:noFill/>
                    </a:lnT>
                    <a:lnB>
                      <a:noFill/>
                    </a:lnB>
                    <a:solidFill>
                      <a:schemeClr val="bg1"/>
                    </a:solidFill>
                  </a:tcPr>
                </a:tc>
                <a:tc>
                  <a:txBody>
                    <a:bodyPr/>
                    <a:lstStyle/>
                    <a:p>
                      <a:pPr algn="just"/>
                      <a:r>
                        <a:rPr lang="en-US" dirty="0">
                          <a:latin typeface="Arial" panose="020B0604020202020204" pitchFamily="34" charset="0"/>
                          <a:cs typeface="Arial" panose="020B0604020202020204" pitchFamily="34" charset="0"/>
                        </a:rPr>
                        <a:t>Attachment behaviours may vary across cultures and family structures, limiting universal application (Ahnert, 2022).</a:t>
                      </a:r>
                    </a:p>
                  </a:txBody>
                  <a:tcPr anchor="ctr">
                    <a:lnL>
                      <a:noFill/>
                    </a:lnL>
                    <a:lnR>
                      <a:noFill/>
                    </a:lnR>
                    <a:lnT>
                      <a:noFill/>
                    </a:lnT>
                    <a:lnB>
                      <a:noFill/>
                    </a:lnB>
                    <a:solidFill>
                      <a:schemeClr val="bg1"/>
                    </a:solidFill>
                  </a:tcPr>
                </a:tc>
                <a:extLst>
                  <a:ext uri="{0D108BD9-81ED-4DB2-BD59-A6C34878D82A}">
                    <a16:rowId xmlns:a16="http://schemas.microsoft.com/office/drawing/2014/main" val="10003"/>
                  </a:ext>
                </a:extLst>
              </a:tr>
            </a:tbl>
          </a:graphicData>
        </a:graphic>
      </p:graphicFrame>
      <p:sp>
        <p:nvSpPr>
          <p:cNvPr id="5" name="TextBox 4"/>
          <p:cNvSpPr txBox="1"/>
          <p:nvPr/>
        </p:nvSpPr>
        <p:spPr>
          <a:xfrm>
            <a:off x="223880" y="5103674"/>
            <a:ext cx="11911476" cy="1200329"/>
          </a:xfrm>
          <a:prstGeom prst="rect">
            <a:avLst/>
          </a:prstGeom>
          <a:noFill/>
        </p:spPr>
        <p:txBody>
          <a:bodyPr wrap="square" rtlCol="0">
            <a:spAutoFit/>
          </a:bodyPr>
          <a:lstStyle/>
          <a:p>
            <a:pPr algn="just"/>
            <a:r>
              <a:rPr lang="en-US" b="1" dirty="0">
                <a:latin typeface="Arial" panose="020B0604020202020204" pitchFamily="34" charset="0"/>
                <a:cs typeface="Arial" panose="020B0604020202020204" pitchFamily="34" charset="0"/>
              </a:rPr>
              <a:t>Alternative Theory: Vygotsky’s Sociocultural Theory</a:t>
            </a:r>
          </a:p>
          <a:p>
            <a:pPr algn="just"/>
            <a:r>
              <a:rPr lang="en-US" dirty="0">
                <a:latin typeface="Arial" panose="020B0604020202020204" pitchFamily="34" charset="0"/>
                <a:cs typeface="Arial" panose="020B0604020202020204" pitchFamily="34" charset="0"/>
              </a:rPr>
              <a:t>Vygotsky’s theory may better explain Isaac’s language delay and social withdrawal because it focuses on learning through social interaction and adult support. Concepts such as scaffolding and guided learning can help develop his communication and social skills (Fernyhough, 2021).</a:t>
            </a:r>
          </a:p>
        </p:txBody>
      </p:sp>
      <p:sp>
        <p:nvSpPr>
          <p:cNvPr id="6" name="Circular Arrow 5"/>
          <p:cNvSpPr/>
          <p:nvPr/>
        </p:nvSpPr>
        <p:spPr>
          <a:xfrm>
            <a:off x="4879497" y="4581708"/>
            <a:ext cx="736376" cy="823771"/>
          </a:xfrm>
          <a:prstGeom prst="circularArrow">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787812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8386" y="365126"/>
            <a:ext cx="7275414" cy="1149304"/>
          </a:xfrm>
        </p:spPr>
        <p:txBody>
          <a:bodyPr>
            <a:normAutofit/>
          </a:bodyPr>
          <a:lstStyle/>
          <a:p>
            <a:r>
              <a:rPr lang="en-US" sz="2400" b="1" dirty="0">
                <a:latin typeface="Arial" panose="020B0604020202020204" pitchFamily="34" charset="0"/>
                <a:cs typeface="Arial" panose="020B0604020202020204" pitchFamily="34" charset="0"/>
              </a:rPr>
              <a:t>Conclusion</a:t>
            </a:r>
          </a:p>
        </p:txBody>
      </p:sp>
      <p:sp>
        <p:nvSpPr>
          <p:cNvPr id="4" name="Rectangle 1"/>
          <p:cNvSpPr>
            <a:spLocks noGrp="1" noChangeArrowheads="1"/>
          </p:cNvSpPr>
          <p:nvPr>
            <p:ph idx="1"/>
          </p:nvPr>
        </p:nvSpPr>
        <p:spPr bwMode="auto">
          <a:xfrm>
            <a:off x="4078386" y="1514429"/>
            <a:ext cx="6077118" cy="3970318"/>
          </a:xfrm>
          <a:prstGeom prst="rect">
            <a:avLst/>
          </a:prstGeom>
          <a:solidFill>
            <a:schemeClr val="accent2">
              <a:lumMod val="20000"/>
              <a:lumOff val="80000"/>
            </a:schemeClr>
          </a:solidFill>
          <a:ln>
            <a:no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algn="just"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Bowlby’s Attachment Theory provides a valuable framework for understanding Isaac’s emotional, social, and communication difficulties. </a:t>
            </a:r>
          </a:p>
          <a:p>
            <a:pPr algn="just"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His experiences of maternal post-natal depression, disrupted childcare, and limited social support may have contributed to attachment insecurity and developmental challenges. </a:t>
            </a:r>
          </a:p>
          <a:p>
            <a:pPr algn="just"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Attachment-informed interventions can promote emotional security, confidence, communication, and positive relationships. </a:t>
            </a:r>
          </a:p>
          <a:p>
            <a:pPr algn="just"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By providing consistent, responsive, and nurturing support, early years practitioners can help Isaac achieve positive developmental outcomes. </a:t>
            </a:r>
          </a:p>
        </p:txBody>
      </p:sp>
      <p:sp>
        <p:nvSpPr>
          <p:cNvPr id="5" name="Action Button: Sound 4">
            <a:hlinkClick r:id="" action="ppaction://noaction" highlightClick="1">
              <a:snd r:embed="rId2" name="applause.wav"/>
            </a:hlinkClick>
          </p:cNvPr>
          <p:cNvSpPr/>
          <p:nvPr/>
        </p:nvSpPr>
        <p:spPr>
          <a:xfrm>
            <a:off x="1432290" y="865848"/>
            <a:ext cx="1683144" cy="4847129"/>
          </a:xfrm>
          <a:prstGeom prst="actionButtonSound">
            <a:avLst/>
          </a:prstGeom>
          <a:solidFill>
            <a:schemeClr val="bg1"/>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6705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289" y="-136581"/>
            <a:ext cx="11353800" cy="1325563"/>
          </a:xfrm>
        </p:spPr>
        <p:txBody>
          <a:bodyPr>
            <a:normAutofit/>
          </a:bodyPr>
          <a:lstStyle/>
          <a:p>
            <a:r>
              <a:rPr lang="en-US" sz="2400"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222531" y="1073066"/>
            <a:ext cx="11135315" cy="4351338"/>
          </a:xfrm>
        </p:spPr>
        <p:txBody>
          <a:bodyPr>
            <a:noAutofit/>
          </a:bodyPr>
          <a:lstStyle/>
          <a:p>
            <a:pPr algn="just"/>
            <a:r>
              <a:rPr lang="en-US" sz="1600" dirty="0">
                <a:latin typeface="Arial" panose="020B0604020202020204" pitchFamily="34" charset="0"/>
                <a:cs typeface="Arial" panose="020B0604020202020204" pitchFamily="34" charset="0"/>
              </a:rPr>
              <a:t>Ahnert, L. (2022) </a:t>
            </a:r>
            <a:r>
              <a:rPr lang="en-US" sz="1600" i="1" dirty="0">
                <a:latin typeface="Arial" panose="020B0604020202020204" pitchFamily="34" charset="0"/>
                <a:cs typeface="Arial" panose="020B0604020202020204" pitchFamily="34" charset="0"/>
              </a:rPr>
              <a:t>Child care and attachment</a:t>
            </a:r>
            <a:r>
              <a:rPr lang="en-US" sz="1600" dirty="0">
                <a:latin typeface="Arial" panose="020B0604020202020204" pitchFamily="34" charset="0"/>
                <a:cs typeface="Arial" panose="020B0604020202020204" pitchFamily="34" charset="0"/>
              </a:rPr>
              <a:t>. 2nd edn. Cham: Springer.</a:t>
            </a:r>
          </a:p>
          <a:p>
            <a:pPr algn="just"/>
            <a:r>
              <a:rPr lang="en-US" sz="1600" dirty="0">
                <a:latin typeface="Arial" panose="020B0604020202020204" pitchFamily="34" charset="0"/>
                <a:cs typeface="Arial" panose="020B0604020202020204" pitchFamily="34" charset="0"/>
              </a:rPr>
              <a:t>Bosmans, G., Bakermans-Kranenburg, M.J. and Van IJzendoorn, M.H. (2022) ‘Attachment and trust from infancy to adulthood: Current perspectives’, </a:t>
            </a:r>
            <a:r>
              <a:rPr lang="en-US" sz="1600" i="1" dirty="0">
                <a:latin typeface="Arial" panose="020B0604020202020204" pitchFamily="34" charset="0"/>
                <a:cs typeface="Arial" panose="020B0604020202020204" pitchFamily="34" charset="0"/>
              </a:rPr>
              <a:t>Current Opinion in Psychology</a:t>
            </a:r>
            <a:r>
              <a:rPr lang="en-US" sz="1600" dirty="0">
                <a:latin typeface="Arial" panose="020B0604020202020204" pitchFamily="34" charset="0"/>
                <a:cs typeface="Arial" panose="020B0604020202020204" pitchFamily="34" charset="0"/>
              </a:rPr>
              <a:t>, 43, pp. 301–306.</a:t>
            </a:r>
          </a:p>
          <a:p>
            <a:pPr algn="just"/>
            <a:r>
              <a:rPr lang="en-US" sz="1600" dirty="0">
                <a:latin typeface="Arial" panose="020B0604020202020204" pitchFamily="34" charset="0"/>
                <a:cs typeface="Arial" panose="020B0604020202020204" pitchFamily="34" charset="0"/>
              </a:rPr>
              <a:t>Belsky, J. and Pluess, M. (2022) ‘Differential susceptibility to environmental influences’, </a:t>
            </a:r>
            <a:r>
              <a:rPr lang="en-US" sz="1600" i="1" dirty="0">
                <a:latin typeface="Arial" panose="020B0604020202020204" pitchFamily="34" charset="0"/>
                <a:cs typeface="Arial" panose="020B0604020202020204" pitchFamily="34" charset="0"/>
              </a:rPr>
              <a:t>International Journal of Child Care and Education Policy</a:t>
            </a:r>
            <a:r>
              <a:rPr lang="en-US" sz="1600" dirty="0">
                <a:latin typeface="Arial" panose="020B0604020202020204" pitchFamily="34" charset="0"/>
                <a:cs typeface="Arial" panose="020B0604020202020204" pitchFamily="34" charset="0"/>
              </a:rPr>
              <a:t>, 16(1), pp. 1–15.</a:t>
            </a:r>
          </a:p>
          <a:p>
            <a:pPr algn="just"/>
            <a:r>
              <a:rPr lang="en-US" sz="1600" dirty="0">
                <a:latin typeface="Arial" panose="020B0604020202020204" pitchFamily="34" charset="0"/>
                <a:cs typeface="Arial" panose="020B0604020202020204" pitchFamily="34" charset="0"/>
              </a:rPr>
              <a:t>Dagan, O., Madigan, S., Steele, R.D. and Bureau, J.F. (2024) ‘Attachment and developmental outcomes in early childhood: Current evidence and future directions’, </a:t>
            </a:r>
            <a:r>
              <a:rPr lang="en-US" sz="1600" i="1" dirty="0">
                <a:latin typeface="Arial" panose="020B0604020202020204" pitchFamily="34" charset="0"/>
                <a:cs typeface="Arial" panose="020B0604020202020204" pitchFamily="34" charset="0"/>
              </a:rPr>
              <a:t>Development and Psychopathology</a:t>
            </a:r>
            <a:r>
              <a:rPr lang="en-US" sz="1600" dirty="0">
                <a:latin typeface="Arial" panose="020B0604020202020204" pitchFamily="34" charset="0"/>
                <a:cs typeface="Arial" panose="020B0604020202020204" pitchFamily="34" charset="0"/>
              </a:rPr>
              <a:t>, 36(1), pp. 1–14.</a:t>
            </a:r>
          </a:p>
          <a:p>
            <a:pPr algn="just"/>
            <a:r>
              <a:rPr lang="en-US" sz="1600" dirty="0">
                <a:latin typeface="Arial" panose="020B0604020202020204" pitchFamily="34" charset="0"/>
                <a:cs typeface="Arial" panose="020B0604020202020204" pitchFamily="34" charset="0"/>
              </a:rPr>
              <a:t>Fearon, R.M.P. and Roisman, G.I. (2023) ‘Attachment theory: Progress and future directions’, </a:t>
            </a:r>
            <a:r>
              <a:rPr lang="en-US" sz="1600" i="1" dirty="0">
                <a:latin typeface="Arial" panose="020B0604020202020204" pitchFamily="34" charset="0"/>
                <a:cs typeface="Arial" panose="020B0604020202020204" pitchFamily="34" charset="0"/>
              </a:rPr>
              <a:t>Annual Review of Developmental Psychology</a:t>
            </a:r>
            <a:r>
              <a:rPr lang="en-US" sz="1600" dirty="0">
                <a:latin typeface="Arial" panose="020B0604020202020204" pitchFamily="34" charset="0"/>
                <a:cs typeface="Arial" panose="020B0604020202020204" pitchFamily="34" charset="0"/>
              </a:rPr>
              <a:t>, 5, pp. 55–79.</a:t>
            </a:r>
          </a:p>
          <a:p>
            <a:pPr algn="just"/>
            <a:r>
              <a:rPr lang="en-US" sz="1600" dirty="0">
                <a:latin typeface="Arial" panose="020B0604020202020204" pitchFamily="34" charset="0"/>
                <a:cs typeface="Arial" panose="020B0604020202020204" pitchFamily="34" charset="0"/>
              </a:rPr>
              <a:t>Fernyhough, C. (2021) </a:t>
            </a:r>
            <a:r>
              <a:rPr lang="en-US" sz="1600" i="1" dirty="0">
                <a:latin typeface="Arial" panose="020B0604020202020204" pitchFamily="34" charset="0"/>
                <a:cs typeface="Arial" panose="020B0604020202020204" pitchFamily="34" charset="0"/>
              </a:rPr>
              <a:t>Vygotsky’s theory in early childhood education and care</a:t>
            </a:r>
            <a:r>
              <a:rPr lang="en-US" sz="1600" dirty="0">
                <a:latin typeface="Arial" panose="020B0604020202020204" pitchFamily="34" charset="0"/>
                <a:cs typeface="Arial" panose="020B0604020202020204" pitchFamily="34" charset="0"/>
              </a:rPr>
              <a:t>. London: Sage.</a:t>
            </a:r>
          </a:p>
          <a:p>
            <a:pPr algn="just"/>
            <a:r>
              <a:rPr lang="en-US" sz="1600" dirty="0">
                <a:latin typeface="Arial" panose="020B0604020202020204" pitchFamily="34" charset="0"/>
                <a:cs typeface="Arial" panose="020B0604020202020204" pitchFamily="34" charset="0"/>
              </a:rPr>
              <a:t>Groh, A.M., Fearon, R.M.P. and Roisman, G.I. (2023) ‘Attachment in childhood and long-term developmental outcomes’, </a:t>
            </a:r>
            <a:r>
              <a:rPr lang="en-US" sz="1600" i="1" dirty="0">
                <a:latin typeface="Arial" panose="020B0604020202020204" pitchFamily="34" charset="0"/>
                <a:cs typeface="Arial" panose="020B0604020202020204" pitchFamily="34" charset="0"/>
              </a:rPr>
              <a:t>Annual Review of Developmental Psychology</a:t>
            </a:r>
            <a:r>
              <a:rPr lang="en-US" sz="1600" dirty="0">
                <a:latin typeface="Arial" panose="020B0604020202020204" pitchFamily="34" charset="0"/>
                <a:cs typeface="Arial" panose="020B0604020202020204" pitchFamily="34" charset="0"/>
              </a:rPr>
              <a:t>, 5, pp. 81–105.</a:t>
            </a:r>
          </a:p>
          <a:p>
            <a:pPr algn="just"/>
            <a:r>
              <a:rPr lang="en-US" sz="1600" dirty="0">
                <a:latin typeface="Arial" panose="020B0604020202020204" pitchFamily="34" charset="0"/>
                <a:cs typeface="Arial" panose="020B0604020202020204" pitchFamily="34" charset="0"/>
              </a:rPr>
              <a:t>Murray, L., Halligan, S.L. and Cooper, P.J. (2022) ‘Effects of maternal depression on child development’, </a:t>
            </a:r>
            <a:r>
              <a:rPr lang="en-US" sz="1600" i="1" dirty="0">
                <a:latin typeface="Arial" panose="020B0604020202020204" pitchFamily="34" charset="0"/>
                <a:cs typeface="Arial" panose="020B0604020202020204" pitchFamily="34" charset="0"/>
              </a:rPr>
              <a:t>Annual Review of Clinical Psychology</a:t>
            </a:r>
            <a:r>
              <a:rPr lang="en-US" sz="1600" dirty="0">
                <a:latin typeface="Arial" panose="020B0604020202020204" pitchFamily="34" charset="0"/>
                <a:cs typeface="Arial" panose="020B0604020202020204" pitchFamily="34" charset="0"/>
              </a:rPr>
              <a:t>, 18, pp. 123–148.</a:t>
            </a:r>
          </a:p>
          <a:p>
            <a:pPr algn="just"/>
            <a:r>
              <a:rPr lang="en-US" sz="1600" dirty="0">
                <a:latin typeface="Arial" panose="020B0604020202020204" pitchFamily="34" charset="0"/>
                <a:cs typeface="Arial" panose="020B0604020202020204" pitchFamily="34" charset="0"/>
              </a:rPr>
              <a:t>Schuengel, C., Oosterman, M. and Sterkenburg, P.S. (2022) ‘Children with insecure attachment relationships: Implications for practice and intervention’, </a:t>
            </a:r>
            <a:r>
              <a:rPr lang="en-US" sz="1600" i="1" dirty="0">
                <a:latin typeface="Arial" panose="020B0604020202020204" pitchFamily="34" charset="0"/>
                <a:cs typeface="Arial" panose="020B0604020202020204" pitchFamily="34" charset="0"/>
              </a:rPr>
              <a:t>Current Opinion in Psychology</a:t>
            </a:r>
            <a:r>
              <a:rPr lang="en-US" sz="1600" dirty="0">
                <a:latin typeface="Arial" panose="020B0604020202020204" pitchFamily="34" charset="0"/>
                <a:cs typeface="Arial" panose="020B0604020202020204" pitchFamily="34" charset="0"/>
              </a:rPr>
              <a:t>, 43, pp. 252–257.</a:t>
            </a:r>
          </a:p>
          <a:p>
            <a:pPr algn="just"/>
            <a:r>
              <a:rPr lang="en-US" sz="1600" dirty="0">
                <a:latin typeface="Arial" panose="020B0604020202020204" pitchFamily="34" charset="0"/>
                <a:cs typeface="Arial" panose="020B0604020202020204" pitchFamily="34" charset="0"/>
              </a:rPr>
              <a:t>Van IJzendoorn, M.H., Bakermans-Kranenburg, M.J. and Duschinsky, R. (2021) ‘Attachment-based interventions and child development: Evidence and future directions’, </a:t>
            </a:r>
            <a:r>
              <a:rPr lang="en-US" sz="1600" i="1" dirty="0">
                <a:latin typeface="Arial" panose="020B0604020202020204" pitchFamily="34" charset="0"/>
                <a:cs typeface="Arial" panose="020B0604020202020204" pitchFamily="34" charset="0"/>
              </a:rPr>
              <a:t>Development and Psychopathology</a:t>
            </a:r>
            <a:r>
              <a:rPr lang="en-US" sz="1600" dirty="0">
                <a:latin typeface="Arial" panose="020B0604020202020204" pitchFamily="34" charset="0"/>
                <a:cs typeface="Arial" panose="020B0604020202020204" pitchFamily="34" charset="0"/>
              </a:rPr>
              <a:t>, 33(5), pp. 1689–1703.</a:t>
            </a:r>
          </a:p>
        </p:txBody>
      </p:sp>
    </p:spTree>
    <p:extLst>
      <p:ext uri="{BB962C8B-B14F-4D97-AF65-F5344CB8AC3E}">
        <p14:creationId xmlns:p14="http://schemas.microsoft.com/office/powerpoint/2010/main" val="42616046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180</TotalTime>
  <Words>1614</Words>
  <Application>Microsoft Office PowerPoint</Application>
  <PresentationFormat>Widescreen</PresentationFormat>
  <Paragraphs>126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Understanding Early Childhood Development: Application of Bowlby’s Attachment Theory</vt:lpstr>
      <vt:lpstr>Scenario and Context</vt:lpstr>
      <vt:lpstr>Introduction to Bowlby's Attachment Theory</vt:lpstr>
      <vt:lpstr>How Bowlby's Attachment Theory Works and Why It Is Relevant to Isaac</vt:lpstr>
      <vt:lpstr>Applying Bowlby's Attachment Theory to Isaac's Experiences</vt:lpstr>
      <vt:lpstr>Attachment-Based Multi-Agency Support Plan for Isaac</vt:lpstr>
      <vt:lpstr>Nature and Nurture Influences</vt:lpstr>
      <vt:lpstr>Critical Evaluation of Bowlby's Attachment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Ashfaq Mohammad</dc:creator>
  <cp:lastModifiedBy>Ashfaq Mohammad</cp:lastModifiedBy>
  <cp:revision>19</cp:revision>
  <dcterms:created xsi:type="dcterms:W3CDTF">2026-06-01T11:40:06Z</dcterms:created>
  <dcterms:modified xsi:type="dcterms:W3CDTF">2026-06-10T23:09:26Z</dcterms:modified>
</cp:coreProperties>
</file>