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93" r:id="rId28"/>
    <p:sldId id="282" r:id="rId29"/>
    <p:sldId id="283" r:id="rId30"/>
    <p:sldId id="287" r:id="rId31"/>
    <p:sldId id="288" r:id="rId32"/>
    <p:sldId id="289" r:id="rId33"/>
    <p:sldId id="290" r:id="rId34"/>
    <p:sldId id="291" r:id="rId35"/>
    <p:sldId id="297" r:id="rId36"/>
    <p:sldId id="298" r:id="rId37"/>
    <p:sldId id="299" r:id="rId38"/>
    <p:sldId id="292" r:id="rId39"/>
    <p:sldId id="294" r:id="rId40"/>
    <p:sldId id="295" r:id="rId41"/>
    <p:sldId id="296"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781191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1613999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1681836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738154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2826579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1718344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3922391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3414243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6" name="Footer Placeholder 5"/>
          <p:cNvSpPr>
            <a:spLocks noGrp="1"/>
          </p:cNvSpPr>
          <p:nvPr>
            <p:ph type="ftr" sz="quarter" idx="11"/>
          </p:nvPr>
        </p:nvSpPr>
        <p:spPr>
          <a:xfrm>
            <a:off x="533400" y="6172200"/>
            <a:ext cx="5811724" cy="365125"/>
          </a:xfrm>
        </p:spPr>
        <p:txBody>
          <a:bodyPr/>
          <a:lstStyle/>
          <a:p>
            <a:endParaRPr lang="en-GB"/>
          </a:p>
        </p:txBody>
      </p:sp>
      <p:sp>
        <p:nvSpPr>
          <p:cNvPr id="7" name="Slide Number Placeholder 6"/>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2446012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3309571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3550638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7633957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1513298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284342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715161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23360709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9875B-FFD8-4A29-8B0E-BC5CF294246C}" type="datetimeFigureOut">
              <a:rPr lang="en-US" smtClean="0"/>
              <a:pPr/>
              <a:t>11/26/2024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843427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D9875B-FFD8-4A29-8B0E-BC5CF294246C}" type="datetimeFigureOut">
              <a:rPr lang="en-US" smtClean="0"/>
              <a:pPr/>
              <a:t>11/26/2024</a:t>
            </a:fld>
            <a:endParaRPr lang="en-GB"/>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9177B1C9-5725-4926-A662-A6F2EF3940CF}" type="slidenum">
              <a:rPr lang="en-GB" smtClean="0"/>
              <a:pPr/>
              <a:t>‹#›</a:t>
            </a:fld>
            <a:endParaRPr lang="en-GB"/>
          </a:p>
        </p:txBody>
      </p:sp>
    </p:spTree>
    <p:extLst>
      <p:ext uri="{BB962C8B-B14F-4D97-AF65-F5344CB8AC3E}">
        <p14:creationId xmlns:p14="http://schemas.microsoft.com/office/powerpoint/2010/main" val="147730941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journals.sagepub.com/doi/abs/10.1177/090756820934427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One in a crowd">
            <a:extLst>
              <a:ext uri="{FF2B5EF4-FFF2-40B4-BE49-F238E27FC236}">
                <a16:creationId xmlns:a16="http://schemas.microsoft.com/office/drawing/2014/main" id="{A67A5E89-C453-4C77-9C85-34ABDFF992A7}"/>
              </a:ext>
            </a:extLst>
          </p:cNvPr>
          <p:cNvPicPr>
            <a:picLocks noChangeAspect="1"/>
          </p:cNvPicPr>
          <p:nvPr/>
        </p:nvPicPr>
        <p:blipFill rotWithShape="1">
          <a:blip r:embed="rId2">
            <a:alphaModFix amt="40000"/>
          </a:blip>
          <a:srcRect/>
          <a:stretch/>
        </p:blipFill>
        <p:spPr>
          <a:xfrm>
            <a:off x="-2381" y="10"/>
            <a:ext cx="9143999" cy="6857990"/>
          </a:xfrm>
          <a:prstGeom prst="rect">
            <a:avLst/>
          </a:prstGeom>
        </p:spPr>
      </p:pic>
      <p:sp>
        <p:nvSpPr>
          <p:cNvPr id="2" name="Title 1"/>
          <p:cNvSpPr>
            <a:spLocks noGrp="1"/>
          </p:cNvSpPr>
          <p:nvPr>
            <p:ph type="ctrTitle"/>
          </p:nvPr>
        </p:nvSpPr>
        <p:spPr>
          <a:xfrm>
            <a:off x="513159" y="685799"/>
            <a:ext cx="6000750" cy="2971801"/>
          </a:xfrm>
        </p:spPr>
        <p:txBody>
          <a:bodyPr>
            <a:normAutofit/>
          </a:bodyPr>
          <a:lstStyle/>
          <a:p>
            <a:r>
              <a:rPr lang="en-GB"/>
              <a:t>Participation</a:t>
            </a:r>
          </a:p>
        </p:txBody>
      </p:sp>
      <p:sp>
        <p:nvSpPr>
          <p:cNvPr id="3" name="Subtitle 2"/>
          <p:cNvSpPr>
            <a:spLocks noGrp="1"/>
          </p:cNvSpPr>
          <p:nvPr>
            <p:ph type="subTitle" idx="1"/>
          </p:nvPr>
        </p:nvSpPr>
        <p:spPr>
          <a:xfrm>
            <a:off x="513159" y="3843867"/>
            <a:ext cx="5073825" cy="1947333"/>
          </a:xfrm>
        </p:spPr>
        <p:txBody>
          <a:bodyPr>
            <a:normAutofit/>
          </a:bodyPr>
          <a:lstStyle/>
          <a:p>
            <a:r>
              <a:rPr lang="en-GB" dirty="0">
                <a:solidFill>
                  <a:schemeClr val="tx1"/>
                </a:solidFill>
              </a:rPr>
              <a:t>Professional </a:t>
            </a:r>
            <a:r>
              <a:rPr lang="en-GB">
                <a:solidFill>
                  <a:schemeClr val="tx1"/>
                </a:solidFill>
              </a:rPr>
              <a:t>Practice ECYW 4010</a:t>
            </a:r>
            <a:endParaRPr lang="en-GB" dirty="0">
              <a:solidFill>
                <a:schemeClr val="tx1"/>
              </a:solidFill>
            </a:endParaRPr>
          </a:p>
          <a:p>
            <a:r>
              <a:rPr lang="en-GB" dirty="0">
                <a:solidFill>
                  <a:schemeClr val="tx1"/>
                </a:solidFill>
              </a:rPr>
              <a:t>28/04/24</a:t>
            </a:r>
          </a:p>
          <a:p>
            <a:r>
              <a:rPr lang="en-GB" dirty="0">
                <a:solidFill>
                  <a:schemeClr val="tx1"/>
                </a:solidFill>
              </a:rPr>
              <a:t>Darren O’Connor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Participation</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Has been described as the  ‘keystone of the arch that is the United Nations Convention on the Rights of the Child’ (Badham, 2002)</a:t>
            </a:r>
          </a:p>
          <a:p>
            <a:r>
              <a:rPr lang="en-GB">
                <a:solidFill>
                  <a:schemeClr val="tx1"/>
                </a:solidFill>
              </a:rPr>
              <a:t>For Healy, 1998, participatory practice often associated with key values such as control, leadership, trust, respect, equality between professionals and service users.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Participation</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Marray and Hallett (2000): Participation rights usually exist because the right to self determination is absent i.e. If children and young people had the right to self determination, the right to participate would not be necessary, as is the case for many adults.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9" name="Straight Connector 8">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5" name="Rectangle 14">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8" name="Straight Connector 17">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4294967295"/>
          </p:nvPr>
        </p:nvSpPr>
        <p:spPr>
          <a:xfrm>
            <a:off x="513159" y="2068511"/>
            <a:ext cx="6400800" cy="3615267"/>
          </a:xfrm>
        </p:spPr>
        <p:txBody>
          <a:bodyPr vert="horz" lIns="91440" tIns="45720" rIns="91440" bIns="45720" rtlCol="0" anchor="ctr">
            <a:normAutofit/>
          </a:bodyPr>
          <a:lstStyle/>
          <a:p>
            <a:pPr>
              <a:lnSpc>
                <a:spcPct val="90000"/>
              </a:lnSpc>
            </a:pPr>
            <a:r>
              <a:rPr lang="en-US" sz="1700">
                <a:solidFill>
                  <a:schemeClr val="tx1"/>
                </a:solidFill>
              </a:rPr>
              <a:t>Participation means ‘taking part in,’ and has been defined by Hart as the ‘Process of sharing decisions which affect one’s life and the life of the community in which one lives.’ (Hart, 1992)</a:t>
            </a:r>
          </a:p>
          <a:p>
            <a:pPr>
              <a:lnSpc>
                <a:spcPct val="90000"/>
              </a:lnSpc>
            </a:pPr>
            <a:r>
              <a:rPr lang="en-US" sz="1700">
                <a:solidFill>
                  <a:schemeClr val="tx1"/>
                </a:solidFill>
              </a:rPr>
              <a:t>Participation can be described as a process that provides a structure for children’s and young people’s decision making.</a:t>
            </a:r>
          </a:p>
          <a:p>
            <a:pPr>
              <a:lnSpc>
                <a:spcPct val="90000"/>
              </a:lnSpc>
            </a:pPr>
            <a:r>
              <a:rPr lang="en-US" sz="1700">
                <a:solidFill>
                  <a:schemeClr val="tx1"/>
                </a:solidFill>
              </a:rPr>
              <a:t>However, other structures are also in place to enable adult professionals to make decisions ‘in the best interests of the child’</a:t>
            </a:r>
          </a:p>
          <a:p>
            <a:pPr>
              <a:lnSpc>
                <a:spcPct val="90000"/>
              </a:lnSpc>
            </a:pPr>
            <a:r>
              <a:rPr lang="en-US" sz="1700">
                <a:solidFill>
                  <a:schemeClr val="tx1"/>
                </a:solidFill>
              </a:rPr>
              <a:t>Do these structures provide an adequate place to facilitate meaningful participation?  </a:t>
            </a:r>
          </a:p>
          <a:p>
            <a:pPr>
              <a:lnSpc>
                <a:spcPct val="90000"/>
              </a:lnSpc>
            </a:pPr>
            <a:endParaRPr lang="en-US" sz="1700">
              <a:solidFill>
                <a:schemeClr val="tx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Ideological Approaches</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2 broad ideological approaches:</a:t>
            </a:r>
          </a:p>
          <a:p>
            <a:r>
              <a:rPr lang="en-GB">
                <a:solidFill>
                  <a:schemeClr val="tx1"/>
                </a:solidFill>
              </a:rPr>
              <a:t>The consumerist/managerial approach </a:t>
            </a:r>
          </a:p>
          <a:p>
            <a:r>
              <a:rPr lang="en-GB">
                <a:solidFill>
                  <a:schemeClr val="tx1"/>
                </a:solidFill>
              </a:rPr>
              <a:t>The democratic approach</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Consumerist Approach</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Developed in latter part of 20</a:t>
            </a:r>
            <a:r>
              <a:rPr lang="en-GB" baseline="30000">
                <a:solidFill>
                  <a:schemeClr val="tx1"/>
                </a:solidFill>
              </a:rPr>
              <a:t>th</a:t>
            </a:r>
            <a:r>
              <a:rPr lang="en-GB">
                <a:solidFill>
                  <a:schemeClr val="tx1"/>
                </a:solidFill>
              </a:rPr>
              <a:t> Century. Increased use of market approaches within health and social care services with the emphasis on the purchasing of services.  People were reframed as active consumers</a:t>
            </a:r>
          </a:p>
          <a:p>
            <a:r>
              <a:rPr lang="en-GB">
                <a:solidFill>
                  <a:schemeClr val="tx1"/>
                </a:solidFill>
              </a:rPr>
              <a:t>Participation was linked to ‘improving the product’ by obtaining feedback from the customer to improve economy, efficiency, and effectiveness.  Consumers should exercise their buying power over services.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9" name="Straight Connector 8">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5" name="Rectangle 14">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8" name="Straight Connector 17">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4294967295"/>
          </p:nvPr>
        </p:nvSpPr>
        <p:spPr>
          <a:xfrm>
            <a:off x="513159" y="2068511"/>
            <a:ext cx="6400800" cy="3615267"/>
          </a:xfrm>
        </p:spPr>
        <p:txBody>
          <a:bodyPr vert="horz" lIns="91440" tIns="45720" rIns="91440" bIns="45720" rtlCol="0" anchor="ctr">
            <a:normAutofit/>
          </a:bodyPr>
          <a:lstStyle/>
          <a:p>
            <a:pPr>
              <a:lnSpc>
                <a:spcPct val="90000"/>
              </a:lnSpc>
            </a:pPr>
            <a:r>
              <a:rPr lang="en-US">
                <a:solidFill>
                  <a:schemeClr val="tx1"/>
                </a:solidFill>
              </a:rPr>
              <a:t>The core principles of this approach become embedded in policy and practice. Implications for children and young people:</a:t>
            </a:r>
          </a:p>
          <a:p>
            <a:pPr>
              <a:lnSpc>
                <a:spcPct val="90000"/>
              </a:lnSpc>
            </a:pPr>
            <a:r>
              <a:rPr lang="en-US">
                <a:solidFill>
                  <a:schemeClr val="tx1"/>
                </a:solidFill>
              </a:rPr>
              <a:t>The focus is on them as individuals and their use of a participation service</a:t>
            </a:r>
          </a:p>
          <a:p>
            <a:pPr>
              <a:lnSpc>
                <a:spcPct val="90000"/>
              </a:lnSpc>
            </a:pPr>
            <a:r>
              <a:rPr lang="en-US">
                <a:solidFill>
                  <a:schemeClr val="tx1"/>
                </a:solidFill>
              </a:rPr>
              <a:t>Services may become more responsive and relevant but are still owned and controlled by the service provider.</a:t>
            </a:r>
          </a:p>
          <a:p>
            <a:pPr>
              <a:lnSpc>
                <a:spcPct val="90000"/>
              </a:lnSpc>
            </a:pPr>
            <a:r>
              <a:rPr lang="en-US">
                <a:solidFill>
                  <a:schemeClr val="tx1"/>
                </a:solidFill>
              </a:rPr>
              <a:t>Can address concerns of access, information, choice and complaint about a service.</a:t>
            </a:r>
          </a:p>
          <a:p>
            <a:pPr>
              <a:lnSpc>
                <a:spcPct val="90000"/>
              </a:lnSpc>
            </a:pPr>
            <a:endParaRPr lang="en-US">
              <a:solidFill>
                <a:schemeClr val="tx1"/>
              </a:solidFill>
            </a:endParaRPr>
          </a:p>
          <a:p>
            <a:pPr>
              <a:lnSpc>
                <a:spcPct val="90000"/>
              </a:lnSpc>
            </a:pPr>
            <a:endParaRPr lang="en-US">
              <a:solidFill>
                <a:schemeClr val="tx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D6F819BF-BEC4-454B-82CF-C7F192640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649532" y="620722"/>
            <a:ext cx="2537206" cy="1142462"/>
          </a:xfrm>
        </p:spPr>
        <p:txBody>
          <a:bodyPr anchor="b">
            <a:normAutofit/>
          </a:bodyPr>
          <a:lstStyle/>
          <a:p>
            <a:r>
              <a:rPr lang="en-GB" sz="2100">
                <a:solidFill>
                  <a:srgbClr val="FFFFFF"/>
                </a:solidFill>
              </a:rPr>
              <a:t>Hirshman’s Model</a:t>
            </a:r>
          </a:p>
        </p:txBody>
      </p:sp>
      <p:sp useBgFill="1">
        <p:nvSpPr>
          <p:cNvPr id="22" name="Snip Diagonal Corner Rectangle 21">
            <a:extLst>
              <a:ext uri="{FF2B5EF4-FFF2-40B4-BE49-F238E27FC236}">
                <a16:creationId xmlns:a16="http://schemas.microsoft.com/office/drawing/2014/main" id="{79D5C3D0-88DD-405B-A549-4B5C3712E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159" y="641648"/>
            <a:ext cx="4931622" cy="5286838"/>
          </a:xfrm>
          <a:prstGeom prst="snip2DiagRect">
            <a:avLst>
              <a:gd name="adj1" fmla="val 8741"/>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p:cNvSpPr>
            <a:spLocks noGrp="1"/>
          </p:cNvSpPr>
          <p:nvPr>
            <p:ph idx="1"/>
          </p:nvPr>
        </p:nvSpPr>
        <p:spPr>
          <a:xfrm>
            <a:off x="5649532" y="1822449"/>
            <a:ext cx="2609564" cy="2922591"/>
          </a:xfrm>
        </p:spPr>
        <p:txBody>
          <a:bodyPr anchor="t">
            <a:normAutofit/>
          </a:bodyPr>
          <a:lstStyle/>
          <a:p>
            <a:pPr>
              <a:buNone/>
            </a:pPr>
            <a:endParaRPr lang="en-GB" sz="1000">
              <a:solidFill>
                <a:srgbClr val="0F496F"/>
              </a:solidFill>
            </a:endParaRPr>
          </a:p>
          <a:p>
            <a:pPr>
              <a:buNone/>
            </a:pPr>
            <a:endParaRPr lang="en-GB" sz="1000">
              <a:solidFill>
                <a:srgbClr val="0F496F"/>
              </a:solidFill>
            </a:endParaRPr>
          </a:p>
        </p:txBody>
      </p:sp>
      <p:grpSp>
        <p:nvGrpSpPr>
          <p:cNvPr id="15" name="Group 14">
            <a:extLst>
              <a:ext uri="{FF2B5EF4-FFF2-40B4-BE49-F238E27FC236}">
                <a16:creationId xmlns:a16="http://schemas.microsoft.com/office/drawing/2014/main" id="{B29E1950-A366-48B7-8DAB-726C0DE580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6" name="Straight Connector 15">
              <a:extLst>
                <a:ext uri="{FF2B5EF4-FFF2-40B4-BE49-F238E27FC236}">
                  <a16:creationId xmlns:a16="http://schemas.microsoft.com/office/drawing/2014/main" id="{624123CD-2156-4134-A3FB-C82036B5FA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82DAEA8-4DC7-4972-8972-06976C61D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C33B16A3-1C35-4E6B-88DA-2A2550F941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06381D1-240B-4A28-88D3-6ACC575DCF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7C8CFC7B-B818-47F0-AE87-6B34B07D14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2" name="Table 1"/>
          <p:cNvGraphicFramePr>
            <a:graphicFrameLocks noGrp="1"/>
          </p:cNvGraphicFramePr>
          <p:nvPr>
            <p:extLst>
              <p:ext uri="{D42A27DB-BD31-4B8C-83A1-F6EECF244321}">
                <p14:modId xmlns:p14="http://schemas.microsoft.com/office/powerpoint/2010/main" val="1224885001"/>
              </p:ext>
            </p:extLst>
          </p:nvPr>
        </p:nvGraphicFramePr>
        <p:xfrm>
          <a:off x="872094" y="1097060"/>
          <a:ext cx="4138435" cy="4387562"/>
        </p:xfrm>
        <a:graphic>
          <a:graphicData uri="http://schemas.openxmlformats.org/drawingml/2006/table">
            <a:tbl>
              <a:tblPr/>
              <a:tblGrid>
                <a:gridCol w="649664">
                  <a:extLst>
                    <a:ext uri="{9D8B030D-6E8A-4147-A177-3AD203B41FA5}">
                      <a16:colId xmlns:a16="http://schemas.microsoft.com/office/drawing/2014/main" val="20000"/>
                    </a:ext>
                  </a:extLst>
                </a:gridCol>
                <a:gridCol w="3488771">
                  <a:extLst>
                    <a:ext uri="{9D8B030D-6E8A-4147-A177-3AD203B41FA5}">
                      <a16:colId xmlns:a16="http://schemas.microsoft.com/office/drawing/2014/main" val="20001"/>
                    </a:ext>
                  </a:extLst>
                </a:gridCol>
              </a:tblGrid>
              <a:tr h="218184">
                <a:tc>
                  <a:txBody>
                    <a:bodyPr/>
                    <a:lstStyle/>
                    <a:p>
                      <a:pPr>
                        <a:lnSpc>
                          <a:spcPct val="115000"/>
                        </a:lnSpc>
                        <a:spcAft>
                          <a:spcPts val="0"/>
                        </a:spcAft>
                      </a:pPr>
                      <a:endParaRPr lang="en-GB" sz="1200">
                        <a:latin typeface="Calibri"/>
                        <a:ea typeface="Calibri"/>
                        <a:cs typeface="Times New Roman"/>
                      </a:endParaRP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200" err="1">
                          <a:latin typeface="Calibri"/>
                          <a:ea typeface="Calibri"/>
                          <a:cs typeface="Times New Roman"/>
                        </a:rPr>
                        <a:t>Hirshman’s</a:t>
                      </a:r>
                      <a:r>
                        <a:rPr lang="en-GB" sz="1200">
                          <a:latin typeface="Calibri"/>
                          <a:ea typeface="Calibri"/>
                          <a:cs typeface="Times New Roman"/>
                        </a:rPr>
                        <a:t> model</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29024">
                <a:tc>
                  <a:txBody>
                    <a:bodyPr/>
                    <a:lstStyle/>
                    <a:p>
                      <a:pPr>
                        <a:lnSpc>
                          <a:spcPct val="115000"/>
                        </a:lnSpc>
                        <a:spcAft>
                          <a:spcPts val="0"/>
                        </a:spcAft>
                      </a:pPr>
                      <a:r>
                        <a:rPr lang="en-GB" sz="1200">
                          <a:latin typeface="Calibri"/>
                          <a:ea typeface="Calibri"/>
                          <a:cs typeface="Times New Roman"/>
                        </a:rPr>
                        <a:t>Exit:</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200">
                          <a:latin typeface="Calibri"/>
                          <a:ea typeface="Calibri"/>
                          <a:cs typeface="Times New Roman"/>
                        </a:rPr>
                        <a:t>Consumers can stop using a service and go elsewhere, as long as there are accessible alternatives. This is not an option easily available to children and young people, even with the support of an advocate.</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050705">
                <a:tc>
                  <a:txBody>
                    <a:bodyPr/>
                    <a:lstStyle/>
                    <a:p>
                      <a:pPr>
                        <a:lnSpc>
                          <a:spcPct val="115000"/>
                        </a:lnSpc>
                        <a:spcAft>
                          <a:spcPts val="0"/>
                        </a:spcAft>
                      </a:pPr>
                      <a:r>
                        <a:rPr lang="en-GB" sz="1200">
                          <a:latin typeface="Calibri"/>
                          <a:ea typeface="Calibri"/>
                          <a:cs typeface="Times New Roman"/>
                        </a:rPr>
                        <a:t>Voice:</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200">
                          <a:latin typeface="Calibri"/>
                          <a:ea typeface="Calibri"/>
                          <a:cs typeface="Times New Roman"/>
                        </a:rPr>
                        <a:t>Consumers can try to influence the service by expressing an opinion using a complaints system , opportunities for consultation, etc.  The Children Act 1989 gives children and young people looked after in local authority care the right to complain. Recognising that this is not an easy process the Children Act 2004 provides children and young people with the legislative mandate for access to independent advocacy support if they are making a complaint under the Children Act 1989. </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36251">
                <a:tc>
                  <a:txBody>
                    <a:bodyPr/>
                    <a:lstStyle/>
                    <a:p>
                      <a:pPr>
                        <a:lnSpc>
                          <a:spcPct val="115000"/>
                        </a:lnSpc>
                        <a:spcAft>
                          <a:spcPts val="0"/>
                        </a:spcAft>
                      </a:pPr>
                      <a:r>
                        <a:rPr lang="en-GB" sz="1200">
                          <a:latin typeface="Calibri"/>
                          <a:ea typeface="Calibri"/>
                          <a:cs typeface="Times New Roman"/>
                        </a:rPr>
                        <a:t>Loyalty:</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200">
                          <a:latin typeface="Calibri"/>
                          <a:ea typeface="Calibri"/>
                          <a:cs typeface="Times New Roman"/>
                        </a:rPr>
                        <a:t>Even though they may not completely satisfied with the service consumers may continue to use it without complaint because of considerations such as convenience, vulnerability, or commitment to a particular foster carer or key worker for example, may mean that this is their opinion of choice.</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Democratic Approach</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Roots in service user movements.</a:t>
            </a:r>
          </a:p>
          <a:p>
            <a:pPr>
              <a:buNone/>
            </a:pPr>
            <a:endParaRPr lang="en-GB">
              <a:solidFill>
                <a:schemeClr val="tx1"/>
              </a:solidFill>
            </a:endParaRPr>
          </a:p>
          <a:p>
            <a:r>
              <a:rPr lang="en-GB">
                <a:solidFill>
                  <a:schemeClr val="tx1"/>
                </a:solidFill>
              </a:rPr>
              <a:t>Focus on ensuring that people have an influence in relation to the services that they are using and the organisations that impact on them so they have more control over their lives (Beresford, 2005)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Focus of democratic approach</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Provision of services for all</a:t>
            </a:r>
          </a:p>
          <a:p>
            <a:r>
              <a:rPr lang="en-GB">
                <a:solidFill>
                  <a:schemeClr val="tx1"/>
                </a:solidFill>
              </a:rPr>
              <a:t>Fairness and justice</a:t>
            </a:r>
          </a:p>
          <a:p>
            <a:r>
              <a:rPr lang="en-GB">
                <a:solidFill>
                  <a:schemeClr val="tx1"/>
                </a:solidFill>
              </a:rPr>
              <a:t>Citizen rights and responsibilities</a:t>
            </a:r>
          </a:p>
          <a:p>
            <a:r>
              <a:rPr lang="en-GB">
                <a:solidFill>
                  <a:schemeClr val="tx1"/>
                </a:solidFill>
              </a:rPr>
              <a:t>Collective action</a:t>
            </a:r>
          </a:p>
          <a:p>
            <a:r>
              <a:rPr lang="en-GB">
                <a:solidFill>
                  <a:schemeClr val="tx1"/>
                </a:solidFill>
              </a:rPr>
              <a:t>Enables children and young people to influence decisions that affect  their lives.</a:t>
            </a:r>
          </a:p>
          <a:p>
            <a:r>
              <a:rPr lang="en-GB">
                <a:solidFill>
                  <a:schemeClr val="tx1"/>
                </a:solidFill>
              </a:rPr>
              <a:t>Right to heard, participate, exercise choice, define problems and action.</a:t>
            </a:r>
          </a:p>
          <a:p>
            <a:pPr>
              <a:buNone/>
            </a:pPr>
            <a:endParaRPr lang="en-GB">
              <a:solidFill>
                <a:schemeClr val="tx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Children: active in claiming their rights…</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 Children themselves…must also participate in social progress.  As the holders of the rights stipulated in the Convention, it is imperative that children know and understand their rights and are empowered to claim them.  The Convention should be taught in schools, so that children can be advocates for themselves.  Children also have responsibilities to other children under the Convention: learning about their own rights entails recognising the rights of others. (Unicef, 2009:70) </a:t>
            </a:r>
          </a:p>
          <a:p>
            <a:endParaRPr lang="en-GB">
              <a:solidFill>
                <a:schemeClr val="tx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Until recently the development of conventions laws and policies relating to children were all created by adults. Why?</a:t>
            </a:r>
          </a:p>
          <a:p>
            <a:endParaRPr lang="en-US">
              <a:solidFill>
                <a:schemeClr val="tx1"/>
              </a:solidFill>
            </a:endParaRPr>
          </a:p>
          <a:p>
            <a:r>
              <a:rPr lang="en-US">
                <a:solidFill>
                  <a:schemeClr val="tx1"/>
                </a:solidFill>
              </a:rPr>
              <a:t>Stereotyping of children as ‘incapable’, and assumptions that the best interests of children were serviced by adult decisions based on adult opinions and adult perceptions of children’s position and needs (Alderson, 2000)</a:t>
            </a:r>
          </a:p>
          <a:p>
            <a:endParaRPr lang="en-US">
              <a:solidFill>
                <a:schemeClr val="tx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pPr>
              <a:lnSpc>
                <a:spcPct val="90000"/>
              </a:lnSpc>
            </a:pPr>
            <a:r>
              <a:rPr lang="en-US">
                <a:solidFill>
                  <a:schemeClr val="tx1"/>
                </a:solidFill>
              </a:rPr>
              <a:t>‘ The neglect of children’s perspectives has come about as a result of particular social constructions that estimated them as incapable of producing relevant, reliable or representative evidence (Mills, 2004)</a:t>
            </a:r>
          </a:p>
          <a:p>
            <a:pPr>
              <a:lnSpc>
                <a:spcPct val="90000"/>
              </a:lnSpc>
            </a:pPr>
            <a:endParaRPr lang="en-US">
              <a:solidFill>
                <a:schemeClr val="tx1"/>
              </a:solidFill>
            </a:endParaRPr>
          </a:p>
          <a:p>
            <a:pPr>
              <a:lnSpc>
                <a:spcPct val="90000"/>
              </a:lnSpc>
            </a:pPr>
            <a:r>
              <a:rPr lang="en-US">
                <a:solidFill>
                  <a:schemeClr val="tx1"/>
                </a:solidFill>
              </a:rPr>
              <a:t>This attitude is still at work in many instances.  Some organisations still speak of children’s rights purely in terms of adult actions and responsibilities for ensuring that rights are acted on.</a:t>
            </a:r>
          </a:p>
          <a:p>
            <a:pPr>
              <a:lnSpc>
                <a:spcPct val="90000"/>
              </a:lnSpc>
            </a:pPr>
            <a:endParaRPr lang="en-US">
              <a:solidFill>
                <a:schemeClr val="tx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The emergent position is one that sees children as being active in defining and acting on their rights.  Adults and children together develop ideas and practices that concern rights. </a:t>
            </a:r>
          </a:p>
          <a:p>
            <a:endParaRPr lang="en-US">
              <a:solidFill>
                <a:schemeClr val="tx1"/>
              </a:solidFill>
            </a:endParaRPr>
          </a:p>
          <a:p>
            <a:r>
              <a:rPr lang="en-US">
                <a:solidFill>
                  <a:schemeClr val="tx1"/>
                </a:solidFill>
              </a:rPr>
              <a:t>The past fifty years have seen changes in many countries in traditional attitudes towards children’s lives – in including children and in giving access to decision making processes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This includes children having a voice in what happens to them in areas such as medicine, education, and family life. The creation of access to information for children is seen as a key part of this.</a:t>
            </a:r>
          </a:p>
          <a:p>
            <a:endParaRPr lang="en-US">
              <a:solidFill>
                <a:schemeClr val="tx1"/>
              </a:solidFill>
            </a:endParaRPr>
          </a:p>
          <a:p>
            <a:r>
              <a:rPr lang="en-US">
                <a:solidFill>
                  <a:schemeClr val="tx1"/>
                </a:solidFill>
              </a:rPr>
              <a:t>Access to knowledge – what rights mean and how they are available to children – has been the subject of much effort.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pPr>
              <a:lnSpc>
                <a:spcPct val="90000"/>
              </a:lnSpc>
            </a:pPr>
            <a:r>
              <a:rPr lang="en-US" sz="1700">
                <a:solidFill>
                  <a:schemeClr val="tx1"/>
                </a:solidFill>
              </a:rPr>
              <a:t>Williams 2013, claims that scepticism and resistance to children as rights bearing is strong.</a:t>
            </a:r>
          </a:p>
          <a:p>
            <a:pPr>
              <a:lnSpc>
                <a:spcPct val="90000"/>
              </a:lnSpc>
            </a:pPr>
            <a:endParaRPr lang="en-US" sz="1700">
              <a:solidFill>
                <a:schemeClr val="tx1"/>
              </a:solidFill>
            </a:endParaRPr>
          </a:p>
          <a:p>
            <a:pPr>
              <a:lnSpc>
                <a:spcPct val="90000"/>
              </a:lnSpc>
            </a:pPr>
            <a:r>
              <a:rPr lang="en-US" sz="1700">
                <a:solidFill>
                  <a:schemeClr val="tx1"/>
                </a:solidFill>
              </a:rPr>
              <a:t>The UNCRC outlines an international vision of children as human beings with rights and involves a paradigm shift in the status of children (Freeman, 2011)</a:t>
            </a:r>
          </a:p>
          <a:p>
            <a:pPr>
              <a:lnSpc>
                <a:spcPct val="90000"/>
              </a:lnSpc>
            </a:pPr>
            <a:endParaRPr lang="en-US" sz="1700">
              <a:solidFill>
                <a:schemeClr val="tx1"/>
              </a:solidFill>
            </a:endParaRPr>
          </a:p>
          <a:p>
            <a:pPr>
              <a:lnSpc>
                <a:spcPct val="90000"/>
              </a:lnSpc>
            </a:pPr>
            <a:r>
              <a:rPr lang="en-US" sz="1700">
                <a:solidFill>
                  <a:schemeClr val="tx1"/>
                </a:solidFill>
              </a:rPr>
              <a:t>‘It presents the ‘citizen child’ who is entitled to consideration in his or her own right despite lack of formal capacity and political influences.’ (Lyle, 2014)</a:t>
            </a:r>
          </a:p>
          <a:p>
            <a:pPr>
              <a:lnSpc>
                <a:spcPct val="90000"/>
              </a:lnSpc>
            </a:pPr>
            <a:endParaRPr lang="en-US" sz="1700">
              <a:solidFill>
                <a:schemeClr val="tx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The realisation or implementation of children’s rights will depend on how politically and socially acceptable it is to the adult population. (Lyle, 2014)</a:t>
            </a:r>
          </a:p>
          <a:p>
            <a:endParaRPr lang="en-US">
              <a:solidFill>
                <a:schemeClr val="tx1"/>
              </a:solidFill>
            </a:endParaRPr>
          </a:p>
          <a:p>
            <a:r>
              <a:rPr lang="en-US">
                <a:solidFill>
                  <a:schemeClr val="tx1"/>
                </a:solidFill>
              </a:rPr>
              <a:t>UNCRC recognises the child as a full human being, ‘…but unless it is firmly rooted in social policy that the adult population supports, it will remain rhetoric.’ (Lyle, 2014)</a:t>
            </a:r>
          </a:p>
          <a:p>
            <a:endParaRPr lang="en-US">
              <a:solidFill>
                <a:schemeClr val="tx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pPr>
              <a:lnSpc>
                <a:spcPct val="90000"/>
              </a:lnSpc>
            </a:pPr>
            <a:r>
              <a:rPr lang="en-US">
                <a:solidFill>
                  <a:schemeClr val="tx1"/>
                </a:solidFill>
              </a:rPr>
              <a:t>According to Lyle 2014, there are two diametrically opposed narratives of childhood:</a:t>
            </a:r>
          </a:p>
          <a:p>
            <a:pPr>
              <a:lnSpc>
                <a:spcPct val="90000"/>
              </a:lnSpc>
            </a:pPr>
            <a:endParaRPr lang="en-US">
              <a:solidFill>
                <a:schemeClr val="tx1"/>
              </a:solidFill>
            </a:endParaRPr>
          </a:p>
          <a:p>
            <a:pPr lvl="0">
              <a:lnSpc>
                <a:spcPct val="90000"/>
              </a:lnSpc>
            </a:pPr>
            <a:r>
              <a:rPr lang="en-US">
                <a:solidFill>
                  <a:schemeClr val="tx1"/>
                </a:solidFill>
              </a:rPr>
              <a:t>Children as ‘innocent’ or ‘vulnerable,’ and in need of protection from danger in public spaces.</a:t>
            </a:r>
          </a:p>
          <a:p>
            <a:pPr lvl="0">
              <a:lnSpc>
                <a:spcPct val="90000"/>
              </a:lnSpc>
            </a:pPr>
            <a:endParaRPr lang="en-US">
              <a:solidFill>
                <a:schemeClr val="tx1"/>
              </a:solidFill>
            </a:endParaRPr>
          </a:p>
          <a:p>
            <a:pPr lvl="0">
              <a:lnSpc>
                <a:spcPct val="90000"/>
              </a:lnSpc>
            </a:pPr>
            <a:r>
              <a:rPr lang="en-US">
                <a:solidFill>
                  <a:schemeClr val="tx1"/>
                </a:solidFill>
              </a:rPr>
              <a:t>Children as ‘unruly’ and in need of discipline and containment to protect adults from their behaviour.</a:t>
            </a:r>
          </a:p>
          <a:p>
            <a:pPr>
              <a:lnSpc>
                <a:spcPct val="90000"/>
              </a:lnSpc>
            </a:pPr>
            <a:endParaRPr lang="en-US">
              <a:solidFill>
                <a:schemeClr val="tx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e.g. the recent example of the introduction of anti-social behaviour orders is a policing response to fear of crime from young people in public spaces and ‘…has resulted in the criminalisation of many young people for offences that in previous times may have been labelled as bad manners rather than criminal behaviour.’ (Wlliams, 2013)</a:t>
            </a:r>
          </a:p>
          <a:p>
            <a:endParaRPr lang="en-US">
              <a:solidFill>
                <a:schemeClr val="tx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Wales, as the first nation in the world to put the UNCRC as the basis of all its work in the rights measure challenges many of the assumptions of society about the relationship between adult and child.</a:t>
            </a:r>
          </a:p>
          <a:p>
            <a:endParaRPr lang="en-US">
              <a:solidFill>
                <a:schemeClr val="tx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Society in general does not take seriously the idea of children contributing to debates about things that affect them. Ruddock and Flutter (2007) indicate that the traditional exclusion of children from decision making and dialogue is founded on an outdated view of childhood that, ‘…fails to acknowledge young people’s capacity to take initiative and reflect on issues that affect their lives.’</a:t>
            </a:r>
          </a:p>
          <a:p>
            <a:endParaRPr lang="en-US">
              <a:solidFill>
                <a:schemeClr val="tx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Research has revealed very different levels of knowledge of rights in different countries.  In Norway, a recent survey showed that children were aware of their rights from a variety of sources and indicated that organisations such as schools were active in ensuring awareness.   Research has also revealed much poorer levels of awareness in the UK: a survey conducted by the Children’s Rights Alliance (2008) reported that the ‘majority of respondents  said they knew very little about the UNCRC’.</a:t>
            </a:r>
          </a:p>
          <a:p>
            <a:endParaRPr lang="en-US">
              <a:solidFill>
                <a:schemeClr val="tx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pPr>
              <a:lnSpc>
                <a:spcPct val="90000"/>
              </a:lnSpc>
            </a:pPr>
            <a:r>
              <a:rPr lang="en-US">
                <a:solidFill>
                  <a:schemeClr val="tx1"/>
                </a:solidFill>
              </a:rPr>
              <a:t>Often information given to children about their rights may contradict positions in UK law where it does not follow the UNCRC, or the beliefs of their parents.</a:t>
            </a:r>
          </a:p>
          <a:p>
            <a:pPr>
              <a:lnSpc>
                <a:spcPct val="90000"/>
              </a:lnSpc>
            </a:pPr>
            <a:endParaRPr lang="en-US">
              <a:solidFill>
                <a:schemeClr val="tx1"/>
              </a:solidFill>
            </a:endParaRPr>
          </a:p>
          <a:p>
            <a:pPr>
              <a:lnSpc>
                <a:spcPct val="90000"/>
              </a:lnSpc>
            </a:pPr>
            <a:r>
              <a:rPr lang="en-US">
                <a:solidFill>
                  <a:schemeClr val="tx1"/>
                </a:solidFill>
              </a:rPr>
              <a:t>Lyle, in reflecting upon the programme of training and awareness raising amongst professional in schools in south Wales highlighted a number of barriers to the embedding of the UNCRC which had emerged from research with professionals.  </a:t>
            </a:r>
          </a:p>
          <a:p>
            <a:pPr>
              <a:lnSpc>
                <a:spcPct val="90000"/>
              </a:lnSpc>
            </a:pPr>
            <a:endParaRPr lang="en-US">
              <a:solidFill>
                <a:schemeClr val="tx1"/>
              </a:solidFill>
            </a:endParaRPr>
          </a:p>
          <a:p>
            <a:pPr>
              <a:lnSpc>
                <a:spcPct val="90000"/>
              </a:lnSpc>
            </a:pPr>
            <a:endParaRPr lang="en-US">
              <a:solidFill>
                <a:schemeClr val="tx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1: immaturity</a:t>
            </a:r>
            <a:br>
              <a:rPr lang="en-GB" dirty="0"/>
            </a:br>
            <a:endParaRPr lang="en-GB" dirty="0"/>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A key barrier identified during research was the view that rights for children are not</a:t>
            </a:r>
          </a:p>
          <a:p>
            <a:r>
              <a:rPr lang="en-GB">
                <a:solidFill>
                  <a:schemeClr val="tx1"/>
                </a:solidFill>
              </a:rPr>
              <a:t>appropriate. Participants expressed the view that adults are in a better position than</a:t>
            </a:r>
          </a:p>
          <a:p>
            <a:r>
              <a:rPr lang="en-GB">
                <a:solidFill>
                  <a:schemeClr val="tx1"/>
                </a:solidFill>
              </a:rPr>
              <a:t>the child to assess the interests of the child</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1: immaturity</a:t>
            </a:r>
            <a:br>
              <a:rPr lang="en-GB" dirty="0"/>
            </a:br>
            <a:endParaRPr lang="en-GB" dirty="0"/>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Narratives that cast children as incompetent</a:t>
            </a:r>
          </a:p>
          <a:p>
            <a:r>
              <a:rPr lang="en-GB">
                <a:solidFill>
                  <a:schemeClr val="tx1"/>
                </a:solidFill>
              </a:rPr>
              <a:t>and too immature to be involved in decisions about their lives were sometimes</a:t>
            </a:r>
          </a:p>
          <a:p>
            <a:r>
              <a:rPr lang="en-GB">
                <a:solidFill>
                  <a:schemeClr val="tx1"/>
                </a:solidFill>
              </a:rPr>
              <a:t>legitimated by reference to Article 3 of the UNCRC, “the best interests of the child”</a:t>
            </a:r>
          </a:p>
          <a:p>
            <a:r>
              <a:rPr lang="en-GB">
                <a:solidFill>
                  <a:schemeClr val="tx1"/>
                </a:solidFill>
              </a:rPr>
              <a:t>to justify adult decision-making in children’s lives. This was seen to override Article</a:t>
            </a:r>
          </a:p>
          <a:p>
            <a:r>
              <a:rPr lang="en-GB">
                <a:solidFill>
                  <a:schemeClr val="tx1"/>
                </a:solidFill>
              </a:rPr>
              <a:t>12, which seeks to prioritise children’s voices.</a:t>
            </a:r>
          </a:p>
          <a:p>
            <a:endParaRPr lang="en-GB">
              <a:solidFill>
                <a:schemeClr val="tx1"/>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1: immaturity</a:t>
            </a:r>
            <a:br>
              <a:rPr lang="en-GB" dirty="0"/>
            </a:br>
            <a:endParaRPr lang="en-GB" dirty="0"/>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pPr>
              <a:lnSpc>
                <a:spcPct val="90000"/>
              </a:lnSpc>
            </a:pPr>
            <a:r>
              <a:rPr lang="en-GB" sz="1900">
                <a:solidFill>
                  <a:schemeClr val="tx1"/>
                </a:solidFill>
              </a:rPr>
              <a:t>Adults commonly assumed children were incapable of forming their own views because they are not old enough; therefore, age becomes a key objection to the UNCRC in schools, especially in the early years and infant classroom</a:t>
            </a:r>
          </a:p>
          <a:p>
            <a:pPr>
              <a:lnSpc>
                <a:spcPct val="90000"/>
              </a:lnSpc>
              <a:buNone/>
            </a:pPr>
            <a:r>
              <a:rPr lang="en-GB" sz="1900">
                <a:solidFill>
                  <a:schemeClr val="tx1"/>
                </a:solidFill>
              </a:rPr>
              <a:t> (age 4–7).</a:t>
            </a:r>
          </a:p>
          <a:p>
            <a:pPr>
              <a:lnSpc>
                <a:spcPct val="90000"/>
              </a:lnSpc>
              <a:buNone/>
            </a:pPr>
            <a:r>
              <a:rPr lang="en-GB" sz="1900">
                <a:solidFill>
                  <a:schemeClr val="tx1"/>
                </a:solidFill>
              </a:rPr>
              <a:t>  Children were seen as “developing” suggesting that developmental psychology has a powerful influence on educationalists, which limits their expectations of children.</a:t>
            </a:r>
          </a:p>
          <a:p>
            <a:pPr>
              <a:lnSpc>
                <a:spcPct val="90000"/>
              </a:lnSpc>
              <a:buNone/>
            </a:pPr>
            <a:r>
              <a:rPr lang="en-GB" sz="1900">
                <a:solidFill>
                  <a:schemeClr val="tx1"/>
                </a:solidFill>
              </a:rPr>
              <a:t>   </a:t>
            </a:r>
          </a:p>
          <a:p>
            <a:pPr>
              <a:lnSpc>
                <a:spcPct val="90000"/>
              </a:lnSpc>
            </a:pPr>
            <a:endParaRPr lang="en-GB" sz="1900">
              <a:solidFill>
                <a:schemeClr val="tx1"/>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1: immaturity</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There is considerable evidence that under</a:t>
            </a:r>
          </a:p>
          <a:p>
            <a:r>
              <a:rPr lang="en-GB">
                <a:solidFill>
                  <a:schemeClr val="tx1"/>
                </a:solidFill>
              </a:rPr>
              <a:t>the sway of developmentally appropriate practice, teachers frequently assume</a:t>
            </a:r>
          </a:p>
          <a:p>
            <a:r>
              <a:rPr lang="en-GB">
                <a:solidFill>
                  <a:schemeClr val="tx1"/>
                </a:solidFill>
              </a:rPr>
              <a:t>children cannot exercise their rights as they are developmentally inappropriate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1: immaturity</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Furthermore, the notion that childhood is an apprenticeship for adulthood</a:t>
            </a:r>
          </a:p>
          <a:p>
            <a:r>
              <a:rPr lang="en-GB">
                <a:solidFill>
                  <a:schemeClr val="tx1"/>
                </a:solidFill>
              </a:rPr>
              <a:t>with the assumption that there will be “an arrival”, “an age of majority”, when</a:t>
            </a:r>
          </a:p>
          <a:p>
            <a:r>
              <a:rPr lang="en-GB">
                <a:solidFill>
                  <a:schemeClr val="tx1"/>
                </a:solidFill>
              </a:rPr>
              <a:t>the rights and status of citizenship will be conferred is commonly held (James,</a:t>
            </a:r>
          </a:p>
          <a:p>
            <a:r>
              <a:rPr lang="en-GB">
                <a:solidFill>
                  <a:schemeClr val="tx1"/>
                </a:solidFill>
              </a:rPr>
              <a:t>Jenks, and Prout 1998).</a:t>
            </a:r>
          </a:p>
          <a:p>
            <a:endParaRPr lang="en-GB">
              <a:solidFill>
                <a:schemeClr val="tx1"/>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1: immaturity</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The dominant discourse of child as “citizen-in-waiting” is an attitude that works against the UNCRC.</a:t>
            </a:r>
          </a:p>
          <a:p>
            <a:endParaRPr lang="en-GB">
              <a:solidFill>
                <a:schemeClr val="tx1"/>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2: narratives of childhood</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The view of children as “innocent” was expressed and used</a:t>
            </a:r>
          </a:p>
          <a:p>
            <a:r>
              <a:rPr lang="en-GB">
                <a:solidFill>
                  <a:schemeClr val="tx1"/>
                </a:solidFill>
              </a:rPr>
              <a:t>in argument for the withholding of knowledge from children under the guise of protecting</a:t>
            </a:r>
          </a:p>
          <a:p>
            <a:r>
              <a:rPr lang="en-GB">
                <a:solidFill>
                  <a:schemeClr val="tx1"/>
                </a:solidFill>
              </a:rPr>
              <a:t>them. Adults were seen as gatekeepers who should protect children from</a:t>
            </a:r>
          </a:p>
          <a:p>
            <a:r>
              <a:rPr lang="en-GB">
                <a:solidFill>
                  <a:schemeClr val="tx1"/>
                </a:solidFill>
              </a:rPr>
              <a:t>information they consider too difficult for them to deal with.</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2: narratives of childhood</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some children were seen as unruly and needed to learn “how to</a:t>
            </a:r>
          </a:p>
          <a:p>
            <a:r>
              <a:rPr lang="en-GB">
                <a:solidFill>
                  <a:schemeClr val="tx1"/>
                </a:solidFill>
              </a:rPr>
              <a:t>behave” and be taught “how to be good”. Such children were regarded as potentially</a:t>
            </a:r>
          </a:p>
          <a:p>
            <a:r>
              <a:rPr lang="en-GB">
                <a:solidFill>
                  <a:schemeClr val="tx1"/>
                </a:solidFill>
              </a:rPr>
              <a:t>disruptive and subversive to the process of participation.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2: narratives of childhood</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Both views of children as</a:t>
            </a:r>
          </a:p>
          <a:p>
            <a:r>
              <a:rPr lang="en-GB">
                <a:solidFill>
                  <a:schemeClr val="tx1"/>
                </a:solidFill>
              </a:rPr>
              <a:t>“innocent” and “unruly” can support the notion of adults as protectors of children</a:t>
            </a:r>
          </a:p>
          <a:p>
            <a:r>
              <a:rPr lang="en-GB">
                <a:solidFill>
                  <a:schemeClr val="tx1"/>
                </a:solidFill>
              </a:rPr>
              <a:t>and knowledge gatekeepers. This has the effect of shielding children from participation</a:t>
            </a:r>
          </a:p>
          <a:p>
            <a:r>
              <a:rPr lang="en-GB">
                <a:solidFill>
                  <a:schemeClr val="tx1"/>
                </a:solidFill>
              </a:rPr>
              <a:t>as active citizens and impacts on the provision made for them.</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2: narratives of childhood</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A third objection to the UNCRC was the existence of a given curriculum that</a:t>
            </a:r>
          </a:p>
          <a:p>
            <a:r>
              <a:rPr lang="en-GB">
                <a:solidFill>
                  <a:schemeClr val="tx1"/>
                </a:solidFill>
              </a:rPr>
              <a:t>“had to be covered”.</a:t>
            </a:r>
          </a:p>
          <a:p>
            <a:r>
              <a:rPr lang="en-GB">
                <a:solidFill>
                  <a:schemeClr val="tx1"/>
                </a:solidFill>
              </a:rPr>
              <a:t>This revealed a tabula rasa or blank slate approach to children, believing that it was the teacher who had to “deliver” a fixed curriculum to children who would remain ignorant if this was not done.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2: narratives of childhood</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The requirement that children should have</a:t>
            </a:r>
          </a:p>
          <a:p>
            <a:r>
              <a:rPr lang="en-GB">
                <a:solidFill>
                  <a:schemeClr val="tx1"/>
                </a:solidFill>
              </a:rPr>
              <a:t>choice over topics to be discussed or that teachers should follow the children’s interests</a:t>
            </a:r>
          </a:p>
          <a:p>
            <a:r>
              <a:rPr lang="en-GB">
                <a:solidFill>
                  <a:schemeClr val="tx1"/>
                </a:solidFill>
              </a:rPr>
              <a:t>was felt to be in conflict with teaching a set curriculum.</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3: Power relations</a:t>
            </a:r>
            <a:br>
              <a:rPr lang="en-GB" dirty="0"/>
            </a:br>
            <a:endParaRPr lang="en-GB" dirty="0"/>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pPr>
              <a:lnSpc>
                <a:spcPct val="90000"/>
              </a:lnSpc>
            </a:pPr>
            <a:r>
              <a:rPr lang="en-GB">
                <a:solidFill>
                  <a:schemeClr val="tx1"/>
                </a:solidFill>
              </a:rPr>
              <a:t>Teachers’ positions of power, authority and responsibility for children emerged as a</a:t>
            </a:r>
          </a:p>
          <a:p>
            <a:pPr>
              <a:lnSpc>
                <a:spcPct val="90000"/>
              </a:lnSpc>
            </a:pPr>
            <a:r>
              <a:rPr lang="en-GB">
                <a:solidFill>
                  <a:schemeClr val="tx1"/>
                </a:solidFill>
              </a:rPr>
              <a:t>concept in discussion of the UNCRC. </a:t>
            </a:r>
          </a:p>
          <a:p>
            <a:pPr>
              <a:lnSpc>
                <a:spcPct val="90000"/>
              </a:lnSpc>
            </a:pPr>
            <a:r>
              <a:rPr lang="en-GB">
                <a:solidFill>
                  <a:schemeClr val="tx1"/>
                </a:solidFill>
              </a:rPr>
              <a:t>A key barrier to the implementation of the</a:t>
            </a:r>
          </a:p>
          <a:p>
            <a:pPr>
              <a:lnSpc>
                <a:spcPct val="90000"/>
              </a:lnSpc>
            </a:pPr>
            <a:r>
              <a:rPr lang="en-GB">
                <a:solidFill>
                  <a:schemeClr val="tx1"/>
                </a:solidFill>
              </a:rPr>
              <a:t>UNCRC is the dominance of the teacher’s voice at the expense of students’ own</a:t>
            </a:r>
          </a:p>
          <a:p>
            <a:pPr>
              <a:lnSpc>
                <a:spcPct val="90000"/>
              </a:lnSpc>
            </a:pPr>
            <a:r>
              <a:rPr lang="en-GB">
                <a:solidFill>
                  <a:schemeClr val="tx1"/>
                </a:solidFill>
              </a:rPr>
              <a:t>voices (Harper 2013). This power relationship between teachers and learners is likely to be a stumbling block to participatory practices in classroom settings.</a:t>
            </a:r>
          </a:p>
          <a:p>
            <a:pPr>
              <a:lnSpc>
                <a:spcPct val="90000"/>
              </a:lnSpc>
            </a:pPr>
            <a:endParaRPr lang="en-GB">
              <a:solidFill>
                <a:schemeClr val="tx1"/>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3: Power relations</a:t>
            </a:r>
            <a:br>
              <a:rPr lang="en-GB" dirty="0"/>
            </a:br>
            <a:endParaRPr lang="en-GB" dirty="0"/>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The implementation of the UNCRC was seen as a threat to traditional boundaries</a:t>
            </a:r>
          </a:p>
          <a:p>
            <a:r>
              <a:rPr lang="en-GB">
                <a:solidFill>
                  <a:schemeClr val="tx1"/>
                </a:solidFill>
              </a:rPr>
              <a:t>between adults and children. A key objection came from those who saw teachers as</a:t>
            </a:r>
          </a:p>
          <a:p>
            <a:r>
              <a:rPr lang="en-GB">
                <a:solidFill>
                  <a:schemeClr val="tx1"/>
                </a:solidFill>
              </a:rPr>
              <a:t>authority figures that should not be challenged. Similar to Lundy’s findings (2007)</a:t>
            </a:r>
          </a:p>
          <a:p>
            <a:endParaRPr lang="en-GB">
              <a:solidFill>
                <a:schemeClr val="tx1"/>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3: Power relations</a:t>
            </a:r>
            <a:br>
              <a:rPr lang="en-GB" dirty="0"/>
            </a:br>
            <a:endParaRPr lang="en-GB" dirty="0"/>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Participants expressed the view that many</a:t>
            </a:r>
          </a:p>
          <a:p>
            <a:r>
              <a:rPr lang="en-GB">
                <a:solidFill>
                  <a:schemeClr val="tx1"/>
                </a:solidFill>
              </a:rPr>
              <a:t>teachers are used to occupying a position of authority that has traditionally been</a:t>
            </a:r>
          </a:p>
          <a:p>
            <a:r>
              <a:rPr lang="en-GB">
                <a:solidFill>
                  <a:schemeClr val="tx1"/>
                </a:solidFill>
              </a:rPr>
              <a:t>exercised in an authoritarian manner and often find it difficult to imagine, let alone</a:t>
            </a:r>
          </a:p>
          <a:p>
            <a:r>
              <a:rPr lang="en-GB">
                <a:solidFill>
                  <a:schemeClr val="tx1"/>
                </a:solidFill>
              </a:rPr>
              <a:t>implement, an alternative approach</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Summary</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Narratives of children as “innocent”, “unruly”, “blank slate” or “developing” limit</a:t>
            </a:r>
          </a:p>
          <a:p>
            <a:r>
              <a:rPr lang="en-GB">
                <a:solidFill>
                  <a:schemeClr val="tx1"/>
                </a:solidFill>
              </a:rPr>
              <a:t>children’s participation in society and are deficit models of the child and therefore</a:t>
            </a:r>
          </a:p>
          <a:p>
            <a:r>
              <a:rPr lang="en-GB">
                <a:solidFill>
                  <a:schemeClr val="tx1"/>
                </a:solidFill>
              </a:rPr>
              <a:t>unsupportive of the UNCRC.</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Summary</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By protecting children from the world in which they exist or providing a pre-determined developmental curriculum, adults deny children their right to seriously engage in that world.</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Summary</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Lyle indicates that the findings suggest that these meta-narratives are recognised by senior educators and have the power to impact on attitudes towards children that limit the participation agenda.</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References</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pPr>
              <a:lnSpc>
                <a:spcPct val="90000"/>
              </a:lnSpc>
            </a:pPr>
            <a:r>
              <a:rPr lang="en-GB" altLang="en-US" sz="1400">
                <a:solidFill>
                  <a:schemeClr val="tx1"/>
                </a:solidFill>
              </a:rPr>
              <a:t>Alderson, P. (2000) </a:t>
            </a:r>
            <a:r>
              <a:rPr lang="en-GB" altLang="en-US" sz="1400" i="1">
                <a:solidFill>
                  <a:schemeClr val="tx1"/>
                </a:solidFill>
              </a:rPr>
              <a:t>Young Children’s Rights, </a:t>
            </a:r>
            <a:r>
              <a:rPr lang="en-GB" altLang="en-US" sz="1400">
                <a:solidFill>
                  <a:schemeClr val="tx1"/>
                </a:solidFill>
              </a:rPr>
              <a:t>London: Jessica Kingsley Publishers. </a:t>
            </a:r>
          </a:p>
          <a:p>
            <a:pPr>
              <a:lnSpc>
                <a:spcPct val="90000"/>
              </a:lnSpc>
            </a:pPr>
            <a:r>
              <a:rPr lang="en-GB" altLang="en-US" sz="1400">
                <a:solidFill>
                  <a:schemeClr val="tx1"/>
                </a:solidFill>
              </a:rPr>
              <a:t>Boylon, J. and Dalrymple, J. (2009) </a:t>
            </a:r>
            <a:r>
              <a:rPr lang="en-GB" altLang="en-US" sz="1400" i="1">
                <a:solidFill>
                  <a:schemeClr val="tx1"/>
                </a:solidFill>
              </a:rPr>
              <a:t>Understanding Advocacy for Children and Young People, </a:t>
            </a:r>
            <a:r>
              <a:rPr lang="en-GB" altLang="en-US" sz="1400">
                <a:solidFill>
                  <a:schemeClr val="tx1"/>
                </a:solidFill>
              </a:rPr>
              <a:t>Berkshire: Open University Press. </a:t>
            </a:r>
            <a:endParaRPr lang="en-GB" sz="1400">
              <a:solidFill>
                <a:schemeClr val="tx1"/>
              </a:solidFill>
            </a:endParaRPr>
          </a:p>
          <a:p>
            <a:pPr>
              <a:lnSpc>
                <a:spcPct val="90000"/>
              </a:lnSpc>
            </a:pPr>
            <a:r>
              <a:rPr lang="en-GB" sz="1400">
                <a:solidFill>
                  <a:schemeClr val="tx1"/>
                </a:solidFill>
              </a:rPr>
              <a:t>Jones, P. &amp; Welch, S., (2018)</a:t>
            </a:r>
            <a:r>
              <a:rPr lang="en-GB" sz="1400" i="1">
                <a:solidFill>
                  <a:schemeClr val="tx1"/>
                </a:solidFill>
              </a:rPr>
              <a:t> Rethinking Children's Rights: Attitudes in Contemporary Society. </a:t>
            </a:r>
            <a:r>
              <a:rPr lang="en-GB" sz="1400">
                <a:solidFill>
                  <a:schemeClr val="tx1"/>
                </a:solidFill>
              </a:rPr>
              <a:t>London: Bloomsbury</a:t>
            </a:r>
          </a:p>
          <a:p>
            <a:pPr>
              <a:lnSpc>
                <a:spcPct val="90000"/>
              </a:lnSpc>
            </a:pPr>
            <a:r>
              <a:rPr lang="en-GB" sz="1400">
                <a:solidFill>
                  <a:schemeClr val="tx1"/>
                </a:solidFill>
              </a:rPr>
              <a:t>Sue Lyle (2014) Embracing the UNCRC in Wales (UK): policy, pedagogy and </a:t>
            </a:r>
            <a:r>
              <a:rPr lang="pt-BR" sz="1400">
                <a:solidFill>
                  <a:schemeClr val="tx1"/>
                </a:solidFill>
              </a:rPr>
              <a:t>prejudices, Educational Studies, 40:2, 215-232, DOI: 10.1080/03055698.2013.870880</a:t>
            </a:r>
          </a:p>
          <a:p>
            <a:pPr>
              <a:lnSpc>
                <a:spcPct val="90000"/>
              </a:lnSpc>
            </a:pPr>
            <a:r>
              <a:rPr lang="en-GB" sz="1400">
                <a:solidFill>
                  <a:schemeClr val="tx1"/>
                </a:solidFill>
              </a:rPr>
              <a:t>Reynaert, D., Bouverne-de-Bie, M. and Vandevelde , S. (2009) </a:t>
            </a:r>
            <a:r>
              <a:rPr lang="en-GB" sz="1400">
                <a:solidFill>
                  <a:schemeClr val="tx1"/>
                </a:solidFill>
                <a:hlinkClick r:id="rId2"/>
              </a:rPr>
              <a:t>A review of children's rights literature since the adoption of the United Nations Convention on the Rights of the Child</a:t>
            </a:r>
            <a:r>
              <a:rPr lang="en-GB" sz="1400">
                <a:solidFill>
                  <a:schemeClr val="tx1"/>
                </a:solidFill>
              </a:rPr>
              <a:t>. </a:t>
            </a:r>
            <a:r>
              <a:rPr lang="en-GB" sz="1400" i="1">
                <a:solidFill>
                  <a:schemeClr val="tx1"/>
                </a:solidFill>
              </a:rPr>
              <a:t>Childhood Vol</a:t>
            </a:r>
            <a:r>
              <a:rPr lang="en-GB" sz="1400">
                <a:solidFill>
                  <a:schemeClr val="tx1"/>
                </a:solidFill>
              </a:rPr>
              <a:t>. 16(4) pp518–534</a:t>
            </a:r>
          </a:p>
          <a:p>
            <a:pPr>
              <a:lnSpc>
                <a:spcPct val="90000"/>
              </a:lnSpc>
            </a:pPr>
            <a:endParaRPr lang="en-GB" sz="1400">
              <a:solidFill>
                <a:schemeClr val="tx1"/>
              </a:solidFill>
            </a:endParaRPr>
          </a:p>
        </p:txBody>
      </p:sp>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0</TotalTime>
  <Words>2441</Words>
  <Application>Microsoft Office PowerPoint</Application>
  <PresentationFormat>On-screen Show (4:3)</PresentationFormat>
  <Paragraphs>154</Paragraphs>
  <Slides>41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Calibri</vt:lpstr>
      <vt:lpstr>Century Gothic</vt:lpstr>
      <vt:lpstr>Wingdings 3</vt:lpstr>
      <vt:lpstr>Slice</vt:lpstr>
      <vt:lpstr>Participation</vt:lpstr>
      <vt:lpstr>Participation</vt:lpstr>
      <vt:lpstr>Participation</vt:lpstr>
      <vt:lpstr>PowerPoint Presentation</vt:lpstr>
      <vt:lpstr>Ideological Approaches</vt:lpstr>
      <vt:lpstr>Consumerist Approach</vt:lpstr>
      <vt:lpstr>PowerPoint Presentation</vt:lpstr>
      <vt:lpstr>Hirshman’s Model</vt:lpstr>
      <vt:lpstr>Democratic Approach</vt:lpstr>
      <vt:lpstr>Focus of democratic approach</vt:lpstr>
      <vt:lpstr>Children: active in claiming their rights…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Theme 1: immaturity </vt:lpstr>
      <vt:lpstr>Theme 1: immaturity </vt:lpstr>
      <vt:lpstr>Theme 1: immaturity </vt:lpstr>
      <vt:lpstr>Theme 1: immaturity</vt:lpstr>
      <vt:lpstr>Theme 1: immaturity</vt:lpstr>
      <vt:lpstr>Theme 1: immaturity</vt:lpstr>
      <vt:lpstr>Theme 2: narratives of childhood</vt:lpstr>
      <vt:lpstr>Theme 2: narratives of childhood</vt:lpstr>
      <vt:lpstr>Theme 2: narratives of childhood</vt:lpstr>
      <vt:lpstr>Theme 2: narratives of childhood</vt:lpstr>
      <vt:lpstr>Theme 2: narratives of childhood</vt:lpstr>
      <vt:lpstr>Theme 3: Power relations </vt:lpstr>
      <vt:lpstr>Theme 3: Power relations </vt:lpstr>
      <vt:lpstr>Theme 3: Power relations </vt:lpstr>
      <vt:lpstr>Summary</vt:lpstr>
      <vt:lpstr>Summary</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Participation</dc:title>
  <dc:creator>Darren</dc:creator>
  <cp:lastModifiedBy>Darren O'Connor</cp:lastModifiedBy>
  <cp:revision>33</cp:revision>
  <dcterms:created xsi:type="dcterms:W3CDTF">2020-02-23T09:53:06Z</dcterms:created>
  <dcterms:modified xsi:type="dcterms:W3CDTF">2024-11-26T09:15:15Z</dcterms:modified>
</cp:coreProperties>
</file>