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3"/>
  </p:notesMasterIdLst>
  <p:sldIdLst>
    <p:sldId id="256" r:id="rId2"/>
    <p:sldId id="26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EE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3DDDB-5977-42E6-97DA-A1A72E000335}" v="89" dt="2022-01-05T22:18:48.4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p:cViewPr varScale="1">
        <p:scale>
          <a:sx n="48" d="100"/>
          <a:sy n="48" d="100"/>
        </p:scale>
        <p:origin x="53" y="322"/>
      </p:cViewPr>
      <p:guideLst/>
    </p:cSldViewPr>
  </p:slideViewPr>
  <p:notesTextViewPr>
    <p:cViewPr>
      <p:scale>
        <a:sx n="1" d="1"/>
        <a:sy n="1" d="1"/>
      </p:scale>
      <p:origin x="0" y="-1219"/>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389A12-FF22-4D97-B4F3-8CEA7B2F6FD4}" type="datetimeFigureOut">
              <a:rPr lang="en-GB" smtClean="0"/>
              <a:t>05/01/2022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4F7DB8-651D-4EA0-97F6-B719A28946FF}" type="slidenum">
              <a:rPr lang="en-GB" smtClean="0"/>
              <a:t>‹#›</a:t>
            </a:fld>
            <a:endParaRPr lang="en-GB"/>
          </a:p>
        </p:txBody>
      </p:sp>
    </p:spTree>
    <p:extLst>
      <p:ext uri="{BB962C8B-B14F-4D97-AF65-F5344CB8AC3E}">
        <p14:creationId xmlns:p14="http://schemas.microsoft.com/office/powerpoint/2010/main" val="827449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day my name is Caitlin Innes, student number 1900689, module code BMSP6002 Digital Business. Here is my presentation on digital business in 2021.</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1</a:t>
            </a:fld>
            <a:endParaRPr lang="en-GB"/>
          </a:p>
        </p:txBody>
      </p:sp>
    </p:spTree>
    <p:extLst>
      <p:ext uri="{BB962C8B-B14F-4D97-AF65-F5344CB8AC3E}">
        <p14:creationId xmlns:p14="http://schemas.microsoft.com/office/powerpoint/2010/main" val="227767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the presentation is to identify 6 to 8 different themes from 3 different chapters and then critique the themes in their relevance to digital business in 2021 by looking at relevance, importance, and how well achieved. The focus organisation id Airbnb. </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2</a:t>
            </a:fld>
            <a:endParaRPr lang="en-GB"/>
          </a:p>
        </p:txBody>
      </p:sp>
    </p:spTree>
    <p:extLst>
      <p:ext uri="{BB962C8B-B14F-4D97-AF65-F5344CB8AC3E}">
        <p14:creationId xmlns:p14="http://schemas.microsoft.com/office/powerpoint/2010/main" val="1856775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chosen chapters are 3, 6, and 16. Chapter 3, Airbnb’s business model, Chapter 6, Airbnb and its competitors, and Chapter 16, Networks and Hosts.</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3</a:t>
            </a:fld>
            <a:endParaRPr lang="en-GB"/>
          </a:p>
        </p:txBody>
      </p:sp>
    </p:spTree>
    <p:extLst>
      <p:ext uri="{BB962C8B-B14F-4D97-AF65-F5344CB8AC3E}">
        <p14:creationId xmlns:p14="http://schemas.microsoft.com/office/powerpoint/2010/main" val="142492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Business model, the most noticeable business model that is mentioned in chapter 3 is peer to peer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Forgace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Dimanche, 2016). According to The Business Model Navigator Airbnb have 110 business models these being Digitization, tow sided market, peer to peer, leverage data customer model, aggregator, affiliation, cross selling, marketplace, customer loyalty, and e-commerce </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4</a:t>
            </a:fld>
            <a:endParaRPr lang="en-GB"/>
          </a:p>
        </p:txBody>
      </p:sp>
    </p:spTree>
    <p:extLst>
      <p:ext uri="{BB962C8B-B14F-4D97-AF65-F5344CB8AC3E}">
        <p14:creationId xmlns:p14="http://schemas.microsoft.com/office/powerpoint/2010/main" val="2340546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E-commerce is mentioned in chapter 3 that it’s a multi sided platform (Rumble and Mangematin, 2015). A multisided business model purpose is to connect 2 or more parties, these parties refer to different sides of the market being able to connect (Rochet and Tirole, 2003).</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5</a:t>
            </a:fld>
            <a:endParaRPr lang="en-GB"/>
          </a:p>
        </p:txBody>
      </p:sp>
    </p:spTree>
    <p:extLst>
      <p:ext uri="{BB962C8B-B14F-4D97-AF65-F5344CB8AC3E}">
        <p14:creationId xmlns:p14="http://schemas.microsoft.com/office/powerpoint/2010/main" val="826283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and digital disruption, in chapter 3 the digital disruption mentioned is the fact that Airbnb earns its money differently to the traditional way that online distribution channels. Airbnb not only charge hosts a commission fee, but they also charge the guests a service fee. This is different to other companies because other companies just charge the hosts a higher fee and not charging the guests a service fee causing the hosts to lose out on money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Hagiu</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Wright, 2015). Additionally in chapter 3 it mentions some of the value that Airbnb creates theses are including proposition, creation, communication, and transfer, capture, dissemination, and development (Bieger and Reinhold, 2011).</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and value, firstly guests value, this includes the ability to find accommodation, mitigate any risks, social networking, quirky accommodation, connections, similar interests, meet new people, ease of access, and use through an app, communication through the app, email, texts, and website, flat rate with a fixed fee, and usability. Hosts value, gives them the opportunity to meet new people, join a community, feel good due to sharing, access to new clients, standardised information, connecting, social networking, communication through website, app, SMS, and email, fixed rates. </a:t>
            </a:r>
          </a:p>
        </p:txBody>
      </p:sp>
      <p:sp>
        <p:nvSpPr>
          <p:cNvPr id="4" name="Slide Number Placeholder 3"/>
          <p:cNvSpPr>
            <a:spLocks noGrp="1"/>
          </p:cNvSpPr>
          <p:nvPr>
            <p:ph type="sldNum" sz="quarter" idx="5"/>
          </p:nvPr>
        </p:nvSpPr>
        <p:spPr/>
        <p:txBody>
          <a:bodyPr/>
          <a:lstStyle/>
          <a:p>
            <a:fld id="{EA4F7DB8-651D-4EA0-97F6-B719A28946FF}" type="slidenum">
              <a:rPr lang="en-GB" smtClean="0"/>
              <a:t>6</a:t>
            </a:fld>
            <a:endParaRPr lang="en-GB"/>
          </a:p>
        </p:txBody>
      </p:sp>
    </p:spTree>
    <p:extLst>
      <p:ext uri="{BB962C8B-B14F-4D97-AF65-F5344CB8AC3E}">
        <p14:creationId xmlns:p14="http://schemas.microsoft.com/office/powerpoint/2010/main" val="1984137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of the different perspectives can be found in chapter 3 some being communication, business, services, relationships, and community. The types of communication that can be found include is email, mobile apps, advertising, and personal communication. The services include mobile applications and personal communication for conflict resolution. Relationships allowing personal communication to be able to resolve any conflict this helps build customer relations. Community the link to the community of similar interests is Airbnb itself as hosts have rooms or houses unused and guests want somewhere to stay or go on holiday to. Chapter 6 communication is call centres, users, and insurance. Services are then space – the accommodation, linen – the bedding, home items, and cleaning – clean place before and after use.</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7</a:t>
            </a:fld>
            <a:endParaRPr lang="en-GB"/>
          </a:p>
        </p:txBody>
      </p:sp>
    </p:spTree>
    <p:extLst>
      <p:ext uri="{BB962C8B-B14F-4D97-AF65-F5344CB8AC3E}">
        <p14:creationId xmlns:p14="http://schemas.microsoft.com/office/powerpoint/2010/main" val="48001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sharing economy and collaborative consumption. Chapter 6 briefly touches on the sharing economy because of the success and rapid growth of Airbnb tourists are now more aware of the peer-to-peer networks to be a place to go when booking for short term accommodation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Oskam</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Boswijk, 2016). Chapter 16s sharing economy and collaborative consumption. Airbnb topic -centered forums and support community were set up for hosts on the Airbnb app, but when that closed it didn’t stop the hard-core hosts setting up a closed Facebook group. They then use this group to talk about the good and the bad of Airbnb in a trusted environment with like minded people. Even though it’s a safe place some have strong feelings against change and are vocal about it. The support group encourages other members showing theres strength in numbers therefore being seen as a very strong community or even a neo-tribe.</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8</a:t>
            </a:fld>
            <a:endParaRPr lang="en-GB"/>
          </a:p>
        </p:txBody>
      </p:sp>
    </p:spTree>
    <p:extLst>
      <p:ext uri="{BB962C8B-B14F-4D97-AF65-F5344CB8AC3E}">
        <p14:creationId xmlns:p14="http://schemas.microsoft.com/office/powerpoint/2010/main" val="619999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issues were brought up in chapter 3.  In chapter 6 the other issues mentioned is that Airbnb was now a target for public out rage where they where faced with accusations of wrongdoings such as avoiding regulations </a:t>
            </a:r>
            <a:r>
              <a:rPr lang="en-GB" sz="1800" dirty="0">
                <a:effectLst/>
                <a:latin typeface="Calibri" panose="020F0502020204030204" pitchFamily="34" charset="0"/>
                <a:ea typeface="Calibri" panose="020F0502020204030204" pitchFamily="34" charset="0"/>
                <a:cs typeface="Calibri" panose="020F0502020204030204" pitchFamily="34" charset="0"/>
              </a:rPr>
              <a:t>(Benner, 2017)</a:t>
            </a:r>
            <a:r>
              <a:rPr lang="en-GB" sz="1800" dirty="0">
                <a:effectLst/>
                <a:latin typeface="Calibri" panose="020F0502020204030204" pitchFamily="34" charset="0"/>
                <a:ea typeface="Calibri" panose="020F0502020204030204" pitchFamily="34" charset="0"/>
                <a:cs typeface="Times New Roman" panose="02020603050405020304" pitchFamily="18" charset="0"/>
              </a:rPr>
              <a:t>, leading to an unfair advantage over their competitors </a:t>
            </a:r>
            <a:r>
              <a:rPr lang="en-GB" sz="1800" dirty="0">
                <a:effectLst/>
                <a:latin typeface="Calibri" panose="020F0502020204030204" pitchFamily="34" charset="0"/>
                <a:ea typeface="Calibri" panose="020F0502020204030204" pitchFamily="34" charset="0"/>
                <a:cs typeface="Calibri" panose="020F0502020204030204" pitchFamily="34" charset="0"/>
              </a:rPr>
              <a:t>(Hickey &amp; </a:t>
            </a:r>
            <a:r>
              <a:rPr lang="en-GB" sz="1800" dirty="0" err="1">
                <a:effectLst/>
                <a:latin typeface="Calibri" panose="020F0502020204030204" pitchFamily="34" charset="0"/>
                <a:ea typeface="Calibri" panose="020F0502020204030204" pitchFamily="34" charset="0"/>
                <a:cs typeface="Calibri" panose="020F0502020204030204" pitchFamily="34" charset="0"/>
              </a:rPr>
              <a:t>Cookney</a:t>
            </a:r>
            <a:r>
              <a:rPr lang="en-GB" sz="1800" dirty="0">
                <a:effectLst/>
                <a:latin typeface="Calibri" panose="020F0502020204030204" pitchFamily="34" charset="0"/>
                <a:ea typeface="Calibri" panose="020F0502020204030204" pitchFamily="34" charset="0"/>
                <a:cs typeface="Calibri" panose="020F0502020204030204" pitchFamily="34" charset="0"/>
              </a:rPr>
              <a:t>, 2016)</a:t>
            </a:r>
            <a:r>
              <a:rPr lang="en-GB" sz="1800" dirty="0">
                <a:effectLst/>
                <a:latin typeface="Calibri" panose="020F0502020204030204" pitchFamily="34" charset="0"/>
                <a:ea typeface="Calibri" panose="020F0502020204030204" pitchFamily="34" charset="0"/>
                <a:cs typeface="Times New Roman" panose="02020603050405020304" pitchFamily="18" charset="0"/>
              </a:rPr>
              <a:t>, exclusion of people with disabilities and special needs </a:t>
            </a:r>
            <a:r>
              <a:rPr lang="en-GB" sz="1800" dirty="0">
                <a:effectLst/>
                <a:latin typeface="Calibri" panose="020F0502020204030204" pitchFamily="34" charset="0"/>
                <a:ea typeface="Calibri" panose="020F0502020204030204" pitchFamily="34" charset="0"/>
                <a:cs typeface="Calibri" panose="020F0502020204030204" pitchFamily="34" charset="0"/>
              </a:rPr>
              <a:t>(Ameri et al., 2020)</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These assumptions could have been said about the other peer to peer networks like couchsurfing but as they are not as big as Airbnb they were not said.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chapter 16 then the other issue is due to Airbnb constantly adapting Their platform they have now become uncontactable or accessible from there some say they have lost their way. </a:t>
            </a:r>
            <a:r>
              <a:rPr lang="en-GB" sz="1800">
                <a:effectLst/>
                <a:latin typeface="Calibri" panose="020F0502020204030204" pitchFamily="34" charset="0"/>
                <a:ea typeface="Calibri" panose="020F0502020204030204" pitchFamily="34" charset="0"/>
                <a:cs typeface="Times New Roman" panose="02020603050405020304" pitchFamily="18" charset="0"/>
              </a:rPr>
              <a:t>There's also complained that Airbnb’s market is too saturated and that long term users of Airbnb for hosting have notice a decline in occupancy but, on the other hand some do still see Airbnb as its original intentions as a sharing platform not an accommodation business.</a:t>
            </a:r>
          </a:p>
          <a:p>
            <a:endParaRPr lang="en-GB"/>
          </a:p>
        </p:txBody>
      </p:sp>
      <p:sp>
        <p:nvSpPr>
          <p:cNvPr id="4" name="Slide Number Placeholder 3"/>
          <p:cNvSpPr>
            <a:spLocks noGrp="1"/>
          </p:cNvSpPr>
          <p:nvPr>
            <p:ph type="sldNum" sz="quarter" idx="5"/>
          </p:nvPr>
        </p:nvSpPr>
        <p:spPr/>
        <p:txBody>
          <a:bodyPr/>
          <a:lstStyle/>
          <a:p>
            <a:fld id="{EA4F7DB8-651D-4EA0-97F6-B719A28946FF}" type="slidenum">
              <a:rPr lang="en-GB" smtClean="0"/>
              <a:t>9</a:t>
            </a:fld>
            <a:endParaRPr lang="en-GB"/>
          </a:p>
        </p:txBody>
      </p:sp>
    </p:spTree>
    <p:extLst>
      <p:ext uri="{BB962C8B-B14F-4D97-AF65-F5344CB8AC3E}">
        <p14:creationId xmlns:p14="http://schemas.microsoft.com/office/powerpoint/2010/main" val="2312938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conclude there are plenty of good and bad bits about Airbnb in this form. Some things that they can do better in the future and some recommendations would be to look at their other issues, such as where they had accusations made against them for wrongdoings they could go over and look maybe on the app and website to make a separate tab where hosts can list the accommodations that are accessible to disabilities suggestions of tab names are user friendly or disability friendly accommodations. This might put them ahead of their competitors as well as allowing people to filter for these accommodations that are friendly to their needs. In chapter 16 them now not being contactable through email or text they can possibly open up a call centre again this will create jobs and make hosts happy with the possibility of more occupancy with these 2 recommendations. Thank you for your time. </a:t>
            </a:r>
          </a:p>
          <a:p>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10</a:t>
            </a:fld>
            <a:endParaRPr lang="en-GB"/>
          </a:p>
        </p:txBody>
      </p:sp>
    </p:spTree>
    <p:extLst>
      <p:ext uri="{BB962C8B-B14F-4D97-AF65-F5344CB8AC3E}">
        <p14:creationId xmlns:p14="http://schemas.microsoft.com/office/powerpoint/2010/main" val="1378426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Airbnb Business Model | Business Model Navigator</a:t>
            </a:r>
            <a:r>
              <a:rPr lang="en-GB" sz="1800" dirty="0">
                <a:effectLst/>
                <a:latin typeface="Calibri" panose="020F0502020204030204" pitchFamily="34" charset="0"/>
                <a:ea typeface="Calibri" panose="020F0502020204030204" pitchFamily="34" charset="0"/>
                <a:cs typeface="Calibri" panose="020F0502020204030204" pitchFamily="34" charset="0"/>
              </a:rPr>
              <a:t>. (2021). https://businessmodelnavigator.com/case-firm?id=4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Ameri, M., Rogers, S. E., Schur, L., &amp; Kruse, D. (2020). No Room at the Inn? Disability Access in the New Sharing Economy. </a:t>
            </a:r>
            <a:r>
              <a:rPr lang="en-GB" sz="1800" i="1" dirty="0">
                <a:effectLst/>
                <a:latin typeface="Calibri" panose="020F0502020204030204" pitchFamily="34" charset="0"/>
                <a:ea typeface="Calibri" panose="020F0502020204030204" pitchFamily="34" charset="0"/>
                <a:cs typeface="Calibri" panose="020F0502020204030204" pitchFamily="34" charset="0"/>
              </a:rPr>
              <a:t>Academy of Management Discoveries</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a:effectLst/>
                <a:latin typeface="Calibri" panose="020F0502020204030204" pitchFamily="34" charset="0"/>
                <a:ea typeface="Calibri" panose="020F0502020204030204" pitchFamily="34" charset="0"/>
                <a:cs typeface="Calibri" panose="020F0502020204030204" pitchFamily="34" charset="0"/>
              </a:rPr>
              <a:t>6</a:t>
            </a:r>
            <a:r>
              <a:rPr lang="en-GB" sz="1800" dirty="0">
                <a:effectLst/>
                <a:latin typeface="Calibri" panose="020F0502020204030204" pitchFamily="34" charset="0"/>
                <a:ea typeface="Calibri" panose="020F0502020204030204" pitchFamily="34" charset="0"/>
                <a:cs typeface="Calibri" panose="020F0502020204030204" pitchFamily="34" charset="0"/>
              </a:rPr>
              <a:t>(2), 176–205. https://doi.org/10.5465/amd.2018.0054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Benner, K. (2017, April 16). </a:t>
            </a:r>
            <a:r>
              <a:rPr lang="en-GB" sz="1800" i="1" dirty="0">
                <a:effectLst/>
                <a:latin typeface="Calibri" panose="020F0502020204030204" pitchFamily="34" charset="0"/>
                <a:ea typeface="Calibri" panose="020F0502020204030204" pitchFamily="34" charset="0"/>
                <a:cs typeface="Calibri" panose="020F0502020204030204" pitchFamily="34" charset="0"/>
              </a:rPr>
              <a:t>Inside the Hotel Industry’s Plan to Combat Airbnb—The New York Times</a:t>
            </a:r>
            <a:r>
              <a:rPr lang="en-GB" sz="1800" dirty="0">
                <a:effectLst/>
                <a:latin typeface="Calibri" panose="020F0502020204030204" pitchFamily="34" charset="0"/>
                <a:ea typeface="Calibri" panose="020F0502020204030204" pitchFamily="34" charset="0"/>
                <a:cs typeface="Calibri" panose="020F0502020204030204" pitchFamily="34" charset="0"/>
              </a:rPr>
              <a:t>. https://www.nytimes.com/2017/04/16/technology/inside-the-hotel-industrys-plan-to-combat-airbnb.html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Bieger, T., &amp; Reinhold, S. (2011). Das </a:t>
            </a:r>
            <a:r>
              <a:rPr lang="en-GB" sz="1800" dirty="0" err="1">
                <a:effectLst/>
                <a:latin typeface="Calibri" panose="020F0502020204030204" pitchFamily="34" charset="0"/>
                <a:ea typeface="Calibri" panose="020F0502020204030204" pitchFamily="34" charset="0"/>
                <a:cs typeface="Calibri" panose="020F0502020204030204" pitchFamily="34" charset="0"/>
              </a:rPr>
              <a:t>wertbasierte</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Geschäftsmodell</a:t>
            </a:r>
            <a:r>
              <a:rPr lang="en-GB" sz="1800" dirty="0">
                <a:effectLst/>
                <a:latin typeface="Calibri" panose="020F0502020204030204" pitchFamily="34" charset="0"/>
                <a:ea typeface="Calibri" panose="020F0502020204030204" pitchFamily="34" charset="0"/>
                <a:cs typeface="Calibri" panose="020F0502020204030204" pitchFamily="34" charset="0"/>
              </a:rPr>
              <a:t> – Ein </a:t>
            </a:r>
            <a:r>
              <a:rPr lang="en-GB" sz="1800" dirty="0" err="1">
                <a:effectLst/>
                <a:latin typeface="Calibri" panose="020F0502020204030204" pitchFamily="34" charset="0"/>
                <a:ea typeface="Calibri" panose="020F0502020204030204" pitchFamily="34" charset="0"/>
                <a:cs typeface="Calibri" panose="020F0502020204030204" pitchFamily="34" charset="0"/>
              </a:rPr>
              <a:t>aktualisierter</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Strukturierungsansatz</a:t>
            </a:r>
            <a:r>
              <a:rPr lang="en-GB" sz="1800" dirty="0">
                <a:effectLst/>
                <a:latin typeface="Calibri" panose="020F0502020204030204" pitchFamily="34" charset="0"/>
                <a:ea typeface="Calibri" panose="020F0502020204030204" pitchFamily="34" charset="0"/>
                <a:cs typeface="Calibri" panose="020F0502020204030204" pitchFamily="34" charset="0"/>
              </a:rPr>
              <a:t>. In T. Bieger, D. </a:t>
            </a:r>
            <a:r>
              <a:rPr lang="en-GB" sz="1800" dirty="0" err="1">
                <a:effectLst/>
                <a:latin typeface="Calibri" panose="020F0502020204030204" pitchFamily="34" charset="0"/>
                <a:ea typeface="Calibri" panose="020F0502020204030204" pitchFamily="34" charset="0"/>
                <a:cs typeface="Calibri" panose="020F0502020204030204" pitchFamily="34" charset="0"/>
              </a:rPr>
              <a:t>zu</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Knyphausen-Aufseß</a:t>
            </a:r>
            <a:r>
              <a:rPr lang="en-GB" sz="1800" dirty="0">
                <a:effectLst/>
                <a:latin typeface="Calibri" panose="020F0502020204030204" pitchFamily="34" charset="0"/>
                <a:ea typeface="Calibri" panose="020F0502020204030204" pitchFamily="34" charset="0"/>
                <a:cs typeface="Calibri" panose="020F0502020204030204" pitchFamily="34" charset="0"/>
              </a:rPr>
              <a:t>, &amp; C. </a:t>
            </a:r>
            <a:r>
              <a:rPr lang="en-GB" sz="1800" dirty="0" err="1">
                <a:effectLst/>
                <a:latin typeface="Calibri" panose="020F0502020204030204" pitchFamily="34" charset="0"/>
                <a:ea typeface="Calibri" panose="020F0502020204030204" pitchFamily="34" charset="0"/>
                <a:cs typeface="Calibri" panose="020F0502020204030204" pitchFamily="34" charset="0"/>
              </a:rPr>
              <a:t>Krys</a:t>
            </a:r>
            <a:r>
              <a:rPr lang="en-GB" sz="1800" dirty="0">
                <a:effectLst/>
                <a:latin typeface="Calibri" panose="020F0502020204030204" pitchFamily="34" charset="0"/>
                <a:ea typeface="Calibri" panose="020F0502020204030204" pitchFamily="34" charset="0"/>
                <a:cs typeface="Calibri" panose="020F0502020204030204" pitchFamily="34" charset="0"/>
              </a:rPr>
              <a:t> (Eds.), </a:t>
            </a:r>
            <a:r>
              <a:rPr lang="en-GB" sz="1800" i="1" dirty="0">
                <a:effectLst/>
                <a:latin typeface="Calibri" panose="020F0502020204030204" pitchFamily="34" charset="0"/>
                <a:ea typeface="Calibri" panose="020F0502020204030204" pitchFamily="34" charset="0"/>
                <a:cs typeface="Calibri" panose="020F0502020204030204" pitchFamily="34" charset="0"/>
              </a:rPr>
              <a:t>Innovative </a:t>
            </a:r>
            <a:r>
              <a:rPr lang="en-GB" sz="1800" i="1" dirty="0" err="1">
                <a:effectLst/>
                <a:latin typeface="Calibri" panose="020F0502020204030204" pitchFamily="34" charset="0"/>
                <a:ea typeface="Calibri" panose="020F0502020204030204" pitchFamily="34" charset="0"/>
                <a:cs typeface="Calibri" panose="020F0502020204030204" pitchFamily="34" charset="0"/>
              </a:rPr>
              <a:t>Geschäftsmodelle</a:t>
            </a:r>
            <a:r>
              <a:rPr lang="en-GB" sz="1800" dirty="0">
                <a:effectLst/>
                <a:latin typeface="Calibri" panose="020F0502020204030204" pitchFamily="34" charset="0"/>
                <a:ea typeface="Calibri" panose="020F0502020204030204" pitchFamily="34" charset="0"/>
                <a:cs typeface="Calibri" panose="020F0502020204030204" pitchFamily="34" charset="0"/>
              </a:rPr>
              <a:t> (pp. 13–70). Springer. https://doi.org/10.1007/978-3-642-18068-2_2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Forgács</a:t>
            </a:r>
            <a:r>
              <a:rPr lang="en-GB" sz="1800" dirty="0">
                <a:effectLst/>
                <a:latin typeface="Calibri" panose="020F0502020204030204" pitchFamily="34" charset="0"/>
                <a:ea typeface="Calibri" panose="020F0502020204030204" pitchFamily="34" charset="0"/>
                <a:cs typeface="Calibri" panose="020F0502020204030204" pitchFamily="34" charset="0"/>
              </a:rPr>
              <a:t>, G., &amp; Dimanche, F. (2016). Revenue challenges for hotels in the sharing economy: Facing the Airbnb menace. </a:t>
            </a:r>
            <a:r>
              <a:rPr lang="en-GB" sz="1800" i="1" dirty="0">
                <a:effectLst/>
                <a:latin typeface="Calibri" panose="020F0502020204030204" pitchFamily="34" charset="0"/>
                <a:ea typeface="Calibri" panose="020F0502020204030204" pitchFamily="34" charset="0"/>
                <a:cs typeface="Calibri" panose="020F0502020204030204" pitchFamily="34" charset="0"/>
              </a:rPr>
              <a:t>Journal of Revenue and Pricing Management</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a:effectLst/>
                <a:latin typeface="Calibri" panose="020F0502020204030204" pitchFamily="34" charset="0"/>
                <a:ea typeface="Calibri" panose="020F0502020204030204" pitchFamily="34" charset="0"/>
                <a:cs typeface="Calibri" panose="020F0502020204030204" pitchFamily="34" charset="0"/>
              </a:rPr>
              <a:t>15</a:t>
            </a:r>
            <a:r>
              <a:rPr lang="en-GB" sz="1800" dirty="0">
                <a:effectLst/>
                <a:latin typeface="Calibri" panose="020F0502020204030204" pitchFamily="34" charset="0"/>
                <a:ea typeface="Calibri" panose="020F0502020204030204" pitchFamily="34" charset="0"/>
                <a:cs typeface="Calibri" panose="020F0502020204030204" pitchFamily="34" charset="0"/>
              </a:rPr>
              <a:t>. https://doi.org/10.1057/s41272-016-0071-z</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Hagiu</a:t>
            </a:r>
            <a:r>
              <a:rPr lang="en-GB" sz="1800" dirty="0">
                <a:effectLst/>
                <a:latin typeface="Calibri" panose="020F0502020204030204" pitchFamily="34" charset="0"/>
                <a:ea typeface="Calibri" panose="020F0502020204030204" pitchFamily="34" charset="0"/>
                <a:cs typeface="Calibri" panose="020F0502020204030204" pitchFamily="34" charset="0"/>
              </a:rPr>
              <a:t>, A., &amp; Wright, J. (2015). </a:t>
            </a:r>
            <a:r>
              <a:rPr lang="en-GB" sz="1800" i="1" dirty="0">
                <a:effectLst/>
                <a:latin typeface="Calibri" panose="020F0502020204030204" pitchFamily="34" charset="0"/>
                <a:ea typeface="Calibri" panose="020F0502020204030204" pitchFamily="34" charset="0"/>
                <a:cs typeface="Calibri" panose="020F0502020204030204" pitchFamily="34" charset="0"/>
              </a:rPr>
              <a:t>Multi-Sided Platforms</a:t>
            </a:r>
            <a:r>
              <a:rPr lang="en-GB" sz="1800" dirty="0">
                <a:effectLst/>
                <a:latin typeface="Calibri" panose="020F0502020204030204" pitchFamily="34" charset="0"/>
                <a:ea typeface="Calibri" panose="020F0502020204030204" pitchFamily="34" charset="0"/>
                <a:cs typeface="Calibri" panose="020F0502020204030204" pitchFamily="34" charset="0"/>
              </a:rPr>
              <a:t> (SSRN Scholarly Paper ID 2794582). Social Science Research Network. https://doi.org/10.2139/ssrn.2794582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Hickey, S., &amp; </a:t>
            </a:r>
            <a:r>
              <a:rPr lang="en-GB" sz="1800" dirty="0" err="1">
                <a:effectLst/>
                <a:latin typeface="Calibri" panose="020F0502020204030204" pitchFamily="34" charset="0"/>
                <a:ea typeface="Calibri" panose="020F0502020204030204" pitchFamily="34" charset="0"/>
                <a:cs typeface="Calibri" panose="020F0502020204030204" pitchFamily="34" charset="0"/>
              </a:rPr>
              <a:t>Cookney</a:t>
            </a:r>
            <a:r>
              <a:rPr lang="en-GB" sz="1800" dirty="0">
                <a:effectLst/>
                <a:latin typeface="Calibri" panose="020F0502020204030204" pitchFamily="34" charset="0"/>
                <a:ea typeface="Calibri" panose="020F0502020204030204" pitchFamily="34" charset="0"/>
                <a:cs typeface="Calibri" panose="020F0502020204030204" pitchFamily="34" charset="0"/>
              </a:rPr>
              <a:t>, F. (2016, October 29). Airbnb faces worldwide opposition. It plans a movement to rise up in its defence. </a:t>
            </a:r>
            <a:r>
              <a:rPr lang="en-GB" sz="1800" i="1" dirty="0">
                <a:effectLst/>
                <a:latin typeface="Calibri" panose="020F0502020204030204" pitchFamily="34" charset="0"/>
                <a:ea typeface="Calibri" panose="020F0502020204030204" pitchFamily="34" charset="0"/>
                <a:cs typeface="Calibri" panose="020F0502020204030204" pitchFamily="34" charset="0"/>
              </a:rPr>
              <a:t>The Observer</a:t>
            </a:r>
            <a:r>
              <a:rPr lang="en-GB" sz="1800" dirty="0">
                <a:effectLst/>
                <a:latin typeface="Calibri" panose="020F0502020204030204" pitchFamily="34" charset="0"/>
                <a:ea typeface="Calibri" panose="020F0502020204030204" pitchFamily="34" charset="0"/>
                <a:cs typeface="Calibri" panose="020F0502020204030204" pitchFamily="34" charset="0"/>
              </a:rPr>
              <a:t>. https://www.theguardian.com/technology/2016/oct/29/airbnb-backlash-customers-fight-back-london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Oskam</a:t>
            </a:r>
            <a:r>
              <a:rPr lang="en-GB" sz="1800" dirty="0">
                <a:effectLst/>
                <a:latin typeface="Calibri" panose="020F0502020204030204" pitchFamily="34" charset="0"/>
                <a:ea typeface="Calibri" panose="020F0502020204030204" pitchFamily="34" charset="0"/>
                <a:cs typeface="Calibri" panose="020F0502020204030204" pitchFamily="34" charset="0"/>
              </a:rPr>
              <a:t>, J. (2016, May 16). </a:t>
            </a:r>
            <a:r>
              <a:rPr lang="en-GB" sz="1800" i="1" dirty="0">
                <a:effectLst/>
                <a:latin typeface="Calibri" panose="020F0502020204030204" pitchFamily="34" charset="0"/>
                <a:ea typeface="Calibri" panose="020F0502020204030204" pitchFamily="34" charset="0"/>
                <a:cs typeface="Calibri" panose="020F0502020204030204" pitchFamily="34" charset="0"/>
              </a:rPr>
              <a:t>Airbnb or “Networked Hospitality Businesses”: Between Innovation and Commercialization. A Research Agenda</a:t>
            </a:r>
            <a:r>
              <a:rPr lang="en-GB" sz="1800" dirty="0">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Rochet, J.-C., &amp; Tirole, J. (2003). Platform Competition in Two-Sided Markets. </a:t>
            </a:r>
            <a:r>
              <a:rPr lang="en-GB" sz="1800" i="1" dirty="0">
                <a:effectLst/>
                <a:latin typeface="Calibri" panose="020F0502020204030204" pitchFamily="34" charset="0"/>
                <a:ea typeface="Calibri" panose="020F0502020204030204" pitchFamily="34" charset="0"/>
                <a:cs typeface="Calibri" panose="020F0502020204030204" pitchFamily="34" charset="0"/>
              </a:rPr>
              <a:t>Journal of the European Economic Association</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a:effectLst/>
                <a:latin typeface="Calibri" panose="020F0502020204030204" pitchFamily="34" charset="0"/>
                <a:ea typeface="Calibri" panose="020F0502020204030204" pitchFamily="34" charset="0"/>
                <a:cs typeface="Calibri" panose="020F0502020204030204" pitchFamily="34" charset="0"/>
              </a:rPr>
              <a:t>1</a:t>
            </a:r>
            <a:r>
              <a:rPr lang="en-GB" sz="1800" dirty="0">
                <a:effectLst/>
                <a:latin typeface="Calibri" panose="020F0502020204030204" pitchFamily="34" charset="0"/>
                <a:ea typeface="Calibri" panose="020F0502020204030204" pitchFamily="34" charset="0"/>
                <a:cs typeface="Calibri" panose="020F0502020204030204" pitchFamily="34" charset="0"/>
              </a:rPr>
              <a:t>(4), 990–1029. https://doi.org/10.1162/154247603322493212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rPr>
              <a:t>Rumble, R., &amp; Mangematin, V. (2015). Business Model Implementation: The Antecedents of Multi-Sidedness. </a:t>
            </a:r>
            <a:r>
              <a:rPr lang="en-GB" sz="1800" i="1" dirty="0">
                <a:effectLst/>
                <a:latin typeface="Calibri" panose="020F0502020204030204" pitchFamily="34" charset="0"/>
                <a:ea typeface="Calibri" panose="020F0502020204030204" pitchFamily="34" charset="0"/>
              </a:rPr>
              <a:t>Advances in Strategic Management</a:t>
            </a:r>
            <a:r>
              <a:rPr lang="en-GB" sz="1800" dirty="0">
                <a:effectLst/>
                <a:latin typeface="Calibri" panose="020F0502020204030204" pitchFamily="34" charset="0"/>
                <a:ea typeface="Calibri" panose="020F0502020204030204" pitchFamily="34" charset="0"/>
              </a:rPr>
              <a:t>, 97–131.</a:t>
            </a:r>
            <a:endParaRPr lang="en-GB" dirty="0"/>
          </a:p>
        </p:txBody>
      </p:sp>
      <p:sp>
        <p:nvSpPr>
          <p:cNvPr id="4" name="Slide Number Placeholder 3"/>
          <p:cNvSpPr>
            <a:spLocks noGrp="1"/>
          </p:cNvSpPr>
          <p:nvPr>
            <p:ph type="sldNum" sz="quarter" idx="5"/>
          </p:nvPr>
        </p:nvSpPr>
        <p:spPr/>
        <p:txBody>
          <a:bodyPr/>
          <a:lstStyle/>
          <a:p>
            <a:fld id="{EA4F7DB8-651D-4EA0-97F6-B719A28946FF}" type="slidenum">
              <a:rPr lang="en-GB" smtClean="0"/>
              <a:t>11</a:t>
            </a:fld>
            <a:endParaRPr lang="en-GB"/>
          </a:p>
        </p:txBody>
      </p:sp>
    </p:spTree>
    <p:extLst>
      <p:ext uri="{BB962C8B-B14F-4D97-AF65-F5344CB8AC3E}">
        <p14:creationId xmlns:p14="http://schemas.microsoft.com/office/powerpoint/2010/main" val="2311293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3507219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94826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t>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2513374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1/5/2022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88456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t>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2467534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4368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1888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1/5/2022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25534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1/5/2022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378936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83624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16857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smtClean="0"/>
              <a:t>1/5/2022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6682380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27988-FD2C-684E-AF61-9D60731D7860}"/>
              </a:ext>
            </a:extLst>
          </p:cNvPr>
          <p:cNvSpPr>
            <a:spLocks noGrp="1"/>
          </p:cNvSpPr>
          <p:nvPr>
            <p:ph type="ctrTitle"/>
          </p:nvPr>
        </p:nvSpPr>
        <p:spPr>
          <a:xfrm>
            <a:off x="1600197" y="1048096"/>
            <a:ext cx="8991600" cy="1989389"/>
          </a:xfrm>
        </p:spPr>
        <p:txBody>
          <a:bodyPr>
            <a:noAutofit/>
          </a:bodyPr>
          <a:lstStyle/>
          <a:p>
            <a:pPr marL="457200"/>
            <a:r>
              <a:rPr lang="en-GB" sz="2500" b="1" dirty="0">
                <a:solidFill>
                  <a:schemeClr val="bg1"/>
                </a:solidFill>
                <a:effectLst/>
                <a:latin typeface="Arial" panose="020B0604020202020204" pitchFamily="34" charset="0"/>
                <a:ea typeface="Times New Roman" panose="02020603050405020304" pitchFamily="18" charset="0"/>
              </a:rPr>
              <a:t>Summary </a:t>
            </a:r>
            <a:r>
              <a:rPr lang="en-GB" sz="2500" b="1" dirty="0">
                <a:solidFill>
                  <a:schemeClr val="bg1"/>
                </a:solidFill>
                <a:latin typeface="Arial" panose="020B0604020202020204" pitchFamily="34" charset="0"/>
                <a:ea typeface="Times New Roman" panose="02020603050405020304" pitchFamily="18" charset="0"/>
              </a:rPr>
              <a:t>of </a:t>
            </a:r>
            <a:r>
              <a:rPr lang="en-US" sz="2500" b="1" dirty="0">
                <a:solidFill>
                  <a:schemeClr val="bg1"/>
                </a:solidFill>
                <a:effectLst/>
                <a:latin typeface="Arial" panose="020B0604020202020204" pitchFamily="34" charset="0"/>
                <a:ea typeface="Times New Roman" panose="02020603050405020304" pitchFamily="18" charset="0"/>
              </a:rPr>
              <a:t>the themes in the chapters </a:t>
            </a:r>
            <a:r>
              <a:rPr lang="en-GB" sz="2500" b="1" dirty="0">
                <a:solidFill>
                  <a:schemeClr val="bg1"/>
                </a:solidFill>
                <a:latin typeface="Arial" panose="020B0604020202020204" pitchFamily="34" charset="0"/>
                <a:ea typeface="Times New Roman" panose="02020603050405020304" pitchFamily="18" charset="0"/>
              </a:rPr>
              <a:t>with </a:t>
            </a:r>
            <a:r>
              <a:rPr lang="en-US" sz="2500" b="1" dirty="0">
                <a:solidFill>
                  <a:schemeClr val="bg1"/>
                </a:solidFill>
                <a:effectLst/>
                <a:latin typeface="Arial" panose="020B0604020202020204" pitchFamily="34" charset="0"/>
                <a:ea typeface="Times New Roman" panose="02020603050405020304" pitchFamily="18" charset="0"/>
              </a:rPr>
              <a:t>critique them in their relevance to digital business in 2021.</a:t>
            </a:r>
            <a:endParaRPr lang="en-US" sz="2500" b="1" dirty="0">
              <a:solidFill>
                <a:schemeClr val="bg1"/>
              </a:solidFill>
            </a:endParaRPr>
          </a:p>
        </p:txBody>
      </p:sp>
      <p:sp>
        <p:nvSpPr>
          <p:cNvPr id="3" name="Subtitle 2">
            <a:extLst>
              <a:ext uri="{FF2B5EF4-FFF2-40B4-BE49-F238E27FC236}">
                <a16:creationId xmlns:a16="http://schemas.microsoft.com/office/drawing/2014/main" id="{9752115A-5EF6-0E4E-B4D2-17E89EAADAF3}"/>
              </a:ext>
            </a:extLst>
          </p:cNvPr>
          <p:cNvSpPr>
            <a:spLocks noGrp="1"/>
          </p:cNvSpPr>
          <p:nvPr>
            <p:ph type="subTitle" idx="1"/>
          </p:nvPr>
        </p:nvSpPr>
        <p:spPr>
          <a:xfrm>
            <a:off x="1600198" y="3820515"/>
            <a:ext cx="8991599" cy="2175873"/>
          </a:xfrm>
        </p:spPr>
        <p:txBody>
          <a:bodyPr>
            <a:normAutofit/>
          </a:bodyPr>
          <a:lstStyle/>
          <a:p>
            <a:r>
              <a:rPr lang="en-GB" b="1" dirty="0"/>
              <a:t>Caitlin Faye Innes – 1900689</a:t>
            </a:r>
          </a:p>
          <a:p>
            <a:r>
              <a:rPr lang="en-GB" b="1" dirty="0"/>
              <a:t>BMSP6002 Digital Business </a:t>
            </a:r>
          </a:p>
          <a:p>
            <a:r>
              <a:rPr lang="en-GB" b="1" dirty="0"/>
              <a:t>Dr </a:t>
            </a:r>
            <a:r>
              <a:rPr lang="en-GB" b="1" dirty="0" err="1"/>
              <a:t>Roisin</a:t>
            </a:r>
            <a:r>
              <a:rPr lang="en-GB" b="1" dirty="0"/>
              <a:t> Mullins</a:t>
            </a:r>
          </a:p>
          <a:p>
            <a:r>
              <a:rPr lang="en-GB" b="1" dirty="0"/>
              <a:t>20th December 2021</a:t>
            </a:r>
            <a:endParaRPr lang="en-US" b="1" dirty="0"/>
          </a:p>
        </p:txBody>
      </p:sp>
      <p:pic>
        <p:nvPicPr>
          <p:cNvPr id="4" name="Audio 3">
            <a:hlinkClick r:id="" action="ppaction://media"/>
            <a:extLst>
              <a:ext uri="{FF2B5EF4-FFF2-40B4-BE49-F238E27FC236}">
                <a16:creationId xmlns:a16="http://schemas.microsoft.com/office/drawing/2014/main" id="{E32EB708-9CB3-41D5-8FEC-630423420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612097316"/>
      </p:ext>
    </p:extLst>
  </p:cSld>
  <p:clrMapOvr>
    <a:masterClrMapping/>
  </p:clrMapOvr>
  <mc:AlternateContent xmlns:mc="http://schemas.openxmlformats.org/markup-compatibility/2006" xmlns:p14="http://schemas.microsoft.com/office/powerpoint/2010/main">
    <mc:Choice Requires="p14">
      <p:transition spd="slow" p14:dur="2000" advTm="20692"/>
    </mc:Choice>
    <mc:Fallback xmlns="">
      <p:transition spd="slow" advTm="20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DCB1-1952-3842-9A16-D1262D148673}"/>
              </a:ext>
            </a:extLst>
          </p:cNvPr>
          <p:cNvSpPr>
            <a:spLocks noGrp="1"/>
          </p:cNvSpPr>
          <p:nvPr>
            <p:ph type="title"/>
          </p:nvPr>
        </p:nvSpPr>
        <p:spPr/>
        <p:txBody>
          <a:bodyPr/>
          <a:lstStyle/>
          <a:p>
            <a:r>
              <a:rPr lang="en-GB" dirty="0"/>
              <a:t>Purpose of the presentation</a:t>
            </a:r>
            <a:endParaRPr lang="en-US" dirty="0"/>
          </a:p>
        </p:txBody>
      </p:sp>
      <p:sp>
        <p:nvSpPr>
          <p:cNvPr id="3" name="Content Placeholder 2">
            <a:extLst>
              <a:ext uri="{FF2B5EF4-FFF2-40B4-BE49-F238E27FC236}">
                <a16:creationId xmlns:a16="http://schemas.microsoft.com/office/drawing/2014/main" id="{2DE0D61B-6D15-694C-868E-1075A28418C0}"/>
              </a:ext>
            </a:extLst>
          </p:cNvPr>
          <p:cNvSpPr>
            <a:spLocks noGrp="1"/>
          </p:cNvSpPr>
          <p:nvPr>
            <p:ph type="body" idx="1"/>
          </p:nvPr>
        </p:nvSpPr>
        <p:spPr/>
        <p:txBody>
          <a:bodyPr/>
          <a:lstStyle/>
          <a:p>
            <a:r>
              <a:rPr lang="en-GB" dirty="0"/>
              <a:t>Identify themes from 3 chapters and critique the themes with relevance, importance, and how well achieved.</a:t>
            </a:r>
            <a:endParaRPr lang="en-US" dirty="0"/>
          </a:p>
        </p:txBody>
      </p:sp>
      <p:pic>
        <p:nvPicPr>
          <p:cNvPr id="4" name="Audio 3">
            <a:hlinkClick r:id="" action="ppaction://media"/>
            <a:extLst>
              <a:ext uri="{FF2B5EF4-FFF2-40B4-BE49-F238E27FC236}">
                <a16:creationId xmlns:a16="http://schemas.microsoft.com/office/drawing/2014/main" id="{DBC1C560-23A3-4683-A8C6-BEA0AF5599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726577810"/>
      </p:ext>
    </p:extLst>
  </p:cSld>
  <p:clrMapOvr>
    <a:masterClrMapping/>
  </p:clrMapOvr>
  <mc:AlternateContent xmlns:mc="http://schemas.openxmlformats.org/markup-compatibility/2006" xmlns:p14="http://schemas.microsoft.com/office/powerpoint/2010/main">
    <mc:Choice Requires="p14">
      <p:transition spd="slow" p14:dur="2000" advTm="23972"/>
    </mc:Choice>
    <mc:Fallback xmlns="">
      <p:transition spd="slow" advTm="2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3ECB-A751-3942-924D-C8D3FE2D41DF}"/>
              </a:ext>
            </a:extLst>
          </p:cNvPr>
          <p:cNvSpPr>
            <a:spLocks noGrp="1"/>
          </p:cNvSpPr>
          <p:nvPr>
            <p:ph type="title"/>
          </p:nvPr>
        </p:nvSpPr>
        <p:spPr/>
        <p:txBody>
          <a:bodyPr/>
          <a:lstStyle/>
          <a:p>
            <a:r>
              <a:rPr lang="en-GB" dirty="0"/>
              <a:t>Chapters </a:t>
            </a:r>
            <a:endParaRPr lang="en-US" dirty="0"/>
          </a:p>
        </p:txBody>
      </p:sp>
      <p:sp>
        <p:nvSpPr>
          <p:cNvPr id="4" name="Text Placeholder 3">
            <a:extLst>
              <a:ext uri="{FF2B5EF4-FFF2-40B4-BE49-F238E27FC236}">
                <a16:creationId xmlns:a16="http://schemas.microsoft.com/office/drawing/2014/main" id="{9EE3F6B9-6CDE-9F40-A435-67C11E16AB86}"/>
              </a:ext>
            </a:extLst>
          </p:cNvPr>
          <p:cNvSpPr>
            <a:spLocks noGrp="1"/>
          </p:cNvSpPr>
          <p:nvPr>
            <p:ph type="body" sz="half" idx="2"/>
          </p:nvPr>
        </p:nvSpPr>
        <p:spPr/>
        <p:txBody>
          <a:bodyPr/>
          <a:lstStyle/>
          <a:p>
            <a:r>
              <a:rPr lang="en-GB" dirty="0"/>
              <a:t>Chapter 3,  Airbnb’s business model </a:t>
            </a:r>
          </a:p>
          <a:p>
            <a:endParaRPr lang="en-GB" dirty="0"/>
          </a:p>
          <a:p>
            <a:r>
              <a:rPr lang="en-GB" dirty="0"/>
              <a:t>Chapter 6,  Airbnb and it’s competitors </a:t>
            </a:r>
          </a:p>
          <a:p>
            <a:endParaRPr lang="en-GB" dirty="0"/>
          </a:p>
          <a:p>
            <a:r>
              <a:rPr lang="en-GB" dirty="0"/>
              <a:t>Chapter 16, Networks and Hosts</a:t>
            </a:r>
          </a:p>
        </p:txBody>
      </p:sp>
      <p:pic>
        <p:nvPicPr>
          <p:cNvPr id="5" name="Audio 4">
            <a:hlinkClick r:id="" action="ppaction://media"/>
            <a:extLst>
              <a:ext uri="{FF2B5EF4-FFF2-40B4-BE49-F238E27FC236}">
                <a16:creationId xmlns:a16="http://schemas.microsoft.com/office/drawing/2014/main" id="{28803AAA-58DB-4EBD-97F8-41819C1F16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pic>
        <p:nvPicPr>
          <p:cNvPr id="8" name="Picture 7">
            <a:extLst>
              <a:ext uri="{FF2B5EF4-FFF2-40B4-BE49-F238E27FC236}">
                <a16:creationId xmlns:a16="http://schemas.microsoft.com/office/drawing/2014/main" id="{EC1FCA1C-6C5E-4B2F-8379-EC0614F575F6}"/>
              </a:ext>
            </a:extLst>
          </p:cNvPr>
          <p:cNvPicPr>
            <a:picLocks noChangeAspect="1"/>
          </p:cNvPicPr>
          <p:nvPr/>
        </p:nvPicPr>
        <p:blipFill>
          <a:blip r:embed="rId6"/>
          <a:stretch>
            <a:fillRect/>
          </a:stretch>
        </p:blipFill>
        <p:spPr>
          <a:xfrm>
            <a:off x="7281674" y="285070"/>
            <a:ext cx="4126157" cy="6200509"/>
          </a:xfrm>
          <a:prstGeom prst="rect">
            <a:avLst/>
          </a:prstGeom>
        </p:spPr>
      </p:pic>
    </p:spTree>
    <p:extLst>
      <p:ext uri="{BB962C8B-B14F-4D97-AF65-F5344CB8AC3E}">
        <p14:creationId xmlns:p14="http://schemas.microsoft.com/office/powerpoint/2010/main" val="1129445756"/>
      </p:ext>
    </p:extLst>
  </p:cSld>
  <p:clrMapOvr>
    <a:masterClrMapping/>
  </p:clrMapOvr>
  <mc:AlternateContent xmlns:mc="http://schemas.openxmlformats.org/markup-compatibility/2006" xmlns:p14="http://schemas.microsoft.com/office/powerpoint/2010/main">
    <mc:Choice Requires="p14">
      <p:transition spd="slow" p14:dur="2000" advTm="21525"/>
    </mc:Choice>
    <mc:Fallback xmlns="">
      <p:transition spd="slow" advTm="21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BA031-C7E7-AF45-A046-9649A1CE3CE0}"/>
              </a:ext>
            </a:extLst>
          </p:cNvPr>
          <p:cNvSpPr>
            <a:spLocks noGrp="1"/>
          </p:cNvSpPr>
          <p:nvPr>
            <p:ph type="title"/>
          </p:nvPr>
        </p:nvSpPr>
        <p:spPr>
          <a:xfrm>
            <a:off x="2231136" y="682589"/>
            <a:ext cx="7729728" cy="1188720"/>
          </a:xfrm>
        </p:spPr>
        <p:txBody>
          <a:bodyPr>
            <a:normAutofit/>
          </a:bodyPr>
          <a:lstStyle/>
          <a:p>
            <a:r>
              <a:rPr lang="en-GB" dirty="0"/>
              <a:t>Business model</a:t>
            </a:r>
            <a:endParaRPr lang="en-US" dirty="0"/>
          </a:p>
        </p:txBody>
      </p:sp>
      <p:pic>
        <p:nvPicPr>
          <p:cNvPr id="4" name="Audio 3">
            <a:hlinkClick r:id="" action="ppaction://media"/>
            <a:extLst>
              <a:ext uri="{FF2B5EF4-FFF2-40B4-BE49-F238E27FC236}">
                <a16:creationId xmlns:a16="http://schemas.microsoft.com/office/drawing/2014/main" id="{072CA2A8-79E5-487E-AA60-1474BE5AAB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pic>
        <p:nvPicPr>
          <p:cNvPr id="5" name="Picture 4">
            <a:extLst>
              <a:ext uri="{FF2B5EF4-FFF2-40B4-BE49-F238E27FC236}">
                <a16:creationId xmlns:a16="http://schemas.microsoft.com/office/drawing/2014/main" id="{15DE00A4-B309-4C27-A83B-9B4BCABE796F}"/>
              </a:ext>
            </a:extLst>
          </p:cNvPr>
          <p:cNvPicPr>
            <a:picLocks noChangeAspect="1"/>
          </p:cNvPicPr>
          <p:nvPr/>
        </p:nvPicPr>
        <p:blipFill>
          <a:blip r:embed="rId6"/>
          <a:stretch>
            <a:fillRect/>
          </a:stretch>
        </p:blipFill>
        <p:spPr>
          <a:xfrm>
            <a:off x="1023129" y="2186714"/>
            <a:ext cx="4197384" cy="4197384"/>
          </a:xfrm>
          <a:prstGeom prst="rect">
            <a:avLst/>
          </a:prstGeom>
        </p:spPr>
      </p:pic>
      <p:pic>
        <p:nvPicPr>
          <p:cNvPr id="6" name="Picture 5">
            <a:extLst>
              <a:ext uri="{FF2B5EF4-FFF2-40B4-BE49-F238E27FC236}">
                <a16:creationId xmlns:a16="http://schemas.microsoft.com/office/drawing/2014/main" id="{A978B2F2-C07C-4906-90ED-DAB277FB0285}"/>
              </a:ext>
            </a:extLst>
          </p:cNvPr>
          <p:cNvPicPr>
            <a:picLocks noChangeAspect="1"/>
          </p:cNvPicPr>
          <p:nvPr/>
        </p:nvPicPr>
        <p:blipFill>
          <a:blip r:embed="rId7"/>
          <a:stretch>
            <a:fillRect/>
          </a:stretch>
        </p:blipFill>
        <p:spPr>
          <a:xfrm>
            <a:off x="6971488" y="2264536"/>
            <a:ext cx="4197383" cy="4197383"/>
          </a:xfrm>
          <a:prstGeom prst="rect">
            <a:avLst/>
          </a:prstGeom>
        </p:spPr>
      </p:pic>
    </p:spTree>
    <p:extLst>
      <p:ext uri="{BB962C8B-B14F-4D97-AF65-F5344CB8AC3E}">
        <p14:creationId xmlns:p14="http://schemas.microsoft.com/office/powerpoint/2010/main" val="3882902626"/>
      </p:ext>
    </p:extLst>
  </p:cSld>
  <p:clrMapOvr>
    <a:masterClrMapping/>
  </p:clrMapOvr>
  <mc:AlternateContent xmlns:mc="http://schemas.openxmlformats.org/markup-compatibility/2006" xmlns:p14="http://schemas.microsoft.com/office/powerpoint/2010/main">
    <mc:Choice Requires="p14">
      <p:transition spd="slow" p14:dur="2000" advTm="41759"/>
    </mc:Choice>
    <mc:Fallback xmlns="">
      <p:transition spd="slow" advTm="41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CEEF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584C03-413E-48AB-A3FD-8487DCEDFA42}"/>
              </a:ext>
            </a:extLst>
          </p:cNvPr>
          <p:cNvPicPr>
            <a:picLocks noChangeAspect="1"/>
          </p:cNvPicPr>
          <p:nvPr/>
        </p:nvPicPr>
        <p:blipFill>
          <a:blip r:embed="rId5"/>
          <a:stretch>
            <a:fillRect/>
          </a:stretch>
        </p:blipFill>
        <p:spPr>
          <a:xfrm>
            <a:off x="0" y="1223210"/>
            <a:ext cx="12192000" cy="4411579"/>
          </a:xfrm>
          <a:prstGeom prst="rect">
            <a:avLst/>
          </a:prstGeom>
        </p:spPr>
      </p:pic>
      <p:pic>
        <p:nvPicPr>
          <p:cNvPr id="5" name="Audio 4">
            <a:hlinkClick r:id="" action="ppaction://media"/>
            <a:extLst>
              <a:ext uri="{FF2B5EF4-FFF2-40B4-BE49-F238E27FC236}">
                <a16:creationId xmlns:a16="http://schemas.microsoft.com/office/drawing/2014/main" id="{EC5BD2A5-83CB-45BC-9EBF-CA36EE1C1C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413738512"/>
      </p:ext>
    </p:extLst>
  </p:cSld>
  <p:clrMapOvr>
    <a:masterClrMapping/>
  </p:clrMapOvr>
  <mc:AlternateContent xmlns:mc="http://schemas.openxmlformats.org/markup-compatibility/2006" xmlns:p14="http://schemas.microsoft.com/office/powerpoint/2010/main">
    <mc:Choice Requires="p14">
      <p:transition spd="slow" p14:dur="2000" advTm="22881"/>
    </mc:Choice>
    <mc:Fallback xmlns="">
      <p:transition spd="slow" advTm="22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hlinkClick r:id="" action="ppaction://media"/>
            <a:extLst>
              <a:ext uri="{FF2B5EF4-FFF2-40B4-BE49-F238E27FC236}">
                <a16:creationId xmlns:a16="http://schemas.microsoft.com/office/drawing/2014/main" id="{AC251874-220A-4954-9BAC-AAD5F9A53C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pic>
        <p:nvPicPr>
          <p:cNvPr id="5" name="Picture 4">
            <a:extLst>
              <a:ext uri="{FF2B5EF4-FFF2-40B4-BE49-F238E27FC236}">
                <a16:creationId xmlns:a16="http://schemas.microsoft.com/office/drawing/2014/main" id="{AC80F19C-30F8-4BBD-B153-557B06E63585}"/>
              </a:ext>
            </a:extLst>
          </p:cNvPr>
          <p:cNvPicPr>
            <a:picLocks noChangeAspect="1"/>
          </p:cNvPicPr>
          <p:nvPr/>
        </p:nvPicPr>
        <p:blipFill>
          <a:blip r:embed="rId6"/>
          <a:stretch>
            <a:fillRect/>
          </a:stretch>
        </p:blipFill>
        <p:spPr>
          <a:xfrm>
            <a:off x="513626" y="363875"/>
            <a:ext cx="4606062" cy="3065125"/>
          </a:xfrm>
          <a:prstGeom prst="rect">
            <a:avLst/>
          </a:prstGeom>
        </p:spPr>
      </p:pic>
      <p:pic>
        <p:nvPicPr>
          <p:cNvPr id="6" name="Picture 5">
            <a:extLst>
              <a:ext uri="{FF2B5EF4-FFF2-40B4-BE49-F238E27FC236}">
                <a16:creationId xmlns:a16="http://schemas.microsoft.com/office/drawing/2014/main" id="{08722CAA-A513-4481-91C5-24F176C8EF9B}"/>
              </a:ext>
            </a:extLst>
          </p:cNvPr>
          <p:cNvPicPr>
            <a:picLocks noChangeAspect="1"/>
          </p:cNvPicPr>
          <p:nvPr/>
        </p:nvPicPr>
        <p:blipFill>
          <a:blip r:embed="rId7"/>
          <a:stretch>
            <a:fillRect/>
          </a:stretch>
        </p:blipFill>
        <p:spPr>
          <a:xfrm>
            <a:off x="5747544" y="3210308"/>
            <a:ext cx="6048375" cy="3400425"/>
          </a:xfrm>
          <a:prstGeom prst="rect">
            <a:avLst/>
          </a:prstGeom>
        </p:spPr>
      </p:pic>
    </p:spTree>
    <p:extLst>
      <p:ext uri="{BB962C8B-B14F-4D97-AF65-F5344CB8AC3E}">
        <p14:creationId xmlns:p14="http://schemas.microsoft.com/office/powerpoint/2010/main" val="1439391167"/>
      </p:ext>
    </p:extLst>
  </p:cSld>
  <p:clrMapOvr>
    <a:masterClrMapping/>
  </p:clrMapOvr>
  <mc:AlternateContent xmlns:mc="http://schemas.openxmlformats.org/markup-compatibility/2006" xmlns:p14="http://schemas.microsoft.com/office/powerpoint/2010/main">
    <mc:Choice Requires="p14">
      <p:transition spd="slow" p14:dur="2000" advTm="122402"/>
    </mc:Choice>
    <mc:Fallback xmlns="">
      <p:transition spd="slow" advTm="122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7D60B07D-1CEC-450A-B18A-050D9029CAB9}"/>
              </a:ext>
            </a:extLst>
          </p:cNvPr>
          <p:cNvPicPr>
            <a:picLocks noChangeAspect="1"/>
          </p:cNvPicPr>
          <p:nvPr/>
        </p:nvPicPr>
        <p:blipFill>
          <a:blip r:embed="rId5"/>
          <a:stretch>
            <a:fillRect/>
          </a:stretch>
        </p:blipFill>
        <p:spPr>
          <a:xfrm>
            <a:off x="925749" y="0"/>
            <a:ext cx="10340502" cy="6881134"/>
          </a:xfrm>
          <a:prstGeom prst="rect">
            <a:avLst/>
          </a:prstGeom>
        </p:spPr>
      </p:pic>
      <p:sp>
        <p:nvSpPr>
          <p:cNvPr id="2" name="Title 1">
            <a:extLst>
              <a:ext uri="{FF2B5EF4-FFF2-40B4-BE49-F238E27FC236}">
                <a16:creationId xmlns:a16="http://schemas.microsoft.com/office/drawing/2014/main" id="{E8E3F602-A481-2142-BA41-68154586FF07}"/>
              </a:ext>
            </a:extLst>
          </p:cNvPr>
          <p:cNvSpPr>
            <a:spLocks noGrp="1"/>
          </p:cNvSpPr>
          <p:nvPr>
            <p:ph type="title"/>
          </p:nvPr>
        </p:nvSpPr>
        <p:spPr>
          <a:xfrm>
            <a:off x="3625693" y="3109589"/>
            <a:ext cx="4486656" cy="1141497"/>
          </a:xfrm>
        </p:spPr>
        <p:txBody>
          <a:bodyPr/>
          <a:lstStyle/>
          <a:p>
            <a:r>
              <a:rPr lang="en-GB" dirty="0"/>
              <a:t>Perspectives</a:t>
            </a:r>
            <a:endParaRPr lang="en-US" dirty="0"/>
          </a:p>
        </p:txBody>
      </p:sp>
      <p:pic>
        <p:nvPicPr>
          <p:cNvPr id="10" name="Audio 9">
            <a:hlinkClick r:id="" action="ppaction://media"/>
            <a:extLst>
              <a:ext uri="{FF2B5EF4-FFF2-40B4-BE49-F238E27FC236}">
                <a16:creationId xmlns:a16="http://schemas.microsoft.com/office/drawing/2014/main" id="{3D3CA361-1559-420E-9339-682E23F945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386395459"/>
      </p:ext>
    </p:extLst>
  </p:cSld>
  <p:clrMapOvr>
    <a:masterClrMapping/>
  </p:clrMapOvr>
  <mc:AlternateContent xmlns:mc="http://schemas.openxmlformats.org/markup-compatibility/2006" xmlns:p14="http://schemas.microsoft.com/office/powerpoint/2010/main">
    <mc:Choice Requires="p14">
      <p:transition spd="slow" p14:dur="2000" advTm="102659"/>
    </mc:Choice>
    <mc:Fallback xmlns="">
      <p:transition spd="slow" advTm="102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217E7F-286E-4575-B4B1-C16271DFDB84}"/>
              </a:ext>
            </a:extLst>
          </p:cNvPr>
          <p:cNvPicPr>
            <a:picLocks noChangeAspect="1"/>
          </p:cNvPicPr>
          <p:nvPr/>
        </p:nvPicPr>
        <p:blipFill>
          <a:blip r:embed="rId5"/>
          <a:stretch>
            <a:fillRect/>
          </a:stretch>
        </p:blipFill>
        <p:spPr>
          <a:xfrm>
            <a:off x="-324256" y="0"/>
            <a:ext cx="12840511" cy="6859577"/>
          </a:xfrm>
          <a:prstGeom prst="rect">
            <a:avLst/>
          </a:prstGeom>
        </p:spPr>
      </p:pic>
      <p:sp>
        <p:nvSpPr>
          <p:cNvPr id="2" name="Title 1">
            <a:extLst>
              <a:ext uri="{FF2B5EF4-FFF2-40B4-BE49-F238E27FC236}">
                <a16:creationId xmlns:a16="http://schemas.microsoft.com/office/drawing/2014/main" id="{3F3BB1EF-8590-864A-993B-39A6F69616C0}"/>
              </a:ext>
            </a:extLst>
          </p:cNvPr>
          <p:cNvSpPr>
            <a:spLocks noGrp="1"/>
          </p:cNvSpPr>
          <p:nvPr>
            <p:ph type="title"/>
          </p:nvPr>
        </p:nvSpPr>
        <p:spPr/>
        <p:txBody>
          <a:bodyPr/>
          <a:lstStyle/>
          <a:p>
            <a:r>
              <a:rPr lang="en-GB" dirty="0"/>
              <a:t>Sharing economy &amp; collaborative consumption</a:t>
            </a:r>
            <a:endParaRPr lang="en-US" dirty="0"/>
          </a:p>
        </p:txBody>
      </p:sp>
      <p:pic>
        <p:nvPicPr>
          <p:cNvPr id="4" name="Audio 3">
            <a:hlinkClick r:id="" action="ppaction://media"/>
            <a:extLst>
              <a:ext uri="{FF2B5EF4-FFF2-40B4-BE49-F238E27FC236}">
                <a16:creationId xmlns:a16="http://schemas.microsoft.com/office/drawing/2014/main" id="{B67FB3F5-2A83-442B-BA4C-24C022F54E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296136310"/>
      </p:ext>
    </p:extLst>
  </p:cSld>
  <p:clrMapOvr>
    <a:masterClrMapping/>
  </p:clrMapOvr>
  <mc:AlternateContent xmlns:mc="http://schemas.openxmlformats.org/markup-compatibility/2006" xmlns:p14="http://schemas.microsoft.com/office/powerpoint/2010/main">
    <mc:Choice Requires="p14">
      <p:transition spd="slow" p14:dur="2000" advTm="81279"/>
    </mc:Choice>
    <mc:Fallback xmlns="">
      <p:transition spd="slow" advTm="81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40EE41-9ACD-4D66-A6C0-C267E95CF57B}"/>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4C534A-D05B-3145-A4C7-5B216A105584}"/>
              </a:ext>
            </a:extLst>
          </p:cNvPr>
          <p:cNvSpPr>
            <a:spLocks noGrp="1"/>
          </p:cNvSpPr>
          <p:nvPr>
            <p:ph type="title"/>
          </p:nvPr>
        </p:nvSpPr>
        <p:spPr>
          <a:xfrm>
            <a:off x="7065582" y="405698"/>
            <a:ext cx="4486656" cy="1141497"/>
          </a:xfrm>
        </p:spPr>
        <p:txBody>
          <a:bodyPr/>
          <a:lstStyle/>
          <a:p>
            <a:r>
              <a:rPr lang="en-GB" dirty="0"/>
              <a:t>Other issues</a:t>
            </a:r>
            <a:endParaRPr lang="en-US" dirty="0"/>
          </a:p>
        </p:txBody>
      </p:sp>
      <p:pic>
        <p:nvPicPr>
          <p:cNvPr id="5" name="Audio 4">
            <a:hlinkClick r:id="" action="ppaction://media"/>
            <a:extLst>
              <a:ext uri="{FF2B5EF4-FFF2-40B4-BE49-F238E27FC236}">
                <a16:creationId xmlns:a16="http://schemas.microsoft.com/office/drawing/2014/main" id="{5841E64E-8AA3-4040-89B2-5D171388A2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994522709"/>
      </p:ext>
    </p:extLst>
  </p:cSld>
  <p:clrMapOvr>
    <a:masterClrMapping/>
  </p:clrMapOvr>
  <mc:AlternateContent xmlns:mc="http://schemas.openxmlformats.org/markup-compatibility/2006" xmlns:p14="http://schemas.microsoft.com/office/powerpoint/2010/main">
    <mc:Choice Requires="p14">
      <p:transition spd="slow" p14:dur="2000" advTm="93588"/>
    </mc:Choice>
    <mc:Fallback xmlns="">
      <p:transition spd="slow" advTm="93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2CEBA-6BCD-4C45-B50A-D770C78D9715}"/>
              </a:ext>
            </a:extLst>
          </p:cNvPr>
          <p:cNvSpPr>
            <a:spLocks noGrp="1"/>
          </p:cNvSpPr>
          <p:nvPr>
            <p:ph type="title"/>
          </p:nvPr>
        </p:nvSpPr>
        <p:spPr/>
        <p:txBody>
          <a:bodyPr>
            <a:normAutofit/>
          </a:bodyPr>
          <a:lstStyle/>
          <a:p>
            <a:r>
              <a:rPr lang="en-GB" sz="3000" b="1" dirty="0"/>
              <a:t>Conclusion</a:t>
            </a:r>
            <a:endParaRPr lang="en-US" sz="3000" b="1" dirty="0"/>
          </a:p>
        </p:txBody>
      </p:sp>
      <p:sp>
        <p:nvSpPr>
          <p:cNvPr id="4" name="Text Placeholder 3">
            <a:extLst>
              <a:ext uri="{FF2B5EF4-FFF2-40B4-BE49-F238E27FC236}">
                <a16:creationId xmlns:a16="http://schemas.microsoft.com/office/drawing/2014/main" id="{E3C5FBB4-C599-4E09-868A-5AF861E20992}"/>
              </a:ext>
            </a:extLst>
          </p:cNvPr>
          <p:cNvSpPr>
            <a:spLocks noGrp="1"/>
          </p:cNvSpPr>
          <p:nvPr>
            <p:ph type="body" idx="1"/>
          </p:nvPr>
        </p:nvSpPr>
        <p:spPr/>
        <p:txBody>
          <a:bodyPr/>
          <a:lstStyle/>
          <a:p>
            <a:endParaRPr lang="en-GB"/>
          </a:p>
        </p:txBody>
      </p:sp>
      <p:pic>
        <p:nvPicPr>
          <p:cNvPr id="3" name="Audio 2">
            <a:hlinkClick r:id="" action="ppaction://media"/>
            <a:extLst>
              <a:ext uri="{FF2B5EF4-FFF2-40B4-BE49-F238E27FC236}">
                <a16:creationId xmlns:a16="http://schemas.microsoft.com/office/drawing/2014/main" id="{3DD5E02B-680E-4F64-9C88-BF6526C525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28836717"/>
      </p:ext>
    </p:extLst>
  </p:cSld>
  <p:clrMapOvr>
    <a:masterClrMapping/>
  </p:clrMapOvr>
  <mc:AlternateContent xmlns:mc="http://schemas.openxmlformats.org/markup-compatibility/2006" xmlns:p14="http://schemas.microsoft.com/office/powerpoint/2010/main">
    <mc:Choice Requires="p14">
      <p:transition spd="slow" p14:dur="2000" advTm="94259"/>
    </mc:Choice>
    <mc:Fallback xmlns="">
      <p:transition spd="slow" advTm="94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70732"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4B0F4-CB40-5844-B04A-5DDF469011F0}"/>
              </a:ext>
            </a:extLst>
          </p:cNvPr>
          <p:cNvSpPr>
            <a:spLocks noGrp="1"/>
          </p:cNvSpPr>
          <p:nvPr>
            <p:ph type="title"/>
          </p:nvPr>
        </p:nvSpPr>
        <p:spPr>
          <a:xfrm>
            <a:off x="2231136" y="3110"/>
            <a:ext cx="7729728" cy="710509"/>
          </a:xfrm>
        </p:spPr>
        <p:txBody>
          <a:bodyPr>
            <a:normAutofit fontScale="90000"/>
          </a:bodyPr>
          <a:lstStyle/>
          <a:p>
            <a:r>
              <a:rPr lang="en-GB" b="1" dirty="0"/>
              <a:t>References </a:t>
            </a:r>
            <a:endParaRPr lang="en-US" b="1" dirty="0"/>
          </a:p>
        </p:txBody>
      </p:sp>
      <p:sp>
        <p:nvSpPr>
          <p:cNvPr id="3" name="Content Placeholder 2">
            <a:extLst>
              <a:ext uri="{FF2B5EF4-FFF2-40B4-BE49-F238E27FC236}">
                <a16:creationId xmlns:a16="http://schemas.microsoft.com/office/drawing/2014/main" id="{FC924F81-83AF-2149-91D4-1BD377DE9FC0}"/>
              </a:ext>
            </a:extLst>
          </p:cNvPr>
          <p:cNvSpPr>
            <a:spLocks noGrp="1"/>
          </p:cNvSpPr>
          <p:nvPr>
            <p:ph idx="1"/>
          </p:nvPr>
        </p:nvSpPr>
        <p:spPr>
          <a:xfrm>
            <a:off x="196645" y="713619"/>
            <a:ext cx="11842955" cy="4750982"/>
          </a:xfrm>
        </p:spPr>
        <p:txBody>
          <a:bodyPr>
            <a:noAutofit/>
          </a:bodyPr>
          <a:lstStyle/>
          <a:p>
            <a:pPr>
              <a:lnSpc>
                <a:spcPct val="107000"/>
              </a:lnSpc>
              <a:spcAft>
                <a:spcPts val="800"/>
              </a:spcAft>
            </a:pPr>
            <a:r>
              <a:rPr lang="en-GB" sz="1400" i="1" dirty="0">
                <a:effectLst/>
                <a:latin typeface="Calibri" panose="020F0502020204030204" pitchFamily="34" charset="0"/>
                <a:ea typeface="Calibri" panose="020F0502020204030204" pitchFamily="34" charset="0"/>
                <a:cs typeface="Calibri" panose="020F0502020204030204" pitchFamily="34" charset="0"/>
              </a:rPr>
              <a:t>Airbnb Business Model | Business Model Navigator</a:t>
            </a:r>
            <a:r>
              <a:rPr lang="en-GB" sz="1400" dirty="0">
                <a:effectLst/>
                <a:latin typeface="Calibri" panose="020F0502020204030204" pitchFamily="34" charset="0"/>
                <a:ea typeface="Calibri" panose="020F0502020204030204" pitchFamily="34" charset="0"/>
                <a:cs typeface="Calibri" panose="020F0502020204030204" pitchFamily="34" charset="0"/>
              </a:rPr>
              <a:t>. (2021). https://businessmodelnavigator.com/case-firm?id=4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Ameri, M., Rogers, S. E., Schur, L., &amp; Kruse, D. (2020). No Room at the Inn? Disability Access in the New Sharing Economy. </a:t>
            </a:r>
            <a:r>
              <a:rPr lang="en-GB" sz="1400" i="1" dirty="0">
                <a:effectLst/>
                <a:latin typeface="Calibri" panose="020F0502020204030204" pitchFamily="34" charset="0"/>
                <a:ea typeface="Calibri" panose="020F0502020204030204" pitchFamily="34" charset="0"/>
                <a:cs typeface="Calibri" panose="020F0502020204030204" pitchFamily="34" charset="0"/>
              </a:rPr>
              <a:t>Academy of Management Discoveries</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i="1" dirty="0">
                <a:effectLst/>
                <a:latin typeface="Calibri" panose="020F0502020204030204" pitchFamily="34" charset="0"/>
                <a:ea typeface="Calibri" panose="020F0502020204030204" pitchFamily="34" charset="0"/>
                <a:cs typeface="Calibri" panose="020F0502020204030204" pitchFamily="34" charset="0"/>
              </a:rPr>
              <a:t>6</a:t>
            </a:r>
            <a:r>
              <a:rPr lang="en-GB" sz="1400" dirty="0">
                <a:effectLst/>
                <a:latin typeface="Calibri" panose="020F0502020204030204" pitchFamily="34" charset="0"/>
                <a:ea typeface="Calibri" panose="020F0502020204030204" pitchFamily="34" charset="0"/>
                <a:cs typeface="Calibri" panose="020F0502020204030204" pitchFamily="34" charset="0"/>
              </a:rPr>
              <a:t>(2), 176–205. https://doi.org/10.5465/amd.2018.0054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Benner, K. (2017, April 16). </a:t>
            </a:r>
            <a:r>
              <a:rPr lang="en-GB" sz="1400" i="1" dirty="0">
                <a:effectLst/>
                <a:latin typeface="Calibri" panose="020F0502020204030204" pitchFamily="34" charset="0"/>
                <a:ea typeface="Calibri" panose="020F0502020204030204" pitchFamily="34" charset="0"/>
                <a:cs typeface="Calibri" panose="020F0502020204030204" pitchFamily="34" charset="0"/>
              </a:rPr>
              <a:t>Inside the Hotel Industry’s Plan to Combat Airbnb—The New York Times</a:t>
            </a:r>
            <a:r>
              <a:rPr lang="en-GB" sz="1400" dirty="0">
                <a:effectLst/>
                <a:latin typeface="Calibri" panose="020F0502020204030204" pitchFamily="34" charset="0"/>
                <a:ea typeface="Calibri" panose="020F0502020204030204" pitchFamily="34" charset="0"/>
                <a:cs typeface="Calibri" panose="020F0502020204030204" pitchFamily="34" charset="0"/>
              </a:rPr>
              <a:t>. https://www.nytimes.com/2017/04/16/technology/inside-the-hotel-industrys-plan-to-combat-airbnb.html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Bieger, T., &amp; Reinhold, S. (2011). Das </a:t>
            </a:r>
            <a:r>
              <a:rPr lang="en-GB" sz="1400" dirty="0" err="1">
                <a:effectLst/>
                <a:latin typeface="Calibri" panose="020F0502020204030204" pitchFamily="34" charset="0"/>
                <a:ea typeface="Calibri" panose="020F0502020204030204" pitchFamily="34" charset="0"/>
                <a:cs typeface="Calibri" panose="020F0502020204030204" pitchFamily="34" charset="0"/>
              </a:rPr>
              <a:t>wertbasierte</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dirty="0" err="1">
                <a:effectLst/>
                <a:latin typeface="Calibri" panose="020F0502020204030204" pitchFamily="34" charset="0"/>
                <a:ea typeface="Calibri" panose="020F0502020204030204" pitchFamily="34" charset="0"/>
                <a:cs typeface="Calibri" panose="020F0502020204030204" pitchFamily="34" charset="0"/>
              </a:rPr>
              <a:t>Geschäftsmodell</a:t>
            </a:r>
            <a:r>
              <a:rPr lang="en-GB" sz="1400" dirty="0">
                <a:effectLst/>
                <a:latin typeface="Calibri" panose="020F0502020204030204" pitchFamily="34" charset="0"/>
                <a:ea typeface="Calibri" panose="020F0502020204030204" pitchFamily="34" charset="0"/>
                <a:cs typeface="Calibri" panose="020F0502020204030204" pitchFamily="34" charset="0"/>
              </a:rPr>
              <a:t> – Ein </a:t>
            </a:r>
            <a:r>
              <a:rPr lang="en-GB" sz="1400" dirty="0" err="1">
                <a:effectLst/>
                <a:latin typeface="Calibri" panose="020F0502020204030204" pitchFamily="34" charset="0"/>
                <a:ea typeface="Calibri" panose="020F0502020204030204" pitchFamily="34" charset="0"/>
                <a:cs typeface="Calibri" panose="020F0502020204030204" pitchFamily="34" charset="0"/>
              </a:rPr>
              <a:t>aktualisierter</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dirty="0" err="1">
                <a:effectLst/>
                <a:latin typeface="Calibri" panose="020F0502020204030204" pitchFamily="34" charset="0"/>
                <a:ea typeface="Calibri" panose="020F0502020204030204" pitchFamily="34" charset="0"/>
                <a:cs typeface="Calibri" panose="020F0502020204030204" pitchFamily="34" charset="0"/>
              </a:rPr>
              <a:t>Strukturierungsansatz</a:t>
            </a:r>
            <a:r>
              <a:rPr lang="en-GB" sz="1400" dirty="0">
                <a:effectLst/>
                <a:latin typeface="Calibri" panose="020F0502020204030204" pitchFamily="34" charset="0"/>
                <a:ea typeface="Calibri" panose="020F0502020204030204" pitchFamily="34" charset="0"/>
                <a:cs typeface="Calibri" panose="020F0502020204030204" pitchFamily="34" charset="0"/>
              </a:rPr>
              <a:t>. In T. Bieger, D. </a:t>
            </a:r>
            <a:r>
              <a:rPr lang="en-GB" sz="1400" dirty="0" err="1">
                <a:effectLst/>
                <a:latin typeface="Calibri" panose="020F0502020204030204" pitchFamily="34" charset="0"/>
                <a:ea typeface="Calibri" panose="020F0502020204030204" pitchFamily="34" charset="0"/>
                <a:cs typeface="Calibri" panose="020F0502020204030204" pitchFamily="34" charset="0"/>
              </a:rPr>
              <a:t>zu</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dirty="0" err="1">
                <a:effectLst/>
                <a:latin typeface="Calibri" panose="020F0502020204030204" pitchFamily="34" charset="0"/>
                <a:ea typeface="Calibri" panose="020F0502020204030204" pitchFamily="34" charset="0"/>
                <a:cs typeface="Calibri" panose="020F0502020204030204" pitchFamily="34" charset="0"/>
              </a:rPr>
              <a:t>Knyphausen-Aufseß</a:t>
            </a:r>
            <a:r>
              <a:rPr lang="en-GB" sz="1400" dirty="0">
                <a:effectLst/>
                <a:latin typeface="Calibri" panose="020F0502020204030204" pitchFamily="34" charset="0"/>
                <a:ea typeface="Calibri" panose="020F0502020204030204" pitchFamily="34" charset="0"/>
                <a:cs typeface="Calibri" panose="020F0502020204030204" pitchFamily="34" charset="0"/>
              </a:rPr>
              <a:t>, &amp; C. </a:t>
            </a:r>
            <a:r>
              <a:rPr lang="en-GB" sz="1400" dirty="0" err="1">
                <a:effectLst/>
                <a:latin typeface="Calibri" panose="020F0502020204030204" pitchFamily="34" charset="0"/>
                <a:ea typeface="Calibri" panose="020F0502020204030204" pitchFamily="34" charset="0"/>
                <a:cs typeface="Calibri" panose="020F0502020204030204" pitchFamily="34" charset="0"/>
              </a:rPr>
              <a:t>Krys</a:t>
            </a:r>
            <a:r>
              <a:rPr lang="en-GB" sz="1400" dirty="0">
                <a:effectLst/>
                <a:latin typeface="Calibri" panose="020F0502020204030204" pitchFamily="34" charset="0"/>
                <a:ea typeface="Calibri" panose="020F0502020204030204" pitchFamily="34" charset="0"/>
                <a:cs typeface="Calibri" panose="020F0502020204030204" pitchFamily="34" charset="0"/>
              </a:rPr>
              <a:t> (Eds.), </a:t>
            </a:r>
            <a:r>
              <a:rPr lang="en-GB" sz="1400" i="1" dirty="0">
                <a:effectLst/>
                <a:latin typeface="Calibri" panose="020F0502020204030204" pitchFamily="34" charset="0"/>
                <a:ea typeface="Calibri" panose="020F0502020204030204" pitchFamily="34" charset="0"/>
                <a:cs typeface="Calibri" panose="020F0502020204030204" pitchFamily="34" charset="0"/>
              </a:rPr>
              <a:t>Innovative </a:t>
            </a:r>
            <a:r>
              <a:rPr lang="en-GB" sz="1400" i="1" dirty="0" err="1">
                <a:effectLst/>
                <a:latin typeface="Calibri" panose="020F0502020204030204" pitchFamily="34" charset="0"/>
                <a:ea typeface="Calibri" panose="020F0502020204030204" pitchFamily="34" charset="0"/>
                <a:cs typeface="Calibri" panose="020F0502020204030204" pitchFamily="34" charset="0"/>
              </a:rPr>
              <a:t>Geschäftsmodelle</a:t>
            </a:r>
            <a:r>
              <a:rPr lang="en-GB" sz="1400" dirty="0">
                <a:effectLst/>
                <a:latin typeface="Calibri" panose="020F0502020204030204" pitchFamily="34" charset="0"/>
                <a:ea typeface="Calibri" panose="020F0502020204030204" pitchFamily="34" charset="0"/>
                <a:cs typeface="Calibri" panose="020F0502020204030204" pitchFamily="34" charset="0"/>
              </a:rPr>
              <a:t> (pp. 13–70). Springer. https://doi.org/10.1007/978-3-642-18068-2_2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effectLst/>
                <a:latin typeface="Calibri" panose="020F0502020204030204" pitchFamily="34" charset="0"/>
                <a:ea typeface="Calibri" panose="020F0502020204030204" pitchFamily="34" charset="0"/>
                <a:cs typeface="Calibri" panose="020F0502020204030204" pitchFamily="34" charset="0"/>
              </a:rPr>
              <a:t>Forgács</a:t>
            </a:r>
            <a:r>
              <a:rPr lang="en-GB" sz="1400" dirty="0">
                <a:effectLst/>
                <a:latin typeface="Calibri" panose="020F0502020204030204" pitchFamily="34" charset="0"/>
                <a:ea typeface="Calibri" panose="020F0502020204030204" pitchFamily="34" charset="0"/>
                <a:cs typeface="Calibri" panose="020F0502020204030204" pitchFamily="34" charset="0"/>
              </a:rPr>
              <a:t>, G., &amp; Dimanche, F. (2016). Revenue challenges for hotels in the sharing economy: Facing the Airbnb menace. </a:t>
            </a:r>
            <a:r>
              <a:rPr lang="en-GB" sz="1400" i="1" dirty="0">
                <a:effectLst/>
                <a:latin typeface="Calibri" panose="020F0502020204030204" pitchFamily="34" charset="0"/>
                <a:ea typeface="Calibri" panose="020F0502020204030204" pitchFamily="34" charset="0"/>
                <a:cs typeface="Calibri" panose="020F0502020204030204" pitchFamily="34" charset="0"/>
              </a:rPr>
              <a:t>Journal of Revenue and Pricing Management</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i="1" dirty="0">
                <a:effectLst/>
                <a:latin typeface="Calibri" panose="020F0502020204030204" pitchFamily="34" charset="0"/>
                <a:ea typeface="Calibri" panose="020F0502020204030204" pitchFamily="34" charset="0"/>
                <a:cs typeface="Calibri" panose="020F0502020204030204" pitchFamily="34" charset="0"/>
              </a:rPr>
              <a:t>15</a:t>
            </a:r>
            <a:r>
              <a:rPr lang="en-GB" sz="1400" dirty="0">
                <a:effectLst/>
                <a:latin typeface="Calibri" panose="020F0502020204030204" pitchFamily="34" charset="0"/>
                <a:ea typeface="Calibri" panose="020F0502020204030204" pitchFamily="34" charset="0"/>
                <a:cs typeface="Calibri" panose="020F0502020204030204" pitchFamily="34" charset="0"/>
              </a:rPr>
              <a:t>. https://doi.org/10.1057/s41272-016-0071-z</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effectLst/>
                <a:latin typeface="Calibri" panose="020F0502020204030204" pitchFamily="34" charset="0"/>
                <a:ea typeface="Calibri" panose="020F0502020204030204" pitchFamily="34" charset="0"/>
                <a:cs typeface="Calibri" panose="020F0502020204030204" pitchFamily="34" charset="0"/>
              </a:rPr>
              <a:t>Hagiu</a:t>
            </a:r>
            <a:r>
              <a:rPr lang="en-GB" sz="1400" dirty="0">
                <a:effectLst/>
                <a:latin typeface="Calibri" panose="020F0502020204030204" pitchFamily="34" charset="0"/>
                <a:ea typeface="Calibri" panose="020F0502020204030204" pitchFamily="34" charset="0"/>
                <a:cs typeface="Calibri" panose="020F0502020204030204" pitchFamily="34" charset="0"/>
              </a:rPr>
              <a:t>, A., &amp; Wright, J. (2015). </a:t>
            </a:r>
            <a:r>
              <a:rPr lang="en-GB" sz="1400" i="1" dirty="0">
                <a:effectLst/>
                <a:latin typeface="Calibri" panose="020F0502020204030204" pitchFamily="34" charset="0"/>
                <a:ea typeface="Calibri" panose="020F0502020204030204" pitchFamily="34" charset="0"/>
                <a:cs typeface="Calibri" panose="020F0502020204030204" pitchFamily="34" charset="0"/>
              </a:rPr>
              <a:t>Multi-Sided Platforms</a:t>
            </a:r>
            <a:r>
              <a:rPr lang="en-GB" sz="1400" dirty="0">
                <a:effectLst/>
                <a:latin typeface="Calibri" panose="020F0502020204030204" pitchFamily="34" charset="0"/>
                <a:ea typeface="Calibri" panose="020F0502020204030204" pitchFamily="34" charset="0"/>
                <a:cs typeface="Calibri" panose="020F0502020204030204" pitchFamily="34" charset="0"/>
              </a:rPr>
              <a:t> (SSRN Scholarly Paper ID 2794582). Social Science Research Network. https://doi.org/10.2139/ssrn.2794582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Hickey, S., &amp; </a:t>
            </a:r>
            <a:r>
              <a:rPr lang="en-GB" sz="1400" dirty="0" err="1">
                <a:effectLst/>
                <a:latin typeface="Calibri" panose="020F0502020204030204" pitchFamily="34" charset="0"/>
                <a:ea typeface="Calibri" panose="020F0502020204030204" pitchFamily="34" charset="0"/>
                <a:cs typeface="Calibri" panose="020F0502020204030204" pitchFamily="34" charset="0"/>
              </a:rPr>
              <a:t>Cookney</a:t>
            </a:r>
            <a:r>
              <a:rPr lang="en-GB" sz="1400" dirty="0">
                <a:effectLst/>
                <a:latin typeface="Calibri" panose="020F0502020204030204" pitchFamily="34" charset="0"/>
                <a:ea typeface="Calibri" panose="020F0502020204030204" pitchFamily="34" charset="0"/>
                <a:cs typeface="Calibri" panose="020F0502020204030204" pitchFamily="34" charset="0"/>
              </a:rPr>
              <a:t>, F. (2016, October 29). Airbnb faces worldwide opposition. It plans a movement to rise up in its defence. </a:t>
            </a:r>
            <a:r>
              <a:rPr lang="en-GB" sz="1400" i="1" dirty="0">
                <a:effectLst/>
                <a:latin typeface="Calibri" panose="020F0502020204030204" pitchFamily="34" charset="0"/>
                <a:ea typeface="Calibri" panose="020F0502020204030204" pitchFamily="34" charset="0"/>
                <a:cs typeface="Calibri" panose="020F0502020204030204" pitchFamily="34" charset="0"/>
              </a:rPr>
              <a:t>The Observer</a:t>
            </a:r>
            <a:r>
              <a:rPr lang="en-GB" sz="1400" dirty="0">
                <a:effectLst/>
                <a:latin typeface="Calibri" panose="020F0502020204030204" pitchFamily="34" charset="0"/>
                <a:ea typeface="Calibri" panose="020F0502020204030204" pitchFamily="34" charset="0"/>
                <a:cs typeface="Calibri" panose="020F0502020204030204" pitchFamily="34" charset="0"/>
              </a:rPr>
              <a:t>. https://www.theguardian.com/technology/2016/oct/29/airbnb-backlash-customers-fight-back-london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effectLst/>
                <a:latin typeface="Calibri" panose="020F0502020204030204" pitchFamily="34" charset="0"/>
                <a:ea typeface="Calibri" panose="020F0502020204030204" pitchFamily="34" charset="0"/>
                <a:cs typeface="Calibri" panose="020F0502020204030204" pitchFamily="34" charset="0"/>
              </a:rPr>
              <a:t>Oskam</a:t>
            </a:r>
            <a:r>
              <a:rPr lang="en-GB" sz="1400" dirty="0">
                <a:effectLst/>
                <a:latin typeface="Calibri" panose="020F0502020204030204" pitchFamily="34" charset="0"/>
                <a:ea typeface="Calibri" panose="020F0502020204030204" pitchFamily="34" charset="0"/>
                <a:cs typeface="Calibri" panose="020F0502020204030204" pitchFamily="34" charset="0"/>
              </a:rPr>
              <a:t>, J. (2016, May 16). </a:t>
            </a:r>
            <a:r>
              <a:rPr lang="en-GB" sz="1400" i="1" dirty="0">
                <a:effectLst/>
                <a:latin typeface="Calibri" panose="020F0502020204030204" pitchFamily="34" charset="0"/>
                <a:ea typeface="Calibri" panose="020F0502020204030204" pitchFamily="34" charset="0"/>
                <a:cs typeface="Calibri" panose="020F0502020204030204" pitchFamily="34" charset="0"/>
              </a:rPr>
              <a:t>Airbnb or “Networked Hospitality Businesses”: Between Innovation and Commercialization. A Research Agenda</a:t>
            </a:r>
            <a:r>
              <a:rPr lang="en-GB" sz="1400" dirty="0">
                <a:effectLst/>
                <a:latin typeface="Calibri" panose="020F0502020204030204" pitchFamily="34" charset="0"/>
                <a:ea typeface="Calibri" panose="020F0502020204030204" pitchFamily="34" charset="0"/>
                <a:cs typeface="Calibri" panose="020F0502020204030204" pitchFamily="34"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Rochet, J.-C., &amp; Tirole, J. (2003). Platform Competition in Two-Sided Markets. </a:t>
            </a:r>
            <a:r>
              <a:rPr lang="en-GB" sz="1400" i="1" dirty="0">
                <a:effectLst/>
                <a:latin typeface="Calibri" panose="020F0502020204030204" pitchFamily="34" charset="0"/>
                <a:ea typeface="Calibri" panose="020F0502020204030204" pitchFamily="34" charset="0"/>
                <a:cs typeface="Calibri" panose="020F0502020204030204" pitchFamily="34" charset="0"/>
              </a:rPr>
              <a:t>Journal of the European Economic Association</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i="1" dirty="0">
                <a:effectLst/>
                <a:latin typeface="Calibri" panose="020F0502020204030204" pitchFamily="34" charset="0"/>
                <a:ea typeface="Calibri" panose="020F0502020204030204" pitchFamily="34" charset="0"/>
                <a:cs typeface="Calibri" panose="020F0502020204030204" pitchFamily="34" charset="0"/>
              </a:rPr>
              <a:t>1</a:t>
            </a:r>
            <a:r>
              <a:rPr lang="en-GB" sz="1400" dirty="0">
                <a:effectLst/>
                <a:latin typeface="Calibri" panose="020F0502020204030204" pitchFamily="34" charset="0"/>
                <a:ea typeface="Calibri" panose="020F0502020204030204" pitchFamily="34" charset="0"/>
                <a:cs typeface="Calibri" panose="020F0502020204030204" pitchFamily="34" charset="0"/>
              </a:rPr>
              <a:t>(4), 990–1029. https://doi.org/10.1162/154247603322493212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Rumble, R., &amp; Mangematin, V. (2015). Business Model Implementation: The Antecedents of Multi-Sidedness. </a:t>
            </a:r>
            <a:r>
              <a:rPr lang="en-GB" sz="1400" i="1" dirty="0">
                <a:effectLst/>
                <a:latin typeface="Calibri" panose="020F0502020204030204" pitchFamily="34" charset="0"/>
                <a:ea typeface="Calibri" panose="020F0502020204030204" pitchFamily="34" charset="0"/>
                <a:cs typeface="Calibri" panose="020F0502020204030204" pitchFamily="34" charset="0"/>
              </a:rPr>
              <a:t>Advances in Strategic Management</a:t>
            </a:r>
            <a:r>
              <a:rPr lang="en-GB" sz="1400" dirty="0">
                <a:effectLst/>
                <a:latin typeface="Calibri" panose="020F0502020204030204" pitchFamily="34" charset="0"/>
                <a:ea typeface="Calibri" panose="020F0502020204030204" pitchFamily="34" charset="0"/>
                <a:cs typeface="Calibri" panose="020F0502020204030204" pitchFamily="34" charset="0"/>
              </a:rPr>
              <a:t>, 97–131.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395E5053-CF4D-4456-814C-789BD89E8D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343481853"/>
      </p:ext>
    </p:extLst>
  </p:cSld>
  <p:clrMapOvr>
    <a:masterClrMapping/>
  </p:clrMapOvr>
  <mc:AlternateContent xmlns:mc="http://schemas.openxmlformats.org/markup-compatibility/2006" xmlns:p14="http://schemas.microsoft.com/office/powerpoint/2010/main">
    <mc:Choice Requires="p14">
      <p:transition spd="slow" p14:dur="2000" advTm="6141"/>
    </mc:Choice>
    <mc:Fallback xmlns="">
      <p:transition spd="slow" advTm="6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2007</Words>
  <Application>Microsoft Office PowerPoint</Application>
  <PresentationFormat>Widescreen</PresentationFormat>
  <Paragraphs>63</Paragraphs>
  <Slides>11</Slides>
  <Notes>11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Parcel</vt:lpstr>
      <vt:lpstr>Summary of the themes in the chapters with critique them in their relevance to digital business in 2021.</vt:lpstr>
      <vt:lpstr>Purpose of the presentation</vt:lpstr>
      <vt:lpstr>Chapters </vt:lpstr>
      <vt:lpstr>Business model</vt:lpstr>
      <vt:lpstr>PowerPoint Presentation</vt:lpstr>
      <vt:lpstr>PowerPoint Presentation</vt:lpstr>
      <vt:lpstr>Perspectives</vt:lpstr>
      <vt:lpstr>Sharing economy &amp; collaborative consumption</vt:lpstr>
      <vt:lpstr>Other issues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 Faye Innes (1900689)</dc:creator>
  <cp:lastModifiedBy>Caitlin Faye Innes (1900689)</cp:lastModifiedBy>
  <cp:revision>10</cp:revision>
  <dcterms:created xsi:type="dcterms:W3CDTF">2021-11-16T09:38:34Z</dcterms:created>
  <dcterms:modified xsi:type="dcterms:W3CDTF">2022-01-05T23:05:25Z</dcterms:modified>
</cp:coreProperties>
</file>