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11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7" y="4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39CA5C4-4EF1-4C6B-9A77-11B3436433DE}" type="datetimeFigureOut">
              <a:rPr lang="en-GB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55A83A8-4950-4FED-BAC4-AA4D5942CD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525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pPr>
              <a:defRPr/>
            </a:pPr>
            <a:fld id="{F818DC97-2CE9-4941-9EB9-99097EFE5EC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>
              <a:defRPr/>
            </a:pPr>
            <a:fld id="{000520E6-4DFE-4372-9D34-B74CC93777B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527630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>
              <a:defRPr/>
            </a:pPr>
            <a:fld id="{EC4C3FDA-B820-4514-BE78-EB9ABAD84F4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842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396A35-140D-4D16-A995-BE440ED1566A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>
              <a:defRPr/>
            </a:pPr>
            <a:fld id="{9E5FC47B-AD91-4A77-9C1B-AF9D4DF495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921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DACA31-5FA8-44A0-9BE4-AB0016F8EC20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7F542A-B431-4DC0-8E93-E50F7BB4E40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693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EC62CA-AD43-4629-A345-6711278562A6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0AFF65-8B27-4523-8043-726CC27372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342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6B3786-57F6-426E-B529-D6CCCC31B2E8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69C3BC-F0F7-454D-B646-658AAB2DCBE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85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90B4D1-3CA9-4FE7-9E79-7A41ECAD6B02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17BC26-3C8C-40A5-92BE-D4585671F5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693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47190-86D0-4B4E-B680-26251311B19D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F30ABD-FAB1-4F36-B01A-27364059C3F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78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121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86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5916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860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271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608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401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65D34D-7AE6-41AE-B74B-EB654481BE60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4B329B-6F82-45E7-AC54-A4E94A2B98C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1982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F601C7-1B75-4301-8988-DF9E9AE50FEE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3938DE-BCA5-402A-9317-D354B7E5DC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98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C90CBDC0-78AD-4E14-8C45-FF407BF59A1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A3FCAA57-9712-4B76-8FFC-6BDE5E3A7F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18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  <p:sldLayoutId id="2147483868" r:id="rId12"/>
    <p:sldLayoutId id="2147483869" r:id="rId13"/>
    <p:sldLayoutId id="2147483870" r:id="rId14"/>
    <p:sldLayoutId id="2147483871" r:id="rId15"/>
    <p:sldLayoutId id="2147483872" r:id="rId16"/>
    <p:sldLayoutId id="214748387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The Project Initiation</a:t>
            </a:r>
            <a:br>
              <a:rPr lang="en-GB" dirty="0"/>
            </a:br>
            <a:r>
              <a:rPr lang="en-GB" dirty="0"/>
              <a:t>Document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What we should include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33" y="457201"/>
            <a:ext cx="7704667" cy="1315615"/>
          </a:xfrm>
        </p:spPr>
        <p:txBody>
          <a:bodyPr/>
          <a:lstStyle/>
          <a:p>
            <a:r>
              <a:rPr lang="en-US" altLang="en-US" dirty="0"/>
              <a:t>Generic process model</a:t>
            </a:r>
          </a:p>
        </p:txBody>
      </p:sp>
      <p:pic>
        <p:nvPicPr>
          <p:cNvPr id="11879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62" y="1844824"/>
            <a:ext cx="8581941" cy="411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8795" name="Text Box 11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Generic process model for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221885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Pre-project work</a:t>
            </a:r>
          </a:p>
        </p:txBody>
      </p:sp>
      <p:sp>
        <p:nvSpPr>
          <p:cNvPr id="158723" name="Rectangle 3"/>
          <p:cNvSpPr>
            <a:spLocks noGrp="1" noChangeArrowheads="1"/>
          </p:cNvSpPr>
          <p:nvPr>
            <p:ph idx="1"/>
          </p:nvPr>
        </p:nvSpPr>
        <p:spPr>
          <a:xfrm>
            <a:off x="1115616" y="1988840"/>
            <a:ext cx="7704667" cy="3332816"/>
          </a:xfrm>
        </p:spPr>
        <p:txBody>
          <a:bodyPr/>
          <a:lstStyle/>
          <a:p>
            <a:r>
              <a:rPr lang="en-GB" altLang="en-US" sz="2800" dirty="0"/>
              <a:t>Establish scope and objectives</a:t>
            </a:r>
          </a:p>
          <a:p>
            <a:r>
              <a:rPr lang="en-GB" altLang="en-US" sz="2800" dirty="0"/>
              <a:t>Invite tenders for supply</a:t>
            </a:r>
          </a:p>
          <a:p>
            <a:r>
              <a:rPr lang="en-GB" altLang="en-US" sz="2800" dirty="0"/>
              <a:t>Evaluate tenders, select suppliers</a:t>
            </a:r>
          </a:p>
          <a:p>
            <a:r>
              <a:rPr lang="en-GB" altLang="en-US" sz="2800" dirty="0"/>
              <a:t>Agree contractual framework</a:t>
            </a:r>
          </a:p>
          <a:p>
            <a:r>
              <a:rPr lang="en-GB" altLang="en-US" sz="2800" dirty="0"/>
              <a:t>Set up subcontracts if necessary</a:t>
            </a:r>
          </a:p>
        </p:txBody>
      </p:sp>
    </p:spTree>
    <p:extLst>
      <p:ext uri="{BB962C8B-B14F-4D97-AF65-F5344CB8AC3E}">
        <p14:creationId xmlns:p14="http://schemas.microsoft.com/office/powerpoint/2010/main" val="1272234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Project start-up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2276872"/>
            <a:ext cx="7704667" cy="33328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Finalise scope – agree Project Initiation Document (PID):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Objectives: what the project’s about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Scope: what’s in (and out)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Constraints: timescale, budget, methods, </a:t>
            </a:r>
            <a:r>
              <a:rPr lang="en-GB" altLang="en-US" sz="2400" dirty="0" err="1"/>
              <a:t>etc</a:t>
            </a:r>
            <a:endParaRPr lang="en-GB" altLang="en-US" sz="2400" dirty="0"/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Authority: who represents the customer?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Resources: people, equipment, finance etc.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Agree roles and responsibilities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Develop initial plans</a:t>
            </a:r>
          </a:p>
        </p:txBody>
      </p:sp>
    </p:spTree>
    <p:extLst>
      <p:ext uri="{BB962C8B-B14F-4D97-AF65-F5344CB8AC3E}">
        <p14:creationId xmlns:p14="http://schemas.microsoft.com/office/powerpoint/2010/main" val="94963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Development stage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idx="1"/>
          </p:nvPr>
        </p:nvSpPr>
        <p:spPr>
          <a:xfrm>
            <a:off x="1331640" y="2060848"/>
            <a:ext cx="7704667" cy="3332816"/>
          </a:xfrm>
        </p:spPr>
        <p:txBody>
          <a:bodyPr/>
          <a:lstStyle/>
          <a:p>
            <a:r>
              <a:rPr lang="en-GB" altLang="en-US" sz="2400" dirty="0"/>
              <a:t>Requirements definition</a:t>
            </a:r>
          </a:p>
          <a:p>
            <a:r>
              <a:rPr lang="en-GB" altLang="en-US" sz="2400" dirty="0"/>
              <a:t>Design</a:t>
            </a:r>
          </a:p>
          <a:p>
            <a:r>
              <a:rPr lang="en-GB" altLang="en-US" sz="2400" dirty="0"/>
              <a:t>Implementation (doing the development work)</a:t>
            </a:r>
          </a:p>
          <a:p>
            <a:r>
              <a:rPr lang="en-GB" altLang="en-US" sz="2400" dirty="0"/>
              <a:t>Integration and testing</a:t>
            </a:r>
          </a:p>
          <a:p>
            <a:r>
              <a:rPr lang="en-GB" altLang="en-US" sz="2400" dirty="0"/>
              <a:t>System testing</a:t>
            </a:r>
          </a:p>
        </p:txBody>
      </p:sp>
    </p:spTree>
    <p:extLst>
      <p:ext uri="{BB962C8B-B14F-4D97-AF65-F5344CB8AC3E}">
        <p14:creationId xmlns:p14="http://schemas.microsoft.com/office/powerpoint/2010/main" val="1312631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Completion stage</a:t>
            </a:r>
          </a:p>
        </p:txBody>
      </p:sp>
      <p:sp>
        <p:nvSpPr>
          <p:cNvPr id="162819" name="Rectangle 3"/>
          <p:cNvSpPr>
            <a:spLocks noGrp="1" noChangeArrowheads="1"/>
          </p:cNvSpPr>
          <p:nvPr>
            <p:ph idx="1"/>
          </p:nvPr>
        </p:nvSpPr>
        <p:spPr>
          <a:xfrm>
            <a:off x="1259632" y="2204864"/>
            <a:ext cx="7704667" cy="3332816"/>
          </a:xfrm>
        </p:spPr>
        <p:txBody>
          <a:bodyPr/>
          <a:lstStyle/>
          <a:p>
            <a:r>
              <a:rPr lang="en-GB" altLang="en-US" sz="2400" dirty="0"/>
              <a:t>Delivery to the customer</a:t>
            </a:r>
          </a:p>
          <a:p>
            <a:r>
              <a:rPr lang="en-GB" altLang="en-US" sz="2400" dirty="0"/>
              <a:t>Training and familiarisation</a:t>
            </a:r>
          </a:p>
          <a:p>
            <a:r>
              <a:rPr lang="en-GB" altLang="en-US" sz="2400" dirty="0"/>
              <a:t>Acceptance testing</a:t>
            </a:r>
          </a:p>
          <a:p>
            <a:r>
              <a:rPr lang="en-GB" altLang="en-US" sz="2400" dirty="0"/>
              <a:t>Customer acceptance</a:t>
            </a:r>
          </a:p>
          <a:p>
            <a:r>
              <a:rPr lang="en-GB" altLang="en-US" sz="2400" dirty="0"/>
              <a:t>System commissioning</a:t>
            </a:r>
          </a:p>
          <a:p>
            <a:r>
              <a:rPr lang="en-GB" altLang="en-US" sz="2400" dirty="0"/>
              <a:t>Final customer takeover</a:t>
            </a:r>
          </a:p>
        </p:txBody>
      </p:sp>
    </p:spTree>
    <p:extLst>
      <p:ext uri="{BB962C8B-B14F-4D97-AF65-F5344CB8AC3E}">
        <p14:creationId xmlns:p14="http://schemas.microsoft.com/office/powerpoint/2010/main" val="117901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Operational stage</a:t>
            </a:r>
          </a:p>
        </p:txBody>
      </p:sp>
      <p:sp>
        <p:nvSpPr>
          <p:cNvPr id="163843" name="Rectangle 3"/>
          <p:cNvSpPr>
            <a:spLocks noGrp="1" noChangeArrowheads="1"/>
          </p:cNvSpPr>
          <p:nvPr>
            <p:ph idx="1"/>
          </p:nvPr>
        </p:nvSpPr>
        <p:spPr>
          <a:xfrm>
            <a:off x="1407473" y="2255912"/>
            <a:ext cx="7704667" cy="2346176"/>
          </a:xfrm>
        </p:spPr>
        <p:txBody>
          <a:bodyPr/>
          <a:lstStyle/>
          <a:p>
            <a:r>
              <a:rPr lang="en-GB" altLang="en-US" sz="2800" dirty="0"/>
              <a:t>Live running of system</a:t>
            </a:r>
          </a:p>
          <a:p>
            <a:r>
              <a:rPr lang="en-GB" altLang="en-US" sz="2800" dirty="0"/>
              <a:t>Fixing problems not found in tests</a:t>
            </a:r>
          </a:p>
          <a:p>
            <a:r>
              <a:rPr lang="en-GB" altLang="en-US" sz="2800" dirty="0"/>
              <a:t>Enhancements and modifications</a:t>
            </a:r>
          </a:p>
        </p:txBody>
      </p:sp>
    </p:spTree>
    <p:extLst>
      <p:ext uri="{BB962C8B-B14F-4D97-AF65-F5344CB8AC3E}">
        <p14:creationId xmlns:p14="http://schemas.microsoft.com/office/powerpoint/2010/main" val="4011808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Post-project review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idx="1"/>
          </p:nvPr>
        </p:nvSpPr>
        <p:spPr>
          <a:xfrm>
            <a:off x="1331640" y="2132856"/>
            <a:ext cx="7704667" cy="3332816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Technical methods and standards: how effective, problems and resolution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Project risks: how handled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Contractual issues: how resolved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Customer/supplier relationship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Stakeholder management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Team resourcing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Project performance against plans</a:t>
            </a:r>
          </a:p>
        </p:txBody>
      </p:sp>
    </p:spTree>
    <p:extLst>
      <p:ext uri="{BB962C8B-B14F-4D97-AF65-F5344CB8AC3E}">
        <p14:creationId xmlns:p14="http://schemas.microsoft.com/office/powerpoint/2010/main" val="2064505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755650" y="981075"/>
            <a:ext cx="7521575" cy="4032250"/>
          </a:xfrm>
        </p:spPr>
        <p:txBody>
          <a:bodyPr/>
          <a:lstStyle/>
          <a:p>
            <a:r>
              <a:rPr lang="en-GB" altLang="en-US" sz="1400" i="1"/>
              <a:t>Source  </a:t>
            </a:r>
            <a:r>
              <a:rPr lang="en-GB" altLang="en-US" sz="1400" i="1" dirty="0" err="1"/>
              <a:t>Caldle</a:t>
            </a:r>
            <a:r>
              <a:rPr lang="en-GB" altLang="en-US" sz="1400" i="1" dirty="0"/>
              <a:t> and </a:t>
            </a:r>
            <a:r>
              <a:rPr lang="en-GB" altLang="en-US" sz="1400" i="1" dirty="0" err="1"/>
              <a:t>Yaeates</a:t>
            </a:r>
            <a:r>
              <a:rPr lang="en-GB" altLang="en-US" sz="1400" i="1" dirty="0"/>
              <a:t> Project management for Information Systems , 4</a:t>
            </a:r>
            <a:r>
              <a:rPr lang="en-GB" altLang="en-US" sz="1400" i="1" baseline="30000" dirty="0"/>
              <a:t>th</a:t>
            </a:r>
            <a:r>
              <a:rPr lang="en-GB" altLang="en-US" sz="1400" i="1" dirty="0"/>
              <a:t> </a:t>
            </a:r>
            <a:r>
              <a:rPr lang="en-GB" altLang="en-US" sz="1400" i="1" dirty="0" err="1"/>
              <a:t>ed</a:t>
            </a:r>
            <a:r>
              <a:rPr lang="en-GB" altLang="en-US" sz="1400" i="1" dirty="0"/>
              <a:t> 2004</a:t>
            </a:r>
          </a:p>
          <a:p>
            <a:endParaRPr lang="en-GB" altLang="en-US" sz="1400" i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124</TotalTime>
  <Words>198</Words>
  <Application>Microsoft Office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Corbel</vt:lpstr>
      <vt:lpstr>Parallax</vt:lpstr>
      <vt:lpstr>The Project Initiation Document</vt:lpstr>
      <vt:lpstr>Generic process model</vt:lpstr>
      <vt:lpstr>Pre-project work</vt:lpstr>
      <vt:lpstr>Project start-up</vt:lpstr>
      <vt:lpstr>Development stage</vt:lpstr>
      <vt:lpstr>Completion stage</vt:lpstr>
      <vt:lpstr>Operational stage</vt:lpstr>
      <vt:lpstr>Post-project review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2</cp:revision>
  <dcterms:created xsi:type="dcterms:W3CDTF">2014-11-13T11:33:46Z</dcterms:created>
  <dcterms:modified xsi:type="dcterms:W3CDTF">2020-01-20T14:24:18Z</dcterms:modified>
</cp:coreProperties>
</file>