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8" r:id="rId1"/>
  </p:sldMasterIdLst>
  <p:sldIdLst>
    <p:sldId id="256" r:id="rId2"/>
    <p:sldId id="257" r:id="rId3"/>
    <p:sldId id="260" r:id="rId4"/>
    <p:sldId id="265" r:id="rId5"/>
    <p:sldId id="259" r:id="rId6"/>
    <p:sldId id="261" r:id="rId7"/>
    <p:sldId id="263" r:id="rId8"/>
    <p:sldId id="264" r:id="rId9"/>
    <p:sldId id="262"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928A31-8B49-40AB-CCD7-7BFA43FE6FA5}" v="164" dt="2022-07-10T14:30:23.973"/>
    <p1510:client id="{2CCC3D66-D040-BFE8-9877-164C0EA21BA6}" v="12" dt="2022-06-26T15:33:12.082"/>
    <p1510:client id="{48725170-5351-CF50-88B9-54C1025D502F}" v="16" dt="2022-06-26T14:19:33.906"/>
    <p1510:client id="{57D815CA-A9D7-CE3E-1E9D-593815FCE075}" v="593" dt="2022-07-03T16:24:31.204"/>
    <p1510:client id="{7010BB84-0841-4AB6-94A3-5094AE15B340}" v="1909" dt="2022-06-18T16:15:41.130"/>
    <p1510:client id="{8BBB828E-78A4-E464-7739-2AD7499B46B2}" v="37" dt="2022-07-02T14:27:17.335"/>
    <p1510:client id="{95B30CB0-B4E6-8ADB-8F24-0E3E86823684}" v="86" dt="2022-06-27T11:25:53.853"/>
    <p1510:client id="{997E8BDD-4119-8A8D-FCF7-74A76CE1576F}" v="98" dt="2022-06-26T13:37:45.720"/>
    <p1510:client id="{D4BBEA95-0EA0-BC99-7912-DB353E1A3EF1}" v="24" dt="2022-07-16T12:49:04.120"/>
    <p1510:client id="{DB6A1E54-1C18-A92D-CEEA-DEFB9CA7A8C5}" v="22" dt="2022-06-26T14:13:38.9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43B1C83-2375-4015-98E6-B6980E43FBA9}" type="doc">
      <dgm:prSet loTypeId="urn:microsoft.com/office/officeart/2018/2/layout/IconLabel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A9580A29-7467-4CEE-88A2-E15773175D54}">
      <dgm:prSet/>
      <dgm:spPr/>
      <dgm:t>
        <a:bodyPr/>
        <a:lstStyle/>
        <a:p>
          <a:r>
            <a:rPr lang="en-GB"/>
            <a:t>To identify the causes, PESTLE and Fishbone have been used</a:t>
          </a:r>
          <a:endParaRPr lang="en-US"/>
        </a:p>
      </dgm:t>
    </dgm:pt>
    <dgm:pt modelId="{4DF636A6-AE06-4833-9FAA-8D0603483104}" type="parTrans" cxnId="{869DB395-80C5-48EB-8F29-C29F0B3344B4}">
      <dgm:prSet/>
      <dgm:spPr/>
      <dgm:t>
        <a:bodyPr/>
        <a:lstStyle/>
        <a:p>
          <a:endParaRPr lang="en-US"/>
        </a:p>
      </dgm:t>
    </dgm:pt>
    <dgm:pt modelId="{708E6A3B-1FBC-42D2-BBD5-2493B6A5CB2B}" type="sibTrans" cxnId="{869DB395-80C5-48EB-8F29-C29F0B3344B4}">
      <dgm:prSet/>
      <dgm:spPr/>
      <dgm:t>
        <a:bodyPr/>
        <a:lstStyle/>
        <a:p>
          <a:endParaRPr lang="en-US"/>
        </a:p>
      </dgm:t>
    </dgm:pt>
    <dgm:pt modelId="{013E41CB-3E20-4271-9E9E-6332B5EB7D0A}">
      <dgm:prSet/>
      <dgm:spPr/>
      <dgm:t>
        <a:bodyPr/>
        <a:lstStyle/>
        <a:p>
          <a:r>
            <a:rPr lang="en-GB"/>
            <a:t>BMI tool has been used to conclude the and bring solutions </a:t>
          </a:r>
          <a:endParaRPr lang="en-US"/>
        </a:p>
      </dgm:t>
    </dgm:pt>
    <dgm:pt modelId="{82FD19D7-EB79-4766-9606-68B6E2D4358C}" type="parTrans" cxnId="{14C79FEB-FB27-47FE-9D19-DA8C80677658}">
      <dgm:prSet/>
      <dgm:spPr/>
      <dgm:t>
        <a:bodyPr/>
        <a:lstStyle/>
        <a:p>
          <a:endParaRPr lang="en-US"/>
        </a:p>
      </dgm:t>
    </dgm:pt>
    <dgm:pt modelId="{21CC412D-E201-433D-9BEB-9EBE378FE40C}" type="sibTrans" cxnId="{14C79FEB-FB27-47FE-9D19-DA8C80677658}">
      <dgm:prSet/>
      <dgm:spPr/>
      <dgm:t>
        <a:bodyPr/>
        <a:lstStyle/>
        <a:p>
          <a:endParaRPr lang="en-US"/>
        </a:p>
      </dgm:t>
    </dgm:pt>
    <dgm:pt modelId="{475A4C3B-9889-4649-9474-AD3A8929C493}" type="pres">
      <dgm:prSet presAssocID="{443B1C83-2375-4015-98E6-B6980E43FBA9}" presName="root" presStyleCnt="0">
        <dgm:presLayoutVars>
          <dgm:dir/>
          <dgm:resizeHandles val="exact"/>
        </dgm:presLayoutVars>
      </dgm:prSet>
      <dgm:spPr/>
    </dgm:pt>
    <dgm:pt modelId="{E9A717F8-4D35-4738-ADB2-A33E1174FB7B}" type="pres">
      <dgm:prSet presAssocID="{A9580A29-7467-4CEE-88A2-E15773175D54}" presName="compNode" presStyleCnt="0"/>
      <dgm:spPr/>
    </dgm:pt>
    <dgm:pt modelId="{CC51C30C-7793-4A04-8F4F-2AFBB99AF898}" type="pres">
      <dgm:prSet presAssocID="{A9580A29-7467-4CEE-88A2-E15773175D5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792F0661-C268-428B-9828-91D06ECADDD5}" type="pres">
      <dgm:prSet presAssocID="{A9580A29-7467-4CEE-88A2-E15773175D54}" presName="spaceRect" presStyleCnt="0"/>
      <dgm:spPr/>
    </dgm:pt>
    <dgm:pt modelId="{FA540287-C9C6-45D4-9D04-D62F7A89C46D}" type="pres">
      <dgm:prSet presAssocID="{A9580A29-7467-4CEE-88A2-E15773175D54}" presName="textRect" presStyleLbl="revTx" presStyleIdx="0" presStyleCnt="2">
        <dgm:presLayoutVars>
          <dgm:chMax val="1"/>
          <dgm:chPref val="1"/>
        </dgm:presLayoutVars>
      </dgm:prSet>
      <dgm:spPr/>
    </dgm:pt>
    <dgm:pt modelId="{30D2707C-6C27-48F4-80E9-E35490F1689A}" type="pres">
      <dgm:prSet presAssocID="{708E6A3B-1FBC-42D2-BBD5-2493B6A5CB2B}" presName="sibTrans" presStyleCnt="0"/>
      <dgm:spPr/>
    </dgm:pt>
    <dgm:pt modelId="{71345905-B2E6-4973-A852-2D48158740F5}" type="pres">
      <dgm:prSet presAssocID="{013E41CB-3E20-4271-9E9E-6332B5EB7D0A}" presName="compNode" presStyleCnt="0"/>
      <dgm:spPr/>
    </dgm:pt>
    <dgm:pt modelId="{E7416DFC-F1EB-44A3-B232-CC1C17169CAC}" type="pres">
      <dgm:prSet presAssocID="{013E41CB-3E20-4271-9E9E-6332B5EB7D0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F77D1B33-D5EC-4D97-AD54-725E3C7A7FC3}" type="pres">
      <dgm:prSet presAssocID="{013E41CB-3E20-4271-9E9E-6332B5EB7D0A}" presName="spaceRect" presStyleCnt="0"/>
      <dgm:spPr/>
    </dgm:pt>
    <dgm:pt modelId="{73ACEFC0-01C9-472D-9205-FA4A260A21A4}" type="pres">
      <dgm:prSet presAssocID="{013E41CB-3E20-4271-9E9E-6332B5EB7D0A}" presName="textRect" presStyleLbl="revTx" presStyleIdx="1" presStyleCnt="2">
        <dgm:presLayoutVars>
          <dgm:chMax val="1"/>
          <dgm:chPref val="1"/>
        </dgm:presLayoutVars>
      </dgm:prSet>
      <dgm:spPr/>
    </dgm:pt>
  </dgm:ptLst>
  <dgm:cxnLst>
    <dgm:cxn modelId="{99F50C43-A9D6-499D-8751-38FB576F7D62}" type="presOf" srcId="{A9580A29-7467-4CEE-88A2-E15773175D54}" destId="{FA540287-C9C6-45D4-9D04-D62F7A89C46D}" srcOrd="0" destOrd="0" presId="urn:microsoft.com/office/officeart/2018/2/layout/IconLabelList"/>
    <dgm:cxn modelId="{4497AE6E-5639-4C40-A55B-A4B4751613E0}" type="presOf" srcId="{443B1C83-2375-4015-98E6-B6980E43FBA9}" destId="{475A4C3B-9889-4649-9474-AD3A8929C493}" srcOrd="0" destOrd="0" presId="urn:microsoft.com/office/officeart/2018/2/layout/IconLabelList"/>
    <dgm:cxn modelId="{812B205A-6385-4A2A-9DA6-9DBDBC548DA4}" type="presOf" srcId="{013E41CB-3E20-4271-9E9E-6332B5EB7D0A}" destId="{73ACEFC0-01C9-472D-9205-FA4A260A21A4}" srcOrd="0" destOrd="0" presId="urn:microsoft.com/office/officeart/2018/2/layout/IconLabelList"/>
    <dgm:cxn modelId="{869DB395-80C5-48EB-8F29-C29F0B3344B4}" srcId="{443B1C83-2375-4015-98E6-B6980E43FBA9}" destId="{A9580A29-7467-4CEE-88A2-E15773175D54}" srcOrd="0" destOrd="0" parTransId="{4DF636A6-AE06-4833-9FAA-8D0603483104}" sibTransId="{708E6A3B-1FBC-42D2-BBD5-2493B6A5CB2B}"/>
    <dgm:cxn modelId="{14C79FEB-FB27-47FE-9D19-DA8C80677658}" srcId="{443B1C83-2375-4015-98E6-B6980E43FBA9}" destId="{013E41CB-3E20-4271-9E9E-6332B5EB7D0A}" srcOrd="1" destOrd="0" parTransId="{82FD19D7-EB79-4766-9606-68B6E2D4358C}" sibTransId="{21CC412D-E201-433D-9BEB-9EBE378FE40C}"/>
    <dgm:cxn modelId="{931AE61D-A593-475E-9EA9-CB549A691482}" type="presParOf" srcId="{475A4C3B-9889-4649-9474-AD3A8929C493}" destId="{E9A717F8-4D35-4738-ADB2-A33E1174FB7B}" srcOrd="0" destOrd="0" presId="urn:microsoft.com/office/officeart/2018/2/layout/IconLabelList"/>
    <dgm:cxn modelId="{53261D03-6436-48BB-A26D-9B5F609508EB}" type="presParOf" srcId="{E9A717F8-4D35-4738-ADB2-A33E1174FB7B}" destId="{CC51C30C-7793-4A04-8F4F-2AFBB99AF898}" srcOrd="0" destOrd="0" presId="urn:microsoft.com/office/officeart/2018/2/layout/IconLabelList"/>
    <dgm:cxn modelId="{FE092228-9297-46C4-9610-610BE0F03B92}" type="presParOf" srcId="{E9A717F8-4D35-4738-ADB2-A33E1174FB7B}" destId="{792F0661-C268-428B-9828-91D06ECADDD5}" srcOrd="1" destOrd="0" presId="urn:microsoft.com/office/officeart/2018/2/layout/IconLabelList"/>
    <dgm:cxn modelId="{346A9CED-E007-49A0-B6CC-9C1C7A716B38}" type="presParOf" srcId="{E9A717F8-4D35-4738-ADB2-A33E1174FB7B}" destId="{FA540287-C9C6-45D4-9D04-D62F7A89C46D}" srcOrd="2" destOrd="0" presId="urn:microsoft.com/office/officeart/2018/2/layout/IconLabelList"/>
    <dgm:cxn modelId="{50934F4E-82EC-4A12-A0AF-DAB5AB46EE46}" type="presParOf" srcId="{475A4C3B-9889-4649-9474-AD3A8929C493}" destId="{30D2707C-6C27-48F4-80E9-E35490F1689A}" srcOrd="1" destOrd="0" presId="urn:microsoft.com/office/officeart/2018/2/layout/IconLabelList"/>
    <dgm:cxn modelId="{F81E705D-6CB6-4614-8256-960318B8C958}" type="presParOf" srcId="{475A4C3B-9889-4649-9474-AD3A8929C493}" destId="{71345905-B2E6-4973-A852-2D48158740F5}" srcOrd="2" destOrd="0" presId="urn:microsoft.com/office/officeart/2018/2/layout/IconLabelList"/>
    <dgm:cxn modelId="{145AED54-2DDE-45EA-91E8-28E8ACEB98FD}" type="presParOf" srcId="{71345905-B2E6-4973-A852-2D48158740F5}" destId="{E7416DFC-F1EB-44A3-B232-CC1C17169CAC}" srcOrd="0" destOrd="0" presId="urn:microsoft.com/office/officeart/2018/2/layout/IconLabelList"/>
    <dgm:cxn modelId="{B3D1CDDA-2D37-47C5-A65E-018F85ACECC5}" type="presParOf" srcId="{71345905-B2E6-4973-A852-2D48158740F5}" destId="{F77D1B33-D5EC-4D97-AD54-725E3C7A7FC3}" srcOrd="1" destOrd="0" presId="urn:microsoft.com/office/officeart/2018/2/layout/IconLabelList"/>
    <dgm:cxn modelId="{94AACB59-A600-4D77-BEFA-4920E53A4045}" type="presParOf" srcId="{71345905-B2E6-4973-A852-2D48158740F5}" destId="{73ACEFC0-01C9-472D-9205-FA4A260A21A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51C30C-7793-4A04-8F4F-2AFBB99AF898}">
      <dsp:nvSpPr>
        <dsp:cNvPr id="0" name=""/>
        <dsp:cNvSpPr/>
      </dsp:nvSpPr>
      <dsp:spPr>
        <a:xfrm>
          <a:off x="1747800" y="60859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540287-C9C6-45D4-9D04-D62F7A89C46D}">
      <dsp:nvSpPr>
        <dsp:cNvPr id="0" name=""/>
        <dsp:cNvSpPr/>
      </dsp:nvSpPr>
      <dsp:spPr>
        <a:xfrm>
          <a:off x="559800" y="302274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To identify the causes, PESTLE and Fishbone have been used</a:t>
          </a:r>
          <a:endParaRPr lang="en-US" sz="2500" kern="1200"/>
        </a:p>
      </dsp:txBody>
      <dsp:txXfrm>
        <a:off x="559800" y="3022743"/>
        <a:ext cx="4320000" cy="720000"/>
      </dsp:txXfrm>
    </dsp:sp>
    <dsp:sp modelId="{E7416DFC-F1EB-44A3-B232-CC1C17169CAC}">
      <dsp:nvSpPr>
        <dsp:cNvPr id="0" name=""/>
        <dsp:cNvSpPr/>
      </dsp:nvSpPr>
      <dsp:spPr>
        <a:xfrm>
          <a:off x="6823800" y="60859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ACEFC0-01C9-472D-9205-FA4A260A21A4}">
      <dsp:nvSpPr>
        <dsp:cNvPr id="0" name=""/>
        <dsp:cNvSpPr/>
      </dsp:nvSpPr>
      <dsp:spPr>
        <a:xfrm>
          <a:off x="5635800" y="302274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BMI tool has been used to conclude the and bring solutions </a:t>
          </a:r>
          <a:endParaRPr lang="en-US" sz="2500" kern="1200"/>
        </a:p>
      </dsp:txBody>
      <dsp:txXfrm>
        <a:off x="5635800" y="3022743"/>
        <a:ext cx="43200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179722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632735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042019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941827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7/16/2022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004201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7/16/2022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348570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7/16/2022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669728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244083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05159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73289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948737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7/16/2022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365070827"/>
      </p:ext>
    </p:extLst>
  </p:cSld>
  <p:clrMap bg1="lt1" tx1="dk1" bg2="lt2" tx2="dk2" accent1="accent1" accent2="accent2" accent3="accent3" accent4="accent4" accent5="accent5" accent6="accent6" hlink="hlink" folHlink="folHlink"/>
  <p:sldLayoutIdLst>
    <p:sldLayoutId id="2147483799" r:id="rId1"/>
    <p:sldLayoutId id="2147483800" r:id="rId2"/>
    <p:sldLayoutId id="2147483801" r:id="rId3"/>
    <p:sldLayoutId id="2147483802" r:id="rId4"/>
    <p:sldLayoutId id="2147483803" r:id="rId5"/>
    <p:sldLayoutId id="2147483804" r:id="rId6"/>
    <p:sldLayoutId id="2147483805" r:id="rId7"/>
    <p:sldLayoutId id="2147483806" r:id="rId8"/>
    <p:sldLayoutId id="2147483807" r:id="rId9"/>
    <p:sldLayoutId id="2147483808" r:id="rId10"/>
    <p:sldLayoutId id="214748380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locumvision.co.uk/what-are-the-causes-of-the-nhs-staff-shortages/" TargetMode="External"/><Relationship Id="rId2" Type="http://schemas.openxmlformats.org/officeDocument/2006/relationships/hyperlink" Target="https://assets.publishing.service.gov.uk/government/uploads/system/uploads/attachment_data/file/571631/LPC_spring_report_2016.pdf" TargetMode="External"/><Relationship Id="rId1" Type="http://schemas.openxmlformats.org/officeDocument/2006/relationships/slideLayout" Target="../slideLayouts/slideLayout2.xml"/><Relationship Id="rId5" Type="http://schemas.openxmlformats.org/officeDocument/2006/relationships/hyperlink" Target="https://journals.openedition.org/osb/3216?lang=en" TargetMode="External"/><Relationship Id="rId4" Type="http://schemas.openxmlformats.org/officeDocument/2006/relationships/hyperlink" Target="https://ukandeu.ac.uk/the-impact-of-brexit-on-nhs-staff/#:~:text=The%20impact%20of%20Brexit%20on%20NHS%20staff.%20Free,the%20South%20East%20of%20England%20and%20Northern%20Irelan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8">
            <a:extLst>
              <a:ext uri="{FF2B5EF4-FFF2-40B4-BE49-F238E27FC236}">
                <a16:creationId xmlns:a16="http://schemas.microsoft.com/office/drawing/2014/main" id="{94714483-7072-431F-9DBE-87F44E4D44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95892E1-F4A5-4991-AC52-4F417B14A2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ACF597F8-76AA-44FA-8E6A-06223B66C0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4" name="Oval 23">
              <a:extLst>
                <a:ext uri="{FF2B5EF4-FFF2-40B4-BE49-F238E27FC236}">
                  <a16:creationId xmlns:a16="http://schemas.microsoft.com/office/drawing/2014/main" id="{A6E12753-0A63-43EE-B28A-C989D033EA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24">
              <a:extLst>
                <a:ext uri="{FF2B5EF4-FFF2-40B4-BE49-F238E27FC236}">
                  <a16:creationId xmlns:a16="http://schemas.microsoft.com/office/drawing/2014/main" id="{B26FA385-76DA-40E9-9257-AA3E07FF6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262D75CA-F374-4878-8106-3EA5E970D6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26">
              <a:extLst>
                <a:ext uri="{FF2B5EF4-FFF2-40B4-BE49-F238E27FC236}">
                  <a16:creationId xmlns:a16="http://schemas.microsoft.com/office/drawing/2014/main" id="{938667A5-74E3-4EFD-8C45-F48F47427C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Oval 27">
              <a:extLst>
                <a:ext uri="{FF2B5EF4-FFF2-40B4-BE49-F238E27FC236}">
                  <a16:creationId xmlns:a16="http://schemas.microsoft.com/office/drawing/2014/main" id="{31512EE2-F4CC-4E18-9CDA-B92C111224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8">
              <a:extLst>
                <a:ext uri="{FF2B5EF4-FFF2-40B4-BE49-F238E27FC236}">
                  <a16:creationId xmlns:a16="http://schemas.microsoft.com/office/drawing/2014/main" id="{B99E503B-9B4D-4EE3-A50F-15AC374F61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Rectangle 30">
            <a:extLst>
              <a:ext uri="{FF2B5EF4-FFF2-40B4-BE49-F238E27FC236}">
                <a16:creationId xmlns:a16="http://schemas.microsoft.com/office/drawing/2014/main" id="{E2683E3F-F855-4549-84F8-42064EC0F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3" name="Group 32">
            <a:extLst>
              <a:ext uri="{FF2B5EF4-FFF2-40B4-BE49-F238E27FC236}">
                <a16:creationId xmlns:a16="http://schemas.microsoft.com/office/drawing/2014/main" id="{8FC90B1E-0223-4440-AF22-8F32F6F0C7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4" name="Straight Connector 33">
              <a:extLst>
                <a:ext uri="{FF2B5EF4-FFF2-40B4-BE49-F238E27FC236}">
                  <a16:creationId xmlns:a16="http://schemas.microsoft.com/office/drawing/2014/main" id="{A2D2E879-0004-4D84-8137-1C09334038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43BE75A2-0D83-4F8E-84CC-D3BCD565B1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90F7F49-1039-49EF-A9BD-153DB590B68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9E85F508-9EA4-4B4D-8171-648670650E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9" name="Rectangle 38">
            <a:extLst>
              <a:ext uri="{FF2B5EF4-FFF2-40B4-BE49-F238E27FC236}">
                <a16:creationId xmlns:a16="http://schemas.microsoft.com/office/drawing/2014/main" id="{832F3179-0CD5-40C8-9939-D8355006F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 name="Group 40">
            <a:extLst>
              <a:ext uri="{FF2B5EF4-FFF2-40B4-BE49-F238E27FC236}">
                <a16:creationId xmlns:a16="http://schemas.microsoft.com/office/drawing/2014/main" id="{11CE155D-684B-4F5E-B835-C52765E310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42" name="Straight Connector 41">
              <a:extLst>
                <a:ext uri="{FF2B5EF4-FFF2-40B4-BE49-F238E27FC236}">
                  <a16:creationId xmlns:a16="http://schemas.microsoft.com/office/drawing/2014/main" id="{04F84AF8-E1A7-41D4-A102-8F87CAE37E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4ED126F1-DB23-4314-B6C7-FE89E3C581A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8ACB2B6F-8883-4A00-88DD-98CDDD46B8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3B9A2180-808A-4423-BB2B-6464B290007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14" name="Picture 3">
            <a:extLst>
              <a:ext uri="{FF2B5EF4-FFF2-40B4-BE49-F238E27FC236}">
                <a16:creationId xmlns:a16="http://schemas.microsoft.com/office/drawing/2014/main" id="{1EA50C93-B05C-CFFF-C1E9-FFCE80FA84A6}"/>
              </a:ext>
            </a:extLst>
          </p:cNvPr>
          <p:cNvPicPr>
            <a:picLocks noChangeAspect="1"/>
          </p:cNvPicPr>
          <p:nvPr/>
        </p:nvPicPr>
        <p:blipFill rotWithShape="1">
          <a:blip r:embed="rId2">
            <a:duotone>
              <a:prstClr val="black"/>
              <a:schemeClr val="bg1">
                <a:tint val="45000"/>
                <a:satMod val="400000"/>
              </a:schemeClr>
            </a:duotone>
            <a:alphaModFix amt="25000"/>
          </a:blip>
          <a:srcRect b="25000"/>
          <a:stretch/>
        </p:blipFill>
        <p:spPr>
          <a:xfrm>
            <a:off x="782669" y="29548"/>
            <a:ext cx="10691280" cy="6013845"/>
          </a:xfrm>
          <a:prstGeom prst="rect">
            <a:avLst/>
          </a:prstGeom>
        </p:spPr>
      </p:pic>
      <p:sp>
        <p:nvSpPr>
          <p:cNvPr id="2" name="Title 1"/>
          <p:cNvSpPr>
            <a:spLocks noGrp="1"/>
          </p:cNvSpPr>
          <p:nvPr>
            <p:ph type="ctrTitle"/>
          </p:nvPr>
        </p:nvSpPr>
        <p:spPr>
          <a:xfrm>
            <a:off x="2618173" y="630936"/>
            <a:ext cx="7315200" cy="2702018"/>
          </a:xfrm>
          <a:noFill/>
        </p:spPr>
        <p:txBody>
          <a:bodyPr vert="horz" lIns="91440" tIns="45720" rIns="91440" bIns="45720" rtlCol="0" anchor="b">
            <a:normAutofit/>
          </a:bodyPr>
          <a:lstStyle/>
          <a:p>
            <a:r>
              <a:rPr lang="en-US" sz="4800" dirty="0">
                <a:solidFill>
                  <a:schemeClr val="bg1"/>
                </a:solidFill>
              </a:rPr>
              <a:t>Staff shortage in Uk –proper care </a:t>
            </a:r>
          </a:p>
        </p:txBody>
      </p:sp>
      <p:sp>
        <p:nvSpPr>
          <p:cNvPr id="3" name="Subtitle 2"/>
          <p:cNvSpPr>
            <a:spLocks noGrp="1"/>
          </p:cNvSpPr>
          <p:nvPr>
            <p:ph type="subTitle" idx="1"/>
          </p:nvPr>
        </p:nvSpPr>
        <p:spPr>
          <a:xfrm>
            <a:off x="2618174" y="3427487"/>
            <a:ext cx="7315200" cy="2615906"/>
          </a:xfrm>
          <a:noFill/>
        </p:spPr>
        <p:txBody>
          <a:bodyPr vert="horz" lIns="91440" tIns="45720" rIns="91440" bIns="45720" rtlCol="0" anchor="t">
            <a:normAutofit/>
          </a:bodyPr>
          <a:lstStyle/>
          <a:p>
            <a:pPr indent="-228600">
              <a:buFont typeface="Arial"/>
              <a:buChar char="•"/>
            </a:pPr>
            <a:r>
              <a:rPr lang="en-US">
                <a:solidFill>
                  <a:schemeClr val="bg1"/>
                </a:solidFill>
              </a:rPr>
              <a:t>         Student name: Mircea Ilie</a:t>
            </a:r>
          </a:p>
          <a:p>
            <a:pPr indent="-228600">
              <a:buFont typeface="Arial"/>
              <a:buChar char="•"/>
            </a:pPr>
            <a:r>
              <a:rPr lang="en-US">
                <a:solidFill>
                  <a:schemeClr val="bg1"/>
                </a:solidFill>
              </a:rPr>
              <a:t>Student id: 2118804</a:t>
            </a:r>
          </a:p>
          <a:p>
            <a:pPr indent="-228600">
              <a:buFont typeface="Arial"/>
              <a:buChar char="•"/>
            </a:pPr>
            <a:r>
              <a:rPr lang="en-US">
                <a:solidFill>
                  <a:schemeClr val="bg1"/>
                </a:solidFill>
              </a:rPr>
              <a:t>           Lecturer: Mr Chiijoke Uba </a:t>
            </a:r>
          </a:p>
          <a:p>
            <a:pPr indent="-228600">
              <a:buFont typeface="Arial"/>
              <a:buChar char="•"/>
            </a:pPr>
            <a:r>
              <a:rPr lang="en-US">
                <a:solidFill>
                  <a:schemeClr val="bg1"/>
                </a:solidFill>
              </a:rPr>
              <a:t>Module code: BMSW4004</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61006-5EFC-75AB-1DB5-67FCBFDA6ECC}"/>
              </a:ext>
            </a:extLst>
          </p:cNvPr>
          <p:cNvSpPr>
            <a:spLocks noGrp="1"/>
          </p:cNvSpPr>
          <p:nvPr>
            <p:ph type="title"/>
          </p:nvPr>
        </p:nvSpPr>
        <p:spPr>
          <a:xfrm>
            <a:off x="6289158" y="803325"/>
            <a:ext cx="5259707" cy="1325563"/>
          </a:xfrm>
        </p:spPr>
        <p:txBody>
          <a:bodyPr vert="horz" lIns="91440" tIns="45720" rIns="91440" bIns="45720" rtlCol="0" anchor="ctr">
            <a:normAutofit fontScale="90000"/>
          </a:bodyPr>
          <a:lstStyle/>
          <a:p>
            <a:r>
              <a:rPr lang="en-US" sz="4400" dirty="0">
                <a:cs typeface="Calibri Light"/>
              </a:rPr>
              <a:t>Introduction to the staff shortage in proper care </a:t>
            </a:r>
          </a:p>
        </p:txBody>
      </p:sp>
      <p:sp>
        <p:nvSpPr>
          <p:cNvPr id="18" name="Freeform: Shape 17">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5" descr="A picture containing text, whiteboard&#10;&#10;Description automatically generated">
            <a:extLst>
              <a:ext uri="{FF2B5EF4-FFF2-40B4-BE49-F238E27FC236}">
                <a16:creationId xmlns:a16="http://schemas.microsoft.com/office/drawing/2014/main" id="{ED1DA045-4F85-18C8-C00B-C8619CF40BC7}"/>
              </a:ext>
            </a:extLst>
          </p:cNvPr>
          <p:cNvPicPr>
            <a:picLocks noChangeAspect="1"/>
          </p:cNvPicPr>
          <p:nvPr/>
        </p:nvPicPr>
        <p:blipFill rotWithShape="1">
          <a:blip r:embed="rId2"/>
          <a:srcRect l="15440" r="18687"/>
          <a:stretch/>
        </p:blipFill>
        <p:spPr>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3" name="Content Placeholder 2">
            <a:extLst>
              <a:ext uri="{FF2B5EF4-FFF2-40B4-BE49-F238E27FC236}">
                <a16:creationId xmlns:a16="http://schemas.microsoft.com/office/drawing/2014/main" id="{F6F2325B-0F91-5991-3223-EEA809C3C585}"/>
              </a:ext>
            </a:extLst>
          </p:cNvPr>
          <p:cNvSpPr>
            <a:spLocks noGrp="1"/>
          </p:cNvSpPr>
          <p:nvPr>
            <p:ph type="body" sz="half" idx="2"/>
          </p:nvPr>
        </p:nvSpPr>
        <p:spPr>
          <a:xfrm>
            <a:off x="6289158" y="2279018"/>
            <a:ext cx="5259714" cy="3375920"/>
          </a:xfrm>
        </p:spPr>
        <p:txBody>
          <a:bodyPr vert="horz" lIns="91440" tIns="45720" rIns="91440" bIns="45720" rtlCol="0" anchor="t">
            <a:noAutofit/>
          </a:bodyPr>
          <a:lstStyle/>
          <a:p>
            <a:pPr indent="-228600">
              <a:buFont typeface="Arial" panose="020B0604020202020204" pitchFamily="34" charset="0"/>
              <a:buChar char="•"/>
            </a:pPr>
            <a:r>
              <a:rPr lang="en-US" sz="2400" dirty="0"/>
              <a:t>Discuss nature and impact of the problem</a:t>
            </a:r>
            <a:endParaRPr lang="en-US" dirty="0"/>
          </a:p>
          <a:p>
            <a:pPr indent="-228600">
              <a:buFont typeface="Arial" panose="020B0604020202020204" pitchFamily="34" charset="0"/>
              <a:buChar char="•"/>
            </a:pPr>
            <a:r>
              <a:rPr lang="en-US" sz="2400" dirty="0"/>
              <a:t>Identify the causes of the problem using  through the PowerPoint I will use the PESTALE analysis, fishbone diagram</a:t>
            </a:r>
            <a:endParaRPr lang="en-US" dirty="0"/>
          </a:p>
          <a:p>
            <a:pPr indent="-228600">
              <a:buFont typeface="Arial" panose="020B0604020202020204" pitchFamily="34" charset="0"/>
              <a:buChar char="•"/>
            </a:pPr>
            <a:r>
              <a:rPr lang="en-US" sz="2400" dirty="0"/>
              <a:t>Identify and evaluate solutions using Grid analysis</a:t>
            </a:r>
            <a:endParaRPr lang="en-US" dirty="0"/>
          </a:p>
        </p:txBody>
      </p:sp>
    </p:spTree>
    <p:extLst>
      <p:ext uri="{BB962C8B-B14F-4D97-AF65-F5344CB8AC3E}">
        <p14:creationId xmlns:p14="http://schemas.microsoft.com/office/powerpoint/2010/main" val="89030288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D009ACBD-68B3-C105-F70B-7BC55A1EEFCA}"/>
              </a:ext>
            </a:extLst>
          </p:cNvPr>
          <p:cNvSpPr>
            <a:spLocks noGrp="1"/>
          </p:cNvSpPr>
          <p:nvPr>
            <p:ph type="title"/>
          </p:nvPr>
        </p:nvSpPr>
        <p:spPr>
          <a:xfrm>
            <a:off x="777240" y="731519"/>
            <a:ext cx="2845191" cy="3237579"/>
          </a:xfrm>
        </p:spPr>
        <p:txBody>
          <a:bodyPr>
            <a:normAutofit/>
          </a:bodyPr>
          <a:lstStyle/>
          <a:p>
            <a:r>
              <a:rPr lang="en-GB" sz="3800" dirty="0">
                <a:solidFill>
                  <a:srgbClr val="FFFFFF"/>
                </a:solidFill>
                <a:cs typeface="Calibri Light"/>
              </a:rPr>
              <a:t>Nature and impact</a:t>
            </a:r>
            <a:br>
              <a:rPr lang="en-GB" sz="3800" dirty="0">
                <a:solidFill>
                  <a:srgbClr val="FFFFFF"/>
                </a:solidFill>
                <a:cs typeface="Calibri Light"/>
              </a:rPr>
            </a:br>
            <a:endParaRPr lang="en-GB" sz="3800">
              <a:solidFill>
                <a:srgbClr val="FFFFFF"/>
              </a:solidFill>
              <a:cs typeface="Calibri Light"/>
            </a:endParaRP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78D3C8A-D9C7-F11D-4263-1FE1DB9DD861}"/>
              </a:ext>
            </a:extLst>
          </p:cNvPr>
          <p:cNvSpPr>
            <a:spLocks noGrp="1"/>
          </p:cNvSpPr>
          <p:nvPr>
            <p:ph idx="1"/>
          </p:nvPr>
        </p:nvSpPr>
        <p:spPr>
          <a:xfrm>
            <a:off x="4379709" y="686862"/>
            <a:ext cx="7037591" cy="5475129"/>
          </a:xfrm>
        </p:spPr>
        <p:txBody>
          <a:bodyPr vert="horz" lIns="91440" tIns="45720" rIns="91440" bIns="45720" rtlCol="0" anchor="ctr">
            <a:normAutofit lnSpcReduction="10000"/>
          </a:bodyPr>
          <a:lstStyle/>
          <a:p>
            <a:r>
              <a:rPr lang="en-GB" sz="2600" dirty="0">
                <a:cs typeface="Calibri"/>
              </a:rPr>
              <a:t>Cause political factors &gt;In the scenario given the problem lies in more places for example, 'Brexit' it’s a major hit to the NHS affecting dozen of practices, moreover another factor is medicine and shortage of supplies.</a:t>
            </a:r>
          </a:p>
          <a:p>
            <a:endParaRPr lang="en-GB" sz="2600" dirty="0">
              <a:cs typeface="Calibri"/>
            </a:endParaRPr>
          </a:p>
          <a:p>
            <a:r>
              <a:rPr lang="en-GB" sz="2600" dirty="0">
                <a:cs typeface="Calibri"/>
              </a:rPr>
              <a:t>What is the effect? Who does it affect? And how serious is the problem?</a:t>
            </a:r>
          </a:p>
          <a:p>
            <a:pPr>
              <a:buFont typeface="Wingdings" panose="020B0604020202020204" pitchFamily="34" charset="0"/>
              <a:buChar char="v"/>
            </a:pPr>
            <a:r>
              <a:rPr lang="en-GB" sz="2600" dirty="0">
                <a:cs typeface="Calibri"/>
              </a:rPr>
              <a:t>Proper care staff suffering losing jobs causing stress and depression </a:t>
            </a:r>
          </a:p>
          <a:p>
            <a:pPr>
              <a:buFont typeface="Wingdings" panose="020B0604020202020204" pitchFamily="34" charset="0"/>
              <a:buChar char="v"/>
            </a:pPr>
            <a:r>
              <a:rPr lang="en-GB" sz="2600" dirty="0">
                <a:cs typeface="Calibri"/>
              </a:rPr>
              <a:t>Serious time delay on patience with serious health problems </a:t>
            </a:r>
          </a:p>
          <a:p>
            <a:pPr>
              <a:buFont typeface="Wingdings" panose="020B0604020202020204" pitchFamily="34" charset="0"/>
              <a:buChar char="v"/>
            </a:pPr>
            <a:r>
              <a:rPr lang="en-GB" sz="2600" dirty="0">
                <a:cs typeface="Calibri"/>
              </a:rPr>
              <a:t>Proper care practices will result in shutting down possible facility that lack staff &gt;?</a:t>
            </a:r>
          </a:p>
          <a:p>
            <a:pPr marL="0" indent="0">
              <a:buNone/>
            </a:pPr>
            <a:endParaRPr lang="en-GB" sz="2600">
              <a:cs typeface="Calibri"/>
            </a:endParaRPr>
          </a:p>
        </p:txBody>
      </p:sp>
    </p:spTree>
    <p:extLst>
      <p:ext uri="{BB962C8B-B14F-4D97-AF65-F5344CB8AC3E}">
        <p14:creationId xmlns:p14="http://schemas.microsoft.com/office/powerpoint/2010/main" val="39604876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CA1DC9-757A-9043-F7D0-BD48D943B40A}"/>
              </a:ext>
            </a:extLst>
          </p:cNvPr>
          <p:cNvSpPr>
            <a:spLocks noGrp="1"/>
          </p:cNvSpPr>
          <p:nvPr>
            <p:ph type="title"/>
          </p:nvPr>
        </p:nvSpPr>
        <p:spPr>
          <a:xfrm>
            <a:off x="838200" y="459863"/>
            <a:ext cx="10515600" cy="1004594"/>
          </a:xfrm>
        </p:spPr>
        <p:txBody>
          <a:bodyPr>
            <a:normAutofit/>
          </a:bodyPr>
          <a:lstStyle/>
          <a:p>
            <a:pPr algn="ctr"/>
            <a:r>
              <a:rPr lang="en-GB">
                <a:solidFill>
                  <a:srgbClr val="FFFFFF"/>
                </a:solidFill>
                <a:cs typeface="Calibri Light"/>
              </a:rPr>
              <a:t>Identifying the causes of the problem</a:t>
            </a:r>
            <a:endParaRPr lang="en-GB">
              <a:solidFill>
                <a:srgbClr val="FFFFFF"/>
              </a:solidFill>
            </a:endParaRP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CF0C004-DAFC-1A99-DFE1-B00AD267B988}"/>
              </a:ext>
            </a:extLst>
          </p:cNvPr>
          <p:cNvGraphicFramePr>
            <a:graphicFrameLocks noGrp="1"/>
          </p:cNvGraphicFramePr>
          <p:nvPr>
            <p:ph idx="1"/>
            <p:extLst>
              <p:ext uri="{D42A27DB-BD31-4B8C-83A1-F6EECF244321}">
                <p14:modId xmlns:p14="http://schemas.microsoft.com/office/powerpoint/2010/main" val="3902479362"/>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295566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2575E9-0956-677F-A1E3-B896F45A1585}"/>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Pestle analysis </a:t>
            </a:r>
          </a:p>
        </p:txBody>
      </p:sp>
      <p:sp>
        <p:nvSpPr>
          <p:cNvPr id="33"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5E642B7-A6B3-E7BE-32D6-D1A6464B6CCE}"/>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400">
                <a:cs typeface="Calibri"/>
              </a:rPr>
              <a:t>What is pestle? Is</a:t>
            </a:r>
            <a:r>
              <a:rPr lang="en-GB" sz="2400">
                <a:ea typeface="+mn-lt"/>
                <a:cs typeface="+mn-lt"/>
              </a:rPr>
              <a:t> a strategic analysis tool. It is often seen as the most effective analytical tools to analyse the impacts of external issues. However, there are 6 factors that define pestle;</a:t>
            </a:r>
          </a:p>
          <a:p>
            <a:pPr marL="0" indent="0">
              <a:buNone/>
            </a:pPr>
            <a:r>
              <a:rPr lang="en-GB" sz="2400">
                <a:cs typeface="Calibri"/>
              </a:rPr>
              <a:t>P-politics E-economics S-social T-technological L-legal E-environmental (not all factors will be used as it's not necessary in the scenarios)</a:t>
            </a:r>
          </a:p>
          <a:p>
            <a:pPr marL="0" indent="0">
              <a:buNone/>
            </a:pPr>
            <a:r>
              <a:rPr lang="en-GB" sz="2400">
                <a:cs typeface="Calibri"/>
              </a:rPr>
              <a:t>1st July 2017 and July 2018 in a matter of 1year NHS has lost 1,584 nurses.</a:t>
            </a:r>
          </a:p>
          <a:p>
            <a:pPr marL="0" indent="0">
              <a:buNone/>
            </a:pPr>
            <a:r>
              <a:rPr lang="en-GB" sz="2400">
                <a:cs typeface="Calibri"/>
              </a:rPr>
              <a:t>the nurse's inflow that originated from EU has turned into be a disadvantage, because due to high demands of visas and other documentations demanded by Uk has turned in to a net outflow this means European migrants who worked in the health department have left Uk. </a:t>
            </a:r>
          </a:p>
          <a:p>
            <a:pPr marL="0" indent="0">
              <a:buNone/>
            </a:pPr>
            <a:endParaRPr lang="en-GB" sz="2400">
              <a:cs typeface="Calibri"/>
            </a:endParaRPr>
          </a:p>
        </p:txBody>
      </p:sp>
    </p:spTree>
    <p:extLst>
      <p:ext uri="{BB962C8B-B14F-4D97-AF65-F5344CB8AC3E}">
        <p14:creationId xmlns:p14="http://schemas.microsoft.com/office/powerpoint/2010/main" val="25161596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6">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E961FA1F-1662-6AB3-6C96-620FEFD4E82E}"/>
              </a:ext>
            </a:extLst>
          </p:cNvPr>
          <p:cNvSpPr>
            <a:spLocks noGrp="1"/>
          </p:cNvSpPr>
          <p:nvPr>
            <p:ph type="title"/>
          </p:nvPr>
        </p:nvSpPr>
        <p:spPr>
          <a:xfrm>
            <a:off x="838201" y="365125"/>
            <a:ext cx="5393360" cy="1325563"/>
          </a:xfrm>
        </p:spPr>
        <p:style>
          <a:lnRef idx="2">
            <a:schemeClr val="accent6"/>
          </a:lnRef>
          <a:fillRef idx="1">
            <a:schemeClr val="lt1"/>
          </a:fillRef>
          <a:effectRef idx="0">
            <a:schemeClr val="accent6"/>
          </a:effectRef>
          <a:fontRef idx="minor">
            <a:schemeClr val="dk1"/>
          </a:fontRef>
        </p:style>
        <p:txBody>
          <a:bodyPr>
            <a:normAutofit/>
          </a:bodyPr>
          <a:lstStyle/>
          <a:p>
            <a:r>
              <a:rPr lang="en-GB" dirty="0">
                <a:cs typeface="Calibri Light"/>
              </a:rPr>
              <a:t>Economical impact  </a:t>
            </a:r>
            <a:endParaRPr lang="en-GB" dirty="0"/>
          </a:p>
        </p:txBody>
      </p:sp>
      <p:sp>
        <p:nvSpPr>
          <p:cNvPr id="26" name="Freeform: Shape 18">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A918A7C-117E-093F-BA63-7893CCCEDDC6}"/>
              </a:ext>
            </a:extLst>
          </p:cNvPr>
          <p:cNvSpPr>
            <a:spLocks noGrp="1"/>
          </p:cNvSpPr>
          <p:nvPr>
            <p:ph idx="1"/>
          </p:nvPr>
        </p:nvSpPr>
        <p:spPr>
          <a:xfrm>
            <a:off x="838200" y="1825625"/>
            <a:ext cx="5393361" cy="4351338"/>
          </a:xfrm>
        </p:spPr>
        <p:txBody>
          <a:bodyPr vert="horz" lIns="91440" tIns="45720" rIns="91440" bIns="45720" rtlCol="0" anchor="t">
            <a:normAutofit/>
          </a:bodyPr>
          <a:lstStyle/>
          <a:p>
            <a:pPr marL="342900" indent="-342900">
              <a:buFont typeface="Wingdings" panose="020B0604020202020204" pitchFamily="34" charset="0"/>
              <a:buChar char="v"/>
            </a:pPr>
            <a:r>
              <a:rPr lang="en-GB" sz="2200" dirty="0">
                <a:cs typeface="Calibri"/>
              </a:rPr>
              <a:t>health sector. August 2017 the text cites that the government has removed the bursary from the applicants starting in August, this in my opinion is not advised mainly because inspiring to work as a nurse or in the health sector is not cheap nor easy</a:t>
            </a:r>
            <a:endParaRPr lang="en-US">
              <a:cs typeface="Calibri"/>
            </a:endParaRPr>
          </a:p>
          <a:p>
            <a:pPr>
              <a:buFont typeface="Wingdings" panose="020B0604020202020204" pitchFamily="34" charset="0"/>
              <a:buChar char="v"/>
            </a:pPr>
            <a:r>
              <a:rPr lang="en-GB" sz="2200" dirty="0">
                <a:cs typeface="Calibri"/>
              </a:rPr>
              <a:t> in addition to the government move it has counterdeed back with a 4% downgrade of applicants, in comparison to 2016 when Uk was a part of EU.</a:t>
            </a:r>
            <a:endParaRPr lang="en-GB" sz="2200">
              <a:cs typeface="Calibri"/>
            </a:endParaRPr>
          </a:p>
        </p:txBody>
      </p:sp>
      <p:sp>
        <p:nvSpPr>
          <p:cNvPr id="28" name="Oval 20">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pic>
        <p:nvPicPr>
          <p:cNvPr id="4" name="Picture 4" descr="Diagram, engineering drawing&#10;&#10;Description automatically generated">
            <a:extLst>
              <a:ext uri="{FF2B5EF4-FFF2-40B4-BE49-F238E27FC236}">
                <a16:creationId xmlns:a16="http://schemas.microsoft.com/office/drawing/2014/main" id="{FEF7E1CD-2353-A0CF-C3F3-57FC01827CE5}"/>
              </a:ext>
            </a:extLst>
          </p:cNvPr>
          <p:cNvPicPr>
            <a:picLocks noChangeAspect="1"/>
          </p:cNvPicPr>
          <p:nvPr/>
        </p:nvPicPr>
        <p:blipFill rotWithShape="1">
          <a:blip r:embed="rId2"/>
          <a:srcRect l="16223" r="22277"/>
          <a:stretch/>
        </p:blipFill>
        <p:spPr>
          <a:xfrm>
            <a:off x="7751975" y="1075239"/>
            <a:ext cx="4128603" cy="4128603"/>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25" name="Freeform: Shape 24">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27" name="Straight Connector 26">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9" name="Freeform: Shape 28">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Freeform: Shape 30">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39038341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Diagram&#10;&#10;Description automatically generated">
            <a:extLst>
              <a:ext uri="{FF2B5EF4-FFF2-40B4-BE49-F238E27FC236}">
                <a16:creationId xmlns:a16="http://schemas.microsoft.com/office/drawing/2014/main" id="{435E7BA4-DE00-5408-D54C-576DBE9AB7DB}"/>
              </a:ext>
            </a:extLst>
          </p:cNvPr>
          <p:cNvPicPr>
            <a:picLocks noChangeAspect="1"/>
          </p:cNvPicPr>
          <p:nvPr/>
        </p:nvPicPr>
        <p:blipFill>
          <a:blip r:embed="rId2"/>
          <a:stretch>
            <a:fillRect/>
          </a:stretch>
        </p:blipFill>
        <p:spPr>
          <a:xfrm>
            <a:off x="-5750" y="-1446"/>
            <a:ext cx="12160368" cy="6745872"/>
          </a:xfrm>
          <a:prstGeom prst="rect">
            <a:avLst/>
          </a:prstGeom>
        </p:spPr>
      </p:pic>
      <p:sp>
        <p:nvSpPr>
          <p:cNvPr id="5" name="TextBox 4">
            <a:extLst>
              <a:ext uri="{FF2B5EF4-FFF2-40B4-BE49-F238E27FC236}">
                <a16:creationId xmlns:a16="http://schemas.microsoft.com/office/drawing/2014/main" id="{4C3BE5DB-F995-457E-7F23-D6F416C04508}"/>
              </a:ext>
            </a:extLst>
          </p:cNvPr>
          <p:cNvSpPr txBox="1"/>
          <p:nvPr/>
        </p:nvSpPr>
        <p:spPr>
          <a:xfrm>
            <a:off x="9540815" y="324928"/>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FISHBONE DIAGRAM (kauoru,1997 )</a:t>
            </a:r>
          </a:p>
        </p:txBody>
      </p:sp>
    </p:spTree>
    <p:extLst>
      <p:ext uri="{BB962C8B-B14F-4D97-AF65-F5344CB8AC3E}">
        <p14:creationId xmlns:p14="http://schemas.microsoft.com/office/powerpoint/2010/main" val="42084119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A78130-8C25-76C3-DB95-6F54CE26E23D}"/>
              </a:ext>
            </a:extLst>
          </p:cNvPr>
          <p:cNvSpPr>
            <a:spLocks noGrp="1"/>
          </p:cNvSpPr>
          <p:nvPr>
            <p:ph type="title"/>
          </p:nvPr>
        </p:nvSpPr>
        <p:spPr>
          <a:xfrm>
            <a:off x="838200" y="365125"/>
            <a:ext cx="5558489" cy="1325563"/>
          </a:xfrm>
        </p:spPr>
        <p:txBody>
          <a:bodyPr>
            <a:normAutofit/>
          </a:bodyPr>
          <a:lstStyle/>
          <a:p>
            <a:r>
              <a:rPr lang="en-GB" sz="3700">
                <a:cs typeface="Calibri Light"/>
              </a:rPr>
              <a:t>Possible solution to helping the shortage of staff.</a:t>
            </a:r>
          </a:p>
        </p:txBody>
      </p:sp>
      <p:sp>
        <p:nvSpPr>
          <p:cNvPr id="39"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EDC7C4B-D2BE-9957-4D0B-6DD156924378}"/>
              </a:ext>
            </a:extLst>
          </p:cNvPr>
          <p:cNvSpPr>
            <a:spLocks noGrp="1"/>
          </p:cNvSpPr>
          <p:nvPr>
            <p:ph idx="1"/>
          </p:nvPr>
        </p:nvSpPr>
        <p:spPr>
          <a:xfrm>
            <a:off x="838200" y="1825625"/>
            <a:ext cx="5558489" cy="4351338"/>
          </a:xfrm>
        </p:spPr>
        <p:txBody>
          <a:bodyPr vert="horz" lIns="91440" tIns="45720" rIns="91440" bIns="45720" rtlCol="0" anchor="t">
            <a:normAutofit/>
          </a:bodyPr>
          <a:lstStyle/>
          <a:p>
            <a:r>
              <a:rPr lang="en-GB" sz="2600" dirty="0">
                <a:solidFill>
                  <a:srgbClr val="FF0000"/>
                </a:solidFill>
                <a:cs typeface="Calibri"/>
              </a:rPr>
              <a:t>Cause </a:t>
            </a:r>
          </a:p>
          <a:p>
            <a:r>
              <a:rPr lang="en-GB" sz="2600" dirty="0">
                <a:cs typeface="Calibri"/>
              </a:rPr>
              <a:t>1- environmental problem like covid </a:t>
            </a:r>
          </a:p>
          <a:p>
            <a:r>
              <a:rPr lang="en-GB" sz="2600" dirty="0">
                <a:cs typeface="Calibri"/>
              </a:rPr>
              <a:t>2- political causes I.e., Brexit impact and loss on staff </a:t>
            </a:r>
          </a:p>
          <a:p>
            <a:r>
              <a:rPr lang="en-GB" sz="2600" dirty="0">
                <a:cs typeface="Calibri"/>
              </a:rPr>
              <a:t>3- lack of motivation ?</a:t>
            </a:r>
          </a:p>
          <a:p>
            <a:r>
              <a:rPr lang="en-GB" dirty="0">
                <a:solidFill>
                  <a:srgbClr val="FF0000"/>
                </a:solidFill>
                <a:cs typeface="Calibri"/>
              </a:rPr>
              <a:t>Possible Solution </a:t>
            </a:r>
          </a:p>
          <a:p>
            <a:r>
              <a:rPr lang="en-GB" sz="2600" dirty="0">
                <a:cs typeface="Calibri"/>
              </a:rPr>
              <a:t>A- governmental funds </a:t>
            </a:r>
          </a:p>
          <a:p>
            <a:r>
              <a:rPr lang="en-GB" sz="2600" dirty="0">
                <a:cs typeface="Calibri"/>
              </a:rPr>
              <a:t>B- Training programme</a:t>
            </a:r>
          </a:p>
          <a:p>
            <a:r>
              <a:rPr lang="en-GB" sz="2600" dirty="0">
                <a:cs typeface="Calibri"/>
              </a:rPr>
              <a:t>C- investors </a:t>
            </a:r>
          </a:p>
        </p:txBody>
      </p:sp>
      <p:sp>
        <p:nvSpPr>
          <p:cNvPr id="40"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2"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43"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44"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45"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6"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741716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BEAE2-3C88-F8AE-EB38-3D220432825A}"/>
              </a:ext>
            </a:extLst>
          </p:cNvPr>
          <p:cNvSpPr>
            <a:spLocks noGrp="1"/>
          </p:cNvSpPr>
          <p:nvPr>
            <p:ph type="title"/>
          </p:nvPr>
        </p:nvSpPr>
        <p:spPr>
          <a:xfrm>
            <a:off x="766313" y="595163"/>
            <a:ext cx="10515600" cy="1325563"/>
          </a:xfrm>
        </p:spPr>
        <p:txBody>
          <a:bodyPr/>
          <a:lstStyle/>
          <a:p>
            <a:r>
              <a:rPr lang="en-GB" dirty="0">
                <a:cs typeface="Calibri Light"/>
              </a:rPr>
              <a:t>Reference list </a:t>
            </a:r>
            <a:endParaRPr lang="en-GB" dirty="0"/>
          </a:p>
        </p:txBody>
      </p:sp>
      <p:sp>
        <p:nvSpPr>
          <p:cNvPr id="3" name="Content Placeholder 2">
            <a:extLst>
              <a:ext uri="{FF2B5EF4-FFF2-40B4-BE49-F238E27FC236}">
                <a16:creationId xmlns:a16="http://schemas.microsoft.com/office/drawing/2014/main" id="{7DD88AFE-4AC4-64F1-80E2-2EF3862DAE51}"/>
              </a:ext>
            </a:extLst>
          </p:cNvPr>
          <p:cNvSpPr>
            <a:spLocks noGrp="1"/>
          </p:cNvSpPr>
          <p:nvPr>
            <p:ph idx="1"/>
          </p:nvPr>
        </p:nvSpPr>
        <p:spPr/>
        <p:txBody>
          <a:bodyPr vert="horz" lIns="91440" tIns="45720" rIns="91440" bIns="45720" rtlCol="0" anchor="t">
            <a:normAutofit/>
          </a:bodyPr>
          <a:lstStyle/>
          <a:p>
            <a:pPr marL="0" indent="0">
              <a:buNone/>
            </a:pPr>
            <a:r>
              <a:rPr lang="en-GB" dirty="0">
                <a:ea typeface="+mn-lt"/>
                <a:cs typeface="+mn-lt"/>
                <a:hlinkClick r:id="rId2"/>
              </a:rPr>
              <a:t>LPC_spring_report_2016.pdf (publishing.service.gov.uk)</a:t>
            </a:r>
            <a:endParaRPr lang="en-GB">
              <a:cs typeface="Calibri" panose="020F0502020204030204"/>
            </a:endParaRPr>
          </a:p>
        </p:txBody>
      </p:sp>
      <p:sp>
        <p:nvSpPr>
          <p:cNvPr id="4" name="TextBox 3">
            <a:extLst>
              <a:ext uri="{FF2B5EF4-FFF2-40B4-BE49-F238E27FC236}">
                <a16:creationId xmlns:a16="http://schemas.microsoft.com/office/drawing/2014/main" id="{E49A79EB-2F37-46D3-5E93-CF7FB11AEF0B}"/>
              </a:ext>
            </a:extLst>
          </p:cNvPr>
          <p:cNvSpPr txBox="1"/>
          <p:nvPr/>
        </p:nvSpPr>
        <p:spPr>
          <a:xfrm>
            <a:off x="1058173" y="2424024"/>
            <a:ext cx="935678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hlinkClick r:id="rId3"/>
              </a:rPr>
              <a:t>What are the causes of the NHS staff shortages? – Locum Vision</a:t>
            </a:r>
            <a:endParaRPr lang="en-US" sz="2400" dirty="0"/>
          </a:p>
        </p:txBody>
      </p:sp>
      <p:sp>
        <p:nvSpPr>
          <p:cNvPr id="6" name="TextBox 5">
            <a:extLst>
              <a:ext uri="{FF2B5EF4-FFF2-40B4-BE49-F238E27FC236}">
                <a16:creationId xmlns:a16="http://schemas.microsoft.com/office/drawing/2014/main" id="{65419780-5007-664C-A846-CA9606FAA55A}"/>
              </a:ext>
            </a:extLst>
          </p:cNvPr>
          <p:cNvSpPr txBox="1"/>
          <p:nvPr/>
        </p:nvSpPr>
        <p:spPr>
          <a:xfrm>
            <a:off x="971910" y="2884099"/>
            <a:ext cx="1053572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hlinkClick r:id="rId4"/>
              </a:rPr>
              <a:t>The impact of Brexit on NHS staff - UK in a changing Europe (ukandeu.ac.uk</a:t>
            </a:r>
            <a:r>
              <a:rPr lang="en-US" dirty="0">
                <a:hlinkClick r:id="rId4"/>
              </a:rPr>
              <a:t>)</a:t>
            </a:r>
            <a:endParaRPr lang="en-US" dirty="0"/>
          </a:p>
        </p:txBody>
      </p:sp>
      <p:sp>
        <p:nvSpPr>
          <p:cNvPr id="7" name="TextBox 6">
            <a:extLst>
              <a:ext uri="{FF2B5EF4-FFF2-40B4-BE49-F238E27FC236}">
                <a16:creationId xmlns:a16="http://schemas.microsoft.com/office/drawing/2014/main" id="{255B21EA-7C57-4A6A-8A10-652B546DE950}"/>
              </a:ext>
            </a:extLst>
          </p:cNvPr>
          <p:cNvSpPr txBox="1"/>
          <p:nvPr/>
        </p:nvSpPr>
        <p:spPr>
          <a:xfrm>
            <a:off x="914400" y="3430438"/>
            <a:ext cx="997501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hlinkClick r:id="rId5"/>
              </a:rPr>
              <a:t>NHS staffing shortages and the Brexit effect (openedition.org)</a:t>
            </a:r>
            <a:endParaRPr lang="en-US" sz="2800" dirty="0">
              <a:cs typeface="Calibri" panose="020F0502020204030204"/>
            </a:endParaRPr>
          </a:p>
        </p:txBody>
      </p:sp>
    </p:spTree>
    <p:extLst>
      <p:ext uri="{BB962C8B-B14F-4D97-AF65-F5344CB8AC3E}">
        <p14:creationId xmlns:p14="http://schemas.microsoft.com/office/powerpoint/2010/main" val="16897170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Staff shortage in Uk –proper care </vt:lpstr>
      <vt:lpstr>Introduction to the staff shortage in proper care </vt:lpstr>
      <vt:lpstr>Nature and impact </vt:lpstr>
      <vt:lpstr>Identifying the causes of the problem</vt:lpstr>
      <vt:lpstr>Pestle analysis </vt:lpstr>
      <vt:lpstr>Economical impact  </vt:lpstr>
      <vt:lpstr>PowerPoint Presentation</vt:lpstr>
      <vt:lpstr>Possible solution to helping the shortage of staff.</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705</cp:revision>
  <dcterms:created xsi:type="dcterms:W3CDTF">2022-06-18T13:23:46Z</dcterms:created>
  <dcterms:modified xsi:type="dcterms:W3CDTF">2022-07-16T12:50:44Z</dcterms:modified>
</cp:coreProperties>
</file>