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2568CE-41FA-4A20-9894-B701181AF995}" type="datetimeFigureOut">
              <a:rPr lang="en-GB" smtClean="0"/>
              <a:t>08/11/2019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A338332C-F1B0-4284-A9E7-D19FC99510F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5962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2568CE-41FA-4A20-9894-B701181AF99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8332C-F1B0-4284-A9E7-D19FC99510F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161818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2568CE-41FA-4A20-9894-B701181AF99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8332C-F1B0-4284-A9E7-D19FC99510F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8714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2568CE-41FA-4A20-9894-B701181AF995}"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8332C-F1B0-4284-A9E7-D19FC99510F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76385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2568CE-41FA-4A20-9894-B701181AF995}" type="datetimeFigureOut">
              <a:rPr lang="en-GB" smtClean="0"/>
              <a:t>08/11/2019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38332C-F1B0-4284-A9E7-D19FC99510F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54811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2568CE-41FA-4A20-9894-B701181AF995}" type="datetimeFigureOut">
              <a:rPr lang="en-GB" smtClean="0"/>
              <a:t>08/11/2019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38332C-F1B0-4284-A9E7-D19FC99510F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6873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2568CE-41FA-4A20-9894-B701181AF995}" type="datetimeFigureOut">
              <a:rPr lang="en-GB" smtClean="0"/>
              <a:t>08/11/2019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38332C-F1B0-4284-A9E7-D19FC99510F4}" type="slidenum">
              <a:rPr lang="en-GB" smtClean="0"/>
              <a:t>‹#›</a:t>
            </a:fld>
            <a:endParaRPr lang="en-GB"/>
          </a:p>
        </p:txBody>
      </p:sp>
    </p:spTree>
    <p:extLst>
      <p:ext uri="{BB962C8B-B14F-4D97-AF65-F5344CB8AC3E}">
        <p14:creationId xmlns:p14="http://schemas.microsoft.com/office/powerpoint/2010/main" val="486549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2568CE-41FA-4A20-9894-B701181AF995}" type="datetimeFigureOut">
              <a:rPr lang="en-GB" smtClean="0"/>
              <a:t>08/11/2019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38332C-F1B0-4284-A9E7-D19FC99510F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02577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932568CE-41FA-4A20-9894-B701181AF995}" type="datetimeFigureOut">
              <a:rPr lang="en-GB" smtClean="0"/>
              <a:t>08/11/2019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A338332C-F1B0-4284-A9E7-D19FC99510F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1816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2568CE-41FA-4A20-9894-B701181AF99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8332C-F1B0-4284-A9E7-D19FC99510F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77794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2568CE-41FA-4A20-9894-B701181AF995}"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38332C-F1B0-4284-A9E7-D19FC99510F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03548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32568CE-41FA-4A20-9894-B701181AF995}" type="datetimeFigureOut">
              <a:rPr lang="en-GB" smtClean="0"/>
              <a:t>08/11/2019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338332C-F1B0-4284-A9E7-D19FC99510F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562671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dribbble.com/shots/5698774-Albert-Einstei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4200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15AA8-EABF-44BB-B5E4-E3F8C5A7BA6C}"/>
              </a:ext>
            </a:extLst>
          </p:cNvPr>
          <p:cNvSpPr>
            <a:spLocks noGrp="1"/>
          </p:cNvSpPr>
          <p:nvPr>
            <p:ph type="ctrTitle"/>
          </p:nvPr>
        </p:nvSpPr>
        <p:spPr>
          <a:xfrm>
            <a:off x="1207812" y="2788187"/>
            <a:ext cx="10861514" cy="727646"/>
          </a:xfrm>
        </p:spPr>
        <p:txBody>
          <a:bodyPr>
            <a:normAutofit/>
          </a:bodyPr>
          <a:lstStyle/>
          <a:p>
            <a:r>
              <a:rPr lang="en-GB" sz="4200" b="1" dirty="0"/>
              <a:t>What is Critical Thinking? </a:t>
            </a:r>
          </a:p>
        </p:txBody>
      </p:sp>
      <p:sp>
        <p:nvSpPr>
          <p:cNvPr id="3" name="Subtitle 2">
            <a:extLst>
              <a:ext uri="{FF2B5EF4-FFF2-40B4-BE49-F238E27FC236}">
                <a16:creationId xmlns:a16="http://schemas.microsoft.com/office/drawing/2014/main" id="{41C0020F-829E-4D7D-9EB5-229D9A2C36DA}"/>
              </a:ext>
            </a:extLst>
          </p:cNvPr>
          <p:cNvSpPr>
            <a:spLocks noGrp="1"/>
          </p:cNvSpPr>
          <p:nvPr>
            <p:ph type="subTitle" idx="1"/>
          </p:nvPr>
        </p:nvSpPr>
        <p:spPr>
          <a:xfrm>
            <a:off x="261850" y="444758"/>
            <a:ext cx="3231805" cy="2481186"/>
          </a:xfrm>
        </p:spPr>
        <p:txBody>
          <a:bodyPr>
            <a:normAutofit fontScale="25000" lnSpcReduction="20000"/>
          </a:bodyPr>
          <a:lstStyle/>
          <a:p>
            <a:r>
              <a:rPr lang="en-GB" sz="7200" dirty="0"/>
              <a:t>Critical thinking is the ability to think clearly and rationally, understanding the logical connection between ideas.  </a:t>
            </a:r>
            <a:r>
              <a:rPr lang="en-GB" sz="5200" b="1" dirty="0"/>
              <a:t>skills (you need, 2011)</a:t>
            </a:r>
          </a:p>
          <a:p>
            <a:endParaRPr lang="en-GB" sz="5200" dirty="0"/>
          </a:p>
          <a:p>
            <a:endParaRPr lang="en-GB" sz="1600" dirty="0"/>
          </a:p>
          <a:p>
            <a:br>
              <a:rPr lang="en-GB" dirty="0"/>
            </a:br>
            <a:br>
              <a:rPr lang="en-GB" dirty="0"/>
            </a:br>
            <a:endParaRPr lang="en-GB" dirty="0"/>
          </a:p>
          <a:p>
            <a:pPr algn="l"/>
            <a:endParaRPr lang="en-GB" dirty="0"/>
          </a:p>
          <a:p>
            <a:endParaRPr lang="en-GB" dirty="0"/>
          </a:p>
          <a:p>
            <a:endParaRPr lang="en-GB" dirty="0"/>
          </a:p>
          <a:p>
            <a:pPr algn="l"/>
            <a:endParaRPr lang="en-GB" dirty="0"/>
          </a:p>
        </p:txBody>
      </p:sp>
      <p:sp>
        <p:nvSpPr>
          <p:cNvPr id="13" name="TextBox 12">
            <a:extLst>
              <a:ext uri="{FF2B5EF4-FFF2-40B4-BE49-F238E27FC236}">
                <a16:creationId xmlns:a16="http://schemas.microsoft.com/office/drawing/2014/main" id="{B7EE1A74-781E-4E1A-A1DA-5A8C437D6E01}"/>
              </a:ext>
            </a:extLst>
          </p:cNvPr>
          <p:cNvSpPr txBox="1"/>
          <p:nvPr/>
        </p:nvSpPr>
        <p:spPr>
          <a:xfrm>
            <a:off x="1973692" y="3553920"/>
            <a:ext cx="3227968" cy="369332"/>
          </a:xfrm>
          <a:prstGeom prst="rect">
            <a:avLst/>
          </a:prstGeom>
          <a:noFill/>
        </p:spPr>
        <p:txBody>
          <a:bodyPr wrap="square" rtlCol="0">
            <a:spAutoFit/>
          </a:bodyPr>
          <a:lstStyle/>
          <a:p>
            <a:r>
              <a:rPr lang="en-GB" dirty="0"/>
              <a:t>(Albert Einstein  1879 – 1955)</a:t>
            </a:r>
          </a:p>
        </p:txBody>
      </p:sp>
      <p:sp>
        <p:nvSpPr>
          <p:cNvPr id="14" name="TextBox 13">
            <a:extLst>
              <a:ext uri="{FF2B5EF4-FFF2-40B4-BE49-F238E27FC236}">
                <a16:creationId xmlns:a16="http://schemas.microsoft.com/office/drawing/2014/main" id="{738D9465-C868-4F4B-B904-356640C5C132}"/>
              </a:ext>
            </a:extLst>
          </p:cNvPr>
          <p:cNvSpPr txBox="1"/>
          <p:nvPr/>
        </p:nvSpPr>
        <p:spPr>
          <a:xfrm>
            <a:off x="139562" y="3429000"/>
            <a:ext cx="1926883" cy="2716128"/>
          </a:xfrm>
          <a:prstGeom prst="rect">
            <a:avLst/>
          </a:prstGeom>
          <a:noFill/>
        </p:spPr>
        <p:txBody>
          <a:bodyPr wrap="square" rtlCol="0">
            <a:spAutoFit/>
          </a:bodyPr>
          <a:lstStyle/>
          <a:p>
            <a:r>
              <a:rPr lang="en-GB" sz="1550" dirty="0"/>
              <a:t>Albert Einstein </a:t>
            </a:r>
          </a:p>
          <a:p>
            <a:r>
              <a:rPr lang="en-GB" sz="1550" dirty="0"/>
              <a:t> A true critical       thinker of the 19</a:t>
            </a:r>
            <a:r>
              <a:rPr lang="en-GB" sz="1550" baseline="30000" dirty="0"/>
              <a:t>th</a:t>
            </a:r>
            <a:r>
              <a:rPr lang="en-GB" sz="1550" dirty="0"/>
              <a:t>  Century. he quotes.</a:t>
            </a:r>
          </a:p>
          <a:p>
            <a:r>
              <a:rPr lang="en-GB" sz="1550" dirty="0"/>
              <a:t>“Learn from yesterday, live for today, hope for tomorrow. The important thing is not to stop questioning”.</a:t>
            </a:r>
          </a:p>
          <a:p>
            <a:r>
              <a:rPr lang="en-GB" sz="1550" dirty="0"/>
              <a:t> (Einstein, n.d.)</a:t>
            </a:r>
          </a:p>
        </p:txBody>
      </p:sp>
      <p:sp>
        <p:nvSpPr>
          <p:cNvPr id="15" name="TextBox 14">
            <a:extLst>
              <a:ext uri="{FF2B5EF4-FFF2-40B4-BE49-F238E27FC236}">
                <a16:creationId xmlns:a16="http://schemas.microsoft.com/office/drawing/2014/main" id="{8DCFD5C8-DF30-4994-8FF0-C6EDCFEDF4FC}"/>
              </a:ext>
            </a:extLst>
          </p:cNvPr>
          <p:cNvSpPr txBox="1"/>
          <p:nvPr/>
        </p:nvSpPr>
        <p:spPr>
          <a:xfrm>
            <a:off x="5438058" y="3515833"/>
            <a:ext cx="2771775" cy="3339376"/>
          </a:xfrm>
          <a:prstGeom prst="rect">
            <a:avLst/>
          </a:prstGeom>
          <a:noFill/>
        </p:spPr>
        <p:txBody>
          <a:bodyPr wrap="square" rtlCol="0">
            <a:spAutoFit/>
          </a:bodyPr>
          <a:lstStyle/>
          <a:p>
            <a:pPr marL="285750" indent="-285750">
              <a:buFont typeface="Arial" panose="020B0604020202020204" pitchFamily="34" charset="0"/>
              <a:buChar char="•"/>
            </a:pPr>
            <a:r>
              <a:rPr lang="en-GB" sz="1570" dirty="0"/>
              <a:t>There is evidence to suggest that (Critical thinking is aimed at achieving the best possible outcomes in any situation. In order to achieve this it must involve gathering and evaluating information from as many different sources possible.)</a:t>
            </a:r>
          </a:p>
          <a:p>
            <a:r>
              <a:rPr lang="en-GB" sz="1570" dirty="0"/>
              <a:t>     (Skills you need, 2011)</a:t>
            </a:r>
          </a:p>
          <a:p>
            <a:r>
              <a:rPr lang="en-GB" dirty="0"/>
              <a:t> </a:t>
            </a:r>
            <a:br>
              <a:rPr lang="en-GB" dirty="0"/>
            </a:br>
            <a:br>
              <a:rPr lang="en-GB" dirty="0"/>
            </a:br>
            <a:endParaRPr lang="en-GB" dirty="0"/>
          </a:p>
        </p:txBody>
      </p:sp>
      <p:sp>
        <p:nvSpPr>
          <p:cNvPr id="2051" name="TextBox 2050">
            <a:extLst>
              <a:ext uri="{FF2B5EF4-FFF2-40B4-BE49-F238E27FC236}">
                <a16:creationId xmlns:a16="http://schemas.microsoft.com/office/drawing/2014/main" id="{0C36BD0A-EE3E-4116-B810-47B1CD59E916}"/>
              </a:ext>
            </a:extLst>
          </p:cNvPr>
          <p:cNvSpPr txBox="1"/>
          <p:nvPr/>
        </p:nvSpPr>
        <p:spPr>
          <a:xfrm>
            <a:off x="8396287" y="3501280"/>
            <a:ext cx="2428875" cy="353943"/>
          </a:xfrm>
          <a:prstGeom prst="rect">
            <a:avLst/>
          </a:prstGeom>
          <a:noFill/>
        </p:spPr>
        <p:txBody>
          <a:bodyPr wrap="square" rtlCol="0">
            <a:spAutoFit/>
          </a:bodyPr>
          <a:lstStyle/>
          <a:p>
            <a:pPr algn="ctr"/>
            <a:r>
              <a:rPr lang="en-GB" sz="1700" dirty="0"/>
              <a:t>.</a:t>
            </a:r>
          </a:p>
        </p:txBody>
      </p:sp>
      <p:sp>
        <p:nvSpPr>
          <p:cNvPr id="5" name="TextBox 4">
            <a:extLst>
              <a:ext uri="{FF2B5EF4-FFF2-40B4-BE49-F238E27FC236}">
                <a16:creationId xmlns:a16="http://schemas.microsoft.com/office/drawing/2014/main" id="{C4BCF269-E48F-4D6D-81FB-E9999A756662}"/>
              </a:ext>
            </a:extLst>
          </p:cNvPr>
          <p:cNvSpPr txBox="1"/>
          <p:nvPr/>
        </p:nvSpPr>
        <p:spPr>
          <a:xfrm>
            <a:off x="8396287" y="3556004"/>
            <a:ext cx="3656151" cy="2682273"/>
          </a:xfrm>
          <a:prstGeom prst="rect">
            <a:avLst/>
          </a:prstGeom>
          <a:noFill/>
        </p:spPr>
        <p:txBody>
          <a:bodyPr wrap="square" rtlCol="0">
            <a:spAutoFit/>
          </a:bodyPr>
          <a:lstStyle/>
          <a:p>
            <a:pPr marL="285750" indent="-285750">
              <a:buFont typeface="Arial" panose="020B0604020202020204" pitchFamily="34" charset="0"/>
              <a:buChar char="•"/>
            </a:pPr>
            <a:r>
              <a:rPr lang="en-GB" sz="1530" dirty="0"/>
              <a:t>To conclude I believed that critical thinking was criticising, and was found to be incorrect in my beliefs. I discovered an article which supports my new learned skill written by (Miller, 2017) We're deeply complex and intelligent humans who can critically analyse situations, make predictions, and act based on intelligence, not instinct. And our goal is not merely live to survive, but to thrive.</a:t>
            </a:r>
          </a:p>
        </p:txBody>
      </p:sp>
      <p:pic>
        <p:nvPicPr>
          <p:cNvPr id="1026" name="Picture 2">
            <a:extLst>
              <a:ext uri="{FF2B5EF4-FFF2-40B4-BE49-F238E27FC236}">
                <a16:creationId xmlns:a16="http://schemas.microsoft.com/office/drawing/2014/main" id="{5F13A2A9-672B-42D8-B13E-2829598F1D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93655" y="136628"/>
            <a:ext cx="4682364" cy="2481186"/>
          </a:xfrm>
          <a:prstGeom prst="rect">
            <a:avLst/>
          </a:prstGeom>
          <a:noFill/>
          <a:effectLst>
            <a:glow>
              <a:schemeClr val="accent1"/>
            </a:glow>
            <a:reflection stA="45000" endPos="0" dir="5400000" sy="-100000" algn="bl" rotWithShape="0"/>
            <a:softEdge rad="50800"/>
          </a:effectLst>
          <a:scene3d>
            <a:camera prst="orthographicFront"/>
            <a:lightRig rig="flat" dir="t"/>
          </a:scene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5439A5-5104-483E-8B85-581C923A6A12}"/>
              </a:ext>
            </a:extLst>
          </p:cNvPr>
          <p:cNvSpPr txBox="1"/>
          <p:nvPr/>
        </p:nvSpPr>
        <p:spPr>
          <a:xfrm>
            <a:off x="5240563" y="2656571"/>
            <a:ext cx="2428875" cy="323165"/>
          </a:xfrm>
          <a:prstGeom prst="rect">
            <a:avLst/>
          </a:prstGeom>
          <a:noFill/>
        </p:spPr>
        <p:txBody>
          <a:bodyPr wrap="square" rtlCol="0">
            <a:spAutoFit/>
          </a:bodyPr>
          <a:lstStyle/>
          <a:p>
            <a:r>
              <a:rPr lang="en-GB" sz="1500" b="1" dirty="0"/>
              <a:t>(Brand, 1956)</a:t>
            </a:r>
          </a:p>
        </p:txBody>
      </p:sp>
      <p:sp>
        <p:nvSpPr>
          <p:cNvPr id="9" name="Rectangle 8">
            <a:extLst>
              <a:ext uri="{FF2B5EF4-FFF2-40B4-BE49-F238E27FC236}">
                <a16:creationId xmlns:a16="http://schemas.microsoft.com/office/drawing/2014/main" id="{5A1DBF8F-78E3-4F89-8045-8863A7ECE207}"/>
              </a:ext>
            </a:extLst>
          </p:cNvPr>
          <p:cNvSpPr/>
          <p:nvPr/>
        </p:nvSpPr>
        <p:spPr>
          <a:xfrm>
            <a:off x="8516433" y="-90564"/>
            <a:ext cx="3739347" cy="3801041"/>
          </a:xfrm>
          <a:prstGeom prst="rect">
            <a:avLst/>
          </a:prstGeom>
        </p:spPr>
        <p:txBody>
          <a:bodyPr wrap="square">
            <a:spAutoFit/>
          </a:bodyPr>
          <a:lstStyle/>
          <a:p>
            <a:pPr algn="ctr"/>
            <a:endParaRPr lang="en-GB" b="1" dirty="0">
              <a:solidFill>
                <a:srgbClr val="2A2A2A"/>
              </a:solidFill>
              <a:latin typeface="+mj-lt"/>
            </a:endParaRPr>
          </a:p>
          <a:p>
            <a:r>
              <a:rPr lang="en-GB" b="1" dirty="0">
                <a:solidFill>
                  <a:srgbClr val="2A2A2A"/>
                </a:solidFill>
                <a:latin typeface="+mj-lt"/>
              </a:rPr>
              <a:t>Question your theories</a:t>
            </a:r>
          </a:p>
          <a:p>
            <a:r>
              <a:rPr lang="en-GB" sz="1500" b="1" dirty="0">
                <a:solidFill>
                  <a:srgbClr val="2A2A2A"/>
                </a:solidFill>
                <a:latin typeface="+mj-lt"/>
              </a:rPr>
              <a:t>Who said it?</a:t>
            </a:r>
            <a:endParaRPr lang="en-GB" sz="1500" dirty="0">
              <a:solidFill>
                <a:srgbClr val="2A2A2A"/>
              </a:solidFill>
              <a:latin typeface="+mj-lt"/>
            </a:endParaRPr>
          </a:p>
          <a:p>
            <a:r>
              <a:rPr lang="en-GB" sz="1500" i="1" dirty="0">
                <a:solidFill>
                  <a:srgbClr val="2A2A2A"/>
                </a:solidFill>
                <a:latin typeface="+mj-lt"/>
              </a:rPr>
              <a:t>Someone you know? Someone in a position of authority or power?</a:t>
            </a:r>
            <a:endParaRPr lang="en-GB" sz="1500" dirty="0">
              <a:solidFill>
                <a:srgbClr val="2A2A2A"/>
              </a:solidFill>
              <a:latin typeface="+mj-lt"/>
            </a:endParaRPr>
          </a:p>
          <a:p>
            <a:r>
              <a:rPr lang="en-GB" sz="1500" b="1" dirty="0">
                <a:solidFill>
                  <a:srgbClr val="2A2A2A"/>
                </a:solidFill>
                <a:latin typeface="+mj-lt"/>
              </a:rPr>
              <a:t>What did they say?</a:t>
            </a:r>
            <a:endParaRPr lang="en-GB" sz="1500" dirty="0">
              <a:solidFill>
                <a:srgbClr val="2A2A2A"/>
              </a:solidFill>
              <a:latin typeface="+mj-lt"/>
            </a:endParaRPr>
          </a:p>
          <a:p>
            <a:r>
              <a:rPr lang="en-GB" sz="1500" i="1" dirty="0">
                <a:solidFill>
                  <a:srgbClr val="2A2A2A"/>
                </a:solidFill>
                <a:latin typeface="+mj-lt"/>
              </a:rPr>
              <a:t>Did they give facts or opinions? </a:t>
            </a:r>
          </a:p>
          <a:p>
            <a:r>
              <a:rPr lang="en-GB" sz="1500" b="1" dirty="0">
                <a:solidFill>
                  <a:srgbClr val="2A2A2A"/>
                </a:solidFill>
                <a:latin typeface="+mj-lt"/>
              </a:rPr>
              <a:t>Where did they say it?</a:t>
            </a:r>
            <a:endParaRPr lang="en-GB" sz="1500" dirty="0">
              <a:solidFill>
                <a:srgbClr val="2A2A2A"/>
              </a:solidFill>
              <a:latin typeface="+mj-lt"/>
            </a:endParaRPr>
          </a:p>
          <a:p>
            <a:r>
              <a:rPr lang="en-GB" sz="1500" i="1" dirty="0">
                <a:solidFill>
                  <a:srgbClr val="2A2A2A"/>
                </a:solidFill>
                <a:latin typeface="+mj-lt"/>
              </a:rPr>
              <a:t>Was it in public or in private?</a:t>
            </a:r>
            <a:endParaRPr lang="en-GB" sz="1500" dirty="0">
              <a:solidFill>
                <a:srgbClr val="2A2A2A"/>
              </a:solidFill>
              <a:latin typeface="+mj-lt"/>
            </a:endParaRPr>
          </a:p>
          <a:p>
            <a:r>
              <a:rPr lang="en-GB" sz="1600" b="1" dirty="0">
                <a:latin typeface="+mj-lt"/>
              </a:rPr>
              <a:t>Why? </a:t>
            </a:r>
            <a:r>
              <a:rPr lang="en-GB" sz="1600" dirty="0">
                <a:latin typeface="+mj-lt"/>
              </a:rPr>
              <a:t>Did they explain their reason behind their opinion. </a:t>
            </a:r>
          </a:p>
          <a:p>
            <a:r>
              <a:rPr lang="en-GB" sz="1400" b="1" dirty="0"/>
              <a:t>(skills you need, 2011)</a:t>
            </a:r>
          </a:p>
          <a:p>
            <a:br>
              <a:rPr lang="en-GB" dirty="0">
                <a:latin typeface="+mj-lt"/>
              </a:rPr>
            </a:br>
            <a:br>
              <a:rPr lang="en-GB" dirty="0"/>
            </a:br>
            <a:endParaRPr lang="en-GB" dirty="0"/>
          </a:p>
        </p:txBody>
      </p:sp>
      <p:pic>
        <p:nvPicPr>
          <p:cNvPr id="2050" name="Picture 2" descr="Image result for albert einstein">
            <a:extLst>
              <a:ext uri="{FF2B5EF4-FFF2-40B4-BE49-F238E27FC236}">
                <a16:creationId xmlns:a16="http://schemas.microsoft.com/office/drawing/2014/main" id="{B3BC8909-E862-4563-936A-DDE2A913D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6652" y="4021169"/>
            <a:ext cx="2965008" cy="222089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4" name="TextBox 3">
            <a:extLst>
              <a:ext uri="{FF2B5EF4-FFF2-40B4-BE49-F238E27FC236}">
                <a16:creationId xmlns:a16="http://schemas.microsoft.com/office/drawing/2014/main" id="{62531F14-5FD3-4A35-A0C5-6ED52A627C49}"/>
              </a:ext>
            </a:extLst>
          </p:cNvPr>
          <p:cNvSpPr txBox="1"/>
          <p:nvPr/>
        </p:nvSpPr>
        <p:spPr>
          <a:xfrm>
            <a:off x="2351727" y="6242063"/>
            <a:ext cx="2153119" cy="369332"/>
          </a:xfrm>
          <a:prstGeom prst="rect">
            <a:avLst/>
          </a:prstGeom>
          <a:noFill/>
        </p:spPr>
        <p:txBody>
          <a:bodyPr wrap="square" rtlCol="0">
            <a:spAutoFit/>
          </a:bodyPr>
          <a:lstStyle/>
          <a:p>
            <a:r>
              <a:rPr lang="en-GB" b="1" dirty="0"/>
              <a:t>(</a:t>
            </a:r>
            <a:r>
              <a:rPr lang="en-GB" b="1" dirty="0" err="1"/>
              <a:t>Apatova</a:t>
            </a:r>
            <a:r>
              <a:rPr lang="en-GB" b="1" dirty="0"/>
              <a:t>, 2019)</a:t>
            </a:r>
          </a:p>
        </p:txBody>
      </p:sp>
    </p:spTree>
    <p:extLst>
      <p:ext uri="{BB962C8B-B14F-4D97-AF65-F5344CB8AC3E}">
        <p14:creationId xmlns:p14="http://schemas.microsoft.com/office/powerpoint/2010/main" val="768455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06D26-6D34-46ED-8559-7CED94EB49EA}"/>
              </a:ext>
            </a:extLst>
          </p:cNvPr>
          <p:cNvSpPr>
            <a:spLocks noGrp="1"/>
          </p:cNvSpPr>
          <p:nvPr>
            <p:ph type="title"/>
          </p:nvPr>
        </p:nvSpPr>
        <p:spPr/>
        <p:txBody>
          <a:bodyPr>
            <a:normAutofit/>
          </a:bodyPr>
          <a:lstStyle/>
          <a:p>
            <a:pPr algn="ctr"/>
            <a:r>
              <a:rPr lang="en-GB" sz="6000" b="1" dirty="0"/>
              <a:t>References</a:t>
            </a:r>
          </a:p>
        </p:txBody>
      </p:sp>
      <p:sp>
        <p:nvSpPr>
          <p:cNvPr id="6" name="TextBox 5">
            <a:extLst>
              <a:ext uri="{FF2B5EF4-FFF2-40B4-BE49-F238E27FC236}">
                <a16:creationId xmlns:a16="http://schemas.microsoft.com/office/drawing/2014/main" id="{82771593-0D4F-4F87-818F-1D99ED30DB3C}"/>
              </a:ext>
            </a:extLst>
          </p:cNvPr>
          <p:cNvSpPr txBox="1"/>
          <p:nvPr/>
        </p:nvSpPr>
        <p:spPr>
          <a:xfrm>
            <a:off x="657225" y="3695700"/>
            <a:ext cx="4486275" cy="742950"/>
          </a:xfrm>
          <a:prstGeom prst="rect">
            <a:avLst/>
          </a:prstGeom>
          <a:noFill/>
        </p:spPr>
        <p:txBody>
          <a:bodyPr wrap="square" rtlCol="0">
            <a:spAutoFit/>
          </a:bodyPr>
          <a:lstStyle/>
          <a:p>
            <a:endParaRPr lang="en-GB" dirty="0"/>
          </a:p>
        </p:txBody>
      </p:sp>
      <p:sp>
        <p:nvSpPr>
          <p:cNvPr id="8" name="Rectangle 3">
            <a:extLst>
              <a:ext uri="{FF2B5EF4-FFF2-40B4-BE49-F238E27FC236}">
                <a16:creationId xmlns:a16="http://schemas.microsoft.com/office/drawing/2014/main" id="{342B156D-0D9E-4063-8DB7-6AD7AF221189}"/>
              </a:ext>
            </a:extLst>
          </p:cNvPr>
          <p:cNvSpPr>
            <a:spLocks noChangeArrowheads="1"/>
          </p:cNvSpPr>
          <p:nvPr/>
        </p:nvSpPr>
        <p:spPr bwMode="auto">
          <a:xfrm>
            <a:off x="309769" y="1888608"/>
            <a:ext cx="5562600" cy="4308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need, s. y., 2011 . </a:t>
            </a:r>
            <a:r>
              <a:rPr kumimoji="0" lang="en-US" altLang="en-US" sz="14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Skills you need helping you develop life skills. </a:t>
            </a: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4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https://www.skillsyouneed.com/learn/critical-thinking.html</a:t>
            </a:r>
            <a:b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Monday October 2019].</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b="1" dirty="0">
              <a:latin typeface="Calibri" panose="020F0502020204030204" pitchFamily="34" charset="0"/>
              <a:ea typeface="Calibri" panose="020F0502020204030204" pitchFamily="34" charset="0"/>
              <a:cs typeface="Times New Roman" panose="02020603050405020304" pitchFamily="18" charset="0"/>
            </a:endParaRPr>
          </a:p>
          <a:p>
            <a:pPr lvl="0" defTabSz="914400" eaLnBrk="0" fontAlgn="base" hangingPunct="0">
              <a:spcBef>
                <a:spcPct val="0"/>
              </a:spcBef>
              <a:spcAft>
                <a:spcPct val="0"/>
              </a:spcAft>
            </a:pPr>
            <a:r>
              <a:rPr lang="en-US" altLang="en-US" sz="1400" b="1" dirty="0">
                <a:latin typeface="Calibri" panose="020F0502020204030204" pitchFamily="34" charset="0"/>
                <a:ea typeface="Calibri" panose="020F0502020204030204" pitchFamily="34" charset="0"/>
                <a:cs typeface="Times New Roman" panose="02020603050405020304" pitchFamily="18" charset="0"/>
              </a:rPr>
              <a:t>Einstein, A., n.d. </a:t>
            </a:r>
          </a:p>
          <a:p>
            <a:pPr lvl="0" defTabSz="914400" eaLnBrk="0" fontAlgn="base" hangingPunct="0">
              <a:spcBef>
                <a:spcPct val="0"/>
              </a:spcBef>
              <a:spcAft>
                <a:spcPct val="0"/>
              </a:spcAft>
            </a:pPr>
            <a:r>
              <a:rPr lang="en-US" altLang="en-US" sz="1400" b="1" i="1" dirty="0">
                <a:latin typeface="Calibri" panose="020F0502020204030204" pitchFamily="34" charset="0"/>
                <a:ea typeface="Calibri" panose="020F0502020204030204" pitchFamily="34" charset="0"/>
                <a:cs typeface="Times New Roman" panose="02020603050405020304" pitchFamily="18" charset="0"/>
              </a:rPr>
              <a:t>“Learn from yesterday, live for today, hope for tomorrow. The important thing is not to stop questioning”</a:t>
            </a:r>
          </a:p>
          <a:p>
            <a:pPr lvl="0" defTabSz="914400" eaLnBrk="0" fontAlgn="base" hangingPunct="0">
              <a:spcBef>
                <a:spcPct val="0"/>
              </a:spcBef>
              <a:spcAft>
                <a:spcPct val="0"/>
              </a:spcAft>
            </a:pPr>
            <a:endParaRPr kumimoji="0" lang="en-US" altLang="en-US" sz="14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r>
              <a:rPr lang="en-US" altLang="en-US" sz="1400" b="1" dirty="0">
                <a:latin typeface="Calibri" panose="020F0502020204030204" pitchFamily="34" charset="0"/>
                <a:ea typeface="Calibri" panose="020F0502020204030204" pitchFamily="34" charset="0"/>
                <a:cs typeface="Times New Roman" panose="02020603050405020304" pitchFamily="18" charset="0"/>
              </a:rPr>
              <a:t>Brand, s., 1956. </a:t>
            </a:r>
            <a:r>
              <a:rPr lang="en-US" altLang="en-US" sz="1400" b="1" i="1" dirty="0" err="1">
                <a:latin typeface="Calibri" panose="020F0502020204030204" pitchFamily="34" charset="0"/>
                <a:ea typeface="Calibri" panose="020F0502020204030204" pitchFamily="34" charset="0"/>
                <a:cs typeface="Times New Roman" panose="02020603050405020304" pitchFamily="18" charset="0"/>
              </a:rPr>
              <a:t>ezsnips</a:t>
            </a:r>
            <a:r>
              <a:rPr lang="en-US" altLang="en-US" sz="1400" b="1" i="1" dirty="0">
                <a:latin typeface="Calibri" panose="020F0502020204030204" pitchFamily="34" charset="0"/>
                <a:ea typeface="Calibri" panose="020F0502020204030204" pitchFamily="34" charset="0"/>
                <a:cs typeface="Times New Roman" panose="02020603050405020304" pitchFamily="18" charset="0"/>
              </a:rPr>
              <a:t>. </a:t>
            </a:r>
            <a:r>
              <a:rPr lang="en-US" altLang="en-US" sz="1400" b="1"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400" b="1" u="sng" dirty="0">
                <a:latin typeface="Calibri" panose="020F0502020204030204" pitchFamily="34" charset="0"/>
                <a:ea typeface="Calibri" panose="020F0502020204030204" pitchFamily="34" charset="0"/>
                <a:cs typeface="Times New Roman" panose="02020603050405020304" pitchFamily="18" charset="0"/>
              </a:rPr>
              <a:t>http://ezsnips.squarespace.com/blooms-taxonomy/</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[Accessed Monday October 2019].</a:t>
            </a:r>
            <a:endParaRPr lang="en-GB" altLang="en-US" sz="1400" b="1" dirty="0"/>
          </a:p>
          <a:p>
            <a:pPr lvl="0" defTabSz="914400" eaLnBrk="0" fontAlgn="base" hangingPunct="0">
              <a:spcBef>
                <a:spcPct val="0"/>
              </a:spcBef>
              <a:spcAft>
                <a:spcPct val="0"/>
              </a:spcAf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757601F3-A279-4B58-AF46-357A28D5BF64}"/>
              </a:ext>
            </a:extLst>
          </p:cNvPr>
          <p:cNvSpPr>
            <a:spLocks noChangeArrowheads="1"/>
          </p:cNvSpPr>
          <p:nvPr/>
        </p:nvSpPr>
        <p:spPr bwMode="auto">
          <a:xfrm>
            <a:off x="6150211" y="1960737"/>
            <a:ext cx="6073137" cy="29392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US" altLang="en-US" sz="1400" b="1" dirty="0">
                <a:latin typeface="Calibri" panose="020F0502020204030204" pitchFamily="34" charset="0"/>
                <a:ea typeface="Calibri" panose="020F0502020204030204" pitchFamily="34" charset="0"/>
                <a:cs typeface="Times New Roman" panose="02020603050405020304" pitchFamily="18" charset="0"/>
              </a:rPr>
              <a:t>need, s. y., 2011 . </a:t>
            </a:r>
            <a:r>
              <a:rPr lang="en-US" altLang="en-US" sz="1400" b="1" i="1" dirty="0">
                <a:latin typeface="Calibri" panose="020F0502020204030204" pitchFamily="34" charset="0"/>
                <a:ea typeface="Calibri" panose="020F0502020204030204" pitchFamily="34" charset="0"/>
                <a:cs typeface="Times New Roman" panose="02020603050405020304" pitchFamily="18" charset="0"/>
              </a:rPr>
              <a:t>Skills you need helping you develop life skills. </a:t>
            </a:r>
            <a:r>
              <a:rPr lang="en-US" altLang="en-US" sz="1400" b="1"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400" b="1" u="sng" dirty="0">
                <a:latin typeface="Calibri" panose="020F0502020204030204" pitchFamily="34" charset="0"/>
                <a:ea typeface="Calibri" panose="020F0502020204030204" pitchFamily="34" charset="0"/>
                <a:cs typeface="Times New Roman" panose="02020603050405020304" pitchFamily="18" charset="0"/>
              </a:rPr>
              <a:t>https://www.skillsyouneed.com/learn/critical-thinking.html</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[Accessed Monday October 2019].</a:t>
            </a:r>
          </a:p>
          <a:p>
            <a:pPr defTabSz="914400" eaLnBrk="0" fontAlgn="base" hangingPunct="0">
              <a:spcBef>
                <a:spcPct val="0"/>
              </a:spcBef>
              <a:spcAft>
                <a:spcPct val="0"/>
              </a:spcAft>
            </a:pPr>
            <a:endParaRPr lang="en-US" altLang="en-US" sz="1400" b="1" dirty="0">
              <a:latin typeface="Calibri" panose="020F0502020204030204" pitchFamily="34" charset="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r>
              <a:rPr lang="en-US" sz="1400" b="1" dirty="0"/>
              <a:t>need, s. y., 2011 . </a:t>
            </a:r>
            <a:r>
              <a:rPr lang="en-US" sz="1400" b="1" i="1" dirty="0"/>
              <a:t>Skills you need helping you develop life skills. </a:t>
            </a:r>
            <a:r>
              <a:rPr lang="en-US" sz="1400" b="1" dirty="0"/>
              <a:t>[Online] </a:t>
            </a:r>
            <a:br>
              <a:rPr lang="en-US" sz="1400" b="1" dirty="0"/>
            </a:br>
            <a:r>
              <a:rPr lang="en-US" sz="1400" b="1" dirty="0"/>
              <a:t>Available at: </a:t>
            </a:r>
            <a:r>
              <a:rPr lang="en-US" sz="1400" b="1" u="sng" dirty="0"/>
              <a:t>https://www.skillsyouneed.com/learn/critical-thinking.html</a:t>
            </a:r>
            <a:br>
              <a:rPr lang="en-US" sz="1400" b="1" dirty="0"/>
            </a:br>
            <a:r>
              <a:rPr lang="en-US" sz="1400" b="1" dirty="0"/>
              <a:t>[Accessed Monday October 2019].</a:t>
            </a:r>
            <a:endParaRPr lang="en-GB" sz="1400" b="1" dirty="0"/>
          </a:p>
          <a:p>
            <a:pPr defTabSz="914400" eaLnBrk="0" fontAlgn="base" hangingPunct="0">
              <a:spcBef>
                <a:spcPct val="0"/>
              </a:spcBef>
              <a:spcAft>
                <a:spcPct val="0"/>
              </a:spcAft>
            </a:pPr>
            <a:endParaRPr lang="en-US" altLang="en-US" sz="1400" b="1" dirty="0">
              <a:latin typeface="Calibri" panose="020F0502020204030204" pitchFamily="34" charset="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r>
              <a:rPr lang="en-US" altLang="en-US" sz="1400" b="1" dirty="0">
                <a:latin typeface="Calibri" panose="020F0502020204030204" pitchFamily="34" charset="0"/>
                <a:ea typeface="Calibri" panose="020F0502020204030204" pitchFamily="34" charset="0"/>
                <a:cs typeface="Times New Roman" panose="02020603050405020304" pitchFamily="18" charset="0"/>
              </a:rPr>
              <a:t>Miller, B. T., 2017. </a:t>
            </a:r>
            <a:r>
              <a:rPr lang="en-US" altLang="en-US" sz="1400" b="1" i="1" dirty="0">
                <a:latin typeface="Calibri" panose="020F0502020204030204" pitchFamily="34" charset="0"/>
                <a:ea typeface="Calibri" panose="020F0502020204030204" pitchFamily="34" charset="0"/>
                <a:cs typeface="Times New Roman" panose="02020603050405020304" pitchFamily="18" charset="0"/>
              </a:rPr>
              <a:t>Brian T Miller stories matter. </a:t>
            </a:r>
            <a:r>
              <a:rPr lang="en-US" altLang="en-US" sz="1400" b="1" dirty="0">
                <a:latin typeface="Calibri" panose="020F0502020204030204" pitchFamily="34" charset="0"/>
                <a:ea typeface="Calibri" panose="020F0502020204030204" pitchFamily="34" charset="0"/>
                <a:cs typeface="Times New Roman" panose="02020603050405020304" pitchFamily="18" charset="0"/>
              </a:rPr>
              <a:t>[Online] </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Available at: </a:t>
            </a:r>
            <a:r>
              <a:rPr lang="en-US" altLang="en-US" sz="1400" b="1" u="sng" dirty="0">
                <a:latin typeface="Calibri" panose="020F0502020204030204" pitchFamily="34" charset="0"/>
                <a:ea typeface="Calibri" panose="020F0502020204030204" pitchFamily="34" charset="0"/>
                <a:cs typeface="Times New Roman" panose="02020603050405020304" pitchFamily="18" charset="0"/>
              </a:rPr>
              <a:t>http://millerbrian.com/stories-n-stuff/critical-thinking.</a:t>
            </a:r>
            <a:br>
              <a:rPr lang="en-US" altLang="en-US" sz="1400" b="1" dirty="0">
                <a:latin typeface="Calibri" panose="020F0502020204030204" pitchFamily="34" charset="0"/>
                <a:ea typeface="Calibri" panose="020F0502020204030204" pitchFamily="34" charset="0"/>
                <a:cs typeface="Times New Roman" panose="02020603050405020304" pitchFamily="18" charset="0"/>
              </a:rPr>
            </a:br>
            <a:r>
              <a:rPr lang="en-US" altLang="en-US" sz="1400" b="1" dirty="0">
                <a:latin typeface="Calibri" panose="020F0502020204030204" pitchFamily="34" charset="0"/>
                <a:ea typeface="Calibri" panose="020F0502020204030204" pitchFamily="34" charset="0"/>
                <a:cs typeface="Times New Roman" panose="02020603050405020304" pitchFamily="18" charset="0"/>
              </a:rPr>
              <a:t>[Accessed Thursday October 2019].</a:t>
            </a:r>
            <a:endParaRPr lang="en-GB" altLang="en-US" sz="1400" b="1" dirty="0"/>
          </a:p>
          <a:p>
            <a:pPr defTabSz="914400" eaLnBrk="0" fontAlgn="base" hangingPunct="0">
              <a:spcBef>
                <a:spcPct val="0"/>
              </a:spcBef>
              <a:spcAft>
                <a:spcPct val="0"/>
              </a:spcAft>
            </a:pPr>
            <a:endParaRPr lang="en-US" altLang="en-US" sz="1300" b="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91BFAAA7-76E2-469E-BA06-281AE505D70B}"/>
              </a:ext>
            </a:extLst>
          </p:cNvPr>
          <p:cNvSpPr>
            <a:spLocks noChangeArrowheads="1"/>
          </p:cNvSpPr>
          <p:nvPr/>
        </p:nvSpPr>
        <p:spPr bwMode="auto">
          <a:xfrm>
            <a:off x="240195" y="827957"/>
            <a:ext cx="5910016" cy="34470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endParaRPr lang="en-US" altLang="en-US" sz="1400" b="1"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400" b="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400" b="1"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Apatova</a:t>
            </a: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 2019. </a:t>
            </a:r>
            <a:r>
              <a:rPr kumimoji="0" lang="en-US" altLang="en-US" sz="1400" b="1"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Albert Einstein. </a:t>
            </a:r>
            <a:r>
              <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[Art] (Dribble show and tell for designers).</a:t>
            </a:r>
          </a:p>
          <a:p>
            <a:pPr lvl="0" defTabSz="914400" eaLnBrk="0" fontAlgn="base" hangingPunct="0">
              <a:spcBef>
                <a:spcPct val="0"/>
              </a:spcBef>
              <a:spcAft>
                <a:spcPct val="0"/>
              </a:spcAft>
            </a:pPr>
            <a:r>
              <a:rPr lang="en-GB" sz="1400" b="1" dirty="0"/>
              <a:t> </a:t>
            </a:r>
            <a:r>
              <a:rPr lang="en-GB" sz="1400" b="1" dirty="0">
                <a:hlinkClick r:id="rId2">
                  <a:extLst>
                    <a:ext uri="{A12FA001-AC4F-418D-AE19-62706E023703}">
                      <ahyp:hlinkClr xmlns:ahyp="http://schemas.microsoft.com/office/drawing/2018/hyperlinkcolor" val="tx"/>
                    </a:ext>
                  </a:extLst>
                </a:hlinkClick>
              </a:rPr>
              <a:t>https://dribbble.com/shots/5698774-Albert-Einstein</a:t>
            </a:r>
            <a:endParaRPr lang="en-GB" sz="1400" b="1" dirty="0"/>
          </a:p>
          <a:p>
            <a:pPr lvl="0" defTabSz="914400" eaLnBrk="0" fontAlgn="base" hangingPunct="0">
              <a:spcBef>
                <a:spcPct val="0"/>
              </a:spcBef>
              <a:spcAft>
                <a:spcPct val="0"/>
              </a:spcAft>
            </a:pPr>
            <a:endParaRPr lang="en-GB" sz="1400" b="1" dirty="0"/>
          </a:p>
          <a:p>
            <a:pPr lvl="0" defTabSz="914400" eaLnBrk="0" fontAlgn="base" hangingPunct="0">
              <a:spcBef>
                <a:spcPct val="0"/>
              </a:spcBef>
              <a:spcAft>
                <a:spcPct val="0"/>
              </a:spcAft>
            </a:pPr>
            <a:endParaRPr lang="en-GB" sz="1400" b="1" dirty="0"/>
          </a:p>
          <a:p>
            <a:pPr lvl="0" defTabSz="914400" eaLnBrk="0" fontAlgn="base" hangingPunct="0">
              <a:spcBef>
                <a:spcPct val="0"/>
              </a:spcBef>
              <a:spcAft>
                <a:spcPct val="0"/>
              </a:spcAft>
            </a:pPr>
            <a:endParaRPr lang="en-GB" sz="1400" b="1" dirty="0"/>
          </a:p>
          <a:p>
            <a:pPr lvl="0" defTabSz="914400" eaLnBrk="0" fontAlgn="base" hangingPunct="0">
              <a:spcBef>
                <a:spcPct val="0"/>
              </a:spcBef>
              <a:spcAft>
                <a:spcPct val="0"/>
              </a:spcAft>
            </a:pPr>
            <a:endParaRPr lang="en-GB" sz="1400" b="1"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400" b="1"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3">
            <a:extLst>
              <a:ext uri="{FF2B5EF4-FFF2-40B4-BE49-F238E27FC236}">
                <a16:creationId xmlns:a16="http://schemas.microsoft.com/office/drawing/2014/main" id="{0AD97BBC-63D8-40F6-8938-1B211D2F47D5}"/>
              </a:ext>
            </a:extLst>
          </p:cNvPr>
          <p:cNvSpPr>
            <a:spLocks noChangeArrowheads="1"/>
          </p:cNvSpPr>
          <p:nvPr/>
        </p:nvSpPr>
        <p:spPr bwMode="auto">
          <a:xfrm>
            <a:off x="69574" y="306615"/>
            <a:ext cx="219932"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2" descr="Image result for albert einstein">
            <a:extLst>
              <a:ext uri="{FF2B5EF4-FFF2-40B4-BE49-F238E27FC236}">
                <a16:creationId xmlns:a16="http://schemas.microsoft.com/office/drawing/2014/main" id="{BB96A993-051C-489F-BFB4-133AAD5DEE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5567" y="4649496"/>
            <a:ext cx="2596664" cy="1944992"/>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2" name="TextBox 11">
            <a:extLst>
              <a:ext uri="{FF2B5EF4-FFF2-40B4-BE49-F238E27FC236}">
                <a16:creationId xmlns:a16="http://schemas.microsoft.com/office/drawing/2014/main" id="{7ACED078-778D-4226-A1E4-2D6585ECF3BF}"/>
              </a:ext>
            </a:extLst>
          </p:cNvPr>
          <p:cNvSpPr txBox="1"/>
          <p:nvPr/>
        </p:nvSpPr>
        <p:spPr>
          <a:xfrm>
            <a:off x="7419975" y="5748010"/>
            <a:ext cx="1966493" cy="323165"/>
          </a:xfrm>
          <a:prstGeom prst="rect">
            <a:avLst/>
          </a:prstGeom>
          <a:noFill/>
        </p:spPr>
        <p:txBody>
          <a:bodyPr wrap="square" rtlCol="0">
            <a:spAutoFit/>
          </a:bodyPr>
          <a:lstStyle/>
          <a:p>
            <a:r>
              <a:rPr lang="en-GB" sz="1500" b="1" dirty="0"/>
              <a:t>(</a:t>
            </a:r>
            <a:r>
              <a:rPr lang="en-GB" sz="1500" b="1" dirty="0" err="1"/>
              <a:t>Apatova</a:t>
            </a:r>
            <a:r>
              <a:rPr lang="en-GB" sz="1500" b="1" dirty="0"/>
              <a:t>, 2019)</a:t>
            </a:r>
          </a:p>
        </p:txBody>
      </p:sp>
    </p:spTree>
    <p:extLst>
      <p:ext uri="{BB962C8B-B14F-4D97-AF65-F5344CB8AC3E}">
        <p14:creationId xmlns:p14="http://schemas.microsoft.com/office/powerpoint/2010/main" val="299168681"/>
      </p:ext>
    </p:extLst>
  </p:cSld>
  <p:clrMapOvr>
    <a:masterClrMapping/>
  </p:clrMapOvr>
</p:sld>
</file>

<file path=ppt/theme/theme1.xml><?xml version="1.0" encoding="utf-8"?>
<a:theme xmlns:a="http://schemas.openxmlformats.org/drawingml/2006/main" name="Gallery">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A7D7A0A-F02F-4EC8-BE82-8F5AA2A7CC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370935-0C7A-47DE-A075-CDCC2028A558}">
  <ds:schemaRefs>
    <ds:schemaRef ds:uri="http://schemas.microsoft.com/sharepoint/v3/contenttype/forms"/>
  </ds:schemaRefs>
</ds:datastoreItem>
</file>

<file path=customXml/itemProps3.xml><?xml version="1.0" encoding="utf-8"?>
<ds:datastoreItem xmlns:ds="http://schemas.openxmlformats.org/officeDocument/2006/customXml" ds:itemID="{95591E27-08EF-48AD-9A24-978571C02AFC}">
  <ds:schemaRefs>
    <ds:schemaRef ds:uri="http://www.w3.org/XML/1998/namespace"/>
    <ds:schemaRef ds:uri="http://schemas.openxmlformats.org/package/2006/metadata/core-properties"/>
    <ds:schemaRef ds:uri="http://schemas.microsoft.com/office/2006/documentManagement/types"/>
    <ds:schemaRef ds:uri="http://purl.org/dc/elements/1.1/"/>
    <ds:schemaRef ds:uri="http://schemas.microsoft.com/office/infopath/2007/PartnerControls"/>
    <ds:schemaRef ds:uri="http://purl.org/dc/terms/"/>
    <ds:schemaRef ds:uri="9d0d5cce-d4dc-4043-8325-c992d2f588cd"/>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Gallery</Template>
  <TotalTime>3172</TotalTime>
  <Words>557</Words>
  <Application>Microsoft Office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Gill Sans MT</vt:lpstr>
      <vt:lpstr>Gallery</vt:lpstr>
      <vt:lpstr>What is Critical Thinking?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dc:title>
  <dc:creator>aimee.frankland@yahoo.co.uk</dc:creator>
  <cp:lastModifiedBy>Aimee Frankland (1904907)</cp:lastModifiedBy>
  <cp:revision>64</cp:revision>
  <dcterms:created xsi:type="dcterms:W3CDTF">2019-10-04T08:06:48Z</dcterms:created>
  <dcterms:modified xsi:type="dcterms:W3CDTF">2019-11-08T18:44:03Z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