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523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35" d="100"/>
          <a:sy n="35" d="100"/>
        </p:scale>
        <p:origin x="448" y="16"/>
      </p:cViewPr>
      <p:guideLst>
        <p:guide orient="horz" pos="2523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206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193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641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335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552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983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022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914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668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655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2954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307779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4999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2031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2822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852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592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5BCAD085-E8A6-8845-BD4E-CB4CCA059FC4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8836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10510"/>
            <a:ext cx="12191695" cy="6858000"/>
          </a:xfrm>
          <a:prstGeom prst="rect">
            <a:avLst/>
          </a:prstGeom>
          <a:solidFill>
            <a:srgbClr val="1220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640080" y="777240"/>
            <a:ext cx="1371600" cy="82296"/>
          </a:xfrm>
          <a:prstGeom prst="rect">
            <a:avLst/>
          </a:prstGeom>
          <a:solidFill>
            <a:srgbClr val="2666A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2148840" y="777240"/>
            <a:ext cx="914400" cy="82296"/>
          </a:xfrm>
          <a:prstGeom prst="rect">
            <a:avLst/>
          </a:prstGeom>
          <a:solidFill>
            <a:srgbClr val="1B8B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3200400" y="777240"/>
            <a:ext cx="548640" cy="82296"/>
          </a:xfrm>
          <a:prstGeom prst="rect">
            <a:avLst/>
          </a:prstGeom>
          <a:solidFill>
            <a:srgbClr val="DC892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85800" y="1234440"/>
            <a:ext cx="10789920" cy="20116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rPr dirty="0"/>
              <a:t>Machine Learning for</a:t>
            </a:r>
            <a:br>
              <a:rPr dirty="0"/>
            </a:br>
            <a:r>
              <a:rPr dirty="0"/>
              <a:t>Web Application Attack Detection</a:t>
            </a:r>
          </a:p>
          <a:p>
            <a:pPr>
              <a:spcBef>
                <a:spcPts val="800"/>
              </a:spcBef>
              <a:defRPr sz="2800">
                <a:solidFill>
                  <a:srgbClr val="B4DCEB"/>
                </a:solidFill>
              </a:defRPr>
            </a:pPr>
            <a:r>
              <a:rPr dirty="0"/>
              <a:t>Using HTTP Traffic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3886200"/>
            <a:ext cx="3321294" cy="105157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800"/>
              </a:spcAft>
              <a:defRPr sz="1700">
                <a:solidFill>
                  <a:srgbClr val="FFFFFF"/>
                </a:solidFill>
              </a:defRPr>
            </a:pPr>
            <a:r>
              <a:rPr dirty="0"/>
              <a:t>Master’s Project (ACFA7003_L)</a:t>
            </a:r>
          </a:p>
          <a:p>
            <a:pPr>
              <a:spcAft>
                <a:spcPts val="800"/>
              </a:spcAft>
              <a:defRPr sz="1400">
                <a:solidFill>
                  <a:srgbClr val="FFFFFF"/>
                </a:solidFill>
              </a:defRPr>
            </a:pPr>
            <a:r>
              <a:rPr sz="1600" dirty="0"/>
              <a:t>Md Mahmudul Hassan  •  ID: 2504534</a:t>
            </a:r>
          </a:p>
          <a:p>
            <a:pPr>
              <a:spcAft>
                <a:spcPts val="800"/>
              </a:spcAft>
              <a:defRPr sz="1400">
                <a:solidFill>
                  <a:srgbClr val="FFFFFF"/>
                </a:solidFill>
              </a:defRPr>
            </a:pPr>
            <a:r>
              <a:rPr sz="1600" dirty="0"/>
              <a:t>Supervisor: Anum </a:t>
            </a:r>
            <a:r>
              <a:rPr sz="1600" dirty="0" err="1"/>
              <a:t>Paracha</a:t>
            </a:r>
            <a:endParaRPr sz="1600" dirty="0"/>
          </a:p>
        </p:txBody>
      </p:sp>
      <p:sp>
        <p:nvSpPr>
          <p:cNvPr id="8" name="Rectangle 7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8"/>
                </a:solidFill>
              </a:defRPr>
            </a:pPr>
            <a:r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22034"/>
                </a:solidFill>
              </a:defRPr>
            </a:pPr>
            <a:r>
              <a:t>1. Background &amp; Problem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371600"/>
            <a:ext cx="3291840" cy="1005840"/>
          </a:xfrm>
          <a:prstGeom prst="roundRect">
            <a:avLst/>
          </a:prstGeom>
          <a:solidFill>
            <a:srgbClr val="EBF3FA"/>
          </a:solidFill>
          <a:ln>
            <a:solidFill>
              <a:srgbClr val="2666A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HTTP requests can carry malicious input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434840" y="1371600"/>
            <a:ext cx="3474720" cy="1005840"/>
          </a:xfrm>
          <a:prstGeom prst="roundRect">
            <a:avLst/>
          </a:prstGeom>
          <a:solidFill>
            <a:srgbClr val="EDF7F6"/>
          </a:solidFill>
          <a:ln>
            <a:solidFill>
              <a:srgbClr val="1B8B8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122034"/>
                </a:solidFill>
              </a:defRPr>
            </a:pPr>
            <a:r>
              <a:t>Static signatures may struggle with modified / encoded patterns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75320" y="1371600"/>
            <a:ext cx="3108960" cy="1005840"/>
          </a:xfrm>
          <a:prstGeom prst="roundRect">
            <a:avLst/>
          </a:prstGeom>
          <a:solidFill>
            <a:srgbClr val="FAF4EB"/>
          </a:solidFill>
          <a:ln>
            <a:solidFill>
              <a:srgbClr val="DC892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122034"/>
                </a:solidFill>
              </a:defRPr>
            </a:pPr>
            <a:r>
              <a:t>Need automated classification: normal vs malicious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2788920"/>
            <a:ext cx="10241280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32B34"/>
                </a:solidFill>
              </a:defRPr>
            </a:pPr>
            <a:r>
              <a:rPr dirty="0"/>
              <a:t>• Web applications are exposed to attacks such as SQL injection, XSS, command injection and parameter tampering.</a:t>
            </a:r>
            <a:endParaRPr lang="en-GB" dirty="0"/>
          </a:p>
          <a:p>
            <a:pPr>
              <a:spcAft>
                <a:spcPts val="1200"/>
              </a:spcAft>
              <a:defRPr sz="1800">
                <a:solidFill>
                  <a:srgbClr val="232B34"/>
                </a:solidFill>
              </a:defRPr>
            </a:pPr>
            <a:r>
              <a:rPr lang="en-GB" dirty="0"/>
              <a:t>Traditional security systems such as Web Application Firewalls use predefined rules to detect these attacks. However, attackers can modify their requests to bypass existing rules.</a:t>
            </a:r>
            <a:endParaRPr dirty="0"/>
          </a:p>
          <a:p>
            <a:pPr>
              <a:spcAft>
                <a:spcPts val="1200"/>
              </a:spcAft>
              <a:defRPr sz="1800">
                <a:solidFill>
                  <a:srgbClr val="232B34"/>
                </a:solidFill>
              </a:defRPr>
            </a:pPr>
            <a:r>
              <a:rPr dirty="0"/>
              <a:t>• Manual inspection of large HTTP traffic volumes is impractical.</a:t>
            </a:r>
          </a:p>
          <a:p>
            <a:pPr>
              <a:spcAft>
                <a:spcPts val="1200"/>
              </a:spcAft>
              <a:defRPr sz="1800">
                <a:solidFill>
                  <a:srgbClr val="232B34"/>
                </a:solidFill>
              </a:defRPr>
            </a:pPr>
            <a:r>
              <a:rPr dirty="0"/>
              <a:t>• The study tests whether traditional machine learning can learn useful patterns from HTTP requests.</a:t>
            </a:r>
          </a:p>
        </p:txBody>
      </p:sp>
      <p:sp>
        <p:nvSpPr>
          <p:cNvPr id="8" name="Rectangle 7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8"/>
                </a:solidFill>
              </a:defRPr>
            </a:pPr>
            <a: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2102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22034"/>
                </a:solidFill>
              </a:defRPr>
            </a:pPr>
            <a:r>
              <a:t>2. Aim, Objectives &amp; Research Questions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1234440"/>
            <a:ext cx="6675120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700">
                <a:solidFill>
                  <a:srgbClr val="232B34"/>
                </a:solidFill>
              </a:defRPr>
            </a:pPr>
            <a:r>
              <a:rPr dirty="0"/>
              <a:t>• Aim: develop and compare machine-learning models for detecting web application attacks from HTTP traffic.</a:t>
            </a:r>
          </a:p>
          <a:p>
            <a:pPr>
              <a:spcAft>
                <a:spcPts val="1200"/>
              </a:spcAft>
              <a:defRPr sz="1700">
                <a:solidFill>
                  <a:srgbClr val="232B34"/>
                </a:solidFill>
              </a:defRPr>
            </a:pPr>
            <a:r>
              <a:rPr dirty="0"/>
              <a:t>• </a:t>
            </a:r>
            <a:r>
              <a:rPr dirty="0" err="1"/>
              <a:t>Analyse</a:t>
            </a:r>
            <a:r>
              <a:rPr dirty="0"/>
              <a:t> and preprocess the CSIC 2010 dataset.</a:t>
            </a:r>
            <a:endParaRPr lang="en-GB" dirty="0"/>
          </a:p>
          <a:p>
            <a:pPr>
              <a:spcAft>
                <a:spcPts val="1200"/>
              </a:spcAft>
              <a:defRPr sz="1700">
                <a:solidFill>
                  <a:srgbClr val="232B34"/>
                </a:solidFill>
              </a:defRPr>
            </a:pPr>
            <a:r>
              <a:rPr lang="en-GB" dirty="0"/>
              <a:t>How accurately can machine learning separate normal and malicious HTTP requests?</a:t>
            </a:r>
          </a:p>
          <a:p>
            <a:pPr>
              <a:spcAft>
                <a:spcPts val="1200"/>
              </a:spcAft>
              <a:defRPr sz="1700">
                <a:solidFill>
                  <a:srgbClr val="232B34"/>
                </a:solidFill>
              </a:defRPr>
            </a:pPr>
            <a:endParaRPr lang="en-GB" dirty="0"/>
          </a:p>
          <a:p>
            <a:pPr>
              <a:spcAft>
                <a:spcPts val="1200"/>
              </a:spcAft>
              <a:defRPr sz="1700">
                <a:solidFill>
                  <a:srgbClr val="232B34"/>
                </a:solidFill>
              </a:defRPr>
            </a:pPr>
            <a:endParaRPr dirty="0"/>
          </a:p>
          <a:p>
            <a:pPr>
              <a:spcAft>
                <a:spcPts val="1200"/>
              </a:spcAft>
              <a:defRPr sz="1700">
                <a:solidFill>
                  <a:srgbClr val="232B34"/>
                </a:solidFill>
              </a:defRPr>
            </a:pPr>
            <a:r>
              <a:rPr lang="en-IN" sz="18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accurate are the machine learning models for separating normal and malicious requests from the web applications in the HTTP traffic</a:t>
            </a:r>
            <a:endParaRPr lang="en-GB"/>
          </a:p>
          <a:p>
            <a:pPr>
              <a:spcAft>
                <a:spcPts val="1200"/>
              </a:spcAft>
              <a:defRPr sz="1700">
                <a:solidFill>
                  <a:srgbClr val="232B34"/>
                </a:solidFill>
              </a:defRPr>
            </a:pPr>
            <a:r>
              <a:rPr dirty="0"/>
              <a:t>• Compare Logistic Regression, Naïve Bayes, Decision Tree, Random Forest and SVM.</a:t>
            </a:r>
            <a:endParaRPr lang="en-GB" dirty="0"/>
          </a:p>
          <a:p>
            <a:pPr>
              <a:spcAft>
                <a:spcPts val="1200"/>
              </a:spcAft>
              <a:defRPr sz="1700">
                <a:solidFill>
                  <a:srgbClr val="232B34"/>
                </a:solidFill>
              </a:defRPr>
            </a:pPr>
            <a:endParaRPr dirty="0"/>
          </a:p>
          <a:p>
            <a:pPr>
              <a:spcAft>
                <a:spcPts val="1200"/>
              </a:spcAft>
              <a:defRPr sz="1700">
                <a:solidFill>
                  <a:srgbClr val="232B34"/>
                </a:solidFill>
              </a:defRPr>
            </a:pPr>
            <a:r>
              <a:rPr dirty="0"/>
              <a:t>• Evaluate accuracy, precision, recall, F1-score, ROC-AUC, confusion matrices and false-positive rate.</a:t>
            </a:r>
          </a:p>
          <a:p>
            <a:pPr>
              <a:spcAft>
                <a:spcPts val="1200"/>
              </a:spcAft>
              <a:defRPr sz="1700">
                <a:solidFill>
                  <a:srgbClr val="232B34"/>
                </a:solidFill>
              </a:defRPr>
            </a:pPr>
            <a:r>
              <a:rPr dirty="0"/>
              <a:t>• Identify useful HTTP and engineered features for distinguishing malicious from normal requests.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818120" y="1417320"/>
            <a:ext cx="3383280" cy="594360"/>
          </a:xfrm>
          <a:prstGeom prst="roundRect">
            <a:avLst/>
          </a:prstGeom>
          <a:solidFill>
            <a:srgbClr val="EBF3FA"/>
          </a:solidFill>
          <a:ln>
            <a:solidFill>
              <a:srgbClr val="2666A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700" b="1">
                <a:solidFill>
                  <a:srgbClr val="122034"/>
                </a:solidFill>
              </a:defRPr>
            </a:pPr>
            <a:r>
              <a:t>Core question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818120" y="4892040"/>
            <a:ext cx="3383280" cy="640080"/>
          </a:xfrm>
          <a:prstGeom prst="roundRect">
            <a:avLst/>
          </a:prstGeom>
          <a:solidFill>
            <a:srgbClr val="EDF7F6"/>
          </a:solidFill>
          <a:ln>
            <a:solidFill>
              <a:srgbClr val="1B8B8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22034"/>
                </a:solidFill>
              </a:defRPr>
            </a:pPr>
            <a:r>
              <a:t>Focus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001000" y="5532120"/>
            <a:ext cx="306324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>
                <a:solidFill>
                  <a:srgbClr val="232B34"/>
                </a:solidFill>
              </a:defRPr>
            </a:pPr>
            <a:r>
              <a:t>Detection + false-alarm behaviour</a:t>
            </a:r>
          </a:p>
        </p:txBody>
      </p:sp>
      <p:sp>
        <p:nvSpPr>
          <p:cNvPr id="9" name="Rectangle 8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8"/>
                </a:solidFill>
              </a:defRPr>
            </a:pPr>
            <a: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1051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22034"/>
                </a:solidFill>
              </a:defRPr>
            </a:pPr>
            <a:r>
              <a:t>3. Dataset: CSIC 2010 HTTP Traffic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417320"/>
            <a:ext cx="3291840" cy="914400"/>
          </a:xfrm>
          <a:prstGeom prst="roundRect">
            <a:avLst/>
          </a:prstGeom>
          <a:solidFill>
            <a:srgbClr val="F5F7FA"/>
          </a:solidFill>
          <a:ln>
            <a:solidFill>
              <a:srgbClr val="2666A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500" b="1">
                <a:solidFill>
                  <a:srgbClr val="122034"/>
                </a:solidFill>
              </a:defRPr>
            </a:pPr>
            <a:r>
              <a:t>~61K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45842" y="2468880"/>
            <a:ext cx="329184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700" b="1">
                <a:solidFill>
                  <a:srgbClr val="122034"/>
                </a:solidFill>
              </a:defRPr>
            </a:pPr>
            <a:r>
              <a:rPr dirty="0"/>
              <a:t>HTTP requests</a:t>
            </a:r>
          </a:p>
          <a:p>
            <a:pPr algn="ctr">
              <a:defRPr sz="1300">
                <a:solidFill>
                  <a:srgbClr val="5A6978"/>
                </a:solidFill>
              </a:defRPr>
            </a:pPr>
            <a:r>
              <a:rPr dirty="0"/>
              <a:t>Around 36K normal + 25K+ anomalous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480560" y="1417320"/>
            <a:ext cx="3291840" cy="914400"/>
          </a:xfrm>
          <a:prstGeom prst="roundRect">
            <a:avLst/>
          </a:prstGeom>
          <a:solidFill>
            <a:srgbClr val="F5F7FA"/>
          </a:solidFill>
          <a:ln>
            <a:solidFill>
              <a:srgbClr val="1B8B8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500" b="1">
                <a:solidFill>
                  <a:srgbClr val="122034"/>
                </a:solidFill>
              </a:defRPr>
            </a:pPr>
            <a:r>
              <a:t>8+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480560" y="2468880"/>
            <a:ext cx="3291840" cy="1143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700" b="1">
                <a:solidFill>
                  <a:srgbClr val="122034"/>
                </a:solidFill>
              </a:defRPr>
            </a:pPr>
            <a:r>
              <a:rPr dirty="0"/>
              <a:t>Attack categories</a:t>
            </a:r>
          </a:p>
          <a:p>
            <a:pPr algn="ctr">
              <a:defRPr sz="1300">
                <a:solidFill>
                  <a:srgbClr val="5A6978"/>
                </a:solidFill>
              </a:defRPr>
            </a:pPr>
            <a:r>
              <a:rPr dirty="0"/>
              <a:t>Including SQLi, XSS, buffer overflow, disclosure, CRLF and parameter tampering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213834" y="1417320"/>
            <a:ext cx="3291840" cy="914400"/>
          </a:xfrm>
          <a:prstGeom prst="roundRect">
            <a:avLst/>
          </a:prstGeom>
          <a:solidFill>
            <a:srgbClr val="F5F7FA"/>
          </a:solidFill>
          <a:ln>
            <a:solidFill>
              <a:srgbClr val="DC892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500" b="1">
                <a:solidFill>
                  <a:srgbClr val="122034"/>
                </a:solidFill>
              </a:defRPr>
            </a:pPr>
            <a:r>
              <a:t>GET / POST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702566" y="2468880"/>
            <a:ext cx="2864594" cy="7540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700" b="1">
                <a:solidFill>
                  <a:srgbClr val="122034"/>
                </a:solidFill>
              </a:defRPr>
            </a:pPr>
            <a:r>
              <a:rPr dirty="0"/>
              <a:t>Request types</a:t>
            </a:r>
          </a:p>
          <a:p>
            <a:pPr algn="ctr">
              <a:defRPr sz="1300">
                <a:solidFill>
                  <a:srgbClr val="5A6978"/>
                </a:solidFill>
              </a:defRPr>
            </a:pPr>
            <a:r>
              <a:rPr dirty="0"/>
              <a:t>URLs, content and HTTP properties available for modelling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8680" y="4160520"/>
            <a:ext cx="1033272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600">
                <a:solidFill>
                  <a:srgbClr val="232B34"/>
                </a:solidFill>
              </a:defRPr>
            </a:pPr>
            <a:r>
              <a:rPr dirty="0"/>
              <a:t>• Chosen because it provides labelled normal and anomalous HTTP requests suitable for supervised classification.</a:t>
            </a:r>
          </a:p>
          <a:p>
            <a:pPr>
              <a:spcAft>
                <a:spcPts val="1200"/>
              </a:spcAft>
              <a:defRPr sz="1600">
                <a:solidFill>
                  <a:srgbClr val="232B34"/>
                </a:solidFill>
              </a:defRPr>
            </a:pPr>
            <a:r>
              <a:rPr dirty="0"/>
              <a:t>• Dataset is a controlled laboratory e-commerce environment; results should not automatically be </a:t>
            </a:r>
            <a:r>
              <a:rPr dirty="0" err="1"/>
              <a:t>generalised</a:t>
            </a:r>
            <a:r>
              <a:rPr dirty="0"/>
              <a:t> to all modern production traffic.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8"/>
                </a:solidFill>
              </a:defRPr>
            </a:pPr>
            <a: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21266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22034"/>
                </a:solidFill>
              </a:defRPr>
            </a:pPr>
            <a:r>
              <a:t>4. Methodology Pipeline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02920" y="1600200"/>
            <a:ext cx="1143000" cy="594360"/>
          </a:xfrm>
          <a:prstGeom prst="roundRect">
            <a:avLst/>
          </a:prstGeom>
          <a:solidFill>
            <a:srgbClr val="EBF3FA"/>
          </a:solidFill>
          <a:ln>
            <a:solidFill>
              <a:srgbClr val="2666A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2331720"/>
            <a:ext cx="123444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b="1">
                <a:solidFill>
                  <a:srgbClr val="122034"/>
                </a:solidFill>
              </a:defRPr>
            </a:pPr>
            <a:r>
              <a:t>Load &amp; inspect</a:t>
            </a:r>
          </a:p>
        </p:txBody>
      </p:sp>
      <p:sp>
        <p:nvSpPr>
          <p:cNvPr id="6" name="Chevron 5"/>
          <p:cNvSpPr/>
          <p:nvPr/>
        </p:nvSpPr>
        <p:spPr>
          <a:xfrm>
            <a:off x="1737360" y="1709928"/>
            <a:ext cx="320040" cy="347472"/>
          </a:xfrm>
          <a:prstGeom prst="chevron">
            <a:avLst/>
          </a:prstGeom>
          <a:solidFill>
            <a:srgbClr val="1B8B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2167128" y="1600200"/>
            <a:ext cx="1143000" cy="594360"/>
          </a:xfrm>
          <a:prstGeom prst="roundRect">
            <a:avLst/>
          </a:prstGeom>
          <a:solidFill>
            <a:srgbClr val="EBF3FA"/>
          </a:solidFill>
          <a:ln>
            <a:solidFill>
              <a:srgbClr val="2666A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121408" y="2331720"/>
            <a:ext cx="123444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b="1">
                <a:solidFill>
                  <a:srgbClr val="122034"/>
                </a:solidFill>
              </a:defRPr>
            </a:pPr>
            <a:r>
              <a:t>Clean &amp; preprocess</a:t>
            </a:r>
          </a:p>
        </p:txBody>
      </p:sp>
      <p:sp>
        <p:nvSpPr>
          <p:cNvPr id="9" name="Chevron 8"/>
          <p:cNvSpPr/>
          <p:nvPr/>
        </p:nvSpPr>
        <p:spPr>
          <a:xfrm>
            <a:off x="3401568" y="1709928"/>
            <a:ext cx="320040" cy="347472"/>
          </a:xfrm>
          <a:prstGeom prst="chevron">
            <a:avLst/>
          </a:prstGeom>
          <a:solidFill>
            <a:srgbClr val="1B8B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3831336" y="1600200"/>
            <a:ext cx="1143000" cy="594360"/>
          </a:xfrm>
          <a:prstGeom prst="roundRect">
            <a:avLst/>
          </a:prstGeom>
          <a:solidFill>
            <a:srgbClr val="EBF3FA"/>
          </a:solidFill>
          <a:ln>
            <a:solidFill>
              <a:srgbClr val="2666A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785616" y="2331720"/>
            <a:ext cx="123444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b="1">
                <a:solidFill>
                  <a:srgbClr val="122034"/>
                </a:solidFill>
              </a:defRPr>
            </a:pPr>
            <a:r>
              <a:t>Engineer 39 features</a:t>
            </a:r>
          </a:p>
        </p:txBody>
      </p:sp>
      <p:sp>
        <p:nvSpPr>
          <p:cNvPr id="12" name="Chevron 11"/>
          <p:cNvSpPr/>
          <p:nvPr/>
        </p:nvSpPr>
        <p:spPr>
          <a:xfrm>
            <a:off x="5065776" y="1709928"/>
            <a:ext cx="320040" cy="347472"/>
          </a:xfrm>
          <a:prstGeom prst="chevron">
            <a:avLst/>
          </a:prstGeom>
          <a:solidFill>
            <a:srgbClr val="1B8B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5495544" y="1600200"/>
            <a:ext cx="1143000" cy="594360"/>
          </a:xfrm>
          <a:prstGeom prst="roundRect">
            <a:avLst/>
          </a:prstGeom>
          <a:solidFill>
            <a:srgbClr val="EBF3FA"/>
          </a:solidFill>
          <a:ln>
            <a:solidFill>
              <a:srgbClr val="2666A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4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449824" y="2331720"/>
            <a:ext cx="123444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b="1">
                <a:solidFill>
                  <a:srgbClr val="122034"/>
                </a:solidFill>
              </a:defRPr>
            </a:pPr>
            <a:r>
              <a:t>Character TF-IDF</a:t>
            </a:r>
            <a:br/>
            <a:r>
              <a:t>50,000 features</a:t>
            </a:r>
          </a:p>
        </p:txBody>
      </p:sp>
      <p:sp>
        <p:nvSpPr>
          <p:cNvPr id="15" name="Chevron 14"/>
          <p:cNvSpPr/>
          <p:nvPr/>
        </p:nvSpPr>
        <p:spPr>
          <a:xfrm>
            <a:off x="6729983" y="1709928"/>
            <a:ext cx="320040" cy="347472"/>
          </a:xfrm>
          <a:prstGeom prst="chevron">
            <a:avLst/>
          </a:prstGeom>
          <a:solidFill>
            <a:srgbClr val="1B8B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7159752" y="1600200"/>
            <a:ext cx="1143000" cy="594360"/>
          </a:xfrm>
          <a:prstGeom prst="roundRect">
            <a:avLst/>
          </a:prstGeom>
          <a:solidFill>
            <a:srgbClr val="EBF3FA"/>
          </a:solidFill>
          <a:ln>
            <a:solidFill>
              <a:srgbClr val="2666A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5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114032" y="2331720"/>
            <a:ext cx="123444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b="1">
                <a:solidFill>
                  <a:srgbClr val="122034"/>
                </a:solidFill>
              </a:defRPr>
            </a:pPr>
            <a:r>
              <a:t>Combine</a:t>
            </a:r>
            <a:br/>
            <a:r>
              <a:t>50,039 features</a:t>
            </a:r>
          </a:p>
        </p:txBody>
      </p:sp>
      <p:sp>
        <p:nvSpPr>
          <p:cNvPr id="18" name="Chevron 17"/>
          <p:cNvSpPr/>
          <p:nvPr/>
        </p:nvSpPr>
        <p:spPr>
          <a:xfrm>
            <a:off x="8394192" y="1709928"/>
            <a:ext cx="320040" cy="347472"/>
          </a:xfrm>
          <a:prstGeom prst="chevron">
            <a:avLst/>
          </a:prstGeom>
          <a:solidFill>
            <a:srgbClr val="1B8B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ounded Rectangle 18"/>
          <p:cNvSpPr/>
          <p:nvPr/>
        </p:nvSpPr>
        <p:spPr>
          <a:xfrm>
            <a:off x="8823960" y="1600200"/>
            <a:ext cx="1143000" cy="594360"/>
          </a:xfrm>
          <a:prstGeom prst="roundRect">
            <a:avLst/>
          </a:prstGeom>
          <a:solidFill>
            <a:srgbClr val="EBF3FA"/>
          </a:solidFill>
          <a:ln>
            <a:solidFill>
              <a:srgbClr val="2666A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6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778240" y="2331720"/>
            <a:ext cx="123444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b="1">
                <a:solidFill>
                  <a:srgbClr val="122034"/>
                </a:solidFill>
              </a:defRPr>
            </a:pPr>
            <a:r>
              <a:t>Train + tune</a:t>
            </a:r>
          </a:p>
        </p:txBody>
      </p:sp>
      <p:sp>
        <p:nvSpPr>
          <p:cNvPr id="21" name="Chevron 20"/>
          <p:cNvSpPr/>
          <p:nvPr/>
        </p:nvSpPr>
        <p:spPr>
          <a:xfrm>
            <a:off x="10058400" y="1709928"/>
            <a:ext cx="320040" cy="347472"/>
          </a:xfrm>
          <a:prstGeom prst="chevron">
            <a:avLst/>
          </a:prstGeom>
          <a:solidFill>
            <a:srgbClr val="1B8B8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ounded Rectangle 21"/>
          <p:cNvSpPr/>
          <p:nvPr/>
        </p:nvSpPr>
        <p:spPr>
          <a:xfrm>
            <a:off x="10488168" y="1600200"/>
            <a:ext cx="1143000" cy="594360"/>
          </a:xfrm>
          <a:prstGeom prst="roundRect">
            <a:avLst/>
          </a:prstGeom>
          <a:solidFill>
            <a:srgbClr val="EBF3FA"/>
          </a:solidFill>
          <a:ln>
            <a:solidFill>
              <a:srgbClr val="2666A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7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0442448" y="2331720"/>
            <a:ext cx="123444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b="1">
                <a:solidFill>
                  <a:srgbClr val="122034"/>
                </a:solidFill>
              </a:defRPr>
            </a:pPr>
            <a:r>
              <a:t>Evaluate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77240" y="3977639"/>
            <a:ext cx="10607040" cy="1828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rPr dirty="0"/>
              <a:t>• 80:20 stratified train/test split; fixed random state for reproducibility.</a:t>
            </a:r>
          </a:p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rPr dirty="0"/>
              <a:t>• </a:t>
            </a:r>
            <a:r>
              <a:rPr dirty="0" err="1"/>
              <a:t>GridSearchCV</a:t>
            </a:r>
            <a:r>
              <a:rPr dirty="0"/>
              <a:t> with 5-fold cross-validation; F1-score used as the main </a:t>
            </a:r>
            <a:r>
              <a:rPr dirty="0" err="1"/>
              <a:t>optimisation</a:t>
            </a:r>
            <a:r>
              <a:rPr dirty="0"/>
              <a:t> criterion.</a:t>
            </a:r>
          </a:p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rPr dirty="0"/>
              <a:t>• Five classifiers: Logistic Regression, Multinomial Naïve Bayes, Decision Tree, Random Forest and Linear SVM.</a:t>
            </a:r>
          </a:p>
        </p:txBody>
      </p:sp>
      <p:sp>
        <p:nvSpPr>
          <p:cNvPr id="25" name="Rectangle 24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8"/>
                </a:solidFill>
              </a:defRPr>
            </a:pPr>
            <a: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22034"/>
                </a:solidFill>
              </a:defRPr>
            </a:pPr>
            <a:r>
              <a:t>5. Feature Representation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417320"/>
            <a:ext cx="3200400" cy="685800"/>
          </a:xfrm>
          <a:prstGeom prst="roundRect">
            <a:avLst/>
          </a:prstGeom>
          <a:solidFill>
            <a:srgbClr val="EBF3FA"/>
          </a:solidFill>
          <a:ln>
            <a:solidFill>
              <a:srgbClr val="2666A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Structural features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8680" y="2240280"/>
            <a:ext cx="3017520" cy="3383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400">
                <a:solidFill>
                  <a:srgbClr val="232B34"/>
                </a:solidFill>
              </a:defRPr>
            </a:pPr>
            <a:r>
              <a:t>• URL length</a:t>
            </a:r>
          </a:p>
          <a:p>
            <a:pPr>
              <a:spcAft>
                <a:spcPts val="1200"/>
              </a:spcAft>
              <a:defRPr sz="1400">
                <a:solidFill>
                  <a:srgbClr val="232B34"/>
                </a:solidFill>
              </a:defRPr>
            </a:pPr>
            <a:r>
              <a:t>• Request-content length</a:t>
            </a:r>
          </a:p>
          <a:p>
            <a:pPr>
              <a:spcAft>
                <a:spcPts val="1200"/>
              </a:spcAft>
              <a:defRPr sz="1400">
                <a:solidFill>
                  <a:srgbClr val="232B34"/>
                </a:solidFill>
              </a:defRPr>
            </a:pPr>
            <a:r>
              <a:t>• Number of parameters</a:t>
            </a:r>
          </a:p>
          <a:p>
            <a:pPr>
              <a:spcAft>
                <a:spcPts val="1200"/>
              </a:spcAft>
              <a:defRPr sz="1400">
                <a:solidFill>
                  <a:srgbClr val="232B34"/>
                </a:solidFill>
              </a:defRPr>
            </a:pPr>
            <a:r>
              <a:t>• Special characters, digits and uppercase characters</a:t>
            </a:r>
          </a:p>
          <a:p>
            <a:pPr>
              <a:spcAft>
                <a:spcPts val="1200"/>
              </a:spcAft>
              <a:defRPr sz="1400">
                <a:solidFill>
                  <a:srgbClr val="232B34"/>
                </a:solidFill>
              </a:defRPr>
            </a:pPr>
            <a:r>
              <a:t>• Suspicious-pattern indicators + entropy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480560" y="1417320"/>
            <a:ext cx="3200400" cy="685800"/>
          </a:xfrm>
          <a:prstGeom prst="roundRect">
            <a:avLst/>
          </a:prstGeom>
          <a:solidFill>
            <a:srgbClr val="EDF7F6"/>
          </a:solidFill>
          <a:ln>
            <a:solidFill>
              <a:srgbClr val="1B8B8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Character-level TF-IDF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17720" y="2240280"/>
            <a:ext cx="3017520" cy="3383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400">
                <a:solidFill>
                  <a:srgbClr val="232B34"/>
                </a:solidFill>
              </a:defRPr>
            </a:pPr>
            <a:r>
              <a:t>• HTTP method + URL + request content</a:t>
            </a:r>
          </a:p>
          <a:p>
            <a:pPr>
              <a:spcAft>
                <a:spcPts val="1200"/>
              </a:spcAft>
              <a:defRPr sz="1400">
                <a:solidFill>
                  <a:srgbClr val="232B34"/>
                </a:solidFill>
              </a:defRPr>
            </a:pPr>
            <a:r>
              <a:t>• Captures short character sequences</a:t>
            </a:r>
          </a:p>
          <a:p>
            <a:pPr>
              <a:spcAft>
                <a:spcPts val="1200"/>
              </a:spcAft>
              <a:defRPr sz="1400">
                <a:solidFill>
                  <a:srgbClr val="232B34"/>
                </a:solidFill>
              </a:defRPr>
            </a:pPr>
            <a:r>
              <a:t>• Useful for encoded characters, punctuation and payload fragments</a:t>
            </a:r>
          </a:p>
          <a:p>
            <a:pPr>
              <a:spcAft>
                <a:spcPts val="1200"/>
              </a:spcAft>
              <a:defRPr sz="1400">
                <a:solidFill>
                  <a:srgbClr val="232B34"/>
                </a:solidFill>
              </a:defRPr>
            </a:pPr>
            <a:r>
              <a:t>• 50,000 textual features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183879" y="1417320"/>
            <a:ext cx="3200400" cy="685800"/>
          </a:xfrm>
          <a:prstGeom prst="roundRect">
            <a:avLst/>
          </a:prstGeom>
          <a:solidFill>
            <a:srgbClr val="FAF4EB"/>
          </a:solidFill>
          <a:ln>
            <a:solidFill>
              <a:srgbClr val="DC892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Hybrid representation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321040" y="2240280"/>
            <a:ext cx="3017520" cy="3383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400">
                <a:solidFill>
                  <a:srgbClr val="232B34"/>
                </a:solidFill>
              </a:defRPr>
            </a:pPr>
            <a:r>
              <a:t>• 39 engineered numerical features</a:t>
            </a:r>
          </a:p>
          <a:p>
            <a:pPr>
              <a:spcAft>
                <a:spcPts val="1200"/>
              </a:spcAft>
              <a:defRPr sz="1400">
                <a:solidFill>
                  <a:srgbClr val="232B34"/>
                </a:solidFill>
              </a:defRPr>
            </a:pPr>
            <a:r>
              <a:t>• 50,000 TF-IDF features</a:t>
            </a:r>
          </a:p>
          <a:p>
            <a:pPr>
              <a:spcAft>
                <a:spcPts val="1200"/>
              </a:spcAft>
              <a:defRPr sz="1400">
                <a:solidFill>
                  <a:srgbClr val="232B34"/>
                </a:solidFill>
              </a:defRPr>
            </a:pPr>
            <a:r>
              <a:t>• Final: 50,039 features</a:t>
            </a:r>
          </a:p>
          <a:p>
            <a:pPr>
              <a:spcAft>
                <a:spcPts val="1200"/>
              </a:spcAft>
              <a:defRPr sz="1400">
                <a:solidFill>
                  <a:srgbClr val="232B34"/>
                </a:solidFill>
              </a:defRPr>
            </a:pPr>
            <a:r>
              <a:t>• Combines request structure + text patterns</a:t>
            </a:r>
          </a:p>
        </p:txBody>
      </p:sp>
      <p:sp>
        <p:nvSpPr>
          <p:cNvPr id="10" name="Rectangle 9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8"/>
                </a:solidFill>
              </a:defRPr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22034"/>
                </a:solidFill>
              </a:defRPr>
            </a:pPr>
            <a:r>
              <a:t>6. Machine Learning Models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77240" y="1234440"/>
            <a:ext cx="2971800" cy="640080"/>
          </a:xfrm>
          <a:prstGeom prst="roundRect">
            <a:avLst/>
          </a:prstGeom>
          <a:solidFill>
            <a:srgbClr val="F5F7FA"/>
          </a:solidFill>
          <a:ln>
            <a:solidFill>
              <a:srgbClr val="2666A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22034"/>
                </a:solidFill>
              </a:defRPr>
            </a:pPr>
            <a:r>
              <a:t>Logistic Regression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69080" y="1280160"/>
            <a:ext cx="70408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232B34"/>
                </a:solidFill>
              </a:defRPr>
            </a:pPr>
            <a:r>
              <a:t>Linear baseline for high-dimensional sparse data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77240" y="2167128"/>
            <a:ext cx="2971800" cy="640080"/>
          </a:xfrm>
          <a:prstGeom prst="roundRect">
            <a:avLst/>
          </a:prstGeom>
          <a:solidFill>
            <a:srgbClr val="F5F7FA"/>
          </a:solidFill>
          <a:ln>
            <a:solidFill>
              <a:srgbClr val="1B8B8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22034"/>
                </a:solidFill>
              </a:defRPr>
            </a:pPr>
            <a:r>
              <a:t>Naïve Bayes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069080" y="2212848"/>
            <a:ext cx="70408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232B34"/>
                </a:solidFill>
              </a:defRPr>
            </a:pPr>
            <a:r>
              <a:t>Probabilistic model suited to text classification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77240" y="3099816"/>
            <a:ext cx="2971800" cy="640080"/>
          </a:xfrm>
          <a:prstGeom prst="roundRect">
            <a:avLst/>
          </a:prstGeom>
          <a:solidFill>
            <a:srgbClr val="F5F7FA"/>
          </a:solidFill>
          <a:ln>
            <a:solidFill>
              <a:srgbClr val="DC892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22034"/>
                </a:solidFill>
              </a:defRPr>
            </a:pPr>
            <a:r>
              <a:t>Decision Tree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069080" y="3145536"/>
            <a:ext cx="70408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232B34"/>
                </a:solidFill>
              </a:defRPr>
            </a:pPr>
            <a:r>
              <a:t>Nonlinear rule-based classification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77240" y="4032504"/>
            <a:ext cx="2971800" cy="640080"/>
          </a:xfrm>
          <a:prstGeom prst="roundRect">
            <a:avLst/>
          </a:prstGeom>
          <a:solidFill>
            <a:srgbClr val="F5F7FA"/>
          </a:solidFill>
          <a:ln>
            <a:solidFill>
              <a:srgbClr val="36805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22034"/>
                </a:solidFill>
              </a:defRPr>
            </a:pPr>
            <a:r>
              <a:t>Random Forest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069080" y="4078224"/>
            <a:ext cx="70408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232B34"/>
                </a:solidFill>
              </a:defRPr>
            </a:pPr>
            <a:r>
              <a:t>Ensemble of decision trees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77240" y="4965192"/>
            <a:ext cx="2971800" cy="640080"/>
          </a:xfrm>
          <a:prstGeom prst="roundRect">
            <a:avLst/>
          </a:prstGeom>
          <a:solidFill>
            <a:srgbClr val="F5F7FA"/>
          </a:solidFill>
          <a:ln>
            <a:solidFill>
              <a:srgbClr val="2666A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22034"/>
                </a:solidFill>
              </a:defRPr>
            </a:pPr>
            <a:r>
              <a:t>Linear SVM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069080" y="5010912"/>
            <a:ext cx="70408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>
                <a:solidFill>
                  <a:srgbClr val="232B34"/>
                </a:solidFill>
              </a:defRPr>
            </a:pPr>
            <a:r>
              <a:t>Margin-based classifier for high-dimensional data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8"/>
                </a:solidFill>
              </a:defRPr>
            </a:pPr>
            <a: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22034"/>
                </a:solidFill>
              </a:defRPr>
            </a:pPr>
            <a:r>
              <a:t>7. Model Performance on the Test Set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731520" y="1325880"/>
          <a:ext cx="1069848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70560">
                <a:tc>
                  <a:txBody>
                    <a:bodyPr/>
                    <a:lstStyle/>
                    <a:p>
                      <a:pPr algn="ctr">
                        <a:defRPr sz="1400" b="1">
                          <a:solidFill>
                            <a:srgbClr val="FFFFFF"/>
                          </a:solidFill>
                        </a:defRPr>
                      </a:pPr>
                      <a:r>
                        <a:t>Model</a:t>
                      </a:r>
                    </a:p>
                  </a:txBody>
                  <a:tcPr marL="73152" marR="73152">
                    <a:solidFill>
                      <a:srgbClr val="12203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 b="1">
                          <a:solidFill>
                            <a:srgbClr val="FFFFFF"/>
                          </a:solidFill>
                        </a:defRPr>
                      </a:pPr>
                      <a:r>
                        <a:t>Accuracy</a:t>
                      </a:r>
                    </a:p>
                  </a:txBody>
                  <a:tcPr marL="73152" marR="73152">
                    <a:solidFill>
                      <a:srgbClr val="12203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 b="1">
                          <a:solidFill>
                            <a:srgbClr val="FFFFFF"/>
                          </a:solidFill>
                        </a:defRPr>
                      </a:pPr>
                      <a:r>
                        <a:t>Precision</a:t>
                      </a:r>
                    </a:p>
                  </a:txBody>
                  <a:tcPr marL="73152" marR="73152">
                    <a:solidFill>
                      <a:srgbClr val="12203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 b="1">
                          <a:solidFill>
                            <a:srgbClr val="FFFFFF"/>
                          </a:solidFill>
                        </a:defRPr>
                      </a:pPr>
                      <a:r>
                        <a:t>Recall</a:t>
                      </a:r>
                    </a:p>
                  </a:txBody>
                  <a:tcPr marL="73152" marR="73152">
                    <a:solidFill>
                      <a:srgbClr val="12203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 b="1">
                          <a:solidFill>
                            <a:srgbClr val="FFFFFF"/>
                          </a:solidFill>
                        </a:defRPr>
                      </a:pPr>
                      <a:r>
                        <a:t>F1</a:t>
                      </a:r>
                    </a:p>
                  </a:txBody>
                  <a:tcPr marL="73152" marR="73152">
                    <a:solidFill>
                      <a:srgbClr val="12203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0560"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Linear SVM</a:t>
                      </a:r>
                    </a:p>
                  </a:txBody>
                  <a:tcPr marL="73152" marR="73152">
                    <a:solidFill>
                      <a:srgbClr val="F5F7F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99.59%</a:t>
                      </a:r>
                    </a:p>
                  </a:txBody>
                  <a:tcPr marL="73152" marR="73152">
                    <a:solidFill>
                      <a:srgbClr val="F5F7F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99.56%</a:t>
                      </a:r>
                    </a:p>
                  </a:txBody>
                  <a:tcPr marL="73152" marR="73152">
                    <a:solidFill>
                      <a:srgbClr val="F5F7F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99.44%</a:t>
                      </a:r>
                    </a:p>
                  </a:txBody>
                  <a:tcPr marL="73152" marR="73152">
                    <a:solidFill>
                      <a:srgbClr val="F5F7F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99.50%</a:t>
                      </a:r>
                    </a:p>
                  </a:txBody>
                  <a:tcPr marL="73152" marR="73152">
                    <a:solidFill>
                      <a:srgbClr val="F5F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0560"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Logistic Regression</a:t>
                      </a:r>
                    </a:p>
                  </a:txBody>
                  <a:tcPr marL="73152" marR="73152">
                    <a:solidFill>
                      <a:srgbClr val="E8F0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99.52%</a:t>
                      </a:r>
                    </a:p>
                  </a:txBody>
                  <a:tcPr marL="73152" marR="73152">
                    <a:solidFill>
                      <a:srgbClr val="E8F0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—</a:t>
                      </a:r>
                    </a:p>
                  </a:txBody>
                  <a:tcPr marL="73152" marR="73152">
                    <a:solidFill>
                      <a:srgbClr val="E8F0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99.18%</a:t>
                      </a:r>
                    </a:p>
                  </a:txBody>
                  <a:tcPr marL="73152" marR="73152">
                    <a:solidFill>
                      <a:srgbClr val="E8F0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99.41%</a:t>
                      </a:r>
                    </a:p>
                  </a:txBody>
                  <a:tcPr marL="73152" marR="73152">
                    <a:solidFill>
                      <a:srgbClr val="E8F0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0560"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Decision Tree</a:t>
                      </a:r>
                    </a:p>
                  </a:txBody>
                  <a:tcPr marL="73152" marR="73152">
                    <a:solidFill>
                      <a:srgbClr val="F5F7F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99.28%</a:t>
                      </a:r>
                    </a:p>
                  </a:txBody>
                  <a:tcPr marL="73152" marR="73152">
                    <a:solidFill>
                      <a:srgbClr val="F5F7F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—</a:t>
                      </a:r>
                    </a:p>
                  </a:txBody>
                  <a:tcPr marL="73152" marR="73152">
                    <a:solidFill>
                      <a:srgbClr val="F5F7F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—</a:t>
                      </a:r>
                    </a:p>
                  </a:txBody>
                  <a:tcPr marL="73152" marR="73152">
                    <a:solidFill>
                      <a:srgbClr val="F5F7F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99.12%</a:t>
                      </a:r>
                    </a:p>
                  </a:txBody>
                  <a:tcPr marL="73152" marR="73152">
                    <a:solidFill>
                      <a:srgbClr val="F5F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0560"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Random Forest</a:t>
                      </a:r>
                    </a:p>
                  </a:txBody>
                  <a:tcPr marL="73152" marR="73152">
                    <a:solidFill>
                      <a:srgbClr val="E8F0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98.67%</a:t>
                      </a:r>
                    </a:p>
                  </a:txBody>
                  <a:tcPr marL="73152" marR="73152">
                    <a:solidFill>
                      <a:srgbClr val="E8F0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99.13%</a:t>
                      </a:r>
                    </a:p>
                  </a:txBody>
                  <a:tcPr marL="73152" marR="73152">
                    <a:solidFill>
                      <a:srgbClr val="E8F0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97.63%</a:t>
                      </a:r>
                    </a:p>
                  </a:txBody>
                  <a:tcPr marL="73152" marR="73152">
                    <a:solidFill>
                      <a:srgbClr val="E8F0F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98.37%</a:t>
                      </a:r>
                    </a:p>
                  </a:txBody>
                  <a:tcPr marL="73152" marR="73152">
                    <a:solidFill>
                      <a:srgbClr val="E8F0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0560"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Naïve Bayes</a:t>
                      </a:r>
                    </a:p>
                  </a:txBody>
                  <a:tcPr marL="73152" marR="73152">
                    <a:solidFill>
                      <a:srgbClr val="F5F7F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72.23%</a:t>
                      </a:r>
                    </a:p>
                  </a:txBody>
                  <a:tcPr marL="73152" marR="73152">
                    <a:solidFill>
                      <a:srgbClr val="F5F7F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—</a:t>
                      </a:r>
                    </a:p>
                  </a:txBody>
                  <a:tcPr marL="73152" marR="73152">
                    <a:solidFill>
                      <a:srgbClr val="F5F7F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99.22%</a:t>
                      </a:r>
                    </a:p>
                  </a:txBody>
                  <a:tcPr marL="73152" marR="73152">
                    <a:solidFill>
                      <a:srgbClr val="F5F7F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defRPr sz="1400">
                          <a:solidFill>
                            <a:srgbClr val="232B34"/>
                          </a:solidFill>
                        </a:defRPr>
                      </a:pPr>
                      <a:r>
                        <a:t>—</a:t>
                      </a:r>
                    </a:p>
                  </a:txBody>
                  <a:tcPr marL="73152" marR="73152">
                    <a:solidFill>
                      <a:srgbClr val="F5F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868680" y="5623560"/>
            <a:ext cx="4572000" cy="594360"/>
          </a:xfrm>
          <a:prstGeom prst="roundRect">
            <a:avLst/>
          </a:prstGeom>
          <a:solidFill>
            <a:srgbClr val="EDF7F6"/>
          </a:solidFill>
          <a:ln>
            <a:solidFill>
              <a:srgbClr val="1B8B8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122034"/>
                </a:solidFill>
              </a:defRPr>
            </a:pPr>
            <a:r>
              <a:t>SVM: highest F1-score (99.50%)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715000" y="5623560"/>
            <a:ext cx="5394960" cy="594360"/>
          </a:xfrm>
          <a:prstGeom prst="roundRect">
            <a:avLst/>
          </a:prstGeom>
          <a:solidFill>
            <a:srgbClr val="EBF3FA"/>
          </a:solidFill>
          <a:ln>
            <a:solidFill>
              <a:srgbClr val="2666A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122034"/>
                </a:solidFill>
              </a:defRPr>
            </a:pPr>
            <a:r>
              <a:t>Logistic Regression: ROC-AUC 99.97% + FPR 0.250%</a:t>
            </a:r>
          </a:p>
        </p:txBody>
      </p:sp>
      <p:sp>
        <p:nvSpPr>
          <p:cNvPr id="7" name="Rectangle 6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8"/>
                </a:solidFill>
              </a:defRPr>
            </a:pPr>
            <a: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22034"/>
                </a:solidFill>
              </a:defRPr>
            </a:pPr>
            <a:r>
              <a:t>8. Detection Errors &amp; ROC-AUC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371600"/>
            <a:ext cx="3200400" cy="685800"/>
          </a:xfrm>
          <a:prstGeom prst="roundRect">
            <a:avLst/>
          </a:prstGeom>
          <a:solidFill>
            <a:srgbClr val="EDF7F6"/>
          </a:solidFill>
          <a:ln>
            <a:solidFill>
              <a:srgbClr val="1B8B8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Linear SVM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8680" y="2240280"/>
            <a:ext cx="2926080" cy="2560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600">
                <a:solidFill>
                  <a:srgbClr val="232B34"/>
                </a:solidFill>
              </a:defRPr>
            </a:pPr>
            <a:r>
              <a:t>• 28 false negatives</a:t>
            </a:r>
          </a:p>
          <a:p>
            <a:pPr>
              <a:spcAft>
                <a:spcPts val="1200"/>
              </a:spcAft>
              <a:defRPr sz="1600">
                <a:solidFill>
                  <a:srgbClr val="232B34"/>
                </a:solidFill>
              </a:defRPr>
            </a:pPr>
            <a:r>
              <a:t>• 22 false positives</a:t>
            </a:r>
          </a:p>
          <a:p>
            <a:pPr>
              <a:spcAft>
                <a:spcPts val="1200"/>
              </a:spcAft>
              <a:defRPr sz="1600">
                <a:solidFill>
                  <a:srgbClr val="232B34"/>
                </a:solidFill>
              </a:defRPr>
            </a:pPr>
            <a:r>
              <a:t>• Recall: 99.44%</a:t>
            </a:r>
          </a:p>
          <a:p>
            <a:pPr>
              <a:spcAft>
                <a:spcPts val="1200"/>
              </a:spcAft>
              <a:defRPr sz="1600">
                <a:solidFill>
                  <a:srgbClr val="232B34"/>
                </a:solidFill>
              </a:defRPr>
            </a:pPr>
            <a:r>
              <a:t>• False-positive rate: 0.306%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480560" y="1371600"/>
            <a:ext cx="3200400" cy="685800"/>
          </a:xfrm>
          <a:prstGeom prst="roundRect">
            <a:avLst/>
          </a:prstGeom>
          <a:solidFill>
            <a:srgbClr val="EBF3FA"/>
          </a:solidFill>
          <a:ln>
            <a:solidFill>
              <a:srgbClr val="2666A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Logistic Regression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17720" y="2240280"/>
            <a:ext cx="292608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t>• 41 false negatives</a:t>
            </a:r>
          </a:p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t>• 18 false positives</a:t>
            </a:r>
          </a:p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t>• Recall: 99.18%</a:t>
            </a:r>
          </a:p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t>• False-positive rate: 0.250%</a:t>
            </a:r>
          </a:p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t>• ROC-AUC: 99.97%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183879" y="1371600"/>
            <a:ext cx="3200400" cy="685800"/>
          </a:xfrm>
          <a:prstGeom prst="roundRect">
            <a:avLst/>
          </a:prstGeom>
          <a:solidFill>
            <a:srgbClr val="FAF4EB"/>
          </a:solidFill>
          <a:ln>
            <a:solidFill>
              <a:srgbClr val="DC892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Naïve Bayes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321040" y="2240280"/>
            <a:ext cx="2926080" cy="2743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t>• Recall: 99.22%</a:t>
            </a:r>
          </a:p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t>• False-positive rate: 26.56%</a:t>
            </a:r>
          </a:p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t>• Accuracy: 72.23%</a:t>
            </a:r>
          </a:p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t>• Shows why recall alone is not enough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148840" y="5394960"/>
            <a:ext cx="7863840" cy="658368"/>
          </a:xfrm>
          <a:prstGeom prst="roundRect">
            <a:avLst/>
          </a:prstGeom>
          <a:solidFill>
            <a:srgbClr val="F5F7FA"/>
          </a:solidFill>
          <a:ln>
            <a:solidFill>
              <a:srgbClr val="12203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700" b="1">
                <a:solidFill>
                  <a:srgbClr val="122034"/>
                </a:solidFill>
              </a:defRPr>
            </a:pPr>
            <a:r>
              <a:t>Security evaluation needs multiple metrics — not accuracy alone.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8"/>
                </a:solidFill>
              </a:defRPr>
            </a:pPr>
            <a: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22034"/>
                </a:solidFill>
              </a:defRPr>
            </a:pPr>
            <a:r>
              <a:t>9. Key Findings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280160"/>
            <a:ext cx="10424160" cy="4754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600">
                <a:solidFill>
                  <a:srgbClr val="232B34"/>
                </a:solidFill>
              </a:defRPr>
            </a:pPr>
            <a:r>
              <a:t>• Traditional machine learning achieved very high classification performance under the study’s experimental conditions.</a:t>
            </a:r>
          </a:p>
          <a:p>
            <a:pPr>
              <a:spcAft>
                <a:spcPts val="1200"/>
              </a:spcAft>
              <a:defRPr sz="1600">
                <a:solidFill>
                  <a:srgbClr val="232B34"/>
                </a:solidFill>
              </a:defRPr>
            </a:pPr>
            <a:r>
              <a:t>• Linear SVM produced the highest F1-score (99.50%) and strong precision/recall balance.</a:t>
            </a:r>
          </a:p>
          <a:p>
            <a:pPr>
              <a:spcAft>
                <a:spcPts val="1200"/>
              </a:spcAft>
              <a:defRPr sz="1600">
                <a:solidFill>
                  <a:srgbClr val="232B34"/>
                </a:solidFill>
              </a:defRPr>
            </a:pPr>
            <a:r>
              <a:t>• Logistic Regression produced the highest ROC-AUC (99.97%) and lowest false-positive rate (0.250%).</a:t>
            </a:r>
          </a:p>
          <a:p>
            <a:pPr>
              <a:spcAft>
                <a:spcPts val="1200"/>
              </a:spcAft>
              <a:defRPr sz="1600">
                <a:solidFill>
                  <a:srgbClr val="232B34"/>
                </a:solidFill>
              </a:defRPr>
            </a:pPr>
            <a:r>
              <a:t>• The hybrid feature representation combined 39 engineered features with 50,000 character-level TF-IDF features.</a:t>
            </a:r>
          </a:p>
          <a:p>
            <a:pPr>
              <a:spcAft>
                <a:spcPts val="1200"/>
              </a:spcAft>
              <a:defRPr sz="1600">
                <a:solidFill>
                  <a:srgbClr val="232B34"/>
                </a:solidFill>
              </a:defRPr>
            </a:pPr>
            <a:r>
              <a:t>• Naïve Bayes demonstrated that very high recall can coexist with many false alarms.</a:t>
            </a:r>
          </a:p>
          <a:p>
            <a:pPr>
              <a:spcAft>
                <a:spcPts val="1200"/>
              </a:spcAft>
              <a:defRPr sz="1600">
                <a:solidFill>
                  <a:srgbClr val="232B34"/>
                </a:solidFill>
              </a:defRPr>
            </a:pPr>
            <a:r>
              <a:t>• Results support ML as a supplementary layer for HTTP attack detection rather than a replacement for established security controls.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8"/>
                </a:solidFill>
              </a:defRPr>
            </a:pPr>
            <a: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22034"/>
                </a:solidFill>
              </a:defRPr>
            </a:pPr>
            <a:r>
              <a:t>10. Limitations &amp; Practical Implications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325880"/>
            <a:ext cx="5029200" cy="640080"/>
          </a:xfrm>
          <a:prstGeom prst="roundRect">
            <a:avLst/>
          </a:prstGeom>
          <a:solidFill>
            <a:srgbClr val="FAF4EB"/>
          </a:solidFill>
          <a:ln>
            <a:solidFill>
              <a:srgbClr val="DC892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Limitations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8680" y="2148840"/>
            <a:ext cx="4754880" cy="3017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t>• CSIC 2010 is a controlled laboratory dataset rather than diverse modern production traffic.</a:t>
            </a:r>
          </a:p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t>• No time information is available, limiting temporal analysis.</a:t>
            </a:r>
          </a:p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t>• Results should not be directly generalised to all current web applications or WAF deployments.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355080" y="1325880"/>
            <a:ext cx="5029200" cy="640080"/>
          </a:xfrm>
          <a:prstGeom prst="roundRect">
            <a:avLst/>
          </a:prstGeom>
          <a:solidFill>
            <a:srgbClr val="EDF7F6"/>
          </a:solidFill>
          <a:ln>
            <a:solidFill>
              <a:srgbClr val="1B8B8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t>Practical implications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92240" y="2148840"/>
            <a:ext cx="4754880" cy="3017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t>• Use ML as an additional detection capability alongside conventional WAF rules.</a:t>
            </a:r>
          </a:p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t>• Monitor false positives and false negatives continuously.</a:t>
            </a:r>
          </a:p>
          <a:p>
            <a:pPr>
              <a:spcAft>
                <a:spcPts val="1200"/>
              </a:spcAft>
              <a:defRPr sz="1500">
                <a:solidFill>
                  <a:srgbClr val="232B34"/>
                </a:solidFill>
              </a:defRPr>
            </a:pPr>
            <a:r>
              <a:t>• Periodically re-evaluate models using representative, labelled traffic before operational use.</a:t>
            </a:r>
          </a:p>
        </p:txBody>
      </p:sp>
      <p:sp>
        <p:nvSpPr>
          <p:cNvPr id="8" name="Rectangle 7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8"/>
                </a:solidFill>
              </a:defRPr>
            </a:pPr>
            <a:r>
              <a:t>11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587061" y="155711"/>
            <a:ext cx="13184702" cy="6858000"/>
          </a:xfrm>
          <a:prstGeom prst="rect">
            <a:avLst/>
          </a:prstGeom>
          <a:solidFill>
            <a:srgbClr val="1220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85800" y="502920"/>
            <a:ext cx="107899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11. Conclusion &amp; Future Work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-819807" y="1403210"/>
            <a:ext cx="5265683" cy="640080"/>
          </a:xfrm>
          <a:prstGeom prst="roundRect">
            <a:avLst/>
          </a:prstGeom>
          <a:solidFill>
            <a:srgbClr val="233A52"/>
          </a:solidFill>
          <a:ln>
            <a:solidFill>
              <a:srgbClr val="64B4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rPr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924910" y="2194560"/>
            <a:ext cx="5496910" cy="19287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400"/>
              </a:spcAft>
              <a:defRPr sz="1600">
                <a:solidFill>
                  <a:srgbClr val="FFFFFF"/>
                </a:solidFill>
              </a:defRPr>
            </a:pPr>
            <a:r>
              <a:rPr dirty="0"/>
              <a:t>• Machine learning can effectively classify normal and malicious HTTP requests in the controlled CSIC 2010 setting.</a:t>
            </a:r>
          </a:p>
          <a:p>
            <a:pPr>
              <a:spcAft>
                <a:spcPts val="1400"/>
              </a:spcAft>
              <a:defRPr sz="1600">
                <a:solidFill>
                  <a:srgbClr val="FFFFFF"/>
                </a:solidFill>
              </a:defRPr>
            </a:pPr>
            <a:r>
              <a:rPr dirty="0"/>
              <a:t>• SVM and Logistic Regression showed strong overall performance across security-focused metrics.</a:t>
            </a:r>
          </a:p>
          <a:p>
            <a:pPr>
              <a:spcAft>
                <a:spcPts val="1400"/>
              </a:spcAft>
              <a:defRPr sz="1600">
                <a:solidFill>
                  <a:srgbClr val="FFFFFF"/>
                </a:solidFill>
              </a:defRPr>
            </a:pPr>
            <a:r>
              <a:rPr dirty="0"/>
              <a:t>• The hybrid text + structural representation was central to the experimental framework.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05290" y="1417320"/>
            <a:ext cx="6241830" cy="640080"/>
          </a:xfrm>
          <a:prstGeom prst="roundRect">
            <a:avLst/>
          </a:prstGeom>
          <a:solidFill>
            <a:srgbClr val="233A52"/>
          </a:solidFill>
          <a:ln>
            <a:solidFill>
              <a:srgbClr val="64C8B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>
                <a:solidFill>
                  <a:srgbClr val="122034"/>
                </a:solidFill>
              </a:defRPr>
            </a:pPr>
            <a:r>
              <a:rPr dirty="0">
                <a:solidFill>
                  <a:schemeClr val="tx1"/>
                </a:solidFill>
              </a:rPr>
              <a:t>Future work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05290" y="2331720"/>
            <a:ext cx="6601166" cy="1862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1200"/>
              </a:spcAft>
              <a:defRPr sz="1500">
                <a:solidFill>
                  <a:srgbClr val="FFFFFF"/>
                </a:solidFill>
              </a:defRPr>
            </a:pPr>
            <a:r>
              <a:rPr dirty="0"/>
              <a:t>• Test newer and more diverse real-world HTTP datasets.</a:t>
            </a:r>
          </a:p>
          <a:p>
            <a:pPr>
              <a:spcAft>
                <a:spcPts val="1200"/>
              </a:spcAft>
              <a:defRPr sz="1500">
                <a:solidFill>
                  <a:srgbClr val="FFFFFF"/>
                </a:solidFill>
              </a:defRPr>
            </a:pPr>
            <a:r>
              <a:rPr dirty="0"/>
              <a:t>• Compare alternative representations and deep-learning approaches </a:t>
            </a:r>
            <a:endParaRPr lang="en-GB" dirty="0"/>
          </a:p>
          <a:p>
            <a:pPr>
              <a:spcAft>
                <a:spcPts val="1200"/>
              </a:spcAft>
              <a:defRPr sz="1500">
                <a:solidFill>
                  <a:srgbClr val="FFFFFF"/>
                </a:solidFill>
              </a:defRPr>
            </a:pPr>
            <a:r>
              <a:rPr lang="en-GB" dirty="0"/>
              <a:t>    </a:t>
            </a:r>
            <a:r>
              <a:rPr dirty="0"/>
              <a:t>under consistent conditions.</a:t>
            </a:r>
          </a:p>
          <a:p>
            <a:pPr>
              <a:spcAft>
                <a:spcPts val="1200"/>
              </a:spcAft>
              <a:defRPr sz="1500">
                <a:solidFill>
                  <a:srgbClr val="FFFFFF"/>
                </a:solidFill>
              </a:defRPr>
            </a:pPr>
            <a:r>
              <a:rPr dirty="0"/>
              <a:t>• Extend the offline notebook to real-time detection with API/monitoring support.</a:t>
            </a:r>
          </a:p>
          <a:p>
            <a:pPr>
              <a:spcAft>
                <a:spcPts val="1200"/>
              </a:spcAft>
              <a:defRPr sz="1500">
                <a:solidFill>
                  <a:srgbClr val="FFFFFF"/>
                </a:solidFill>
              </a:defRPr>
            </a:pPr>
            <a:r>
              <a:rPr dirty="0"/>
              <a:t>• Explore </a:t>
            </a:r>
            <a:r>
              <a:rPr dirty="0" err="1"/>
              <a:t>explainability</a:t>
            </a:r>
            <a:r>
              <a:rPr dirty="0"/>
              <a:t>, concept drift, latency and scalability.</a:t>
            </a:r>
          </a:p>
        </p:txBody>
      </p:sp>
      <p:sp>
        <p:nvSpPr>
          <p:cNvPr id="8" name="Rectangle 7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8"/>
                </a:solidFill>
              </a:defRPr>
            </a:pPr>
            <a:r>
              <a:t>12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31530"/>
            <a:ext cx="12191695" cy="6858000"/>
          </a:xfrm>
          <a:prstGeom prst="rect">
            <a:avLst/>
          </a:prstGeom>
          <a:solidFill>
            <a:srgbClr val="F2F6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914400" y="1965960"/>
            <a:ext cx="9669517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3800" b="1">
                <a:solidFill>
                  <a:srgbClr val="122034"/>
                </a:solidFill>
              </a:defRPr>
            </a:pPr>
            <a:r>
              <a:rPr dirty="0"/>
              <a:t>Thank You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463170" y="3063240"/>
            <a:ext cx="3235180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400">
                <a:solidFill>
                  <a:srgbClr val="1B8B87"/>
                </a:solidFill>
              </a:defRPr>
            </a:pPr>
            <a:r>
              <a:rPr dirty="0"/>
              <a:t>Questions &amp; Discussion</a:t>
            </a:r>
            <a:r>
              <a:rPr lang="en-GB" dirty="0"/>
              <a:t>!</a:t>
            </a:r>
            <a:endParaRPr dirty="0"/>
          </a:p>
        </p:txBody>
      </p:sp>
      <p:sp>
        <p:nvSpPr>
          <p:cNvPr id="6" name="Rectangle 5"/>
          <p:cNvSpPr/>
          <p:nvPr/>
        </p:nvSpPr>
        <p:spPr>
          <a:xfrm>
            <a:off x="594360" y="6510528"/>
            <a:ext cx="10972800" cy="18288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881360" y="6556248"/>
            <a:ext cx="6400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5A6978"/>
                </a:solidFill>
              </a:defRPr>
            </a:pPr>
            <a:r>
              <a:t>13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260</TotalTime>
  <Words>1016</Words>
  <Application>Microsoft Office PowerPoint</Application>
  <PresentationFormat>Widescreen</PresentationFormat>
  <Paragraphs>178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Corbel</vt:lpstr>
      <vt:lpstr>Times New Roman</vt:lpstr>
      <vt:lpstr>Depth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jahidull hassan</cp:lastModifiedBy>
  <cp:revision>18</cp:revision>
  <dcterms:created xsi:type="dcterms:W3CDTF">2013-01-27T09:14:16Z</dcterms:created>
  <dcterms:modified xsi:type="dcterms:W3CDTF">2026-10-01T17:33:45Z</dcterms:modified>
  <cp:category/>
</cp:coreProperties>
</file>