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7" r:id="rId10"/>
    <p:sldId id="265" r:id="rId11"/>
    <p:sldId id="266" r:id="rId12"/>
    <p:sldId id="258" r:id="rId13"/>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0" autoAdjust="0"/>
    <p:restoredTop sz="86410" autoAdjust="0"/>
  </p:normalViewPr>
  <p:slideViewPr>
    <p:cSldViewPr snapToGrid="0">
      <p:cViewPr varScale="1">
        <p:scale>
          <a:sx n="63" d="100"/>
          <a:sy n="63" d="100"/>
        </p:scale>
        <p:origin x="52" y="180"/>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p:scale>
          <a:sx n="80" d="100"/>
          <a:sy n="80" d="100"/>
        </p:scale>
        <p:origin x="4002" y="3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51A61EDC-B2AA-4467-9E99-A9E5B3679F3E}" type="datetimeFigureOut">
              <a:rPr lang="en-GB" smtClean="0"/>
              <a:t>29/03/2022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3DE14F9E-EA03-47F0-9878-65841735A229}" type="slidenum">
              <a:rPr lang="en-GB" smtClean="0"/>
              <a:t>‹#›</a:t>
            </a:fld>
            <a:endParaRPr lang="en-GB"/>
          </a:p>
        </p:txBody>
      </p:sp>
    </p:spTree>
    <p:extLst>
      <p:ext uri="{BB962C8B-B14F-4D97-AF65-F5344CB8AC3E}">
        <p14:creationId xmlns:p14="http://schemas.microsoft.com/office/powerpoint/2010/main" val="536365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1</a:t>
            </a:fld>
            <a:endParaRPr lang="en-GB"/>
          </a:p>
        </p:txBody>
      </p:sp>
    </p:spTree>
    <p:extLst>
      <p:ext uri="{BB962C8B-B14F-4D97-AF65-F5344CB8AC3E}">
        <p14:creationId xmlns:p14="http://schemas.microsoft.com/office/powerpoint/2010/main" val="457169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2</a:t>
            </a:fld>
            <a:endParaRPr lang="en-GB"/>
          </a:p>
        </p:txBody>
      </p:sp>
    </p:spTree>
    <p:extLst>
      <p:ext uri="{BB962C8B-B14F-4D97-AF65-F5344CB8AC3E}">
        <p14:creationId xmlns:p14="http://schemas.microsoft.com/office/powerpoint/2010/main" val="12064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3</a:t>
            </a:fld>
            <a:endParaRPr lang="en-GB"/>
          </a:p>
        </p:txBody>
      </p:sp>
    </p:spTree>
    <p:extLst>
      <p:ext uri="{BB962C8B-B14F-4D97-AF65-F5344CB8AC3E}">
        <p14:creationId xmlns:p14="http://schemas.microsoft.com/office/powerpoint/2010/main" val="54182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4</a:t>
            </a:fld>
            <a:endParaRPr lang="en-GB"/>
          </a:p>
        </p:txBody>
      </p:sp>
    </p:spTree>
    <p:extLst>
      <p:ext uri="{BB962C8B-B14F-4D97-AF65-F5344CB8AC3E}">
        <p14:creationId xmlns:p14="http://schemas.microsoft.com/office/powerpoint/2010/main" val="3385190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5</a:t>
            </a:fld>
            <a:endParaRPr lang="en-GB"/>
          </a:p>
        </p:txBody>
      </p:sp>
    </p:spTree>
    <p:extLst>
      <p:ext uri="{BB962C8B-B14F-4D97-AF65-F5344CB8AC3E}">
        <p14:creationId xmlns:p14="http://schemas.microsoft.com/office/powerpoint/2010/main" val="2181157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6</a:t>
            </a:fld>
            <a:endParaRPr lang="en-GB"/>
          </a:p>
        </p:txBody>
      </p:sp>
    </p:spTree>
    <p:extLst>
      <p:ext uri="{BB962C8B-B14F-4D97-AF65-F5344CB8AC3E}">
        <p14:creationId xmlns:p14="http://schemas.microsoft.com/office/powerpoint/2010/main" val="2646652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7</a:t>
            </a:fld>
            <a:endParaRPr lang="en-GB"/>
          </a:p>
        </p:txBody>
      </p:sp>
    </p:spTree>
    <p:extLst>
      <p:ext uri="{BB962C8B-B14F-4D97-AF65-F5344CB8AC3E}">
        <p14:creationId xmlns:p14="http://schemas.microsoft.com/office/powerpoint/2010/main" val="557857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8</a:t>
            </a:fld>
            <a:endParaRPr lang="en-GB"/>
          </a:p>
        </p:txBody>
      </p:sp>
    </p:spTree>
    <p:extLst>
      <p:ext uri="{BB962C8B-B14F-4D97-AF65-F5344CB8AC3E}">
        <p14:creationId xmlns:p14="http://schemas.microsoft.com/office/powerpoint/2010/main" val="1960036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9</a:t>
            </a:fld>
            <a:endParaRPr lang="en-GB"/>
          </a:p>
        </p:txBody>
      </p:sp>
    </p:spTree>
    <p:extLst>
      <p:ext uri="{BB962C8B-B14F-4D97-AF65-F5344CB8AC3E}">
        <p14:creationId xmlns:p14="http://schemas.microsoft.com/office/powerpoint/2010/main" val="3118012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10</a:t>
            </a:fld>
            <a:endParaRPr lang="en-GB"/>
          </a:p>
        </p:txBody>
      </p:sp>
    </p:spTree>
    <p:extLst>
      <p:ext uri="{BB962C8B-B14F-4D97-AF65-F5344CB8AC3E}">
        <p14:creationId xmlns:p14="http://schemas.microsoft.com/office/powerpoint/2010/main" val="1882957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E14F9E-EA03-47F0-9878-65841735A229}" type="slidenum">
              <a:rPr lang="en-GB" smtClean="0"/>
              <a:t>11</a:t>
            </a:fld>
            <a:endParaRPr lang="en-GB"/>
          </a:p>
        </p:txBody>
      </p:sp>
    </p:spTree>
    <p:extLst>
      <p:ext uri="{BB962C8B-B14F-4D97-AF65-F5344CB8AC3E}">
        <p14:creationId xmlns:p14="http://schemas.microsoft.com/office/powerpoint/2010/main" val="3099954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E14F9E-EA03-47F0-9878-65841735A229}" type="slidenum">
              <a:rPr lang="en-GB" smtClean="0"/>
              <a:t>12</a:t>
            </a:fld>
            <a:endParaRPr lang="en-GB"/>
          </a:p>
        </p:txBody>
      </p:sp>
    </p:spTree>
    <p:extLst>
      <p:ext uri="{BB962C8B-B14F-4D97-AF65-F5344CB8AC3E}">
        <p14:creationId xmlns:p14="http://schemas.microsoft.com/office/powerpoint/2010/main" val="2770808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3/29/2022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3/29/2022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3/29/2022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3/29/2022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3/29/2022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3/29/2022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3/29/2022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3/29/2022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3/29/2022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3/29/2022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3/29/2022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3/29/2022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71821-EF8C-4654-9600-FAE8C7812D60}"/>
              </a:ext>
            </a:extLst>
          </p:cNvPr>
          <p:cNvSpPr>
            <a:spLocks noGrp="1"/>
          </p:cNvSpPr>
          <p:nvPr>
            <p:ph type="ctrTitle"/>
          </p:nvPr>
        </p:nvSpPr>
        <p:spPr>
          <a:xfrm>
            <a:off x="1227954" y="3769360"/>
            <a:ext cx="6901920" cy="2654018"/>
          </a:xfrm>
        </p:spPr>
        <p:txBody>
          <a:bodyPr>
            <a:noAutofit/>
          </a:bodyPr>
          <a:lstStyle/>
          <a:p>
            <a:pPr algn="l"/>
            <a:r>
              <a:rPr lang="en-GB" sz="3200" b="1" u="sng" dirty="0"/>
              <a:t>Part 2</a:t>
            </a:r>
            <a:br>
              <a:rPr lang="en-GB" sz="3200" dirty="0"/>
            </a:br>
            <a:r>
              <a:rPr lang="en-GB" sz="3200" dirty="0"/>
              <a:t>Oral Presentation</a:t>
            </a:r>
            <a:br>
              <a:rPr lang="en-GB" sz="3200" dirty="0"/>
            </a:br>
            <a:r>
              <a:rPr lang="en-GB" sz="3200" dirty="0"/>
              <a:t>Prepare and present a critically reflective presentation</a:t>
            </a:r>
          </a:p>
        </p:txBody>
      </p:sp>
      <p:sp>
        <p:nvSpPr>
          <p:cNvPr id="3" name="Subtitle 2">
            <a:extLst>
              <a:ext uri="{FF2B5EF4-FFF2-40B4-BE49-F238E27FC236}">
                <a16:creationId xmlns:a16="http://schemas.microsoft.com/office/drawing/2014/main" id="{28023161-7424-419C-AA1B-B12C082DEA74}"/>
              </a:ext>
            </a:extLst>
          </p:cNvPr>
          <p:cNvSpPr>
            <a:spLocks noGrp="1"/>
          </p:cNvSpPr>
          <p:nvPr>
            <p:ph type="subTitle" idx="1"/>
          </p:nvPr>
        </p:nvSpPr>
        <p:spPr>
          <a:xfrm>
            <a:off x="1227954" y="135468"/>
            <a:ext cx="5357600" cy="1667932"/>
          </a:xfrm>
        </p:spPr>
        <p:txBody>
          <a:bodyPr>
            <a:noAutofit/>
          </a:bodyPr>
          <a:lstStyle/>
          <a:p>
            <a:pPr algn="l"/>
            <a:r>
              <a:rPr lang="en-GB" dirty="0"/>
              <a:t>Jonathan Christopher Ling</a:t>
            </a:r>
          </a:p>
          <a:p>
            <a:pPr algn="l"/>
            <a:r>
              <a:rPr lang="en-GB" dirty="0"/>
              <a:t>Student Number – 0451460</a:t>
            </a:r>
          </a:p>
          <a:p>
            <a:pPr algn="l"/>
            <a:r>
              <a:rPr lang="en-GB" dirty="0"/>
              <a:t>University of Wales Trinity Saint David</a:t>
            </a:r>
          </a:p>
        </p:txBody>
      </p:sp>
    </p:spTree>
    <p:extLst>
      <p:ext uri="{BB962C8B-B14F-4D97-AF65-F5344CB8AC3E}">
        <p14:creationId xmlns:p14="http://schemas.microsoft.com/office/powerpoint/2010/main" val="396765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24D7C-FB8F-4EF6-A774-A56AC375BE7C}"/>
              </a:ext>
            </a:extLst>
          </p:cNvPr>
          <p:cNvSpPr>
            <a:spLocks noGrp="1"/>
          </p:cNvSpPr>
          <p:nvPr>
            <p:ph type="title"/>
          </p:nvPr>
        </p:nvSpPr>
        <p:spPr>
          <a:xfrm>
            <a:off x="1320800" y="808056"/>
            <a:ext cx="9249340" cy="1244060"/>
          </a:xfrm>
        </p:spPr>
        <p:txBody>
          <a:bodyPr/>
          <a:lstStyle/>
          <a:p>
            <a:pPr algn="ctr"/>
            <a:r>
              <a:rPr lang="en-GB" dirty="0"/>
              <a:t>Attention- deficit/hyperactivity disorder (ADHD)</a:t>
            </a:r>
            <a:br>
              <a:rPr lang="en-GB" dirty="0"/>
            </a:br>
            <a:r>
              <a:rPr lang="en-GB" dirty="0"/>
              <a:t>What is it? </a:t>
            </a:r>
          </a:p>
        </p:txBody>
      </p:sp>
      <p:sp>
        <p:nvSpPr>
          <p:cNvPr id="3" name="Content Placeholder 2">
            <a:extLst>
              <a:ext uri="{FF2B5EF4-FFF2-40B4-BE49-F238E27FC236}">
                <a16:creationId xmlns:a16="http://schemas.microsoft.com/office/drawing/2014/main" id="{7B710048-36F7-4448-BCEB-611BC3EF0403}"/>
              </a:ext>
            </a:extLst>
          </p:cNvPr>
          <p:cNvSpPr>
            <a:spLocks noGrp="1"/>
          </p:cNvSpPr>
          <p:nvPr>
            <p:ph idx="1"/>
          </p:nvPr>
        </p:nvSpPr>
        <p:spPr>
          <a:xfrm>
            <a:off x="1422400" y="2052116"/>
            <a:ext cx="9147739" cy="3997828"/>
          </a:xfrm>
        </p:spPr>
        <p:txBody>
          <a:bodyPr>
            <a:normAutofit fontScale="85000" lnSpcReduction="10000"/>
          </a:bodyPr>
          <a:lstStyle/>
          <a:p>
            <a:r>
              <a:rPr lang="en-GB" dirty="0"/>
              <a:t>Attention deficit/hyperactivity disorder is one of the most common additional learning needs. It </a:t>
            </a:r>
            <a:r>
              <a:rPr lang="en-US" dirty="0"/>
              <a:t>is a relatively common condition of childhood onset and is of significant public health concern. </a:t>
            </a:r>
            <a:endParaRPr lang="en-GB" dirty="0"/>
          </a:p>
          <a:p>
            <a:r>
              <a:rPr lang="en-US" dirty="0"/>
              <a:t>Over the past two decades there have been 19 community-based studies offering estimates of prevalence ranging from 2% to 17% (</a:t>
            </a:r>
            <a:r>
              <a:rPr lang="en-US" dirty="0" err="1"/>
              <a:t>Scahill</a:t>
            </a:r>
            <a:r>
              <a:rPr lang="en-US" dirty="0"/>
              <a:t> &amp; Stone, 2000)</a:t>
            </a:r>
            <a:endParaRPr lang="en-GB" dirty="0"/>
          </a:p>
          <a:p>
            <a:r>
              <a:rPr lang="en-GB" dirty="0"/>
              <a:t>Other studies show that diagnosis of ADHD is estimated at between 2-7% of school aged children across all different educational settings (Cho &amp; Shin, 1994, </a:t>
            </a:r>
            <a:r>
              <a:rPr lang="en-GB" dirty="0" err="1"/>
              <a:t>Ohan</a:t>
            </a:r>
            <a:r>
              <a:rPr lang="en-GB" dirty="0"/>
              <a:t> et al., 2011).</a:t>
            </a:r>
            <a:r>
              <a:rPr lang="en-US" dirty="0"/>
              <a:t>. </a:t>
            </a:r>
          </a:p>
          <a:p>
            <a:r>
              <a:rPr lang="en-US" dirty="0"/>
              <a:t>Based on the 19 studies reviewed, the best estimate of prevalence is 5% to 10% in school-aged children. </a:t>
            </a:r>
            <a:r>
              <a:rPr lang="en-GB" dirty="0"/>
              <a:t>This equates to between approximately 1 to 2 students diagnosed with ADHD in a classroom of 20 children.</a:t>
            </a:r>
          </a:p>
        </p:txBody>
      </p:sp>
    </p:spTree>
    <p:extLst>
      <p:ext uri="{BB962C8B-B14F-4D97-AF65-F5344CB8AC3E}">
        <p14:creationId xmlns:p14="http://schemas.microsoft.com/office/powerpoint/2010/main" val="748905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5745-A20C-453A-BBB6-D247C4BE455D}"/>
              </a:ext>
            </a:extLst>
          </p:cNvPr>
          <p:cNvSpPr>
            <a:spLocks noGrp="1"/>
          </p:cNvSpPr>
          <p:nvPr>
            <p:ph type="title"/>
          </p:nvPr>
        </p:nvSpPr>
        <p:spPr>
          <a:xfrm>
            <a:off x="1219200" y="808056"/>
            <a:ext cx="9350939" cy="1077229"/>
          </a:xfrm>
        </p:spPr>
        <p:txBody>
          <a:bodyPr>
            <a:normAutofit/>
          </a:bodyPr>
          <a:lstStyle/>
          <a:p>
            <a:pPr algn="l"/>
            <a:r>
              <a:rPr lang="en-GB" dirty="0"/>
              <a:t>Attention- deficit/hyperactivity disorder (ADHD)</a:t>
            </a:r>
            <a:br>
              <a:rPr lang="en-GB" dirty="0"/>
            </a:br>
            <a:r>
              <a:rPr lang="en-GB" dirty="0"/>
              <a:t>What is it and how does it present? </a:t>
            </a:r>
          </a:p>
        </p:txBody>
      </p:sp>
      <p:sp>
        <p:nvSpPr>
          <p:cNvPr id="3" name="Content Placeholder 2">
            <a:extLst>
              <a:ext uri="{FF2B5EF4-FFF2-40B4-BE49-F238E27FC236}">
                <a16:creationId xmlns:a16="http://schemas.microsoft.com/office/drawing/2014/main" id="{0781014F-EE87-4B16-83BD-20C028EC051F}"/>
              </a:ext>
            </a:extLst>
          </p:cNvPr>
          <p:cNvSpPr>
            <a:spLocks noGrp="1"/>
          </p:cNvSpPr>
          <p:nvPr>
            <p:ph idx="1"/>
          </p:nvPr>
        </p:nvSpPr>
        <p:spPr>
          <a:xfrm>
            <a:off x="1349829" y="1988457"/>
            <a:ext cx="9220310" cy="4061487"/>
          </a:xfrm>
        </p:spPr>
        <p:txBody>
          <a:bodyPr>
            <a:normAutofit fontScale="92500" lnSpcReduction="10000"/>
          </a:bodyPr>
          <a:lstStyle/>
          <a:p>
            <a:r>
              <a:rPr lang="en-GB" dirty="0"/>
              <a:t>A person with ADHD is defined as someone who exhibits persistent patterns of inattention and/or hyperactivity-impulsivity that is more frequent and severe than that of an individual at a similar level of development (APA, 2000).</a:t>
            </a:r>
          </a:p>
          <a:p>
            <a:r>
              <a:rPr lang="en-GB" dirty="0"/>
              <a:t>To be diagnosed with ADHD a child must exhibit a range of impulsive, inattentive and hyperactive behaviours over a period of at least 6 months, before the age of 7 which inhibits functioning at home and in school.</a:t>
            </a:r>
          </a:p>
          <a:p>
            <a:r>
              <a:rPr lang="en-GB" dirty="0"/>
              <a:t>ADHD students can often be perceived to be disruptive.</a:t>
            </a:r>
          </a:p>
          <a:p>
            <a:r>
              <a:rPr lang="en-GB" dirty="0"/>
              <a:t>They tend to display poor social and communication skills.</a:t>
            </a:r>
          </a:p>
          <a:p>
            <a:r>
              <a:rPr lang="en-GB" dirty="0"/>
              <a:t>Co- morbidity related issues</a:t>
            </a:r>
          </a:p>
          <a:p>
            <a:endParaRPr lang="en-GB" dirty="0"/>
          </a:p>
        </p:txBody>
      </p:sp>
    </p:spTree>
    <p:extLst>
      <p:ext uri="{BB962C8B-B14F-4D97-AF65-F5344CB8AC3E}">
        <p14:creationId xmlns:p14="http://schemas.microsoft.com/office/powerpoint/2010/main" val="363674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3E59D-6839-40FE-8A3C-98F114422483}"/>
              </a:ext>
            </a:extLst>
          </p:cNvPr>
          <p:cNvSpPr>
            <a:spLocks noGrp="1"/>
          </p:cNvSpPr>
          <p:nvPr>
            <p:ph type="title"/>
          </p:nvPr>
        </p:nvSpPr>
        <p:spPr>
          <a:xfrm>
            <a:off x="1320799" y="188827"/>
            <a:ext cx="9249339" cy="1238458"/>
          </a:xfrm>
        </p:spPr>
        <p:txBody>
          <a:bodyPr/>
          <a:lstStyle/>
          <a:p>
            <a:pPr algn="ctr"/>
            <a:r>
              <a:rPr lang="en-GB" dirty="0"/>
              <a:t>Attention- deficit/hyperactivity disorder (ADHD)</a:t>
            </a:r>
            <a:br>
              <a:rPr lang="en-GB" dirty="0"/>
            </a:br>
            <a:r>
              <a:rPr lang="en-GB" dirty="0"/>
              <a:t>How does it impact in schools?</a:t>
            </a:r>
          </a:p>
        </p:txBody>
      </p:sp>
      <p:sp>
        <p:nvSpPr>
          <p:cNvPr id="3" name="Content Placeholder 2">
            <a:extLst>
              <a:ext uri="{FF2B5EF4-FFF2-40B4-BE49-F238E27FC236}">
                <a16:creationId xmlns:a16="http://schemas.microsoft.com/office/drawing/2014/main" id="{80182773-00C9-4A51-BEF5-CA63AAC64620}"/>
              </a:ext>
            </a:extLst>
          </p:cNvPr>
          <p:cNvSpPr>
            <a:spLocks noGrp="1"/>
          </p:cNvSpPr>
          <p:nvPr>
            <p:ph idx="1"/>
          </p:nvPr>
        </p:nvSpPr>
        <p:spPr>
          <a:xfrm>
            <a:off x="1320800" y="1901371"/>
            <a:ext cx="9249339" cy="4631509"/>
          </a:xfrm>
        </p:spPr>
        <p:txBody>
          <a:bodyPr/>
          <a:lstStyle/>
          <a:p>
            <a:r>
              <a:rPr lang="en-GB" sz="2400" dirty="0"/>
              <a:t>Clear empirical link between ADHD and academic achievement (Raggi and Chronis, 2006) (</a:t>
            </a:r>
            <a:r>
              <a:rPr lang="en-GB" sz="2400" dirty="0" err="1"/>
              <a:t>DuPaul</a:t>
            </a:r>
            <a:r>
              <a:rPr lang="en-GB" sz="2400" dirty="0"/>
              <a:t> et al., 2001).</a:t>
            </a:r>
          </a:p>
          <a:p>
            <a:r>
              <a:rPr lang="en-GB" sz="2400" dirty="0"/>
              <a:t>Particular impact on reading and its early development.</a:t>
            </a:r>
          </a:p>
          <a:p>
            <a:r>
              <a:rPr lang="en-GB" sz="2400" dirty="0"/>
              <a:t>Fewer issues related to Maths (and Science) due to the nature of the subjects.</a:t>
            </a:r>
          </a:p>
          <a:p>
            <a:r>
              <a:rPr lang="en-GB" sz="2400" dirty="0"/>
              <a:t>Clear and significant underperformance by ADHD pupils in comparison to non ADHD peers (Daley and Birchwood, 2012)</a:t>
            </a:r>
          </a:p>
          <a:p>
            <a:endParaRPr lang="en-GB" dirty="0"/>
          </a:p>
          <a:p>
            <a:endParaRPr lang="en-GB" dirty="0"/>
          </a:p>
        </p:txBody>
      </p:sp>
    </p:spTree>
    <p:extLst>
      <p:ext uri="{BB962C8B-B14F-4D97-AF65-F5344CB8AC3E}">
        <p14:creationId xmlns:p14="http://schemas.microsoft.com/office/powerpoint/2010/main" val="579728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C06E4-3D51-4F0C-903A-48F183F9DF36}"/>
              </a:ext>
            </a:extLst>
          </p:cNvPr>
          <p:cNvSpPr>
            <a:spLocks noGrp="1"/>
          </p:cNvSpPr>
          <p:nvPr>
            <p:ph type="title"/>
          </p:nvPr>
        </p:nvSpPr>
        <p:spPr>
          <a:xfrm>
            <a:off x="1074058" y="166914"/>
            <a:ext cx="9496082" cy="1077229"/>
          </a:xfrm>
        </p:spPr>
        <p:txBody>
          <a:bodyPr/>
          <a:lstStyle/>
          <a:p>
            <a:pPr algn="ctr"/>
            <a:r>
              <a:rPr lang="en-GB" dirty="0"/>
              <a:t>Attention- deficit/hyperactivity disorder (ADHD)</a:t>
            </a:r>
            <a:br>
              <a:rPr lang="en-GB" dirty="0"/>
            </a:br>
            <a:r>
              <a:rPr lang="en-GB" dirty="0"/>
              <a:t>What are a Teacher’s perceptions to ADHD?</a:t>
            </a:r>
          </a:p>
        </p:txBody>
      </p:sp>
      <p:sp>
        <p:nvSpPr>
          <p:cNvPr id="3" name="Content Placeholder 2">
            <a:extLst>
              <a:ext uri="{FF2B5EF4-FFF2-40B4-BE49-F238E27FC236}">
                <a16:creationId xmlns:a16="http://schemas.microsoft.com/office/drawing/2014/main" id="{0611973F-1BB9-4332-8AA2-A3F1145A073A}"/>
              </a:ext>
            </a:extLst>
          </p:cNvPr>
          <p:cNvSpPr>
            <a:spLocks noGrp="1"/>
          </p:cNvSpPr>
          <p:nvPr>
            <p:ph idx="1"/>
          </p:nvPr>
        </p:nvSpPr>
        <p:spPr>
          <a:xfrm>
            <a:off x="1320800" y="1544320"/>
            <a:ext cx="9249340" cy="5146766"/>
          </a:xfrm>
        </p:spPr>
        <p:txBody>
          <a:bodyPr>
            <a:normAutofit/>
          </a:bodyPr>
          <a:lstStyle/>
          <a:p>
            <a:r>
              <a:rPr lang="en-GB" sz="2400" dirty="0"/>
              <a:t>ADHD children are taught in a system that is still struggling in coming to terms with ALN students and the requirements of the new Welsh Government bill.</a:t>
            </a:r>
          </a:p>
          <a:p>
            <a:r>
              <a:rPr lang="en-GB" sz="2400" dirty="0"/>
              <a:t>Teachers often perceive these students to be inattentive, disruptive, confrontational, distracted and often unwilling to co-operate.</a:t>
            </a:r>
          </a:p>
          <a:p>
            <a:r>
              <a:rPr lang="en-GB" sz="2400" dirty="0"/>
              <a:t>Lack of confidence in teachers when dealing with the perception of difficult ADHD pupils</a:t>
            </a:r>
          </a:p>
        </p:txBody>
      </p:sp>
    </p:spTree>
    <p:extLst>
      <p:ext uri="{BB962C8B-B14F-4D97-AF65-F5344CB8AC3E}">
        <p14:creationId xmlns:p14="http://schemas.microsoft.com/office/powerpoint/2010/main" val="792072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2C7B-CD47-4828-AEB6-0BB0A84B5270}"/>
              </a:ext>
            </a:extLst>
          </p:cNvPr>
          <p:cNvSpPr>
            <a:spLocks noGrp="1"/>
          </p:cNvSpPr>
          <p:nvPr>
            <p:ph type="title"/>
          </p:nvPr>
        </p:nvSpPr>
        <p:spPr>
          <a:xfrm>
            <a:off x="1088571" y="330536"/>
            <a:ext cx="9481568" cy="1077229"/>
          </a:xfrm>
        </p:spPr>
        <p:txBody>
          <a:bodyPr/>
          <a:lstStyle/>
          <a:p>
            <a:pPr algn="ctr"/>
            <a:r>
              <a:rPr lang="en-GB" dirty="0"/>
              <a:t>Attention- deficit/hyperactivity disorder (ADHD)</a:t>
            </a:r>
            <a:br>
              <a:rPr lang="en-GB" dirty="0"/>
            </a:br>
            <a:r>
              <a:rPr lang="en-GB" dirty="0"/>
              <a:t>Proposed intervention strategies</a:t>
            </a:r>
          </a:p>
        </p:txBody>
      </p:sp>
      <p:sp>
        <p:nvSpPr>
          <p:cNvPr id="3" name="Content Placeholder 2">
            <a:extLst>
              <a:ext uri="{FF2B5EF4-FFF2-40B4-BE49-F238E27FC236}">
                <a16:creationId xmlns:a16="http://schemas.microsoft.com/office/drawing/2014/main" id="{07FC44E4-A2E4-46EE-9532-E339F93DE3CA}"/>
              </a:ext>
            </a:extLst>
          </p:cNvPr>
          <p:cNvSpPr>
            <a:spLocks noGrp="1"/>
          </p:cNvSpPr>
          <p:nvPr>
            <p:ph idx="1"/>
          </p:nvPr>
        </p:nvSpPr>
        <p:spPr>
          <a:xfrm>
            <a:off x="1306286" y="2220686"/>
            <a:ext cx="9263853" cy="4470399"/>
          </a:xfrm>
        </p:spPr>
        <p:txBody>
          <a:bodyPr>
            <a:normAutofit fontScale="92500" lnSpcReduction="20000"/>
          </a:bodyPr>
          <a:lstStyle/>
          <a:p>
            <a:pPr marL="0" indent="0">
              <a:buNone/>
            </a:pPr>
            <a:endParaRPr lang="en-GB" dirty="0"/>
          </a:p>
          <a:p>
            <a:pPr marL="0" indent="0">
              <a:buNone/>
            </a:pPr>
            <a:endParaRPr lang="en-GB" dirty="0"/>
          </a:p>
          <a:p>
            <a:r>
              <a:rPr lang="en-GB" sz="1900" dirty="0"/>
              <a:t>It is widely accepted that the best way of improving outcomes for ADHD students is to combine psychotropic medication with behavioural and academic strategies (Du Paul et al., 2011) – Gold Standard approach aimed at limiting medication.</a:t>
            </a:r>
          </a:p>
          <a:p>
            <a:r>
              <a:rPr lang="en-GB" sz="1900" dirty="0"/>
              <a:t>Antecedent or consequence based strategies?</a:t>
            </a:r>
          </a:p>
          <a:p>
            <a:r>
              <a:rPr lang="en-GB" sz="1900" dirty="0"/>
              <a:t>Antecedent intervention 1 – Clear classroom environment and rules.</a:t>
            </a:r>
          </a:p>
          <a:p>
            <a:r>
              <a:rPr lang="en-GB" sz="1900" dirty="0"/>
              <a:t>Antecedent intervention 2 – Classroom re-organisation, planning and ‘chunking’.</a:t>
            </a:r>
          </a:p>
          <a:p>
            <a:r>
              <a:rPr lang="en-GB" sz="1900" dirty="0"/>
              <a:t>Antecedent intervention 3 – Focus on Attitude to Learning and resilience.</a:t>
            </a:r>
          </a:p>
          <a:p>
            <a:r>
              <a:rPr lang="en-GB" sz="1900" dirty="0"/>
              <a:t>Antecedent intervention 4 – Better Home-School communication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04508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8083-6104-4494-B9A1-1DC4AA73ECCA}"/>
              </a:ext>
            </a:extLst>
          </p:cNvPr>
          <p:cNvSpPr>
            <a:spLocks noGrp="1"/>
          </p:cNvSpPr>
          <p:nvPr>
            <p:ph type="title"/>
          </p:nvPr>
        </p:nvSpPr>
        <p:spPr>
          <a:xfrm>
            <a:off x="1146630" y="178136"/>
            <a:ext cx="9321910" cy="1077229"/>
          </a:xfrm>
        </p:spPr>
        <p:txBody>
          <a:bodyPr>
            <a:normAutofit/>
          </a:bodyPr>
          <a:lstStyle/>
          <a:p>
            <a:pPr algn="l"/>
            <a:r>
              <a:rPr lang="en-GB" dirty="0"/>
              <a:t>Attention- deficit/hyperactivity disorder (ADHD)</a:t>
            </a:r>
            <a:br>
              <a:rPr lang="en-GB" dirty="0"/>
            </a:br>
            <a:r>
              <a:rPr lang="en-GB" dirty="0"/>
              <a:t>Proposed intervention strategies</a:t>
            </a:r>
          </a:p>
        </p:txBody>
      </p:sp>
      <p:sp>
        <p:nvSpPr>
          <p:cNvPr id="3" name="Content Placeholder 2">
            <a:extLst>
              <a:ext uri="{FF2B5EF4-FFF2-40B4-BE49-F238E27FC236}">
                <a16:creationId xmlns:a16="http://schemas.microsoft.com/office/drawing/2014/main" id="{05395C77-BC42-4D4E-883A-4D7567572902}"/>
              </a:ext>
            </a:extLst>
          </p:cNvPr>
          <p:cNvSpPr>
            <a:spLocks noGrp="1"/>
          </p:cNvSpPr>
          <p:nvPr>
            <p:ph idx="1"/>
          </p:nvPr>
        </p:nvSpPr>
        <p:spPr>
          <a:xfrm>
            <a:off x="1436914" y="2052116"/>
            <a:ext cx="9133225" cy="3997828"/>
          </a:xfrm>
        </p:spPr>
        <p:txBody>
          <a:bodyPr/>
          <a:lstStyle/>
          <a:p>
            <a:r>
              <a:rPr lang="en-GB" dirty="0"/>
              <a:t>Antecedent or consequence based strategies?</a:t>
            </a:r>
          </a:p>
          <a:p>
            <a:r>
              <a:rPr lang="en-GB" dirty="0"/>
              <a:t>Consequence intervention strategy 1- Positive reinforcement and improved rewards system.</a:t>
            </a:r>
          </a:p>
          <a:p>
            <a:r>
              <a:rPr lang="en-GB" dirty="0"/>
              <a:t>Consequence intervention strategy 2 - Pupil ‘buy in’ and School Council involvement.</a:t>
            </a:r>
          </a:p>
          <a:p>
            <a:r>
              <a:rPr lang="en-GB" dirty="0"/>
              <a:t>Consequence intervention strategy 3 – Immediate awarding of rewards</a:t>
            </a:r>
          </a:p>
          <a:p>
            <a:endParaRPr lang="en-GB" dirty="0"/>
          </a:p>
          <a:p>
            <a:endParaRPr lang="en-GB" dirty="0"/>
          </a:p>
        </p:txBody>
      </p:sp>
    </p:spTree>
    <p:extLst>
      <p:ext uri="{BB962C8B-B14F-4D97-AF65-F5344CB8AC3E}">
        <p14:creationId xmlns:p14="http://schemas.microsoft.com/office/powerpoint/2010/main" val="1043903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BF4D-0AEE-465A-89D6-EE1F74EB7695}"/>
              </a:ext>
            </a:extLst>
          </p:cNvPr>
          <p:cNvSpPr>
            <a:spLocks noGrp="1"/>
          </p:cNvSpPr>
          <p:nvPr>
            <p:ph type="title"/>
          </p:nvPr>
        </p:nvSpPr>
        <p:spPr>
          <a:xfrm>
            <a:off x="1117037" y="285541"/>
            <a:ext cx="9452539" cy="1077229"/>
          </a:xfrm>
        </p:spPr>
        <p:txBody>
          <a:bodyPr>
            <a:normAutofit fontScale="90000"/>
          </a:bodyPr>
          <a:lstStyle/>
          <a:p>
            <a:pPr algn="l"/>
            <a:r>
              <a:rPr lang="en-GB" dirty="0"/>
              <a:t>Attention- deficit/hyperactivity disorder (ADHD)</a:t>
            </a:r>
            <a:br>
              <a:rPr lang="en-GB" dirty="0"/>
            </a:br>
            <a:r>
              <a:rPr lang="en-GB" dirty="0"/>
              <a:t>Implications and recommendations for future practice</a:t>
            </a:r>
          </a:p>
        </p:txBody>
      </p:sp>
      <p:graphicFrame>
        <p:nvGraphicFramePr>
          <p:cNvPr id="4" name="Content Placeholder 3">
            <a:extLst>
              <a:ext uri="{FF2B5EF4-FFF2-40B4-BE49-F238E27FC236}">
                <a16:creationId xmlns:a16="http://schemas.microsoft.com/office/drawing/2014/main" id="{9B5BF0CC-9B95-4C63-AAF2-914ABC9492D0}"/>
              </a:ext>
            </a:extLst>
          </p:cNvPr>
          <p:cNvGraphicFramePr>
            <a:graphicFrameLocks noGrp="1"/>
          </p:cNvGraphicFramePr>
          <p:nvPr>
            <p:ph idx="1"/>
            <p:extLst>
              <p:ext uri="{D42A27DB-BD31-4B8C-83A1-F6EECF244321}">
                <p14:modId xmlns:p14="http://schemas.microsoft.com/office/powerpoint/2010/main" val="2520600060"/>
              </p:ext>
            </p:extLst>
          </p:nvPr>
        </p:nvGraphicFramePr>
        <p:xfrm>
          <a:off x="1117038" y="1419847"/>
          <a:ext cx="9715038" cy="5712473"/>
        </p:xfrm>
        <a:graphic>
          <a:graphicData uri="http://schemas.openxmlformats.org/drawingml/2006/table">
            <a:tbl>
              <a:tblPr firstRow="1" bandRow="1">
                <a:tableStyleId>{5C22544A-7EE6-4342-B048-85BDC9FD1C3A}</a:tableStyleId>
              </a:tblPr>
              <a:tblGrid>
                <a:gridCol w="3238346">
                  <a:extLst>
                    <a:ext uri="{9D8B030D-6E8A-4147-A177-3AD203B41FA5}">
                      <a16:colId xmlns:a16="http://schemas.microsoft.com/office/drawing/2014/main" val="2913890567"/>
                    </a:ext>
                  </a:extLst>
                </a:gridCol>
                <a:gridCol w="3238346">
                  <a:extLst>
                    <a:ext uri="{9D8B030D-6E8A-4147-A177-3AD203B41FA5}">
                      <a16:colId xmlns:a16="http://schemas.microsoft.com/office/drawing/2014/main" val="2593235470"/>
                    </a:ext>
                  </a:extLst>
                </a:gridCol>
                <a:gridCol w="3238346">
                  <a:extLst>
                    <a:ext uri="{9D8B030D-6E8A-4147-A177-3AD203B41FA5}">
                      <a16:colId xmlns:a16="http://schemas.microsoft.com/office/drawing/2014/main" val="3847689522"/>
                    </a:ext>
                  </a:extLst>
                </a:gridCol>
              </a:tblGrid>
              <a:tr h="1049033">
                <a:tc>
                  <a:txBody>
                    <a:bodyPr/>
                    <a:lstStyle/>
                    <a:p>
                      <a:r>
                        <a:rPr lang="en-GB" dirty="0"/>
                        <a:t>Recommendations for future practice linked to ADHD students in CCS</a:t>
                      </a:r>
                    </a:p>
                  </a:txBody>
                  <a:tcPr/>
                </a:tc>
                <a:tc>
                  <a:txBody>
                    <a:bodyPr/>
                    <a:lstStyle/>
                    <a:p>
                      <a:r>
                        <a:rPr lang="en-GB" dirty="0"/>
                        <a:t>Actions and Tasks</a:t>
                      </a:r>
                    </a:p>
                  </a:txBody>
                  <a:tcPr/>
                </a:tc>
                <a:tc>
                  <a:txBody>
                    <a:bodyPr/>
                    <a:lstStyle/>
                    <a:p>
                      <a:r>
                        <a:rPr lang="en-GB" dirty="0"/>
                        <a:t>Staff and Resources</a:t>
                      </a:r>
                    </a:p>
                  </a:txBody>
                  <a:tcPr/>
                </a:tc>
                <a:extLst>
                  <a:ext uri="{0D108BD9-81ED-4DB2-BD59-A6C34878D82A}">
                    <a16:rowId xmlns:a16="http://schemas.microsoft.com/office/drawing/2014/main" val="135717761"/>
                  </a:ext>
                </a:extLst>
              </a:tr>
              <a:tr h="1022301">
                <a:tc>
                  <a:txBody>
                    <a:bodyPr/>
                    <a:lstStyle/>
                    <a:p>
                      <a:r>
                        <a:rPr lang="en-GB" dirty="0"/>
                        <a:t>1 Staff development programme led by ALN department to address problems linked to antecedent issues highlighted</a:t>
                      </a:r>
                    </a:p>
                  </a:txBody>
                  <a:tcPr/>
                </a:tc>
                <a:tc>
                  <a:txBody>
                    <a:bodyPr/>
                    <a:lstStyle/>
                    <a:p>
                      <a:r>
                        <a:rPr lang="en-GB" dirty="0"/>
                        <a:t>1- Produce</a:t>
                      </a:r>
                      <a:r>
                        <a:rPr lang="en-GB" baseline="0" dirty="0"/>
                        <a:t> a full training programme for DDT for all staff.</a:t>
                      </a:r>
                    </a:p>
                    <a:p>
                      <a:r>
                        <a:rPr lang="en-GB" baseline="0" dirty="0"/>
                        <a:t>2- Resources produced, explained and distributed.</a:t>
                      </a:r>
                      <a:endParaRPr lang="en-GB" dirty="0"/>
                    </a:p>
                  </a:txBody>
                  <a:tcPr/>
                </a:tc>
                <a:tc>
                  <a:txBody>
                    <a:bodyPr/>
                    <a:lstStyle/>
                    <a:p>
                      <a:r>
                        <a:rPr lang="en-GB" dirty="0"/>
                        <a:t>ALN department led CPD to address issues.</a:t>
                      </a:r>
                    </a:p>
                    <a:p>
                      <a:r>
                        <a:rPr lang="en-GB" dirty="0"/>
                        <a:t>Local</a:t>
                      </a:r>
                      <a:r>
                        <a:rPr lang="en-GB" baseline="0" dirty="0"/>
                        <a:t> Authority specialists to support staff.</a:t>
                      </a:r>
                    </a:p>
                    <a:p>
                      <a:r>
                        <a:rPr lang="en-GB" baseline="0" dirty="0"/>
                        <a:t>Financial support provided</a:t>
                      </a:r>
                      <a:endParaRPr lang="en-GB" dirty="0"/>
                    </a:p>
                  </a:txBody>
                  <a:tcPr/>
                </a:tc>
                <a:extLst>
                  <a:ext uri="{0D108BD9-81ED-4DB2-BD59-A6C34878D82A}">
                    <a16:rowId xmlns:a16="http://schemas.microsoft.com/office/drawing/2014/main" val="1909125337"/>
                  </a:ext>
                </a:extLst>
              </a:tr>
              <a:tr h="1022301">
                <a:tc>
                  <a:txBody>
                    <a:bodyPr/>
                    <a:lstStyle/>
                    <a:p>
                      <a:r>
                        <a:rPr lang="en-GB" dirty="0"/>
                        <a:t>2 Rewrite the school’s behaviour and rewards policy to reflect the need for positive reinforcement changes.</a:t>
                      </a:r>
                    </a:p>
                  </a:txBody>
                  <a:tcPr/>
                </a:tc>
                <a:tc>
                  <a:txBody>
                    <a:bodyPr/>
                    <a:lstStyle/>
                    <a:p>
                      <a:r>
                        <a:rPr lang="en-GB" dirty="0"/>
                        <a:t>1- Consult with staff and</a:t>
                      </a:r>
                      <a:r>
                        <a:rPr lang="en-GB" baseline="0" dirty="0"/>
                        <a:t> students on amending the incentives available.</a:t>
                      </a:r>
                    </a:p>
                    <a:p>
                      <a:r>
                        <a:rPr lang="en-GB" baseline="0" dirty="0"/>
                        <a:t>2- Co-create and roll out</a:t>
                      </a:r>
                      <a:endParaRPr lang="en-GB" dirty="0"/>
                    </a:p>
                  </a:txBody>
                  <a:tcPr/>
                </a:tc>
                <a:tc>
                  <a:txBody>
                    <a:bodyPr/>
                    <a:lstStyle/>
                    <a:p>
                      <a:r>
                        <a:rPr lang="en-GB" dirty="0"/>
                        <a:t>School Council members and senior staff construct policy.</a:t>
                      </a:r>
                    </a:p>
                    <a:p>
                      <a:r>
                        <a:rPr lang="en-GB" dirty="0"/>
                        <a:t>Financial support for greater</a:t>
                      </a:r>
                      <a:r>
                        <a:rPr lang="en-GB" baseline="0" dirty="0"/>
                        <a:t> incentives allocated.</a:t>
                      </a:r>
                      <a:endParaRPr lang="en-GB" dirty="0"/>
                    </a:p>
                  </a:txBody>
                  <a:tcPr/>
                </a:tc>
                <a:extLst>
                  <a:ext uri="{0D108BD9-81ED-4DB2-BD59-A6C34878D82A}">
                    <a16:rowId xmlns:a16="http://schemas.microsoft.com/office/drawing/2014/main" val="3985331018"/>
                  </a:ext>
                </a:extLst>
              </a:tr>
              <a:tr h="1022301">
                <a:tc>
                  <a:txBody>
                    <a:bodyPr/>
                    <a:lstStyle/>
                    <a:p>
                      <a:r>
                        <a:rPr lang="en-GB" dirty="0"/>
                        <a:t>3 Improve Home-School</a:t>
                      </a:r>
                      <a:r>
                        <a:rPr lang="en-GB" baseline="0" dirty="0"/>
                        <a:t> communication to reflect the need for better dialogue between ALN/ADHD pupils</a:t>
                      </a:r>
                      <a:endParaRPr lang="en-GB" dirty="0"/>
                    </a:p>
                  </a:txBody>
                  <a:tcPr/>
                </a:tc>
                <a:tc>
                  <a:txBody>
                    <a:bodyPr/>
                    <a:lstStyle/>
                    <a:p>
                      <a:r>
                        <a:rPr lang="en-GB" dirty="0"/>
                        <a:t>1- Work constructively with parents on improving dialogue and ascertain the best way to achieve this.</a:t>
                      </a:r>
                    </a:p>
                    <a:p>
                      <a:r>
                        <a:rPr lang="en-GB" dirty="0"/>
                        <a:t>2- Produce a best practice guide, organise support evenings etc.</a:t>
                      </a:r>
                    </a:p>
                  </a:txBody>
                  <a:tcPr/>
                </a:tc>
                <a:tc>
                  <a:txBody>
                    <a:bodyPr/>
                    <a:lstStyle/>
                    <a:p>
                      <a:r>
                        <a:rPr lang="en-GB" dirty="0"/>
                        <a:t>SLT and ALN department arrange sessions for parents. </a:t>
                      </a:r>
                    </a:p>
                    <a:p>
                      <a:r>
                        <a:rPr lang="en-GB" dirty="0"/>
                        <a:t>Resources and support provided to parents to assist with improved narrative and activities.</a:t>
                      </a:r>
                    </a:p>
                  </a:txBody>
                  <a:tcPr/>
                </a:tc>
                <a:extLst>
                  <a:ext uri="{0D108BD9-81ED-4DB2-BD59-A6C34878D82A}">
                    <a16:rowId xmlns:a16="http://schemas.microsoft.com/office/drawing/2014/main" val="3684294888"/>
                  </a:ext>
                </a:extLst>
              </a:tr>
            </a:tbl>
          </a:graphicData>
        </a:graphic>
      </p:graphicFrame>
    </p:spTree>
    <p:extLst>
      <p:ext uri="{BB962C8B-B14F-4D97-AF65-F5344CB8AC3E}">
        <p14:creationId xmlns:p14="http://schemas.microsoft.com/office/powerpoint/2010/main" val="226443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C1C3-A7DA-4FDC-A0E4-3684597F85FE}"/>
              </a:ext>
            </a:extLst>
          </p:cNvPr>
          <p:cNvSpPr>
            <a:spLocks noGrp="1"/>
          </p:cNvSpPr>
          <p:nvPr>
            <p:ph type="title"/>
          </p:nvPr>
        </p:nvSpPr>
        <p:spPr>
          <a:xfrm>
            <a:off x="1249680" y="249256"/>
            <a:ext cx="9198539" cy="1077229"/>
          </a:xfrm>
        </p:spPr>
        <p:txBody>
          <a:bodyPr>
            <a:noAutofit/>
          </a:bodyPr>
          <a:lstStyle/>
          <a:p>
            <a:pPr algn="l"/>
            <a:r>
              <a:rPr lang="en-US" sz="1800" b="1" u="sng" dirty="0"/>
              <a:t>Gibbs Reflective Cycle</a:t>
            </a:r>
            <a:br>
              <a:rPr lang="en-US" sz="1800" dirty="0"/>
            </a:br>
            <a:r>
              <a:rPr lang="en-US" sz="1800" dirty="0"/>
              <a:t>Gibbs states that </a:t>
            </a:r>
            <a:r>
              <a:rPr lang="en-US" sz="1800" b="1" dirty="0"/>
              <a:t>by reflecting on your learning experience, it allows you to better your performance as it is happening, as well as improving it for the future</a:t>
            </a:r>
            <a:r>
              <a:rPr lang="en-US" sz="1800" dirty="0"/>
              <a:t>. Without this reflection on your own learning, it is therefore difficult to improve for next time  </a:t>
            </a:r>
            <a:endParaRPr lang="en-GB" sz="1800" dirty="0"/>
          </a:p>
        </p:txBody>
      </p:sp>
      <p:pic>
        <p:nvPicPr>
          <p:cNvPr id="4" name="Content Placeholder 3">
            <a:extLst>
              <a:ext uri="{FF2B5EF4-FFF2-40B4-BE49-F238E27FC236}">
                <a16:creationId xmlns:a16="http://schemas.microsoft.com/office/drawing/2014/main" id="{ABCC28EE-A3C7-4212-8164-C3023A7EE787}"/>
              </a:ext>
            </a:extLst>
          </p:cNvPr>
          <p:cNvPicPr>
            <a:picLocks noGrp="1" noChangeAspect="1"/>
          </p:cNvPicPr>
          <p:nvPr>
            <p:ph idx="1"/>
          </p:nvPr>
        </p:nvPicPr>
        <p:blipFill>
          <a:blip r:embed="rId3"/>
          <a:stretch>
            <a:fillRect/>
          </a:stretch>
        </p:blipFill>
        <p:spPr>
          <a:xfrm>
            <a:off x="1940560" y="1635760"/>
            <a:ext cx="8011160" cy="5222240"/>
          </a:xfrm>
          <a:prstGeom prst="rect">
            <a:avLst/>
          </a:prstGeom>
        </p:spPr>
      </p:pic>
    </p:spTree>
    <p:extLst>
      <p:ext uri="{BB962C8B-B14F-4D97-AF65-F5344CB8AC3E}">
        <p14:creationId xmlns:p14="http://schemas.microsoft.com/office/powerpoint/2010/main" val="2032322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4388-8FBE-467B-9A4D-E5D8E433C5E1}"/>
              </a:ext>
            </a:extLst>
          </p:cNvPr>
          <p:cNvSpPr>
            <a:spLocks noGrp="1"/>
          </p:cNvSpPr>
          <p:nvPr>
            <p:ph type="title"/>
          </p:nvPr>
        </p:nvSpPr>
        <p:spPr>
          <a:xfrm>
            <a:off x="1111794" y="96856"/>
            <a:ext cx="9336425" cy="1077229"/>
          </a:xfrm>
        </p:spPr>
        <p:txBody>
          <a:bodyPr/>
          <a:lstStyle/>
          <a:p>
            <a:pPr algn="ctr"/>
            <a:r>
              <a:rPr lang="en-GB" dirty="0"/>
              <a:t>Attention- deficit/hyperactivity disorder (ADHD)</a:t>
            </a:r>
            <a:br>
              <a:rPr lang="en-GB" dirty="0"/>
            </a:br>
            <a:r>
              <a:rPr lang="en-GB" dirty="0"/>
              <a:t>Conclusion</a:t>
            </a:r>
          </a:p>
        </p:txBody>
      </p:sp>
      <p:sp>
        <p:nvSpPr>
          <p:cNvPr id="3" name="Content Placeholder 2">
            <a:extLst>
              <a:ext uri="{FF2B5EF4-FFF2-40B4-BE49-F238E27FC236}">
                <a16:creationId xmlns:a16="http://schemas.microsoft.com/office/drawing/2014/main" id="{082C2A67-F2CE-49C1-AAD1-8211EA8EF71E}"/>
              </a:ext>
            </a:extLst>
          </p:cNvPr>
          <p:cNvSpPr>
            <a:spLocks noGrp="1"/>
          </p:cNvSpPr>
          <p:nvPr>
            <p:ph idx="1"/>
          </p:nvPr>
        </p:nvSpPr>
        <p:spPr>
          <a:xfrm>
            <a:off x="1422400" y="1005841"/>
            <a:ext cx="9147739" cy="5409474"/>
          </a:xfrm>
        </p:spPr>
        <p:txBody>
          <a:bodyPr>
            <a:normAutofit fontScale="55000" lnSpcReduction="20000"/>
          </a:bodyPr>
          <a:lstStyle/>
          <a:p>
            <a:r>
              <a:rPr lang="en-GB" sz="2900" dirty="0"/>
              <a:t>Clear gap due to a number of factors</a:t>
            </a:r>
          </a:p>
          <a:p>
            <a:r>
              <a:rPr lang="en-GB" sz="2900" dirty="0"/>
              <a:t>ADHD in primary school children leads to a lack of skills in secondary</a:t>
            </a:r>
          </a:p>
          <a:p>
            <a:r>
              <a:rPr lang="en-GB" sz="2900" dirty="0"/>
              <a:t>Deficits in Effective function lead to an inability to access higher level work</a:t>
            </a:r>
          </a:p>
          <a:p>
            <a:r>
              <a:rPr lang="en-GB" sz="2900" dirty="0"/>
              <a:t>High degree of comorbidities</a:t>
            </a:r>
          </a:p>
          <a:p>
            <a:r>
              <a:rPr lang="en-GB" sz="2900" dirty="0"/>
              <a:t>ADHD – image problem</a:t>
            </a:r>
          </a:p>
          <a:p>
            <a:pPr marL="0" indent="0">
              <a:buNone/>
            </a:pPr>
            <a:r>
              <a:rPr lang="en-GB" sz="2900" dirty="0"/>
              <a:t>Need for changes in my context to improve the teaching and learning provided and incentives offered to support this large group of students. These include;</a:t>
            </a:r>
          </a:p>
          <a:p>
            <a:pPr marL="457200" indent="-457200">
              <a:buFont typeface="+mj-lt"/>
              <a:buAutoNum type="arabicPeriod"/>
            </a:pPr>
            <a:r>
              <a:rPr lang="en-GB" sz="2900" dirty="0"/>
              <a:t>Better communication</a:t>
            </a:r>
          </a:p>
          <a:p>
            <a:pPr marL="457200" indent="-457200">
              <a:buFont typeface="+mj-lt"/>
              <a:buAutoNum type="arabicPeriod"/>
            </a:pPr>
            <a:r>
              <a:rPr lang="en-GB" sz="2900" dirty="0"/>
              <a:t>Better CPD</a:t>
            </a:r>
          </a:p>
          <a:p>
            <a:pPr marL="457200" indent="-457200">
              <a:buFont typeface="+mj-lt"/>
              <a:buAutoNum type="arabicPeriod"/>
            </a:pPr>
            <a:r>
              <a:rPr lang="en-GB" sz="2900" dirty="0"/>
              <a:t>Deeper Local Authority support</a:t>
            </a:r>
          </a:p>
          <a:p>
            <a:pPr marL="457200" indent="-457200">
              <a:buFont typeface="+mj-lt"/>
              <a:buAutoNum type="arabicPeriod"/>
            </a:pPr>
            <a:r>
              <a:rPr lang="en-GB" sz="2900" dirty="0"/>
              <a:t>Financial support from the school and LA</a:t>
            </a:r>
          </a:p>
          <a:p>
            <a:pPr marL="457200" indent="-457200">
              <a:buFont typeface="+mj-lt"/>
              <a:buAutoNum type="arabicPeriod"/>
            </a:pPr>
            <a:r>
              <a:rPr lang="en-GB" sz="2900" dirty="0"/>
              <a:t>WG Legislation should now mandate schools to be more proactive</a:t>
            </a:r>
            <a:r>
              <a:rPr lang="en-GB" sz="2500" dirty="0"/>
              <a:t>.</a:t>
            </a:r>
          </a:p>
          <a:p>
            <a:endParaRPr lang="en-GB" dirty="0"/>
          </a:p>
        </p:txBody>
      </p:sp>
    </p:spTree>
    <p:extLst>
      <p:ext uri="{BB962C8B-B14F-4D97-AF65-F5344CB8AC3E}">
        <p14:creationId xmlns:p14="http://schemas.microsoft.com/office/powerpoint/2010/main" val="3609536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8220-5869-48FD-AF7B-6E26CE149B1F}"/>
              </a:ext>
            </a:extLst>
          </p:cNvPr>
          <p:cNvSpPr>
            <a:spLocks noGrp="1"/>
          </p:cNvSpPr>
          <p:nvPr>
            <p:ph type="ctrTitle"/>
          </p:nvPr>
        </p:nvSpPr>
        <p:spPr>
          <a:xfrm>
            <a:off x="1432560" y="1066800"/>
            <a:ext cx="6697314" cy="4691717"/>
          </a:xfrm>
        </p:spPr>
        <p:txBody>
          <a:bodyPr>
            <a:normAutofit fontScale="90000"/>
          </a:bodyPr>
          <a:lstStyle/>
          <a:p>
            <a:pPr algn="l"/>
            <a:br>
              <a:rPr lang="en-GB" sz="2700" dirty="0"/>
            </a:br>
            <a:r>
              <a:rPr lang="en-GB" sz="2700" dirty="0"/>
              <a:t>How are ADHD students catered for in your context?</a:t>
            </a:r>
            <a:br>
              <a:rPr lang="en-GB" sz="2700" dirty="0"/>
            </a:br>
            <a:br>
              <a:rPr lang="en-GB" sz="2700" dirty="0"/>
            </a:br>
            <a:r>
              <a:rPr lang="en-GB" sz="2700" dirty="0"/>
              <a:t>How is the ALN department structured in my context?</a:t>
            </a:r>
            <a:br>
              <a:rPr lang="en-GB" sz="2700" dirty="0"/>
            </a:br>
            <a:r>
              <a:rPr lang="en-GB" sz="2700" dirty="0"/>
              <a:t>How inclusive is the department and how has the roll out of the new Welsh Government bill been so far?</a:t>
            </a:r>
            <a:br>
              <a:rPr lang="en-GB" sz="2700" dirty="0"/>
            </a:br>
            <a:br>
              <a:rPr lang="en-GB" sz="2700" dirty="0"/>
            </a:br>
            <a:r>
              <a:rPr lang="en-GB" sz="2700" dirty="0"/>
              <a:t>Which strategies are more successful? Consequence or antecedent?</a:t>
            </a:r>
            <a:br>
              <a:rPr lang="en-GB" sz="2700" dirty="0"/>
            </a:br>
            <a:r>
              <a:rPr lang="en-GB" sz="2700" dirty="0"/>
              <a:t>How important is a reflective cycle in Self evaluation and school improvement?</a:t>
            </a:r>
            <a:br>
              <a:rPr lang="en-GB" sz="1800" dirty="0"/>
            </a:br>
            <a:br>
              <a:rPr lang="en-GB" sz="1800" dirty="0"/>
            </a:br>
            <a:br>
              <a:rPr lang="en-GB" sz="1800" dirty="0"/>
            </a:br>
            <a:br>
              <a:rPr lang="en-GB" sz="1800" dirty="0"/>
            </a:br>
            <a:br>
              <a:rPr lang="en-GB" dirty="0"/>
            </a:br>
            <a:endParaRPr lang="en-GB" dirty="0"/>
          </a:p>
        </p:txBody>
      </p:sp>
      <p:sp>
        <p:nvSpPr>
          <p:cNvPr id="3" name="Subtitle 2">
            <a:extLst>
              <a:ext uri="{FF2B5EF4-FFF2-40B4-BE49-F238E27FC236}">
                <a16:creationId xmlns:a16="http://schemas.microsoft.com/office/drawing/2014/main" id="{B2F6933D-37F5-41A8-8AD2-72881D85631B}"/>
              </a:ext>
            </a:extLst>
          </p:cNvPr>
          <p:cNvSpPr>
            <a:spLocks noGrp="1"/>
          </p:cNvSpPr>
          <p:nvPr>
            <p:ph type="subTitle" idx="1"/>
          </p:nvPr>
        </p:nvSpPr>
        <p:spPr>
          <a:xfrm>
            <a:off x="1280160" y="252550"/>
            <a:ext cx="3393440" cy="448490"/>
          </a:xfrm>
        </p:spPr>
        <p:txBody>
          <a:bodyPr/>
          <a:lstStyle/>
          <a:p>
            <a:r>
              <a:rPr lang="en-GB" dirty="0"/>
              <a:t>Question and Answer session</a:t>
            </a:r>
          </a:p>
        </p:txBody>
      </p:sp>
    </p:spTree>
    <p:extLst>
      <p:ext uri="{BB962C8B-B14F-4D97-AF65-F5344CB8AC3E}">
        <p14:creationId xmlns:p14="http://schemas.microsoft.com/office/powerpoint/2010/main" val="1089767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2A7CD-2652-442C-B143-2FDCCF288735}"/>
              </a:ext>
            </a:extLst>
          </p:cNvPr>
          <p:cNvSpPr>
            <a:spLocks noGrp="1"/>
          </p:cNvSpPr>
          <p:nvPr>
            <p:ph type="ctrTitle"/>
          </p:nvPr>
        </p:nvSpPr>
        <p:spPr>
          <a:xfrm>
            <a:off x="1436960" y="870858"/>
            <a:ext cx="6692914" cy="4826700"/>
          </a:xfrm>
        </p:spPr>
        <p:txBody>
          <a:bodyPr>
            <a:normAutofit fontScale="90000"/>
          </a:bodyPr>
          <a:lstStyle/>
          <a:p>
            <a:pPr algn="l"/>
            <a:r>
              <a:rPr lang="en-GB" sz="1100" dirty="0"/>
              <a:t>American </a:t>
            </a:r>
            <a:r>
              <a:rPr lang="en-GB" sz="1100" dirty="0" err="1"/>
              <a:t>Psychaitric</a:t>
            </a:r>
            <a:r>
              <a:rPr lang="en-GB" sz="1100" dirty="0"/>
              <a:t> Association (2000). ‘Diagnostic and Statistical Manual of Mental Disorders (DSM-IV)’, 4</a:t>
            </a:r>
            <a:r>
              <a:rPr lang="en-GB" sz="1100" baseline="30000" dirty="0"/>
              <a:t>th</a:t>
            </a:r>
            <a:r>
              <a:rPr lang="en-GB" sz="1100" dirty="0"/>
              <a:t> Edition. American </a:t>
            </a:r>
            <a:r>
              <a:rPr lang="en-GB" sz="1100" dirty="0" err="1"/>
              <a:t>Pschiatric</a:t>
            </a:r>
            <a:r>
              <a:rPr lang="en-GB" sz="1100" dirty="0"/>
              <a:t> Association, Washington, DC, USA.</a:t>
            </a:r>
            <a:br>
              <a:rPr lang="en-GB" sz="1100" dirty="0"/>
            </a:br>
            <a:r>
              <a:rPr lang="en-GB" sz="1100" dirty="0" err="1"/>
              <a:t>Blotnicky</a:t>
            </a:r>
            <a:r>
              <a:rPr lang="en-GB" sz="1100" dirty="0"/>
              <a:t>- Gallant </a:t>
            </a:r>
            <a:br>
              <a:rPr lang="en-GB" sz="1100" dirty="0"/>
            </a:br>
            <a:br>
              <a:rPr lang="en-GB" sz="1100" dirty="0"/>
            </a:br>
            <a:r>
              <a:rPr lang="en-GB" sz="1100" dirty="0"/>
              <a:t>Cho SC and Shin YO (1994) ‘Prevalence of disruptive behaviour disorders’, Korean Academy of Child and Adolescent Psychiatry, 5 Pages 141-149</a:t>
            </a:r>
            <a:br>
              <a:rPr lang="en-GB" sz="1100" dirty="0"/>
            </a:br>
            <a:br>
              <a:rPr lang="en-GB" sz="1100" dirty="0"/>
            </a:br>
            <a:r>
              <a:rPr lang="en-GB" sz="1100" dirty="0"/>
              <a:t>Daley and Birchwood </a:t>
            </a:r>
            <a:r>
              <a:rPr lang="en-GB" sz="1100" dirty="0" err="1"/>
              <a:t>Birchwood</a:t>
            </a:r>
            <a:r>
              <a:rPr lang="en-GB" sz="1100" dirty="0"/>
              <a:t> J, Daley D. Brief report: The impact of attention deficit hyperactivity disorder (ADHD) symptoms on academic performance in an adolescent community sample. J </a:t>
            </a:r>
            <a:r>
              <a:rPr lang="en-GB" sz="1100" dirty="0" err="1"/>
              <a:t>Adolesc</a:t>
            </a:r>
            <a:r>
              <a:rPr lang="en-GB" sz="1100" dirty="0"/>
              <a:t>. 2012 Feb;35(1):225-31. </a:t>
            </a:r>
            <a:br>
              <a:rPr lang="en-GB" sz="1100" dirty="0"/>
            </a:br>
            <a:br>
              <a:rPr lang="en-GB" sz="1100" dirty="0"/>
            </a:br>
            <a:r>
              <a:rPr lang="en-GB" sz="1100" dirty="0" err="1"/>
              <a:t>DuPaul</a:t>
            </a:r>
            <a:r>
              <a:rPr lang="en-GB" sz="1100" dirty="0"/>
              <a:t>, George &amp; </a:t>
            </a:r>
            <a:r>
              <a:rPr lang="en-GB" sz="1100" dirty="0" err="1"/>
              <a:t>Mcgoey</a:t>
            </a:r>
            <a:r>
              <a:rPr lang="en-GB" sz="1100" dirty="0"/>
              <a:t>, Kara &amp; Eckert, Tanya &amp; </a:t>
            </a:r>
            <a:r>
              <a:rPr lang="en-GB" sz="1100" dirty="0" err="1"/>
              <a:t>Vanbrakle</a:t>
            </a:r>
            <a:r>
              <a:rPr lang="en-GB" sz="1100" dirty="0"/>
              <a:t>, John. (2001). Preschool Children With Attention-Deficit/Hyperactivity Disorder: Impairments in </a:t>
            </a:r>
            <a:r>
              <a:rPr lang="en-GB" sz="1100" dirty="0" err="1"/>
              <a:t>Behavioral</a:t>
            </a:r>
            <a:r>
              <a:rPr lang="en-GB" sz="1100" dirty="0"/>
              <a:t>, Social, and School Functioning. Journal of the American Academy of Child &amp; Adolescent Psychiatry. </a:t>
            </a:r>
            <a:br>
              <a:rPr lang="en-GB" sz="1100" dirty="0"/>
            </a:br>
            <a:br>
              <a:rPr lang="en-GB" sz="1100" dirty="0"/>
            </a:br>
            <a:r>
              <a:rPr lang="en-GB" sz="1100" dirty="0" err="1"/>
              <a:t>Germanò</a:t>
            </a:r>
            <a:r>
              <a:rPr lang="en-GB" sz="1100" dirty="0"/>
              <a:t> E, Gagliano A, </a:t>
            </a:r>
            <a:r>
              <a:rPr lang="en-GB" sz="1100" dirty="0" err="1"/>
              <a:t>Curatolo</a:t>
            </a:r>
            <a:r>
              <a:rPr lang="en-GB" sz="1100" dirty="0"/>
              <a:t> P. Comorbidity of ADHD and dyslexia. Dev </a:t>
            </a:r>
            <a:r>
              <a:rPr lang="en-GB" sz="1100" dirty="0" err="1"/>
              <a:t>Neuropsychol</a:t>
            </a:r>
            <a:r>
              <a:rPr lang="en-GB" sz="1100" dirty="0"/>
              <a:t>. 2010;35(5):475-93. </a:t>
            </a:r>
            <a:br>
              <a:rPr lang="en-GB" sz="1100" dirty="0"/>
            </a:br>
            <a:br>
              <a:rPr lang="en-GB" sz="1100" dirty="0"/>
            </a:br>
            <a:r>
              <a:rPr lang="en-GB" sz="1100" dirty="0"/>
              <a:t>Gibbs – </a:t>
            </a:r>
            <a:r>
              <a:rPr lang="en-US" sz="1100" dirty="0"/>
              <a:t>Gibbs, G., Andrew, C. (2001). Learning by Doing: A Guide to Teaching and Learning Methods. United Kingdom: Geography Discipline Network.</a:t>
            </a:r>
            <a:br>
              <a:rPr lang="en-GB" sz="1100" dirty="0"/>
            </a:br>
            <a:br>
              <a:rPr lang="en-GB" sz="1100" dirty="0"/>
            </a:br>
            <a:r>
              <a:rPr lang="en-GB" sz="1100" dirty="0"/>
              <a:t>Ingram , S., </a:t>
            </a:r>
            <a:r>
              <a:rPr lang="en-GB" sz="1100" dirty="0" err="1"/>
              <a:t>Hechtman</a:t>
            </a:r>
            <a:r>
              <a:rPr lang="en-GB" sz="1100" dirty="0"/>
              <a:t>, L., Morgenstern, G., &amp; </a:t>
            </a:r>
            <a:r>
              <a:rPr lang="en-GB" sz="1100" dirty="0" err="1"/>
              <a:t>Wolraich</a:t>
            </a:r>
            <a:r>
              <a:rPr lang="en-GB" sz="1100" dirty="0"/>
              <a:t>, Mark L. (1999). ‘Outcome issues in ADHD: Adolescent and adult long term outcome’, Mental Retardation and Developmental Research Reviews, 5, Pages 243-250.</a:t>
            </a:r>
            <a:br>
              <a:rPr lang="en-GB" sz="1100" dirty="0"/>
            </a:br>
            <a:br>
              <a:rPr lang="en-GB" sz="1100" dirty="0"/>
            </a:br>
            <a:r>
              <a:rPr lang="en-GB" sz="1100" dirty="0" err="1"/>
              <a:t>Ohan</a:t>
            </a:r>
            <a:r>
              <a:rPr lang="en-GB" sz="1100" dirty="0"/>
              <a:t>, J., Visser, T., Strain, M., Allen, L. (2011). ‘Teachers and Education Students’ Perceptions of and Reactions to Children with and without the Diagnostic label “ADHD”, Journal of School Psychology, 49, Pages 81-105.</a:t>
            </a:r>
            <a:br>
              <a:rPr lang="en-GB" sz="1100" dirty="0"/>
            </a:br>
            <a:br>
              <a:rPr lang="en-GB" sz="1100" dirty="0"/>
            </a:br>
            <a:r>
              <a:rPr lang="en-US" sz="1100" dirty="0"/>
              <a:t>Raggi VL, Chronis AM. Interventions to address the academic impairment of children and adolescents with ADHD. Clin Child Fam Psychol Rev. 2006 Jun;9(2):85-111. </a:t>
            </a:r>
            <a:br>
              <a:rPr lang="en-US" sz="1100" dirty="0"/>
            </a:br>
            <a:br>
              <a:rPr lang="en-GB" sz="1100" dirty="0"/>
            </a:br>
            <a:r>
              <a:rPr lang="en-US" sz="1100" dirty="0" err="1"/>
              <a:t>Scahill,L</a:t>
            </a:r>
            <a:r>
              <a:rPr lang="en-US" sz="1100" dirty="0"/>
              <a:t>., and Schwab-Stone, M (2000). Epidemiology of </a:t>
            </a:r>
            <a:r>
              <a:rPr lang="en-US" sz="1100" dirty="0" err="1"/>
              <a:t>Adhd</a:t>
            </a:r>
            <a:r>
              <a:rPr lang="en-US" sz="1100" dirty="0"/>
              <a:t> in School-Age Children,</a:t>
            </a:r>
            <a:br>
              <a:rPr lang="en-US" sz="1100" dirty="0"/>
            </a:br>
            <a:r>
              <a:rPr lang="en-US" sz="1100" dirty="0"/>
              <a:t>Child and Adolescent Psychiatric Clinics of North America, Volume 9, Issue 3, 2000, Pages 541-555</a:t>
            </a:r>
            <a:br>
              <a:rPr lang="en-US" sz="1100" dirty="0"/>
            </a:br>
            <a:br>
              <a:rPr lang="en-US" sz="1100" dirty="0"/>
            </a:br>
            <a:r>
              <a:rPr lang="en-US" sz="1100" dirty="0"/>
              <a:t>Welsh Government (2021), The Additional Learning Needs Code for Wales 2021.</a:t>
            </a:r>
            <a:r>
              <a:rPr lang="en-US" sz="1100" dirty="0">
                <a:latin typeface="+mn-lt"/>
              </a:rPr>
              <a:t>	</a:t>
            </a:r>
            <a:br>
              <a:rPr lang="en-US" dirty="0"/>
            </a:br>
            <a:endParaRPr lang="en-GB" sz="1100" dirty="0"/>
          </a:p>
        </p:txBody>
      </p:sp>
      <p:sp>
        <p:nvSpPr>
          <p:cNvPr id="3" name="Subtitle 2">
            <a:extLst>
              <a:ext uri="{FF2B5EF4-FFF2-40B4-BE49-F238E27FC236}">
                <a16:creationId xmlns:a16="http://schemas.microsoft.com/office/drawing/2014/main" id="{6758D79E-EE20-49C3-96F7-A5983F64D5AA}"/>
              </a:ext>
            </a:extLst>
          </p:cNvPr>
          <p:cNvSpPr>
            <a:spLocks noGrp="1"/>
          </p:cNvSpPr>
          <p:nvPr>
            <p:ph type="subTitle" idx="1"/>
          </p:nvPr>
        </p:nvSpPr>
        <p:spPr>
          <a:xfrm>
            <a:off x="1436960" y="439986"/>
            <a:ext cx="5357600" cy="430871"/>
          </a:xfrm>
        </p:spPr>
        <p:txBody>
          <a:bodyPr>
            <a:normAutofit lnSpcReduction="10000"/>
          </a:bodyPr>
          <a:lstStyle/>
          <a:p>
            <a:pPr algn="l"/>
            <a:r>
              <a:rPr lang="en-GB" sz="2400"/>
              <a:t>References</a:t>
            </a:r>
            <a:endParaRPr lang="en-GB" sz="2400" dirty="0"/>
          </a:p>
        </p:txBody>
      </p:sp>
    </p:spTree>
    <p:extLst>
      <p:ext uri="{BB962C8B-B14F-4D97-AF65-F5344CB8AC3E}">
        <p14:creationId xmlns:p14="http://schemas.microsoft.com/office/powerpoint/2010/main" val="463472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5424</TotalTime>
  <Words>914</Words>
  <Application>Microsoft Office PowerPoint</Application>
  <PresentationFormat>Widescreen</PresentationFormat>
  <Paragraphs>89</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MS Shell Dlg 2</vt:lpstr>
      <vt:lpstr>Wingdings</vt:lpstr>
      <vt:lpstr>Wingdings 3</vt:lpstr>
      <vt:lpstr>Madison</vt:lpstr>
      <vt:lpstr>Part 2 Oral Presentation Prepare and present a critically reflective presentation</vt:lpstr>
      <vt:lpstr>Attention- deficit/hyperactivity disorder (ADHD) What is it? </vt:lpstr>
      <vt:lpstr>Attention- deficit/hyperactivity disorder (ADHD) What is it and how does it present? </vt:lpstr>
      <vt:lpstr>Attention- deficit/hyperactivity disorder (ADHD) How does it impact in schools?</vt:lpstr>
      <vt:lpstr>Attention- deficit/hyperactivity disorder (ADHD) What are a Teacher’s perceptions to ADHD?</vt:lpstr>
      <vt:lpstr>Attention- deficit/hyperactivity disorder (ADHD) Proposed intervention strategies</vt:lpstr>
      <vt:lpstr>Attention- deficit/hyperactivity disorder (ADHD) Proposed intervention strategies</vt:lpstr>
      <vt:lpstr>Attention- deficit/hyperactivity disorder (ADHD) Implications and recommendations for future practice</vt:lpstr>
      <vt:lpstr>Gibbs Reflective Cycle Gibbs states that by reflecting on your learning experience, it allows you to better your performance as it is happening, as well as improving it for the future. Without this reflection on your own learning, it is therefore difficult to improve for next time  </vt:lpstr>
      <vt:lpstr>Attention- deficit/hyperactivity disorder (ADHD) Conclusion</vt:lpstr>
      <vt:lpstr> How are ADHD students catered for in your context?  How is the ALN department structured in my context? How inclusive is the department and how has the roll out of the new Welsh Government bill been so far?  Which strategies are more successful? Consequence or antecedent? How important is a reflective cycle in Self evaluation and school improvement?     </vt:lpstr>
      <vt:lpstr>American Psychaitric Association (2000). ‘Diagnostic and Statistical Manual of Mental Disorders (DSM-IV)’, 4th Edition. American Pschiatric Association, Washington, DC, USA. Blotnicky- Gallant   Cho SC and Shin YO (1994) ‘Prevalence of disruptive behaviour disorders’, Korean Academy of Child and Adolescent Psychiatry, 5 Pages 141-149  Daley and Birchwood Birchwood J, Daley D. Brief report: The impact of attention deficit hyperactivity disorder (ADHD) symptoms on academic performance in an adolescent community sample. J Adolesc. 2012 Feb;35(1):225-31.   DuPaul, George &amp; Mcgoey, Kara &amp; Eckert, Tanya &amp; Vanbrakle, John. (2001). Preschool Children With Attention-Deficit/Hyperactivity Disorder: Impairments in Behavioral, Social, and School Functioning. Journal of the American Academy of Child &amp; Adolescent Psychiatry.   Germanò E, Gagliano A, Curatolo P. Comorbidity of ADHD and dyslexia. Dev Neuropsychol. 2010;35(5):475-93.   Gibbs – Gibbs, G., Andrew, C. (2001). Learning by Doing: A Guide to Teaching and Learning Methods. United Kingdom: Geography Discipline Network.  Ingram , S., Hechtman, L., Morgenstern, G., &amp; Wolraich, Mark L. (1999). ‘Outcome issues in ADHD: Adolescent and adult long term outcome’, Mental Retardation and Developmental Research Reviews, 5, Pages 243-250.  Ohan, J., Visser, T., Strain, M., Allen, L. (2011). ‘Teachers and Education Students’ Perceptions of and Reactions to Children with and without the Diagnostic label “ADHD”, Journal of School Psychology, 49, Pages 81-105.  Raggi VL, Chronis AM. Interventions to address the academic impairment of children and adolescents with ADHD. Clin Child Fam Psychol Rev. 2006 Jun;9(2):85-111.   Scahill,L., and Schwab-Stone, M (2000). Epidemiology of Adhd in School-Age Children, Child and Adolescent Psychiatric Clinics of North America, Volume 9, Issue 3, 2000, Pages 541-555  Welsh Government (2021), The Additional Learning Needs Code for Wales 2021.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2  Oral Presentation Prepare and present a critically reflective presentation</dc:title>
  <dc:creator>Mr J LING</dc:creator>
  <cp:lastModifiedBy>Mr J LING</cp:lastModifiedBy>
  <cp:revision>67</cp:revision>
  <cp:lastPrinted>2022-03-28T16:21:03Z</cp:lastPrinted>
  <dcterms:created xsi:type="dcterms:W3CDTF">2022-01-09T11:01:12Z</dcterms:created>
  <dcterms:modified xsi:type="dcterms:W3CDTF">2022-03-29T13:22:40Z</dcterms:modified>
</cp:coreProperties>
</file>