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597" r:id="rId2"/>
    <p:sldId id="598" r:id="rId3"/>
    <p:sldId id="599" r:id="rId4"/>
    <p:sldId id="600" r:id="rId5"/>
    <p:sldId id="603" r:id="rId6"/>
    <p:sldId id="604" r:id="rId7"/>
    <p:sldId id="614" r:id="rId8"/>
    <p:sldId id="605" r:id="rId9"/>
    <p:sldId id="606" r:id="rId10"/>
    <p:sldId id="607" r:id="rId11"/>
    <p:sldId id="608" r:id="rId12"/>
    <p:sldId id="615" r:id="rId13"/>
    <p:sldId id="609" r:id="rId14"/>
    <p:sldId id="610" r:id="rId15"/>
    <p:sldId id="611" r:id="rId16"/>
    <p:sldId id="61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2838BEF-8BB2-4498-84A7-C5851F593DF1}" styleName="Medium Style 4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Light Style 3 –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002" autoAdjust="0"/>
    <p:restoredTop sz="80657" autoAdjust="0"/>
  </p:normalViewPr>
  <p:slideViewPr>
    <p:cSldViewPr snapToGrid="0">
      <p:cViewPr>
        <p:scale>
          <a:sx n="74" d="100"/>
          <a:sy n="74" d="100"/>
        </p:scale>
        <p:origin x="41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9C69EB-DE5E-4974-A42E-1CC1767C4179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2C70F64-EAF6-4163-B46B-3A64C5DB6A54}">
      <dgm:prSet phldrT="[Text]" phldr="0" custT="1"/>
      <dgm:spPr/>
      <dgm:t>
        <a:bodyPr/>
        <a:lstStyle/>
        <a:p>
          <a:r>
            <a:rPr lang="en-GB" sz="2000" b="1" dirty="0"/>
            <a:t>Owner/ Manager</a:t>
          </a:r>
        </a:p>
        <a:p>
          <a:r>
            <a:rPr lang="en-GB" sz="2000" b="1" dirty="0"/>
            <a:t>Joanna</a:t>
          </a:r>
        </a:p>
      </dgm:t>
    </dgm:pt>
    <dgm:pt modelId="{745F36EA-9E55-4BFE-9AB3-BA801C510D90}" type="parTrans" cxnId="{21A9C900-11BF-4636-BC19-147ADA0C7568}">
      <dgm:prSet/>
      <dgm:spPr/>
      <dgm:t>
        <a:bodyPr/>
        <a:lstStyle/>
        <a:p>
          <a:endParaRPr lang="en-GB"/>
        </a:p>
      </dgm:t>
    </dgm:pt>
    <dgm:pt modelId="{387DDFEB-DEFB-469D-A333-7CA681E04CE8}" type="sibTrans" cxnId="{21A9C900-11BF-4636-BC19-147ADA0C7568}">
      <dgm:prSet/>
      <dgm:spPr/>
      <dgm:t>
        <a:bodyPr/>
        <a:lstStyle/>
        <a:p>
          <a:endParaRPr lang="en-GB"/>
        </a:p>
      </dgm:t>
    </dgm:pt>
    <dgm:pt modelId="{667A4201-C72D-48D8-BDF6-A5659DCD0A21}">
      <dgm:prSet phldrT="[Text]" phldr="0" custT="1"/>
      <dgm:spPr/>
      <dgm:t>
        <a:bodyPr/>
        <a:lstStyle/>
        <a:p>
          <a:r>
            <a:rPr lang="en-GB" sz="2000" dirty="0"/>
            <a:t>Bakery- Mark</a:t>
          </a:r>
        </a:p>
      </dgm:t>
    </dgm:pt>
    <dgm:pt modelId="{1045C883-3862-4900-A012-05B6B796632D}" type="parTrans" cxnId="{3ADB4F73-35FB-4424-A959-06C7690EB038}">
      <dgm:prSet/>
      <dgm:spPr/>
      <dgm:t>
        <a:bodyPr/>
        <a:lstStyle/>
        <a:p>
          <a:endParaRPr lang="en-GB"/>
        </a:p>
      </dgm:t>
    </dgm:pt>
    <dgm:pt modelId="{5FE5B7A5-058E-4B11-BF26-CCCE05FF7E33}" type="sibTrans" cxnId="{3ADB4F73-35FB-4424-A959-06C7690EB038}">
      <dgm:prSet/>
      <dgm:spPr/>
      <dgm:t>
        <a:bodyPr/>
        <a:lstStyle/>
        <a:p>
          <a:endParaRPr lang="en-GB"/>
        </a:p>
      </dgm:t>
    </dgm:pt>
    <dgm:pt modelId="{06DFC2F2-E3AB-4FB8-9427-FB5F51CC495B}">
      <dgm:prSet phldrT="[Text]" phldr="0" custT="1"/>
      <dgm:spPr/>
      <dgm:t>
        <a:bodyPr/>
        <a:lstStyle/>
        <a:p>
          <a:r>
            <a:rPr lang="en-GB" sz="2000" dirty="0"/>
            <a:t>Barista- John </a:t>
          </a:r>
        </a:p>
      </dgm:t>
    </dgm:pt>
    <dgm:pt modelId="{87AD5947-795C-4505-BDBB-B41FCE12D055}" type="parTrans" cxnId="{F10D2A0B-E3EF-4F14-A007-B73A0FC92F66}">
      <dgm:prSet/>
      <dgm:spPr/>
      <dgm:t>
        <a:bodyPr/>
        <a:lstStyle/>
        <a:p>
          <a:endParaRPr lang="en-GB"/>
        </a:p>
      </dgm:t>
    </dgm:pt>
    <dgm:pt modelId="{4FDC7F7E-C5C8-4744-B2F2-8CD48F18EF71}" type="sibTrans" cxnId="{F10D2A0B-E3EF-4F14-A007-B73A0FC92F66}">
      <dgm:prSet/>
      <dgm:spPr/>
      <dgm:t>
        <a:bodyPr/>
        <a:lstStyle/>
        <a:p>
          <a:endParaRPr lang="en-GB"/>
        </a:p>
      </dgm:t>
    </dgm:pt>
    <dgm:pt modelId="{ACD40E99-7621-4031-AB1F-908AB9C0C00E}">
      <dgm:prSet phldrT="[Text]" phldr="0" custT="1"/>
      <dgm:spPr/>
      <dgm:t>
        <a:bodyPr/>
        <a:lstStyle/>
        <a:p>
          <a:r>
            <a:rPr lang="en-GB" sz="2000" dirty="0"/>
            <a:t>Assistant- Maria</a:t>
          </a:r>
        </a:p>
      </dgm:t>
    </dgm:pt>
    <dgm:pt modelId="{431B9A4B-2BEC-4568-B67A-9444B4E4C875}" type="parTrans" cxnId="{D6A9730F-F644-4DA9-8348-FA45E2FF1229}">
      <dgm:prSet/>
      <dgm:spPr/>
      <dgm:t>
        <a:bodyPr/>
        <a:lstStyle/>
        <a:p>
          <a:endParaRPr lang="en-GB"/>
        </a:p>
      </dgm:t>
    </dgm:pt>
    <dgm:pt modelId="{445711AF-0E63-406F-82E8-E7E636459806}" type="sibTrans" cxnId="{D6A9730F-F644-4DA9-8348-FA45E2FF1229}">
      <dgm:prSet/>
      <dgm:spPr/>
      <dgm:t>
        <a:bodyPr/>
        <a:lstStyle/>
        <a:p>
          <a:endParaRPr lang="en-GB"/>
        </a:p>
      </dgm:t>
    </dgm:pt>
    <dgm:pt modelId="{233846E8-42DB-48AC-A458-C9756F9A55BA}" type="pres">
      <dgm:prSet presAssocID="{439C69EB-DE5E-4974-A42E-1CC1767C417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87E2A0CD-1976-447F-BAE7-24A5B58ED95D}" type="pres">
      <dgm:prSet presAssocID="{32C70F64-EAF6-4163-B46B-3A64C5DB6A54}" presName="hierRoot1" presStyleCnt="0">
        <dgm:presLayoutVars>
          <dgm:hierBranch val="init"/>
        </dgm:presLayoutVars>
      </dgm:prSet>
      <dgm:spPr/>
    </dgm:pt>
    <dgm:pt modelId="{E731F2D1-E863-4EC5-852A-956A607D2781}" type="pres">
      <dgm:prSet presAssocID="{32C70F64-EAF6-4163-B46B-3A64C5DB6A54}" presName="rootComposite1" presStyleCnt="0"/>
      <dgm:spPr/>
    </dgm:pt>
    <dgm:pt modelId="{3F8D8EAB-5085-466D-A764-7CD4004B2B7F}" type="pres">
      <dgm:prSet presAssocID="{32C70F64-EAF6-4163-B46B-3A64C5DB6A54}" presName="rootText1" presStyleLbl="node0" presStyleIdx="0" presStyleCnt="1" custScaleX="59719" custScaleY="43814">
        <dgm:presLayoutVars>
          <dgm:chPref val="3"/>
        </dgm:presLayoutVars>
      </dgm:prSet>
      <dgm:spPr/>
    </dgm:pt>
    <dgm:pt modelId="{50FAD677-F9B6-4C63-8CE4-7D61371B8814}" type="pres">
      <dgm:prSet presAssocID="{32C70F64-EAF6-4163-B46B-3A64C5DB6A54}" presName="rootConnector1" presStyleLbl="node1" presStyleIdx="0" presStyleCnt="0"/>
      <dgm:spPr/>
    </dgm:pt>
    <dgm:pt modelId="{C233B8EA-49B7-4F47-9D1F-CAD2626F1E73}" type="pres">
      <dgm:prSet presAssocID="{32C70F64-EAF6-4163-B46B-3A64C5DB6A54}" presName="hierChild2" presStyleCnt="0"/>
      <dgm:spPr/>
    </dgm:pt>
    <dgm:pt modelId="{0A79172D-4F84-4BFD-8C9C-E37E8D4D02A2}" type="pres">
      <dgm:prSet presAssocID="{1045C883-3862-4900-A012-05B6B796632D}" presName="Name37" presStyleLbl="parChTrans1D2" presStyleIdx="0" presStyleCnt="3"/>
      <dgm:spPr/>
    </dgm:pt>
    <dgm:pt modelId="{4C52D505-5CAF-4C0E-8AA4-376D33DBDD2F}" type="pres">
      <dgm:prSet presAssocID="{667A4201-C72D-48D8-BDF6-A5659DCD0A21}" presName="hierRoot2" presStyleCnt="0">
        <dgm:presLayoutVars>
          <dgm:hierBranch val="init"/>
        </dgm:presLayoutVars>
      </dgm:prSet>
      <dgm:spPr/>
    </dgm:pt>
    <dgm:pt modelId="{8B7793E2-0462-4A92-97DB-0B264F946862}" type="pres">
      <dgm:prSet presAssocID="{667A4201-C72D-48D8-BDF6-A5659DCD0A21}" presName="rootComposite" presStyleCnt="0"/>
      <dgm:spPr/>
    </dgm:pt>
    <dgm:pt modelId="{7174B73F-5328-43C5-B6B6-09D511D4AF8F}" type="pres">
      <dgm:prSet presAssocID="{667A4201-C72D-48D8-BDF6-A5659DCD0A21}" presName="rootText" presStyleLbl="node2" presStyleIdx="0" presStyleCnt="3" custScaleX="51991" custScaleY="37131">
        <dgm:presLayoutVars>
          <dgm:chPref val="3"/>
        </dgm:presLayoutVars>
      </dgm:prSet>
      <dgm:spPr/>
    </dgm:pt>
    <dgm:pt modelId="{91A69089-6645-4A19-99B3-22E1A8ABE9A5}" type="pres">
      <dgm:prSet presAssocID="{667A4201-C72D-48D8-BDF6-A5659DCD0A21}" presName="rootConnector" presStyleLbl="node2" presStyleIdx="0" presStyleCnt="3"/>
      <dgm:spPr/>
    </dgm:pt>
    <dgm:pt modelId="{7A2BE2F7-16D1-49B3-AFA5-E7584382A6AC}" type="pres">
      <dgm:prSet presAssocID="{667A4201-C72D-48D8-BDF6-A5659DCD0A21}" presName="hierChild4" presStyleCnt="0"/>
      <dgm:spPr/>
    </dgm:pt>
    <dgm:pt modelId="{196D84BF-EA63-4416-8C1F-D1931DA86F47}" type="pres">
      <dgm:prSet presAssocID="{667A4201-C72D-48D8-BDF6-A5659DCD0A21}" presName="hierChild5" presStyleCnt="0"/>
      <dgm:spPr/>
    </dgm:pt>
    <dgm:pt modelId="{02A28B3B-EBFC-437B-B769-0DD9FBDAD7A0}" type="pres">
      <dgm:prSet presAssocID="{87AD5947-795C-4505-BDBB-B41FCE12D055}" presName="Name37" presStyleLbl="parChTrans1D2" presStyleIdx="1" presStyleCnt="3"/>
      <dgm:spPr/>
    </dgm:pt>
    <dgm:pt modelId="{EFD41A65-9FCB-470E-85D6-105FB8231477}" type="pres">
      <dgm:prSet presAssocID="{06DFC2F2-E3AB-4FB8-9427-FB5F51CC495B}" presName="hierRoot2" presStyleCnt="0">
        <dgm:presLayoutVars>
          <dgm:hierBranch val="init"/>
        </dgm:presLayoutVars>
      </dgm:prSet>
      <dgm:spPr/>
    </dgm:pt>
    <dgm:pt modelId="{89C95EA2-F205-4D22-83E1-D2AE04D308EF}" type="pres">
      <dgm:prSet presAssocID="{06DFC2F2-E3AB-4FB8-9427-FB5F51CC495B}" presName="rootComposite" presStyleCnt="0"/>
      <dgm:spPr/>
    </dgm:pt>
    <dgm:pt modelId="{9EFCE314-23FB-4713-A004-526F80BE7EED}" type="pres">
      <dgm:prSet presAssocID="{06DFC2F2-E3AB-4FB8-9427-FB5F51CC495B}" presName="rootText" presStyleLbl="node2" presStyleIdx="1" presStyleCnt="3" custScaleX="54334" custScaleY="36175">
        <dgm:presLayoutVars>
          <dgm:chPref val="3"/>
        </dgm:presLayoutVars>
      </dgm:prSet>
      <dgm:spPr/>
    </dgm:pt>
    <dgm:pt modelId="{16587D40-66A8-403B-834A-2935C8C9E563}" type="pres">
      <dgm:prSet presAssocID="{06DFC2F2-E3AB-4FB8-9427-FB5F51CC495B}" presName="rootConnector" presStyleLbl="node2" presStyleIdx="1" presStyleCnt="3"/>
      <dgm:spPr/>
    </dgm:pt>
    <dgm:pt modelId="{98DE6AC3-6BCD-40BA-A012-80B4B70CB76C}" type="pres">
      <dgm:prSet presAssocID="{06DFC2F2-E3AB-4FB8-9427-FB5F51CC495B}" presName="hierChild4" presStyleCnt="0"/>
      <dgm:spPr/>
    </dgm:pt>
    <dgm:pt modelId="{FB7D51A9-4BF2-49F1-A8E0-FDB7362B9F47}" type="pres">
      <dgm:prSet presAssocID="{06DFC2F2-E3AB-4FB8-9427-FB5F51CC495B}" presName="hierChild5" presStyleCnt="0"/>
      <dgm:spPr/>
    </dgm:pt>
    <dgm:pt modelId="{069C0E6C-7D34-47CF-A24D-78497BD7391F}" type="pres">
      <dgm:prSet presAssocID="{431B9A4B-2BEC-4568-B67A-9444B4E4C875}" presName="Name37" presStyleLbl="parChTrans1D2" presStyleIdx="2" presStyleCnt="3"/>
      <dgm:spPr/>
    </dgm:pt>
    <dgm:pt modelId="{FBF6E722-DD99-4834-8247-2A49FEE642CC}" type="pres">
      <dgm:prSet presAssocID="{ACD40E99-7621-4031-AB1F-908AB9C0C00E}" presName="hierRoot2" presStyleCnt="0">
        <dgm:presLayoutVars>
          <dgm:hierBranch val="init"/>
        </dgm:presLayoutVars>
      </dgm:prSet>
      <dgm:spPr/>
    </dgm:pt>
    <dgm:pt modelId="{A8809130-3DDD-4F48-816B-D7F90B045491}" type="pres">
      <dgm:prSet presAssocID="{ACD40E99-7621-4031-AB1F-908AB9C0C00E}" presName="rootComposite" presStyleCnt="0"/>
      <dgm:spPr/>
    </dgm:pt>
    <dgm:pt modelId="{B5745261-8610-43F7-BC8A-E009197F56BA}" type="pres">
      <dgm:prSet presAssocID="{ACD40E99-7621-4031-AB1F-908AB9C0C00E}" presName="rootText" presStyleLbl="node2" presStyleIdx="2" presStyleCnt="3" custScaleX="58200" custScaleY="29927" custLinFactNeighborX="41" custLinFactNeighborY="4578">
        <dgm:presLayoutVars>
          <dgm:chPref val="3"/>
        </dgm:presLayoutVars>
      </dgm:prSet>
      <dgm:spPr/>
    </dgm:pt>
    <dgm:pt modelId="{2ABD0EA6-0960-4196-BDA1-F7D731940DF0}" type="pres">
      <dgm:prSet presAssocID="{ACD40E99-7621-4031-AB1F-908AB9C0C00E}" presName="rootConnector" presStyleLbl="node2" presStyleIdx="2" presStyleCnt="3"/>
      <dgm:spPr/>
    </dgm:pt>
    <dgm:pt modelId="{D77C2F5D-8197-47B5-9504-EF383421252A}" type="pres">
      <dgm:prSet presAssocID="{ACD40E99-7621-4031-AB1F-908AB9C0C00E}" presName="hierChild4" presStyleCnt="0"/>
      <dgm:spPr/>
    </dgm:pt>
    <dgm:pt modelId="{A0F8CF34-64E6-41B7-99C6-0F71948F9056}" type="pres">
      <dgm:prSet presAssocID="{ACD40E99-7621-4031-AB1F-908AB9C0C00E}" presName="hierChild5" presStyleCnt="0"/>
      <dgm:spPr/>
    </dgm:pt>
    <dgm:pt modelId="{CB062814-EE4A-42A5-876B-D2DF47C56D6E}" type="pres">
      <dgm:prSet presAssocID="{32C70F64-EAF6-4163-B46B-3A64C5DB6A54}" presName="hierChild3" presStyleCnt="0"/>
      <dgm:spPr/>
    </dgm:pt>
  </dgm:ptLst>
  <dgm:cxnLst>
    <dgm:cxn modelId="{21A9C900-11BF-4636-BC19-147ADA0C7568}" srcId="{439C69EB-DE5E-4974-A42E-1CC1767C4179}" destId="{32C70F64-EAF6-4163-B46B-3A64C5DB6A54}" srcOrd="0" destOrd="0" parTransId="{745F36EA-9E55-4BFE-9AB3-BA801C510D90}" sibTransId="{387DDFEB-DEFB-469D-A333-7CA681E04CE8}"/>
    <dgm:cxn modelId="{F10D2A0B-E3EF-4F14-A007-B73A0FC92F66}" srcId="{32C70F64-EAF6-4163-B46B-3A64C5DB6A54}" destId="{06DFC2F2-E3AB-4FB8-9427-FB5F51CC495B}" srcOrd="1" destOrd="0" parTransId="{87AD5947-795C-4505-BDBB-B41FCE12D055}" sibTransId="{4FDC7F7E-C5C8-4744-B2F2-8CD48F18EF71}"/>
    <dgm:cxn modelId="{D6A9730F-F644-4DA9-8348-FA45E2FF1229}" srcId="{32C70F64-EAF6-4163-B46B-3A64C5DB6A54}" destId="{ACD40E99-7621-4031-AB1F-908AB9C0C00E}" srcOrd="2" destOrd="0" parTransId="{431B9A4B-2BEC-4568-B67A-9444B4E4C875}" sibTransId="{445711AF-0E63-406F-82E8-E7E636459806}"/>
    <dgm:cxn modelId="{8CD80061-A755-44E0-8B9B-0EAA206E60F4}" type="presOf" srcId="{667A4201-C72D-48D8-BDF6-A5659DCD0A21}" destId="{91A69089-6645-4A19-99B3-22E1A8ABE9A5}" srcOrd="1" destOrd="0" presId="urn:microsoft.com/office/officeart/2005/8/layout/orgChart1"/>
    <dgm:cxn modelId="{C6EDDE62-B83D-4A17-8482-44889B7C8777}" type="presOf" srcId="{439C69EB-DE5E-4974-A42E-1CC1767C4179}" destId="{233846E8-42DB-48AC-A458-C9756F9A55BA}" srcOrd="0" destOrd="0" presId="urn:microsoft.com/office/officeart/2005/8/layout/orgChart1"/>
    <dgm:cxn modelId="{A1E45B73-6D96-4DEF-8C1F-240A6B634966}" type="presOf" srcId="{ACD40E99-7621-4031-AB1F-908AB9C0C00E}" destId="{B5745261-8610-43F7-BC8A-E009197F56BA}" srcOrd="0" destOrd="0" presId="urn:microsoft.com/office/officeart/2005/8/layout/orgChart1"/>
    <dgm:cxn modelId="{3ADB4F73-35FB-4424-A959-06C7690EB038}" srcId="{32C70F64-EAF6-4163-B46B-3A64C5DB6A54}" destId="{667A4201-C72D-48D8-BDF6-A5659DCD0A21}" srcOrd="0" destOrd="0" parTransId="{1045C883-3862-4900-A012-05B6B796632D}" sibTransId="{5FE5B7A5-058E-4B11-BF26-CCCE05FF7E33}"/>
    <dgm:cxn modelId="{2DFAA382-368D-4D80-A75E-E2DBDD2651E4}" type="presOf" srcId="{87AD5947-795C-4505-BDBB-B41FCE12D055}" destId="{02A28B3B-EBFC-437B-B769-0DD9FBDAD7A0}" srcOrd="0" destOrd="0" presId="urn:microsoft.com/office/officeart/2005/8/layout/orgChart1"/>
    <dgm:cxn modelId="{FBB2BAA1-D8A7-4362-9B7E-CB917AC54B7C}" type="presOf" srcId="{431B9A4B-2BEC-4568-B67A-9444B4E4C875}" destId="{069C0E6C-7D34-47CF-A24D-78497BD7391F}" srcOrd="0" destOrd="0" presId="urn:microsoft.com/office/officeart/2005/8/layout/orgChart1"/>
    <dgm:cxn modelId="{C8D838A2-3686-44C3-91AF-A6455104E5B3}" type="presOf" srcId="{ACD40E99-7621-4031-AB1F-908AB9C0C00E}" destId="{2ABD0EA6-0960-4196-BDA1-F7D731940DF0}" srcOrd="1" destOrd="0" presId="urn:microsoft.com/office/officeart/2005/8/layout/orgChart1"/>
    <dgm:cxn modelId="{7E2BDDA7-3F37-4EFC-A812-6D278B69E37B}" type="presOf" srcId="{06DFC2F2-E3AB-4FB8-9427-FB5F51CC495B}" destId="{16587D40-66A8-403B-834A-2935C8C9E563}" srcOrd="1" destOrd="0" presId="urn:microsoft.com/office/officeart/2005/8/layout/orgChart1"/>
    <dgm:cxn modelId="{1B653DB0-E750-4A14-AEC9-FAD79E1DF692}" type="presOf" srcId="{06DFC2F2-E3AB-4FB8-9427-FB5F51CC495B}" destId="{9EFCE314-23FB-4713-A004-526F80BE7EED}" srcOrd="0" destOrd="0" presId="urn:microsoft.com/office/officeart/2005/8/layout/orgChart1"/>
    <dgm:cxn modelId="{B0ECD1BE-A359-4039-A532-51F12C6DBA84}" type="presOf" srcId="{667A4201-C72D-48D8-BDF6-A5659DCD0A21}" destId="{7174B73F-5328-43C5-B6B6-09D511D4AF8F}" srcOrd="0" destOrd="0" presId="urn:microsoft.com/office/officeart/2005/8/layout/orgChart1"/>
    <dgm:cxn modelId="{54FFE2C7-AC20-402B-80D2-D8562EB60A0F}" type="presOf" srcId="{32C70F64-EAF6-4163-B46B-3A64C5DB6A54}" destId="{3F8D8EAB-5085-466D-A764-7CD4004B2B7F}" srcOrd="0" destOrd="0" presId="urn:microsoft.com/office/officeart/2005/8/layout/orgChart1"/>
    <dgm:cxn modelId="{EDFD81FA-7447-4F0C-B9B0-EAFCF4946CB8}" type="presOf" srcId="{32C70F64-EAF6-4163-B46B-3A64C5DB6A54}" destId="{50FAD677-F9B6-4C63-8CE4-7D61371B8814}" srcOrd="1" destOrd="0" presId="urn:microsoft.com/office/officeart/2005/8/layout/orgChart1"/>
    <dgm:cxn modelId="{5912B0FD-D3D5-4F91-9310-07716E5C3DAA}" type="presOf" srcId="{1045C883-3862-4900-A012-05B6B796632D}" destId="{0A79172D-4F84-4BFD-8C9C-E37E8D4D02A2}" srcOrd="0" destOrd="0" presId="urn:microsoft.com/office/officeart/2005/8/layout/orgChart1"/>
    <dgm:cxn modelId="{DA3410DF-B917-4A4F-8840-24C367AF4E85}" type="presParOf" srcId="{233846E8-42DB-48AC-A458-C9756F9A55BA}" destId="{87E2A0CD-1976-447F-BAE7-24A5B58ED95D}" srcOrd="0" destOrd="0" presId="urn:microsoft.com/office/officeart/2005/8/layout/orgChart1"/>
    <dgm:cxn modelId="{C64F2754-C51B-4933-8DC1-D7750BF6D7D2}" type="presParOf" srcId="{87E2A0CD-1976-447F-BAE7-24A5B58ED95D}" destId="{E731F2D1-E863-4EC5-852A-956A607D2781}" srcOrd="0" destOrd="0" presId="urn:microsoft.com/office/officeart/2005/8/layout/orgChart1"/>
    <dgm:cxn modelId="{E6969CEE-31A7-445F-BB61-23C0100C2E24}" type="presParOf" srcId="{E731F2D1-E863-4EC5-852A-956A607D2781}" destId="{3F8D8EAB-5085-466D-A764-7CD4004B2B7F}" srcOrd="0" destOrd="0" presId="urn:microsoft.com/office/officeart/2005/8/layout/orgChart1"/>
    <dgm:cxn modelId="{B85BF1DF-D6A6-4B4D-80E4-9C6C7B918D53}" type="presParOf" srcId="{E731F2D1-E863-4EC5-852A-956A607D2781}" destId="{50FAD677-F9B6-4C63-8CE4-7D61371B8814}" srcOrd="1" destOrd="0" presId="urn:microsoft.com/office/officeart/2005/8/layout/orgChart1"/>
    <dgm:cxn modelId="{9C65DC26-B8E5-4705-9F79-40C254D464E0}" type="presParOf" srcId="{87E2A0CD-1976-447F-BAE7-24A5B58ED95D}" destId="{C233B8EA-49B7-4F47-9D1F-CAD2626F1E73}" srcOrd="1" destOrd="0" presId="urn:microsoft.com/office/officeart/2005/8/layout/orgChart1"/>
    <dgm:cxn modelId="{CBF3468F-0EBA-427B-B882-1CF7DE9810BB}" type="presParOf" srcId="{C233B8EA-49B7-4F47-9D1F-CAD2626F1E73}" destId="{0A79172D-4F84-4BFD-8C9C-E37E8D4D02A2}" srcOrd="0" destOrd="0" presId="urn:microsoft.com/office/officeart/2005/8/layout/orgChart1"/>
    <dgm:cxn modelId="{680F98D6-18F8-480C-9778-760F48F7AAF2}" type="presParOf" srcId="{C233B8EA-49B7-4F47-9D1F-CAD2626F1E73}" destId="{4C52D505-5CAF-4C0E-8AA4-376D33DBDD2F}" srcOrd="1" destOrd="0" presId="urn:microsoft.com/office/officeart/2005/8/layout/orgChart1"/>
    <dgm:cxn modelId="{DB6D5A6B-AE76-4EE1-BDB8-ABA5A30FA654}" type="presParOf" srcId="{4C52D505-5CAF-4C0E-8AA4-376D33DBDD2F}" destId="{8B7793E2-0462-4A92-97DB-0B264F946862}" srcOrd="0" destOrd="0" presId="urn:microsoft.com/office/officeart/2005/8/layout/orgChart1"/>
    <dgm:cxn modelId="{B2AADA55-9DD0-4D79-8976-B8553E082F33}" type="presParOf" srcId="{8B7793E2-0462-4A92-97DB-0B264F946862}" destId="{7174B73F-5328-43C5-B6B6-09D511D4AF8F}" srcOrd="0" destOrd="0" presId="urn:microsoft.com/office/officeart/2005/8/layout/orgChart1"/>
    <dgm:cxn modelId="{964EAA6B-D850-40C6-A536-D46878940F7E}" type="presParOf" srcId="{8B7793E2-0462-4A92-97DB-0B264F946862}" destId="{91A69089-6645-4A19-99B3-22E1A8ABE9A5}" srcOrd="1" destOrd="0" presId="urn:microsoft.com/office/officeart/2005/8/layout/orgChart1"/>
    <dgm:cxn modelId="{57D655CC-544B-453F-94F1-C16F6D631552}" type="presParOf" srcId="{4C52D505-5CAF-4C0E-8AA4-376D33DBDD2F}" destId="{7A2BE2F7-16D1-49B3-AFA5-E7584382A6AC}" srcOrd="1" destOrd="0" presId="urn:microsoft.com/office/officeart/2005/8/layout/orgChart1"/>
    <dgm:cxn modelId="{7F97332A-9458-46D0-8E65-9DD3F1B21B28}" type="presParOf" srcId="{4C52D505-5CAF-4C0E-8AA4-376D33DBDD2F}" destId="{196D84BF-EA63-4416-8C1F-D1931DA86F47}" srcOrd="2" destOrd="0" presId="urn:microsoft.com/office/officeart/2005/8/layout/orgChart1"/>
    <dgm:cxn modelId="{E9AFBF26-F393-4EBE-BE2F-252B41FC9C10}" type="presParOf" srcId="{C233B8EA-49B7-4F47-9D1F-CAD2626F1E73}" destId="{02A28B3B-EBFC-437B-B769-0DD9FBDAD7A0}" srcOrd="2" destOrd="0" presId="urn:microsoft.com/office/officeart/2005/8/layout/orgChart1"/>
    <dgm:cxn modelId="{2C405E15-4B0B-4B0E-92EF-6D8AA4DE2C2B}" type="presParOf" srcId="{C233B8EA-49B7-4F47-9D1F-CAD2626F1E73}" destId="{EFD41A65-9FCB-470E-85D6-105FB8231477}" srcOrd="3" destOrd="0" presId="urn:microsoft.com/office/officeart/2005/8/layout/orgChart1"/>
    <dgm:cxn modelId="{59C792C9-283A-4697-A062-7FD14DFCD4DD}" type="presParOf" srcId="{EFD41A65-9FCB-470E-85D6-105FB8231477}" destId="{89C95EA2-F205-4D22-83E1-D2AE04D308EF}" srcOrd="0" destOrd="0" presId="urn:microsoft.com/office/officeart/2005/8/layout/orgChart1"/>
    <dgm:cxn modelId="{BBC1613A-4A6E-473B-BE1B-2937545359FD}" type="presParOf" srcId="{89C95EA2-F205-4D22-83E1-D2AE04D308EF}" destId="{9EFCE314-23FB-4713-A004-526F80BE7EED}" srcOrd="0" destOrd="0" presId="urn:microsoft.com/office/officeart/2005/8/layout/orgChart1"/>
    <dgm:cxn modelId="{AC6F56A3-272E-4E3F-9253-5107DEA4C0D5}" type="presParOf" srcId="{89C95EA2-F205-4D22-83E1-D2AE04D308EF}" destId="{16587D40-66A8-403B-834A-2935C8C9E563}" srcOrd="1" destOrd="0" presId="urn:microsoft.com/office/officeart/2005/8/layout/orgChart1"/>
    <dgm:cxn modelId="{A2A130DA-19FC-40B0-B4F9-E9D7619E3F14}" type="presParOf" srcId="{EFD41A65-9FCB-470E-85D6-105FB8231477}" destId="{98DE6AC3-6BCD-40BA-A012-80B4B70CB76C}" srcOrd="1" destOrd="0" presId="urn:microsoft.com/office/officeart/2005/8/layout/orgChart1"/>
    <dgm:cxn modelId="{2270E8F9-3B1D-49CE-BBC9-670000BBBF23}" type="presParOf" srcId="{EFD41A65-9FCB-470E-85D6-105FB8231477}" destId="{FB7D51A9-4BF2-49F1-A8E0-FDB7362B9F47}" srcOrd="2" destOrd="0" presId="urn:microsoft.com/office/officeart/2005/8/layout/orgChart1"/>
    <dgm:cxn modelId="{88B38DBD-6BC6-41D3-B287-6BFD4644296A}" type="presParOf" srcId="{C233B8EA-49B7-4F47-9D1F-CAD2626F1E73}" destId="{069C0E6C-7D34-47CF-A24D-78497BD7391F}" srcOrd="4" destOrd="0" presId="urn:microsoft.com/office/officeart/2005/8/layout/orgChart1"/>
    <dgm:cxn modelId="{C0257003-DBC3-40E2-9269-7DDFB3FE5DF4}" type="presParOf" srcId="{C233B8EA-49B7-4F47-9D1F-CAD2626F1E73}" destId="{FBF6E722-DD99-4834-8247-2A49FEE642CC}" srcOrd="5" destOrd="0" presId="urn:microsoft.com/office/officeart/2005/8/layout/orgChart1"/>
    <dgm:cxn modelId="{3630CAD1-5BB5-48F6-93D4-BF8DB58553BF}" type="presParOf" srcId="{FBF6E722-DD99-4834-8247-2A49FEE642CC}" destId="{A8809130-3DDD-4F48-816B-D7F90B045491}" srcOrd="0" destOrd="0" presId="urn:microsoft.com/office/officeart/2005/8/layout/orgChart1"/>
    <dgm:cxn modelId="{3AAA8F5F-159F-4D9C-8E4A-0677985C22B8}" type="presParOf" srcId="{A8809130-3DDD-4F48-816B-D7F90B045491}" destId="{B5745261-8610-43F7-BC8A-E009197F56BA}" srcOrd="0" destOrd="0" presId="urn:microsoft.com/office/officeart/2005/8/layout/orgChart1"/>
    <dgm:cxn modelId="{B2105A5A-F8CF-4751-9B61-C4B73B512DEF}" type="presParOf" srcId="{A8809130-3DDD-4F48-816B-D7F90B045491}" destId="{2ABD0EA6-0960-4196-BDA1-F7D731940DF0}" srcOrd="1" destOrd="0" presId="urn:microsoft.com/office/officeart/2005/8/layout/orgChart1"/>
    <dgm:cxn modelId="{B23EC339-A2C1-4703-82FF-C56F0C8A2FA6}" type="presParOf" srcId="{FBF6E722-DD99-4834-8247-2A49FEE642CC}" destId="{D77C2F5D-8197-47B5-9504-EF383421252A}" srcOrd="1" destOrd="0" presId="urn:microsoft.com/office/officeart/2005/8/layout/orgChart1"/>
    <dgm:cxn modelId="{B2D022E1-4FB3-41E2-9EEA-2CCDC58DB946}" type="presParOf" srcId="{FBF6E722-DD99-4834-8247-2A49FEE642CC}" destId="{A0F8CF34-64E6-41B7-99C6-0F71948F9056}" srcOrd="2" destOrd="0" presId="urn:microsoft.com/office/officeart/2005/8/layout/orgChart1"/>
    <dgm:cxn modelId="{92E3496A-1F5A-457C-BADC-78DCFEBF91EB}" type="presParOf" srcId="{87E2A0CD-1976-447F-BAE7-24A5B58ED95D}" destId="{CB062814-EE4A-42A5-876B-D2DF47C56D6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9C0E6C-7D34-47CF-A24D-78497BD7391F}">
      <dsp:nvSpPr>
        <dsp:cNvPr id="0" name=""/>
        <dsp:cNvSpPr/>
      </dsp:nvSpPr>
      <dsp:spPr>
        <a:xfrm>
          <a:off x="5451175" y="2219815"/>
          <a:ext cx="3915595" cy="12289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4854"/>
              </a:lnTo>
              <a:lnTo>
                <a:pt x="3915595" y="674854"/>
              </a:lnTo>
              <a:lnTo>
                <a:pt x="3915595" y="122892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A28B3B-EBFC-437B-B769-0DD9FBDAD7A0}">
      <dsp:nvSpPr>
        <dsp:cNvPr id="0" name=""/>
        <dsp:cNvSpPr/>
      </dsp:nvSpPr>
      <dsp:spPr>
        <a:xfrm>
          <a:off x="5287356" y="2219815"/>
          <a:ext cx="163819" cy="1108135"/>
        </a:xfrm>
        <a:custGeom>
          <a:avLst/>
          <a:gdLst/>
          <a:ahLst/>
          <a:cxnLst/>
          <a:rect l="0" t="0" r="0" b="0"/>
          <a:pathLst>
            <a:path>
              <a:moveTo>
                <a:pt x="163819" y="0"/>
              </a:moveTo>
              <a:lnTo>
                <a:pt x="163819" y="554067"/>
              </a:lnTo>
              <a:lnTo>
                <a:pt x="0" y="554067"/>
              </a:lnTo>
              <a:lnTo>
                <a:pt x="0" y="110813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79172D-4F84-4BFD-8C9C-E37E8D4D02A2}">
      <dsp:nvSpPr>
        <dsp:cNvPr id="0" name=""/>
        <dsp:cNvSpPr/>
      </dsp:nvSpPr>
      <dsp:spPr>
        <a:xfrm>
          <a:off x="1373924" y="2219815"/>
          <a:ext cx="4077251" cy="1108135"/>
        </a:xfrm>
        <a:custGeom>
          <a:avLst/>
          <a:gdLst/>
          <a:ahLst/>
          <a:cxnLst/>
          <a:rect l="0" t="0" r="0" b="0"/>
          <a:pathLst>
            <a:path>
              <a:moveTo>
                <a:pt x="4077251" y="0"/>
              </a:moveTo>
              <a:lnTo>
                <a:pt x="4077251" y="554067"/>
              </a:lnTo>
              <a:lnTo>
                <a:pt x="0" y="554067"/>
              </a:lnTo>
              <a:lnTo>
                <a:pt x="0" y="110813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8D8EAB-5085-466D-A764-7CD4004B2B7F}">
      <dsp:nvSpPr>
        <dsp:cNvPr id="0" name=""/>
        <dsp:cNvSpPr/>
      </dsp:nvSpPr>
      <dsp:spPr>
        <a:xfrm>
          <a:off x="3875539" y="1063819"/>
          <a:ext cx="3151272" cy="11559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Owner/ Manager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Joanna</a:t>
          </a:r>
        </a:p>
      </dsp:txBody>
      <dsp:txXfrm>
        <a:off x="3875539" y="1063819"/>
        <a:ext cx="3151272" cy="1155995"/>
      </dsp:txXfrm>
    </dsp:sp>
    <dsp:sp modelId="{7174B73F-5328-43C5-B6B6-09D511D4AF8F}">
      <dsp:nvSpPr>
        <dsp:cNvPr id="0" name=""/>
        <dsp:cNvSpPr/>
      </dsp:nvSpPr>
      <dsp:spPr>
        <a:xfrm>
          <a:off x="2185" y="3327950"/>
          <a:ext cx="2743478" cy="9796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Bakery- Mark</a:t>
          </a:r>
        </a:p>
      </dsp:txBody>
      <dsp:txXfrm>
        <a:off x="2185" y="3327950"/>
        <a:ext cx="2743478" cy="979670"/>
      </dsp:txXfrm>
    </dsp:sp>
    <dsp:sp modelId="{9EFCE314-23FB-4713-A004-526F80BE7EED}">
      <dsp:nvSpPr>
        <dsp:cNvPr id="0" name=""/>
        <dsp:cNvSpPr/>
      </dsp:nvSpPr>
      <dsp:spPr>
        <a:xfrm>
          <a:off x="3853798" y="3327950"/>
          <a:ext cx="2867114" cy="9544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Barista- John </a:t>
          </a:r>
        </a:p>
      </dsp:txBody>
      <dsp:txXfrm>
        <a:off x="3853798" y="3327950"/>
        <a:ext cx="2867114" cy="954447"/>
      </dsp:txXfrm>
    </dsp:sp>
    <dsp:sp modelId="{B5745261-8610-43F7-BC8A-E009197F56BA}">
      <dsp:nvSpPr>
        <dsp:cNvPr id="0" name=""/>
        <dsp:cNvSpPr/>
      </dsp:nvSpPr>
      <dsp:spPr>
        <a:xfrm>
          <a:off x="7831212" y="3448737"/>
          <a:ext cx="3071117" cy="7895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Assistant- Maria</a:t>
          </a:r>
        </a:p>
      </dsp:txBody>
      <dsp:txXfrm>
        <a:off x="7831212" y="3448737"/>
        <a:ext cx="3071117" cy="7895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7A335A-4ED0-4E32-95C0-3B700651357B}" type="datetimeFigureOut">
              <a:rPr lang="en-GB" smtClean="0"/>
              <a:t>09/08/2026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9A1913-6DB5-475A-8BAA-6F28904B4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375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9A1913-6DB5-475A-8BAA-6F28904B474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1038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9A1913-6DB5-475A-8BAA-6F28904B474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18008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37BFB0-6CD1-28E6-B24A-FDAC4EEC5C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AA62F5-9C75-A290-98BC-F9ACB7B99E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7C7072-693F-7341-FF65-32C349CE8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09/08/2026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FE0DA-F4BE-9C90-5B48-0695C8580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081D2F-4179-1AD3-E213-FC33197B4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983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D49946-2FC8-EC64-1E92-F78DFD8739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4B76E7-B870-3099-50BD-6831DC9F65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AA5F41-42B6-92B4-EAE4-94FA6F61C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09/08/2026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FCD45C-0535-BCF4-7331-C382FFB28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174ADA-4FFD-2843-54D9-4781FE772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842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1F56A6-B387-5D58-907E-F8C1F4AE3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3649AA-94C1-FC1C-BCC4-29852977B5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E64E7E-CAFE-039C-959B-23FDAE05F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09/08/2026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BFE8D3-07CB-A433-C05F-5A64F4124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AEB137-970E-E462-5149-7AAB584F6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926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08E021-FD2A-7D25-A251-E22EF211D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073915-1286-26B2-479A-2E19CC171E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F369D5-24D9-E477-4A38-72D057E693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1724E2-23DB-A6B6-92CC-1D69CDE43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09/08/2026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A7340F-A99F-9578-B939-B87A55A23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5FB51C-F754-3A05-5956-9C2A3AB310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988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4EFE75-0990-25FF-2D46-A44D93B26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45C23F-6AF4-2ACE-465F-D1BCD3118E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F82E86-577F-EC2E-D963-A5B3FDA999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A546D5-C2DE-8E40-C61D-4BF1E14CEC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6D2EBFA-6491-F8D9-4BC5-25916E35B7A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6BFF43F-828C-FD39-438C-F0EE9AD4D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09/08/2026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DEB390-D3C7-B6B6-0FDD-1C15862CC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C951E1C-B869-A84C-1FD2-09EE11270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090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CF3720-90FA-8601-91E5-96D1D4022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137C09-FD56-DEB9-5513-E013049FC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09/08/2026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CE7E77-C068-EE6C-F445-948D2A401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86D30F-74B1-972D-10BA-82831FAA2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271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D1BBD48-82C0-0606-6E8A-4E2BAAEE1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09/08/2026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03D6A2-677E-7BE1-F9C1-7BF8CE44E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AE27C1-3425-D2E9-E742-9AA9F8C1E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130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A363B-FDE8-6D98-CABC-7EB514D5A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86C82E-7076-2289-BB9D-2D0F42AA19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FFB50D-9B05-B0BF-2BD1-B8A68302DF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C0FAF6-7BC3-B2E0-8D0B-7A2FCCFF8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09/08/2026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11B022-9AF5-7FAF-1AA2-1FF294AA8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4AF446-EFF1-2397-D097-9CF0E0F7E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871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3AFF6B-0A80-1396-AFEC-EB93674EC5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46DEC6D-9AB4-A1CB-DDE3-1E5D82D05D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AE6DB1-5C72-4D73-D061-02414F0CF1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1AB03A-FB7E-F364-5B79-75DCE8E31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09/08/2026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F66DF0-D91F-75C8-F105-EEE912E67E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202980-0966-BFF9-1935-9F7625855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718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9130D-D6DE-68A5-940C-6888DEB03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0E0D19-9823-34E2-350B-2A94809C8A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8DCECB-6880-5C4C-B7DF-EEE2D0DB5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09/08/2026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CD72A0-7EF8-5FFA-0D80-D821977C5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CF0812-A2D1-8EFC-7F4E-A851BDE2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593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A579629-CB8B-5320-5332-BE118258F9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83A5D5-D791-311E-1BD7-4A1A8D6FF6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B28D98-1A00-7902-0DAA-A4837DF8A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09/08/2026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9B3B61-EE05-CA59-DE59-1BE7DE3B8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5DBD0B-42AD-CA6E-3B63-48479505C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325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59CC87-9A85-48E2-704A-7C6B0CD805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FCC6C5-C2D4-C53B-6875-BA48D7D105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5FC00C-BEF3-76A3-7FE5-3552E1A82B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124A7F-636A-4441-8E5A-F364BBDE539F}" type="datetimeFigureOut">
              <a:rPr lang="en-GB" smtClean="0"/>
              <a:t>09/08/2026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FEA737-F782-54F3-378D-4DBF807443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CCA97C-2375-E488-470B-F779F9ED56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067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530E2D-8E65-204E-FF00-7CE3926346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GB" sz="6000" b="1" dirty="0"/>
              <a:t>Enterprise and Entrepreneurship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122ACFA-5AFF-31BC-2188-FCB8171544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52"/>
          <a:stretch>
            <a:fillRect/>
          </a:stretch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1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F45D1678-30E5-5C2E-2C91-6832B81B9A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80833" y="2998786"/>
            <a:ext cx="7868039" cy="3990556"/>
          </a:xfrm>
        </p:spPr>
        <p:txBody>
          <a:bodyPr>
            <a:normAutofit/>
          </a:bodyPr>
          <a:lstStyle/>
          <a:p>
            <a:pPr marL="2286000" lvl="5" indent="0" algn="ctr">
              <a:buNone/>
            </a:pPr>
            <a:r>
              <a:rPr lang="en-US" sz="4000" dirty="0">
                <a:solidFill>
                  <a:srgbClr val="00B0F0"/>
                </a:solidFill>
              </a:rPr>
              <a:t>Assessment Task2</a:t>
            </a:r>
          </a:p>
          <a:p>
            <a:pPr marL="2286000" lvl="5" indent="0">
              <a:buNone/>
            </a:pPr>
            <a:r>
              <a:rPr lang="en-US" sz="3200" dirty="0"/>
              <a:t>Joanna Barbara Bednorz</a:t>
            </a:r>
          </a:p>
          <a:p>
            <a:pPr marL="2286000" lvl="5" indent="0">
              <a:buNone/>
            </a:pPr>
            <a:r>
              <a:rPr lang="en-US" sz="3200" dirty="0"/>
              <a:t>Student Number: 2516687</a:t>
            </a:r>
          </a:p>
          <a:p>
            <a:pPr marL="2286000" lvl="5" indent="0">
              <a:buNone/>
            </a:pPr>
            <a:r>
              <a:rPr lang="en-US" sz="3200" dirty="0"/>
              <a:t>Module code: LCLM4006</a:t>
            </a:r>
          </a:p>
          <a:p>
            <a:pPr marL="2286000" lvl="5" indent="0">
              <a:buNone/>
            </a:pPr>
            <a:r>
              <a:rPr lang="en-US" sz="3200" dirty="0"/>
              <a:t>Lecture Name: Thomas Adeyemi</a:t>
            </a:r>
          </a:p>
          <a:p>
            <a:pPr marL="2286000" lvl="5" indent="0">
              <a:buNone/>
            </a:pPr>
            <a:endParaRPr lang="en-US" sz="3200" dirty="0"/>
          </a:p>
          <a:p>
            <a:pPr marL="2286000" lvl="5" indent="0">
              <a:buNone/>
            </a:pPr>
            <a:endParaRPr lang="en-US" sz="3200" dirty="0"/>
          </a:p>
          <a:p>
            <a:pPr marL="2286000" lvl="5" indent="0"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062670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987041-E4ED-4599-3B36-B067CD11AF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GB" sz="5400" b="1" dirty="0"/>
              <a:t>BUSINESS PLAN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40FD9EEE-027C-2F6D-5F2F-1EC15B50D9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52"/>
          <a:stretch>
            <a:fillRect/>
          </a:stretch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6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DA48692C-96D4-C6D6-7A05-E3D5381E40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>
            <a:normAutofit/>
          </a:bodyPr>
          <a:lstStyle/>
          <a:p>
            <a:endParaRPr lang="en-US" sz="2200" dirty="0"/>
          </a:p>
          <a:p>
            <a:pPr marL="0" indent="0">
              <a:buNone/>
            </a:pPr>
            <a:r>
              <a:rPr lang="en-US" sz="3200" b="1" dirty="0"/>
              <a:t>Sweet Tidy Bakery &amp; Coffee House</a:t>
            </a:r>
          </a:p>
          <a:p>
            <a:pPr marL="0" indent="0">
              <a:buNone/>
            </a:pP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1179458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5396781C-32A1-4FDA-A83B-A7FF8C1B1E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27A4BC-F777-35A0-AD8A-8427C6BB4D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7013" y="524108"/>
            <a:ext cx="6140449" cy="2441084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TABLE OF BUSINESS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F649341-7D6E-66D7-1046-0DE301D4C1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05"/>
          <a:stretch>
            <a:fillRect/>
          </a:stretch>
        </p:blipFill>
        <p:spPr>
          <a:xfrm>
            <a:off x="20" y="10"/>
            <a:ext cx="4546582" cy="6857990"/>
          </a:xfrm>
          <a:custGeom>
            <a:avLst/>
            <a:gdLst/>
            <a:ahLst/>
            <a:cxnLst/>
            <a:rect l="l" t="t" r="r" b="b"/>
            <a:pathLst>
              <a:path w="4546602" h="6858000">
                <a:moveTo>
                  <a:pt x="4221600" y="6662544"/>
                </a:moveTo>
                <a:lnTo>
                  <a:pt x="4210150" y="6683027"/>
                </a:lnTo>
                <a:lnTo>
                  <a:pt x="4207002" y="6702976"/>
                </a:lnTo>
                <a:lnTo>
                  <a:pt x="4207002" y="6702977"/>
                </a:lnTo>
                <a:cubicBezTo>
                  <a:pt x="4207407" y="6716169"/>
                  <a:pt x="4212552" y="6729219"/>
                  <a:pt x="4220838" y="6742553"/>
                </a:cubicBezTo>
                <a:lnTo>
                  <a:pt x="4220839" y="6742555"/>
                </a:lnTo>
                <a:lnTo>
                  <a:pt x="4240316" y="6812062"/>
                </a:lnTo>
                <a:lnTo>
                  <a:pt x="4235543" y="6776800"/>
                </a:lnTo>
                <a:lnTo>
                  <a:pt x="4220839" y="6742555"/>
                </a:lnTo>
                <a:lnTo>
                  <a:pt x="4220838" y="6742552"/>
                </a:lnTo>
                <a:lnTo>
                  <a:pt x="4207002" y="6702976"/>
                </a:lnTo>
                <a:close/>
                <a:moveTo>
                  <a:pt x="4189594" y="6564620"/>
                </a:moveTo>
                <a:lnTo>
                  <a:pt x="4189594" y="6564621"/>
                </a:lnTo>
                <a:cubicBezTo>
                  <a:pt x="4199883" y="6575479"/>
                  <a:pt x="4205977" y="6582147"/>
                  <a:pt x="4212073" y="6588626"/>
                </a:cubicBezTo>
                <a:lnTo>
                  <a:pt x="4228695" y="6625225"/>
                </a:lnTo>
                <a:lnTo>
                  <a:pt x="4221601" y="6662541"/>
                </a:lnTo>
                <a:lnTo>
                  <a:pt x="4221600" y="6662541"/>
                </a:lnTo>
                <a:lnTo>
                  <a:pt x="4221600" y="6662542"/>
                </a:lnTo>
                <a:lnTo>
                  <a:pt x="4221601" y="6662541"/>
                </a:lnTo>
                <a:lnTo>
                  <a:pt x="4228684" y="6645552"/>
                </a:lnTo>
                <a:lnTo>
                  <a:pt x="4228695" y="6625225"/>
                </a:lnTo>
                <a:lnTo>
                  <a:pt x="4228695" y="6625224"/>
                </a:lnTo>
                <a:cubicBezTo>
                  <a:pt x="4226599" y="6611342"/>
                  <a:pt x="4220551" y="6597578"/>
                  <a:pt x="4212073" y="6588625"/>
                </a:cubicBezTo>
                <a:close/>
                <a:moveTo>
                  <a:pt x="4269915" y="6438981"/>
                </a:moveTo>
                <a:lnTo>
                  <a:pt x="4249984" y="6463840"/>
                </a:lnTo>
                <a:lnTo>
                  <a:pt x="4249982" y="6463849"/>
                </a:lnTo>
                <a:lnTo>
                  <a:pt x="4236188" y="6513012"/>
                </a:lnTo>
                <a:lnTo>
                  <a:pt x="4217381" y="6546194"/>
                </a:lnTo>
                <a:lnTo>
                  <a:pt x="4217381" y="6546195"/>
                </a:lnTo>
                <a:lnTo>
                  <a:pt x="4233719" y="6521804"/>
                </a:lnTo>
                <a:lnTo>
                  <a:pt x="4236188" y="6513012"/>
                </a:lnTo>
                <a:lnTo>
                  <a:pt x="4238998" y="6508052"/>
                </a:lnTo>
                <a:lnTo>
                  <a:pt x="4249982" y="6463849"/>
                </a:lnTo>
                <a:lnTo>
                  <a:pt x="4249984" y="6463841"/>
                </a:lnTo>
                <a:cubicBezTo>
                  <a:pt x="4252937" y="6451650"/>
                  <a:pt x="4260413" y="6444077"/>
                  <a:pt x="4269915" y="6438981"/>
                </a:cubicBezTo>
                <a:close/>
                <a:moveTo>
                  <a:pt x="4355914" y="6364769"/>
                </a:moveTo>
                <a:lnTo>
                  <a:pt x="4354607" y="6387910"/>
                </a:lnTo>
                <a:lnTo>
                  <a:pt x="4351952" y="6393385"/>
                </a:lnTo>
                <a:lnTo>
                  <a:pt x="4345189" y="6407332"/>
                </a:lnTo>
                <a:lnTo>
                  <a:pt x="4345189" y="6407333"/>
                </a:lnTo>
                <a:lnTo>
                  <a:pt x="4351952" y="6393385"/>
                </a:lnTo>
                <a:lnTo>
                  <a:pt x="4354608" y="6387910"/>
                </a:lnTo>
                <a:close/>
                <a:moveTo>
                  <a:pt x="4116820" y="4221391"/>
                </a:moveTo>
                <a:lnTo>
                  <a:pt x="4116820" y="4221392"/>
                </a:lnTo>
                <a:cubicBezTo>
                  <a:pt x="4117582" y="4232061"/>
                  <a:pt x="4117772" y="4243873"/>
                  <a:pt x="4122536" y="4253015"/>
                </a:cubicBezTo>
                <a:cubicBezTo>
                  <a:pt x="4134729" y="4277402"/>
                  <a:pt x="4150349" y="4300071"/>
                  <a:pt x="4162352" y="4324646"/>
                </a:cubicBezTo>
                <a:lnTo>
                  <a:pt x="4171306" y="4363891"/>
                </a:lnTo>
                <a:lnTo>
                  <a:pt x="4170544" y="4482004"/>
                </a:lnTo>
                <a:cubicBezTo>
                  <a:pt x="4167876" y="4546776"/>
                  <a:pt x="4167304" y="4612500"/>
                  <a:pt x="4110534" y="4659174"/>
                </a:cubicBezTo>
                <a:cubicBezTo>
                  <a:pt x="4105962" y="4662986"/>
                  <a:pt x="4103294" y="4671176"/>
                  <a:pt x="4102532" y="4677655"/>
                </a:cubicBezTo>
                <a:cubicBezTo>
                  <a:pt x="4098913" y="4707564"/>
                  <a:pt x="4098531" y="4738235"/>
                  <a:pt x="4092625" y="4767764"/>
                </a:cubicBezTo>
                <a:cubicBezTo>
                  <a:pt x="4090244" y="4779575"/>
                  <a:pt x="4089435" y="4790386"/>
                  <a:pt x="4091316" y="4800483"/>
                </a:cubicBezTo>
                <a:lnTo>
                  <a:pt x="4091316" y="4800484"/>
                </a:lnTo>
                <a:cubicBezTo>
                  <a:pt x="4093197" y="4810581"/>
                  <a:pt x="4097770" y="4819964"/>
                  <a:pt x="4106152" y="4828917"/>
                </a:cubicBezTo>
                <a:lnTo>
                  <a:pt x="4128333" y="4863343"/>
                </a:lnTo>
                <a:lnTo>
                  <a:pt x="4135862" y="4889275"/>
                </a:lnTo>
                <a:lnTo>
                  <a:pt x="4134157" y="4912168"/>
                </a:lnTo>
                <a:cubicBezTo>
                  <a:pt x="4132442" y="4919978"/>
                  <a:pt x="4132085" y="4927122"/>
                  <a:pt x="4132755" y="4933805"/>
                </a:cubicBezTo>
                <a:lnTo>
                  <a:pt x="4132755" y="4933806"/>
                </a:lnTo>
                <a:lnTo>
                  <a:pt x="4132757" y="4933810"/>
                </a:lnTo>
                <a:lnTo>
                  <a:pt x="4137514" y="4952673"/>
                </a:lnTo>
                <a:lnTo>
                  <a:pt x="4140307" y="4957453"/>
                </a:lnTo>
                <a:lnTo>
                  <a:pt x="4141585" y="4961456"/>
                </a:lnTo>
                <a:cubicBezTo>
                  <a:pt x="4146096" y="4970097"/>
                  <a:pt x="4151802" y="4978393"/>
                  <a:pt x="4157589" y="4987038"/>
                </a:cubicBezTo>
                <a:cubicBezTo>
                  <a:pt x="4168828" y="5003802"/>
                  <a:pt x="4182926" y="5022853"/>
                  <a:pt x="4184068" y="5041522"/>
                </a:cubicBezTo>
                <a:cubicBezTo>
                  <a:pt x="4184687" y="5052096"/>
                  <a:pt x="4187605" y="5062300"/>
                  <a:pt x="4191284" y="5072376"/>
                </a:cubicBezTo>
                <a:lnTo>
                  <a:pt x="4197188" y="5087444"/>
                </a:lnTo>
                <a:lnTo>
                  <a:pt x="4210215" y="5133220"/>
                </a:lnTo>
                <a:lnTo>
                  <a:pt x="4210217" y="5133225"/>
                </a:lnTo>
                <a:lnTo>
                  <a:pt x="4203501" y="5166113"/>
                </a:lnTo>
                <a:lnTo>
                  <a:pt x="4203501" y="5166114"/>
                </a:lnTo>
                <a:cubicBezTo>
                  <a:pt x="4202739" y="5167638"/>
                  <a:pt x="4203311" y="5169781"/>
                  <a:pt x="4204192" y="5172091"/>
                </a:cubicBezTo>
                <a:lnTo>
                  <a:pt x="4206739" y="5179068"/>
                </a:lnTo>
                <a:lnTo>
                  <a:pt x="4206573" y="5229433"/>
                </a:lnTo>
                <a:lnTo>
                  <a:pt x="4196024" y="5248936"/>
                </a:lnTo>
                <a:lnTo>
                  <a:pt x="4183116" y="5272796"/>
                </a:lnTo>
                <a:cubicBezTo>
                  <a:pt x="4171471" y="5285441"/>
                  <a:pt x="4163765" y="5298595"/>
                  <a:pt x="4159213" y="5312288"/>
                </a:cubicBezTo>
                <a:lnTo>
                  <a:pt x="4158157" y="5321350"/>
                </a:lnTo>
                <a:lnTo>
                  <a:pt x="4155683" y="5326163"/>
                </a:lnTo>
                <a:lnTo>
                  <a:pt x="4154237" y="5355014"/>
                </a:lnTo>
                <a:lnTo>
                  <a:pt x="4154237" y="5355015"/>
                </a:lnTo>
                <a:cubicBezTo>
                  <a:pt x="4154886" y="5364883"/>
                  <a:pt x="4156589" y="5375003"/>
                  <a:pt x="4159113" y="5385385"/>
                </a:cubicBezTo>
                <a:cubicBezTo>
                  <a:pt x="4162352" y="5398722"/>
                  <a:pt x="4164638" y="5412058"/>
                  <a:pt x="4167304" y="5425583"/>
                </a:cubicBezTo>
                <a:cubicBezTo>
                  <a:pt x="4171114" y="5443871"/>
                  <a:pt x="4175116" y="5462352"/>
                  <a:pt x="4178926" y="5480638"/>
                </a:cubicBezTo>
                <a:lnTo>
                  <a:pt x="4183450" y="5507668"/>
                </a:lnTo>
                <a:lnTo>
                  <a:pt x="4172831" y="5531692"/>
                </a:lnTo>
                <a:lnTo>
                  <a:pt x="4172830" y="5531693"/>
                </a:lnTo>
                <a:cubicBezTo>
                  <a:pt x="4165781" y="5537600"/>
                  <a:pt x="4162589" y="5542649"/>
                  <a:pt x="4162685" y="5547578"/>
                </a:cubicBezTo>
                <a:lnTo>
                  <a:pt x="4162685" y="5547579"/>
                </a:lnTo>
                <a:cubicBezTo>
                  <a:pt x="4162780" y="5552508"/>
                  <a:pt x="4166162" y="5557318"/>
                  <a:pt x="4172258" y="5562747"/>
                </a:cubicBezTo>
                <a:cubicBezTo>
                  <a:pt x="4214932" y="5600468"/>
                  <a:pt x="4241603" y="5646190"/>
                  <a:pt x="4243506" y="5704484"/>
                </a:cubicBezTo>
                <a:cubicBezTo>
                  <a:pt x="4243888" y="5716486"/>
                  <a:pt x="4246554" y="5728679"/>
                  <a:pt x="4249412" y="5740489"/>
                </a:cubicBezTo>
                <a:cubicBezTo>
                  <a:pt x="4251127" y="5747729"/>
                  <a:pt x="4253033" y="5756494"/>
                  <a:pt x="4258177" y="5760874"/>
                </a:cubicBezTo>
                <a:cubicBezTo>
                  <a:pt x="4297420" y="5794975"/>
                  <a:pt x="4324663" y="5837458"/>
                  <a:pt x="4346573" y="5883752"/>
                </a:cubicBezTo>
                <a:lnTo>
                  <a:pt x="4346575" y="5883756"/>
                </a:lnTo>
                <a:lnTo>
                  <a:pt x="4364477" y="5935946"/>
                </a:lnTo>
                <a:lnTo>
                  <a:pt x="4364478" y="5935950"/>
                </a:lnTo>
                <a:lnTo>
                  <a:pt x="4360859" y="5993290"/>
                </a:lnTo>
                <a:lnTo>
                  <a:pt x="4360858" y="5993291"/>
                </a:lnTo>
                <a:cubicBezTo>
                  <a:pt x="4359717" y="6004531"/>
                  <a:pt x="4359906" y="6017485"/>
                  <a:pt x="4354382" y="6026440"/>
                </a:cubicBezTo>
                <a:cubicBezTo>
                  <a:pt x="4337045" y="6054825"/>
                  <a:pt x="4318377" y="6082258"/>
                  <a:pt x="4298182" y="6108738"/>
                </a:cubicBezTo>
                <a:cubicBezTo>
                  <a:pt x="4289514" y="6120074"/>
                  <a:pt x="4284561" y="6126884"/>
                  <a:pt x="4284490" y="6133314"/>
                </a:cubicBezTo>
                <a:lnTo>
                  <a:pt x="4284490" y="6133315"/>
                </a:lnTo>
                <a:lnTo>
                  <a:pt x="4288190" y="6143190"/>
                </a:lnTo>
                <a:lnTo>
                  <a:pt x="4300086" y="6155600"/>
                </a:lnTo>
                <a:lnTo>
                  <a:pt x="4300088" y="6155603"/>
                </a:lnTo>
                <a:cubicBezTo>
                  <a:pt x="4322377" y="6175798"/>
                  <a:pt x="4333998" y="6200945"/>
                  <a:pt x="4338759" y="6228757"/>
                </a:cubicBezTo>
                <a:lnTo>
                  <a:pt x="4356096" y="6361540"/>
                </a:lnTo>
                <a:lnTo>
                  <a:pt x="4356096" y="6361539"/>
                </a:lnTo>
                <a:cubicBezTo>
                  <a:pt x="4352476" y="6317151"/>
                  <a:pt x="4346190" y="6272764"/>
                  <a:pt x="4338759" y="6228756"/>
                </a:cubicBezTo>
                <a:cubicBezTo>
                  <a:pt x="4333998" y="6200944"/>
                  <a:pt x="4322377" y="6175797"/>
                  <a:pt x="4300088" y="6155602"/>
                </a:cubicBezTo>
                <a:lnTo>
                  <a:pt x="4300086" y="6155600"/>
                </a:lnTo>
                <a:lnTo>
                  <a:pt x="4284490" y="6133315"/>
                </a:lnTo>
                <a:lnTo>
                  <a:pt x="4298182" y="6108739"/>
                </a:lnTo>
                <a:cubicBezTo>
                  <a:pt x="4318377" y="6082259"/>
                  <a:pt x="4337045" y="6054826"/>
                  <a:pt x="4354382" y="6026441"/>
                </a:cubicBezTo>
                <a:cubicBezTo>
                  <a:pt x="4359906" y="6017486"/>
                  <a:pt x="4359717" y="6004532"/>
                  <a:pt x="4360858" y="5993292"/>
                </a:cubicBezTo>
                <a:lnTo>
                  <a:pt x="4360859" y="5993290"/>
                </a:lnTo>
                <a:lnTo>
                  <a:pt x="4364311" y="5964477"/>
                </a:lnTo>
                <a:lnTo>
                  <a:pt x="4364478" y="5935950"/>
                </a:lnTo>
                <a:lnTo>
                  <a:pt x="4364478" y="5935949"/>
                </a:lnTo>
                <a:lnTo>
                  <a:pt x="4364477" y="5935946"/>
                </a:lnTo>
                <a:lnTo>
                  <a:pt x="4357598" y="5909351"/>
                </a:lnTo>
                <a:lnTo>
                  <a:pt x="4346575" y="5883756"/>
                </a:lnTo>
                <a:lnTo>
                  <a:pt x="4346573" y="5883751"/>
                </a:lnTo>
                <a:cubicBezTo>
                  <a:pt x="4324663" y="5837457"/>
                  <a:pt x="4297420" y="5794974"/>
                  <a:pt x="4258177" y="5760873"/>
                </a:cubicBezTo>
                <a:cubicBezTo>
                  <a:pt x="4253033" y="5756493"/>
                  <a:pt x="4251127" y="5747728"/>
                  <a:pt x="4249412" y="5740488"/>
                </a:cubicBezTo>
                <a:cubicBezTo>
                  <a:pt x="4246554" y="5728678"/>
                  <a:pt x="4243888" y="5716485"/>
                  <a:pt x="4243506" y="5704483"/>
                </a:cubicBezTo>
                <a:cubicBezTo>
                  <a:pt x="4241603" y="5646189"/>
                  <a:pt x="4214932" y="5600467"/>
                  <a:pt x="4172258" y="5562746"/>
                </a:cubicBezTo>
                <a:lnTo>
                  <a:pt x="4162685" y="5547578"/>
                </a:lnTo>
                <a:lnTo>
                  <a:pt x="4172830" y="5531694"/>
                </a:lnTo>
                <a:lnTo>
                  <a:pt x="4172831" y="5531692"/>
                </a:lnTo>
                <a:lnTo>
                  <a:pt x="4181230" y="5520422"/>
                </a:lnTo>
                <a:lnTo>
                  <a:pt x="4183450" y="5507668"/>
                </a:lnTo>
                <a:lnTo>
                  <a:pt x="4183450" y="5507667"/>
                </a:lnTo>
                <a:cubicBezTo>
                  <a:pt x="4183403" y="5498832"/>
                  <a:pt x="4180831" y="5489497"/>
                  <a:pt x="4178926" y="5480637"/>
                </a:cubicBezTo>
                <a:cubicBezTo>
                  <a:pt x="4175116" y="5462351"/>
                  <a:pt x="4171114" y="5443870"/>
                  <a:pt x="4167304" y="5425582"/>
                </a:cubicBezTo>
                <a:cubicBezTo>
                  <a:pt x="4164638" y="5412057"/>
                  <a:pt x="4162352" y="5398721"/>
                  <a:pt x="4159113" y="5385384"/>
                </a:cubicBezTo>
                <a:lnTo>
                  <a:pt x="4154237" y="5355014"/>
                </a:lnTo>
                <a:lnTo>
                  <a:pt x="4158157" y="5321350"/>
                </a:lnTo>
                <a:lnTo>
                  <a:pt x="4183116" y="5272797"/>
                </a:lnTo>
                <a:lnTo>
                  <a:pt x="4196024" y="5248936"/>
                </a:lnTo>
                <a:lnTo>
                  <a:pt x="4206573" y="5229434"/>
                </a:lnTo>
                <a:cubicBezTo>
                  <a:pt x="4210407" y="5213598"/>
                  <a:pt x="4210359" y="5196595"/>
                  <a:pt x="4206739" y="5179068"/>
                </a:cubicBezTo>
                <a:lnTo>
                  <a:pt x="4206739" y="5179067"/>
                </a:lnTo>
                <a:cubicBezTo>
                  <a:pt x="4206263" y="5176876"/>
                  <a:pt x="4205074" y="5174400"/>
                  <a:pt x="4204192" y="5172090"/>
                </a:cubicBezTo>
                <a:lnTo>
                  <a:pt x="4203501" y="5166114"/>
                </a:lnTo>
                <a:lnTo>
                  <a:pt x="4210217" y="5133225"/>
                </a:lnTo>
                <a:lnTo>
                  <a:pt x="4210217" y="5133224"/>
                </a:lnTo>
                <a:lnTo>
                  <a:pt x="4210215" y="5133220"/>
                </a:lnTo>
                <a:lnTo>
                  <a:pt x="4203072" y="5102461"/>
                </a:lnTo>
                <a:lnTo>
                  <a:pt x="4197188" y="5087444"/>
                </a:lnTo>
                <a:lnTo>
                  <a:pt x="4197182" y="5087423"/>
                </a:lnTo>
                <a:cubicBezTo>
                  <a:pt x="4191096" y="5072411"/>
                  <a:pt x="4184997" y="5057381"/>
                  <a:pt x="4184068" y="5041521"/>
                </a:cubicBezTo>
                <a:cubicBezTo>
                  <a:pt x="4182926" y="5022852"/>
                  <a:pt x="4168828" y="5003801"/>
                  <a:pt x="4157589" y="4987037"/>
                </a:cubicBezTo>
                <a:lnTo>
                  <a:pt x="4140307" y="4957453"/>
                </a:lnTo>
                <a:lnTo>
                  <a:pt x="4132757" y="4933810"/>
                </a:lnTo>
                <a:lnTo>
                  <a:pt x="4132755" y="4933805"/>
                </a:lnTo>
                <a:lnTo>
                  <a:pt x="4134157" y="4912169"/>
                </a:lnTo>
                <a:cubicBezTo>
                  <a:pt x="4135919" y="4904359"/>
                  <a:pt x="4136431" y="4896714"/>
                  <a:pt x="4135862" y="4889276"/>
                </a:cubicBezTo>
                <a:lnTo>
                  <a:pt x="4135862" y="4889275"/>
                </a:lnTo>
                <a:lnTo>
                  <a:pt x="4131084" y="4867614"/>
                </a:lnTo>
                <a:lnTo>
                  <a:pt x="4128333" y="4863343"/>
                </a:lnTo>
                <a:lnTo>
                  <a:pt x="4126583" y="4857317"/>
                </a:lnTo>
                <a:cubicBezTo>
                  <a:pt x="4121440" y="4847214"/>
                  <a:pt x="4114439" y="4837703"/>
                  <a:pt x="4106152" y="4828916"/>
                </a:cubicBezTo>
                <a:lnTo>
                  <a:pt x="4091316" y="4800483"/>
                </a:lnTo>
                <a:lnTo>
                  <a:pt x="4092625" y="4767765"/>
                </a:lnTo>
                <a:cubicBezTo>
                  <a:pt x="4098531" y="4738236"/>
                  <a:pt x="4098913" y="4707565"/>
                  <a:pt x="4102532" y="4677656"/>
                </a:cubicBezTo>
                <a:cubicBezTo>
                  <a:pt x="4103294" y="4671177"/>
                  <a:pt x="4105962" y="4662987"/>
                  <a:pt x="4110534" y="4659175"/>
                </a:cubicBezTo>
                <a:cubicBezTo>
                  <a:pt x="4167304" y="4612501"/>
                  <a:pt x="4167876" y="4546777"/>
                  <a:pt x="4170544" y="4482005"/>
                </a:cubicBezTo>
                <a:cubicBezTo>
                  <a:pt x="4172258" y="4442762"/>
                  <a:pt x="4172258" y="4403326"/>
                  <a:pt x="4171306" y="4363891"/>
                </a:cubicBezTo>
                <a:lnTo>
                  <a:pt x="4171306" y="4363890"/>
                </a:lnTo>
                <a:cubicBezTo>
                  <a:pt x="4171114" y="4350554"/>
                  <a:pt x="4168066" y="4336457"/>
                  <a:pt x="4162352" y="4324645"/>
                </a:cubicBezTo>
                <a:cubicBezTo>
                  <a:pt x="4150349" y="4300070"/>
                  <a:pt x="4134729" y="4277401"/>
                  <a:pt x="4122536" y="4253014"/>
                </a:cubicBezTo>
                <a:close/>
                <a:moveTo>
                  <a:pt x="4113010" y="4165383"/>
                </a:moveTo>
                <a:lnTo>
                  <a:pt x="4113010" y="4165384"/>
                </a:lnTo>
                <a:lnTo>
                  <a:pt x="4116915" y="4192388"/>
                </a:lnTo>
                <a:lnTo>
                  <a:pt x="4116915" y="4192387"/>
                </a:lnTo>
                <a:cubicBezTo>
                  <a:pt x="4117011" y="4182767"/>
                  <a:pt x="4116439" y="4173480"/>
                  <a:pt x="4113010" y="4165383"/>
                </a:cubicBezTo>
                <a:close/>
                <a:moveTo>
                  <a:pt x="4100628" y="3885338"/>
                </a:moveTo>
                <a:lnTo>
                  <a:pt x="4100628" y="3885339"/>
                </a:lnTo>
                <a:cubicBezTo>
                  <a:pt x="4110344" y="3897722"/>
                  <a:pt x="4117750" y="3910319"/>
                  <a:pt x="4123009" y="3923125"/>
                </a:cubicBezTo>
                <a:lnTo>
                  <a:pt x="4132513" y="3962160"/>
                </a:lnTo>
                <a:lnTo>
                  <a:pt x="4116821" y="4043838"/>
                </a:lnTo>
                <a:lnTo>
                  <a:pt x="4116820" y="4043839"/>
                </a:lnTo>
                <a:cubicBezTo>
                  <a:pt x="4108057" y="4063842"/>
                  <a:pt x="4102675" y="4083702"/>
                  <a:pt x="4101699" y="4103825"/>
                </a:cubicBezTo>
                <a:lnTo>
                  <a:pt x="4101699" y="4103826"/>
                </a:lnTo>
                <a:lnTo>
                  <a:pt x="4103666" y="4134255"/>
                </a:lnTo>
                <a:lnTo>
                  <a:pt x="4113010" y="4165382"/>
                </a:lnTo>
                <a:lnTo>
                  <a:pt x="4101699" y="4103826"/>
                </a:lnTo>
                <a:lnTo>
                  <a:pt x="4116820" y="4043840"/>
                </a:lnTo>
                <a:lnTo>
                  <a:pt x="4116821" y="4043838"/>
                </a:lnTo>
                <a:lnTo>
                  <a:pt x="4130123" y="4002410"/>
                </a:lnTo>
                <a:lnTo>
                  <a:pt x="4132513" y="3962160"/>
                </a:lnTo>
                <a:lnTo>
                  <a:pt x="4132513" y="3962159"/>
                </a:lnTo>
                <a:cubicBezTo>
                  <a:pt x="4130251" y="3935727"/>
                  <a:pt x="4120060" y="3910104"/>
                  <a:pt x="4100628" y="3885338"/>
                </a:cubicBezTo>
                <a:close/>
                <a:moveTo>
                  <a:pt x="4115391" y="3670561"/>
                </a:moveTo>
                <a:lnTo>
                  <a:pt x="4117820" y="3680164"/>
                </a:lnTo>
                <a:lnTo>
                  <a:pt x="4113772" y="3734837"/>
                </a:lnTo>
                <a:lnTo>
                  <a:pt x="4113772" y="3734838"/>
                </a:lnTo>
                <a:cubicBezTo>
                  <a:pt x="4112820" y="3741316"/>
                  <a:pt x="4111486" y="3749126"/>
                  <a:pt x="4114154" y="3754653"/>
                </a:cubicBezTo>
                <a:lnTo>
                  <a:pt x="4120511" y="3789776"/>
                </a:lnTo>
                <a:lnTo>
                  <a:pt x="4105580" y="3822472"/>
                </a:lnTo>
                <a:cubicBezTo>
                  <a:pt x="4098532" y="3831902"/>
                  <a:pt x="4092912" y="3842046"/>
                  <a:pt x="4091245" y="3852619"/>
                </a:cubicBezTo>
                <a:lnTo>
                  <a:pt x="4091245" y="3852620"/>
                </a:lnTo>
                <a:lnTo>
                  <a:pt x="4092025" y="3868764"/>
                </a:lnTo>
                <a:lnTo>
                  <a:pt x="4100628" y="3885337"/>
                </a:lnTo>
                <a:lnTo>
                  <a:pt x="4091245" y="3852620"/>
                </a:lnTo>
                <a:lnTo>
                  <a:pt x="4105580" y="3822473"/>
                </a:lnTo>
                <a:cubicBezTo>
                  <a:pt x="4113772" y="3811614"/>
                  <a:pt x="4118916" y="3800897"/>
                  <a:pt x="4120511" y="3789777"/>
                </a:cubicBezTo>
                <a:lnTo>
                  <a:pt x="4120511" y="3789776"/>
                </a:lnTo>
                <a:cubicBezTo>
                  <a:pt x="4122107" y="3778655"/>
                  <a:pt x="4120154" y="3767130"/>
                  <a:pt x="4114154" y="3754652"/>
                </a:cubicBezTo>
                <a:lnTo>
                  <a:pt x="4113772" y="3734838"/>
                </a:lnTo>
                <a:lnTo>
                  <a:pt x="4117820" y="3680164"/>
                </a:lnTo>
                <a:lnTo>
                  <a:pt x="4117820" y="3680163"/>
                </a:lnTo>
                <a:close/>
                <a:moveTo>
                  <a:pt x="4185711" y="2836172"/>
                </a:moveTo>
                <a:lnTo>
                  <a:pt x="4177020" y="2848793"/>
                </a:lnTo>
                <a:cubicBezTo>
                  <a:pt x="4172020" y="2865010"/>
                  <a:pt x="4166162" y="2881307"/>
                  <a:pt x="4161416" y="2897785"/>
                </a:cubicBezTo>
                <a:lnTo>
                  <a:pt x="4160387" y="2903551"/>
                </a:lnTo>
                <a:lnTo>
                  <a:pt x="4157113" y="2914328"/>
                </a:lnTo>
                <a:lnTo>
                  <a:pt x="4152482" y="2947859"/>
                </a:lnTo>
                <a:lnTo>
                  <a:pt x="4152481" y="2947862"/>
                </a:lnTo>
                <a:lnTo>
                  <a:pt x="4152481" y="2947863"/>
                </a:lnTo>
                <a:cubicBezTo>
                  <a:pt x="4152112" y="2959157"/>
                  <a:pt x="4153112" y="2970576"/>
                  <a:pt x="4156065" y="2982149"/>
                </a:cubicBezTo>
                <a:lnTo>
                  <a:pt x="4167758" y="3077402"/>
                </a:lnTo>
                <a:lnTo>
                  <a:pt x="4155303" y="3172654"/>
                </a:lnTo>
                <a:cubicBezTo>
                  <a:pt x="4129394" y="3276480"/>
                  <a:pt x="4101962" y="3380305"/>
                  <a:pt x="4107676" y="3489467"/>
                </a:cubicBezTo>
                <a:cubicBezTo>
                  <a:pt x="4108628" y="3507563"/>
                  <a:pt x="4097007" y="3529090"/>
                  <a:pt x="4085577" y="3544713"/>
                </a:cubicBezTo>
                <a:cubicBezTo>
                  <a:pt x="4074719" y="3559668"/>
                  <a:pt x="4068860" y="3566811"/>
                  <a:pt x="4067955" y="3574408"/>
                </a:cubicBezTo>
                <a:lnTo>
                  <a:pt x="4067956" y="3574408"/>
                </a:lnTo>
                <a:lnTo>
                  <a:pt x="4067955" y="3574409"/>
                </a:lnTo>
                <a:cubicBezTo>
                  <a:pt x="4067050" y="3582005"/>
                  <a:pt x="4071099" y="3590054"/>
                  <a:pt x="4080053" y="3606818"/>
                </a:cubicBezTo>
                <a:cubicBezTo>
                  <a:pt x="4084435" y="3614820"/>
                  <a:pt x="4087101" y="3624726"/>
                  <a:pt x="4093579" y="3630633"/>
                </a:cubicBezTo>
                <a:lnTo>
                  <a:pt x="4109452" y="3651926"/>
                </a:lnTo>
                <a:lnTo>
                  <a:pt x="4093579" y="3630632"/>
                </a:lnTo>
                <a:cubicBezTo>
                  <a:pt x="4087101" y="3624725"/>
                  <a:pt x="4084435" y="3614819"/>
                  <a:pt x="4080053" y="3606817"/>
                </a:cubicBezTo>
                <a:cubicBezTo>
                  <a:pt x="4075576" y="3598435"/>
                  <a:pt x="4072325" y="3592232"/>
                  <a:pt x="4070307" y="3587174"/>
                </a:cubicBezTo>
                <a:lnTo>
                  <a:pt x="4067956" y="3574408"/>
                </a:lnTo>
                <a:lnTo>
                  <a:pt x="4073034" y="3562321"/>
                </a:lnTo>
                <a:cubicBezTo>
                  <a:pt x="4075969" y="3557716"/>
                  <a:pt x="4080148" y="3552191"/>
                  <a:pt x="4085577" y="3544714"/>
                </a:cubicBezTo>
                <a:cubicBezTo>
                  <a:pt x="4097007" y="3529091"/>
                  <a:pt x="4108628" y="3507564"/>
                  <a:pt x="4107676" y="3489468"/>
                </a:cubicBezTo>
                <a:cubicBezTo>
                  <a:pt x="4101962" y="3380306"/>
                  <a:pt x="4129394" y="3276481"/>
                  <a:pt x="4155303" y="3172655"/>
                </a:cubicBezTo>
                <a:cubicBezTo>
                  <a:pt x="4163305" y="3140650"/>
                  <a:pt x="4167543" y="3109026"/>
                  <a:pt x="4167758" y="3077402"/>
                </a:cubicBezTo>
                <a:lnTo>
                  <a:pt x="4167758" y="3077401"/>
                </a:lnTo>
                <a:cubicBezTo>
                  <a:pt x="4167972" y="3045777"/>
                  <a:pt x="4164162" y="3014153"/>
                  <a:pt x="4156065" y="2982148"/>
                </a:cubicBezTo>
                <a:lnTo>
                  <a:pt x="4152481" y="2947863"/>
                </a:lnTo>
                <a:lnTo>
                  <a:pt x="4152482" y="2947859"/>
                </a:lnTo>
                <a:lnTo>
                  <a:pt x="4160387" y="2903551"/>
                </a:lnTo>
                <a:lnTo>
                  <a:pt x="4177020" y="2848794"/>
                </a:lnTo>
                <a:cubicBezTo>
                  <a:pt x="4178353" y="2844317"/>
                  <a:pt x="4181639" y="2839983"/>
                  <a:pt x="4185711" y="2836173"/>
                </a:cubicBezTo>
                <a:close/>
                <a:moveTo>
                  <a:pt x="3701225" y="1508458"/>
                </a:moveTo>
                <a:lnTo>
                  <a:pt x="3673131" y="1596214"/>
                </a:lnTo>
                <a:cubicBezTo>
                  <a:pt x="3670654" y="1604979"/>
                  <a:pt x="3672179" y="1615837"/>
                  <a:pt x="3675036" y="1624981"/>
                </a:cubicBezTo>
                <a:cubicBezTo>
                  <a:pt x="3684752" y="1656224"/>
                  <a:pt x="3709137" y="1676037"/>
                  <a:pt x="3731617" y="1697754"/>
                </a:cubicBezTo>
                <a:cubicBezTo>
                  <a:pt x="3741524" y="1707280"/>
                  <a:pt x="3748572" y="1720424"/>
                  <a:pt x="3754286" y="1733189"/>
                </a:cubicBezTo>
                <a:cubicBezTo>
                  <a:pt x="3768957" y="1766336"/>
                  <a:pt x="3782101" y="1800247"/>
                  <a:pt x="3796007" y="1833776"/>
                </a:cubicBezTo>
                <a:cubicBezTo>
                  <a:pt x="3797341" y="1837014"/>
                  <a:pt x="3800770" y="1839680"/>
                  <a:pt x="3803628" y="1842159"/>
                </a:cubicBezTo>
                <a:cubicBezTo>
                  <a:pt x="3833729" y="1866923"/>
                  <a:pt x="3864018" y="1891498"/>
                  <a:pt x="3894119" y="1916455"/>
                </a:cubicBezTo>
                <a:cubicBezTo>
                  <a:pt x="3899833" y="1921217"/>
                  <a:pt x="3904025" y="1928077"/>
                  <a:pt x="3909549" y="1933220"/>
                </a:cubicBezTo>
                <a:cubicBezTo>
                  <a:pt x="3917169" y="1940460"/>
                  <a:pt x="3924410" y="1949604"/>
                  <a:pt x="3933554" y="1953414"/>
                </a:cubicBezTo>
                <a:cubicBezTo>
                  <a:pt x="3962319" y="1965225"/>
                  <a:pt x="3974703" y="1987895"/>
                  <a:pt x="3980037" y="2016470"/>
                </a:cubicBezTo>
                <a:cubicBezTo>
                  <a:pt x="3984990" y="2042571"/>
                  <a:pt x="3989182" y="2068670"/>
                  <a:pt x="3994896" y="2094579"/>
                </a:cubicBezTo>
                <a:cubicBezTo>
                  <a:pt x="4001754" y="2126202"/>
                  <a:pt x="4009184" y="2157637"/>
                  <a:pt x="4017567" y="2188880"/>
                </a:cubicBezTo>
                <a:cubicBezTo>
                  <a:pt x="4021187" y="2202405"/>
                  <a:pt x="4025377" y="2216693"/>
                  <a:pt x="4032807" y="2228315"/>
                </a:cubicBezTo>
                <a:cubicBezTo>
                  <a:pt x="4053382" y="2260891"/>
                  <a:pt x="4067288" y="2295754"/>
                  <a:pt x="4061764" y="2334045"/>
                </a:cubicBezTo>
                <a:cubicBezTo>
                  <a:pt x="4057382" y="2364716"/>
                  <a:pt x="4068622" y="2390435"/>
                  <a:pt x="4086149" y="2409486"/>
                </a:cubicBezTo>
                <a:cubicBezTo>
                  <a:pt x="4094103" y="2418155"/>
                  <a:pt x="4099616" y="2426977"/>
                  <a:pt x="4103250" y="2435913"/>
                </a:cubicBezTo>
                <a:lnTo>
                  <a:pt x="4109081" y="2463018"/>
                </a:lnTo>
                <a:lnTo>
                  <a:pt x="4109080" y="2463031"/>
                </a:lnTo>
                <a:lnTo>
                  <a:pt x="4100439" y="2518262"/>
                </a:lnTo>
                <a:lnTo>
                  <a:pt x="4100438" y="2518264"/>
                </a:lnTo>
                <a:cubicBezTo>
                  <a:pt x="4097771" y="2527790"/>
                  <a:pt x="4096627" y="2536458"/>
                  <a:pt x="4096794" y="2545006"/>
                </a:cubicBezTo>
                <a:lnTo>
                  <a:pt x="4096794" y="2545007"/>
                </a:lnTo>
                <a:cubicBezTo>
                  <a:pt x="4096960" y="2553556"/>
                  <a:pt x="4098437" y="2561986"/>
                  <a:pt x="4101008" y="2571035"/>
                </a:cubicBezTo>
                <a:cubicBezTo>
                  <a:pt x="4113010" y="2612946"/>
                  <a:pt x="4145587" y="2640951"/>
                  <a:pt x="4174162" y="2668002"/>
                </a:cubicBezTo>
                <a:cubicBezTo>
                  <a:pt x="4198547" y="2691055"/>
                  <a:pt x="4212264" y="2716964"/>
                  <a:pt x="4222552" y="2745349"/>
                </a:cubicBezTo>
                <a:lnTo>
                  <a:pt x="4222553" y="2745352"/>
                </a:lnTo>
                <a:lnTo>
                  <a:pt x="4228473" y="2778006"/>
                </a:lnTo>
                <a:lnTo>
                  <a:pt x="4228053" y="2785440"/>
                </a:lnTo>
                <a:lnTo>
                  <a:pt x="4217974" y="2811780"/>
                </a:lnTo>
                <a:lnTo>
                  <a:pt x="4217970" y="2811787"/>
                </a:lnTo>
                <a:lnTo>
                  <a:pt x="4217971" y="2811787"/>
                </a:lnTo>
                <a:lnTo>
                  <a:pt x="4217974" y="2811780"/>
                </a:lnTo>
                <a:lnTo>
                  <a:pt x="4227624" y="2793023"/>
                </a:lnTo>
                <a:lnTo>
                  <a:pt x="4228053" y="2785440"/>
                </a:lnTo>
                <a:lnTo>
                  <a:pt x="4229253" y="2782305"/>
                </a:lnTo>
                <a:lnTo>
                  <a:pt x="4228473" y="2778006"/>
                </a:lnTo>
                <a:lnTo>
                  <a:pt x="4228883" y="2770757"/>
                </a:lnTo>
                <a:lnTo>
                  <a:pt x="4222553" y="2745352"/>
                </a:lnTo>
                <a:lnTo>
                  <a:pt x="4222552" y="2745348"/>
                </a:lnTo>
                <a:cubicBezTo>
                  <a:pt x="4212264" y="2716963"/>
                  <a:pt x="4198547" y="2691054"/>
                  <a:pt x="4174162" y="2668001"/>
                </a:cubicBezTo>
                <a:cubicBezTo>
                  <a:pt x="4145587" y="2640950"/>
                  <a:pt x="4113010" y="2612945"/>
                  <a:pt x="4101008" y="2571034"/>
                </a:cubicBezTo>
                <a:lnTo>
                  <a:pt x="4096794" y="2545007"/>
                </a:lnTo>
                <a:lnTo>
                  <a:pt x="4100438" y="2518265"/>
                </a:lnTo>
                <a:lnTo>
                  <a:pt x="4100439" y="2518262"/>
                </a:lnTo>
                <a:lnTo>
                  <a:pt x="4107019" y="2490551"/>
                </a:lnTo>
                <a:lnTo>
                  <a:pt x="4109080" y="2463031"/>
                </a:lnTo>
                <a:lnTo>
                  <a:pt x="4109082" y="2463019"/>
                </a:lnTo>
                <a:lnTo>
                  <a:pt x="4109081" y="2463018"/>
                </a:lnTo>
                <a:lnTo>
                  <a:pt x="4109082" y="2463018"/>
                </a:lnTo>
                <a:cubicBezTo>
                  <a:pt x="4108200" y="2444777"/>
                  <a:pt x="4102057" y="2426822"/>
                  <a:pt x="4086149" y="2409485"/>
                </a:cubicBezTo>
                <a:cubicBezTo>
                  <a:pt x="4068622" y="2390434"/>
                  <a:pt x="4057382" y="2364715"/>
                  <a:pt x="4061764" y="2334044"/>
                </a:cubicBezTo>
                <a:cubicBezTo>
                  <a:pt x="4067288" y="2295753"/>
                  <a:pt x="4053382" y="2260890"/>
                  <a:pt x="4032807" y="2228314"/>
                </a:cubicBezTo>
                <a:cubicBezTo>
                  <a:pt x="4025377" y="2216692"/>
                  <a:pt x="4021187" y="2202404"/>
                  <a:pt x="4017567" y="2188879"/>
                </a:cubicBezTo>
                <a:cubicBezTo>
                  <a:pt x="4009184" y="2157636"/>
                  <a:pt x="4001754" y="2126201"/>
                  <a:pt x="3994896" y="2094578"/>
                </a:cubicBezTo>
                <a:cubicBezTo>
                  <a:pt x="3989182" y="2068669"/>
                  <a:pt x="3984990" y="2042570"/>
                  <a:pt x="3980037" y="2016469"/>
                </a:cubicBezTo>
                <a:cubicBezTo>
                  <a:pt x="3974703" y="1987894"/>
                  <a:pt x="3962319" y="1965224"/>
                  <a:pt x="3933554" y="1953413"/>
                </a:cubicBezTo>
                <a:cubicBezTo>
                  <a:pt x="3924410" y="1949603"/>
                  <a:pt x="3917169" y="1940459"/>
                  <a:pt x="3909549" y="1933219"/>
                </a:cubicBezTo>
                <a:cubicBezTo>
                  <a:pt x="3904025" y="1928076"/>
                  <a:pt x="3899833" y="1921216"/>
                  <a:pt x="3894119" y="1916454"/>
                </a:cubicBezTo>
                <a:cubicBezTo>
                  <a:pt x="3864018" y="1891497"/>
                  <a:pt x="3833729" y="1866922"/>
                  <a:pt x="3803628" y="1842158"/>
                </a:cubicBezTo>
                <a:cubicBezTo>
                  <a:pt x="3800770" y="1839679"/>
                  <a:pt x="3797341" y="1837013"/>
                  <a:pt x="3796007" y="1833775"/>
                </a:cubicBezTo>
                <a:cubicBezTo>
                  <a:pt x="3782101" y="1800246"/>
                  <a:pt x="3768958" y="1766335"/>
                  <a:pt x="3754286" y="1733188"/>
                </a:cubicBezTo>
                <a:cubicBezTo>
                  <a:pt x="3748572" y="1720423"/>
                  <a:pt x="3741524" y="1707279"/>
                  <a:pt x="3731618" y="1697753"/>
                </a:cubicBezTo>
                <a:cubicBezTo>
                  <a:pt x="3709138" y="1676036"/>
                  <a:pt x="3684752" y="1656223"/>
                  <a:pt x="3675036" y="1624980"/>
                </a:cubicBezTo>
                <a:cubicBezTo>
                  <a:pt x="3672180" y="1615836"/>
                  <a:pt x="3670655" y="1604978"/>
                  <a:pt x="3673132" y="1596213"/>
                </a:cubicBezTo>
                <a:close/>
                <a:moveTo>
                  <a:pt x="3719830" y="1459073"/>
                </a:moveTo>
                <a:lnTo>
                  <a:pt x="3719829" y="1459074"/>
                </a:lnTo>
                <a:lnTo>
                  <a:pt x="3710612" y="1481572"/>
                </a:lnTo>
                <a:close/>
                <a:moveTo>
                  <a:pt x="3739023" y="1268758"/>
                </a:moveTo>
                <a:cubicBezTo>
                  <a:pt x="3739475" y="1275402"/>
                  <a:pt x="3741047" y="1281689"/>
                  <a:pt x="3744190" y="1286070"/>
                </a:cubicBezTo>
                <a:cubicBezTo>
                  <a:pt x="3758763" y="1306930"/>
                  <a:pt x="3765003" y="1328553"/>
                  <a:pt x="3766527" y="1350628"/>
                </a:cubicBezTo>
                <a:lnTo>
                  <a:pt x="3760933" y="1413840"/>
                </a:lnTo>
                <a:lnTo>
                  <a:pt x="3766528" y="1350627"/>
                </a:lnTo>
                <a:cubicBezTo>
                  <a:pt x="3765003" y="1328552"/>
                  <a:pt x="3758764" y="1306930"/>
                  <a:pt x="3744190" y="1286069"/>
                </a:cubicBezTo>
                <a:close/>
                <a:moveTo>
                  <a:pt x="3680752" y="773035"/>
                </a:moveTo>
                <a:lnTo>
                  <a:pt x="3680752" y="773036"/>
                </a:lnTo>
                <a:cubicBezTo>
                  <a:pt x="3683038" y="800277"/>
                  <a:pt x="3686276" y="827330"/>
                  <a:pt x="3688752" y="854380"/>
                </a:cubicBezTo>
                <a:cubicBezTo>
                  <a:pt x="3691038" y="878957"/>
                  <a:pt x="3691800" y="903723"/>
                  <a:pt x="3719805" y="915344"/>
                </a:cubicBezTo>
                <a:cubicBezTo>
                  <a:pt x="3724187" y="917060"/>
                  <a:pt x="3727425" y="922774"/>
                  <a:pt x="3730283" y="927156"/>
                </a:cubicBezTo>
                <a:cubicBezTo>
                  <a:pt x="3774291" y="994786"/>
                  <a:pt x="3773147" y="1030981"/>
                  <a:pt x="3726663" y="1097088"/>
                </a:cubicBezTo>
                <a:cubicBezTo>
                  <a:pt x="3721901" y="1103946"/>
                  <a:pt x="3718471" y="1118614"/>
                  <a:pt x="3722281" y="1123186"/>
                </a:cubicBezTo>
                <a:cubicBezTo>
                  <a:pt x="3738093" y="1142618"/>
                  <a:pt x="3745142" y="1162954"/>
                  <a:pt x="3747000" y="1184029"/>
                </a:cubicBezTo>
                <a:cubicBezTo>
                  <a:pt x="3745142" y="1162954"/>
                  <a:pt x="3738094" y="1142617"/>
                  <a:pt x="3722282" y="1123185"/>
                </a:cubicBezTo>
                <a:cubicBezTo>
                  <a:pt x="3718472" y="1118613"/>
                  <a:pt x="3721902" y="1103945"/>
                  <a:pt x="3726664" y="1097087"/>
                </a:cubicBezTo>
                <a:cubicBezTo>
                  <a:pt x="3773148" y="1030980"/>
                  <a:pt x="3774292" y="994785"/>
                  <a:pt x="3730284" y="927155"/>
                </a:cubicBezTo>
                <a:cubicBezTo>
                  <a:pt x="3727426" y="922773"/>
                  <a:pt x="3724188" y="917059"/>
                  <a:pt x="3719806" y="915343"/>
                </a:cubicBezTo>
                <a:cubicBezTo>
                  <a:pt x="3691800" y="903722"/>
                  <a:pt x="3691038" y="878956"/>
                  <a:pt x="3688752" y="854379"/>
                </a:cubicBezTo>
                <a:close/>
                <a:moveTo>
                  <a:pt x="3736153" y="517851"/>
                </a:moveTo>
                <a:lnTo>
                  <a:pt x="3727235" y="556048"/>
                </a:lnTo>
                <a:cubicBezTo>
                  <a:pt x="3725139" y="564049"/>
                  <a:pt x="3719615" y="572623"/>
                  <a:pt x="3720757" y="580051"/>
                </a:cubicBezTo>
                <a:cubicBezTo>
                  <a:pt x="3724091" y="601579"/>
                  <a:pt x="3721662" y="622201"/>
                  <a:pt x="3717376" y="642538"/>
                </a:cubicBezTo>
                <a:lnTo>
                  <a:pt x="3704853" y="694928"/>
                </a:lnTo>
                <a:lnTo>
                  <a:pt x="3717377" y="642537"/>
                </a:lnTo>
                <a:cubicBezTo>
                  <a:pt x="3721663" y="622201"/>
                  <a:pt x="3724092" y="601578"/>
                  <a:pt x="3720758" y="580050"/>
                </a:cubicBezTo>
                <a:cubicBezTo>
                  <a:pt x="3719616" y="572622"/>
                  <a:pt x="3725140" y="564048"/>
                  <a:pt x="3727236" y="556047"/>
                </a:cubicBezTo>
                <a:close/>
                <a:moveTo>
                  <a:pt x="3749448" y="298169"/>
                </a:moveTo>
                <a:lnTo>
                  <a:pt x="3734666" y="313533"/>
                </a:lnTo>
                <a:lnTo>
                  <a:pt x="3734666" y="313533"/>
                </a:lnTo>
                <a:lnTo>
                  <a:pt x="3734665" y="313534"/>
                </a:lnTo>
                <a:cubicBezTo>
                  <a:pt x="3730473" y="316390"/>
                  <a:pt x="3732759" y="330299"/>
                  <a:pt x="3734093" y="338871"/>
                </a:cubicBezTo>
                <a:lnTo>
                  <a:pt x="3734100" y="338903"/>
                </a:lnTo>
                <a:lnTo>
                  <a:pt x="3744000" y="395640"/>
                </a:lnTo>
                <a:lnTo>
                  <a:pt x="3740190" y="367328"/>
                </a:lnTo>
                <a:lnTo>
                  <a:pt x="3734100" y="338903"/>
                </a:lnTo>
                <a:lnTo>
                  <a:pt x="3734094" y="338870"/>
                </a:lnTo>
                <a:cubicBezTo>
                  <a:pt x="3733427" y="334584"/>
                  <a:pt x="3732522" y="328964"/>
                  <a:pt x="3732308" y="324058"/>
                </a:cubicBezTo>
                <a:lnTo>
                  <a:pt x="3734666" y="313533"/>
                </a:lnTo>
                <a:close/>
                <a:moveTo>
                  <a:pt x="3756993" y="281568"/>
                </a:moveTo>
                <a:lnTo>
                  <a:pt x="3752098" y="295415"/>
                </a:lnTo>
                <a:lnTo>
                  <a:pt x="3752099" y="295415"/>
                </a:lnTo>
                <a:close/>
                <a:moveTo>
                  <a:pt x="3743673" y="24486"/>
                </a:moveTo>
                <a:lnTo>
                  <a:pt x="3741410" y="74129"/>
                </a:lnTo>
                <a:cubicBezTo>
                  <a:pt x="3742333" y="91492"/>
                  <a:pt x="3744643" y="108703"/>
                  <a:pt x="3747334" y="125861"/>
                </a:cubicBezTo>
                <a:lnTo>
                  <a:pt x="3751729" y="153388"/>
                </a:lnTo>
                <a:lnTo>
                  <a:pt x="3760002" y="228944"/>
                </a:lnTo>
                <a:lnTo>
                  <a:pt x="3755543" y="177271"/>
                </a:lnTo>
                <a:lnTo>
                  <a:pt x="3751729" y="153388"/>
                </a:lnTo>
                <a:lnTo>
                  <a:pt x="3751530" y="151569"/>
                </a:lnTo>
                <a:cubicBezTo>
                  <a:pt x="3747300" y="125876"/>
                  <a:pt x="3742795" y="100174"/>
                  <a:pt x="3741411" y="74129"/>
                </a:cubicBezTo>
                <a:close/>
                <a:moveTo>
                  <a:pt x="3741092" y="0"/>
                </a:moveTo>
                <a:lnTo>
                  <a:pt x="4205201" y="0"/>
                </a:lnTo>
                <a:lnTo>
                  <a:pt x="4204073" y="2817"/>
                </a:lnTo>
                <a:cubicBezTo>
                  <a:pt x="4195691" y="21486"/>
                  <a:pt x="4193023" y="43012"/>
                  <a:pt x="4189974" y="63587"/>
                </a:cubicBezTo>
                <a:cubicBezTo>
                  <a:pt x="4184450" y="101308"/>
                  <a:pt x="4181020" y="139219"/>
                  <a:pt x="4176068" y="176939"/>
                </a:cubicBezTo>
                <a:cubicBezTo>
                  <a:pt x="4174924" y="184941"/>
                  <a:pt x="4172830" y="194085"/>
                  <a:pt x="4168066" y="200182"/>
                </a:cubicBezTo>
                <a:cubicBezTo>
                  <a:pt x="4136061" y="241901"/>
                  <a:pt x="4127108" y="292579"/>
                  <a:pt x="4130154" y="340774"/>
                </a:cubicBezTo>
                <a:cubicBezTo>
                  <a:pt x="4132443" y="378686"/>
                  <a:pt x="4134157" y="415835"/>
                  <a:pt x="4130919" y="453364"/>
                </a:cubicBezTo>
                <a:cubicBezTo>
                  <a:pt x="4130727" y="456222"/>
                  <a:pt x="4131109" y="460032"/>
                  <a:pt x="4132633" y="462126"/>
                </a:cubicBezTo>
                <a:cubicBezTo>
                  <a:pt x="4142729" y="475081"/>
                  <a:pt x="4143491" y="488607"/>
                  <a:pt x="4145205" y="505182"/>
                </a:cubicBezTo>
                <a:cubicBezTo>
                  <a:pt x="4147683" y="528615"/>
                  <a:pt x="4145967" y="550141"/>
                  <a:pt x="4141777" y="571860"/>
                </a:cubicBezTo>
                <a:cubicBezTo>
                  <a:pt x="4138729" y="587672"/>
                  <a:pt x="4132443" y="603673"/>
                  <a:pt x="4124440" y="617772"/>
                </a:cubicBezTo>
                <a:cubicBezTo>
                  <a:pt x="4113200" y="637392"/>
                  <a:pt x="4108820" y="656255"/>
                  <a:pt x="4123678" y="674923"/>
                </a:cubicBezTo>
                <a:cubicBezTo>
                  <a:pt x="4139491" y="695116"/>
                  <a:pt x="4133967" y="717977"/>
                  <a:pt x="4134537" y="740268"/>
                </a:cubicBezTo>
                <a:cubicBezTo>
                  <a:pt x="4134729" y="749982"/>
                  <a:pt x="4134347" y="760270"/>
                  <a:pt x="4136823" y="769605"/>
                </a:cubicBezTo>
                <a:cubicBezTo>
                  <a:pt x="4143873" y="796655"/>
                  <a:pt x="4154541" y="822756"/>
                  <a:pt x="4159303" y="850189"/>
                </a:cubicBezTo>
                <a:cubicBezTo>
                  <a:pt x="4161970" y="865430"/>
                  <a:pt x="4157207" y="882384"/>
                  <a:pt x="4153779" y="898198"/>
                </a:cubicBezTo>
                <a:cubicBezTo>
                  <a:pt x="4150159" y="914200"/>
                  <a:pt x="4144635" y="930011"/>
                  <a:pt x="4138919" y="945444"/>
                </a:cubicBezTo>
                <a:cubicBezTo>
                  <a:pt x="4135109" y="955920"/>
                  <a:pt x="4131489" y="967350"/>
                  <a:pt x="4124630" y="975733"/>
                </a:cubicBezTo>
                <a:cubicBezTo>
                  <a:pt x="4109010" y="994785"/>
                  <a:pt x="4106342" y="1014406"/>
                  <a:pt x="4114534" y="1036887"/>
                </a:cubicBezTo>
                <a:cubicBezTo>
                  <a:pt x="4115868" y="1040315"/>
                  <a:pt x="4115868" y="1044315"/>
                  <a:pt x="4116058" y="1048125"/>
                </a:cubicBezTo>
                <a:cubicBezTo>
                  <a:pt x="4120058" y="1109091"/>
                  <a:pt x="4122536" y="1170051"/>
                  <a:pt x="4128632" y="1230633"/>
                </a:cubicBezTo>
                <a:cubicBezTo>
                  <a:pt x="4131109" y="1255206"/>
                  <a:pt x="4141967" y="1278829"/>
                  <a:pt x="4148825" y="1303024"/>
                </a:cubicBezTo>
                <a:cubicBezTo>
                  <a:pt x="4150159" y="1307978"/>
                  <a:pt x="4152255" y="1313504"/>
                  <a:pt x="4151301" y="1318456"/>
                </a:cubicBezTo>
                <a:cubicBezTo>
                  <a:pt x="4141777" y="1372368"/>
                  <a:pt x="4155683" y="1422854"/>
                  <a:pt x="4173972" y="1472575"/>
                </a:cubicBezTo>
                <a:cubicBezTo>
                  <a:pt x="4175878" y="1477717"/>
                  <a:pt x="4175306" y="1484004"/>
                  <a:pt x="4174924" y="1489720"/>
                </a:cubicBezTo>
                <a:cubicBezTo>
                  <a:pt x="4173592" y="1505724"/>
                  <a:pt x="4166924" y="1523059"/>
                  <a:pt x="4170924" y="1537537"/>
                </a:cubicBezTo>
                <a:cubicBezTo>
                  <a:pt x="4181974" y="1576019"/>
                  <a:pt x="4195309" y="1614120"/>
                  <a:pt x="4212073" y="1650317"/>
                </a:cubicBezTo>
                <a:cubicBezTo>
                  <a:pt x="4229028" y="1687086"/>
                  <a:pt x="4243316" y="1721185"/>
                  <a:pt x="4226173" y="1763287"/>
                </a:cubicBezTo>
                <a:cubicBezTo>
                  <a:pt x="4218932" y="1781194"/>
                  <a:pt x="4224076" y="1804816"/>
                  <a:pt x="4225981" y="1825393"/>
                </a:cubicBezTo>
                <a:cubicBezTo>
                  <a:pt x="4227504" y="1840441"/>
                  <a:pt x="4236078" y="1854920"/>
                  <a:pt x="4236078" y="1869780"/>
                </a:cubicBezTo>
                <a:cubicBezTo>
                  <a:pt x="4236078" y="1909408"/>
                  <a:pt x="4246174" y="1944649"/>
                  <a:pt x="4266749" y="1978940"/>
                </a:cubicBezTo>
                <a:cubicBezTo>
                  <a:pt x="4274749" y="1992279"/>
                  <a:pt x="4269416" y="2013043"/>
                  <a:pt x="4271512" y="2030378"/>
                </a:cubicBezTo>
                <a:cubicBezTo>
                  <a:pt x="4273987" y="2048668"/>
                  <a:pt x="4276274" y="2067525"/>
                  <a:pt x="4281800" y="2085054"/>
                </a:cubicBezTo>
                <a:cubicBezTo>
                  <a:pt x="4296278" y="2130393"/>
                  <a:pt x="4312661" y="2175163"/>
                  <a:pt x="4327901" y="2220312"/>
                </a:cubicBezTo>
                <a:cubicBezTo>
                  <a:pt x="4340476" y="2257459"/>
                  <a:pt x="4330569" y="2294039"/>
                  <a:pt x="4325236" y="2330806"/>
                </a:cubicBezTo>
                <a:cubicBezTo>
                  <a:pt x="4321805" y="2353859"/>
                  <a:pt x="4313613" y="2375383"/>
                  <a:pt x="4325807" y="2401292"/>
                </a:cubicBezTo>
                <a:cubicBezTo>
                  <a:pt x="4337427" y="2426059"/>
                  <a:pt x="4334759" y="2457492"/>
                  <a:pt x="4341047" y="2485307"/>
                </a:cubicBezTo>
                <a:cubicBezTo>
                  <a:pt x="4346380" y="2508742"/>
                  <a:pt x="4354954" y="2531409"/>
                  <a:pt x="4363336" y="2554079"/>
                </a:cubicBezTo>
                <a:cubicBezTo>
                  <a:pt x="4374768" y="2584942"/>
                  <a:pt x="4386767" y="2615421"/>
                  <a:pt x="4381054" y="2649143"/>
                </a:cubicBezTo>
                <a:cubicBezTo>
                  <a:pt x="4374575" y="2687436"/>
                  <a:pt x="4398960" y="2713723"/>
                  <a:pt x="4415154" y="2743826"/>
                </a:cubicBezTo>
                <a:cubicBezTo>
                  <a:pt x="4426202" y="2764590"/>
                  <a:pt x="4434395" y="2787259"/>
                  <a:pt x="4441254" y="2809930"/>
                </a:cubicBezTo>
                <a:cubicBezTo>
                  <a:pt x="4450207" y="2840219"/>
                  <a:pt x="4455542" y="2871462"/>
                  <a:pt x="4464304" y="2901943"/>
                </a:cubicBezTo>
                <a:cubicBezTo>
                  <a:pt x="4477448" y="2948047"/>
                  <a:pt x="4487736" y="2994722"/>
                  <a:pt x="4480497" y="3042728"/>
                </a:cubicBezTo>
                <a:cubicBezTo>
                  <a:pt x="4477259" y="3064827"/>
                  <a:pt x="4477448" y="3085403"/>
                  <a:pt x="4482212" y="3107500"/>
                </a:cubicBezTo>
                <a:cubicBezTo>
                  <a:pt x="4490023" y="3143695"/>
                  <a:pt x="4490976" y="3180844"/>
                  <a:pt x="4520122" y="3209993"/>
                </a:cubicBezTo>
                <a:cubicBezTo>
                  <a:pt x="4530410" y="3220280"/>
                  <a:pt x="4533076" y="3238758"/>
                  <a:pt x="4538410" y="3253809"/>
                </a:cubicBezTo>
                <a:cubicBezTo>
                  <a:pt x="4544699" y="3271145"/>
                  <a:pt x="4541459" y="3283908"/>
                  <a:pt x="4523170" y="3293244"/>
                </a:cubicBezTo>
                <a:cubicBezTo>
                  <a:pt x="4514979" y="3297434"/>
                  <a:pt x="4506978" y="3309437"/>
                  <a:pt x="4505643" y="3318771"/>
                </a:cubicBezTo>
                <a:cubicBezTo>
                  <a:pt x="4501643" y="3346776"/>
                  <a:pt x="4507549" y="3372495"/>
                  <a:pt x="4520504" y="3399546"/>
                </a:cubicBezTo>
                <a:cubicBezTo>
                  <a:pt x="4532697" y="3424883"/>
                  <a:pt x="4531362" y="3456508"/>
                  <a:pt x="4536124" y="3485275"/>
                </a:cubicBezTo>
                <a:cubicBezTo>
                  <a:pt x="4539554" y="3505657"/>
                  <a:pt x="4546602" y="3526042"/>
                  <a:pt x="4546602" y="3546617"/>
                </a:cubicBezTo>
                <a:cubicBezTo>
                  <a:pt x="4546602" y="3572146"/>
                  <a:pt x="4540506" y="3597482"/>
                  <a:pt x="4538221" y="3623201"/>
                </a:cubicBezTo>
                <a:cubicBezTo>
                  <a:pt x="4536316" y="3643204"/>
                  <a:pt x="4537079" y="3663589"/>
                  <a:pt x="4534792" y="3683591"/>
                </a:cubicBezTo>
                <a:cubicBezTo>
                  <a:pt x="4533076" y="3699976"/>
                  <a:pt x="4528696" y="3716168"/>
                  <a:pt x="4525077" y="3732361"/>
                </a:cubicBezTo>
                <a:cubicBezTo>
                  <a:pt x="4523742" y="3738267"/>
                  <a:pt x="4518597" y="3744173"/>
                  <a:pt x="4519359" y="3749506"/>
                </a:cubicBezTo>
                <a:cubicBezTo>
                  <a:pt x="4527552" y="3802467"/>
                  <a:pt x="4490976" y="3840569"/>
                  <a:pt x="4474782" y="3885338"/>
                </a:cubicBezTo>
                <a:cubicBezTo>
                  <a:pt x="4457636" y="3932394"/>
                  <a:pt x="4431347" y="3977925"/>
                  <a:pt x="4439157" y="4030503"/>
                </a:cubicBezTo>
                <a:cubicBezTo>
                  <a:pt x="4443919" y="4062318"/>
                  <a:pt x="4454971" y="4092989"/>
                  <a:pt x="4461639" y="4124614"/>
                </a:cubicBezTo>
                <a:cubicBezTo>
                  <a:pt x="4463924" y="4135854"/>
                  <a:pt x="4463542" y="4148427"/>
                  <a:pt x="4461256" y="4159667"/>
                </a:cubicBezTo>
                <a:cubicBezTo>
                  <a:pt x="4450777" y="4213961"/>
                  <a:pt x="4449253" y="4267493"/>
                  <a:pt x="4466400" y="4320837"/>
                </a:cubicBezTo>
                <a:cubicBezTo>
                  <a:pt x="4469259" y="4329979"/>
                  <a:pt x="4471924" y="4339695"/>
                  <a:pt x="4471924" y="4349222"/>
                </a:cubicBezTo>
                <a:cubicBezTo>
                  <a:pt x="4471924" y="4401419"/>
                  <a:pt x="4467924" y="4452665"/>
                  <a:pt x="4449253" y="4502579"/>
                </a:cubicBezTo>
                <a:cubicBezTo>
                  <a:pt x="4442967" y="4519343"/>
                  <a:pt x="4446967" y="4539728"/>
                  <a:pt x="4445443" y="4558207"/>
                </a:cubicBezTo>
                <a:cubicBezTo>
                  <a:pt x="4444111" y="4575351"/>
                  <a:pt x="4443539" y="4592878"/>
                  <a:pt x="4439157" y="4609452"/>
                </a:cubicBezTo>
                <a:cubicBezTo>
                  <a:pt x="4432681" y="4633647"/>
                  <a:pt x="4431919" y="4656126"/>
                  <a:pt x="4437633" y="4681083"/>
                </a:cubicBezTo>
                <a:cubicBezTo>
                  <a:pt x="4442967" y="4704895"/>
                  <a:pt x="4440301" y="4730614"/>
                  <a:pt x="4440491" y="4755381"/>
                </a:cubicBezTo>
                <a:cubicBezTo>
                  <a:pt x="4440681" y="4783004"/>
                  <a:pt x="4440871" y="4810627"/>
                  <a:pt x="4439919" y="4838250"/>
                </a:cubicBezTo>
                <a:cubicBezTo>
                  <a:pt x="4439539" y="4849300"/>
                  <a:pt x="4431919" y="4861873"/>
                  <a:pt x="4434967" y="4871019"/>
                </a:cubicBezTo>
                <a:cubicBezTo>
                  <a:pt x="4445254" y="4900546"/>
                  <a:pt x="4432872" y="4930075"/>
                  <a:pt x="4438395" y="4959602"/>
                </a:cubicBezTo>
                <a:cubicBezTo>
                  <a:pt x="4441254" y="4974082"/>
                  <a:pt x="4433444" y="4990465"/>
                  <a:pt x="4432681" y="5006086"/>
                </a:cubicBezTo>
                <a:cubicBezTo>
                  <a:pt x="4431347" y="5031614"/>
                  <a:pt x="4431919" y="5057141"/>
                  <a:pt x="4431537" y="5082670"/>
                </a:cubicBezTo>
                <a:cubicBezTo>
                  <a:pt x="4431347" y="5091052"/>
                  <a:pt x="4430585" y="5099245"/>
                  <a:pt x="4430202" y="5107627"/>
                </a:cubicBezTo>
                <a:cubicBezTo>
                  <a:pt x="4429823" y="5115057"/>
                  <a:pt x="4428108" y="5122867"/>
                  <a:pt x="4429440" y="5129916"/>
                </a:cubicBezTo>
                <a:cubicBezTo>
                  <a:pt x="4434205" y="5155445"/>
                  <a:pt x="4442016" y="5180591"/>
                  <a:pt x="4445063" y="5206308"/>
                </a:cubicBezTo>
                <a:cubicBezTo>
                  <a:pt x="4447729" y="5228597"/>
                  <a:pt x="4444111" y="5251650"/>
                  <a:pt x="4446015" y="5274129"/>
                </a:cubicBezTo>
                <a:cubicBezTo>
                  <a:pt x="4449253" y="5313754"/>
                  <a:pt x="4454971" y="5353379"/>
                  <a:pt x="4458589" y="5393005"/>
                </a:cubicBezTo>
                <a:cubicBezTo>
                  <a:pt x="4459351" y="5401579"/>
                  <a:pt x="4454587" y="5410531"/>
                  <a:pt x="4454207" y="5419295"/>
                </a:cubicBezTo>
                <a:cubicBezTo>
                  <a:pt x="4453255" y="5446728"/>
                  <a:pt x="4453063" y="5474161"/>
                  <a:pt x="4452493" y="5501594"/>
                </a:cubicBezTo>
                <a:cubicBezTo>
                  <a:pt x="4452301" y="5517215"/>
                  <a:pt x="4452873" y="5533027"/>
                  <a:pt x="4451160" y="5548460"/>
                </a:cubicBezTo>
                <a:cubicBezTo>
                  <a:pt x="4448873" y="5568842"/>
                  <a:pt x="4445443" y="5587321"/>
                  <a:pt x="4460304" y="5606372"/>
                </a:cubicBezTo>
                <a:cubicBezTo>
                  <a:pt x="4483354" y="5635711"/>
                  <a:pt x="4474400" y="5673050"/>
                  <a:pt x="4479734" y="5706959"/>
                </a:cubicBezTo>
                <a:cubicBezTo>
                  <a:pt x="4481069" y="5715723"/>
                  <a:pt x="4481259" y="5724678"/>
                  <a:pt x="4482782" y="5733440"/>
                </a:cubicBezTo>
                <a:cubicBezTo>
                  <a:pt x="4485641" y="5749634"/>
                  <a:pt x="4488879" y="5765635"/>
                  <a:pt x="4492119" y="5781830"/>
                </a:cubicBezTo>
                <a:cubicBezTo>
                  <a:pt x="4492690" y="5784686"/>
                  <a:pt x="4492881" y="5787924"/>
                  <a:pt x="4493834" y="5790592"/>
                </a:cubicBezTo>
                <a:cubicBezTo>
                  <a:pt x="4501833" y="5815169"/>
                  <a:pt x="4510977" y="5839361"/>
                  <a:pt x="4517455" y="5864318"/>
                </a:cubicBezTo>
                <a:cubicBezTo>
                  <a:pt x="4520695" y="5876511"/>
                  <a:pt x="4521076" y="5890037"/>
                  <a:pt x="4519359" y="5902610"/>
                </a:cubicBezTo>
                <a:cubicBezTo>
                  <a:pt x="4514407" y="5939377"/>
                  <a:pt x="4512311" y="5975764"/>
                  <a:pt x="4519551" y="6012723"/>
                </a:cubicBezTo>
                <a:cubicBezTo>
                  <a:pt x="4522408" y="6027392"/>
                  <a:pt x="4517645" y="6043776"/>
                  <a:pt x="4515931" y="6059397"/>
                </a:cubicBezTo>
                <a:cubicBezTo>
                  <a:pt x="4511360" y="6096736"/>
                  <a:pt x="4506405" y="6134075"/>
                  <a:pt x="4502025" y="6171605"/>
                </a:cubicBezTo>
                <a:cubicBezTo>
                  <a:pt x="4499358" y="6195037"/>
                  <a:pt x="4497833" y="6218660"/>
                  <a:pt x="4495167" y="6242093"/>
                </a:cubicBezTo>
                <a:cubicBezTo>
                  <a:pt x="4491927" y="6269144"/>
                  <a:pt x="4486975" y="6296005"/>
                  <a:pt x="4484306" y="6323058"/>
                </a:cubicBezTo>
                <a:cubicBezTo>
                  <a:pt x="4481259" y="6353919"/>
                  <a:pt x="4480688" y="6384972"/>
                  <a:pt x="4477448" y="6415833"/>
                </a:cubicBezTo>
                <a:cubicBezTo>
                  <a:pt x="4471162" y="6472225"/>
                  <a:pt x="4463733" y="6528424"/>
                  <a:pt x="4456683" y="6584812"/>
                </a:cubicBezTo>
                <a:cubicBezTo>
                  <a:pt x="4449825" y="6639488"/>
                  <a:pt x="4443729" y="6694164"/>
                  <a:pt x="4435157" y="6748458"/>
                </a:cubicBezTo>
                <a:cubicBezTo>
                  <a:pt x="4431537" y="6771319"/>
                  <a:pt x="4421630" y="6793035"/>
                  <a:pt x="4416106" y="6815516"/>
                </a:cubicBezTo>
                <a:lnTo>
                  <a:pt x="4406407" y="6858000"/>
                </a:lnTo>
                <a:lnTo>
                  <a:pt x="4234154" y="6858000"/>
                </a:lnTo>
                <a:lnTo>
                  <a:pt x="0" y="6858000"/>
                </a:lnTo>
                <a:lnTo>
                  <a:pt x="0" y="2"/>
                </a:lnTo>
                <a:lnTo>
                  <a:pt x="3741092" y="1"/>
                </a:lnTo>
                <a:lnTo>
                  <a:pt x="3743810" y="21486"/>
                </a:lnTo>
                <a:close/>
              </a:path>
            </a:pathLst>
          </a:custGeom>
          <a:effectLst/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54A1C8FD-E5B7-4BEC-A74A-A55FB8EA7C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697284" y="-1"/>
            <a:ext cx="884241" cy="6858001"/>
            <a:chOff x="3697284" y="-1"/>
            <a:chExt cx="884241" cy="6858001"/>
          </a:xfrm>
          <a:effectLst>
            <a:outerShdw blurRad="381000" dist="152400" algn="l" rotWithShape="0">
              <a:prstClr val="black">
                <a:alpha val="10000"/>
              </a:prstClr>
            </a:outerShdw>
          </a:effectLst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20D202D-5E48-4B15-9AF5-71BED4FCFF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705641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68D6A069-9380-4E59-A0DA-07053EE8E5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715166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6879A2E-B684-8701-21D0-39AA93D09E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5854" y="1326995"/>
            <a:ext cx="6140449" cy="5319132"/>
          </a:xfrm>
        </p:spPr>
        <p:txBody>
          <a:bodyPr>
            <a:normAutofit fontScale="92500" lnSpcReduction="10000"/>
          </a:bodyPr>
          <a:lstStyle/>
          <a:p>
            <a:r>
              <a:rPr lang="en-US" sz="2400" b="1" dirty="0">
                <a:solidFill>
                  <a:schemeClr val="bg1">
                    <a:alpha val="80000"/>
                  </a:schemeClr>
                </a:solidFill>
              </a:rPr>
              <a:t>Introduction</a:t>
            </a:r>
            <a:r>
              <a:rPr lang="en-US" sz="2400" b="1" dirty="0">
                <a:solidFill>
                  <a:schemeClr val="bg1">
                    <a:alpha val="80000"/>
                  </a:schemeClr>
                </a:solidFill>
                <a:cs typeface="Arial" panose="020B0604020202020204" pitchFamily="34" charset="0"/>
              </a:rPr>
              <a:t> </a:t>
            </a:r>
            <a:endParaRPr lang="en-US" sz="2400" b="1" dirty="0">
              <a:solidFill>
                <a:schemeClr val="bg1">
                  <a:alpha val="80000"/>
                </a:schemeClr>
              </a:solidFill>
            </a:endParaRPr>
          </a:p>
          <a:p>
            <a:r>
              <a:rPr lang="en-US" sz="2400" b="1" dirty="0">
                <a:solidFill>
                  <a:schemeClr val="bg1">
                    <a:alpha val="80000"/>
                  </a:schemeClr>
                </a:solidFill>
              </a:rPr>
              <a:t>Business Idea</a:t>
            </a:r>
          </a:p>
          <a:p>
            <a:r>
              <a:rPr lang="en-US" sz="2400" b="1" dirty="0">
                <a:solidFill>
                  <a:schemeClr val="bg1">
                    <a:alpha val="80000"/>
                  </a:schemeClr>
                </a:solidFill>
              </a:rPr>
              <a:t>Legal Form &amp; Management Structure</a:t>
            </a:r>
          </a:p>
          <a:p>
            <a:r>
              <a:rPr lang="en-US" sz="2400" b="1" dirty="0">
                <a:solidFill>
                  <a:schemeClr val="bg1">
                    <a:alpha val="80000"/>
                  </a:schemeClr>
                </a:solidFill>
              </a:rPr>
              <a:t>PESTEL Analysis</a:t>
            </a:r>
          </a:p>
          <a:p>
            <a:r>
              <a:rPr lang="en-US" sz="2400" b="1" dirty="0">
                <a:solidFill>
                  <a:schemeClr val="bg1">
                    <a:alpha val="80000"/>
                  </a:schemeClr>
                </a:solidFill>
              </a:rPr>
              <a:t>Marketing Strategy</a:t>
            </a:r>
          </a:p>
          <a:p>
            <a:r>
              <a:rPr lang="en-US" sz="2400" b="1" dirty="0">
                <a:solidFill>
                  <a:schemeClr val="bg1">
                    <a:alpha val="80000"/>
                  </a:schemeClr>
                </a:solidFill>
              </a:rPr>
              <a:t>Funding Requirement</a:t>
            </a:r>
          </a:p>
          <a:p>
            <a:r>
              <a:rPr lang="en-US" sz="2400" b="1" dirty="0">
                <a:solidFill>
                  <a:schemeClr val="bg1">
                    <a:alpha val="80000"/>
                  </a:schemeClr>
                </a:solidFill>
              </a:rPr>
              <a:t>Start- up Costs</a:t>
            </a:r>
          </a:p>
          <a:p>
            <a:r>
              <a:rPr lang="en-US" sz="2400" b="1" dirty="0">
                <a:solidFill>
                  <a:schemeClr val="bg1">
                    <a:alpha val="80000"/>
                  </a:schemeClr>
                </a:solidFill>
              </a:rPr>
              <a:t>Fixed Costs</a:t>
            </a:r>
          </a:p>
          <a:p>
            <a:r>
              <a:rPr lang="en-US" sz="2400" b="1" dirty="0">
                <a:solidFill>
                  <a:schemeClr val="bg1">
                    <a:alpha val="80000"/>
                  </a:schemeClr>
                </a:solidFill>
              </a:rPr>
              <a:t>Variable Costs</a:t>
            </a:r>
          </a:p>
          <a:p>
            <a:r>
              <a:rPr lang="en-US" sz="2400" b="1" dirty="0">
                <a:solidFill>
                  <a:schemeClr val="bg1">
                    <a:alpha val="80000"/>
                  </a:schemeClr>
                </a:solidFill>
              </a:rPr>
              <a:t>Financial Forecast</a:t>
            </a:r>
          </a:p>
          <a:p>
            <a:r>
              <a:rPr lang="en-US" sz="2400" b="1" dirty="0">
                <a:solidFill>
                  <a:schemeClr val="bg1">
                    <a:alpha val="80000"/>
                  </a:schemeClr>
                </a:solidFill>
              </a:rPr>
              <a:t>Break- even Analysis</a:t>
            </a:r>
          </a:p>
          <a:p>
            <a:r>
              <a:rPr lang="en-US" sz="2400" b="1" dirty="0">
                <a:solidFill>
                  <a:schemeClr val="bg1">
                    <a:alpha val="80000"/>
                  </a:schemeClr>
                </a:solidFill>
              </a:rPr>
              <a:t>Conclusion</a:t>
            </a:r>
          </a:p>
          <a:p>
            <a:r>
              <a:rPr lang="en-US" sz="2400" b="1" dirty="0">
                <a:solidFill>
                  <a:schemeClr val="bg1">
                    <a:alpha val="80000"/>
                  </a:schemeClr>
                </a:solidFill>
              </a:rPr>
              <a:t>Question</a:t>
            </a:r>
          </a:p>
          <a:p>
            <a:endParaRPr lang="en-US" sz="2400" b="1" dirty="0">
              <a:solidFill>
                <a:schemeClr val="bg1">
                  <a:alpha val="80000"/>
                </a:schemeClr>
              </a:solidFill>
            </a:endParaRPr>
          </a:p>
          <a:p>
            <a:endParaRPr lang="en-US" sz="2400" b="1" dirty="0">
              <a:solidFill>
                <a:schemeClr val="bg1">
                  <a:alpha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9151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8E26D1-F30F-C98B-27E3-8C49B2050F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7214839" cy="1349298"/>
          </a:xfrm>
        </p:spPr>
        <p:txBody>
          <a:bodyPr>
            <a:normAutofit/>
          </a:bodyPr>
          <a:lstStyle/>
          <a:p>
            <a:r>
              <a:rPr lang="en-GB" sz="4000" b="1" dirty="0"/>
              <a:t>Introduction &amp; Presentation Aim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40CD43E4-1FB3-08DF-8891-6E540C8531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3048" y="970155"/>
            <a:ext cx="6498044" cy="58878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Introduction</a:t>
            </a:r>
          </a:p>
          <a:p>
            <a:pPr marL="0" indent="0">
              <a:buNone/>
            </a:pPr>
            <a:r>
              <a:rPr lang="en-US" sz="2000" b="1" dirty="0"/>
              <a:t>Business: </a:t>
            </a:r>
            <a:r>
              <a:rPr lang="en-US" sz="2000" dirty="0"/>
              <a:t>Sweet Tide Bakery &amp; Coffee House</a:t>
            </a:r>
          </a:p>
          <a:p>
            <a:pPr marL="0" indent="0">
              <a:buNone/>
            </a:pPr>
            <a:r>
              <a:rPr lang="en-US" sz="2000" b="1" dirty="0"/>
              <a:t>Location: </a:t>
            </a:r>
            <a:r>
              <a:rPr lang="en-US" sz="2000" dirty="0"/>
              <a:t>Bournemouth, UK</a:t>
            </a:r>
          </a:p>
          <a:p>
            <a:pPr marL="0" indent="0">
              <a:buNone/>
            </a:pPr>
            <a:endParaRPr lang="en-US" sz="2000" b="1" dirty="0"/>
          </a:p>
          <a:p>
            <a:pPr marL="0" indent="0">
              <a:buNone/>
            </a:pPr>
            <a:r>
              <a:rPr lang="en-US" b="1" dirty="0"/>
              <a:t> Aim</a:t>
            </a:r>
          </a:p>
          <a:p>
            <a:pPr marL="0" indent="0">
              <a:buNone/>
            </a:pPr>
            <a:r>
              <a:rPr lang="en-US" sz="2000" dirty="0"/>
              <a:t>To present the business concept, market strategy, and financial viability of Sweet Tide Bakery &amp; Coffee House.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b="1" dirty="0"/>
              <a:t> Objective</a:t>
            </a:r>
          </a:p>
          <a:p>
            <a:pPr marL="0" indent="0">
              <a:buNone/>
            </a:pPr>
            <a:r>
              <a:rPr lang="en-US" sz="2000" dirty="0"/>
              <a:t>To establish a sustainable independent bakery and café focused on quality, personalized service and customer loyalty.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sz="2000" b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DBF5BE2-C79B-FBB0-BED5-357EED3152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740"/>
          <a:stretch>
            <a:fillRect/>
          </a:stretch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44170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D1D34770-47A8-402C-AF23-2B653F2D88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806302-BA5A-4A06-5730-9779897E2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79" y="1"/>
            <a:ext cx="6002110" cy="1059366"/>
          </a:xfrm>
        </p:spPr>
        <p:txBody>
          <a:bodyPr>
            <a:normAutofit/>
          </a:bodyPr>
          <a:lstStyle/>
          <a:p>
            <a:r>
              <a:rPr lang="en-GB" sz="4000" b="1" dirty="0"/>
              <a:t>Business Idea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35CE0932-78DF-1020-5290-FBD8D86983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815" y="914400"/>
            <a:ext cx="7062576" cy="59436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sz="4000" b="1" dirty="0"/>
              <a:t>Sweet Tide Bakery &amp; Coffee House</a:t>
            </a:r>
            <a:r>
              <a:rPr lang="en-US" sz="4000" dirty="0"/>
              <a:t> will offer:</a:t>
            </a:r>
            <a:endParaRPr lang="en-US" sz="4000" b="1" dirty="0"/>
          </a:p>
          <a:p>
            <a:r>
              <a:rPr lang="en-US" sz="2900" dirty="0"/>
              <a:t>Specialty coffee &amp; premium tea</a:t>
            </a:r>
          </a:p>
          <a:p>
            <a:r>
              <a:rPr lang="en-US" sz="2900" dirty="0"/>
              <a:t>Fresh pastries &amp; croissants</a:t>
            </a:r>
          </a:p>
          <a:p>
            <a:r>
              <a:rPr lang="en-US" sz="2900" dirty="0"/>
              <a:t>Custom celebration cakes</a:t>
            </a:r>
          </a:p>
          <a:p>
            <a:r>
              <a:rPr lang="en-US" sz="2900" dirty="0"/>
              <a:t>Cookies &amp; brownies</a:t>
            </a:r>
          </a:p>
          <a:p>
            <a:r>
              <a:rPr lang="en-US" sz="2900" dirty="0"/>
              <a:t>Seasonal desserts</a:t>
            </a:r>
          </a:p>
          <a:p>
            <a:pPr marL="0" indent="0">
              <a:buNone/>
            </a:pPr>
            <a:r>
              <a:rPr lang="en-US" sz="4000" b="1" dirty="0"/>
              <a:t>Market Need</a:t>
            </a:r>
          </a:p>
          <a:p>
            <a:pPr marL="0" indent="0">
              <a:buNone/>
            </a:pPr>
            <a:r>
              <a:rPr lang="en-US" sz="2900" dirty="0"/>
              <a:t>Customers increasingly value:</a:t>
            </a:r>
          </a:p>
          <a:p>
            <a:r>
              <a:rPr lang="en-US" sz="2900" dirty="0"/>
              <a:t>Fresh homemade products</a:t>
            </a:r>
          </a:p>
          <a:p>
            <a:r>
              <a:rPr lang="en-US" sz="2900" dirty="0"/>
              <a:t>Personalized service</a:t>
            </a:r>
          </a:p>
          <a:p>
            <a:r>
              <a:rPr lang="en-US" sz="2900" dirty="0"/>
              <a:t>Independent local business</a:t>
            </a:r>
          </a:p>
          <a:p>
            <a:r>
              <a:rPr lang="en-US" sz="2900" dirty="0"/>
              <a:t>Comfortable café experiences</a:t>
            </a:r>
          </a:p>
          <a:p>
            <a:endParaRPr lang="en-US" sz="2000" dirty="0"/>
          </a:p>
          <a:p>
            <a:pPr marL="0" indent="0">
              <a:buNone/>
            </a:pPr>
            <a:r>
              <a:rPr lang="en-US" sz="3600" b="1" dirty="0"/>
              <a:t>Unique Selling Point</a:t>
            </a:r>
          </a:p>
          <a:p>
            <a:pPr marL="0" indent="0">
              <a:buNone/>
            </a:pPr>
            <a:r>
              <a:rPr lang="en-US" sz="2900" dirty="0"/>
              <a:t>Fresh homemade products+ specialty coffee + personalized customer service.</a:t>
            </a:r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ADAA2CF-4770-2A68-F38B-631B3738C3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4"/>
          <a:stretch>
            <a:fillRect/>
          </a:stretch>
        </p:blipFill>
        <p:spPr>
          <a:xfrm>
            <a:off x="7199440" y="10"/>
            <a:ext cx="4992560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8306133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5693B2-54BA-A3D6-D248-ED679E4872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2542" y="680452"/>
            <a:ext cx="8136410" cy="320036"/>
          </a:xfrm>
        </p:spPr>
        <p:txBody>
          <a:bodyPr anchor="b">
            <a:normAutofit fontScale="90000"/>
          </a:bodyPr>
          <a:lstStyle/>
          <a:p>
            <a:r>
              <a:rPr lang="en-GB" sz="4000" b="1" dirty="0"/>
              <a:t>Legal Form &amp; Management Structure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6B665C8-071A-5512-5E86-491C6EE64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88" r="1023"/>
          <a:stretch>
            <a:fillRect/>
          </a:stretch>
        </p:blipFill>
        <p:spPr>
          <a:xfrm>
            <a:off x="20" y="1"/>
            <a:ext cx="4052522" cy="6858000"/>
          </a:xfrm>
          <a:custGeom>
            <a:avLst/>
            <a:gdLst/>
            <a:ahLst/>
            <a:cxnLst/>
            <a:rect l="l" t="t" r="r" b="b"/>
            <a:pathLst>
              <a:path w="4052542" h="6858000">
                <a:moveTo>
                  <a:pt x="0" y="0"/>
                </a:moveTo>
                <a:lnTo>
                  <a:pt x="4020923" y="0"/>
                </a:lnTo>
                <a:lnTo>
                  <a:pt x="4022656" y="14697"/>
                </a:lnTo>
                <a:cubicBezTo>
                  <a:pt x="4037606" y="98462"/>
                  <a:pt x="4035072" y="183369"/>
                  <a:pt x="4039126" y="267642"/>
                </a:cubicBezTo>
                <a:cubicBezTo>
                  <a:pt x="4043941" y="370699"/>
                  <a:pt x="4037860" y="474136"/>
                  <a:pt x="4035579" y="577446"/>
                </a:cubicBezTo>
                <a:cubicBezTo>
                  <a:pt x="4033805" y="665399"/>
                  <a:pt x="4025063" y="753226"/>
                  <a:pt x="4027724" y="841306"/>
                </a:cubicBezTo>
                <a:cubicBezTo>
                  <a:pt x="4027914" y="844352"/>
                  <a:pt x="4027914" y="847398"/>
                  <a:pt x="4027724" y="850444"/>
                </a:cubicBezTo>
                <a:cubicBezTo>
                  <a:pt x="4019615" y="947281"/>
                  <a:pt x="4019615" y="1044626"/>
                  <a:pt x="4027724" y="1141464"/>
                </a:cubicBezTo>
                <a:cubicBezTo>
                  <a:pt x="4030296" y="1181772"/>
                  <a:pt x="4029574" y="1222221"/>
                  <a:pt x="4025570" y="1262415"/>
                </a:cubicBezTo>
                <a:cubicBezTo>
                  <a:pt x="4021769" y="1313563"/>
                  <a:pt x="4009606" y="1365472"/>
                  <a:pt x="4018348" y="1416238"/>
                </a:cubicBezTo>
                <a:cubicBezTo>
                  <a:pt x="4024037" y="1458058"/>
                  <a:pt x="4027166" y="1500194"/>
                  <a:pt x="4027724" y="1542394"/>
                </a:cubicBezTo>
                <a:cubicBezTo>
                  <a:pt x="4032158" y="1636820"/>
                  <a:pt x="4027977" y="1731753"/>
                  <a:pt x="4026330" y="1826433"/>
                </a:cubicBezTo>
                <a:cubicBezTo>
                  <a:pt x="4024556" y="1936724"/>
                  <a:pt x="4027344" y="2047015"/>
                  <a:pt x="4018475" y="2157432"/>
                </a:cubicBezTo>
                <a:cubicBezTo>
                  <a:pt x="4013597" y="2246629"/>
                  <a:pt x="4013597" y="2336029"/>
                  <a:pt x="4018475" y="2425226"/>
                </a:cubicBezTo>
                <a:cubicBezTo>
                  <a:pt x="4020882" y="2506961"/>
                  <a:pt x="4033172" y="2587934"/>
                  <a:pt x="4031145" y="2670557"/>
                </a:cubicBezTo>
                <a:cubicBezTo>
                  <a:pt x="4028737" y="2766886"/>
                  <a:pt x="4017335" y="2862962"/>
                  <a:pt x="4020882" y="2959546"/>
                </a:cubicBezTo>
                <a:cubicBezTo>
                  <a:pt x="4022529" y="3005617"/>
                  <a:pt x="4022656" y="3051688"/>
                  <a:pt x="4023543" y="3097758"/>
                </a:cubicBezTo>
                <a:cubicBezTo>
                  <a:pt x="4024683" y="3153221"/>
                  <a:pt x="4034692" y="3208556"/>
                  <a:pt x="4029117" y="3263892"/>
                </a:cubicBezTo>
                <a:cubicBezTo>
                  <a:pt x="4019869" y="3356161"/>
                  <a:pt x="3995923" y="3446906"/>
                  <a:pt x="4010873" y="3541459"/>
                </a:cubicBezTo>
                <a:cubicBezTo>
                  <a:pt x="4019108" y="3593495"/>
                  <a:pt x="4028357" y="3645658"/>
                  <a:pt x="4033172" y="3698201"/>
                </a:cubicBezTo>
                <a:cubicBezTo>
                  <a:pt x="4037353" y="3745160"/>
                  <a:pt x="4047868" y="3792881"/>
                  <a:pt x="4039886" y="3839586"/>
                </a:cubicBezTo>
                <a:cubicBezTo>
                  <a:pt x="4033045" y="3879565"/>
                  <a:pt x="4036592" y="3919544"/>
                  <a:pt x="4031271" y="3959523"/>
                </a:cubicBezTo>
                <a:cubicBezTo>
                  <a:pt x="4024303" y="4011939"/>
                  <a:pt x="4020629" y="4065244"/>
                  <a:pt x="4015308" y="4118042"/>
                </a:cubicBezTo>
                <a:cubicBezTo>
                  <a:pt x="4010620" y="4165889"/>
                  <a:pt x="4006946" y="4213610"/>
                  <a:pt x="4019615" y="4258539"/>
                </a:cubicBezTo>
                <a:cubicBezTo>
                  <a:pt x="4050656" y="4371622"/>
                  <a:pt x="4033679" y="4484070"/>
                  <a:pt x="4022023" y="4596391"/>
                </a:cubicBezTo>
                <a:cubicBezTo>
                  <a:pt x="4016321" y="4650965"/>
                  <a:pt x="4007959" y="4708712"/>
                  <a:pt x="4020629" y="4758718"/>
                </a:cubicBezTo>
                <a:cubicBezTo>
                  <a:pt x="4043941" y="4847432"/>
                  <a:pt x="4025697" y="4931705"/>
                  <a:pt x="4015561" y="5016866"/>
                </a:cubicBezTo>
                <a:cubicBezTo>
                  <a:pt x="4003335" y="5100174"/>
                  <a:pt x="4005096" y="5184929"/>
                  <a:pt x="4020756" y="5267654"/>
                </a:cubicBezTo>
                <a:cubicBezTo>
                  <a:pt x="4033172" y="5326035"/>
                  <a:pt x="4033172" y="5385432"/>
                  <a:pt x="4034692" y="5444194"/>
                </a:cubicBezTo>
                <a:cubicBezTo>
                  <a:pt x="4035579" y="5481001"/>
                  <a:pt x="4022023" y="5518441"/>
                  <a:pt x="4013027" y="5555120"/>
                </a:cubicBezTo>
                <a:cubicBezTo>
                  <a:pt x="3996937" y="5621371"/>
                  <a:pt x="3991109" y="5688636"/>
                  <a:pt x="4013027" y="5753237"/>
                </a:cubicBezTo>
                <a:cubicBezTo>
                  <a:pt x="4043561" y="5842713"/>
                  <a:pt x="4061045" y="5932189"/>
                  <a:pt x="4048375" y="6026870"/>
                </a:cubicBezTo>
                <a:cubicBezTo>
                  <a:pt x="4041027" y="6085251"/>
                  <a:pt x="4039380" y="6144902"/>
                  <a:pt x="4028357" y="6202522"/>
                </a:cubicBezTo>
                <a:cubicBezTo>
                  <a:pt x="4010240" y="6298091"/>
                  <a:pt x="4016701" y="6393024"/>
                  <a:pt x="4031145" y="6487196"/>
                </a:cubicBezTo>
                <a:cubicBezTo>
                  <a:pt x="4041293" y="6565885"/>
                  <a:pt x="4042395" y="6645474"/>
                  <a:pt x="4034439" y="6724403"/>
                </a:cubicBezTo>
                <a:lnTo>
                  <a:pt x="402520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4" name="sketchy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2395728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30D1CDD-9E43-48AB-6A73-75ABCEA44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52542" y="2862589"/>
            <a:ext cx="8136410" cy="38950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Sole Trader</a:t>
            </a:r>
          </a:p>
          <a:p>
            <a:pPr marL="0" indent="0">
              <a:buNone/>
            </a:pPr>
            <a:r>
              <a:rPr lang="en-US" sz="2000" b="1" dirty="0"/>
              <a:t>Why?</a:t>
            </a:r>
          </a:p>
          <a:p>
            <a:r>
              <a:rPr lang="en-US" sz="2000" dirty="0"/>
              <a:t>Simple to establish and administer</a:t>
            </a:r>
          </a:p>
          <a:p>
            <a:r>
              <a:rPr lang="en-US" sz="2000" dirty="0"/>
              <a:t>Owner maintains direct control</a:t>
            </a:r>
          </a:p>
          <a:p>
            <a:r>
              <a:rPr lang="en-US" sz="2000" dirty="0"/>
              <a:t>Suitable for small start- up</a:t>
            </a:r>
          </a:p>
          <a:p>
            <a:r>
              <a:rPr lang="en-US" sz="2000" dirty="0"/>
              <a:t>Allows efficient day- day decision- making</a:t>
            </a:r>
            <a:endParaRPr lang="en-US" sz="2000" b="1" dirty="0"/>
          </a:p>
          <a:p>
            <a:pPr marL="0" indent="0">
              <a:buNone/>
            </a:pPr>
            <a:r>
              <a:rPr lang="en-US" sz="2000" b="1" dirty="0"/>
              <a:t>                                                                    </a:t>
            </a:r>
          </a:p>
          <a:p>
            <a:pPr marL="0" indent="0">
              <a:buNone/>
            </a:pPr>
            <a:r>
              <a:rPr lang="en-US" sz="2000" b="1" dirty="0"/>
              <a:t>                                     </a:t>
            </a:r>
          </a:p>
          <a:p>
            <a:pPr marL="0" indent="0">
              <a:buNone/>
            </a:pP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236643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FBE7AF-0201-DF71-C1A3-B3BCE84AD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Management Structure</a:t>
            </a:r>
            <a:br>
              <a:rPr lang="en-US" b="1" dirty="0"/>
            </a:br>
            <a:endParaRPr lang="en-GB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AFBE677-58B1-05FA-5368-411D94676B9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0332246"/>
              </p:ext>
            </p:extLst>
          </p:nvPr>
        </p:nvGraphicFramePr>
        <p:xfrm>
          <a:off x="838199" y="365125"/>
          <a:ext cx="10902351" cy="53714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06FFBE22-7BAD-CE7B-B9A6-4B7F06391E69}"/>
              </a:ext>
            </a:extLst>
          </p:cNvPr>
          <p:cNvSpPr txBox="1"/>
          <p:nvPr/>
        </p:nvSpPr>
        <p:spPr>
          <a:xfrm>
            <a:off x="931653" y="5220282"/>
            <a:ext cx="1057598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Key Responsibilities</a:t>
            </a:r>
          </a:p>
          <a:p>
            <a:r>
              <a:rPr lang="en-US" b="1" dirty="0"/>
              <a:t>Owner: </a:t>
            </a:r>
            <a:r>
              <a:rPr lang="en-US" dirty="0"/>
              <a:t>Finance, Marketing, Operation</a:t>
            </a:r>
          </a:p>
          <a:p>
            <a:r>
              <a:rPr lang="en-US" b="1" dirty="0"/>
              <a:t>Bakery: </a:t>
            </a:r>
            <a:r>
              <a:rPr lang="en-US" dirty="0"/>
              <a:t>Cakes, Pastries, Product Quality</a:t>
            </a:r>
          </a:p>
          <a:p>
            <a:r>
              <a:rPr lang="en-US" b="1" dirty="0"/>
              <a:t>Barista: </a:t>
            </a:r>
            <a:r>
              <a:rPr lang="en-US" dirty="0"/>
              <a:t>Coffee, Customer Service</a:t>
            </a:r>
          </a:p>
          <a:p>
            <a:r>
              <a:rPr lang="en-US" b="1" dirty="0"/>
              <a:t>Assistant: </a:t>
            </a:r>
            <a:r>
              <a:rPr lang="en-US" dirty="0"/>
              <a:t>Sales Support, Cleaning, Customer Assistant</a:t>
            </a:r>
            <a:endParaRPr lang="en-US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82354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350A6F-FB86-5B77-29AA-A05197AC40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7054" y="0"/>
            <a:ext cx="5571817" cy="802890"/>
          </a:xfrm>
        </p:spPr>
        <p:txBody>
          <a:bodyPr anchor="b">
            <a:normAutofit/>
          </a:bodyPr>
          <a:lstStyle/>
          <a:p>
            <a:r>
              <a:rPr lang="en-GB" sz="4000" b="1" dirty="0"/>
              <a:t>PASTEL ANALYSIS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91FC0B2-6AD7-B7E7-3071-81A0F78DA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52"/>
          <a:stretch>
            <a:fillRect/>
          </a:stretch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7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08FC44AF-C95D-4C1A-2A3C-84A0812DA13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5003515"/>
              </p:ext>
            </p:extLst>
          </p:nvPr>
        </p:nvGraphicFramePr>
        <p:xfrm>
          <a:off x="4795024" y="802890"/>
          <a:ext cx="6558776" cy="4480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79388">
                  <a:extLst>
                    <a:ext uri="{9D8B030D-6E8A-4147-A177-3AD203B41FA5}">
                      <a16:colId xmlns:a16="http://schemas.microsoft.com/office/drawing/2014/main" val="1342753475"/>
                    </a:ext>
                  </a:extLst>
                </a:gridCol>
                <a:gridCol w="3279388">
                  <a:extLst>
                    <a:ext uri="{9D8B030D-6E8A-4147-A177-3AD203B41FA5}">
                      <a16:colId xmlns:a16="http://schemas.microsoft.com/office/drawing/2014/main" val="1786756474"/>
                    </a:ext>
                  </a:extLst>
                </a:gridCol>
              </a:tblGrid>
              <a:tr h="390520">
                <a:tc>
                  <a:txBody>
                    <a:bodyPr/>
                    <a:lstStyle/>
                    <a:p>
                      <a:r>
                        <a:rPr lang="en-GB" sz="2000" b="1" dirty="0"/>
                        <a:t>      POLITICAL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          </a:t>
                      </a:r>
                      <a:r>
                        <a:rPr lang="en-GB" sz="2000" b="1" dirty="0"/>
                        <a:t>ECONOMIC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3970924"/>
                  </a:ext>
                </a:extLst>
              </a:tr>
              <a:tr h="390520">
                <a:tc>
                  <a:txBody>
                    <a:bodyPr/>
                    <a:lstStyle/>
                    <a:p>
                      <a:r>
                        <a:rPr lang="en-GB" sz="2000" dirty="0"/>
                        <a:t>Food safety regulations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Inflation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7013451"/>
                  </a:ext>
                </a:extLst>
              </a:tr>
              <a:tr h="390520">
                <a:tc>
                  <a:txBody>
                    <a:bodyPr/>
                    <a:lstStyle/>
                    <a:p>
                      <a:r>
                        <a:rPr lang="en-GB" sz="2000" dirty="0"/>
                        <a:t>HACCP requirements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Rising ingredient cost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2737666"/>
                  </a:ext>
                </a:extLst>
              </a:tr>
              <a:tr h="390520">
                <a:tc>
                  <a:txBody>
                    <a:bodyPr/>
                    <a:lstStyle/>
                    <a:p>
                      <a:r>
                        <a:rPr lang="en-GB" dirty="0"/>
                        <a:t>         </a:t>
                      </a:r>
                      <a:r>
                        <a:rPr lang="en-GB" sz="2000" b="1" dirty="0"/>
                        <a:t>SOCIAL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          </a:t>
                      </a:r>
                      <a:r>
                        <a:rPr lang="en-GB" sz="2000" b="1" dirty="0"/>
                        <a:t>TECHNOLOGICAL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0416852"/>
                  </a:ext>
                </a:extLst>
              </a:tr>
              <a:tr h="690921">
                <a:tc>
                  <a:txBody>
                    <a:bodyPr/>
                    <a:lstStyle/>
                    <a:p>
                      <a:r>
                        <a:rPr lang="en-GB" sz="2000" dirty="0"/>
                        <a:t>Growing demand for artisan product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Online ordering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3571935"/>
                  </a:ext>
                </a:extLst>
              </a:tr>
              <a:tr h="690921">
                <a:tc>
                  <a:txBody>
                    <a:bodyPr/>
                    <a:lstStyle/>
                    <a:p>
                      <a:r>
                        <a:rPr lang="en-GB" sz="2000" dirty="0"/>
                        <a:t>Preference for independent business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Digital payment &amp; social media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0191371"/>
                  </a:ext>
                </a:extLst>
              </a:tr>
              <a:tr h="390520">
                <a:tc>
                  <a:txBody>
                    <a:bodyPr/>
                    <a:lstStyle/>
                    <a:p>
                      <a:r>
                        <a:rPr lang="en-GB" dirty="0"/>
                        <a:t>            </a:t>
                      </a:r>
                      <a:r>
                        <a:rPr lang="en-GB" sz="2000" b="1" dirty="0"/>
                        <a:t>ENVIROMENTAL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                 </a:t>
                      </a:r>
                      <a:r>
                        <a:rPr lang="en-GB" sz="2000" b="1" dirty="0"/>
                        <a:t>LEGAL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2983695"/>
                  </a:ext>
                </a:extLst>
              </a:tr>
              <a:tr h="390520">
                <a:tc>
                  <a:txBody>
                    <a:bodyPr/>
                    <a:lstStyle/>
                    <a:p>
                      <a:r>
                        <a:rPr lang="en-GB" sz="2000" dirty="0"/>
                        <a:t>Sustainable packing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Food hygiene legislation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5129539"/>
                  </a:ext>
                </a:extLst>
              </a:tr>
              <a:tr h="690921">
                <a:tc>
                  <a:txBody>
                    <a:bodyPr/>
                    <a:lstStyle/>
                    <a:p>
                      <a:r>
                        <a:rPr lang="en-GB" sz="2000" dirty="0"/>
                        <a:t>Reducing environmental impact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UK employment requirements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0665462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A8F9B39-1D00-DF0E-F000-8A40E820F166}"/>
              </a:ext>
            </a:extLst>
          </p:cNvPr>
          <p:cNvSpPr txBox="1"/>
          <p:nvPr/>
        </p:nvSpPr>
        <p:spPr>
          <a:xfrm>
            <a:off x="4795024" y="5508702"/>
            <a:ext cx="65587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Business Response</a:t>
            </a:r>
          </a:p>
          <a:p>
            <a:r>
              <a:rPr lang="en-GB" sz="2000" dirty="0"/>
              <a:t>Maintain compliance- control cost- use technology-focus on quality- build customer loyalty.</a:t>
            </a:r>
          </a:p>
        </p:txBody>
      </p:sp>
    </p:spTree>
    <p:extLst>
      <p:ext uri="{BB962C8B-B14F-4D97-AF65-F5344CB8AC3E}">
        <p14:creationId xmlns:p14="http://schemas.microsoft.com/office/powerpoint/2010/main" val="5166503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57E398-2255-C21B-C3C9-693F6ACC0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88204" y="18288"/>
            <a:ext cx="5560667" cy="888975"/>
          </a:xfrm>
        </p:spPr>
        <p:txBody>
          <a:bodyPr anchor="b">
            <a:normAutofit/>
          </a:bodyPr>
          <a:lstStyle/>
          <a:p>
            <a:r>
              <a:rPr lang="en-GB" sz="4000" b="1" dirty="0"/>
              <a:t>Marketing Strategy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490B2EA-AD2A-E2E1-96CA-874084C9A8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52"/>
          <a:stretch>
            <a:fillRect/>
          </a:stretch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4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61E9813-331D-3941-7936-C163108D83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7345" y="1193179"/>
            <a:ext cx="7419426" cy="550870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000" b="1" dirty="0"/>
              <a:t>Marketing Strategy- 4Ps</a:t>
            </a:r>
          </a:p>
          <a:p>
            <a:pPr marL="0" indent="0">
              <a:buNone/>
            </a:pPr>
            <a:endParaRPr lang="en-US" sz="2000" b="1" dirty="0"/>
          </a:p>
          <a:p>
            <a:pPr marL="0" indent="0">
              <a:buNone/>
            </a:pPr>
            <a:r>
              <a:rPr lang="en-US" sz="2000" b="1" dirty="0"/>
              <a:t>PRODUCT</a:t>
            </a:r>
          </a:p>
          <a:p>
            <a:pPr marL="0" indent="0">
              <a:buNone/>
            </a:pPr>
            <a:r>
              <a:rPr lang="en-US" sz="2000" dirty="0"/>
              <a:t>Fresh pastries, cakes, quality coffee, seasonal products.</a:t>
            </a:r>
          </a:p>
          <a:p>
            <a:pPr marL="0" indent="0">
              <a:buNone/>
            </a:pPr>
            <a:r>
              <a:rPr lang="en-US" sz="2000" b="1" dirty="0"/>
              <a:t>PRICE</a:t>
            </a:r>
          </a:p>
          <a:p>
            <a:pPr marL="0" indent="0">
              <a:buNone/>
            </a:pPr>
            <a:r>
              <a:rPr lang="en-US" sz="2000" dirty="0"/>
              <a:t>Competitive pricing with premium positioning.</a:t>
            </a:r>
          </a:p>
          <a:p>
            <a:pPr marL="0" indent="0">
              <a:buNone/>
            </a:pPr>
            <a:r>
              <a:rPr lang="en-US" sz="2000" b="1" dirty="0"/>
              <a:t>PLACE</a:t>
            </a:r>
          </a:p>
          <a:p>
            <a:pPr marL="0" indent="0">
              <a:buNone/>
            </a:pPr>
            <a:r>
              <a:rPr lang="en-US" sz="2000" dirty="0"/>
              <a:t>Bournemouth town center, close to the beach.</a:t>
            </a:r>
          </a:p>
          <a:p>
            <a:pPr marL="0" indent="0">
              <a:buNone/>
            </a:pPr>
            <a:r>
              <a:rPr lang="en-US" sz="2000" b="1" dirty="0"/>
              <a:t>PROMOTION</a:t>
            </a:r>
          </a:p>
          <a:p>
            <a:pPr marL="0" indent="0">
              <a:buNone/>
            </a:pPr>
            <a:r>
              <a:rPr lang="en-US" sz="2000" dirty="0"/>
              <a:t>Instagram, Tic Tok, Website, Loyalty Program.</a:t>
            </a:r>
          </a:p>
          <a:p>
            <a:pPr marL="0" indent="0">
              <a:buNone/>
            </a:pPr>
            <a:r>
              <a:rPr lang="en-US" sz="2000" b="1" dirty="0"/>
              <a:t>Targeting Strategy</a:t>
            </a:r>
          </a:p>
          <a:p>
            <a:pPr marL="0" indent="0">
              <a:buNone/>
            </a:pPr>
            <a:r>
              <a:rPr lang="en-US" sz="2000" dirty="0"/>
              <a:t>Students- Professionals- Families- Tourists- Local Residents</a:t>
            </a:r>
          </a:p>
          <a:p>
            <a:pPr marL="0" indent="0">
              <a:buNone/>
            </a:pPr>
            <a:r>
              <a:rPr lang="en-US" sz="2000" b="1" dirty="0"/>
              <a:t>USP</a:t>
            </a:r>
          </a:p>
          <a:p>
            <a:pPr marL="0" indent="0">
              <a:buNone/>
            </a:pPr>
            <a:r>
              <a:rPr lang="en-US" sz="2000" b="1" dirty="0"/>
              <a:t>Quality products+ personalized service+ independent café atmosphere.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1988496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31C33C-FC34-E1BF-3930-AA0CA0746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4962" y="13598"/>
            <a:ext cx="5458838" cy="911953"/>
          </a:xfrm>
        </p:spPr>
        <p:txBody>
          <a:bodyPr>
            <a:normAutofit/>
          </a:bodyPr>
          <a:lstStyle/>
          <a:p>
            <a:r>
              <a:rPr lang="en-GB" sz="4000" b="1" dirty="0"/>
              <a:t>FUNDING REQUIREMENTS</a:t>
            </a: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3875180-FF62-A6F1-BC2C-A2CB692879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246" y="511293"/>
            <a:ext cx="4249252" cy="5665670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21027651-F659-5B6C-D09E-FE8ECBC84A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4962" y="769434"/>
            <a:ext cx="5458838" cy="592129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200" b="1" dirty="0"/>
              <a:t>                   £35,000</a:t>
            </a:r>
          </a:p>
          <a:p>
            <a:pPr marL="0" indent="0">
              <a:buNone/>
            </a:pPr>
            <a:r>
              <a:rPr lang="en-US" b="1" dirty="0"/>
              <a:t>Sources of Finance</a:t>
            </a:r>
          </a:p>
          <a:p>
            <a:pPr marL="0" indent="0">
              <a:buNone/>
            </a:pPr>
            <a:r>
              <a:rPr lang="en-US" sz="2000" b="1" dirty="0"/>
              <a:t>Personal Savings</a:t>
            </a:r>
          </a:p>
          <a:p>
            <a:pPr marL="0" indent="0">
              <a:buNone/>
            </a:pPr>
            <a:r>
              <a:rPr lang="en-US" sz="2000" dirty="0"/>
              <a:t>£15,000 – 43%</a:t>
            </a:r>
          </a:p>
          <a:p>
            <a:pPr marL="0" indent="0">
              <a:buNone/>
            </a:pPr>
            <a:r>
              <a:rPr lang="en-US" sz="2000" b="1" dirty="0"/>
              <a:t>Start- up Loan</a:t>
            </a:r>
          </a:p>
          <a:p>
            <a:pPr marL="0" indent="0">
              <a:buNone/>
            </a:pPr>
            <a:r>
              <a:rPr lang="en-US" sz="2000" dirty="0"/>
              <a:t>£20,000 – 57%</a:t>
            </a:r>
          </a:p>
          <a:p>
            <a:pPr marL="0" indent="0">
              <a:buNone/>
            </a:pPr>
            <a:r>
              <a:rPr lang="en-US" sz="2000" b="1" dirty="0"/>
              <a:t>Total Funding</a:t>
            </a:r>
          </a:p>
          <a:p>
            <a:pPr marL="0" indent="0">
              <a:buNone/>
            </a:pPr>
            <a:r>
              <a:rPr lang="en-US" sz="3200" b="1" dirty="0"/>
              <a:t>  £35,000</a:t>
            </a:r>
          </a:p>
          <a:p>
            <a:pPr marL="0" indent="0">
              <a:buNone/>
            </a:pPr>
            <a:r>
              <a:rPr lang="en-US" sz="2000" b="1" dirty="0"/>
              <a:t>Funding Purpose</a:t>
            </a:r>
          </a:p>
          <a:p>
            <a:pPr marL="0" indent="0">
              <a:buNone/>
            </a:pPr>
            <a:r>
              <a:rPr lang="en-US" sz="2000" dirty="0"/>
              <a:t>The funding will cover:</a:t>
            </a:r>
          </a:p>
          <a:p>
            <a:r>
              <a:rPr lang="en-US" sz="2000" dirty="0"/>
              <a:t>Premises, Marketing</a:t>
            </a:r>
          </a:p>
          <a:p>
            <a:r>
              <a:rPr lang="en-US" sz="2000" dirty="0"/>
              <a:t>Equipment, Renovation</a:t>
            </a:r>
          </a:p>
          <a:p>
            <a:r>
              <a:rPr lang="en-US" sz="2000" dirty="0"/>
              <a:t>License &amp; insurance</a:t>
            </a:r>
          </a:p>
          <a:p>
            <a:r>
              <a:rPr lang="en-US" sz="2000" dirty="0"/>
              <a:t>Initial Stock</a:t>
            </a:r>
          </a:p>
          <a:p>
            <a:r>
              <a:rPr lang="en-US" sz="2000" dirty="0"/>
              <a:t>Working capital</a:t>
            </a:r>
          </a:p>
          <a:p>
            <a:endParaRPr lang="en-US" sz="2000" dirty="0"/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945325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B34771-1928-A743-4165-EEDD625EB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55795" y="0"/>
            <a:ext cx="8242610" cy="914399"/>
          </a:xfrm>
        </p:spPr>
        <p:txBody>
          <a:bodyPr>
            <a:normAutofit/>
          </a:bodyPr>
          <a:lstStyle/>
          <a:p>
            <a:r>
              <a:rPr lang="en-GB" sz="4000" b="1" dirty="0"/>
              <a:t>START – UP &amp; FIXED COSTS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69BE0DB-9195-AB77-69AF-06B19F44DB3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3820948"/>
              </p:ext>
            </p:extLst>
          </p:nvPr>
        </p:nvGraphicFramePr>
        <p:xfrm>
          <a:off x="144966" y="702527"/>
          <a:ext cx="6807925" cy="505381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3581749">
                  <a:extLst>
                    <a:ext uri="{9D8B030D-6E8A-4147-A177-3AD203B41FA5}">
                      <a16:colId xmlns:a16="http://schemas.microsoft.com/office/drawing/2014/main" val="2367586494"/>
                    </a:ext>
                  </a:extLst>
                </a:gridCol>
                <a:gridCol w="3226176">
                  <a:extLst>
                    <a:ext uri="{9D8B030D-6E8A-4147-A177-3AD203B41FA5}">
                      <a16:colId xmlns:a16="http://schemas.microsoft.com/office/drawing/2014/main" val="3354399008"/>
                    </a:ext>
                  </a:extLst>
                </a:gridCol>
              </a:tblGrid>
              <a:tr h="338451">
                <a:tc>
                  <a:txBody>
                    <a:bodyPr/>
                    <a:lstStyle/>
                    <a:p>
                      <a:r>
                        <a:rPr lang="en-GB" sz="2000" dirty="0"/>
                        <a:t>                                      COST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  AMOUNT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569447"/>
                  </a:ext>
                </a:extLst>
              </a:tr>
              <a:tr h="563570">
                <a:tc>
                  <a:txBody>
                    <a:bodyPr/>
                    <a:lstStyle/>
                    <a:p>
                      <a:r>
                        <a:rPr lang="en-GB" sz="2000" dirty="0"/>
                        <a:t>Premises deposit &amp; advance rent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£ 5,000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4090487"/>
                  </a:ext>
                </a:extLst>
              </a:tr>
              <a:tr h="338451">
                <a:tc>
                  <a:txBody>
                    <a:bodyPr/>
                    <a:lstStyle/>
                    <a:p>
                      <a:r>
                        <a:rPr lang="en-GB" sz="2000" dirty="0"/>
                        <a:t>Renovation &amp; interior design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£ 4,000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9201961"/>
                  </a:ext>
                </a:extLst>
              </a:tr>
              <a:tr h="338451">
                <a:tc>
                  <a:txBody>
                    <a:bodyPr/>
                    <a:lstStyle/>
                    <a:p>
                      <a:r>
                        <a:rPr lang="en-GB" sz="2000" dirty="0"/>
                        <a:t>Commercial coffee machine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£ 4,500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2968957"/>
                  </a:ext>
                </a:extLst>
              </a:tr>
              <a:tr h="462040">
                <a:tc>
                  <a:txBody>
                    <a:bodyPr/>
                    <a:lstStyle/>
                    <a:p>
                      <a:r>
                        <a:rPr lang="en-GB" sz="2000" dirty="0"/>
                        <a:t>Bakery equipment &amp; ovens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£ 6,000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0154470"/>
                  </a:ext>
                </a:extLst>
              </a:tr>
              <a:tr h="338451">
                <a:tc>
                  <a:txBody>
                    <a:bodyPr/>
                    <a:lstStyle/>
                    <a:p>
                      <a:r>
                        <a:rPr lang="en-GB" sz="2000" dirty="0"/>
                        <a:t>Furniture &amp; seating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£ 3,000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1167954"/>
                  </a:ext>
                </a:extLst>
              </a:tr>
              <a:tr h="462040">
                <a:tc>
                  <a:txBody>
                    <a:bodyPr/>
                    <a:lstStyle/>
                    <a:p>
                      <a:r>
                        <a:rPr lang="en-GB" sz="2000" dirty="0"/>
                        <a:t>Initial ingredients &amp; stock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£ 2,000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9756972"/>
                  </a:ext>
                </a:extLst>
              </a:tr>
              <a:tr h="338451">
                <a:tc>
                  <a:txBody>
                    <a:bodyPr/>
                    <a:lstStyle/>
                    <a:p>
                      <a:r>
                        <a:rPr lang="en-GB" sz="2000" dirty="0"/>
                        <a:t>Website &amp; online ordering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£ 1,000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7668045"/>
                  </a:ext>
                </a:extLst>
              </a:tr>
              <a:tr h="338451">
                <a:tc>
                  <a:txBody>
                    <a:bodyPr/>
                    <a:lstStyle/>
                    <a:p>
                      <a:r>
                        <a:rPr lang="en-GB" sz="2000" dirty="0"/>
                        <a:t>Marketing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£ 1,000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1028817"/>
                  </a:ext>
                </a:extLst>
              </a:tr>
              <a:tr h="338451">
                <a:tc>
                  <a:txBody>
                    <a:bodyPr/>
                    <a:lstStyle/>
                    <a:p>
                      <a:r>
                        <a:rPr lang="en-GB" sz="2000" dirty="0"/>
                        <a:t>Licences &amp; insurance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£ 1,500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1841978"/>
                  </a:ext>
                </a:extLst>
              </a:tr>
              <a:tr h="338451">
                <a:tc>
                  <a:txBody>
                    <a:bodyPr/>
                    <a:lstStyle/>
                    <a:p>
                      <a:r>
                        <a:rPr lang="en-GB" sz="2000" dirty="0"/>
                        <a:t>Working capital reserve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£ 7,000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8265129"/>
                  </a:ext>
                </a:extLst>
              </a:tr>
              <a:tr h="338451">
                <a:tc>
                  <a:txBody>
                    <a:bodyPr/>
                    <a:lstStyle/>
                    <a:p>
                      <a:r>
                        <a:rPr lang="en-GB" sz="2000" b="1" dirty="0"/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£ 35,000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8011863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AE7B272-46BF-041E-4EEE-99E683D0AB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5439576"/>
              </p:ext>
            </p:extLst>
          </p:nvPr>
        </p:nvGraphicFramePr>
        <p:xfrm>
          <a:off x="7035321" y="702527"/>
          <a:ext cx="4920890" cy="45337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0445">
                  <a:extLst>
                    <a:ext uri="{9D8B030D-6E8A-4147-A177-3AD203B41FA5}">
                      <a16:colId xmlns:a16="http://schemas.microsoft.com/office/drawing/2014/main" val="1864147041"/>
                    </a:ext>
                  </a:extLst>
                </a:gridCol>
                <a:gridCol w="2460445">
                  <a:extLst>
                    <a:ext uri="{9D8B030D-6E8A-4147-A177-3AD203B41FA5}">
                      <a16:colId xmlns:a16="http://schemas.microsoft.com/office/drawing/2014/main" val="2782681318"/>
                    </a:ext>
                  </a:extLst>
                </a:gridCol>
              </a:tblGrid>
              <a:tr h="750081">
                <a:tc>
                  <a:txBody>
                    <a:bodyPr/>
                    <a:lstStyle/>
                    <a:p>
                      <a:r>
                        <a:rPr lang="en-GB" dirty="0"/>
                        <a:t>Fixed cost  per month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Amount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5184538"/>
                  </a:ext>
                </a:extLst>
              </a:tr>
              <a:tr h="750081">
                <a:tc>
                  <a:txBody>
                    <a:bodyPr/>
                    <a:lstStyle/>
                    <a:p>
                      <a:r>
                        <a:rPr lang="en-GB" dirty="0"/>
                        <a:t>Rent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£1,800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8241569"/>
                  </a:ext>
                </a:extLst>
              </a:tr>
              <a:tr h="565002">
                <a:tc>
                  <a:txBody>
                    <a:bodyPr/>
                    <a:lstStyle/>
                    <a:p>
                      <a:r>
                        <a:rPr lang="en-GB" dirty="0"/>
                        <a:t>Salary employees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£3,600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1135013"/>
                  </a:ext>
                </a:extLst>
              </a:tr>
              <a:tr h="523380">
                <a:tc>
                  <a:txBody>
                    <a:bodyPr/>
                    <a:lstStyle/>
                    <a:p>
                      <a:r>
                        <a:rPr lang="en-GB" dirty="0"/>
                        <a:t>Insurance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£150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9662135"/>
                  </a:ext>
                </a:extLst>
              </a:tr>
              <a:tr h="537104">
                <a:tc>
                  <a:txBody>
                    <a:bodyPr/>
                    <a:lstStyle/>
                    <a:p>
                      <a:r>
                        <a:rPr lang="en-GB" dirty="0"/>
                        <a:t>Accounting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£120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4477901"/>
                  </a:ext>
                </a:extLst>
              </a:tr>
              <a:tr h="469353">
                <a:tc>
                  <a:txBody>
                    <a:bodyPr/>
                    <a:lstStyle/>
                    <a:p>
                      <a:r>
                        <a:rPr lang="en-GB" dirty="0"/>
                        <a:t>Marketing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£250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3757638"/>
                  </a:ext>
                </a:extLst>
              </a:tr>
              <a:tr h="469353">
                <a:tc>
                  <a:txBody>
                    <a:bodyPr/>
                    <a:lstStyle/>
                    <a:p>
                      <a:r>
                        <a:rPr lang="en-GB" dirty="0"/>
                        <a:t>Internet + landline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£80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3189222"/>
                  </a:ext>
                </a:extLst>
              </a:tr>
              <a:tr h="469353">
                <a:tc>
                  <a:txBody>
                    <a:bodyPr/>
                    <a:lstStyle/>
                    <a:p>
                      <a:r>
                        <a:rPr lang="en-GB" dirty="0"/>
                        <a:t>Total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£6,000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10641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5209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ADEE35-958E-D472-7A6C-6D9361794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5072" y="365125"/>
            <a:ext cx="7868728" cy="1325563"/>
          </a:xfrm>
        </p:spPr>
        <p:txBody>
          <a:bodyPr>
            <a:normAutofit/>
          </a:bodyPr>
          <a:lstStyle/>
          <a:p>
            <a:r>
              <a:rPr lang="en-GB" sz="4000" b="1" dirty="0"/>
              <a:t>VARIABLE COSTS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1D57F91-5E7D-6064-0B25-0C44676BCA1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415344"/>
              </p:ext>
            </p:extLst>
          </p:nvPr>
        </p:nvGraphicFramePr>
        <p:xfrm>
          <a:off x="838200" y="1825625"/>
          <a:ext cx="10515596" cy="346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2228">
                  <a:extLst>
                    <a:ext uri="{9D8B030D-6E8A-4147-A177-3AD203B41FA5}">
                      <a16:colId xmlns:a16="http://schemas.microsoft.com/office/drawing/2014/main" val="1910329815"/>
                    </a:ext>
                  </a:extLst>
                </a:gridCol>
                <a:gridCol w="1502228">
                  <a:extLst>
                    <a:ext uri="{9D8B030D-6E8A-4147-A177-3AD203B41FA5}">
                      <a16:colId xmlns:a16="http://schemas.microsoft.com/office/drawing/2014/main" val="2181080500"/>
                    </a:ext>
                  </a:extLst>
                </a:gridCol>
                <a:gridCol w="1502228">
                  <a:extLst>
                    <a:ext uri="{9D8B030D-6E8A-4147-A177-3AD203B41FA5}">
                      <a16:colId xmlns:a16="http://schemas.microsoft.com/office/drawing/2014/main" val="3481068973"/>
                    </a:ext>
                  </a:extLst>
                </a:gridCol>
                <a:gridCol w="1502228">
                  <a:extLst>
                    <a:ext uri="{9D8B030D-6E8A-4147-A177-3AD203B41FA5}">
                      <a16:colId xmlns:a16="http://schemas.microsoft.com/office/drawing/2014/main" val="4115229693"/>
                    </a:ext>
                  </a:extLst>
                </a:gridCol>
                <a:gridCol w="1502228">
                  <a:extLst>
                    <a:ext uri="{9D8B030D-6E8A-4147-A177-3AD203B41FA5}">
                      <a16:colId xmlns:a16="http://schemas.microsoft.com/office/drawing/2014/main" val="1214790426"/>
                    </a:ext>
                  </a:extLst>
                </a:gridCol>
                <a:gridCol w="1502228">
                  <a:extLst>
                    <a:ext uri="{9D8B030D-6E8A-4147-A177-3AD203B41FA5}">
                      <a16:colId xmlns:a16="http://schemas.microsoft.com/office/drawing/2014/main" val="4011995104"/>
                    </a:ext>
                  </a:extLst>
                </a:gridCol>
                <a:gridCol w="1502228">
                  <a:extLst>
                    <a:ext uri="{9D8B030D-6E8A-4147-A177-3AD203B41FA5}">
                      <a16:colId xmlns:a16="http://schemas.microsoft.com/office/drawing/2014/main" val="285782903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Variable Costs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   January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February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March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April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May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June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54828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Ingredients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£1,200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£ 1,300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£ 1,400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£ 1,500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£ 1,600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£ 1,700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05649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Beverage Supplies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£ 250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£ 300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£ 350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£ 400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£ 450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£ 500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49644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Packing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£ 150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£ 180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£ 200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£ 220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£ 250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£ 280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72447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Utilities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£ 300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£ 350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£ 400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£ 450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£ 550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02256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Part- time Assistant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£ 600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£ 700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£ 800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£ 800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£ 900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£ 900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75247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£ 2,500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£ 2,830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£ 3,150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£ 3,370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£ 3,700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£ 3,930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16136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35672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1BB16D-5999-03F7-E7DC-4D16D34CE0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91414" y="1"/>
            <a:ext cx="7562385" cy="1326994"/>
          </a:xfrm>
        </p:spPr>
        <p:txBody>
          <a:bodyPr>
            <a:normAutofit/>
          </a:bodyPr>
          <a:lstStyle/>
          <a:p>
            <a:r>
              <a:rPr lang="en-GB" sz="4000" b="1" dirty="0"/>
              <a:t>FINANCIAL FORECAST</a:t>
            </a:r>
            <a:br>
              <a:rPr lang="en-GB" sz="4000" b="1" dirty="0"/>
            </a:br>
            <a:r>
              <a:rPr lang="en-GB" sz="2800" b="1" dirty="0"/>
              <a:t>6- Month Financial Forecast</a:t>
            </a:r>
            <a:endParaRPr lang="en-GB" sz="4000" b="1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FBCB4A8-5B11-A9E2-9FD5-BBB347B1F57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1633832"/>
              </p:ext>
            </p:extLst>
          </p:nvPr>
        </p:nvGraphicFramePr>
        <p:xfrm>
          <a:off x="838200" y="1825625"/>
          <a:ext cx="10515600" cy="27736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103120">
                  <a:extLst>
                    <a:ext uri="{9D8B030D-6E8A-4147-A177-3AD203B41FA5}">
                      <a16:colId xmlns:a16="http://schemas.microsoft.com/office/drawing/2014/main" val="1453233021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570026114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163820804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50654196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95247195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           </a:t>
                      </a:r>
                      <a:r>
                        <a:rPr lang="en-GB" sz="2000" dirty="0"/>
                        <a:t>Month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     </a:t>
                      </a:r>
                      <a:r>
                        <a:rPr lang="en-GB" sz="2000" dirty="0"/>
                        <a:t>Revenue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 </a:t>
                      </a:r>
                      <a:r>
                        <a:rPr lang="en-GB" sz="2000" dirty="0"/>
                        <a:t>Variable Costs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   </a:t>
                      </a:r>
                      <a:r>
                        <a:rPr lang="en-GB" sz="2000" dirty="0"/>
                        <a:t>Total Costs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 </a:t>
                      </a:r>
                      <a:r>
                        <a:rPr lang="en-GB" sz="2000" dirty="0"/>
                        <a:t>Net Cash Flow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36404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January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£ 6,500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£ 2,500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£ 8,500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- £ 2,000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27643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February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£ 7,500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£ 2,830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£ 8,830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- £1,330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4673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March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£ 8,500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£ 3,150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£ 9,150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-£ 650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65746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April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£ 10,000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£ 3,370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£ 9,370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£ 630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32624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May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£ 11,500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£ 3,700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£ 9,700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£ 1,800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51060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June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£ 12,500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£ 3,930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£ 9,930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£ 2,570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980454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1B25E80F-648C-C080-B71B-3828D67679D5}"/>
              </a:ext>
            </a:extLst>
          </p:cNvPr>
          <p:cNvSpPr txBox="1"/>
          <p:nvPr/>
        </p:nvSpPr>
        <p:spPr>
          <a:xfrm>
            <a:off x="838199" y="5097935"/>
            <a:ext cx="10515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Key Result</a:t>
            </a:r>
          </a:p>
          <a:p>
            <a:r>
              <a:rPr lang="en-GB" sz="2000" dirty="0"/>
              <a:t>Positive cash flow from Month 4</a:t>
            </a:r>
          </a:p>
          <a:p>
            <a:r>
              <a:rPr lang="en-GB" sz="2000" dirty="0"/>
              <a:t>£ 56,500 total sales revenue over six months.</a:t>
            </a:r>
          </a:p>
        </p:txBody>
      </p:sp>
    </p:spTree>
    <p:extLst>
      <p:ext uri="{BB962C8B-B14F-4D97-AF65-F5344CB8AC3E}">
        <p14:creationId xmlns:p14="http://schemas.microsoft.com/office/powerpoint/2010/main" val="28691236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!!Rectangle">
            <a:extLst>
              <a:ext uri="{FF2B5EF4-FFF2-40B4-BE49-F238E27FC236}">
                <a16:creationId xmlns:a16="http://schemas.microsoft.com/office/drawing/2014/main" id="{362810D9-2C5A-477D-949C-C191895477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8467"/>
            <a:ext cx="12191999" cy="6866467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028691C-C70E-EF81-4978-3D72B84D9B7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51" b="40161"/>
          <a:stretch>
            <a:fillRect/>
          </a:stretch>
        </p:blipFill>
        <p:spPr>
          <a:xfrm>
            <a:off x="20" y="-9107"/>
            <a:ext cx="1219198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06D4A62-CE29-794B-692C-8E8DCE443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591344"/>
            <a:ext cx="3200400" cy="5585619"/>
          </a:xfrm>
        </p:spPr>
        <p:txBody>
          <a:bodyPr>
            <a:normAutofit/>
          </a:bodyPr>
          <a:lstStyle/>
          <a:p>
            <a:r>
              <a:rPr lang="en-GB" b="1">
                <a:solidFill>
                  <a:srgbClr val="FFFFFF"/>
                </a:solidFill>
              </a:rPr>
              <a:t>BREAK- EVEN ANALYSIS</a:t>
            </a:r>
          </a:p>
        </p:txBody>
      </p:sp>
      <p:sp>
        <p:nvSpPr>
          <p:cNvPr id="21" name="Arc 20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A91509A-0908-8D0A-AD7D-EFC3045E35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947568"/>
          </a:xfrm>
        </p:spPr>
        <p:txBody>
          <a:bodyPr anchor="ctr">
            <a:normAutofit lnSpcReduction="10000"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FFFFFF"/>
                </a:solidFill>
              </a:rPr>
              <a:t>Average  Selling Price</a:t>
            </a:r>
          </a:p>
          <a:p>
            <a:pPr marL="0" indent="0">
              <a:buNone/>
            </a:pPr>
            <a:r>
              <a:rPr lang="en-US" b="1" dirty="0">
                <a:solidFill>
                  <a:srgbClr val="FFFFFF"/>
                </a:solidFill>
              </a:rPr>
              <a:t>£ 8</a:t>
            </a:r>
          </a:p>
          <a:p>
            <a:pPr marL="0" indent="0">
              <a:buNone/>
            </a:pPr>
            <a:r>
              <a:rPr lang="en-US" b="1" dirty="0">
                <a:solidFill>
                  <a:srgbClr val="FFFFFF"/>
                </a:solidFill>
              </a:rPr>
              <a:t>Average Variable Cost </a:t>
            </a:r>
          </a:p>
          <a:p>
            <a:pPr marL="0" indent="0">
              <a:buNone/>
            </a:pPr>
            <a:r>
              <a:rPr lang="en-US" b="1" dirty="0">
                <a:solidFill>
                  <a:srgbClr val="FFFFFF"/>
                </a:solidFill>
              </a:rPr>
              <a:t>£3</a:t>
            </a:r>
          </a:p>
          <a:p>
            <a:pPr marL="0" indent="0">
              <a:buNone/>
            </a:pPr>
            <a:r>
              <a:rPr lang="en-US" b="1" dirty="0">
                <a:solidFill>
                  <a:srgbClr val="FFFFFF"/>
                </a:solidFill>
              </a:rPr>
              <a:t>Contribution Margin</a:t>
            </a:r>
          </a:p>
          <a:p>
            <a:pPr marL="0" indent="0">
              <a:buNone/>
            </a:pPr>
            <a:r>
              <a:rPr lang="en-US" b="1" dirty="0">
                <a:solidFill>
                  <a:srgbClr val="FFFFFF"/>
                </a:solidFill>
              </a:rPr>
              <a:t>£5</a:t>
            </a:r>
          </a:p>
          <a:p>
            <a:pPr marL="0" indent="0">
              <a:buNone/>
            </a:pPr>
            <a:r>
              <a:rPr lang="en-US" b="1" dirty="0">
                <a:solidFill>
                  <a:srgbClr val="FFFFFF"/>
                </a:solidFill>
              </a:rPr>
              <a:t>Calculation</a:t>
            </a:r>
          </a:p>
          <a:p>
            <a:pPr marL="0" indent="0">
              <a:buNone/>
            </a:pPr>
            <a:r>
              <a:rPr lang="en-US" b="1" dirty="0">
                <a:solidFill>
                  <a:srgbClr val="FFFFFF"/>
                </a:solidFill>
              </a:rPr>
              <a:t>£6,000 /  £5 = 1,200 units</a:t>
            </a:r>
          </a:p>
          <a:p>
            <a:pPr marL="0" indent="0">
              <a:buNone/>
            </a:pPr>
            <a:r>
              <a:rPr lang="en-US" b="1" dirty="0">
                <a:solidFill>
                  <a:srgbClr val="FFFFFF"/>
                </a:solidFill>
              </a:rPr>
              <a:t>BREAK- EVEN = 1,200units/month</a:t>
            </a:r>
          </a:p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</a:rPr>
              <a:t>Expected Timing / Month 4</a:t>
            </a:r>
          </a:p>
          <a:p>
            <a:pPr marL="0" indent="0">
              <a:buNone/>
            </a:pPr>
            <a:r>
              <a:rPr lang="en-US" b="1" dirty="0">
                <a:solidFill>
                  <a:srgbClr val="FFFFFF"/>
                </a:solidFill>
              </a:rPr>
              <a:t>Key Message</a:t>
            </a:r>
          </a:p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</a:rPr>
              <a:t>Sweet Tide must sell approximately 1,200 products per month to cover fixed and variable operating costs.</a:t>
            </a:r>
          </a:p>
          <a:p>
            <a:pPr marL="0" indent="0">
              <a:buNone/>
            </a:pPr>
            <a:endParaRPr lang="en-US" b="1" dirty="0">
              <a:solidFill>
                <a:srgbClr val="FFFFFF"/>
              </a:solidFill>
            </a:endParaRPr>
          </a:p>
          <a:p>
            <a:pPr marL="0" indent="0">
              <a:buNone/>
            </a:pPr>
            <a:endParaRPr lang="en-US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684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FAB8D0-BAB1-B4FA-0B2A-10971E01D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4269" y="-382007"/>
            <a:ext cx="5251316" cy="1807305"/>
          </a:xfrm>
        </p:spPr>
        <p:txBody>
          <a:bodyPr>
            <a:normAutofit/>
          </a:bodyPr>
          <a:lstStyle/>
          <a:p>
            <a:r>
              <a:rPr lang="en-GB" b="1"/>
              <a:t>Conclusion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476B12-1CAC-5361-2F01-D3539BA73E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69795"/>
            <a:ext cx="6226167" cy="5865542"/>
          </a:xfrm>
        </p:spPr>
        <p:txBody>
          <a:bodyPr>
            <a:normAutofit/>
          </a:bodyPr>
          <a:lstStyle/>
          <a:p>
            <a:r>
              <a:rPr lang="en-GB" sz="2000" b="1" dirty="0"/>
              <a:t>Why Sweet Tide Has Potential</a:t>
            </a:r>
          </a:p>
          <a:p>
            <a:r>
              <a:rPr lang="en-GB" sz="2000" b="1" dirty="0"/>
              <a:t>Strong Market</a:t>
            </a:r>
            <a:br>
              <a:rPr lang="en-GB" sz="2000" dirty="0"/>
            </a:br>
            <a:r>
              <a:rPr lang="en-GB" sz="2000" dirty="0"/>
              <a:t>Bournemouth provides a diverse customer base.</a:t>
            </a:r>
          </a:p>
          <a:p>
            <a:r>
              <a:rPr lang="en-GB" sz="2000" b="1" dirty="0"/>
              <a:t>Clear USP</a:t>
            </a:r>
            <a:br>
              <a:rPr lang="en-GB" sz="2000" dirty="0"/>
            </a:br>
            <a:r>
              <a:rPr lang="en-GB" sz="2000" dirty="0"/>
              <a:t>Homemade products + personalised service.</a:t>
            </a:r>
          </a:p>
          <a:p>
            <a:r>
              <a:rPr lang="en-GB" sz="2000" b="1" dirty="0"/>
              <a:t>Realistic Finance</a:t>
            </a:r>
            <a:br>
              <a:rPr lang="en-GB" sz="2000" dirty="0"/>
            </a:br>
            <a:r>
              <a:rPr lang="en-GB" sz="2000" dirty="0"/>
              <a:t>£35,000 start-up funding.</a:t>
            </a:r>
          </a:p>
          <a:p>
            <a:r>
              <a:rPr lang="en-GB" sz="2000" b="1" dirty="0"/>
              <a:t>Positive Cash Flow</a:t>
            </a:r>
            <a:br>
              <a:rPr lang="en-GB" sz="2000" dirty="0"/>
            </a:br>
            <a:r>
              <a:rPr lang="en-GB" sz="2000" dirty="0"/>
              <a:t>Expected from Month 4.</a:t>
            </a:r>
          </a:p>
          <a:p>
            <a:r>
              <a:rPr lang="en-GB" sz="2000" b="1" dirty="0"/>
              <a:t>Growth Potential</a:t>
            </a:r>
            <a:br>
              <a:rPr lang="en-GB" sz="2000" dirty="0"/>
            </a:br>
            <a:r>
              <a:rPr lang="en-GB" sz="2000" dirty="0"/>
              <a:t>Online ordering, catering and future expansion.</a:t>
            </a:r>
          </a:p>
          <a:p>
            <a:r>
              <a:rPr lang="en-GB" sz="2000" b="1" dirty="0"/>
              <a:t>Final Message</a:t>
            </a:r>
          </a:p>
          <a:p>
            <a:r>
              <a:rPr lang="en-GB" sz="2000" b="1" dirty="0"/>
              <a:t>Sweet Tide Bakery &amp; Coffee House combines quality, customer experience and a clear growth strategy to create a sustainable independent business.</a:t>
            </a:r>
            <a:endParaRPr lang="en-GB" sz="2000" dirty="0"/>
          </a:p>
          <a:p>
            <a:pPr marL="0" indent="0">
              <a:buNone/>
            </a:pPr>
            <a:endParaRPr lang="en-GB" sz="13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D6A0C3-C71B-1FC9-3877-792B42DEC5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740"/>
          <a:stretch>
            <a:fillRect/>
          </a:stretch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5428049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4D7B3E-E627-F3B0-C964-B7A146B56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338" y="640080"/>
            <a:ext cx="3734014" cy="356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dirty="0"/>
              <a:t>THANK YOU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30AA28-DF78-3BA2-890F-6C7E492D3A75}"/>
              </a:ext>
            </a:extLst>
          </p:cNvPr>
          <p:cNvSpPr txBox="1"/>
          <p:nvPr/>
        </p:nvSpPr>
        <p:spPr>
          <a:xfrm>
            <a:off x="890339" y="4636008"/>
            <a:ext cx="3734014" cy="15727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/>
              <a:t>QUESTIONS?</a:t>
            </a:r>
          </a:p>
        </p:txBody>
      </p:sp>
      <p:sp>
        <p:nvSpPr>
          <p:cNvPr id="19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6E9DE92-EA8C-22A6-C259-E2B1A2442C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9" r="-1" b="23867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84486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853</Words>
  <Application>Microsoft Office PowerPoint</Application>
  <PresentationFormat>Widescreen</PresentationFormat>
  <Paragraphs>279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Enterprise and Entrepreneurship</vt:lpstr>
      <vt:lpstr>BUSINESS PLAN</vt:lpstr>
      <vt:lpstr>TABLE OF BUSINESS</vt:lpstr>
      <vt:lpstr>Introduction &amp; Presentation Aim</vt:lpstr>
      <vt:lpstr>Business Idea</vt:lpstr>
      <vt:lpstr>Legal Form &amp; Management Structure</vt:lpstr>
      <vt:lpstr>Management Structure </vt:lpstr>
      <vt:lpstr>PASTEL ANALYSIS</vt:lpstr>
      <vt:lpstr>Marketing Strategy</vt:lpstr>
      <vt:lpstr>FUNDING REQUIREMENTS</vt:lpstr>
      <vt:lpstr>START – UP &amp; FIXED COSTS</vt:lpstr>
      <vt:lpstr>VARIABLE COSTS</vt:lpstr>
      <vt:lpstr>FINANCIAL FORECAST 6- Month Financial Forecast</vt:lpstr>
      <vt:lpstr>BREAK- EVEN ANALYSIS</vt:lpstr>
      <vt:lpstr>Conclusion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Assessment Task 2</dc:title>
  <dc:creator>Balendran Kandasamy</dc:creator>
  <cp:lastModifiedBy>Joanna Bednorz</cp:lastModifiedBy>
  <cp:revision>56</cp:revision>
  <dcterms:created xsi:type="dcterms:W3CDTF">2023-07-31T07:37:43Z</dcterms:created>
  <dcterms:modified xsi:type="dcterms:W3CDTF">2026-08-09T10:14:04Z</dcterms:modified>
</cp:coreProperties>
</file>