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3.xml" ContentType="application/vnd.openxmlformats-officedocument.theme+xml"/>
  <Override PartName="/ppt/slideLayouts/slideLayout5.xml" ContentType="application/vnd.openxmlformats-officedocument.presentationml.slideLayout+xml"/>
  <Override PartName="/ppt/theme/theme4.xml" ContentType="application/vnd.openxmlformats-officedocument.theme+xml"/>
  <Override PartName="/ppt/slideLayouts/slideLayout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4"/>
    <p:sldMasterId id="2147483676" r:id="rId5"/>
    <p:sldMasterId id="2147483678" r:id="rId6"/>
    <p:sldMasterId id="2147483680" r:id="rId7"/>
    <p:sldMasterId id="2147483682" r:id="rId8"/>
  </p:sldMasterIdLst>
  <p:notesMasterIdLst>
    <p:notesMasterId r:id="rId37"/>
  </p:notesMasterIdLst>
  <p:sldIdLst>
    <p:sldId id="292" r:id="rId9"/>
    <p:sldId id="294" r:id="rId10"/>
    <p:sldId id="1116" r:id="rId11"/>
    <p:sldId id="1180" r:id="rId12"/>
    <p:sldId id="1181" r:id="rId13"/>
    <p:sldId id="1182" r:id="rId14"/>
    <p:sldId id="1183" r:id="rId15"/>
    <p:sldId id="1185" r:id="rId16"/>
    <p:sldId id="1184" r:id="rId17"/>
    <p:sldId id="1186" r:id="rId18"/>
    <p:sldId id="1187" r:id="rId19"/>
    <p:sldId id="1189" r:id="rId20"/>
    <p:sldId id="1190" r:id="rId21"/>
    <p:sldId id="1188" r:id="rId22"/>
    <p:sldId id="1191" r:id="rId23"/>
    <p:sldId id="1192" r:id="rId24"/>
    <p:sldId id="1193" r:id="rId25"/>
    <p:sldId id="405" r:id="rId26"/>
    <p:sldId id="1194" r:id="rId27"/>
    <p:sldId id="1196" r:id="rId28"/>
    <p:sldId id="1197" r:id="rId29"/>
    <p:sldId id="1198" r:id="rId30"/>
    <p:sldId id="1199" r:id="rId31"/>
    <p:sldId id="1200" r:id="rId32"/>
    <p:sldId id="1201" r:id="rId33"/>
    <p:sldId id="1202" r:id="rId34"/>
    <p:sldId id="1195" r:id="rId35"/>
    <p:sldId id="1203"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52" autoAdjust="0"/>
    <p:restoredTop sz="86741" autoAdjust="0"/>
  </p:normalViewPr>
  <p:slideViewPr>
    <p:cSldViewPr snapToGrid="0">
      <p:cViewPr varScale="1">
        <p:scale>
          <a:sx n="58" d="100"/>
          <a:sy n="58" d="100"/>
        </p:scale>
        <p:origin x="102" y="90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viewProps" Target="viewProps.xml"/><Relationship Id="rId21" Type="http://schemas.openxmlformats.org/officeDocument/2006/relationships/slide" Target="slides/slide13.xml"/><Relationship Id="rId34" Type="http://schemas.openxmlformats.org/officeDocument/2006/relationships/slide" Target="slides/slide26.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08/02/2024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1930592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25289990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6CBF9C-48FB-D09C-9489-8BE71AA4FF3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A31F92F-B5C3-CF20-0C63-F635EAC291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9B0F982-929B-BF42-F68D-5F6E3D6FB7E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2B179EE7-3169-68B4-1DF6-9A0A0EA64614}"/>
              </a:ext>
            </a:extLst>
          </p:cNvPr>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3862103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3A7B3C-F385-DD4E-DECD-D329D4512D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1F15DE7-D54F-8483-4EFB-F27135F5E6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6036B6-7CF9-E280-2BC8-D95C70BD8244}"/>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30493C11-71AF-9079-28ED-F84817FC764E}"/>
              </a:ext>
            </a:extLst>
          </p:cNvPr>
          <p:cNvSpPr>
            <a:spLocks noGrp="1"/>
          </p:cNvSpPr>
          <p:nvPr>
            <p:ph type="sldNum" sz="quarter" idx="5"/>
          </p:nvPr>
        </p:nvSpPr>
        <p:spPr/>
        <p:txBody>
          <a:bodyPr/>
          <a:lstStyle/>
          <a:p>
            <a:fld id="{5641018C-6CAF-B84E-B92C-ECB119457FBA}" type="slidenum">
              <a:rPr lang="en-US" smtClean="0"/>
              <a:t>6</a:t>
            </a:fld>
            <a:endParaRPr lang="en-US" dirty="0"/>
          </a:p>
        </p:txBody>
      </p:sp>
    </p:spTree>
    <p:extLst>
      <p:ext uri="{BB962C8B-B14F-4D97-AF65-F5344CB8AC3E}">
        <p14:creationId xmlns:p14="http://schemas.microsoft.com/office/powerpoint/2010/main" val="37248276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C61731-6D57-DAAE-7783-DF1980F8C0A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A8DA48-CAD8-764D-541C-4DAB4907A41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61083F-3AB4-830D-F3CD-8456E2B49FD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90B9B02B-384D-27DB-30F9-0A674CA702A4}"/>
              </a:ext>
            </a:extLst>
          </p:cNvPr>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400060036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A2C1A8-0D07-BC46-B3D8-B92F63234FA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1E37B2C-8C9F-EA6B-CCCB-934DA431C5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4431F3B-884A-AEB0-3AED-1C667D37D64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6C9C4E7-488B-CBAD-3C3E-C95C9C892C6E}"/>
              </a:ext>
            </a:extLst>
          </p:cNvPr>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2124442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97E776C-1D32-6BF7-BCEC-7454201CFAF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482A26-B743-AD22-348F-A35F73B1F12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2FB45AE-93AE-1CE7-3E9C-9E09A4B0CE8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9728C13-F18D-68D4-E9A8-6DA9173A8CD7}"/>
              </a:ext>
            </a:extLst>
          </p:cNvPr>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19719033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5CC84B-DB31-3424-35A5-7FB24736CD2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F2116CB-D2D9-5CC5-838D-C71345C670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225720A-AF0F-4C9F-FA52-61D649BE0BC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84ABF50-5E4E-EFB9-69BA-EA505AA18C4E}"/>
              </a:ext>
            </a:extLst>
          </p:cNvPr>
          <p:cNvSpPr>
            <a:spLocks noGrp="1"/>
          </p:cNvSpPr>
          <p:nvPr>
            <p:ph type="sldNum" sz="quarter" idx="5"/>
          </p:nvPr>
        </p:nvSpPr>
        <p:spPr/>
        <p:txBody>
          <a:bodyPr/>
          <a:lstStyle/>
          <a:p>
            <a:fld id="{5641018C-6CAF-B84E-B92C-ECB119457FBA}" type="slidenum">
              <a:rPr lang="en-US" smtClean="0"/>
              <a:t>10</a:t>
            </a:fld>
            <a:endParaRPr lang="en-US" dirty="0"/>
          </a:p>
        </p:txBody>
      </p:sp>
    </p:spTree>
    <p:extLst>
      <p:ext uri="{BB962C8B-B14F-4D97-AF65-F5344CB8AC3E}">
        <p14:creationId xmlns:p14="http://schemas.microsoft.com/office/powerpoint/2010/main" val="16685060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EB9622-B755-AECF-696D-49296D314A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674B0A-0FCA-FE6D-E6AD-5ED581DA38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D0522DC-83D2-7A24-09C9-4DC2CAF1D4B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8AF981C-ED15-4110-52B0-8ACBC625A0E1}"/>
              </a:ext>
            </a:extLst>
          </p:cNvPr>
          <p:cNvSpPr>
            <a:spLocks noGrp="1"/>
          </p:cNvSpPr>
          <p:nvPr>
            <p:ph type="sldNum" sz="quarter" idx="5"/>
          </p:nvPr>
        </p:nvSpPr>
        <p:spPr/>
        <p:txBody>
          <a:bodyPr/>
          <a:lstStyle/>
          <a:p>
            <a:fld id="{5641018C-6CAF-B84E-B92C-ECB119457FBA}" type="slidenum">
              <a:rPr lang="en-US" smtClean="0"/>
              <a:t>11</a:t>
            </a:fld>
            <a:endParaRPr lang="en-US" dirty="0"/>
          </a:p>
        </p:txBody>
      </p:sp>
    </p:spTree>
    <p:extLst>
      <p:ext uri="{BB962C8B-B14F-4D97-AF65-F5344CB8AC3E}">
        <p14:creationId xmlns:p14="http://schemas.microsoft.com/office/powerpoint/2010/main" val="40225514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62FC9C-26A6-67A9-393A-8DEA146D86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DEE7AA4-3FB5-4CE2-C0C7-DDB865774D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8FE7B2E-66DF-2FC4-29A4-94B531D51239}"/>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BB3E2CA-04E5-89FA-D62A-8505D5701B78}"/>
              </a:ext>
            </a:extLst>
          </p:cNvPr>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4202207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F3B242-871B-186D-67B3-C981964D216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9F2731-8B61-6276-7166-E870C017A19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C86F38-C78C-A876-E431-B70567A347F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4FB5B8C-967F-AB7F-14D7-39CA7CB5F900}"/>
              </a:ext>
            </a:extLst>
          </p:cNvPr>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14248323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F8F7D6-E216-745D-E881-4005A6242E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01A8CF-3A70-17F1-9D83-C2DFBFE5FA0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C2EDF22-07D9-1E66-3462-F880A7153C5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068FECB1-EDF0-B378-2D03-947B69038B6B}"/>
              </a:ext>
            </a:extLst>
          </p:cNvPr>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247892042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F612EB-1108-F22D-1033-55555BF561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E60361F-568D-E258-D7E0-8F0093389BD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D0E24CB-2113-191C-6991-8874B4C9CF6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1D15937-8173-7844-22EB-581C10B5289D}"/>
              </a:ext>
            </a:extLst>
          </p:cNvPr>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18435116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3AF8FA-E3D3-4381-2931-460ADB97A34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69722E-9C0F-EC36-2990-D097AEE4094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2BFA047-A46F-4B73-2336-4D74C646837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BDB4425-EB79-7B8C-D3D1-741905C87FB6}"/>
              </a:ext>
            </a:extLst>
          </p:cNvPr>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30242599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2631EA-F3CA-E04B-7131-46FF3DFF5C4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33E144F-3C82-4745-6480-F17F805FB11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3343A73-C8D9-35D1-8188-F99D04A0317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C437DC2-525D-6106-28D0-699B3EEE2BEC}"/>
              </a:ext>
            </a:extLst>
          </p:cNvPr>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12905554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F488BD-EE40-1691-AE47-6604469225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365882-D994-277D-51D9-EDBB2E07C5C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B9D5BD-164D-A7EA-4D7D-E125E75B1885}"/>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DC5356A-C758-0709-DBBE-87E9D4F6D4CA}"/>
              </a:ext>
            </a:extLst>
          </p:cNvPr>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38211477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BAAB89-D8CB-039A-36A0-5D22062905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9D353B-3A21-67C5-9986-4D2C32FBD36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E90F02-8BF0-2157-48C8-C9F0F47B2A4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F366D46-534F-B284-F723-FEC788471F9B}"/>
              </a:ext>
            </a:extLst>
          </p:cNvPr>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27323622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C321A6-12E4-A081-E0E5-76ED5C18F4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87000A0-B253-DC06-B777-08272AA341D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54FEA6F-BA9D-566E-6E80-55675BACF39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83CCBF45-2D01-702C-0FE9-C678C8A90572}"/>
              </a:ext>
            </a:extLst>
          </p:cNvPr>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41959331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C709E4-B182-9B34-D8AF-0FF217A4B16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70074CE-DD9A-7FAA-BF58-CDFED01E6E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01251CE-F1FC-0CAF-F545-F8DED099D45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7AD8BB9-E9F1-2827-9E48-C82C9046386C}"/>
              </a:ext>
            </a:extLst>
          </p:cNvPr>
          <p:cNvSpPr>
            <a:spLocks noGrp="1"/>
          </p:cNvSpPr>
          <p:nvPr>
            <p:ph type="sldNum" sz="quarter" idx="5"/>
          </p:nvPr>
        </p:nvSpPr>
        <p:spPr/>
        <p:txBody>
          <a:bodyPr/>
          <a:lstStyle/>
          <a:p>
            <a:fld id="{5641018C-6CAF-B84E-B92C-ECB119457FBA}" type="slidenum">
              <a:rPr lang="en-US" smtClean="0"/>
              <a:t>22</a:t>
            </a:fld>
            <a:endParaRPr lang="en-US" dirty="0"/>
          </a:p>
        </p:txBody>
      </p:sp>
    </p:spTree>
    <p:extLst>
      <p:ext uri="{BB962C8B-B14F-4D97-AF65-F5344CB8AC3E}">
        <p14:creationId xmlns:p14="http://schemas.microsoft.com/office/powerpoint/2010/main" val="196081276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7BFE7C-0656-A0E0-B95F-A9269C5169B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4C2A03C-366C-3C5B-7E64-ADD838D758E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930959-7C4B-1A09-2EF8-AB060E2C89F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253E81B-45FD-7980-8529-5B9E123742DF}"/>
              </a:ext>
            </a:extLst>
          </p:cNvPr>
          <p:cNvSpPr>
            <a:spLocks noGrp="1"/>
          </p:cNvSpPr>
          <p:nvPr>
            <p:ph type="sldNum" sz="quarter" idx="5"/>
          </p:nvPr>
        </p:nvSpPr>
        <p:spPr/>
        <p:txBody>
          <a:bodyPr/>
          <a:lstStyle/>
          <a:p>
            <a:fld id="{5641018C-6CAF-B84E-B92C-ECB119457FBA}" type="slidenum">
              <a:rPr lang="en-US" smtClean="0"/>
              <a:t>23</a:t>
            </a:fld>
            <a:endParaRPr lang="en-US" dirty="0"/>
          </a:p>
        </p:txBody>
      </p:sp>
    </p:spTree>
    <p:extLst>
      <p:ext uri="{BB962C8B-B14F-4D97-AF65-F5344CB8AC3E}">
        <p14:creationId xmlns:p14="http://schemas.microsoft.com/office/powerpoint/2010/main" val="16236802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EF432E-8650-BC5A-16D4-0F8F22FE69C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997F2F-EC6F-8747-AFA9-529E36114B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689581-8F35-FC3C-1EEA-F4211EBD3E48}"/>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CC6279A8-0D25-F545-9B05-67D0048E798B}"/>
              </a:ext>
            </a:extLst>
          </p:cNvPr>
          <p:cNvSpPr>
            <a:spLocks noGrp="1"/>
          </p:cNvSpPr>
          <p:nvPr>
            <p:ph type="sldNum" sz="quarter" idx="5"/>
          </p:nvPr>
        </p:nvSpPr>
        <p:spPr/>
        <p:txBody>
          <a:bodyPr/>
          <a:lstStyle/>
          <a:p>
            <a:fld id="{5641018C-6CAF-B84E-B92C-ECB119457FBA}" type="slidenum">
              <a:rPr lang="en-US" smtClean="0"/>
              <a:t>24</a:t>
            </a:fld>
            <a:endParaRPr lang="en-US" dirty="0"/>
          </a:p>
        </p:txBody>
      </p:sp>
    </p:spTree>
    <p:extLst>
      <p:ext uri="{BB962C8B-B14F-4D97-AF65-F5344CB8AC3E}">
        <p14:creationId xmlns:p14="http://schemas.microsoft.com/office/powerpoint/2010/main" val="31955185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52591A-0898-6C5C-C834-88B993B3C3C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200C726-39E2-5C1B-BE87-02CCF502F6C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1C7BA86-EFA5-9AC3-6D66-E73C48484F7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E15FCD1-90DF-0242-7557-3097EC4FF63A}"/>
              </a:ext>
            </a:extLst>
          </p:cNvPr>
          <p:cNvSpPr>
            <a:spLocks noGrp="1"/>
          </p:cNvSpPr>
          <p:nvPr>
            <p:ph type="sldNum" sz="quarter" idx="5"/>
          </p:nvPr>
        </p:nvSpPr>
        <p:spPr/>
        <p:txBody>
          <a:bodyPr/>
          <a:lstStyle/>
          <a:p>
            <a:fld id="{5641018C-6CAF-B84E-B92C-ECB119457FBA}" type="slidenum">
              <a:rPr lang="en-US" smtClean="0"/>
              <a:t>25</a:t>
            </a:fld>
            <a:endParaRPr lang="en-US" dirty="0"/>
          </a:p>
        </p:txBody>
      </p:sp>
    </p:spTree>
    <p:extLst>
      <p:ext uri="{BB962C8B-B14F-4D97-AF65-F5344CB8AC3E}">
        <p14:creationId xmlns:p14="http://schemas.microsoft.com/office/powerpoint/2010/main" val="23847064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0151BA-689E-E2D1-4246-9671E569106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97F2B6-D1C6-76DB-A2E6-4C8648086D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EEFAD1-7A8C-2123-55F5-72289A51CC53}"/>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55F9179-C55E-DCD1-6D99-6C8BDEB28CBA}"/>
              </a:ext>
            </a:extLst>
          </p:cNvPr>
          <p:cNvSpPr>
            <a:spLocks noGrp="1"/>
          </p:cNvSpPr>
          <p:nvPr>
            <p:ph type="sldNum" sz="quarter" idx="5"/>
          </p:nvPr>
        </p:nvSpPr>
        <p:spPr/>
        <p:txBody>
          <a:bodyPr/>
          <a:lstStyle/>
          <a:p>
            <a:fld id="{5641018C-6CAF-B84E-B92C-ECB119457FBA}" type="slidenum">
              <a:rPr lang="en-US" smtClean="0"/>
              <a:t>26</a:t>
            </a:fld>
            <a:endParaRPr lang="en-US" dirty="0"/>
          </a:p>
        </p:txBody>
      </p:sp>
    </p:spTree>
    <p:extLst>
      <p:ext uri="{BB962C8B-B14F-4D97-AF65-F5344CB8AC3E}">
        <p14:creationId xmlns:p14="http://schemas.microsoft.com/office/powerpoint/2010/main" val="17470155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3822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4.xml"/><Relationship Id="rId1" Type="http://schemas.openxmlformats.org/officeDocument/2006/relationships/slideLayout" Target="../slideLayouts/slideLayout3.xml"/><Relationship Id="rId4" Type="http://schemas.openxmlformats.org/officeDocument/2006/relationships/image" Target="../media/image3.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5.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2/8/2024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149329868"/>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notesSlide" Target="../notesSlides/notesSlide11.xml"/><Relationship Id="rId7" Type="http://schemas.openxmlformats.org/officeDocument/2006/relationships/image" Target="../media/image9.png"/><Relationship Id="rId2" Type="http://schemas.openxmlformats.org/officeDocument/2006/relationships/slideLayout" Target="../slideLayouts/slideLayout4.xml"/><Relationship Id="rId1" Type="http://schemas.openxmlformats.org/officeDocument/2006/relationships/video" Target="https://www.youtube.com/embed/FU_YFpfDqqA?feature=oembed" TargetMode="External"/><Relationship Id="rId6" Type="http://schemas.openxmlformats.org/officeDocument/2006/relationships/hyperlink" Target="https://creativecommons.org/licenses/by-sa/3.0/" TargetMode="External"/><Relationship Id="rId5" Type="http://schemas.openxmlformats.org/officeDocument/2006/relationships/hyperlink" Target="https://twobithistory.org/2018/06/23/ibm-029-card-punch.html" TargetMode="External"/><Relationship Id="rId4" Type="http://schemas.openxmlformats.org/officeDocument/2006/relationships/image" Target="../media/image8.png"/><Relationship Id="rId9" Type="http://schemas.openxmlformats.org/officeDocument/2006/relationships/image" Target="../media/image11.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5.xml"/><Relationship Id="rId1" Type="http://schemas.openxmlformats.org/officeDocument/2006/relationships/video" Target="https://www.youtube.com/embed/UVyKkcPoRb8?feature=oembed" TargetMode="Externa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4.png"/><Relationship Id="rId7" Type="http://schemas.openxmlformats.org/officeDocument/2006/relationships/hyperlink" Target="https://creativecommons.org/licenses/by-nc/3.0/" TargetMode="External"/><Relationship Id="rId2" Type="http://schemas.openxmlformats.org/officeDocument/2006/relationships/notesSlide" Target="../notesSlides/notesSlide18.xml"/><Relationship Id="rId1" Type="http://schemas.openxmlformats.org/officeDocument/2006/relationships/slideLayout" Target="../slideLayouts/slideLayout4.xml"/><Relationship Id="rId6" Type="http://schemas.openxmlformats.org/officeDocument/2006/relationships/hyperlink" Target="https://www.freepngimg.com/png/68525-apple-network-icons-ios-computer-iphone-graphics" TargetMode="External"/><Relationship Id="rId5" Type="http://schemas.openxmlformats.org/officeDocument/2006/relationships/image" Target="../media/image15.png"/><Relationship Id="rId10" Type="http://schemas.openxmlformats.org/officeDocument/2006/relationships/hyperlink" Target="https://creativecommons.org/licenses/by-sa/3.0/" TargetMode="External"/><Relationship Id="rId4" Type="http://schemas.openxmlformats.org/officeDocument/2006/relationships/hyperlink" Target="https://www.freepngimg.com/png/23920-cloud-computing-photos" TargetMode="External"/><Relationship Id="rId9" Type="http://schemas.openxmlformats.org/officeDocument/2006/relationships/hyperlink" Target="https://commons.wikimedia.org/wiki/File:Android_robot.png"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krause.org/computers/dos_history.shtml"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gs.statcounter.com/os-market-share" TargetMode="External"/><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18.png"/></Relationships>
</file>

<file path=ppt/slides/_rels/slide2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22.xml"/><Relationship Id="rId1" Type="http://schemas.openxmlformats.org/officeDocument/2006/relationships/slideLayout" Target="../slideLayouts/slideLayout4.xml"/><Relationship Id="rId5" Type="http://schemas.openxmlformats.org/officeDocument/2006/relationships/hyperlink" Target="https://creativecommons.org/licenses/by/3.0/" TargetMode="External"/><Relationship Id="rId4" Type="http://schemas.openxmlformats.org/officeDocument/2006/relationships/hyperlink" Target="https://fpf.org/2016/06/03/benefits-challenges-potential-roles-government-fostering-advancement-internet-things/"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5.xml"/><Relationship Id="rId1" Type="http://schemas.openxmlformats.org/officeDocument/2006/relationships/video" Target="https://www.youtube.com/embed/DjjIZnM3jGo?feature=oembed" TargetMode="Externa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4361451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Operating Systems</a:t>
            </a:r>
          </a:p>
          <a:p>
            <a:endParaRPr lang="en-GB" sz="2400" b="1" i="1" dirty="0"/>
          </a:p>
          <a:p>
            <a:r>
              <a:rPr lang="en-GB" sz="2400" b="1" i="1" dirty="0"/>
              <a:t>Module Name: Digital Technologies</a:t>
            </a:r>
          </a:p>
          <a:p>
            <a:r>
              <a:rPr lang="en-GB" sz="2400" b="1" i="1" dirty="0"/>
              <a:t>Module Code: ACCA4030</a:t>
            </a:r>
            <a:br>
              <a:rPr lang="en-GB" sz="2400" i="1" dirty="0"/>
            </a:br>
            <a:endParaRPr lang="en-GB" sz="2400" i="1" dirty="0"/>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endParaRPr lang="en-GB" dirty="0"/>
          </a:p>
          <a:p>
            <a:endParaRPr lang="en-GB"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F73ADC6-961E-4C33-468F-5D1521A02E4F}"/>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Contents </a:t>
            </a:r>
            <a:endParaRPr lang="en-US" sz="5400" i="1" dirty="0">
              <a:solidFill>
                <a:schemeClr val="tx1"/>
              </a:solidFill>
            </a:endParaRPr>
          </a:p>
        </p:txBody>
      </p:sp>
      <p:sp>
        <p:nvSpPr>
          <p:cNvPr id="9" name="Rectangle 8">
            <a:extLst>
              <a:ext uri="{FF2B5EF4-FFF2-40B4-BE49-F238E27FC236}">
                <a16:creationId xmlns:a16="http://schemas.microsoft.com/office/drawing/2014/main" id="{B979D5F8-DA07-F346-5605-4C398C9DECC4}"/>
              </a:ext>
            </a:extLst>
          </p:cNvPr>
          <p:cNvSpPr/>
          <p:nvPr/>
        </p:nvSpPr>
        <p:spPr>
          <a:xfrm>
            <a:off x="191602" y="1682283"/>
            <a:ext cx="11808796" cy="4119160"/>
          </a:xfrm>
          <a:prstGeom prst="rect">
            <a:avLst/>
          </a:prstGeom>
        </p:spPr>
        <p:txBody>
          <a:bodyPr vert="horz" lIns="91440" tIns="45720" rIns="91440" bIns="45720" rtlCol="0">
            <a:noAutofit/>
          </a:bodyPr>
          <a:lstStyle/>
          <a:p>
            <a:pPr marL="342900" lvl="0" indent="-342900" algn="just" fontAlgn="auto" hangingPunct="1">
              <a:spcBef>
                <a:spcPts val="600"/>
              </a:spcBef>
              <a:spcAft>
                <a:spcPts val="0"/>
              </a:spcAft>
              <a:buFont typeface="Symbol" panose="05050102010706020507" pitchFamily="18" charset="2"/>
              <a:buChar char=""/>
            </a:pPr>
            <a:r>
              <a:rPr lang="en-US" sz="3600" dirty="0">
                <a:effectLst/>
                <a:latin typeface="Times New Roman" panose="02020603050405020304" pitchFamily="18" charset="0"/>
                <a:ea typeface="Times New Roman" panose="02020603050405020304" pitchFamily="18" charset="0"/>
              </a:rPr>
              <a:t>Brief history of operating systems</a:t>
            </a:r>
          </a:p>
          <a:p>
            <a:pPr marL="342900" lvl="0" indent="-342900" algn="just" fontAlgn="auto" hangingPunct="1">
              <a:spcBef>
                <a:spcPts val="600"/>
              </a:spcBef>
              <a:spcAft>
                <a:spcPts val="0"/>
              </a:spcAft>
              <a:buFont typeface="Symbol" panose="05050102010706020507" pitchFamily="18" charset="2"/>
              <a:buChar char=""/>
            </a:pPr>
            <a:r>
              <a:rPr lang="en-US" sz="3600" dirty="0">
                <a:latin typeface="Times New Roman" panose="02020603050405020304" pitchFamily="18" charset="0"/>
                <a:ea typeface="Times New Roman" panose="02020603050405020304" pitchFamily="18" charset="0"/>
              </a:rPr>
              <a:t>Types of operating systems</a:t>
            </a:r>
          </a:p>
          <a:p>
            <a:pPr marL="342900" lvl="0" indent="-342900" algn="just" fontAlgn="auto" hangingPunct="1">
              <a:spcBef>
                <a:spcPts val="600"/>
              </a:spcBef>
              <a:spcAft>
                <a:spcPts val="0"/>
              </a:spcAft>
              <a:buFont typeface="Symbol" panose="05050102010706020507" pitchFamily="18" charset="2"/>
              <a:buChar char=""/>
            </a:pPr>
            <a:endParaRPr lang="en-GB" sz="2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235161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2">
            <a:extLst>
              <a:ext uri="{FF2B5EF4-FFF2-40B4-BE49-F238E27FC236}">
                <a16:creationId xmlns:a16="http://schemas.microsoft.com/office/drawing/2014/main" id="{AF73ADC6-961E-4C33-468F-5D1521A02E4F}"/>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62500" lnSpcReduction="2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What is an operating system? </a:t>
            </a:r>
            <a:endParaRPr lang="en-US" sz="5400" i="1" dirty="0">
              <a:solidFill>
                <a:schemeClr val="tx1"/>
              </a:solidFill>
            </a:endParaRPr>
          </a:p>
        </p:txBody>
      </p:sp>
      <p:sp>
        <p:nvSpPr>
          <p:cNvPr id="4" name="TextBox 3">
            <a:extLst>
              <a:ext uri="{FF2B5EF4-FFF2-40B4-BE49-F238E27FC236}">
                <a16:creationId xmlns:a16="http://schemas.microsoft.com/office/drawing/2014/main" id="{514F4747-E96D-3F28-6006-3C7B257C68A6}"/>
              </a:ext>
            </a:extLst>
          </p:cNvPr>
          <p:cNvSpPr txBox="1"/>
          <p:nvPr/>
        </p:nvSpPr>
        <p:spPr>
          <a:xfrm>
            <a:off x="717665" y="1932479"/>
            <a:ext cx="10756669" cy="1077218"/>
          </a:xfrm>
          <a:prstGeom prst="rect">
            <a:avLst/>
          </a:prstGeom>
          <a:noFill/>
        </p:spPr>
        <p:txBody>
          <a:bodyPr wrap="square">
            <a:spAutoFit/>
          </a:bodyPr>
          <a:lstStyle/>
          <a:p>
            <a:pPr marL="0" indent="0">
              <a:buNone/>
            </a:pPr>
            <a:r>
              <a:rPr lang="en-US" sz="3200" b="1" dirty="0"/>
              <a:t>Q. </a:t>
            </a:r>
            <a:r>
              <a:rPr lang="en-US" sz="3200" dirty="0"/>
              <a:t>What is an </a:t>
            </a:r>
            <a:r>
              <a:rPr lang="en-US" sz="3200" b="1" dirty="0"/>
              <a:t>Operating System?</a:t>
            </a:r>
          </a:p>
          <a:p>
            <a:r>
              <a:rPr lang="en-US" sz="2800" dirty="0"/>
              <a:t>Reflect and consider what is an Operating System</a:t>
            </a:r>
            <a:r>
              <a:rPr lang="en-US" sz="3200" dirty="0"/>
              <a:t>.</a:t>
            </a:r>
            <a:endParaRPr lang="en-GB" sz="2800" dirty="0"/>
          </a:p>
        </p:txBody>
      </p:sp>
    </p:spTree>
    <p:extLst>
      <p:ext uri="{BB962C8B-B14F-4D97-AF65-F5344CB8AC3E}">
        <p14:creationId xmlns:p14="http://schemas.microsoft.com/office/powerpoint/2010/main" val="132514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368084-4DD7-43D2-142F-EE9ED2D518C4}"/>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6F3B3A48-A2DD-A3A4-3F2B-67BA09EC9E9B}"/>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62500" lnSpcReduction="2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What is an operating system? </a:t>
            </a:r>
            <a:endParaRPr lang="en-US" sz="5400" i="1" dirty="0">
              <a:solidFill>
                <a:schemeClr val="tx1"/>
              </a:solidFill>
            </a:endParaRPr>
          </a:p>
        </p:txBody>
      </p:sp>
      <p:sp>
        <p:nvSpPr>
          <p:cNvPr id="4" name="TextBox 3">
            <a:extLst>
              <a:ext uri="{FF2B5EF4-FFF2-40B4-BE49-F238E27FC236}">
                <a16:creationId xmlns:a16="http://schemas.microsoft.com/office/drawing/2014/main" id="{8FF0F698-2DBB-7D02-9C7D-651481166EAC}"/>
              </a:ext>
            </a:extLst>
          </p:cNvPr>
          <p:cNvSpPr txBox="1"/>
          <p:nvPr/>
        </p:nvSpPr>
        <p:spPr>
          <a:xfrm>
            <a:off x="717665" y="1932479"/>
            <a:ext cx="10756669" cy="3354765"/>
          </a:xfrm>
          <a:prstGeom prst="rect">
            <a:avLst/>
          </a:prstGeom>
          <a:noFill/>
        </p:spPr>
        <p:txBody>
          <a:bodyPr wrap="square">
            <a:spAutoFit/>
          </a:bodyPr>
          <a:lstStyle/>
          <a:p>
            <a:pPr marL="0" indent="0">
              <a:buNone/>
            </a:pPr>
            <a:r>
              <a:rPr lang="en-US" sz="3200" b="1" dirty="0"/>
              <a:t>Q. </a:t>
            </a:r>
            <a:r>
              <a:rPr lang="en-US" sz="3200" dirty="0"/>
              <a:t>What is an </a:t>
            </a:r>
            <a:r>
              <a:rPr lang="en-US" sz="3200" b="1" dirty="0"/>
              <a:t>Operating System?</a:t>
            </a:r>
          </a:p>
          <a:p>
            <a:r>
              <a:rPr lang="en-US" sz="2800" dirty="0"/>
              <a:t>Reflect and consider what is an Operating System</a:t>
            </a:r>
            <a:r>
              <a:rPr lang="en-US" sz="3200" dirty="0"/>
              <a:t>.</a:t>
            </a:r>
          </a:p>
          <a:p>
            <a:endParaRPr lang="en-US" sz="3200" dirty="0"/>
          </a:p>
          <a:p>
            <a:endParaRPr lang="en-US" sz="3200" dirty="0"/>
          </a:p>
          <a:p>
            <a:pPr algn="ctr"/>
            <a:r>
              <a:rPr lang="en-US" sz="2800" i="1" dirty="0"/>
              <a:t>“An operating system (OS) is the program that, after being initially loaded into the computer by a boot program, manages all of the other application programs in a computer.” </a:t>
            </a:r>
            <a:r>
              <a:rPr lang="en-US" sz="2800" dirty="0"/>
              <a:t>[1]</a:t>
            </a:r>
            <a:endParaRPr lang="en-GB" sz="2800" dirty="0"/>
          </a:p>
        </p:txBody>
      </p:sp>
      <p:sp>
        <p:nvSpPr>
          <p:cNvPr id="2" name="TextBox 1">
            <a:extLst>
              <a:ext uri="{FF2B5EF4-FFF2-40B4-BE49-F238E27FC236}">
                <a16:creationId xmlns:a16="http://schemas.microsoft.com/office/drawing/2014/main" id="{572F1042-874E-3CFE-95DB-1D238A0A7400}"/>
              </a:ext>
            </a:extLst>
          </p:cNvPr>
          <p:cNvSpPr txBox="1"/>
          <p:nvPr/>
        </p:nvSpPr>
        <p:spPr>
          <a:xfrm>
            <a:off x="2612966" y="5769032"/>
            <a:ext cx="6966065" cy="307777"/>
          </a:xfrm>
          <a:prstGeom prst="rect">
            <a:avLst/>
          </a:prstGeom>
          <a:noFill/>
        </p:spPr>
        <p:txBody>
          <a:bodyPr wrap="square" rtlCol="0">
            <a:spAutoFit/>
          </a:bodyPr>
          <a:lstStyle/>
          <a:p>
            <a:pPr algn="ctr"/>
            <a:r>
              <a:rPr lang="en-US" sz="1400" dirty="0">
                <a:solidFill>
                  <a:srgbClr val="FFC000"/>
                </a:solidFill>
              </a:rPr>
              <a:t>[1] https://www.techtarget.com/whatis/definition/operating-system-OS</a:t>
            </a:r>
            <a:endParaRPr lang="en-GB" sz="1400" dirty="0">
              <a:solidFill>
                <a:srgbClr val="FFC000"/>
              </a:solidFill>
            </a:endParaRPr>
          </a:p>
        </p:txBody>
      </p:sp>
    </p:spTree>
    <p:extLst>
      <p:ext uri="{BB962C8B-B14F-4D97-AF65-F5344CB8AC3E}">
        <p14:creationId xmlns:p14="http://schemas.microsoft.com/office/powerpoint/2010/main" val="18330871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B5D296-5B86-80C9-8ECA-26A53FB71D84}"/>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39F17533-DDF9-ECD1-A1DF-D034B6ADCB84}"/>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925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Computer Software </a:t>
            </a:r>
            <a:endParaRPr lang="en-US" sz="5400" i="1" dirty="0">
              <a:solidFill>
                <a:schemeClr val="tx1"/>
              </a:solidFill>
            </a:endParaRPr>
          </a:p>
        </p:txBody>
      </p:sp>
      <p:sp>
        <p:nvSpPr>
          <p:cNvPr id="4" name="TextBox 3">
            <a:extLst>
              <a:ext uri="{FF2B5EF4-FFF2-40B4-BE49-F238E27FC236}">
                <a16:creationId xmlns:a16="http://schemas.microsoft.com/office/drawing/2014/main" id="{326C2E7C-302D-6DEB-F4F1-6CF743591202}"/>
              </a:ext>
            </a:extLst>
          </p:cNvPr>
          <p:cNvSpPr txBox="1"/>
          <p:nvPr/>
        </p:nvSpPr>
        <p:spPr>
          <a:xfrm>
            <a:off x="717663" y="1197620"/>
            <a:ext cx="10756669" cy="4462760"/>
          </a:xfrm>
          <a:prstGeom prst="rect">
            <a:avLst/>
          </a:prstGeom>
          <a:noFill/>
        </p:spPr>
        <p:txBody>
          <a:bodyPr wrap="square">
            <a:spAutoFit/>
          </a:bodyPr>
          <a:lstStyle/>
          <a:p>
            <a:pPr marL="342900" indent="-342900">
              <a:lnSpc>
                <a:spcPct val="100000"/>
              </a:lnSpc>
              <a:spcBef>
                <a:spcPts val="0"/>
              </a:spcBef>
              <a:spcAft>
                <a:spcPts val="300"/>
              </a:spcAft>
              <a:buFont typeface="Arial" panose="020B0604020202020204" pitchFamily="34" charset="0"/>
              <a:buChar char="•"/>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There are two main types of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software</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800100" lvl="1" indent="-342900">
              <a:spcAft>
                <a:spcPts val="300"/>
              </a:spcAft>
              <a:buFont typeface="Arial" panose="020B0604020202020204" pitchFamily="34" charset="0"/>
              <a:buChar char="•"/>
            </a:pP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System Software.</a:t>
            </a:r>
          </a:p>
          <a:p>
            <a:pPr marL="1257300" lvl="2" indent="-342900">
              <a:spcAft>
                <a:spcPts val="300"/>
              </a:spcAft>
              <a:buFont typeface="Arial" panose="020B0604020202020204" pitchFamily="34" charset="0"/>
              <a:buChar char="•"/>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is created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to run and manage the Computer System </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including hardware and software applications. </a:t>
            </a:r>
            <a:r>
              <a:rPr lang="en-GB" sz="2400" kern="100" dirty="0">
                <a:effectLst/>
                <a:ea typeface="DengXian" panose="02010600030101010101" pitchFamily="2" charset="-122"/>
                <a:cs typeface="Times New Roman" panose="02020603050405020304" pitchFamily="18" charset="0"/>
              </a:rPr>
              <a:t>An OS / </a:t>
            </a: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Operating Systems </a:t>
            </a:r>
            <a:r>
              <a:rPr lang="en-GB" sz="2400" kern="100" dirty="0">
                <a:effectLst/>
                <a:ea typeface="DengXian" panose="02010600030101010101" pitchFamily="2" charset="-122"/>
                <a:cs typeface="Times New Roman" panose="02020603050405020304" pitchFamily="18" charset="0"/>
              </a:rPr>
              <a:t>is known as ‘</a:t>
            </a:r>
            <a:r>
              <a:rPr lang="en-GB" sz="2400" b="1" kern="100" dirty="0">
                <a:effectLst/>
                <a:ea typeface="DengXian" panose="02010600030101010101" pitchFamily="2" charset="-122"/>
                <a:cs typeface="Times New Roman" panose="02020603050405020304" pitchFamily="18" charset="0"/>
              </a:rPr>
              <a:t>System Software</a:t>
            </a:r>
            <a:r>
              <a:rPr lang="en-GB" sz="2400" kern="100" dirty="0">
                <a:effectLst/>
                <a:ea typeface="DengXian" panose="02010600030101010101" pitchFamily="2" charset="-122"/>
                <a:cs typeface="Times New Roman" panose="02020603050405020304" pitchFamily="18" charset="0"/>
              </a:rPr>
              <a:t>’.</a:t>
            </a:r>
            <a:endParaRPr lang="en-GB" sz="2400" b="1" kern="100" dirty="0">
              <a:effectLst/>
              <a:latin typeface="Calibri" panose="020F0502020204030204" pitchFamily="34" charset="0"/>
              <a:ea typeface="DengXian" panose="02010600030101010101" pitchFamily="2" charset="-122"/>
              <a:cs typeface="Times New Roman" panose="02020603050405020304" pitchFamily="18" charset="0"/>
            </a:endParaRPr>
          </a:p>
          <a:p>
            <a:pPr marL="800100" lvl="1" indent="-342900">
              <a:spcAft>
                <a:spcPts val="300"/>
              </a:spcAft>
              <a:buFont typeface="Arial" panose="020B0604020202020204" pitchFamily="34" charset="0"/>
              <a:buChar char="•"/>
            </a:pPr>
            <a:r>
              <a:rPr lang="en-GB" sz="2400" b="1" kern="100" dirty="0">
                <a:effectLst/>
                <a:latin typeface="Calibri" panose="020F0502020204030204" pitchFamily="34" charset="0"/>
                <a:ea typeface="DengXian" panose="02010600030101010101" pitchFamily="2" charset="-122"/>
                <a:cs typeface="Times New Roman" panose="02020603050405020304" pitchFamily="18" charset="0"/>
              </a:rPr>
              <a:t>Application software</a:t>
            </a: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a:t>
            </a:r>
          </a:p>
          <a:p>
            <a:pPr marL="1257300" lvl="2" indent="-342900">
              <a:spcAft>
                <a:spcPts val="300"/>
              </a:spcAft>
              <a:buFont typeface="Arial" panose="020B0604020202020204" pitchFamily="34" charset="0"/>
              <a:buChar char="•"/>
            </a:pPr>
            <a:r>
              <a:rPr lang="en-GB" sz="2400" kern="100" dirty="0">
                <a:effectLst/>
                <a:latin typeface="Calibri" panose="020F0502020204030204" pitchFamily="34" charset="0"/>
                <a:ea typeface="DengXian" panose="02010600030101010101" pitchFamily="2" charset="-122"/>
                <a:cs typeface="Times New Roman" panose="02020603050405020304" pitchFamily="18" charset="0"/>
              </a:rPr>
              <a:t>aka Applications or Apps, are created for users to be able to perform specific functions. Such as:</a:t>
            </a:r>
          </a:p>
          <a:p>
            <a:pPr marL="1714500" lvl="3" indent="-342900">
              <a:spcAft>
                <a:spcPts val="300"/>
              </a:spcAft>
              <a:buFont typeface="Arial" panose="020B0604020202020204" pitchFamily="34" charset="0"/>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Web browsers, Email software</a:t>
            </a:r>
          </a:p>
          <a:p>
            <a:pPr marL="1714500" lvl="3" indent="-342900">
              <a:spcAft>
                <a:spcPts val="300"/>
              </a:spcAft>
              <a:buFont typeface="Arial" panose="020B0604020202020204" pitchFamily="34" charset="0"/>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Messaging Apps, Games</a:t>
            </a:r>
          </a:p>
          <a:p>
            <a:pPr marL="1714500" lvl="3" indent="-342900">
              <a:spcAft>
                <a:spcPts val="300"/>
              </a:spcAft>
              <a:buFont typeface="Arial" panose="020B0604020202020204" pitchFamily="34" charset="0"/>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Word processors</a:t>
            </a:r>
          </a:p>
          <a:p>
            <a:pPr marL="1714500" lvl="3" indent="-342900">
              <a:spcAft>
                <a:spcPts val="300"/>
              </a:spcAft>
              <a:buFont typeface="Arial" panose="020B0604020202020204" pitchFamily="34" charset="0"/>
              <a:buChar char="•"/>
            </a:pPr>
            <a:r>
              <a:rPr lang="en-GB" kern="100" dirty="0">
                <a:effectLst/>
                <a:latin typeface="Calibri" panose="020F0502020204030204" pitchFamily="34" charset="0"/>
                <a:ea typeface="DengXian" panose="02010600030101010101" pitchFamily="2" charset="-122"/>
                <a:cs typeface="Times New Roman" panose="02020603050405020304" pitchFamily="18" charset="0"/>
              </a:rPr>
              <a:t>Media players etc…</a:t>
            </a:r>
          </a:p>
        </p:txBody>
      </p:sp>
      <p:sp>
        <p:nvSpPr>
          <p:cNvPr id="2" name="TextBox 1">
            <a:extLst>
              <a:ext uri="{FF2B5EF4-FFF2-40B4-BE49-F238E27FC236}">
                <a16:creationId xmlns:a16="http://schemas.microsoft.com/office/drawing/2014/main" id="{70375017-0642-5F6B-F2BD-B4FA3C392DC3}"/>
              </a:ext>
            </a:extLst>
          </p:cNvPr>
          <p:cNvSpPr txBox="1"/>
          <p:nvPr/>
        </p:nvSpPr>
        <p:spPr>
          <a:xfrm>
            <a:off x="2612966" y="5769032"/>
            <a:ext cx="6966065" cy="307777"/>
          </a:xfrm>
          <a:prstGeom prst="rect">
            <a:avLst/>
          </a:prstGeom>
          <a:noFill/>
        </p:spPr>
        <p:txBody>
          <a:bodyPr wrap="square" rtlCol="0">
            <a:spAutoFit/>
          </a:bodyPr>
          <a:lstStyle/>
          <a:p>
            <a:pPr algn="ctr"/>
            <a:r>
              <a:rPr lang="en-US" sz="1400" dirty="0">
                <a:solidFill>
                  <a:srgbClr val="FFC000"/>
                </a:solidFill>
              </a:rPr>
              <a:t>[1] https://www.techtarget.com/whatis/definition/operating-system-OS</a:t>
            </a:r>
            <a:endParaRPr lang="en-GB" sz="1400" dirty="0">
              <a:solidFill>
                <a:srgbClr val="FFC000"/>
              </a:solidFill>
            </a:endParaRPr>
          </a:p>
        </p:txBody>
      </p:sp>
    </p:spTree>
    <p:extLst>
      <p:ext uri="{BB962C8B-B14F-4D97-AF65-F5344CB8AC3E}">
        <p14:creationId xmlns:p14="http://schemas.microsoft.com/office/powerpoint/2010/main" val="139962416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CC53D4-A732-3752-D553-F2AD4203A7AA}"/>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28BE6FBA-C242-E7F7-14F4-090D14C66706}"/>
              </a:ext>
            </a:extLst>
          </p:cNvPr>
          <p:cNvSpPr txBox="1">
            <a:spLocks/>
          </p:cNvSpPr>
          <p:nvPr/>
        </p:nvSpPr>
        <p:spPr bwMode="auto">
          <a:xfrm>
            <a:off x="150322" y="145160"/>
            <a:ext cx="529501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62500" lnSpcReduction="2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What is an operating system? </a:t>
            </a:r>
            <a:endParaRPr lang="en-US" sz="5400" i="1" dirty="0">
              <a:solidFill>
                <a:schemeClr val="tx1"/>
              </a:solidFill>
            </a:endParaRPr>
          </a:p>
        </p:txBody>
      </p:sp>
      <p:pic>
        <p:nvPicPr>
          <p:cNvPr id="2" name="Picture 1">
            <a:extLst>
              <a:ext uri="{FF2B5EF4-FFF2-40B4-BE49-F238E27FC236}">
                <a16:creationId xmlns:a16="http://schemas.microsoft.com/office/drawing/2014/main" id="{399AD678-74BC-57A7-2A0B-A6F6648C773B}"/>
              </a:ext>
            </a:extLst>
          </p:cNvPr>
          <p:cNvPicPr>
            <a:picLocks noChangeAspect="1"/>
          </p:cNvPicPr>
          <p:nvPr/>
        </p:nvPicPr>
        <p:blipFill>
          <a:blip r:embed="rId3"/>
          <a:stretch>
            <a:fillRect/>
          </a:stretch>
        </p:blipFill>
        <p:spPr>
          <a:xfrm>
            <a:off x="7946968" y="148144"/>
            <a:ext cx="3877492" cy="5890186"/>
          </a:xfrm>
          <a:prstGeom prst="rect">
            <a:avLst/>
          </a:prstGeom>
        </p:spPr>
      </p:pic>
      <p:sp>
        <p:nvSpPr>
          <p:cNvPr id="5" name="TextBox 4">
            <a:extLst>
              <a:ext uri="{FF2B5EF4-FFF2-40B4-BE49-F238E27FC236}">
                <a16:creationId xmlns:a16="http://schemas.microsoft.com/office/drawing/2014/main" id="{CE99F9B8-0424-C40E-0AF2-0C7709D32FAE}"/>
              </a:ext>
            </a:extLst>
          </p:cNvPr>
          <p:cNvSpPr txBox="1"/>
          <p:nvPr/>
        </p:nvSpPr>
        <p:spPr>
          <a:xfrm>
            <a:off x="367540" y="997565"/>
            <a:ext cx="7784617" cy="4862870"/>
          </a:xfrm>
          <a:prstGeom prst="rect">
            <a:avLst/>
          </a:prstGeom>
          <a:noFill/>
        </p:spPr>
        <p:txBody>
          <a:bodyPr wrap="square">
            <a:spAutoFit/>
          </a:bodyPr>
          <a:lstStyle/>
          <a:p>
            <a:pPr marL="342900" indent="-342900">
              <a:lnSpc>
                <a:spcPct val="100000"/>
              </a:lnSpc>
              <a:spcBef>
                <a:spcPts val="600"/>
              </a:spcBef>
              <a:spcAft>
                <a:spcPts val="600"/>
              </a:spcAft>
              <a:buFont typeface="Arial" panose="020B0604020202020204" pitchFamily="34" charset="0"/>
              <a:buChar char="•"/>
            </a:pPr>
            <a:r>
              <a:rPr lang="en-GB" sz="2800" b="1" i="0" dirty="0">
                <a:effectLst/>
              </a:rPr>
              <a:t>Operating System / OS </a:t>
            </a:r>
            <a:r>
              <a:rPr lang="en-GB" sz="2800" b="0" i="0" dirty="0">
                <a:effectLst/>
              </a:rPr>
              <a:t>is very important software.</a:t>
            </a:r>
          </a:p>
          <a:p>
            <a:pPr marL="342900" indent="-342900">
              <a:lnSpc>
                <a:spcPct val="100000"/>
              </a:lnSpc>
              <a:spcBef>
                <a:spcPts val="600"/>
              </a:spcBef>
              <a:spcAft>
                <a:spcPts val="600"/>
              </a:spcAft>
              <a:buFont typeface="Arial" panose="020B0604020202020204" pitchFamily="34" charset="0"/>
              <a:buChar char="•"/>
            </a:pPr>
            <a:r>
              <a:rPr lang="en-GB" sz="2800" dirty="0"/>
              <a:t>The OS allows us to </a:t>
            </a:r>
            <a:r>
              <a:rPr lang="en-GB" sz="2800" b="1" dirty="0"/>
              <a:t>use and manage the Computer system</a:t>
            </a:r>
            <a:r>
              <a:rPr lang="en-GB" sz="2800" dirty="0"/>
              <a:t>.</a:t>
            </a:r>
            <a:endParaRPr lang="en-GB" sz="2800" b="1" dirty="0"/>
          </a:p>
          <a:p>
            <a:pPr marL="342900" indent="-342900">
              <a:lnSpc>
                <a:spcPct val="100000"/>
              </a:lnSpc>
              <a:spcBef>
                <a:spcPts val="600"/>
              </a:spcBef>
              <a:spcAft>
                <a:spcPts val="600"/>
              </a:spcAft>
              <a:buFont typeface="Arial" panose="020B0604020202020204" pitchFamily="34" charset="0"/>
              <a:buChar char="•"/>
            </a:pPr>
            <a:r>
              <a:rPr lang="en-GB" sz="2800" b="0" i="0" dirty="0">
                <a:effectLst/>
              </a:rPr>
              <a:t>An OS is </a:t>
            </a:r>
            <a:r>
              <a:rPr lang="en-GB" sz="2800" dirty="0"/>
              <a:t>like</a:t>
            </a:r>
            <a:r>
              <a:rPr lang="en-GB" sz="2800" b="0" i="0" dirty="0">
                <a:effectLst/>
              </a:rPr>
              <a:t> an </a:t>
            </a:r>
            <a:r>
              <a:rPr lang="en-GB" sz="2800" b="1" i="0" dirty="0">
                <a:effectLst/>
              </a:rPr>
              <a:t>interface</a:t>
            </a:r>
            <a:r>
              <a:rPr lang="en-GB" sz="2800" b="0" i="0" dirty="0">
                <a:effectLst/>
              </a:rPr>
              <a:t> between the user and the computer</a:t>
            </a:r>
            <a:r>
              <a:rPr lang="en-GB" sz="2800" dirty="0"/>
              <a:t> hardware.</a:t>
            </a:r>
          </a:p>
          <a:p>
            <a:pPr marL="342900" indent="-342900">
              <a:lnSpc>
                <a:spcPct val="100000"/>
              </a:lnSpc>
              <a:spcBef>
                <a:spcPts val="600"/>
              </a:spcBef>
              <a:spcAft>
                <a:spcPts val="600"/>
              </a:spcAft>
              <a:buFont typeface="Arial" panose="020B0604020202020204" pitchFamily="34" charset="0"/>
              <a:buChar char="•"/>
            </a:pPr>
            <a:r>
              <a:rPr lang="en-GB" sz="2800" kern="100" dirty="0">
                <a:effectLst/>
                <a:ea typeface="DengXian" panose="02010600030101010101" pitchFamily="2" charset="-122"/>
                <a:cs typeface="Times New Roman" panose="02020603050405020304" pitchFamily="18" charset="0"/>
              </a:rPr>
              <a:t>An OS is designed to run and manage a computer's hardware &amp; software applications and to enable a User/Admin to manage the </a:t>
            </a:r>
            <a:r>
              <a:rPr lang="en-GB" sz="2800" b="1" kern="100" dirty="0">
                <a:effectLst/>
                <a:ea typeface="DengXian" panose="02010600030101010101" pitchFamily="2" charset="-122"/>
                <a:cs typeface="Times New Roman" panose="02020603050405020304" pitchFamily="18" charset="0"/>
              </a:rPr>
              <a:t>Computer system</a:t>
            </a:r>
            <a:r>
              <a:rPr lang="en-GB" sz="2800" kern="100" dirty="0">
                <a:effectLst/>
                <a:ea typeface="DengXian" panose="02010600030101010101" pitchFamily="2" charset="-122"/>
                <a:cs typeface="Times New Roman" panose="02020603050405020304" pitchFamily="18" charset="0"/>
              </a:rPr>
              <a:t>.</a:t>
            </a:r>
          </a:p>
        </p:txBody>
      </p:sp>
    </p:spTree>
    <p:extLst>
      <p:ext uri="{BB962C8B-B14F-4D97-AF65-F5344CB8AC3E}">
        <p14:creationId xmlns:p14="http://schemas.microsoft.com/office/powerpoint/2010/main" val="106663500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F4E05E-3256-A018-DA33-D21DE02C4BA2}"/>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C0ED1686-3DDE-5DF7-593A-E07C62568806}"/>
              </a:ext>
            </a:extLst>
          </p:cNvPr>
          <p:cNvSpPr txBox="1">
            <a:spLocks/>
          </p:cNvSpPr>
          <p:nvPr/>
        </p:nvSpPr>
        <p:spPr bwMode="auto">
          <a:xfrm>
            <a:off x="150322" y="145160"/>
            <a:ext cx="5585460"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850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What does the OS do?</a:t>
            </a:r>
            <a:endParaRPr lang="en-US" sz="5400" i="1" dirty="0">
              <a:solidFill>
                <a:schemeClr val="tx1"/>
              </a:solidFill>
            </a:endParaRPr>
          </a:p>
        </p:txBody>
      </p:sp>
      <p:sp>
        <p:nvSpPr>
          <p:cNvPr id="4" name="TextBox 3">
            <a:extLst>
              <a:ext uri="{FF2B5EF4-FFF2-40B4-BE49-F238E27FC236}">
                <a16:creationId xmlns:a16="http://schemas.microsoft.com/office/drawing/2014/main" id="{B60867B4-2195-2ED7-082E-1D0A9F70FF7B}"/>
              </a:ext>
            </a:extLst>
          </p:cNvPr>
          <p:cNvSpPr txBox="1"/>
          <p:nvPr/>
        </p:nvSpPr>
        <p:spPr>
          <a:xfrm>
            <a:off x="717665" y="1200959"/>
            <a:ext cx="10756669" cy="3970318"/>
          </a:xfrm>
          <a:prstGeom prst="rect">
            <a:avLst/>
          </a:prstGeom>
          <a:noFill/>
        </p:spPr>
        <p:txBody>
          <a:bodyPr wrap="square">
            <a:spAutoFit/>
          </a:bodyPr>
          <a:lstStyle/>
          <a:p>
            <a:pPr marL="457200" indent="-457200">
              <a:buFont typeface="Arial" panose="020B0604020202020204" pitchFamily="34" charset="0"/>
              <a:buChar char="•"/>
            </a:pPr>
            <a:r>
              <a:rPr lang="en-GB" sz="2800" dirty="0"/>
              <a:t>The OS </a:t>
            </a:r>
            <a:r>
              <a:rPr lang="en-GB" sz="2800" b="1" dirty="0"/>
              <a:t>manages the interaction </a:t>
            </a:r>
            <a:r>
              <a:rPr lang="en-GB" sz="2800" dirty="0"/>
              <a:t>between the user, software and hardware of the computer.</a:t>
            </a:r>
          </a:p>
          <a:p>
            <a:pPr marL="457200" indent="-457200">
              <a:buFont typeface="Arial" panose="020B0604020202020204" pitchFamily="34" charset="0"/>
              <a:buChar char="•"/>
            </a:pPr>
            <a:r>
              <a:rPr lang="en-GB" sz="2800" dirty="0"/>
              <a:t>There are usually several different Apps/programs running at the same time, and they all need to access the computer’s Central Processing Unit (CPU), memory, and storage. </a:t>
            </a:r>
          </a:p>
          <a:p>
            <a:pPr marL="457200" indent="-457200">
              <a:buFont typeface="Arial" panose="020B0604020202020204" pitchFamily="34" charset="0"/>
              <a:buChar char="•"/>
            </a:pPr>
            <a:r>
              <a:rPr lang="en-GB" sz="2800" dirty="0"/>
              <a:t>The </a:t>
            </a:r>
            <a:r>
              <a:rPr lang="en-GB" sz="2800" b="1" dirty="0"/>
              <a:t>OS coordinates </a:t>
            </a:r>
            <a:r>
              <a:rPr lang="en-GB" sz="2800" dirty="0"/>
              <a:t>all of this to make sure each App/program gets the </a:t>
            </a:r>
            <a:r>
              <a:rPr lang="en-GB" sz="2800" b="1" dirty="0"/>
              <a:t>system resources </a:t>
            </a:r>
            <a:r>
              <a:rPr lang="en-GB" sz="2800" dirty="0"/>
              <a:t>it needs in order to run, and that the user can operate the computer effectively.</a:t>
            </a:r>
          </a:p>
          <a:p>
            <a:pPr marL="457200" indent="-457200">
              <a:buFont typeface="Arial" panose="020B0604020202020204" pitchFamily="34" charset="0"/>
              <a:buChar char="•"/>
            </a:pPr>
            <a:r>
              <a:rPr lang="en-GB" sz="2800" dirty="0"/>
              <a:t>The OS does ‘a lot’ of work behind the scenes.</a:t>
            </a:r>
          </a:p>
        </p:txBody>
      </p:sp>
    </p:spTree>
    <p:extLst>
      <p:ext uri="{BB962C8B-B14F-4D97-AF65-F5344CB8AC3E}">
        <p14:creationId xmlns:p14="http://schemas.microsoft.com/office/powerpoint/2010/main" val="26836145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FCDF4-8E55-FCFF-0AD5-CD5F91A16287}"/>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E065DAFA-72D5-DBF7-7827-B1135D2F8EB7}"/>
              </a:ext>
            </a:extLst>
          </p:cNvPr>
          <p:cNvSpPr txBox="1">
            <a:spLocks/>
          </p:cNvSpPr>
          <p:nvPr/>
        </p:nvSpPr>
        <p:spPr bwMode="auto">
          <a:xfrm>
            <a:off x="150322" y="145160"/>
            <a:ext cx="5585460"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850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What does the OS do?</a:t>
            </a:r>
            <a:endParaRPr lang="en-US" sz="5400" i="1" dirty="0">
              <a:solidFill>
                <a:schemeClr val="tx1"/>
              </a:solidFill>
            </a:endParaRPr>
          </a:p>
        </p:txBody>
      </p:sp>
      <p:sp>
        <p:nvSpPr>
          <p:cNvPr id="4" name="TextBox 3">
            <a:extLst>
              <a:ext uri="{FF2B5EF4-FFF2-40B4-BE49-F238E27FC236}">
                <a16:creationId xmlns:a16="http://schemas.microsoft.com/office/drawing/2014/main" id="{E4AEA183-0B6D-3C7C-E877-73B6CBCD3809}"/>
              </a:ext>
            </a:extLst>
          </p:cNvPr>
          <p:cNvSpPr txBox="1"/>
          <p:nvPr/>
        </p:nvSpPr>
        <p:spPr>
          <a:xfrm>
            <a:off x="717665" y="1450341"/>
            <a:ext cx="10756669" cy="3539430"/>
          </a:xfrm>
          <a:prstGeom prst="rect">
            <a:avLst/>
          </a:prstGeom>
          <a:noFill/>
        </p:spPr>
        <p:txBody>
          <a:bodyPr wrap="square">
            <a:spAutoFit/>
          </a:bodyPr>
          <a:lstStyle/>
          <a:p>
            <a:pPr marL="0" indent="0">
              <a:buNone/>
            </a:pPr>
            <a:r>
              <a:rPr lang="en-GB" sz="3200" dirty="0"/>
              <a:t>OS typical functions include:</a:t>
            </a:r>
          </a:p>
          <a:p>
            <a:pPr marL="457200" indent="-457200">
              <a:buFont typeface="Arial" panose="020B0604020202020204" pitchFamily="34" charset="0"/>
              <a:buChar char="•"/>
            </a:pPr>
            <a:r>
              <a:rPr lang="en-GB" sz="3200" b="1" dirty="0"/>
              <a:t>File &amp; Directory Management</a:t>
            </a:r>
          </a:p>
          <a:p>
            <a:pPr marL="457200" indent="-457200">
              <a:buFont typeface="Arial" panose="020B0604020202020204" pitchFamily="34" charset="0"/>
              <a:buChar char="•"/>
            </a:pPr>
            <a:r>
              <a:rPr lang="en-GB" sz="3200" b="1" dirty="0"/>
              <a:t>Process &amp; Memory Management</a:t>
            </a:r>
          </a:p>
          <a:p>
            <a:pPr marL="457200" indent="-457200">
              <a:buFont typeface="Arial" panose="020B0604020202020204" pitchFamily="34" charset="0"/>
              <a:buChar char="•"/>
            </a:pPr>
            <a:r>
              <a:rPr lang="en-GB" sz="3200" b="1" dirty="0"/>
              <a:t>System &amp; Performance Management</a:t>
            </a:r>
          </a:p>
          <a:p>
            <a:pPr marL="457200" indent="-457200">
              <a:buFont typeface="Arial" panose="020B0604020202020204" pitchFamily="34" charset="0"/>
              <a:buChar char="•"/>
            </a:pPr>
            <a:r>
              <a:rPr lang="en-GB" sz="3200" b="1" dirty="0"/>
              <a:t>Device Management </a:t>
            </a:r>
            <a:r>
              <a:rPr lang="en-GB" sz="3200" dirty="0"/>
              <a:t>(Manages I/O devices)</a:t>
            </a:r>
          </a:p>
          <a:p>
            <a:pPr marL="457200" indent="-457200">
              <a:buFont typeface="Arial" panose="020B0604020202020204" pitchFamily="34" charset="0"/>
              <a:buChar char="•"/>
            </a:pPr>
            <a:r>
              <a:rPr lang="en-GB" sz="3200" b="1" dirty="0"/>
              <a:t>Error detection and System recovery</a:t>
            </a:r>
            <a:endParaRPr lang="en-GB" sz="3200" dirty="0"/>
          </a:p>
          <a:p>
            <a:pPr marL="457200" indent="-457200">
              <a:buFont typeface="Arial" panose="020B0604020202020204" pitchFamily="34" charset="0"/>
              <a:buChar char="•"/>
            </a:pPr>
            <a:r>
              <a:rPr lang="en-GB" sz="3200" b="1" dirty="0"/>
              <a:t>System Security Management</a:t>
            </a:r>
            <a:endParaRPr lang="en-GB" sz="3200" dirty="0"/>
          </a:p>
        </p:txBody>
      </p:sp>
      <p:pic>
        <p:nvPicPr>
          <p:cNvPr id="2" name="Picture 1">
            <a:extLst>
              <a:ext uri="{FF2B5EF4-FFF2-40B4-BE49-F238E27FC236}">
                <a16:creationId xmlns:a16="http://schemas.microsoft.com/office/drawing/2014/main" id="{87DD4CD2-97D2-B4C9-AD7B-4846C9A828D4}"/>
              </a:ext>
            </a:extLst>
          </p:cNvPr>
          <p:cNvPicPr>
            <a:picLocks noChangeAspect="1"/>
          </p:cNvPicPr>
          <p:nvPr/>
        </p:nvPicPr>
        <p:blipFill>
          <a:blip r:embed="rId3"/>
          <a:stretch>
            <a:fillRect/>
          </a:stretch>
        </p:blipFill>
        <p:spPr>
          <a:xfrm>
            <a:off x="8624832" y="498763"/>
            <a:ext cx="3416846" cy="5190432"/>
          </a:xfrm>
          <a:prstGeom prst="rect">
            <a:avLst/>
          </a:prstGeom>
        </p:spPr>
      </p:pic>
    </p:spTree>
    <p:extLst>
      <p:ext uri="{BB962C8B-B14F-4D97-AF65-F5344CB8AC3E}">
        <p14:creationId xmlns:p14="http://schemas.microsoft.com/office/powerpoint/2010/main" val="137591571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B13DF0-99CA-2879-6D15-A532E62A092E}"/>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B8B8D642-03D4-9589-06A4-936075ACD763}"/>
              </a:ext>
            </a:extLst>
          </p:cNvPr>
          <p:cNvSpPr txBox="1">
            <a:spLocks/>
          </p:cNvSpPr>
          <p:nvPr/>
        </p:nvSpPr>
        <p:spPr bwMode="auto">
          <a:xfrm>
            <a:off x="150322" y="145160"/>
            <a:ext cx="7763394"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77500" lnSpcReduction="2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Memory and Process Management</a:t>
            </a:r>
            <a:endParaRPr lang="en-US" sz="5400" i="1" dirty="0">
              <a:solidFill>
                <a:schemeClr val="tx1"/>
              </a:solidFill>
            </a:endParaRPr>
          </a:p>
        </p:txBody>
      </p:sp>
      <p:sp>
        <p:nvSpPr>
          <p:cNvPr id="4" name="TextBox 3">
            <a:extLst>
              <a:ext uri="{FF2B5EF4-FFF2-40B4-BE49-F238E27FC236}">
                <a16:creationId xmlns:a16="http://schemas.microsoft.com/office/drawing/2014/main" id="{CC61C6CE-EB8D-F732-D854-3F9074088A91}"/>
              </a:ext>
            </a:extLst>
          </p:cNvPr>
          <p:cNvSpPr txBox="1"/>
          <p:nvPr/>
        </p:nvSpPr>
        <p:spPr>
          <a:xfrm>
            <a:off x="318654" y="1228397"/>
            <a:ext cx="7199120" cy="4401205"/>
          </a:xfrm>
          <a:prstGeom prst="rect">
            <a:avLst/>
          </a:prstGeom>
          <a:noFill/>
        </p:spPr>
        <p:txBody>
          <a:bodyPr wrap="square">
            <a:spAutoFit/>
          </a:bodyPr>
          <a:lstStyle/>
          <a:p>
            <a:pPr marL="457200" indent="-457200">
              <a:buFont typeface="Arial" panose="020B0604020202020204" pitchFamily="34" charset="0"/>
              <a:buChar char="•"/>
            </a:pPr>
            <a:r>
              <a:rPr lang="en-GB" sz="2800" dirty="0"/>
              <a:t>In a Windows OS when we press: CTRL-ALT-DEL, we can open ‘Task Manager’.</a:t>
            </a:r>
          </a:p>
          <a:p>
            <a:pPr marL="457200" indent="-457200">
              <a:buFont typeface="Arial" panose="020B0604020202020204" pitchFamily="34" charset="0"/>
              <a:buChar char="•"/>
            </a:pPr>
            <a:r>
              <a:rPr lang="en-GB" sz="2800" dirty="0"/>
              <a:t>We can see here that the OS manages many processes including </a:t>
            </a:r>
            <a:r>
              <a:rPr lang="en-GB" sz="2800" b="1" dirty="0"/>
              <a:t>Applications</a:t>
            </a:r>
            <a:r>
              <a:rPr lang="en-GB" sz="2800" dirty="0"/>
              <a:t>, many </a:t>
            </a:r>
            <a:r>
              <a:rPr lang="en-GB" sz="2800" b="1" dirty="0"/>
              <a:t>background processes</a:t>
            </a:r>
            <a:r>
              <a:rPr lang="en-GB" sz="2800" dirty="0"/>
              <a:t>, </a:t>
            </a:r>
            <a:r>
              <a:rPr lang="en-GB" sz="2800" b="1" dirty="0"/>
              <a:t>System Performance </a:t>
            </a:r>
            <a:r>
              <a:rPr lang="en-GB" sz="2800" dirty="0"/>
              <a:t>and the </a:t>
            </a:r>
            <a:r>
              <a:rPr lang="en-GB" sz="2800" b="1" dirty="0"/>
              <a:t>Users</a:t>
            </a:r>
            <a:r>
              <a:rPr lang="en-GB" sz="2800" dirty="0"/>
              <a:t> logged-in into the system.</a:t>
            </a:r>
          </a:p>
          <a:p>
            <a:pPr marL="457200" indent="-457200">
              <a:buFont typeface="Arial" panose="020B0604020202020204" pitchFamily="34" charset="0"/>
              <a:buChar char="•"/>
            </a:pPr>
            <a:r>
              <a:rPr lang="en-GB" sz="2800" b="1" dirty="0"/>
              <a:t>The core of the OS is the Kernel</a:t>
            </a:r>
            <a:r>
              <a:rPr lang="en-GB" sz="2800" dirty="0"/>
              <a:t>, a program that manages memory and communication between the computer’s hardware and software such as the RAM and the CPU.</a:t>
            </a:r>
          </a:p>
        </p:txBody>
      </p:sp>
      <p:pic>
        <p:nvPicPr>
          <p:cNvPr id="3" name="Picture 2" descr="Table&#10;&#10;Description automatically generated">
            <a:extLst>
              <a:ext uri="{FF2B5EF4-FFF2-40B4-BE49-F238E27FC236}">
                <a16:creationId xmlns:a16="http://schemas.microsoft.com/office/drawing/2014/main" id="{55EBDB15-59C3-A236-4520-EF265B96621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17774" y="1636295"/>
            <a:ext cx="4674226" cy="2899914"/>
          </a:xfrm>
          <a:prstGeom prst="rect">
            <a:avLst/>
          </a:prstGeom>
        </p:spPr>
      </p:pic>
    </p:spTree>
    <p:extLst>
      <p:ext uri="{BB962C8B-B14F-4D97-AF65-F5344CB8AC3E}">
        <p14:creationId xmlns:p14="http://schemas.microsoft.com/office/powerpoint/2010/main" val="276171808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6A4167-C50C-93BE-D4C4-9C24CC1B6DE8}"/>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1B4BB96C-DE4B-10B0-448B-8EA1F12A8382}"/>
              </a:ext>
            </a:extLst>
          </p:cNvPr>
          <p:cNvSpPr txBox="1">
            <a:spLocks/>
          </p:cNvSpPr>
          <p:nvPr/>
        </p:nvSpPr>
        <p:spPr bwMode="auto">
          <a:xfrm>
            <a:off x="150322" y="145160"/>
            <a:ext cx="7763394"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History of OS</a:t>
            </a:r>
            <a:endParaRPr lang="en-US" sz="5400" i="1" dirty="0">
              <a:solidFill>
                <a:schemeClr val="tx1"/>
              </a:solidFill>
            </a:endParaRPr>
          </a:p>
        </p:txBody>
      </p:sp>
      <p:sp>
        <p:nvSpPr>
          <p:cNvPr id="4" name="TextBox 3">
            <a:extLst>
              <a:ext uri="{FF2B5EF4-FFF2-40B4-BE49-F238E27FC236}">
                <a16:creationId xmlns:a16="http://schemas.microsoft.com/office/drawing/2014/main" id="{82814799-44CC-C959-6157-F9F3519ECCEC}"/>
              </a:ext>
            </a:extLst>
          </p:cNvPr>
          <p:cNvSpPr txBox="1"/>
          <p:nvPr/>
        </p:nvSpPr>
        <p:spPr>
          <a:xfrm>
            <a:off x="318653" y="1228397"/>
            <a:ext cx="11418917" cy="4524315"/>
          </a:xfrm>
          <a:prstGeom prst="rect">
            <a:avLst/>
          </a:prstGeom>
          <a:noFill/>
        </p:spPr>
        <p:txBody>
          <a:bodyPr wrap="square">
            <a:spAutoFit/>
          </a:bodyPr>
          <a:lstStyle/>
          <a:p>
            <a:pPr marL="0" indent="0">
              <a:lnSpc>
                <a:spcPct val="100000"/>
              </a:lnSpc>
              <a:spcBef>
                <a:spcPts val="0"/>
              </a:spcBef>
              <a:buNone/>
            </a:pPr>
            <a:r>
              <a:rPr lang="en-GB" sz="2400" b="1" kern="100" dirty="0">
                <a:solidFill>
                  <a:srgbClr val="000000"/>
                </a:solidFill>
                <a:effectLst/>
                <a:ea typeface="DengXian" panose="02010600030101010101" pitchFamily="2" charset="-122"/>
                <a:cs typeface="Calibri" panose="020F0502020204030204" pitchFamily="34" charset="0"/>
              </a:rPr>
              <a:t>Operating Systems</a:t>
            </a:r>
            <a:r>
              <a:rPr lang="en-GB" sz="2400" kern="100" dirty="0">
                <a:solidFill>
                  <a:srgbClr val="000000"/>
                </a:solidFill>
                <a:effectLst/>
                <a:ea typeface="DengXian" panose="02010600030101010101" pitchFamily="2" charset="-122"/>
                <a:cs typeface="Calibri" panose="020F0502020204030204" pitchFamily="34" charset="0"/>
              </a:rPr>
              <a:t> have rapidly evolved over the years</a:t>
            </a:r>
            <a:r>
              <a:rPr lang="en-GB" sz="2400" dirty="0">
                <a:solidFill>
                  <a:srgbClr val="000000"/>
                </a:solidFill>
                <a:effectLst/>
                <a:ea typeface="DengXian" panose="02010600030101010101" pitchFamily="2" charset="-122"/>
              </a:rPr>
              <a:t>, and their evolution is recorded in ‘</a:t>
            </a:r>
            <a:r>
              <a:rPr lang="en-GB" sz="2400" b="1" dirty="0">
                <a:solidFill>
                  <a:srgbClr val="000000"/>
                </a:solidFill>
                <a:effectLst/>
                <a:ea typeface="DengXian" panose="02010600030101010101" pitchFamily="2" charset="-122"/>
              </a:rPr>
              <a:t>Generations’</a:t>
            </a:r>
            <a:r>
              <a:rPr lang="en-GB" sz="2400" dirty="0">
                <a:solidFill>
                  <a:srgbClr val="000000"/>
                </a:solidFill>
                <a:effectLst/>
                <a:ea typeface="DengXian" panose="02010600030101010101" pitchFamily="2" charset="-122"/>
              </a:rPr>
              <a:t>. It is useful to have a brief understanding of the evolution and generations of OSs, and it will help us to understand the common functions of OSs today. Generations of OSs include:</a:t>
            </a:r>
          </a:p>
          <a:p>
            <a:pPr marL="800100" lvl="1" indent="-342900">
              <a:lnSpc>
                <a:spcPct val="100000"/>
              </a:lnSpc>
              <a:spcBef>
                <a:spcPts val="0"/>
              </a:spcBef>
              <a:buFont typeface="Arial" panose="020B0604020202020204" pitchFamily="34" charset="0"/>
              <a:buChar char="•"/>
            </a:pPr>
            <a:r>
              <a:rPr lang="en-GB" sz="2400" b="1" dirty="0"/>
              <a:t>1st Gen. OSs: </a:t>
            </a:r>
            <a:r>
              <a:rPr lang="en-GB" sz="2400" dirty="0"/>
              <a:t>Approx. 1940s to 1950s: Punch cards and Single Job Processing</a:t>
            </a:r>
          </a:p>
          <a:p>
            <a:pPr marL="800100" lvl="1" indent="-342900">
              <a:lnSpc>
                <a:spcPct val="100000"/>
              </a:lnSpc>
              <a:spcBef>
                <a:spcPts val="0"/>
              </a:spcBef>
              <a:buFont typeface="Arial" panose="020B0604020202020204" pitchFamily="34" charset="0"/>
              <a:buChar char="•"/>
            </a:pPr>
            <a:r>
              <a:rPr lang="en-GB" sz="2400" b="1" dirty="0"/>
              <a:t>2nd Gen. OSs: </a:t>
            </a:r>
            <a:r>
              <a:rPr lang="en-GB" sz="2400" dirty="0"/>
              <a:t>Approx. 1950s to 1960s: Transistors and Batch Processing</a:t>
            </a:r>
          </a:p>
          <a:p>
            <a:pPr marL="800100" lvl="1" indent="-342900">
              <a:lnSpc>
                <a:spcPct val="100000"/>
              </a:lnSpc>
              <a:spcBef>
                <a:spcPts val="0"/>
              </a:spcBef>
              <a:buFont typeface="Arial" panose="020B0604020202020204" pitchFamily="34" charset="0"/>
              <a:buChar char="•"/>
            </a:pPr>
            <a:r>
              <a:rPr lang="en-US" sz="2400" b="1" dirty="0"/>
              <a:t>3rd Gen. </a:t>
            </a:r>
            <a:r>
              <a:rPr lang="en-GB" sz="2400" b="1" dirty="0"/>
              <a:t>OSs: </a:t>
            </a:r>
            <a:r>
              <a:rPr lang="en-GB" sz="2400" dirty="0"/>
              <a:t>Approx.</a:t>
            </a:r>
            <a:r>
              <a:rPr lang="en-US" sz="2400" dirty="0"/>
              <a:t> 1960s – 1970s: Multiprogramming</a:t>
            </a:r>
          </a:p>
          <a:p>
            <a:pPr marL="800100" lvl="1" indent="-342900">
              <a:lnSpc>
                <a:spcPct val="100000"/>
              </a:lnSpc>
              <a:spcBef>
                <a:spcPts val="0"/>
              </a:spcBef>
              <a:buFont typeface="Arial" panose="020B0604020202020204" pitchFamily="34" charset="0"/>
              <a:buChar char="•"/>
            </a:pPr>
            <a:r>
              <a:rPr lang="en-US" sz="2400" b="1" dirty="0"/>
              <a:t>4th Gen. </a:t>
            </a:r>
            <a:r>
              <a:rPr lang="en-GB" sz="2400" b="1" dirty="0"/>
              <a:t>OSs</a:t>
            </a:r>
            <a:r>
              <a:rPr lang="en-US" sz="2400" dirty="0"/>
              <a:t>: </a:t>
            </a:r>
            <a:r>
              <a:rPr lang="en-GB" sz="2400" dirty="0"/>
              <a:t>Approx.</a:t>
            </a:r>
            <a:r>
              <a:rPr lang="en-US" sz="2400" dirty="0"/>
              <a:t> 1970s – 1980s: </a:t>
            </a:r>
            <a:r>
              <a:rPr lang="en-GB" sz="2400" dirty="0"/>
              <a:t>Microprocessors</a:t>
            </a:r>
            <a:r>
              <a:rPr lang="en-US" sz="2400" dirty="0"/>
              <a:t> &amp; Personal Computers</a:t>
            </a:r>
          </a:p>
          <a:p>
            <a:pPr marL="800100" lvl="1" indent="-342900">
              <a:lnSpc>
                <a:spcPct val="100000"/>
              </a:lnSpc>
              <a:spcBef>
                <a:spcPts val="0"/>
              </a:spcBef>
              <a:buFont typeface="Arial" panose="020B0604020202020204" pitchFamily="34" charset="0"/>
              <a:buChar char="•"/>
            </a:pPr>
            <a:r>
              <a:rPr lang="en-US" sz="2400" b="1" dirty="0"/>
              <a:t>5th Gen. </a:t>
            </a:r>
            <a:r>
              <a:rPr lang="en-GB" sz="2400" b="1" dirty="0"/>
              <a:t>OSs</a:t>
            </a:r>
            <a:r>
              <a:rPr lang="en-US" sz="2400" dirty="0"/>
              <a:t>: </a:t>
            </a:r>
            <a:r>
              <a:rPr lang="en-GB" sz="2400" dirty="0"/>
              <a:t>Approx.</a:t>
            </a:r>
            <a:r>
              <a:rPr lang="en-US" sz="2400" dirty="0"/>
              <a:t> 1980s - 2000s: Networked Computing and GUIs </a:t>
            </a:r>
          </a:p>
          <a:p>
            <a:pPr marL="800100" lvl="1" indent="-342900">
              <a:lnSpc>
                <a:spcPct val="100000"/>
              </a:lnSpc>
              <a:spcBef>
                <a:spcPts val="0"/>
              </a:spcBef>
              <a:buFont typeface="Arial" panose="020B0604020202020204" pitchFamily="34" charset="0"/>
              <a:buChar char="•"/>
            </a:pPr>
            <a:r>
              <a:rPr lang="en-US" sz="2400" b="1" dirty="0"/>
              <a:t>6th Gen.</a:t>
            </a:r>
            <a:r>
              <a:rPr lang="en-GB" sz="2400" b="1" dirty="0"/>
              <a:t> OSs</a:t>
            </a:r>
            <a:r>
              <a:rPr lang="en-US" sz="2400" dirty="0"/>
              <a:t>: </a:t>
            </a:r>
            <a:r>
              <a:rPr lang="en-GB" sz="2400" dirty="0"/>
              <a:t>Approx.</a:t>
            </a:r>
            <a:r>
              <a:rPr lang="en-US" sz="2400" dirty="0"/>
              <a:t> 2000s - Present: Mobile and Cloud Computing </a:t>
            </a:r>
          </a:p>
          <a:p>
            <a:pPr marL="800100" lvl="1" indent="-342900">
              <a:lnSpc>
                <a:spcPct val="100000"/>
              </a:lnSpc>
              <a:spcBef>
                <a:spcPts val="0"/>
              </a:spcBef>
              <a:buFont typeface="Arial" panose="020B0604020202020204" pitchFamily="34" charset="0"/>
              <a:buChar char="•"/>
            </a:pPr>
            <a:r>
              <a:rPr lang="en-US" sz="2400" b="1" dirty="0"/>
              <a:t>7th Gen.</a:t>
            </a:r>
            <a:r>
              <a:rPr lang="en-GB" sz="2400" b="1" dirty="0"/>
              <a:t> OSs</a:t>
            </a:r>
            <a:r>
              <a:rPr lang="en-US" sz="2400" dirty="0"/>
              <a:t>: Present – Future Now: IoT &amp; Edge Computing, AI &amp; Quantum Computing.</a:t>
            </a:r>
          </a:p>
        </p:txBody>
      </p:sp>
    </p:spTree>
    <p:extLst>
      <p:ext uri="{BB962C8B-B14F-4D97-AF65-F5344CB8AC3E}">
        <p14:creationId xmlns:p14="http://schemas.microsoft.com/office/powerpoint/2010/main" val="3151805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F26B83-2714-14C3-4620-97B910070305}"/>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3D164E82-983C-B39F-5140-053C3D410812}"/>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History of OS: 1940s – 1950s</a:t>
            </a:r>
            <a:endParaRPr lang="en-US" sz="5400" i="1" dirty="0">
              <a:solidFill>
                <a:schemeClr val="tx1"/>
              </a:solidFill>
            </a:endParaRPr>
          </a:p>
        </p:txBody>
      </p:sp>
      <p:sp>
        <p:nvSpPr>
          <p:cNvPr id="4" name="TextBox 3">
            <a:extLst>
              <a:ext uri="{FF2B5EF4-FFF2-40B4-BE49-F238E27FC236}">
                <a16:creationId xmlns:a16="http://schemas.microsoft.com/office/drawing/2014/main" id="{D3789F56-5B44-FDB5-7AB7-828A20E12027}"/>
              </a:ext>
            </a:extLst>
          </p:cNvPr>
          <p:cNvSpPr txBox="1"/>
          <p:nvPr/>
        </p:nvSpPr>
        <p:spPr>
          <a:xfrm>
            <a:off x="386541" y="1549679"/>
            <a:ext cx="11418917" cy="4124206"/>
          </a:xfrm>
          <a:prstGeom prst="rect">
            <a:avLst/>
          </a:prstGeom>
          <a:noFill/>
        </p:spPr>
        <p:txBody>
          <a:bodyPr wrap="square">
            <a:spAutoFit/>
          </a:bodyPr>
          <a:lstStyle/>
          <a:p>
            <a:pPr marL="342900" indent="-342900">
              <a:lnSpc>
                <a:spcPct val="100000"/>
              </a:lnSpc>
              <a:spcBef>
                <a:spcPts val="0"/>
              </a:spcBef>
              <a:spcAft>
                <a:spcPts val="600"/>
              </a:spcAft>
              <a:buFont typeface="Arial" panose="020B0604020202020204" pitchFamily="34" charset="0"/>
              <a:buChar char="•"/>
            </a:pPr>
            <a:r>
              <a:rPr lang="en-GB" sz="2800"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Early computers were largely </a:t>
            </a:r>
            <a:r>
              <a:rPr lang="en-GB" sz="2800" b="1"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mechanical</a:t>
            </a:r>
            <a:r>
              <a:rPr lang="en-GB" sz="2800"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and</a:t>
            </a:r>
            <a:r>
              <a:rPr lang="en-GB" sz="2800" kern="0" dirty="0">
                <a:solidFill>
                  <a:srgbClr val="232323"/>
                </a:solidFill>
                <a:effectLst/>
                <a:highlight>
                  <a:srgbClr val="FFFF00"/>
                </a:highlight>
                <a:latin typeface="Calibri" panose="020F0502020204030204" pitchFamily="34" charset="0"/>
                <a:ea typeface="Times New Roman" panose="02020603050405020304" pitchFamily="18" charset="0"/>
                <a:cs typeface="Calibri" panose="020F0502020204030204" pitchFamily="34" charset="0"/>
              </a:rPr>
              <a:t> used </a:t>
            </a:r>
            <a:r>
              <a:rPr lang="en-GB" sz="2800" b="1" kern="0" dirty="0">
                <a:solidFill>
                  <a:srgbClr val="232323"/>
                </a:solidFill>
                <a:effectLst/>
                <a:highlight>
                  <a:srgbClr val="FFFF00"/>
                </a:highlight>
                <a:latin typeface="Calibri" panose="020F0502020204030204" pitchFamily="34" charset="0"/>
                <a:ea typeface="Times New Roman" panose="02020603050405020304" pitchFamily="18" charset="0"/>
                <a:cs typeface="Calibri" panose="020F0502020204030204" pitchFamily="34" charset="0"/>
              </a:rPr>
              <a:t>vacuum tubes, like lights,</a:t>
            </a:r>
            <a:r>
              <a:rPr lang="en-GB" sz="2800" kern="0" dirty="0">
                <a:solidFill>
                  <a:srgbClr val="232323"/>
                </a:solidFill>
                <a:effectLst/>
                <a:highlight>
                  <a:srgbClr val="FFFF00"/>
                </a:highlight>
                <a:latin typeface="Calibri" panose="020F0502020204030204" pitchFamily="34" charset="0"/>
                <a:ea typeface="Times New Roman" panose="02020603050405020304" pitchFamily="18" charset="0"/>
                <a:cs typeface="Calibri" panose="020F0502020204030204" pitchFamily="34" charset="0"/>
              </a:rPr>
              <a:t> </a:t>
            </a:r>
            <a:r>
              <a:rPr lang="en-GB" sz="2800" b="1" kern="0" dirty="0">
                <a:solidFill>
                  <a:srgbClr val="232323"/>
                </a:solidFill>
                <a:effectLst/>
                <a:highlight>
                  <a:srgbClr val="FFFF00"/>
                </a:highlight>
                <a:latin typeface="Calibri" panose="020F0502020204030204" pitchFamily="34" charset="0"/>
                <a:ea typeface="Times New Roman" panose="02020603050405020304" pitchFamily="18" charset="0"/>
                <a:cs typeface="Calibri" panose="020F0502020204030204" pitchFamily="34" charset="0"/>
              </a:rPr>
              <a:t>for on/off 01 binary processing</a:t>
            </a:r>
            <a:r>
              <a:rPr lang="en-GB" sz="28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 </a:t>
            </a:r>
          </a:p>
          <a:p>
            <a:pPr marL="342900" indent="-342900">
              <a:lnSpc>
                <a:spcPct val="100000"/>
              </a:lnSpc>
              <a:spcBef>
                <a:spcPts val="0"/>
              </a:spcBef>
              <a:spcAft>
                <a:spcPts val="600"/>
              </a:spcAft>
              <a:buFont typeface="Arial" panose="020B0604020202020204" pitchFamily="34" charset="0"/>
              <a:buChar char="•"/>
            </a:pPr>
            <a:r>
              <a:rPr lang="en-GB" sz="28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The </a:t>
            </a:r>
            <a:r>
              <a:rPr lang="en-GB" sz="28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Operating system</a:t>
            </a:r>
            <a:r>
              <a:rPr lang="en-GB" sz="2800" b="1" kern="0" dirty="0">
                <a:solidFill>
                  <a:srgbClr val="232323"/>
                </a:solidFill>
                <a:latin typeface="Calibri" panose="020F0502020204030204" pitchFamily="34" charset="0"/>
                <a:ea typeface="Times New Roman" panose="02020603050405020304" pitchFamily="18" charset="0"/>
                <a:cs typeface="Calibri" panose="020F0502020204030204" pitchFamily="34" charset="0"/>
              </a:rPr>
              <a:t> i.e.</a:t>
            </a:r>
            <a:r>
              <a:rPr lang="en-GB" sz="28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 </a:t>
            </a:r>
            <a:r>
              <a:rPr lang="en-GB" sz="28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the program </a:t>
            </a:r>
            <a:r>
              <a:rPr lang="en-GB" sz="28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that would tell the hardware what to do, was created on </a:t>
            </a:r>
            <a:r>
              <a:rPr lang="en-GB" sz="28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punch cards </a:t>
            </a:r>
            <a:r>
              <a:rPr lang="en-GB" sz="28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and loaded into the machine along with </a:t>
            </a:r>
            <a:r>
              <a:rPr lang="en-GB" sz="28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other punch cards that included the data to work on</a:t>
            </a:r>
            <a:r>
              <a:rPr lang="en-GB" sz="28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 The punch cards worked on a binary system and the programmers </a:t>
            </a:r>
            <a:r>
              <a:rPr lang="en-GB" sz="28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wrote each task/job in binary machine code.</a:t>
            </a:r>
          </a:p>
          <a:p>
            <a:pPr marL="342900" indent="-342900">
              <a:lnSpc>
                <a:spcPct val="100000"/>
              </a:lnSpc>
              <a:spcBef>
                <a:spcPts val="0"/>
              </a:spcBef>
              <a:spcAft>
                <a:spcPts val="600"/>
              </a:spcAft>
              <a:buFont typeface="Arial" panose="020B0604020202020204" pitchFamily="34" charset="0"/>
              <a:buChar char="•"/>
            </a:pPr>
            <a:r>
              <a:rPr lang="en-GB" sz="2800" b="1" kern="100" dirty="0">
                <a:solidFill>
                  <a:srgbClr val="23232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‘Single job’ programs </a:t>
            </a:r>
            <a:r>
              <a:rPr lang="en-GB" sz="2800" kern="100" dirty="0">
                <a:solidFill>
                  <a:srgbClr val="23232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were </a:t>
            </a:r>
            <a:r>
              <a:rPr lang="en-GB" sz="2800" kern="100" dirty="0">
                <a:solidFill>
                  <a:srgbClr val="232323"/>
                </a:solidFill>
                <a:highlight>
                  <a:srgbClr val="FFFF00"/>
                </a:highlight>
                <a:latin typeface="Calibri" panose="020F0502020204030204" pitchFamily="34" charset="0"/>
                <a:ea typeface="DengXian" panose="02010600030101010101" pitchFamily="2" charset="-122"/>
                <a:cs typeface="Calibri" panose="020F0502020204030204" pitchFamily="34" charset="0"/>
              </a:rPr>
              <a:t>input and run </a:t>
            </a:r>
            <a:r>
              <a:rPr lang="en-GB" sz="2800" kern="100" dirty="0">
                <a:solidFill>
                  <a:srgbClr val="23232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using ‘punch cards</a:t>
            </a:r>
            <a:r>
              <a:rPr lang="en-GB" sz="2800"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 </a:t>
            </a:r>
            <a:r>
              <a:rPr lang="en-GB" sz="2800" kern="100" dirty="0">
                <a:solidFill>
                  <a:srgbClr val="333333"/>
                </a:solidFill>
                <a:latin typeface="Calibri" panose="020F0502020204030204" pitchFamily="34" charset="0"/>
                <a:ea typeface="DengXian" panose="02010600030101010101" pitchFamily="2" charset="-122"/>
                <a:cs typeface="Calibri" panose="020F0502020204030204" pitchFamily="34" charset="0"/>
              </a:rPr>
              <a:t>Back then the</a:t>
            </a:r>
            <a:r>
              <a:rPr lang="en-GB" sz="28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programmer could code math calculations.</a:t>
            </a:r>
          </a:p>
        </p:txBody>
      </p:sp>
    </p:spTree>
    <p:extLst>
      <p:ext uri="{BB962C8B-B14F-4D97-AF65-F5344CB8AC3E}">
        <p14:creationId xmlns:p14="http://schemas.microsoft.com/office/powerpoint/2010/main" val="297239490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CACC44-FD79-22A4-6FFC-EEC2EB8646A4}"/>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61B7989E-2C08-74CE-9431-02F0BEFB77FF}"/>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History of OS: 1940s – 1950s</a:t>
            </a:r>
            <a:endParaRPr lang="en-US" sz="5400" i="1" dirty="0">
              <a:solidFill>
                <a:schemeClr val="tx1"/>
              </a:solidFill>
            </a:endParaRPr>
          </a:p>
        </p:txBody>
      </p:sp>
      <p:sp>
        <p:nvSpPr>
          <p:cNvPr id="4" name="TextBox 3">
            <a:extLst>
              <a:ext uri="{FF2B5EF4-FFF2-40B4-BE49-F238E27FC236}">
                <a16:creationId xmlns:a16="http://schemas.microsoft.com/office/drawing/2014/main" id="{99CA3EC7-F335-49B0-E95F-F453FFCD98B4}"/>
              </a:ext>
            </a:extLst>
          </p:cNvPr>
          <p:cNvSpPr txBox="1"/>
          <p:nvPr/>
        </p:nvSpPr>
        <p:spPr>
          <a:xfrm>
            <a:off x="386542" y="1300297"/>
            <a:ext cx="4883728" cy="1815882"/>
          </a:xfrm>
          <a:prstGeom prst="rect">
            <a:avLst/>
          </a:prstGeom>
          <a:noFill/>
        </p:spPr>
        <p:txBody>
          <a:bodyPr wrap="square">
            <a:spAutoFit/>
          </a:bodyPr>
          <a:lstStyle/>
          <a:p>
            <a:pPr>
              <a:lnSpc>
                <a:spcPct val="100000"/>
              </a:lnSpc>
              <a:spcBef>
                <a:spcPts val="0"/>
              </a:spcBef>
              <a:spcAft>
                <a:spcPts val="600"/>
              </a:spcAft>
            </a:pPr>
            <a:r>
              <a:rPr lang="en-US" sz="2800" b="1" dirty="0"/>
              <a:t>First Gen. Comp. Architecture:</a:t>
            </a:r>
            <a:br>
              <a:rPr lang="en-US" sz="2800" dirty="0"/>
            </a:br>
            <a:r>
              <a:rPr lang="en-US" sz="2800" dirty="0"/>
              <a:t>* Input (Card) </a:t>
            </a:r>
            <a:br>
              <a:rPr lang="en-US" sz="2800" dirty="0"/>
            </a:br>
            <a:r>
              <a:rPr lang="en-US" sz="2800" dirty="0"/>
              <a:t>* Process (Plugs &amp; Tubes)</a:t>
            </a:r>
            <a:br>
              <a:rPr lang="en-US" sz="2800" dirty="0"/>
            </a:br>
            <a:r>
              <a:rPr lang="en-US" sz="2800" dirty="0"/>
              <a:t>* Output (Tape).</a:t>
            </a:r>
            <a:endParaRPr lang="en-GB" sz="2800" kern="100" dirty="0">
              <a:effectLst/>
              <a:latin typeface="Calibri" panose="020F0502020204030204" pitchFamily="34" charset="0"/>
              <a:ea typeface="DengXian" panose="02010600030101010101" pitchFamily="2" charset="-122"/>
              <a:cs typeface="Calibri" panose="020F0502020204030204" pitchFamily="34" charset="0"/>
            </a:endParaRPr>
          </a:p>
        </p:txBody>
      </p:sp>
      <p:pic>
        <p:nvPicPr>
          <p:cNvPr id="2" name="Picture 1">
            <a:extLst>
              <a:ext uri="{FF2B5EF4-FFF2-40B4-BE49-F238E27FC236}">
                <a16:creationId xmlns:a16="http://schemas.microsoft.com/office/drawing/2014/main" id="{28C67F85-728D-9323-7A35-F2D21EBA83E9}"/>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096001" y="929558"/>
            <a:ext cx="5945678" cy="2675554"/>
          </a:xfrm>
          <a:prstGeom prst="rect">
            <a:avLst/>
          </a:prstGeom>
        </p:spPr>
      </p:pic>
      <p:sp>
        <p:nvSpPr>
          <p:cNvPr id="3" name="TextBox 2">
            <a:extLst>
              <a:ext uri="{FF2B5EF4-FFF2-40B4-BE49-F238E27FC236}">
                <a16:creationId xmlns:a16="http://schemas.microsoft.com/office/drawing/2014/main" id="{373266D2-7A63-25AE-318A-21F1E3BA64AE}"/>
              </a:ext>
            </a:extLst>
          </p:cNvPr>
          <p:cNvSpPr txBox="1"/>
          <p:nvPr/>
        </p:nvSpPr>
        <p:spPr>
          <a:xfrm>
            <a:off x="10066930" y="3707252"/>
            <a:ext cx="1974749" cy="307777"/>
          </a:xfrm>
          <a:prstGeom prst="rect">
            <a:avLst/>
          </a:prstGeom>
          <a:solidFill>
            <a:srgbClr val="000000"/>
          </a:solidFill>
        </p:spPr>
        <p:txBody>
          <a:bodyPr wrap="square" rtlCol="0">
            <a:spAutoFit/>
          </a:bodyPr>
          <a:lstStyle/>
          <a:p>
            <a:pPr algn="r">
              <a:spcAft>
                <a:spcPts val="600"/>
              </a:spcAft>
            </a:pPr>
            <a:r>
              <a:rPr lang="en-GB" sz="700" dirty="0">
                <a:solidFill>
                  <a:srgbClr val="FFFFFF"/>
                </a:solidFill>
                <a:hlinkClick r:id="rId5" tooltip="https://twobithistory.org/2018/06/23/ibm-029-card-punch.html">
                  <a:extLst>
                    <a:ext uri="{A12FA001-AC4F-418D-AE19-62706E023703}">
                      <ahyp:hlinkClr xmlns:ahyp="http://schemas.microsoft.com/office/drawing/2018/hyperlinkcolor" val="tx"/>
                    </a:ext>
                  </a:extLst>
                </a:hlinkClick>
              </a:rPr>
              <a:t>This Photo</a:t>
            </a:r>
            <a:r>
              <a:rPr lang="en-GB" sz="700" dirty="0">
                <a:solidFill>
                  <a:srgbClr val="FFFFFF"/>
                </a:solidFill>
              </a:rPr>
              <a:t> by Unknown Author is licensed under </a:t>
            </a:r>
            <a:r>
              <a:rPr lang="en-GB" sz="700" dirty="0">
                <a:solidFill>
                  <a:srgbClr val="FFFFFF"/>
                </a:solidFill>
                <a:hlinkClick r:id="rId6" tooltip="https://creativecommons.org/licenses/by-sa/3.0/">
                  <a:extLst>
                    <a:ext uri="{A12FA001-AC4F-418D-AE19-62706E023703}">
                      <ahyp:hlinkClr xmlns:ahyp="http://schemas.microsoft.com/office/drawing/2018/hyperlinkcolor" val="tx"/>
                    </a:ext>
                  </a:extLst>
                </a:hlinkClick>
              </a:rPr>
              <a:t>CC BY-SA</a:t>
            </a:r>
            <a:endParaRPr lang="en-GB" sz="700" dirty="0">
              <a:solidFill>
                <a:srgbClr val="FFFFFF"/>
              </a:solidFill>
            </a:endParaRPr>
          </a:p>
        </p:txBody>
      </p:sp>
      <p:pic>
        <p:nvPicPr>
          <p:cNvPr id="5" name="Picture 4">
            <a:extLst>
              <a:ext uri="{FF2B5EF4-FFF2-40B4-BE49-F238E27FC236}">
                <a16:creationId xmlns:a16="http://schemas.microsoft.com/office/drawing/2014/main" id="{26D4DB8A-886B-837C-EF6C-4297C553E02D}"/>
              </a:ext>
            </a:extLst>
          </p:cNvPr>
          <p:cNvPicPr>
            <a:picLocks noChangeAspect="1"/>
          </p:cNvPicPr>
          <p:nvPr/>
        </p:nvPicPr>
        <p:blipFill>
          <a:blip r:embed="rId7"/>
          <a:stretch>
            <a:fillRect/>
          </a:stretch>
        </p:blipFill>
        <p:spPr>
          <a:xfrm>
            <a:off x="1126145" y="3087083"/>
            <a:ext cx="4009724" cy="2675553"/>
          </a:xfrm>
          <a:prstGeom prst="rect">
            <a:avLst/>
          </a:prstGeom>
        </p:spPr>
      </p:pic>
      <p:pic>
        <p:nvPicPr>
          <p:cNvPr id="7" name="Picture 6">
            <a:extLst>
              <a:ext uri="{FF2B5EF4-FFF2-40B4-BE49-F238E27FC236}">
                <a16:creationId xmlns:a16="http://schemas.microsoft.com/office/drawing/2014/main" id="{730129D2-B9B2-9DAF-7B49-510B08FFF0B9}"/>
              </a:ext>
            </a:extLst>
          </p:cNvPr>
          <p:cNvPicPr>
            <a:picLocks noChangeAspect="1"/>
          </p:cNvPicPr>
          <p:nvPr/>
        </p:nvPicPr>
        <p:blipFill>
          <a:blip r:embed="rId8"/>
          <a:stretch>
            <a:fillRect/>
          </a:stretch>
        </p:blipFill>
        <p:spPr>
          <a:xfrm>
            <a:off x="5538632" y="3707252"/>
            <a:ext cx="3176291" cy="3005588"/>
          </a:xfrm>
          <a:prstGeom prst="rect">
            <a:avLst/>
          </a:prstGeom>
        </p:spPr>
      </p:pic>
      <p:pic>
        <p:nvPicPr>
          <p:cNvPr id="8" name="Online Media 7" title="Why The First Computers Were Made Out Of Light Bulbs">
            <a:hlinkClick r:id="" action="ppaction://media"/>
            <a:extLst>
              <a:ext uri="{FF2B5EF4-FFF2-40B4-BE49-F238E27FC236}">
                <a16:creationId xmlns:a16="http://schemas.microsoft.com/office/drawing/2014/main" id="{15DA9B5F-AB4A-ED5E-F4CC-4AF107DA4EF9}"/>
              </a:ext>
            </a:extLst>
          </p:cNvPr>
          <p:cNvPicPr>
            <a:picLocks noRot="1" noChangeAspect="1"/>
          </p:cNvPicPr>
          <p:nvPr>
            <a:videoFile r:link="rId1"/>
          </p:nvPr>
        </p:nvPicPr>
        <p:blipFill>
          <a:blip r:embed="rId9"/>
          <a:stretch>
            <a:fillRect/>
          </a:stretch>
        </p:blipFill>
        <p:spPr>
          <a:xfrm>
            <a:off x="8861366" y="4058078"/>
            <a:ext cx="3176291" cy="1794609"/>
          </a:xfrm>
          <a:prstGeom prst="rect">
            <a:avLst/>
          </a:prstGeom>
        </p:spPr>
      </p:pic>
    </p:spTree>
    <p:extLst>
      <p:ext uri="{BB962C8B-B14F-4D97-AF65-F5344CB8AC3E}">
        <p14:creationId xmlns:p14="http://schemas.microsoft.com/office/powerpoint/2010/main" val="4832051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8"/>
                </p:tgtEl>
              </p:cMediaNode>
            </p:video>
            <p:seq concurrent="1" nextAc="seek">
              <p:cTn id="8" restart="whenNotActive" fill="hold" evtFilter="cancelBubble" nodeType="interactiveSeq">
                <p:stCondLst>
                  <p:cond evt="onClick" delay="0">
                    <p:tgtEl>
                      <p:spTgt spid="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8"/>
                                        </p:tgtEl>
                                      </p:cBhvr>
                                    </p:cmd>
                                  </p:childTnLst>
                                </p:cTn>
                              </p:par>
                            </p:childTnLst>
                          </p:cTn>
                        </p:par>
                      </p:childTnLst>
                    </p:cTn>
                  </p:par>
                </p:childTnLst>
              </p:cTn>
              <p:nextCondLst>
                <p:cond evt="onClick" delay="0">
                  <p:tgtEl>
                    <p:spTgt spid="8"/>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903177-8249-1418-7C26-285EA279323A}"/>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2AB05B52-9973-AADA-33D8-1EF88F6A3AEA}"/>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History of OS: 1940s – 1950s</a:t>
            </a:r>
            <a:endParaRPr lang="en-US" sz="5400" i="1" dirty="0">
              <a:solidFill>
                <a:schemeClr val="tx1"/>
              </a:solidFill>
            </a:endParaRPr>
          </a:p>
        </p:txBody>
      </p:sp>
      <p:sp>
        <p:nvSpPr>
          <p:cNvPr id="4" name="TextBox 3">
            <a:extLst>
              <a:ext uri="{FF2B5EF4-FFF2-40B4-BE49-F238E27FC236}">
                <a16:creationId xmlns:a16="http://schemas.microsoft.com/office/drawing/2014/main" id="{E71BD245-1598-D575-7F50-AB1545F98827}"/>
              </a:ext>
            </a:extLst>
          </p:cNvPr>
          <p:cNvSpPr txBox="1"/>
          <p:nvPr/>
        </p:nvSpPr>
        <p:spPr>
          <a:xfrm>
            <a:off x="386541" y="1155690"/>
            <a:ext cx="11418917" cy="4124206"/>
          </a:xfrm>
          <a:prstGeom prst="rect">
            <a:avLst/>
          </a:prstGeom>
          <a:noFill/>
        </p:spPr>
        <p:txBody>
          <a:bodyPr wrap="square">
            <a:spAutoFit/>
          </a:bodyPr>
          <a:lstStyle/>
          <a:p>
            <a:pPr marL="457200" indent="-457200">
              <a:lnSpc>
                <a:spcPct val="100000"/>
              </a:lnSpc>
              <a:spcBef>
                <a:spcPts val="0"/>
              </a:spcBef>
              <a:spcAft>
                <a:spcPts val="600"/>
              </a:spcAft>
              <a:buFont typeface="Arial" panose="020B0604020202020204" pitchFamily="34" charset="0"/>
              <a:buChar char="•"/>
            </a:pPr>
            <a:r>
              <a:rPr lang="en-GB" sz="2800" kern="100" dirty="0">
                <a:solidFill>
                  <a:srgbClr val="333333"/>
                </a:solidFill>
                <a:latin typeface="Calibri" panose="020F0502020204030204" pitchFamily="34" charset="0"/>
                <a:ea typeface="DengXian" panose="02010600030101010101" pitchFamily="2" charset="-122"/>
                <a:cs typeface="Calibri" panose="020F0502020204030204" pitchFamily="34" charset="0"/>
              </a:rPr>
              <a:t>Programmers </a:t>
            </a:r>
            <a:r>
              <a:rPr lang="en-GB" sz="28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had</a:t>
            </a:r>
            <a:r>
              <a:rPr lang="en-GB" sz="28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full access to the </a:t>
            </a:r>
            <a:r>
              <a:rPr lang="en-GB" sz="2800" b="1"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computer hardware</a:t>
            </a:r>
            <a:r>
              <a:rPr lang="en-GB" sz="28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which </a:t>
            </a:r>
            <a:r>
              <a:rPr lang="en-GB" sz="28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had to be setup to process </a:t>
            </a:r>
            <a:r>
              <a:rPr lang="en-GB" sz="2800"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1 task at a time </a:t>
            </a:r>
            <a:r>
              <a:rPr lang="en-GB" sz="28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and were therefore </a:t>
            </a:r>
            <a:r>
              <a:rPr lang="en-GB" sz="2800"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very slow</a:t>
            </a:r>
            <a:r>
              <a:rPr lang="en-GB" sz="28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relatively speaking.</a:t>
            </a:r>
            <a:r>
              <a:rPr lang="en-GB" sz="28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 Although they were revolutionary at the time. A 1</a:t>
            </a:r>
            <a:r>
              <a:rPr lang="en-GB" sz="2800" kern="0" baseline="3000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st</a:t>
            </a:r>
            <a:r>
              <a:rPr lang="en-GB" sz="28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 Gen. computer could perform a calculation in </a:t>
            </a:r>
            <a:r>
              <a:rPr lang="en-GB" sz="28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30 minutes </a:t>
            </a:r>
            <a:r>
              <a:rPr lang="en-GB" sz="28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that would take a team of people a </a:t>
            </a:r>
            <a:r>
              <a:rPr lang="en-GB" sz="2800" b="1"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whole day to complete</a:t>
            </a:r>
            <a:r>
              <a:rPr lang="en-GB" sz="2800" kern="0" dirty="0">
                <a:solidFill>
                  <a:srgbClr val="232323"/>
                </a:solidFill>
                <a:effectLst/>
                <a:latin typeface="Calibri" panose="020F0502020204030204" pitchFamily="34" charset="0"/>
                <a:ea typeface="Times New Roman" panose="02020603050405020304" pitchFamily="18" charset="0"/>
                <a:cs typeface="Calibri" panose="020F0502020204030204" pitchFamily="34" charset="0"/>
              </a:rPr>
              <a:t>.</a:t>
            </a:r>
          </a:p>
          <a:p>
            <a:pPr marL="457200" indent="-457200">
              <a:lnSpc>
                <a:spcPct val="100000"/>
              </a:lnSpc>
              <a:spcBef>
                <a:spcPts val="0"/>
              </a:spcBef>
              <a:spcAft>
                <a:spcPts val="600"/>
              </a:spcAft>
              <a:buFont typeface="Arial" panose="020B0604020202020204" pitchFamily="34" charset="0"/>
              <a:buChar char="•"/>
            </a:pPr>
            <a:endParaRPr lang="en-GB" sz="28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endParaRPr>
          </a:p>
          <a:p>
            <a:pPr marL="457200" indent="-457200">
              <a:lnSpc>
                <a:spcPct val="100000"/>
              </a:lnSpc>
              <a:spcBef>
                <a:spcPts val="0"/>
              </a:spcBef>
              <a:spcAft>
                <a:spcPts val="600"/>
              </a:spcAft>
              <a:buFont typeface="Arial" panose="020B0604020202020204" pitchFamily="34" charset="0"/>
              <a:buChar char="•"/>
            </a:pPr>
            <a:r>
              <a:rPr lang="en-GB" sz="28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The Computers were </a:t>
            </a:r>
            <a:r>
              <a:rPr lang="en-GB" sz="2800"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very large </a:t>
            </a:r>
            <a:r>
              <a:rPr lang="en-GB" sz="28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(entire rooms). 1 of these Computers took many intelligent people to setup and operate. There was no interface, </a:t>
            </a:r>
            <a:r>
              <a:rPr lang="en-GB" sz="2800"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no CLI or UI</a:t>
            </a:r>
            <a:r>
              <a:rPr lang="en-GB" sz="28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no Programming languages</a:t>
            </a:r>
            <a:endParaRPr lang="en-US" sz="2800" dirty="0"/>
          </a:p>
        </p:txBody>
      </p:sp>
    </p:spTree>
    <p:extLst>
      <p:ext uri="{BB962C8B-B14F-4D97-AF65-F5344CB8AC3E}">
        <p14:creationId xmlns:p14="http://schemas.microsoft.com/office/powerpoint/2010/main" val="15627584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32D374-66D2-66BD-55B1-5B4E67026060}"/>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9ABE5163-CCCD-3C40-4D02-244B0C27A425}"/>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History of OS: 1950s – 1960s</a:t>
            </a:r>
            <a:endParaRPr lang="en-US" sz="5400" i="1" dirty="0">
              <a:solidFill>
                <a:schemeClr val="tx1"/>
              </a:solidFill>
            </a:endParaRPr>
          </a:p>
        </p:txBody>
      </p:sp>
      <p:sp>
        <p:nvSpPr>
          <p:cNvPr id="4" name="TextBox 3">
            <a:extLst>
              <a:ext uri="{FF2B5EF4-FFF2-40B4-BE49-F238E27FC236}">
                <a16:creationId xmlns:a16="http://schemas.microsoft.com/office/drawing/2014/main" id="{6768E307-CA34-223B-552F-5E8CD71C917A}"/>
              </a:ext>
            </a:extLst>
          </p:cNvPr>
          <p:cNvSpPr txBox="1"/>
          <p:nvPr/>
        </p:nvSpPr>
        <p:spPr>
          <a:xfrm>
            <a:off x="386541" y="1155690"/>
            <a:ext cx="11418917" cy="4647426"/>
          </a:xfrm>
          <a:prstGeom prst="rect">
            <a:avLst/>
          </a:prstGeom>
          <a:noFill/>
        </p:spPr>
        <p:txBody>
          <a:bodyPr wrap="square">
            <a:spAutoFit/>
          </a:bodyPr>
          <a:lstStyle/>
          <a:p>
            <a:pPr marL="342900" indent="-342900">
              <a:lnSpc>
                <a:spcPct val="100000"/>
              </a:lnSpc>
              <a:spcBef>
                <a:spcPts val="0"/>
              </a:spcBef>
              <a:spcAft>
                <a:spcPts val="600"/>
              </a:spcAft>
              <a:buFont typeface="Arial" panose="020B0604020202020204" pitchFamily="34" charset="0"/>
              <a:buChar char="•"/>
            </a:pPr>
            <a:r>
              <a:rPr lang="en-GB" sz="2400" kern="100" dirty="0">
                <a:solidFill>
                  <a:srgbClr val="232323"/>
                </a:solidFill>
                <a:latin typeface="Calibri" panose="020F0502020204030204" pitchFamily="34" charset="0"/>
                <a:ea typeface="DengXian" panose="02010600030101010101" pitchFamily="2" charset="-122"/>
                <a:cs typeface="Calibri" panose="020F0502020204030204" pitchFamily="34" charset="0"/>
              </a:rPr>
              <a:t>Smaller and more reliable ‘</a:t>
            </a:r>
            <a:r>
              <a:rPr lang="en-GB" sz="2400" b="1" kern="100" dirty="0">
                <a:solidFill>
                  <a:srgbClr val="232323"/>
                </a:solidFill>
                <a:latin typeface="Calibri" panose="020F0502020204030204" pitchFamily="34" charset="0"/>
                <a:ea typeface="DengXian" panose="02010600030101010101" pitchFamily="2" charset="-122"/>
                <a:cs typeface="Calibri" panose="020F0502020204030204" pitchFamily="34" charset="0"/>
              </a:rPr>
              <a:t>Transistors</a:t>
            </a:r>
            <a:r>
              <a:rPr lang="en-GB" sz="2400" kern="100" dirty="0">
                <a:solidFill>
                  <a:srgbClr val="232323"/>
                </a:solidFill>
                <a:latin typeface="Calibri" panose="020F0502020204030204" pitchFamily="34" charset="0"/>
                <a:ea typeface="DengXian" panose="02010600030101010101" pitchFamily="2" charset="-122"/>
                <a:cs typeface="Calibri" panose="020F0502020204030204" pitchFamily="34" charset="0"/>
              </a:rPr>
              <a:t>’ </a:t>
            </a:r>
            <a:r>
              <a:rPr lang="en-GB" sz="2400" b="1" kern="100" dirty="0">
                <a:solidFill>
                  <a:srgbClr val="232323"/>
                </a:solidFill>
                <a:latin typeface="Calibri" panose="020F0502020204030204" pitchFamily="34" charset="0"/>
                <a:ea typeface="DengXian" panose="02010600030101010101" pitchFamily="2" charset="-122"/>
                <a:cs typeface="Calibri" panose="020F0502020204030204" pitchFamily="34" charset="0"/>
              </a:rPr>
              <a:t>replaced Vacuum tubes</a:t>
            </a:r>
            <a:r>
              <a:rPr lang="en-GB" sz="2400" kern="100" dirty="0">
                <a:solidFill>
                  <a:srgbClr val="232323"/>
                </a:solidFill>
                <a:latin typeface="Calibri" panose="020F0502020204030204" pitchFamily="34" charset="0"/>
                <a:ea typeface="DengXian" panose="02010600030101010101" pitchFamily="2" charset="-122"/>
                <a:cs typeface="Calibri" panose="020F0502020204030204" pitchFamily="34" charset="0"/>
              </a:rPr>
              <a:t>. </a:t>
            </a:r>
          </a:p>
          <a:p>
            <a:pPr lvl="1">
              <a:lnSpc>
                <a:spcPct val="100000"/>
              </a:lnSpc>
              <a:spcBef>
                <a:spcPts val="0"/>
              </a:spcBef>
              <a:spcAft>
                <a:spcPts val="600"/>
              </a:spcAft>
            </a:pPr>
            <a:r>
              <a:rPr lang="en-GB" kern="100" dirty="0">
                <a:solidFill>
                  <a:srgbClr val="232323"/>
                </a:solidFill>
                <a:latin typeface="Calibri" panose="020F0502020204030204" pitchFamily="34" charset="0"/>
                <a:ea typeface="DengXian" panose="02010600030101010101" pitchFamily="2" charset="-122"/>
                <a:cs typeface="Calibri" panose="020F0502020204030204" pitchFamily="34" charset="0"/>
              </a:rPr>
              <a:t>Bg. Bell Laboratories, the research development and innovation dept. of AT</a:t>
            </a:r>
            <a:r>
              <a:rPr lang="en-GB"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&amp;T (American </a:t>
            </a:r>
            <a:br>
              <a:rPr lang="en-GB"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br>
            <a:r>
              <a:rPr lang="en-GB" kern="100" dirty="0">
                <a:solidFill>
                  <a:srgbClr val="232323"/>
                </a:solidFill>
                <a:effectLst/>
                <a:latin typeface="Calibri" panose="020F0502020204030204" pitchFamily="34" charset="0"/>
                <a:ea typeface="DengXian" panose="02010600030101010101" pitchFamily="2" charset="-122"/>
                <a:cs typeface="Calibri" panose="020F0502020204030204" pitchFamily="34" charset="0"/>
              </a:rPr>
              <a:t>Telecommunication Company) invented the ‘Transistor’ in 1947. Bell Labs is now owned by Finland company Nokia.</a:t>
            </a:r>
          </a:p>
          <a:p>
            <a:pPr marL="342900" indent="-342900">
              <a:lnSpc>
                <a:spcPct val="100000"/>
              </a:lnSpc>
              <a:spcBef>
                <a:spcPts val="0"/>
              </a:spcBef>
              <a:spcAft>
                <a:spcPts val="600"/>
              </a:spcAft>
              <a:buFont typeface="Arial" panose="020B0604020202020204" pitchFamily="34" charset="0"/>
              <a:buChar char="•"/>
            </a:pPr>
            <a:r>
              <a:rPr lang="en-GB" sz="24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2</a:t>
            </a:r>
            <a:r>
              <a:rPr lang="en-GB" sz="2400" kern="100" baseline="300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nd</a:t>
            </a:r>
            <a:r>
              <a:rPr lang="en-GB" sz="24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Gen. OSs used a </a:t>
            </a:r>
            <a:r>
              <a:rPr lang="en-GB" sz="24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single stream</a:t>
            </a:r>
            <a:r>
              <a:rPr lang="en-GB" sz="24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t>
            </a:r>
            <a:r>
              <a:rPr lang="en-GB" sz="24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Batch processing system’</a:t>
            </a:r>
            <a:r>
              <a:rPr lang="en-GB" sz="24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all </a:t>
            </a:r>
            <a:r>
              <a:rPr lang="en-GB" sz="24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similar jobs</a:t>
            </a:r>
            <a:r>
              <a:rPr lang="en-GB" sz="24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were grouped in </a:t>
            </a:r>
            <a:r>
              <a:rPr lang="en-GB" sz="24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batches</a:t>
            </a:r>
            <a:r>
              <a:rPr lang="en-GB" sz="24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of punched cards</a:t>
            </a:r>
            <a:r>
              <a:rPr lang="en-GB" sz="24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and submitted to the OS that would tell the machine how to process the tasks. After the completion of each batch of jobs, the operating system would be wiped and re-configured for the next job.</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0000"/>
              </a:lnSpc>
              <a:spcBef>
                <a:spcPts val="0"/>
              </a:spcBef>
              <a:spcAft>
                <a:spcPts val="600"/>
              </a:spcAft>
              <a:buFont typeface="Arial" panose="020B0604020202020204" pitchFamily="34" charset="0"/>
              <a:buChar char="•"/>
            </a:pPr>
            <a:r>
              <a:rPr lang="en-GB" sz="2400" kern="100" dirty="0">
                <a:effectLst/>
                <a:highlight>
                  <a:srgbClr val="FFFF00"/>
                </a:highlight>
                <a:latin typeface="Calibri" panose="020F0502020204030204" pitchFamily="34" charset="0"/>
                <a:ea typeface="DengXian" panose="02010600030101010101" pitchFamily="2" charset="-122"/>
                <a:cs typeface="Calibri" panose="020F0502020204030204" pitchFamily="34" charset="0"/>
              </a:rPr>
              <a:t>This allowed the hardware to </a:t>
            </a:r>
            <a:r>
              <a:rPr lang="en-GB" sz="2400" b="1" kern="100" dirty="0">
                <a:effectLst/>
                <a:highlight>
                  <a:srgbClr val="FFFF00"/>
                </a:highlight>
                <a:latin typeface="Calibri" panose="020F0502020204030204" pitchFamily="34" charset="0"/>
                <a:ea typeface="DengXian" panose="02010600030101010101" pitchFamily="2" charset="-122"/>
                <a:cs typeface="Calibri" panose="020F0502020204030204" pitchFamily="34" charset="0"/>
              </a:rPr>
              <a:t>work on similar multiple jobs sequentially </a:t>
            </a:r>
            <a:r>
              <a:rPr lang="en-GB" sz="2400" kern="100" dirty="0">
                <a:effectLst/>
                <a:highlight>
                  <a:srgbClr val="FFFF00"/>
                </a:highlight>
                <a:latin typeface="Calibri" panose="020F0502020204030204" pitchFamily="34" charset="0"/>
                <a:ea typeface="DengXian" panose="02010600030101010101" pitchFamily="2" charset="-122"/>
                <a:cs typeface="Calibri" panose="020F0502020204030204" pitchFamily="34" charset="0"/>
              </a:rPr>
              <a:t>in one batch. </a:t>
            </a:r>
            <a:r>
              <a:rPr lang="en-GB" sz="2400" kern="100" dirty="0">
                <a:effectLst/>
                <a:latin typeface="Calibri" panose="020F0502020204030204" pitchFamily="34" charset="0"/>
                <a:ea typeface="DengXian" panose="02010600030101010101" pitchFamily="2" charset="-122"/>
                <a:cs typeface="Calibri" panose="020F0502020204030204" pitchFamily="34" charset="0"/>
              </a:rPr>
              <a:t>This avoided having to reset the hardware for every single job/task.</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a:p>
            <a:pPr marL="342900" indent="-342900">
              <a:lnSpc>
                <a:spcPct val="100000"/>
              </a:lnSpc>
              <a:spcBef>
                <a:spcPts val="0"/>
              </a:spcBef>
              <a:spcAft>
                <a:spcPts val="600"/>
              </a:spcAft>
              <a:buFont typeface="Arial" panose="020B0604020202020204" pitchFamily="34" charset="0"/>
              <a:buChar char="•"/>
            </a:pPr>
            <a:r>
              <a:rPr lang="en-GB" sz="24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The first OS was known as </a:t>
            </a:r>
            <a:r>
              <a:rPr lang="en-GB" sz="24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GMOS, General Motors</a:t>
            </a:r>
            <a:r>
              <a:rPr lang="en-GB" sz="2400"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 </a:t>
            </a:r>
            <a:r>
              <a:rPr lang="en-GB" sz="2400" b="1" kern="100" dirty="0">
                <a:solidFill>
                  <a:srgbClr val="333333"/>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O</a:t>
            </a:r>
            <a:r>
              <a:rPr lang="en-GB" sz="2400" b="1" kern="100" dirty="0">
                <a:solidFill>
                  <a:srgbClr val="000000"/>
                </a:solidFill>
                <a:effectLst/>
                <a:highlight>
                  <a:srgbClr val="FFFF00"/>
                </a:highlight>
                <a:latin typeface="Calibri" panose="020F0502020204030204" pitchFamily="34" charset="0"/>
                <a:ea typeface="DengXian" panose="02010600030101010101" pitchFamily="2" charset="-122"/>
                <a:cs typeface="Calibri" panose="020F0502020204030204" pitchFamily="34" charset="0"/>
              </a:rPr>
              <a:t>perating System</a:t>
            </a:r>
            <a:r>
              <a:rPr lang="en-GB" sz="2400"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2400"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that GM developed for it’s</a:t>
            </a:r>
            <a:r>
              <a:rPr lang="en-GB" sz="2400" b="1" kern="100" dirty="0">
                <a:solidFill>
                  <a:srgbClr val="000000"/>
                </a:solidFill>
                <a:effectLst/>
                <a:latin typeface="Calibri" panose="020F0502020204030204" pitchFamily="34" charset="0"/>
                <a:ea typeface="DengXian" panose="02010600030101010101" pitchFamily="2" charset="-122"/>
                <a:cs typeface="Calibri" panose="020F0502020204030204" pitchFamily="34" charset="0"/>
              </a:rPr>
              <a:t> </a:t>
            </a:r>
            <a:r>
              <a:rPr lang="en-GB" sz="2400" b="1" kern="100" dirty="0">
                <a:solidFill>
                  <a:srgbClr val="333333"/>
                </a:solidFill>
                <a:effectLst/>
                <a:latin typeface="Calibri" panose="020F0502020204030204" pitchFamily="34" charset="0"/>
                <a:ea typeface="DengXian" panose="02010600030101010101" pitchFamily="2" charset="-122"/>
                <a:cs typeface="Times New Roman" panose="02020603050405020304" pitchFamily="18" charset="0"/>
              </a:rPr>
              <a:t>IBM</a:t>
            </a:r>
            <a:r>
              <a:rPr lang="en-GB" sz="24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a:t>
            </a:r>
            <a:r>
              <a:rPr lang="en-GB" sz="2400" b="1"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704</a:t>
            </a:r>
            <a:r>
              <a:rPr lang="en-GB" sz="24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a:t>
            </a:r>
            <a:r>
              <a:rPr lang="en-GB" sz="2400" b="1"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computer</a:t>
            </a:r>
            <a:r>
              <a:rPr lang="en-GB" sz="2400" kern="100" dirty="0">
                <a:solidFill>
                  <a:srgbClr val="333333"/>
                </a:solidFill>
                <a:effectLst/>
                <a:latin typeface="Calibri" panose="020F0502020204030204" pitchFamily="34" charset="0"/>
                <a:ea typeface="DengXian" panose="02010600030101010101" pitchFamily="2" charset="-122"/>
                <a:cs typeface="Calibri" panose="020F0502020204030204" pitchFamily="34" charset="0"/>
              </a:rPr>
              <a:t> (IBM were the leading provider of Computer hardware at the time).</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252672235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623D89-20C3-0964-BA9E-77763D84BBD6}"/>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4684B609-BDB9-991C-67A2-2042D6B50A0D}"/>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History of OS: 1960s – 1970s</a:t>
            </a:r>
            <a:endParaRPr lang="en-US" sz="5400" i="1" dirty="0">
              <a:solidFill>
                <a:schemeClr val="tx1"/>
              </a:solidFill>
            </a:endParaRPr>
          </a:p>
        </p:txBody>
      </p:sp>
      <p:sp>
        <p:nvSpPr>
          <p:cNvPr id="4" name="TextBox 3">
            <a:extLst>
              <a:ext uri="{FF2B5EF4-FFF2-40B4-BE49-F238E27FC236}">
                <a16:creationId xmlns:a16="http://schemas.microsoft.com/office/drawing/2014/main" id="{BFBDEDB1-79EB-4410-1CF6-594BB32DE17C}"/>
              </a:ext>
            </a:extLst>
          </p:cNvPr>
          <p:cNvSpPr txBox="1"/>
          <p:nvPr/>
        </p:nvSpPr>
        <p:spPr>
          <a:xfrm>
            <a:off x="386541" y="1155690"/>
            <a:ext cx="11418917" cy="4139595"/>
          </a:xfrm>
          <a:prstGeom prst="rect">
            <a:avLst/>
          </a:prstGeom>
          <a:noFill/>
        </p:spPr>
        <p:txBody>
          <a:bodyPr wrap="square">
            <a:spAutoFit/>
          </a:bodyPr>
          <a:lstStyle/>
          <a:p>
            <a:pPr marL="342900" indent="-342900">
              <a:lnSpc>
                <a:spcPct val="100000"/>
              </a:lnSpc>
              <a:spcBef>
                <a:spcPts val="600"/>
              </a:spcBef>
              <a:buFont typeface="Arial" panose="020B0604020202020204" pitchFamily="34" charset="0"/>
              <a:buChar char="•"/>
            </a:pPr>
            <a:r>
              <a:rPr lang="en-GB" sz="2400" kern="100" dirty="0">
                <a:solidFill>
                  <a:srgbClr val="333333"/>
                </a:solidFill>
                <a:effectLst/>
                <a:highlight>
                  <a:srgbClr val="FFFF00"/>
                </a:highlight>
                <a:ea typeface="DengXian" panose="02010600030101010101" pitchFamily="2" charset="-122"/>
                <a:cs typeface="Times New Roman" panose="02020603050405020304" pitchFamily="18" charset="0"/>
              </a:rPr>
              <a:t>In the 1960s, OS designers developed a </a:t>
            </a:r>
            <a:r>
              <a:rPr lang="en-GB" sz="2400" b="1" kern="100" dirty="0">
                <a:solidFill>
                  <a:srgbClr val="333333"/>
                </a:solidFill>
                <a:effectLst/>
                <a:highlight>
                  <a:srgbClr val="FFFF00"/>
                </a:highlight>
                <a:ea typeface="DengXian" panose="02010600030101010101" pitchFamily="2" charset="-122"/>
                <a:cs typeface="Times New Roman" panose="02020603050405020304" pitchFamily="18" charset="0"/>
              </a:rPr>
              <a:t>M</a:t>
            </a:r>
            <a:r>
              <a:rPr lang="en-GB" sz="2400" b="1" kern="100" dirty="0">
                <a:solidFill>
                  <a:srgbClr val="333333"/>
                </a:solidFill>
                <a:highlight>
                  <a:srgbClr val="FFFF00"/>
                </a:highlight>
                <a:ea typeface="DengXian" panose="02010600030101010101" pitchFamily="2" charset="-122"/>
                <a:cs typeface="Times New Roman" panose="02020603050405020304" pitchFamily="18" charset="0"/>
              </a:rPr>
              <a:t>ulti-programming / Multi-Tasking </a:t>
            </a:r>
            <a:r>
              <a:rPr lang="en-GB" sz="2400" b="1" kern="100" dirty="0">
                <a:solidFill>
                  <a:srgbClr val="333333"/>
                </a:solidFill>
                <a:effectLst/>
                <a:highlight>
                  <a:srgbClr val="FFFF00"/>
                </a:highlight>
                <a:ea typeface="DengXian" panose="02010600030101010101" pitchFamily="2" charset="-122"/>
                <a:cs typeface="Times New Roman" panose="02020603050405020304" pitchFamily="18" charset="0"/>
              </a:rPr>
              <a:t>OS</a:t>
            </a:r>
            <a:r>
              <a:rPr lang="en-GB" sz="2400" kern="100" dirty="0">
                <a:solidFill>
                  <a:srgbClr val="333333"/>
                </a:solidFill>
                <a:effectLst/>
                <a:highlight>
                  <a:srgbClr val="FFFF00"/>
                </a:highlight>
                <a:ea typeface="DengXian" panose="02010600030101010101" pitchFamily="2" charset="-122"/>
                <a:cs typeface="Times New Roman" panose="02020603050405020304" pitchFamily="18" charset="0"/>
              </a:rPr>
              <a:t> that could </a:t>
            </a:r>
            <a:r>
              <a:rPr lang="en-GB" sz="2400" kern="100" dirty="0">
                <a:solidFill>
                  <a:srgbClr val="333333"/>
                </a:solidFill>
                <a:highlight>
                  <a:srgbClr val="FFFF00"/>
                </a:highlight>
                <a:ea typeface="DengXian" panose="02010600030101010101" pitchFamily="2" charset="-122"/>
                <a:cs typeface="Times New Roman" panose="02020603050405020304" pitchFamily="18" charset="0"/>
              </a:rPr>
              <a:t>run multiple programs on a computer at the same time, by </a:t>
            </a:r>
            <a:r>
              <a:rPr lang="en-GB" sz="2400" b="1" kern="100" dirty="0">
                <a:solidFill>
                  <a:srgbClr val="333333"/>
                </a:solidFill>
                <a:highlight>
                  <a:srgbClr val="FFFF00"/>
                </a:highlight>
                <a:ea typeface="DengXian" panose="02010600030101010101" pitchFamily="2" charset="-122"/>
                <a:cs typeface="Times New Roman" panose="02020603050405020304" pitchFamily="18" charset="0"/>
              </a:rPr>
              <a:t>switching</a:t>
            </a:r>
            <a:r>
              <a:rPr lang="en-GB" sz="2400" kern="100" dirty="0">
                <a:solidFill>
                  <a:srgbClr val="333333"/>
                </a:solidFill>
                <a:highlight>
                  <a:srgbClr val="FFFF00"/>
                </a:highlight>
                <a:ea typeface="DengXian" panose="02010600030101010101" pitchFamily="2" charset="-122"/>
                <a:cs typeface="Times New Roman" panose="02020603050405020304" pitchFamily="18" charset="0"/>
              </a:rPr>
              <a:t> between different programs when they were running, without it having to stop and wait for each program/job to fully complete. </a:t>
            </a:r>
            <a:r>
              <a:rPr lang="en-GB" sz="2000" dirty="0"/>
              <a:t>More on this next week.</a:t>
            </a:r>
          </a:p>
          <a:p>
            <a:pPr lvl="1">
              <a:lnSpc>
                <a:spcPct val="100000"/>
              </a:lnSpc>
              <a:spcBef>
                <a:spcPts val="600"/>
              </a:spcBef>
            </a:pPr>
            <a:r>
              <a:rPr lang="en-GB" sz="2000" kern="100" dirty="0">
                <a:solidFill>
                  <a:srgbClr val="333333"/>
                </a:solidFill>
                <a:effectLst/>
                <a:ea typeface="DengXian" panose="02010600030101010101" pitchFamily="2" charset="-122"/>
                <a:cs typeface="Times New Roman" panose="02020603050405020304" pitchFamily="18" charset="0"/>
              </a:rPr>
              <a:t>A </a:t>
            </a:r>
            <a:r>
              <a:rPr lang="en-GB" sz="2000" kern="100" dirty="0">
                <a:solidFill>
                  <a:srgbClr val="333333"/>
                </a:solidFill>
                <a:ea typeface="DengXian" panose="02010600030101010101" pitchFamily="2" charset="-122"/>
                <a:cs typeface="Times New Roman" panose="02020603050405020304" pitchFamily="18" charset="0"/>
              </a:rPr>
              <a:t>multiprogramming</a:t>
            </a:r>
            <a:r>
              <a:rPr lang="en-GB" sz="2000" b="1" kern="100" dirty="0">
                <a:solidFill>
                  <a:srgbClr val="333333"/>
                </a:solidFill>
                <a:ea typeface="DengXian" panose="02010600030101010101" pitchFamily="2" charset="-122"/>
                <a:cs typeface="Times New Roman" panose="02020603050405020304" pitchFamily="18" charset="0"/>
              </a:rPr>
              <a:t> </a:t>
            </a:r>
            <a:r>
              <a:rPr lang="en-GB" sz="2000" kern="100" dirty="0">
                <a:solidFill>
                  <a:srgbClr val="333333"/>
                </a:solidFill>
                <a:effectLst/>
                <a:ea typeface="DengXian" panose="02010600030101010101" pitchFamily="2" charset="-122"/>
                <a:cs typeface="Times New Roman" panose="02020603050405020304" pitchFamily="18" charset="0"/>
              </a:rPr>
              <a:t>OS allows 2 or more programs to be in memory/RAM at the same time, the CPU can execute one at a time, however if one program is idle or requires Input/Output, and is not being used by the CPU, the OS allocates another program for execution. This happens so quickly it appears the CPU is running many programs at the same time.</a:t>
            </a:r>
          </a:p>
          <a:p>
            <a:pPr marL="342900" indent="-342900">
              <a:lnSpc>
                <a:spcPct val="100000"/>
              </a:lnSpc>
              <a:spcBef>
                <a:spcPts val="600"/>
              </a:spcBef>
              <a:buFont typeface="Arial" panose="020B0604020202020204" pitchFamily="34" charset="0"/>
              <a:buChar char="•"/>
            </a:pPr>
            <a:r>
              <a:rPr lang="en-GB" sz="2400" b="1" kern="100" dirty="0">
                <a:solidFill>
                  <a:srgbClr val="333333"/>
                </a:solidFill>
                <a:effectLst/>
                <a:highlight>
                  <a:srgbClr val="FFFF00"/>
                </a:highlight>
                <a:ea typeface="DengXian" panose="02010600030101010101" pitchFamily="2" charset="-122"/>
                <a:cs typeface="Times New Roman" panose="02020603050405020304" pitchFamily="18" charset="0"/>
              </a:rPr>
              <a:t>This was a significant evolutionary step in OS design that greatly enhanced CPU utilisation.</a:t>
            </a:r>
            <a:endParaRPr lang="en-GB" sz="2400" b="1" kern="100" dirty="0">
              <a:effectLst/>
              <a:highlight>
                <a:srgbClr val="FFFF00"/>
              </a:highlight>
              <a:ea typeface="DengXian" panose="02010600030101010101" pitchFamily="2" charset="-122"/>
              <a:cs typeface="Times New Roman" panose="02020603050405020304" pitchFamily="18" charset="0"/>
            </a:endParaRPr>
          </a:p>
          <a:p>
            <a:pPr marL="342900" indent="-342900">
              <a:lnSpc>
                <a:spcPct val="100000"/>
              </a:lnSpc>
              <a:spcBef>
                <a:spcPts val="600"/>
              </a:spcBef>
              <a:buFont typeface="Arial" panose="020B0604020202020204" pitchFamily="34" charset="0"/>
              <a:buChar char="•"/>
            </a:pPr>
            <a:r>
              <a:rPr lang="en-US" sz="2400" dirty="0">
                <a:highlight>
                  <a:srgbClr val="FFFF00"/>
                </a:highlight>
              </a:rPr>
              <a:t>In 1969, the </a:t>
            </a:r>
            <a:r>
              <a:rPr lang="en-US" sz="2400" b="1" dirty="0">
                <a:solidFill>
                  <a:srgbClr val="202122"/>
                </a:solidFill>
                <a:highlight>
                  <a:srgbClr val="FFFF00"/>
                </a:highlight>
              </a:rPr>
              <a:t>Unix OS </a:t>
            </a:r>
            <a:r>
              <a:rPr lang="en-US" sz="2400" dirty="0">
                <a:solidFill>
                  <a:srgbClr val="202122"/>
                </a:solidFill>
                <a:highlight>
                  <a:srgbClr val="FFFF00"/>
                </a:highlight>
              </a:rPr>
              <a:t>was </a:t>
            </a:r>
            <a:r>
              <a:rPr lang="en-US" sz="2400" dirty="0">
                <a:highlight>
                  <a:srgbClr val="FFFF00"/>
                </a:highlight>
              </a:rPr>
              <a:t>developed in Bell Labs at AT&amp;T.</a:t>
            </a:r>
            <a:endParaRPr lang="en-GB" sz="2400" kern="100" dirty="0">
              <a:effectLst/>
              <a:highlight>
                <a:srgbClr val="FFFF00"/>
              </a:highlight>
              <a:ea typeface="DengXian" panose="02010600030101010101" pitchFamily="2" charset="-122"/>
              <a:cs typeface="Times New Roman" panose="02020603050405020304" pitchFamily="18" charset="0"/>
            </a:endParaRPr>
          </a:p>
        </p:txBody>
      </p:sp>
    </p:spTree>
    <p:extLst>
      <p:ext uri="{BB962C8B-B14F-4D97-AF65-F5344CB8AC3E}">
        <p14:creationId xmlns:p14="http://schemas.microsoft.com/office/powerpoint/2010/main" val="107826710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6620B6-C474-3E15-BF50-609FF1FAFED8}"/>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3A8FF728-987C-A373-85AA-55508D59B230}"/>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History of OS: 1970s – 1980s</a:t>
            </a:r>
            <a:endParaRPr lang="en-US" sz="5400" i="1" dirty="0">
              <a:solidFill>
                <a:schemeClr val="tx1"/>
              </a:solidFill>
            </a:endParaRPr>
          </a:p>
        </p:txBody>
      </p:sp>
      <p:sp>
        <p:nvSpPr>
          <p:cNvPr id="4" name="TextBox 3">
            <a:extLst>
              <a:ext uri="{FF2B5EF4-FFF2-40B4-BE49-F238E27FC236}">
                <a16:creationId xmlns:a16="http://schemas.microsoft.com/office/drawing/2014/main" id="{91E79F71-E437-D051-5CEF-9BCBBB428D5B}"/>
              </a:ext>
            </a:extLst>
          </p:cNvPr>
          <p:cNvSpPr txBox="1"/>
          <p:nvPr/>
        </p:nvSpPr>
        <p:spPr>
          <a:xfrm>
            <a:off x="386541" y="1155690"/>
            <a:ext cx="11418917" cy="4401205"/>
          </a:xfrm>
          <a:prstGeom prst="rect">
            <a:avLst/>
          </a:prstGeom>
          <a:noFill/>
        </p:spPr>
        <p:txBody>
          <a:bodyPr wrap="square">
            <a:spAutoFit/>
          </a:bodyPr>
          <a:lstStyle/>
          <a:p>
            <a:pPr marL="285750" indent="-285750">
              <a:buFont typeface="Arial" panose="020B0604020202020204" pitchFamily="34" charset="0"/>
              <a:buChar char="•"/>
            </a:pPr>
            <a:r>
              <a:rPr lang="en-US" sz="2800" b="1" dirty="0">
                <a:solidFill>
                  <a:srgbClr val="202122"/>
                </a:solidFill>
              </a:rPr>
              <a:t>Unix </a:t>
            </a:r>
            <a:r>
              <a:rPr lang="en-US" sz="2800" dirty="0">
                <a:solidFill>
                  <a:srgbClr val="202122"/>
                </a:solidFill>
              </a:rPr>
              <a:t>was </a:t>
            </a:r>
            <a:r>
              <a:rPr lang="en-US" sz="2800" dirty="0"/>
              <a:t>released via license to other </a:t>
            </a:r>
            <a:r>
              <a:rPr lang="en-US" sz="2800" dirty="0" err="1"/>
              <a:t>Organisations</a:t>
            </a:r>
            <a:r>
              <a:rPr lang="en-US" sz="2800" dirty="0"/>
              <a:t> in the </a:t>
            </a:r>
            <a:r>
              <a:rPr lang="en-US" sz="2800" b="1" dirty="0"/>
              <a:t>70s</a:t>
            </a:r>
            <a:r>
              <a:rPr lang="en-US" sz="2800" dirty="0"/>
              <a:t>. Unix is a </a:t>
            </a:r>
            <a:r>
              <a:rPr lang="en-US" sz="2800" b="1" dirty="0"/>
              <a:t>multitasking</a:t>
            </a:r>
            <a:r>
              <a:rPr lang="en-US" sz="2800" dirty="0"/>
              <a:t>, </a:t>
            </a:r>
            <a:r>
              <a:rPr lang="en-US" sz="2800" b="1" dirty="0"/>
              <a:t>modular</a:t>
            </a:r>
            <a:r>
              <a:rPr lang="en-US" sz="2800" dirty="0"/>
              <a:t>, </a:t>
            </a:r>
            <a:r>
              <a:rPr lang="en-US" sz="2800" b="1" dirty="0"/>
              <a:t>multi-user</a:t>
            </a:r>
            <a:r>
              <a:rPr lang="en-US" sz="2800" dirty="0"/>
              <a:t> Operating System. More on Unix later.</a:t>
            </a:r>
          </a:p>
          <a:p>
            <a:pPr marL="285750" indent="-285750">
              <a:buFont typeface="Arial" panose="020B0604020202020204" pitchFamily="34" charset="0"/>
              <a:buChar char="•"/>
            </a:pPr>
            <a:r>
              <a:rPr lang="en-GB" sz="2800" dirty="0">
                <a:solidFill>
                  <a:srgbClr val="232323"/>
                </a:solidFill>
                <a:effectLst/>
                <a:ea typeface="Times New Roman" panose="02020603050405020304" pitchFamily="18" charset="0"/>
              </a:rPr>
              <a:t>The development of </a:t>
            </a:r>
            <a:r>
              <a:rPr lang="en-GB" sz="2800" b="1" dirty="0">
                <a:solidFill>
                  <a:srgbClr val="232323"/>
                </a:solidFill>
                <a:effectLst/>
                <a:ea typeface="Times New Roman" panose="02020603050405020304" pitchFamily="18" charset="0"/>
              </a:rPr>
              <a:t>Microprocessor CPUs </a:t>
            </a:r>
            <a:r>
              <a:rPr lang="en-GB" sz="2800" dirty="0">
                <a:solidFill>
                  <a:srgbClr val="232323"/>
                </a:solidFill>
                <a:effectLst/>
                <a:ea typeface="Times New Roman" panose="02020603050405020304" pitchFamily="18" charset="0"/>
              </a:rPr>
              <a:t>and </a:t>
            </a:r>
            <a:r>
              <a:rPr lang="en-GB" sz="2800" b="1" dirty="0">
                <a:solidFill>
                  <a:srgbClr val="333333"/>
                </a:solidFill>
                <a:effectLst/>
                <a:ea typeface="Times New Roman" panose="02020603050405020304" pitchFamily="18" charset="0"/>
              </a:rPr>
              <a:t>OSs with User interfaces CLI</a:t>
            </a:r>
            <a:r>
              <a:rPr lang="en-GB" sz="2800" b="1" dirty="0">
                <a:solidFill>
                  <a:srgbClr val="333333"/>
                </a:solidFill>
                <a:ea typeface="Times New Roman" panose="02020603050405020304" pitchFamily="18" charset="0"/>
              </a:rPr>
              <a:t>s</a:t>
            </a:r>
            <a:r>
              <a:rPr lang="en-GB" sz="2800" b="1" dirty="0">
                <a:solidFill>
                  <a:srgbClr val="333333"/>
                </a:solidFill>
                <a:effectLst/>
                <a:ea typeface="Times New Roman" panose="02020603050405020304" pitchFamily="18" charset="0"/>
              </a:rPr>
              <a:t> &amp; GUIs </a:t>
            </a:r>
            <a:r>
              <a:rPr lang="en-GB" sz="2800" dirty="0">
                <a:solidFill>
                  <a:srgbClr val="333333"/>
                </a:solidFill>
                <a:effectLst/>
                <a:ea typeface="Times New Roman" panose="02020603050405020304" pitchFamily="18" charset="0"/>
              </a:rPr>
              <a:t>allowed for the development of the </a:t>
            </a:r>
            <a:r>
              <a:rPr lang="en-GB" sz="2800" b="1" dirty="0">
                <a:solidFill>
                  <a:srgbClr val="333333"/>
                </a:solidFill>
                <a:effectLst/>
                <a:ea typeface="Times New Roman" panose="02020603050405020304" pitchFamily="18" charset="0"/>
              </a:rPr>
              <a:t>personal computer</a:t>
            </a:r>
            <a:r>
              <a:rPr lang="en-GB" sz="2800" dirty="0">
                <a:solidFill>
                  <a:srgbClr val="333333"/>
                </a:solidFill>
                <a:effectLst/>
                <a:ea typeface="Times New Roman" panose="02020603050405020304" pitchFamily="18" charset="0"/>
              </a:rPr>
              <a:t> in the 70s &amp; 80s.</a:t>
            </a:r>
            <a:r>
              <a:rPr lang="en-GB" sz="2800" dirty="0">
                <a:solidFill>
                  <a:srgbClr val="232323"/>
                </a:solidFill>
                <a:effectLst/>
                <a:ea typeface="Times New Roman" panose="02020603050405020304" pitchFamily="18" charset="0"/>
              </a:rPr>
              <a:t> </a:t>
            </a:r>
            <a:endParaRPr lang="en-GB" sz="2800" dirty="0">
              <a:ea typeface="Times New Roman" panose="02020603050405020304" pitchFamily="18" charset="0"/>
            </a:endParaRPr>
          </a:p>
          <a:p>
            <a:pPr marL="285750" indent="-285750">
              <a:buFont typeface="Arial" panose="020B0604020202020204" pitchFamily="34" charset="0"/>
              <a:buChar char="•"/>
            </a:pPr>
            <a:r>
              <a:rPr lang="en-GB" sz="2800" dirty="0">
                <a:solidFill>
                  <a:srgbClr val="232323"/>
                </a:solidFill>
                <a:effectLst/>
                <a:ea typeface="Times New Roman" panose="02020603050405020304" pitchFamily="18" charset="0"/>
              </a:rPr>
              <a:t>Operating systems became more user-friendly with user interfaces and file systems. </a:t>
            </a:r>
            <a:endParaRPr lang="en-GB" sz="2800" dirty="0">
              <a:ea typeface="Times New Roman" panose="02020603050405020304" pitchFamily="18" charset="0"/>
            </a:endParaRPr>
          </a:p>
          <a:p>
            <a:pPr marL="285750" indent="-285750">
              <a:buFont typeface="Arial" panose="020B0604020202020204" pitchFamily="34" charset="0"/>
              <a:buChar char="•"/>
            </a:pPr>
            <a:r>
              <a:rPr lang="en-GB" sz="2800" b="1" dirty="0">
                <a:solidFill>
                  <a:srgbClr val="232323"/>
                </a:solidFill>
                <a:effectLst/>
                <a:ea typeface="DengXian" panose="02010600030101010101" pitchFamily="2" charset="-122"/>
              </a:rPr>
              <a:t>Microsoft's MS-DOS </a:t>
            </a:r>
            <a:r>
              <a:rPr lang="en-GB" sz="2800" dirty="0">
                <a:solidFill>
                  <a:srgbClr val="232323"/>
                </a:solidFill>
                <a:effectLst/>
                <a:ea typeface="DengXian" panose="02010600030101010101" pitchFamily="2" charset="-122"/>
              </a:rPr>
              <a:t>(1981), </a:t>
            </a:r>
            <a:r>
              <a:rPr lang="en-GB" sz="2800" b="1" dirty="0">
                <a:solidFill>
                  <a:srgbClr val="232323"/>
                </a:solidFill>
                <a:effectLst/>
                <a:ea typeface="DengXian" panose="02010600030101010101" pitchFamily="2" charset="-122"/>
              </a:rPr>
              <a:t>Apple's Mac OS </a:t>
            </a:r>
            <a:r>
              <a:rPr lang="en-GB" sz="2800" dirty="0">
                <a:solidFill>
                  <a:srgbClr val="232323"/>
                </a:solidFill>
                <a:effectLst/>
                <a:ea typeface="DengXian" panose="02010600030101010101" pitchFamily="2" charset="-122"/>
              </a:rPr>
              <a:t>(1984), </a:t>
            </a:r>
            <a:r>
              <a:rPr lang="en-GB" sz="2800" b="1" dirty="0">
                <a:solidFill>
                  <a:srgbClr val="232323"/>
                </a:solidFill>
                <a:effectLst/>
                <a:ea typeface="DengXian" panose="02010600030101010101" pitchFamily="2" charset="-122"/>
              </a:rPr>
              <a:t>MS Windows OS </a:t>
            </a:r>
            <a:r>
              <a:rPr lang="en-GB" sz="2800" dirty="0">
                <a:solidFill>
                  <a:srgbClr val="232323"/>
                </a:solidFill>
                <a:effectLst/>
                <a:ea typeface="DengXian" panose="02010600030101010101" pitchFamily="2" charset="-122"/>
              </a:rPr>
              <a:t>(1985), were significant evolutionary examples of OSs that lead and re-shaped the landscape of personal computing at this time.</a:t>
            </a:r>
          </a:p>
        </p:txBody>
      </p:sp>
    </p:spTree>
    <p:extLst>
      <p:ext uri="{BB962C8B-B14F-4D97-AF65-F5344CB8AC3E}">
        <p14:creationId xmlns:p14="http://schemas.microsoft.com/office/powerpoint/2010/main" val="40327450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What is Unix and why does it matter? Operating System OS Explained, History, Unix vs Linux, etc.">
            <a:hlinkClick r:id="" action="ppaction://media"/>
            <a:extLst>
              <a:ext uri="{FF2B5EF4-FFF2-40B4-BE49-F238E27FC236}">
                <a16:creationId xmlns:a16="http://schemas.microsoft.com/office/drawing/2014/main" id="{60F55D6D-BC35-74AE-F30F-D97891E49F67}"/>
              </a:ext>
            </a:extLst>
          </p:cNvPr>
          <p:cNvPicPr>
            <a:picLocks noGrp="1" noRot="1" noChangeAspect="1"/>
          </p:cNvPicPr>
          <p:nvPr>
            <p:ph idx="1"/>
            <a:videoFile r:link="rId1"/>
          </p:nvPr>
        </p:nvPicPr>
        <p:blipFill>
          <a:blip r:embed="rId3"/>
          <a:stretch>
            <a:fillRect/>
          </a:stretch>
        </p:blipFill>
        <p:spPr>
          <a:xfrm>
            <a:off x="2693266" y="1562389"/>
            <a:ext cx="7165629" cy="4047588"/>
          </a:xfrm>
          <a:prstGeom prst="rect">
            <a:avLst/>
          </a:prstGeom>
        </p:spPr>
      </p:pic>
    </p:spTree>
    <p:extLst>
      <p:ext uri="{BB962C8B-B14F-4D97-AF65-F5344CB8AC3E}">
        <p14:creationId xmlns:p14="http://schemas.microsoft.com/office/powerpoint/2010/main" val="8401708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DF9D5EB-C189-5AB3-A709-289283311D59}"/>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FB214292-11BC-2794-4756-8A590B324003}"/>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History of OS: 1980s – 2000s</a:t>
            </a:r>
            <a:endParaRPr lang="en-US" sz="5400" i="1" dirty="0">
              <a:solidFill>
                <a:schemeClr val="tx1"/>
              </a:solidFill>
            </a:endParaRPr>
          </a:p>
        </p:txBody>
      </p:sp>
      <p:sp>
        <p:nvSpPr>
          <p:cNvPr id="4" name="TextBox 3">
            <a:extLst>
              <a:ext uri="{FF2B5EF4-FFF2-40B4-BE49-F238E27FC236}">
                <a16:creationId xmlns:a16="http://schemas.microsoft.com/office/drawing/2014/main" id="{27192F4F-466F-5991-ADCD-FB874367B3AF}"/>
              </a:ext>
            </a:extLst>
          </p:cNvPr>
          <p:cNvSpPr txBox="1"/>
          <p:nvPr/>
        </p:nvSpPr>
        <p:spPr>
          <a:xfrm>
            <a:off x="386541" y="874454"/>
            <a:ext cx="11418917" cy="5109091"/>
          </a:xfrm>
          <a:prstGeom prst="rect">
            <a:avLst/>
          </a:prstGeom>
          <a:noFill/>
        </p:spPr>
        <p:txBody>
          <a:bodyPr wrap="square">
            <a:spAutoFit/>
          </a:bodyPr>
          <a:lstStyle/>
          <a:p>
            <a:pPr marL="342900" indent="-228600">
              <a:lnSpc>
                <a:spcPct val="90000"/>
              </a:lnSpc>
              <a:spcAft>
                <a:spcPts val="600"/>
              </a:spcAft>
              <a:buFont typeface="Arial" panose="020B0604020202020204" pitchFamily="34" charset="0"/>
              <a:buChar char="•"/>
            </a:pPr>
            <a:r>
              <a:rPr lang="en-US" sz="2800" b="0" i="0" dirty="0">
                <a:effectLst/>
                <a:highlight>
                  <a:srgbClr val="FFFF00"/>
                </a:highlight>
              </a:rPr>
              <a:t>5</a:t>
            </a:r>
            <a:r>
              <a:rPr lang="en-US" sz="2800" b="0" i="0" baseline="30000" dirty="0">
                <a:effectLst/>
                <a:highlight>
                  <a:srgbClr val="FFFF00"/>
                </a:highlight>
              </a:rPr>
              <a:t>th</a:t>
            </a:r>
            <a:r>
              <a:rPr lang="en-US" sz="2800" b="0" i="0" dirty="0">
                <a:effectLst/>
                <a:highlight>
                  <a:srgbClr val="FFFF00"/>
                </a:highlight>
              </a:rPr>
              <a:t> Gen. OSs saw the creation and </a:t>
            </a:r>
            <a:r>
              <a:rPr lang="en-US" sz="2800" dirty="0">
                <a:highlight>
                  <a:srgbClr val="FFFF00"/>
                </a:highlight>
              </a:rPr>
              <a:t>introduction of </a:t>
            </a:r>
            <a:r>
              <a:rPr lang="en-US" sz="2800" b="1" dirty="0">
                <a:highlight>
                  <a:srgbClr val="FFFF00"/>
                </a:highlight>
              </a:rPr>
              <a:t>networking</a:t>
            </a:r>
            <a:r>
              <a:rPr lang="en-US" sz="2800" dirty="0">
                <a:highlight>
                  <a:srgbClr val="FFFF00"/>
                </a:highlight>
              </a:rPr>
              <a:t> and accelerated </a:t>
            </a:r>
            <a:r>
              <a:rPr lang="en-US" sz="2800" b="1" i="0" dirty="0">
                <a:effectLst/>
                <a:highlight>
                  <a:srgbClr val="FFFF00"/>
                </a:highlight>
              </a:rPr>
              <a:t>evolution of GUIs</a:t>
            </a:r>
            <a:r>
              <a:rPr lang="en-US" sz="2800" b="0" i="0" dirty="0">
                <a:effectLst/>
                <a:highlight>
                  <a:srgbClr val="FFFF00"/>
                </a:highlight>
              </a:rPr>
              <a:t>.</a:t>
            </a:r>
          </a:p>
          <a:p>
            <a:pPr marL="342900" indent="-228600">
              <a:lnSpc>
                <a:spcPct val="90000"/>
              </a:lnSpc>
              <a:spcAft>
                <a:spcPts val="600"/>
              </a:spcAft>
              <a:buFont typeface="Arial" panose="020B0604020202020204" pitchFamily="34" charset="0"/>
              <a:buChar char="•"/>
            </a:pPr>
            <a:r>
              <a:rPr lang="en-US" sz="2800" b="0" i="0" dirty="0">
                <a:effectLst/>
              </a:rPr>
              <a:t>5</a:t>
            </a:r>
            <a:r>
              <a:rPr lang="en-US" sz="2800" b="0" i="0" baseline="30000" dirty="0">
                <a:effectLst/>
              </a:rPr>
              <a:t>th</a:t>
            </a:r>
            <a:r>
              <a:rPr lang="en-US" sz="2800" b="0" i="0" dirty="0">
                <a:effectLst/>
              </a:rPr>
              <a:t> Gen. OSs included Microsoft </a:t>
            </a:r>
            <a:r>
              <a:rPr lang="en-US" sz="2800" b="1" i="0" dirty="0">
                <a:effectLst/>
              </a:rPr>
              <a:t>Windows</a:t>
            </a:r>
            <a:r>
              <a:rPr lang="en-US" sz="2800" b="0" i="0" dirty="0">
                <a:effectLst/>
              </a:rPr>
              <a:t>, </a:t>
            </a:r>
            <a:r>
              <a:rPr lang="en-US" sz="2800" dirty="0"/>
              <a:t>new versions of </a:t>
            </a:r>
            <a:r>
              <a:rPr lang="en-US" sz="2800" b="0" i="0" dirty="0">
                <a:effectLst/>
              </a:rPr>
              <a:t>Apple MacOS and the </a:t>
            </a:r>
            <a:r>
              <a:rPr lang="en-US" sz="2800" b="1" i="0" dirty="0">
                <a:effectLst/>
              </a:rPr>
              <a:t>Linux OS </a:t>
            </a:r>
            <a:r>
              <a:rPr lang="en-US" sz="2800" i="0" dirty="0">
                <a:effectLst/>
              </a:rPr>
              <a:t>(1991).</a:t>
            </a:r>
          </a:p>
          <a:p>
            <a:pPr marL="342900" indent="-228600">
              <a:lnSpc>
                <a:spcPct val="90000"/>
              </a:lnSpc>
              <a:spcAft>
                <a:spcPts val="600"/>
              </a:spcAft>
              <a:buFont typeface="Arial" panose="020B0604020202020204" pitchFamily="34" charset="0"/>
              <a:buChar char="•"/>
            </a:pPr>
            <a:r>
              <a:rPr lang="en-US" sz="2800" b="0" i="0" dirty="0">
                <a:effectLst/>
              </a:rPr>
              <a:t>Microsoft released various versions of Windows </a:t>
            </a:r>
            <a:r>
              <a:rPr lang="en-US" sz="2800" b="0" i="0" dirty="0" err="1">
                <a:effectLst/>
              </a:rPr>
              <a:t>eg.</a:t>
            </a:r>
            <a:r>
              <a:rPr lang="en-US" sz="2800" b="0" i="0" dirty="0">
                <a:effectLst/>
              </a:rPr>
              <a:t> Windows 95, Windows 98, Windows XP, Windows Vista &amp; </a:t>
            </a:r>
            <a:r>
              <a:rPr lang="en-US" sz="2800" b="1" i="0" dirty="0">
                <a:effectLst/>
              </a:rPr>
              <a:t>Windows NT </a:t>
            </a:r>
            <a:r>
              <a:rPr lang="en-US" sz="2800" i="0" dirty="0">
                <a:effectLst/>
              </a:rPr>
              <a:t>(Bg. Microsoft’s Multi-user networking OS released in 1993).</a:t>
            </a:r>
          </a:p>
          <a:p>
            <a:pPr marL="342900" indent="-228600">
              <a:lnSpc>
                <a:spcPct val="90000"/>
              </a:lnSpc>
              <a:spcAft>
                <a:spcPts val="600"/>
              </a:spcAft>
              <a:buFont typeface="Arial" panose="020B0604020202020204" pitchFamily="34" charset="0"/>
              <a:buChar char="•"/>
            </a:pPr>
            <a:r>
              <a:rPr lang="en-US" sz="2800" b="0" i="0" dirty="0">
                <a:effectLst/>
              </a:rPr>
              <a:t>Networking capabilities were integrated into OSs for PCs, that facilitated communication, file, media sand other resource sharing across computers.</a:t>
            </a:r>
          </a:p>
          <a:p>
            <a:pPr marL="342900" indent="-228600">
              <a:lnSpc>
                <a:spcPct val="90000"/>
              </a:lnSpc>
              <a:spcAft>
                <a:spcPts val="600"/>
              </a:spcAft>
              <a:buFont typeface="Arial" panose="020B0604020202020204" pitchFamily="34" charset="0"/>
              <a:buChar char="•"/>
            </a:pPr>
            <a:r>
              <a:rPr lang="en-US" sz="2800" i="0" dirty="0">
                <a:effectLst/>
                <a:highlight>
                  <a:srgbClr val="FFFF00"/>
                </a:highlight>
              </a:rPr>
              <a:t>We </a:t>
            </a:r>
            <a:r>
              <a:rPr lang="en-US" sz="2800" dirty="0">
                <a:highlight>
                  <a:srgbClr val="FFFF00"/>
                </a:highlight>
              </a:rPr>
              <a:t>saw </a:t>
            </a:r>
            <a:r>
              <a:rPr lang="en-US" sz="2800" b="1" i="0" dirty="0">
                <a:effectLst/>
                <a:highlight>
                  <a:srgbClr val="FFFF00"/>
                </a:highlight>
              </a:rPr>
              <a:t>LANs</a:t>
            </a:r>
            <a:r>
              <a:rPr lang="en-US" sz="2800" b="0" i="0" dirty="0">
                <a:effectLst/>
                <a:highlight>
                  <a:srgbClr val="FFFF00"/>
                </a:highlight>
              </a:rPr>
              <a:t>, </a:t>
            </a:r>
            <a:r>
              <a:rPr lang="en-US" sz="2800" b="1" i="0" dirty="0">
                <a:effectLst/>
                <a:highlight>
                  <a:srgbClr val="FFFF00"/>
                </a:highlight>
              </a:rPr>
              <a:t>WANs</a:t>
            </a:r>
            <a:r>
              <a:rPr lang="en-US" sz="2800" b="0" i="0" dirty="0">
                <a:effectLst/>
                <a:highlight>
                  <a:srgbClr val="FFFF00"/>
                </a:highlight>
              </a:rPr>
              <a:t> and the birth of the </a:t>
            </a:r>
            <a:r>
              <a:rPr lang="en-US" sz="2800" b="1" i="0" dirty="0">
                <a:effectLst/>
                <a:highlight>
                  <a:srgbClr val="FFFF00"/>
                </a:highlight>
              </a:rPr>
              <a:t>INTERNET</a:t>
            </a:r>
            <a:r>
              <a:rPr lang="en-US" sz="2800" b="0" i="0" dirty="0">
                <a:effectLst/>
                <a:highlight>
                  <a:srgbClr val="FFFF00"/>
                </a:highlight>
              </a:rPr>
              <a:t>. An exciting &amp; revolutionary time that has and is creating a more Open, knowledge-based, connected and collaborative society.</a:t>
            </a:r>
          </a:p>
        </p:txBody>
      </p:sp>
    </p:spTree>
    <p:extLst>
      <p:ext uri="{BB962C8B-B14F-4D97-AF65-F5344CB8AC3E}">
        <p14:creationId xmlns:p14="http://schemas.microsoft.com/office/powerpoint/2010/main" val="92891127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D10950-5C9F-D041-CFC6-D44AFAE7883F}"/>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C038331A-461F-3278-8A82-A015BE985FDC}"/>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Linux</a:t>
            </a:r>
            <a:endParaRPr lang="en-US" sz="5400" i="1" dirty="0">
              <a:solidFill>
                <a:schemeClr val="tx1"/>
              </a:solidFill>
            </a:endParaRPr>
          </a:p>
        </p:txBody>
      </p:sp>
      <p:sp>
        <p:nvSpPr>
          <p:cNvPr id="4" name="TextBox 3">
            <a:extLst>
              <a:ext uri="{FF2B5EF4-FFF2-40B4-BE49-F238E27FC236}">
                <a16:creationId xmlns:a16="http://schemas.microsoft.com/office/drawing/2014/main" id="{DC51C822-914C-701B-F805-2844632C08EA}"/>
              </a:ext>
            </a:extLst>
          </p:cNvPr>
          <p:cNvSpPr txBox="1"/>
          <p:nvPr/>
        </p:nvSpPr>
        <p:spPr>
          <a:xfrm>
            <a:off x="386541" y="1522847"/>
            <a:ext cx="11418917" cy="4154984"/>
          </a:xfrm>
          <a:prstGeom prst="rect">
            <a:avLst/>
          </a:prstGeom>
          <a:noFill/>
        </p:spPr>
        <p:txBody>
          <a:bodyPr wrap="square">
            <a:spAutoFit/>
          </a:bodyPr>
          <a:lstStyle/>
          <a:p>
            <a:r>
              <a:rPr lang="en-US" sz="2800" i="0" dirty="0">
                <a:effectLst/>
                <a:highlight>
                  <a:srgbClr val="FFFF00"/>
                </a:highlight>
              </a:rPr>
              <a:t>The</a:t>
            </a:r>
            <a:r>
              <a:rPr lang="en-US" sz="2800" b="1" i="0" dirty="0">
                <a:effectLst/>
                <a:highlight>
                  <a:srgbClr val="FFFF00"/>
                </a:highlight>
              </a:rPr>
              <a:t> Linux OS, </a:t>
            </a:r>
            <a:r>
              <a:rPr lang="en-US" sz="2800" i="0" dirty="0">
                <a:effectLst/>
                <a:highlight>
                  <a:srgbClr val="FFFF00"/>
                </a:highlight>
              </a:rPr>
              <a:t>created</a:t>
            </a:r>
            <a:r>
              <a:rPr lang="en-US" sz="2800" b="1" i="0" dirty="0">
                <a:effectLst/>
                <a:highlight>
                  <a:srgbClr val="FFFF00"/>
                </a:highlight>
              </a:rPr>
              <a:t> </a:t>
            </a:r>
            <a:r>
              <a:rPr kumimoji="0" lang="en-GB" sz="2800" b="0" i="0" u="none" strike="noStrike" kern="1200" cap="none" spc="0" normalizeH="0" baseline="0" noProof="0" dirty="0">
                <a:ln>
                  <a:noFill/>
                </a:ln>
                <a:solidFill>
                  <a:srgbClr val="202124"/>
                </a:solidFill>
                <a:effectLst/>
                <a:highlight>
                  <a:srgbClr val="FFFF00"/>
                </a:highlight>
                <a:uLnTx/>
                <a:uFillTx/>
                <a:ea typeface="+mn-ea"/>
                <a:cs typeface="+mn-cs"/>
              </a:rPr>
              <a:t>by </a:t>
            </a:r>
            <a:r>
              <a:rPr kumimoji="0" lang="en-GB" sz="2800" b="0" i="0" u="none" strike="noStrike" kern="1200" cap="none" spc="0" normalizeH="0" baseline="0" noProof="0" dirty="0" err="1">
                <a:ln>
                  <a:noFill/>
                </a:ln>
                <a:solidFill>
                  <a:srgbClr val="202124"/>
                </a:solidFill>
                <a:effectLst/>
                <a:highlight>
                  <a:srgbClr val="FFFF00"/>
                </a:highlight>
                <a:uLnTx/>
                <a:uFillTx/>
                <a:ea typeface="+mn-ea"/>
                <a:cs typeface="+mn-cs"/>
              </a:rPr>
              <a:t>finnish</a:t>
            </a:r>
            <a:r>
              <a:rPr kumimoji="0" lang="en-GB" sz="2800" b="0" i="0" u="none" strike="noStrike" kern="1200" cap="none" spc="0" normalizeH="0" baseline="0" noProof="0" dirty="0">
                <a:ln>
                  <a:noFill/>
                </a:ln>
                <a:solidFill>
                  <a:srgbClr val="202124"/>
                </a:solidFill>
                <a:effectLst/>
                <a:highlight>
                  <a:srgbClr val="FFFF00"/>
                </a:highlight>
                <a:uLnTx/>
                <a:uFillTx/>
                <a:ea typeface="+mn-ea"/>
                <a:cs typeface="+mn-cs"/>
              </a:rPr>
              <a:t> Computer Science student Linus Torvalds</a:t>
            </a:r>
            <a:r>
              <a:rPr kumimoji="0" lang="en-US" sz="2800" b="0" u="none" strike="noStrike" kern="1200" cap="none" spc="0" normalizeH="0" baseline="0" noProof="0" dirty="0">
                <a:ln>
                  <a:noFill/>
                </a:ln>
                <a:solidFill>
                  <a:srgbClr val="202124"/>
                </a:solidFill>
                <a:highlight>
                  <a:srgbClr val="FFFF00"/>
                </a:highlight>
                <a:uLnTx/>
                <a:uFillTx/>
                <a:ea typeface="+mn-ea"/>
                <a:cs typeface="+mn-cs"/>
              </a:rPr>
              <a:t> in </a:t>
            </a:r>
            <a:r>
              <a:rPr lang="en-US" sz="2800" i="0" dirty="0">
                <a:effectLst/>
                <a:highlight>
                  <a:srgbClr val="FFFF00"/>
                </a:highlight>
              </a:rPr>
              <a:t>1991 for his MSc dissertation while at the </a:t>
            </a:r>
            <a:r>
              <a:rPr lang="en-GB" sz="2800" b="0" i="0" dirty="0">
                <a:solidFill>
                  <a:srgbClr val="202124"/>
                </a:solidFill>
                <a:effectLst/>
                <a:highlight>
                  <a:srgbClr val="FFFF00"/>
                </a:highlight>
              </a:rPr>
              <a:t>University of Helsinki. </a:t>
            </a:r>
          </a:p>
          <a:p>
            <a:pPr lvl="1"/>
            <a:r>
              <a:rPr lang="en-GB" sz="2800" b="1" dirty="0"/>
              <a:t>Linux</a:t>
            </a:r>
            <a:r>
              <a:rPr lang="en-GB" sz="2800" dirty="0"/>
              <a:t> is a family of </a:t>
            </a:r>
            <a:r>
              <a:rPr lang="en-GB" sz="2000" b="1" dirty="0"/>
              <a:t>O</a:t>
            </a:r>
            <a:r>
              <a:rPr lang="en-GB" sz="2800" b="1" dirty="0"/>
              <a:t>pen-source</a:t>
            </a:r>
            <a:r>
              <a:rPr lang="en-GB" sz="2800" dirty="0"/>
              <a:t> operating systems.</a:t>
            </a:r>
          </a:p>
          <a:p>
            <a:pPr lvl="1"/>
            <a:r>
              <a:rPr lang="en-GB" sz="2800" b="1" dirty="0"/>
              <a:t>Open source </a:t>
            </a:r>
            <a:r>
              <a:rPr lang="en-GB" sz="2800" dirty="0"/>
              <a:t>means it can be downloaded and modified by anyone. More on this later.</a:t>
            </a:r>
            <a:endParaRPr lang="en-US" sz="2800" i="0" dirty="0">
              <a:effectLst/>
              <a:highlight>
                <a:srgbClr val="FFFF00"/>
              </a:highlight>
            </a:endParaRPr>
          </a:p>
          <a:p>
            <a:pPr marL="0" indent="0">
              <a:buNone/>
            </a:pPr>
            <a:r>
              <a:rPr lang="en-GB" sz="2400" b="1" dirty="0"/>
              <a:t>	Bg. </a:t>
            </a:r>
          </a:p>
          <a:p>
            <a:pPr lvl="1"/>
            <a:r>
              <a:rPr lang="en-GB" sz="2000" dirty="0"/>
              <a:t>Unlike </a:t>
            </a:r>
            <a:r>
              <a:rPr lang="en-GB" sz="2000" b="1" dirty="0"/>
              <a:t>Windows</a:t>
            </a:r>
            <a:r>
              <a:rPr lang="en-GB" sz="2000" dirty="0"/>
              <a:t> for example which is </a:t>
            </a:r>
            <a:r>
              <a:rPr lang="en-GB" sz="2000" b="1" dirty="0"/>
              <a:t>proprietary</a:t>
            </a:r>
            <a:r>
              <a:rPr lang="en-GB" sz="2000" dirty="0"/>
              <a:t> or </a:t>
            </a:r>
            <a:r>
              <a:rPr lang="en-GB" sz="2000" b="1" dirty="0"/>
              <a:t>closed software</a:t>
            </a:r>
            <a:r>
              <a:rPr lang="en-GB" sz="2000" dirty="0"/>
              <a:t>, which means it can only be modified by the company that owns it, not other companies/people.</a:t>
            </a:r>
          </a:p>
          <a:p>
            <a:pPr lvl="1"/>
            <a:r>
              <a:rPr lang="en-GB" sz="2000" dirty="0"/>
              <a:t>The advantages of </a:t>
            </a:r>
            <a:r>
              <a:rPr lang="en-GB" sz="2000" b="1" dirty="0"/>
              <a:t>Linux</a:t>
            </a:r>
            <a:r>
              <a:rPr lang="en-GB" sz="2000" dirty="0"/>
              <a:t> is that it is </a:t>
            </a:r>
            <a:r>
              <a:rPr lang="en-GB" sz="2000" b="1" dirty="0"/>
              <a:t>free</a:t>
            </a:r>
            <a:r>
              <a:rPr lang="en-GB" sz="2000" dirty="0"/>
              <a:t>, and there are </a:t>
            </a:r>
            <a:r>
              <a:rPr lang="en-GB" sz="2000" b="1" dirty="0"/>
              <a:t>different distributions </a:t>
            </a:r>
            <a:r>
              <a:rPr lang="en-GB" sz="2000" dirty="0"/>
              <a:t>to choose from (such as Debian, Red Hat, Ubuntu, Fedora), many are useful for different purposes and </a:t>
            </a:r>
            <a:r>
              <a:rPr lang="en-GB" sz="2000" b="1" dirty="0"/>
              <a:t>Organisations can create their own versions </a:t>
            </a:r>
            <a:r>
              <a:rPr lang="en-GB" sz="2000" dirty="0"/>
              <a:t>for their own purposes.</a:t>
            </a:r>
          </a:p>
        </p:txBody>
      </p:sp>
      <p:pic>
        <p:nvPicPr>
          <p:cNvPr id="2" name="Picture 1" descr="Linux - Wikipedia">
            <a:extLst>
              <a:ext uri="{FF2B5EF4-FFF2-40B4-BE49-F238E27FC236}">
                <a16:creationId xmlns:a16="http://schemas.microsoft.com/office/drawing/2014/main" id="{4A196FD6-86AF-25EF-3D52-C23D26A5834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532783" y="248236"/>
            <a:ext cx="1272675" cy="15071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4896228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1D0881-C560-F4F3-71CE-3A0C76E110F3}"/>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32EC8594-4C58-989E-95B8-CFC7C1074DBD}"/>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6</a:t>
            </a:r>
            <a:r>
              <a:rPr lang="en-US" sz="5400" baseline="30000" dirty="0">
                <a:solidFill>
                  <a:schemeClr val="tx1"/>
                </a:solidFill>
              </a:rPr>
              <a:t>th</a:t>
            </a:r>
            <a:r>
              <a:rPr lang="en-US" sz="5400" dirty="0">
                <a:solidFill>
                  <a:schemeClr val="tx1"/>
                </a:solidFill>
              </a:rPr>
              <a:t> Gen OSs: 2000s to now</a:t>
            </a:r>
            <a:endParaRPr lang="en-US" sz="5400" i="1" dirty="0">
              <a:solidFill>
                <a:schemeClr val="tx1"/>
              </a:solidFill>
            </a:endParaRPr>
          </a:p>
        </p:txBody>
      </p:sp>
      <p:sp>
        <p:nvSpPr>
          <p:cNvPr id="4" name="TextBox 3">
            <a:extLst>
              <a:ext uri="{FF2B5EF4-FFF2-40B4-BE49-F238E27FC236}">
                <a16:creationId xmlns:a16="http://schemas.microsoft.com/office/drawing/2014/main" id="{293E708C-41A8-54BE-8121-E5305A9A7CA0}"/>
              </a:ext>
            </a:extLst>
          </p:cNvPr>
          <p:cNvSpPr txBox="1"/>
          <p:nvPr/>
        </p:nvSpPr>
        <p:spPr>
          <a:xfrm>
            <a:off x="386541" y="1318669"/>
            <a:ext cx="11418917" cy="2677656"/>
          </a:xfrm>
          <a:prstGeom prst="rect">
            <a:avLst/>
          </a:prstGeom>
          <a:noFill/>
        </p:spPr>
        <p:txBody>
          <a:bodyPr wrap="square">
            <a:spAutoFit/>
          </a:bodyPr>
          <a:lstStyle/>
          <a:p>
            <a:pPr marL="342900" indent="-342900">
              <a:buFont typeface="Arial" panose="020B0604020202020204" pitchFamily="34" charset="0"/>
              <a:buChar char="•"/>
            </a:pPr>
            <a:r>
              <a:rPr lang="en-US" sz="2800" b="0" i="0" dirty="0">
                <a:effectLst/>
                <a:highlight>
                  <a:srgbClr val="FFFF00"/>
                </a:highlight>
              </a:rPr>
              <a:t>6</a:t>
            </a:r>
            <a:r>
              <a:rPr lang="en-US" sz="2800" b="0" i="0" baseline="30000" dirty="0">
                <a:effectLst/>
                <a:highlight>
                  <a:srgbClr val="FFFF00"/>
                </a:highlight>
              </a:rPr>
              <a:t>th</a:t>
            </a:r>
            <a:r>
              <a:rPr lang="en-US" sz="2800" b="0" i="0" dirty="0">
                <a:effectLst/>
                <a:highlight>
                  <a:srgbClr val="FFFF00"/>
                </a:highlight>
              </a:rPr>
              <a:t> Gen. OSs included the development of mobile OSs such as</a:t>
            </a:r>
            <a:r>
              <a:rPr lang="en-US" sz="2800" dirty="0">
                <a:solidFill>
                  <a:srgbClr val="232323"/>
                </a:solidFill>
                <a:highlight>
                  <a:srgbClr val="FFFF00"/>
                </a:highlight>
              </a:rPr>
              <a:t> Apple’s </a:t>
            </a:r>
            <a:r>
              <a:rPr lang="en-US" sz="2800" b="1" dirty="0">
                <a:solidFill>
                  <a:srgbClr val="232323"/>
                </a:solidFill>
                <a:highlight>
                  <a:srgbClr val="FFFF00"/>
                </a:highlight>
              </a:rPr>
              <a:t>iOS </a:t>
            </a:r>
            <a:r>
              <a:rPr lang="en-US" sz="2800" dirty="0">
                <a:solidFill>
                  <a:srgbClr val="232323"/>
                </a:solidFill>
                <a:highlight>
                  <a:srgbClr val="FFFF00"/>
                </a:highlight>
              </a:rPr>
              <a:t>(2007) &amp; Google’s* </a:t>
            </a:r>
            <a:r>
              <a:rPr lang="en-US" sz="2800" b="1" dirty="0">
                <a:solidFill>
                  <a:srgbClr val="232323"/>
                </a:solidFill>
                <a:highlight>
                  <a:srgbClr val="FFFF00"/>
                </a:highlight>
              </a:rPr>
              <a:t>Android OS</a:t>
            </a:r>
            <a:r>
              <a:rPr lang="en-US" sz="2800" dirty="0">
                <a:solidFill>
                  <a:srgbClr val="232323"/>
                </a:solidFill>
                <a:highlight>
                  <a:srgbClr val="FFFF00"/>
                </a:highlight>
              </a:rPr>
              <a:t> (2008). </a:t>
            </a:r>
            <a:endParaRPr lang="en-US" sz="2800" b="0" i="0" dirty="0">
              <a:effectLst/>
              <a:highlight>
                <a:srgbClr val="FFFF00"/>
              </a:highlight>
            </a:endParaRPr>
          </a:p>
          <a:p>
            <a:pPr marL="342900" indent="-342900">
              <a:buFont typeface="Arial" panose="020B0604020202020204" pitchFamily="34" charset="0"/>
              <a:buChar char="•"/>
            </a:pPr>
            <a:r>
              <a:rPr lang="en-US" sz="2800" b="0" i="0" dirty="0">
                <a:effectLst/>
                <a:highlight>
                  <a:srgbClr val="FFFF00"/>
                </a:highlight>
              </a:rPr>
              <a:t>6</a:t>
            </a:r>
            <a:r>
              <a:rPr lang="en-US" sz="2800" b="0" i="0" baseline="30000" dirty="0">
                <a:effectLst/>
                <a:highlight>
                  <a:srgbClr val="FFFF00"/>
                </a:highlight>
              </a:rPr>
              <a:t>th</a:t>
            </a:r>
            <a:r>
              <a:rPr lang="en-US" sz="2800" b="0" i="0" dirty="0">
                <a:effectLst/>
                <a:highlight>
                  <a:srgbClr val="FFFF00"/>
                </a:highlight>
              </a:rPr>
              <a:t> Gen. OSs also included </a:t>
            </a:r>
            <a:r>
              <a:rPr lang="en-US" sz="2800" b="1" i="0" dirty="0">
                <a:solidFill>
                  <a:srgbClr val="232323"/>
                </a:solidFill>
                <a:effectLst/>
                <a:highlight>
                  <a:srgbClr val="FFFF00"/>
                </a:highlight>
              </a:rPr>
              <a:t>cloud computing </a:t>
            </a:r>
            <a:r>
              <a:rPr lang="en-US" sz="2800" i="0" dirty="0">
                <a:solidFill>
                  <a:srgbClr val="232323"/>
                </a:solidFill>
                <a:effectLst/>
                <a:highlight>
                  <a:srgbClr val="FFFF00"/>
                </a:highlight>
              </a:rPr>
              <a:t>technologies </a:t>
            </a:r>
            <a:r>
              <a:rPr lang="en-US" sz="2800" i="0" dirty="0">
                <a:solidFill>
                  <a:srgbClr val="232323"/>
                </a:solidFill>
                <a:effectLst/>
              </a:rPr>
              <a:t>that created OSs that are fully connected, store, update &amp; share data in the cloud.</a:t>
            </a:r>
          </a:p>
          <a:p>
            <a:pPr marL="342900" indent="-342900">
              <a:buFont typeface="Arial" panose="020B0604020202020204" pitchFamily="34" charset="0"/>
              <a:buChar char="•"/>
            </a:pPr>
            <a:r>
              <a:rPr lang="en-US" sz="2800" dirty="0">
                <a:solidFill>
                  <a:srgbClr val="232323"/>
                </a:solidFill>
              </a:rPr>
              <a:t>This era is defined by C</a:t>
            </a:r>
            <a:r>
              <a:rPr lang="en-US" sz="2800" b="0" i="0" dirty="0">
                <a:solidFill>
                  <a:srgbClr val="232323"/>
                </a:solidFill>
                <a:effectLst/>
              </a:rPr>
              <a:t>loud-based systems such as </a:t>
            </a:r>
            <a:r>
              <a:rPr lang="en-US" sz="2800" b="1" i="0" dirty="0">
                <a:solidFill>
                  <a:srgbClr val="232323"/>
                </a:solidFill>
                <a:effectLst/>
              </a:rPr>
              <a:t>Linux-based servers (1993), Amazon’s AWS (2002-2006) </a:t>
            </a:r>
            <a:r>
              <a:rPr lang="en-US" sz="2800" b="0" i="0" dirty="0">
                <a:solidFill>
                  <a:srgbClr val="232323"/>
                </a:solidFill>
                <a:effectLst/>
              </a:rPr>
              <a:t>and </a:t>
            </a:r>
            <a:r>
              <a:rPr lang="en-US" sz="2800" b="1" i="0" dirty="0">
                <a:solidFill>
                  <a:srgbClr val="232323"/>
                </a:solidFill>
                <a:effectLst/>
              </a:rPr>
              <a:t>Microsoft Azure (2008)</a:t>
            </a:r>
            <a:r>
              <a:rPr lang="en-US" sz="2800" b="0" i="0" dirty="0">
                <a:solidFill>
                  <a:srgbClr val="232323"/>
                </a:solidFill>
                <a:effectLst/>
              </a:rPr>
              <a:t>.</a:t>
            </a:r>
          </a:p>
        </p:txBody>
      </p:sp>
      <p:pic>
        <p:nvPicPr>
          <p:cNvPr id="3" name="Picture 2" descr="A cloud computing diagram with many devices&#10;&#10;Description automatically generated">
            <a:extLst>
              <a:ext uri="{FF2B5EF4-FFF2-40B4-BE49-F238E27FC236}">
                <a16:creationId xmlns:a16="http://schemas.microsoft.com/office/drawing/2014/main" id="{65F41762-5860-46CF-1DF5-8EF589982DE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828515" y="3746978"/>
            <a:ext cx="2213856" cy="1949156"/>
          </a:xfrm>
          <a:prstGeom prst="rect">
            <a:avLst/>
          </a:prstGeom>
        </p:spPr>
      </p:pic>
      <p:pic>
        <p:nvPicPr>
          <p:cNvPr id="5" name="Picture 4" descr="A logo with rainbow colored letters&#10;&#10;Description automatically generated">
            <a:extLst>
              <a:ext uri="{FF2B5EF4-FFF2-40B4-BE49-F238E27FC236}">
                <a16:creationId xmlns:a16="http://schemas.microsoft.com/office/drawing/2014/main" id="{A7E4EB8C-31C4-CD91-9C21-82AFCFE0B51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615529" y="4200503"/>
            <a:ext cx="1741757" cy="1741757"/>
          </a:xfrm>
          <a:prstGeom prst="rect">
            <a:avLst/>
          </a:prstGeom>
        </p:spPr>
      </p:pic>
      <p:sp>
        <p:nvSpPr>
          <p:cNvPr id="7" name="TextBox 6">
            <a:extLst>
              <a:ext uri="{FF2B5EF4-FFF2-40B4-BE49-F238E27FC236}">
                <a16:creationId xmlns:a16="http://schemas.microsoft.com/office/drawing/2014/main" id="{232495BE-6615-2016-DE7A-F604F5619C0B}"/>
              </a:ext>
            </a:extLst>
          </p:cNvPr>
          <p:cNvSpPr txBox="1"/>
          <p:nvPr/>
        </p:nvSpPr>
        <p:spPr>
          <a:xfrm>
            <a:off x="-2140010" y="9563441"/>
            <a:ext cx="6858000" cy="230832"/>
          </a:xfrm>
          <a:prstGeom prst="rect">
            <a:avLst/>
          </a:prstGeom>
          <a:noFill/>
        </p:spPr>
        <p:txBody>
          <a:bodyPr wrap="square" rtlCol="0">
            <a:spAutoFit/>
          </a:bodyPr>
          <a:lstStyle/>
          <a:p>
            <a:r>
              <a:rPr lang="en-GB" sz="900" dirty="0">
                <a:hlinkClick r:id="rId6" tooltip="https://www.freepngimg.com/png/68525-apple-network-icons-ios-computer-iphone-graphics"/>
              </a:rPr>
              <a:t>This Photo</a:t>
            </a:r>
            <a:r>
              <a:rPr lang="en-GB" sz="900" dirty="0"/>
              <a:t> by Unknown Author is licensed under </a:t>
            </a:r>
            <a:r>
              <a:rPr lang="en-GB" sz="900" dirty="0">
                <a:hlinkClick r:id="rId7" tooltip="https://creativecommons.org/licenses/by-nc/3.0/"/>
              </a:rPr>
              <a:t>CC BY-NC</a:t>
            </a:r>
            <a:endParaRPr lang="en-GB" sz="900" dirty="0"/>
          </a:p>
        </p:txBody>
      </p:sp>
      <p:pic>
        <p:nvPicPr>
          <p:cNvPr id="8" name="Picture 7" descr="A green robot with black background&#10;&#10;Description automatically generated">
            <a:extLst>
              <a:ext uri="{FF2B5EF4-FFF2-40B4-BE49-F238E27FC236}">
                <a16:creationId xmlns:a16="http://schemas.microsoft.com/office/drawing/2014/main" id="{14AE2495-8737-C000-88A8-B65F808D5A81}"/>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324435" y="4200503"/>
            <a:ext cx="1536931" cy="1828107"/>
          </a:xfrm>
          <a:prstGeom prst="rect">
            <a:avLst/>
          </a:prstGeom>
        </p:spPr>
      </p:pic>
      <p:sp>
        <p:nvSpPr>
          <p:cNvPr id="9" name="TextBox 8">
            <a:extLst>
              <a:ext uri="{FF2B5EF4-FFF2-40B4-BE49-F238E27FC236}">
                <a16:creationId xmlns:a16="http://schemas.microsoft.com/office/drawing/2014/main" id="{44D876B6-DB04-2A1F-C1E5-F2C97481F80D}"/>
              </a:ext>
            </a:extLst>
          </p:cNvPr>
          <p:cNvSpPr txBox="1"/>
          <p:nvPr/>
        </p:nvSpPr>
        <p:spPr>
          <a:xfrm>
            <a:off x="9448868" y="8220227"/>
            <a:ext cx="3854821" cy="230832"/>
          </a:xfrm>
          <a:prstGeom prst="rect">
            <a:avLst/>
          </a:prstGeom>
          <a:noFill/>
        </p:spPr>
        <p:txBody>
          <a:bodyPr wrap="square" rtlCol="0">
            <a:spAutoFit/>
          </a:bodyPr>
          <a:lstStyle/>
          <a:p>
            <a:r>
              <a:rPr lang="en-GB" sz="900" dirty="0">
                <a:hlinkClick r:id="rId9" tooltip="https://commons.wikimedia.org/wiki/File:Android_robot.png"/>
              </a:rPr>
              <a:t>This Photo</a:t>
            </a:r>
            <a:r>
              <a:rPr lang="en-GB" sz="900" dirty="0"/>
              <a:t> by Unknown Author is licensed under </a:t>
            </a:r>
            <a:r>
              <a:rPr lang="en-GB" sz="900" dirty="0">
                <a:hlinkClick r:id="rId10" tooltip="https://creativecommons.org/licenses/by-sa/3.0/"/>
              </a:rPr>
              <a:t>CC BY-SA</a:t>
            </a:r>
            <a:endParaRPr lang="en-GB" sz="900" dirty="0"/>
          </a:p>
        </p:txBody>
      </p:sp>
    </p:spTree>
    <p:extLst>
      <p:ext uri="{BB962C8B-B14F-4D97-AF65-F5344CB8AC3E}">
        <p14:creationId xmlns:p14="http://schemas.microsoft.com/office/powerpoint/2010/main" val="91245582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4F76A8-F6C6-9581-728E-6B6EE5BF8C25}"/>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43D5A80F-2E89-4945-C9D3-4948A2E8FFA7}"/>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History of OS: Summary</a:t>
            </a:r>
            <a:endParaRPr lang="en-US" sz="5400" i="1" dirty="0">
              <a:solidFill>
                <a:schemeClr val="tx1"/>
              </a:solidFill>
            </a:endParaRPr>
          </a:p>
        </p:txBody>
      </p:sp>
      <p:sp>
        <p:nvSpPr>
          <p:cNvPr id="4" name="TextBox 3">
            <a:extLst>
              <a:ext uri="{FF2B5EF4-FFF2-40B4-BE49-F238E27FC236}">
                <a16:creationId xmlns:a16="http://schemas.microsoft.com/office/drawing/2014/main" id="{9806DBF0-753F-E703-4A41-CE6C142D1AAD}"/>
              </a:ext>
            </a:extLst>
          </p:cNvPr>
          <p:cNvSpPr txBox="1"/>
          <p:nvPr/>
        </p:nvSpPr>
        <p:spPr>
          <a:xfrm>
            <a:off x="386541" y="874454"/>
            <a:ext cx="11418917" cy="4862870"/>
          </a:xfrm>
          <a:prstGeom prst="rect">
            <a:avLst/>
          </a:prstGeom>
          <a:noFill/>
        </p:spPr>
        <p:txBody>
          <a:bodyPr wrap="square">
            <a:spAutoFit/>
          </a:bodyPr>
          <a:lstStyle/>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1969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UNIX</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Laid the foundations of today's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operating systems</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1977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Apple DOS </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(developed by Steve Wozniak).</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Steve Jobs </a:t>
            </a: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and </a:t>
            </a: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Steve Wozniak </a:t>
            </a: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co-founded Apple in 1977</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1981 – PC-DOS or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MS DOS </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by IBM and Microsoft.</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Microsoft was founded on April 4, 1975, by </a:t>
            </a: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Bill Gates</a:t>
            </a:r>
            <a:r>
              <a:rPr kumimoji="0" lang="en-GB" sz="1400" b="0" i="0" u="none" strike="noStrike" kern="1200" cap="none" spc="0" normalizeH="0" baseline="0" noProof="0" dirty="0">
                <a:ln>
                  <a:noFill/>
                </a:ln>
                <a:solidFill>
                  <a:srgbClr val="111111"/>
                </a:solidFill>
                <a:effectLst/>
                <a:uLnTx/>
                <a:uFillTx/>
                <a:latin typeface="Calibri" panose="020F0502020204030204"/>
                <a:ea typeface="+mn-ea"/>
                <a:cs typeface="+mn-cs"/>
              </a:rPr>
              <a:t> and </a:t>
            </a:r>
            <a:r>
              <a:rPr kumimoji="0" lang="en-GB" sz="1400" b="1" i="0" u="none" strike="noStrike" kern="1200" cap="none" spc="0" normalizeH="0" baseline="0" noProof="0" dirty="0">
                <a:ln>
                  <a:noFill/>
                </a:ln>
                <a:solidFill>
                  <a:srgbClr val="111111"/>
                </a:solidFill>
                <a:effectLst/>
                <a:uLnTx/>
                <a:uFillTx/>
                <a:latin typeface="Calibri" panose="020F0502020204030204"/>
                <a:ea typeface="+mn-ea"/>
                <a:cs typeface="+mn-cs"/>
              </a:rPr>
              <a:t>Paul Allen</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rPr>
              <a:t>. DOS history </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hlinkClick r:id="rId3"/>
              </a:rPr>
              <a:t>click-here</a:t>
            </a:r>
            <a:r>
              <a:rPr kumimoji="0" lang="en-GB" sz="1400" b="0" i="0" u="none" strike="noStrike" kern="1200" cap="none" spc="0" normalizeH="0" baseline="0" noProof="0" dirty="0">
                <a:ln>
                  <a:noFill/>
                </a:ln>
                <a:solidFill>
                  <a:srgbClr val="202124"/>
                </a:solidFill>
                <a:effectLst/>
                <a:uLnTx/>
                <a:uFillTx/>
                <a:latin typeface="Calibri" panose="020F0502020204030204"/>
                <a:ea typeface="+mn-ea"/>
                <a:cs typeface="+mn-cs"/>
              </a:rPr>
              <a:t>.</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1988 – </a:t>
            </a:r>
            <a:r>
              <a:rPr kumimoji="0" lang="en-GB" sz="2400" b="0" i="0" u="none" strike="noStrike" kern="1200" cap="none" spc="0" normalizeH="0" baseline="0" noProof="0" dirty="0" err="1">
                <a:ln>
                  <a:noFill/>
                </a:ln>
                <a:solidFill>
                  <a:srgbClr val="202124"/>
                </a:solidFill>
                <a:effectLst/>
                <a:uLnTx/>
                <a:uFillTx/>
                <a:latin typeface="arial" panose="020B0604020202020204" pitchFamily="34" charset="0"/>
                <a:ea typeface="+mn-ea"/>
                <a:cs typeface="+mn-cs"/>
              </a:rPr>
              <a:t>NeXTSTEP</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OS (developed at Next Inc. founded by Steve jobs)</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Developed by Next Inc. founded by Steve Jobs after leaving Apple. After </a:t>
            </a:r>
            <a:r>
              <a:rPr kumimoji="0" lang="en-GB" sz="1400" b="0" i="0" u="none" strike="noStrike" kern="1200" cap="none" spc="0" normalizeH="0" baseline="0" noProof="0" dirty="0" err="1">
                <a:ln>
                  <a:noFill/>
                </a:ln>
                <a:solidFill>
                  <a:prstClr val="black"/>
                </a:solidFill>
                <a:effectLst/>
                <a:uLnTx/>
                <a:uFillTx/>
                <a:latin typeface="Calibri" panose="020F0502020204030204"/>
                <a:ea typeface="+mn-ea"/>
                <a:cs typeface="+mn-cs"/>
              </a:rPr>
              <a:t>NeXTSTEP</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 Steve acquired a computer graphics division of Lucasfilm that went on to become Pixar.</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1991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Linux </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(developed by </a:t>
            </a:r>
            <a:r>
              <a:rPr kumimoji="0" lang="en-GB" sz="2400" b="0" i="0" u="none" strike="noStrike" kern="1200" cap="none" spc="0" normalizeH="0" baseline="0" noProof="0" dirty="0" err="1">
                <a:ln>
                  <a:noFill/>
                </a:ln>
                <a:solidFill>
                  <a:srgbClr val="202124"/>
                </a:solidFill>
                <a:effectLst/>
                <a:uLnTx/>
                <a:uFillTx/>
                <a:latin typeface="arial" panose="020B0604020202020204" pitchFamily="34" charset="0"/>
                <a:ea typeface="+mn-ea"/>
                <a:cs typeface="+mn-cs"/>
              </a:rPr>
              <a:t>finnish</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student Linus Torvalds)</a:t>
            </a:r>
            <a:b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br>
            <a:r>
              <a:rPr kumimoji="0" lang="en-GB" sz="1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Who wanted to create a new free Operating System kernel.</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1992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Windows</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3.1.</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1995 – Windows 95.</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1998 – Windows 98.</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2001 – Windows XP.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Mac</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OS</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 X.</a:t>
            </a:r>
          </a:p>
          <a:p>
            <a:pPr marL="457200" marR="0" lvl="0" indent="-4572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2008 – </a:t>
            </a:r>
            <a:r>
              <a:rPr kumimoji="0" lang="en-GB" sz="2400" b="1"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Android</a:t>
            </a:r>
            <a:r>
              <a:rPr kumimoji="0" lang="en-GB" sz="2400" b="0" i="0" u="none" strike="noStrike" kern="1200" cap="none" spc="0" normalizeH="0" baseline="0" noProof="0" dirty="0">
                <a:ln>
                  <a:noFill/>
                </a:ln>
                <a:solidFill>
                  <a:srgbClr val="202124"/>
                </a:solidFill>
                <a:effectLst/>
                <a:uLnTx/>
                <a:uFillTx/>
                <a:latin typeface="arial" panose="020B0604020202020204" pitchFamily="34" charset="0"/>
                <a:ea typeface="+mn-ea"/>
                <a:cs typeface="+mn-cs"/>
              </a:rPr>
              <a:t>.</a:t>
            </a:r>
          </a:p>
        </p:txBody>
      </p:sp>
    </p:spTree>
    <p:extLst>
      <p:ext uri="{BB962C8B-B14F-4D97-AF65-F5344CB8AC3E}">
        <p14:creationId xmlns:p14="http://schemas.microsoft.com/office/powerpoint/2010/main" val="386895469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EBDFC1-F9A5-FF51-1C00-B2F2182C03A1}"/>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29DDBBC0-2673-8784-E563-835CBE267B64}"/>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Most used OSs today</a:t>
            </a:r>
            <a:endParaRPr lang="en-US" sz="5400" i="1" dirty="0">
              <a:solidFill>
                <a:schemeClr val="tx1"/>
              </a:solidFill>
            </a:endParaRPr>
          </a:p>
        </p:txBody>
      </p:sp>
      <p:sp>
        <p:nvSpPr>
          <p:cNvPr id="4" name="TextBox 3">
            <a:extLst>
              <a:ext uri="{FF2B5EF4-FFF2-40B4-BE49-F238E27FC236}">
                <a16:creationId xmlns:a16="http://schemas.microsoft.com/office/drawing/2014/main" id="{13E0D6F3-4DC4-9BD1-76C7-1B71A989C550}"/>
              </a:ext>
            </a:extLst>
          </p:cNvPr>
          <p:cNvSpPr txBox="1"/>
          <p:nvPr/>
        </p:nvSpPr>
        <p:spPr>
          <a:xfrm>
            <a:off x="386541" y="1406469"/>
            <a:ext cx="11418917" cy="4832092"/>
          </a:xfrm>
          <a:prstGeom prst="rect">
            <a:avLst/>
          </a:prstGeom>
          <a:noFill/>
        </p:spPr>
        <p:txBody>
          <a:bodyPr wrap="square">
            <a:spAutoFit/>
          </a:bodyPr>
          <a:lstStyle/>
          <a:p>
            <a:pPr marL="571500" indent="-571500">
              <a:buFont typeface="Arial" panose="020B0604020202020204" pitchFamily="34" charset="0"/>
              <a:buChar char="•"/>
            </a:pPr>
            <a:r>
              <a:rPr lang="en-GB" sz="3600" dirty="0">
                <a:solidFill>
                  <a:srgbClr val="202124"/>
                </a:solidFill>
                <a:latin typeface="arial" panose="020B0604020202020204" pitchFamily="34" charset="0"/>
              </a:rPr>
              <a:t>Apple’s desktop OS: </a:t>
            </a:r>
            <a:r>
              <a:rPr lang="en-GB" sz="3600" b="1" dirty="0">
                <a:solidFill>
                  <a:srgbClr val="202124"/>
                </a:solidFill>
                <a:latin typeface="arial" panose="020B0604020202020204" pitchFamily="34" charset="0"/>
              </a:rPr>
              <a:t>MacOS</a:t>
            </a:r>
            <a:r>
              <a:rPr lang="en-GB" sz="3600" dirty="0">
                <a:solidFill>
                  <a:srgbClr val="202124"/>
                </a:solidFill>
                <a:latin typeface="arial" panose="020B0604020202020204" pitchFamily="34" charset="0"/>
              </a:rPr>
              <a:t> (</a:t>
            </a:r>
            <a:r>
              <a:rPr lang="en-GB" sz="3600" i="0" dirty="0">
                <a:solidFill>
                  <a:srgbClr val="202124"/>
                </a:solidFill>
                <a:effectLst/>
                <a:latin typeface="arial" panose="020B0604020202020204" pitchFamily="34" charset="0"/>
              </a:rPr>
              <a:t>released in 1984)</a:t>
            </a:r>
          </a:p>
          <a:p>
            <a:pPr marL="571500" indent="-571500">
              <a:buFont typeface="Arial" panose="020B0604020202020204" pitchFamily="34" charset="0"/>
              <a:buChar char="•"/>
            </a:pPr>
            <a:r>
              <a:rPr lang="en-GB" sz="3600" i="0" dirty="0">
                <a:solidFill>
                  <a:srgbClr val="202124"/>
                </a:solidFill>
                <a:effectLst/>
                <a:latin typeface="arial" panose="020B0604020202020204" pitchFamily="34" charset="0"/>
              </a:rPr>
              <a:t>Microsoft </a:t>
            </a:r>
            <a:r>
              <a:rPr lang="en-GB" sz="3600" b="1" i="0" dirty="0">
                <a:solidFill>
                  <a:srgbClr val="202124"/>
                </a:solidFill>
                <a:effectLst/>
                <a:latin typeface="arial" panose="020B0604020202020204" pitchFamily="34" charset="0"/>
              </a:rPr>
              <a:t>Windows</a:t>
            </a:r>
            <a:r>
              <a:rPr lang="en-GB" sz="3600" i="0" dirty="0">
                <a:solidFill>
                  <a:srgbClr val="202124"/>
                </a:solidFill>
                <a:effectLst/>
                <a:latin typeface="arial" panose="020B0604020202020204" pitchFamily="34" charset="0"/>
              </a:rPr>
              <a:t> </a:t>
            </a:r>
            <a:r>
              <a:rPr lang="en-GB" sz="3600" b="1" i="0" dirty="0">
                <a:solidFill>
                  <a:srgbClr val="202124"/>
                </a:solidFill>
                <a:effectLst/>
                <a:latin typeface="arial" panose="020B0604020202020204" pitchFamily="34" charset="0"/>
              </a:rPr>
              <a:t>OS</a:t>
            </a:r>
            <a:r>
              <a:rPr lang="en-GB" sz="3600" i="0" dirty="0">
                <a:solidFill>
                  <a:srgbClr val="202124"/>
                </a:solidFill>
                <a:effectLst/>
                <a:latin typeface="arial" panose="020B0604020202020204" pitchFamily="34" charset="0"/>
              </a:rPr>
              <a:t> (rel. in 1985)</a:t>
            </a:r>
            <a:endParaRPr lang="en-GB" sz="3600" dirty="0">
              <a:solidFill>
                <a:srgbClr val="202124"/>
              </a:solidFill>
              <a:latin typeface="arial" panose="020B0604020202020204" pitchFamily="34" charset="0"/>
            </a:endParaRPr>
          </a:p>
          <a:p>
            <a:pPr marL="571500" indent="-571500">
              <a:buFont typeface="Arial" panose="020B0604020202020204" pitchFamily="34" charset="0"/>
              <a:buChar char="•"/>
            </a:pPr>
            <a:r>
              <a:rPr lang="en-GB" sz="3600" b="1" i="0" dirty="0">
                <a:solidFill>
                  <a:srgbClr val="202124"/>
                </a:solidFill>
                <a:effectLst/>
                <a:latin typeface="arial" panose="020B0604020202020204" pitchFamily="34" charset="0"/>
              </a:rPr>
              <a:t>Linux OS </a:t>
            </a:r>
            <a:r>
              <a:rPr lang="en-GB" sz="3600" b="0" i="0" dirty="0">
                <a:solidFill>
                  <a:srgbClr val="202124"/>
                </a:solidFill>
                <a:effectLst/>
                <a:latin typeface="arial" panose="020B0604020202020204" pitchFamily="34" charset="0"/>
              </a:rPr>
              <a:t>(rel. in 1991).</a:t>
            </a:r>
          </a:p>
          <a:p>
            <a:pPr marL="571500" indent="-571500">
              <a:buFont typeface="Arial" panose="020B0604020202020204" pitchFamily="34" charset="0"/>
              <a:buChar char="•"/>
            </a:pPr>
            <a:r>
              <a:rPr lang="en-GB" sz="3600" b="0" i="0" dirty="0">
                <a:solidFill>
                  <a:srgbClr val="202124"/>
                </a:solidFill>
                <a:effectLst/>
                <a:latin typeface="arial" panose="020B0604020202020204" pitchFamily="34" charset="0"/>
              </a:rPr>
              <a:t>Apple’s Mobile OS: </a:t>
            </a:r>
            <a:r>
              <a:rPr lang="en-GB" sz="3600" b="1" i="0" dirty="0">
                <a:solidFill>
                  <a:srgbClr val="202124"/>
                </a:solidFill>
                <a:effectLst/>
                <a:latin typeface="arial" panose="020B0604020202020204" pitchFamily="34" charset="0"/>
              </a:rPr>
              <a:t>iOS</a:t>
            </a:r>
            <a:r>
              <a:rPr lang="en-GB" sz="3600" b="0" i="0" dirty="0">
                <a:solidFill>
                  <a:srgbClr val="202124"/>
                </a:solidFill>
                <a:effectLst/>
                <a:latin typeface="arial" panose="020B0604020202020204" pitchFamily="34" charset="0"/>
              </a:rPr>
              <a:t> </a:t>
            </a:r>
            <a:r>
              <a:rPr lang="en-GB" sz="3600" dirty="0"/>
              <a:t>(rel. in 2007).</a:t>
            </a:r>
          </a:p>
          <a:p>
            <a:pPr marL="571500" indent="-571500">
              <a:buFont typeface="Arial" panose="020B0604020202020204" pitchFamily="34" charset="0"/>
              <a:buChar char="•"/>
            </a:pPr>
            <a:r>
              <a:rPr lang="en-GB" sz="3600" b="1" i="0" dirty="0">
                <a:solidFill>
                  <a:srgbClr val="202124"/>
                </a:solidFill>
                <a:effectLst/>
                <a:latin typeface="arial" panose="020B0604020202020204" pitchFamily="34" charset="0"/>
              </a:rPr>
              <a:t>Android</a:t>
            </a:r>
            <a:r>
              <a:rPr lang="en-GB" sz="3600" b="0" i="0" dirty="0">
                <a:solidFill>
                  <a:srgbClr val="202124"/>
                </a:solidFill>
                <a:effectLst/>
                <a:latin typeface="arial" panose="020B0604020202020204" pitchFamily="34" charset="0"/>
              </a:rPr>
              <a:t> </a:t>
            </a:r>
            <a:r>
              <a:rPr lang="en-GB" sz="3600" b="1" i="0" dirty="0">
                <a:solidFill>
                  <a:srgbClr val="202124"/>
                </a:solidFill>
                <a:effectLst/>
                <a:latin typeface="arial" panose="020B0604020202020204" pitchFamily="34" charset="0"/>
              </a:rPr>
              <a:t>OS</a:t>
            </a:r>
            <a:r>
              <a:rPr lang="en-GB" sz="3600" b="0" i="0" dirty="0">
                <a:solidFill>
                  <a:srgbClr val="202124"/>
                </a:solidFill>
                <a:effectLst/>
                <a:latin typeface="arial" panose="020B0604020202020204" pitchFamily="34" charset="0"/>
              </a:rPr>
              <a:t> </a:t>
            </a:r>
            <a:r>
              <a:rPr lang="en-GB" sz="3600" dirty="0"/>
              <a:t>(rel. in 2008)</a:t>
            </a:r>
          </a:p>
          <a:p>
            <a:pPr marL="571500" indent="-571500">
              <a:buFont typeface="Arial" panose="020B0604020202020204" pitchFamily="34" charset="0"/>
              <a:buChar char="•"/>
            </a:pPr>
            <a:endParaRPr lang="en-GB" sz="3600" dirty="0"/>
          </a:p>
          <a:p>
            <a:r>
              <a:rPr lang="en-GB" sz="2800" b="1" dirty="0"/>
              <a:t>Android </a:t>
            </a:r>
            <a:r>
              <a:rPr lang="en-GB" sz="2800" dirty="0"/>
              <a:t>is the most popular </a:t>
            </a:r>
            <a:r>
              <a:rPr lang="en-GB" sz="2800" b="1" dirty="0"/>
              <a:t>OS</a:t>
            </a:r>
            <a:r>
              <a:rPr lang="en-GB" sz="2800" dirty="0"/>
              <a:t> used globally today.</a:t>
            </a:r>
            <a:endParaRPr lang="en-GB" sz="2800" b="1" dirty="0"/>
          </a:p>
          <a:p>
            <a:r>
              <a:rPr lang="en-GB" sz="2800" b="1" dirty="0"/>
              <a:t>Windows 10 </a:t>
            </a:r>
            <a:r>
              <a:rPr lang="en-GB" sz="2800" dirty="0"/>
              <a:t>is the most popular </a:t>
            </a:r>
            <a:r>
              <a:rPr lang="en-GB" sz="2800" b="1" dirty="0"/>
              <a:t>desktop</a:t>
            </a:r>
            <a:r>
              <a:rPr lang="en-GB" sz="2800" dirty="0"/>
              <a:t> OS. </a:t>
            </a:r>
          </a:p>
          <a:p>
            <a:pPr marL="571500" indent="-571500">
              <a:buFont typeface="Arial" panose="020B0604020202020204" pitchFamily="34" charset="0"/>
              <a:buChar char="•"/>
            </a:pPr>
            <a:endParaRPr lang="en-GB" sz="3600" dirty="0"/>
          </a:p>
        </p:txBody>
      </p:sp>
      <p:pic>
        <p:nvPicPr>
          <p:cNvPr id="2" name="Picture 2" descr="10 Best Operating Systems for Laptops and Computers [2021 LIST]">
            <a:extLst>
              <a:ext uri="{FF2B5EF4-FFF2-40B4-BE49-F238E27FC236}">
                <a16:creationId xmlns:a16="http://schemas.microsoft.com/office/drawing/2014/main" id="{F1A79BD6-467D-0E8F-67F4-ED5AE0E06C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49389" y="3822515"/>
            <a:ext cx="4042611" cy="18724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078368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A4DB0-C0FC-B913-619C-7E5DD19E58FB}"/>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EF60805F-1BB8-E05D-C42B-ACE3CE7E8104}"/>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Most used OSs today</a:t>
            </a:r>
            <a:endParaRPr lang="en-US" sz="5400" i="1" dirty="0">
              <a:solidFill>
                <a:schemeClr val="tx1"/>
              </a:solidFill>
            </a:endParaRPr>
          </a:p>
        </p:txBody>
      </p:sp>
      <p:sp>
        <p:nvSpPr>
          <p:cNvPr id="4" name="TextBox 3">
            <a:extLst>
              <a:ext uri="{FF2B5EF4-FFF2-40B4-BE49-F238E27FC236}">
                <a16:creationId xmlns:a16="http://schemas.microsoft.com/office/drawing/2014/main" id="{302450AB-61AF-57C2-8522-1AFA376D4592}"/>
              </a:ext>
            </a:extLst>
          </p:cNvPr>
          <p:cNvSpPr txBox="1"/>
          <p:nvPr/>
        </p:nvSpPr>
        <p:spPr>
          <a:xfrm>
            <a:off x="386541" y="1406469"/>
            <a:ext cx="11418917" cy="523220"/>
          </a:xfrm>
          <a:prstGeom prst="rect">
            <a:avLst/>
          </a:prstGeom>
          <a:noFill/>
        </p:spPr>
        <p:txBody>
          <a:bodyPr wrap="square">
            <a:spAutoFit/>
          </a:bodyPr>
          <a:lstStyle/>
          <a:p>
            <a:pPr marL="571500" indent="-571500">
              <a:buFont typeface="Arial" panose="020B0604020202020204" pitchFamily="34" charset="0"/>
              <a:buChar char="•"/>
            </a:pPr>
            <a:r>
              <a:rPr kumimoji="0" lang="en-US" sz="2800" i="0" u="none" strike="noStrike" kern="1200" cap="none" spc="0" normalizeH="0" baseline="0" noProof="0" dirty="0">
                <a:ln>
                  <a:noFill/>
                </a:ln>
                <a:solidFill>
                  <a:prstClr val="black"/>
                </a:solidFill>
                <a:effectLst/>
                <a:uLnTx/>
                <a:uFillTx/>
                <a:latin typeface="Calibri" panose="020F0502020204030204"/>
                <a:ea typeface="+mn-ea"/>
                <a:cs typeface="+mn-cs"/>
              </a:rPr>
              <a:t>The stats show that the ‘Android’ OS has significant lead and market share</a:t>
            </a:r>
            <a:endParaRPr lang="en-GB" sz="2800" dirty="0"/>
          </a:p>
        </p:txBody>
      </p:sp>
      <p:pic>
        <p:nvPicPr>
          <p:cNvPr id="3" name="Picture 2">
            <a:hlinkClick r:id="rId3"/>
            <a:extLst>
              <a:ext uri="{FF2B5EF4-FFF2-40B4-BE49-F238E27FC236}">
                <a16:creationId xmlns:a16="http://schemas.microsoft.com/office/drawing/2014/main" id="{3F6D2148-79BE-2D58-3166-89A6784FF356}"/>
              </a:ext>
            </a:extLst>
          </p:cNvPr>
          <p:cNvPicPr>
            <a:picLocks noChangeAspect="1"/>
          </p:cNvPicPr>
          <p:nvPr/>
        </p:nvPicPr>
        <p:blipFill>
          <a:blip r:embed="rId4"/>
          <a:stretch>
            <a:fillRect/>
          </a:stretch>
        </p:blipFill>
        <p:spPr>
          <a:xfrm>
            <a:off x="-1" y="2334364"/>
            <a:ext cx="12192000" cy="1977813"/>
          </a:xfrm>
          <a:prstGeom prst="rect">
            <a:avLst/>
          </a:prstGeom>
        </p:spPr>
      </p:pic>
      <p:sp>
        <p:nvSpPr>
          <p:cNvPr id="5" name="TextBox 4">
            <a:extLst>
              <a:ext uri="{FF2B5EF4-FFF2-40B4-BE49-F238E27FC236}">
                <a16:creationId xmlns:a16="http://schemas.microsoft.com/office/drawing/2014/main" id="{33C6785E-9EF5-723A-19E3-BCEE2118A812}"/>
              </a:ext>
            </a:extLst>
          </p:cNvPr>
          <p:cNvSpPr txBox="1"/>
          <p:nvPr/>
        </p:nvSpPr>
        <p:spPr>
          <a:xfrm>
            <a:off x="270508" y="4536751"/>
            <a:ext cx="8362357" cy="1107996"/>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a:noFill/>
                </a:ln>
                <a:solidFill>
                  <a:prstClr val="black"/>
                </a:solidFill>
                <a:effectLst/>
                <a:uLnTx/>
                <a:uFillTx/>
                <a:latin typeface="Calibri" panose="020F0502020204030204"/>
                <a:ea typeface="+mn-ea"/>
                <a:cs typeface="+mn-cs"/>
              </a:rPr>
              <a:t>Bg.</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iOS</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is Apple’s mobile OS (released in 2007).</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OSX</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is Apple’s desktop/laptop OS. Today known as ‘</a:t>
            </a:r>
            <a:r>
              <a:rPr kumimoji="0" lang="en-US" sz="1600" b="1" i="0" u="none" strike="noStrike" kern="1200" cap="none" spc="0" normalizeH="0" baseline="0" noProof="0" dirty="0">
                <a:ln>
                  <a:noFill/>
                </a:ln>
                <a:solidFill>
                  <a:prstClr val="black"/>
                </a:solidFill>
                <a:effectLst/>
                <a:uLnTx/>
                <a:uFillTx/>
                <a:latin typeface="Calibri" panose="020F0502020204030204"/>
                <a:ea typeface="+mn-ea"/>
                <a:cs typeface="+mn-cs"/>
              </a:rPr>
              <a:t>macOS</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originally </a:t>
            </a:r>
            <a:r>
              <a:rPr kumimoji="0" lang="en-US" sz="1600" b="0" i="0" u="none" strike="noStrike" kern="1200" cap="none" spc="0" normalizeH="0" baseline="0" noProof="0" dirty="0" err="1">
                <a:ln>
                  <a:noFill/>
                </a:ln>
                <a:solidFill>
                  <a:prstClr val="black"/>
                </a:solidFill>
                <a:effectLst/>
                <a:uLnTx/>
                <a:uFillTx/>
                <a:latin typeface="Calibri" panose="020F0502020204030204"/>
                <a:ea typeface="+mn-ea"/>
                <a:cs typeface="+mn-cs"/>
              </a:rPr>
              <a:t>MacOSX</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rPr>
              <a:t>. MacOS is a Unix certified Operating System, and was released in 2001.</a:t>
            </a:r>
            <a:endParaRPr kumimoji="0" lang="en-GB"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5413913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FB9EB79-E027-91BA-93F2-46DFEC0A38ED}"/>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FB3DAD4D-7B07-5706-B074-9205E58A72CC}"/>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fontScale="850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7</a:t>
            </a:r>
            <a:r>
              <a:rPr lang="en-US" sz="5400" baseline="30000" dirty="0">
                <a:solidFill>
                  <a:schemeClr val="tx1"/>
                </a:solidFill>
              </a:rPr>
              <a:t>th</a:t>
            </a:r>
            <a:r>
              <a:rPr lang="en-US" sz="5400" dirty="0">
                <a:solidFill>
                  <a:schemeClr val="tx1"/>
                </a:solidFill>
              </a:rPr>
              <a:t> Gen OS: IoT and Edge Computing</a:t>
            </a:r>
            <a:endParaRPr lang="en-US" sz="5400" i="1" dirty="0">
              <a:solidFill>
                <a:schemeClr val="tx1"/>
              </a:solidFill>
            </a:endParaRPr>
          </a:p>
        </p:txBody>
      </p:sp>
      <p:sp>
        <p:nvSpPr>
          <p:cNvPr id="4" name="TextBox 3">
            <a:extLst>
              <a:ext uri="{FF2B5EF4-FFF2-40B4-BE49-F238E27FC236}">
                <a16:creationId xmlns:a16="http://schemas.microsoft.com/office/drawing/2014/main" id="{647FA4BC-2DCD-E2DA-2F06-38FB2A7D0BFA}"/>
              </a:ext>
            </a:extLst>
          </p:cNvPr>
          <p:cNvSpPr txBox="1"/>
          <p:nvPr/>
        </p:nvSpPr>
        <p:spPr>
          <a:xfrm>
            <a:off x="403166" y="1483932"/>
            <a:ext cx="7244543" cy="2385268"/>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7</a:t>
            </a:r>
            <a:r>
              <a:rPr lang="en-US" sz="2400" kern="100" baseline="300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th</a:t>
            </a: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Gen. OSs include </a:t>
            </a:r>
            <a:r>
              <a:rPr lang="en-US" sz="2400" b="1"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Edge computing </a:t>
            </a: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and</a:t>
            </a:r>
            <a:r>
              <a:rPr lang="en-US" sz="2400" b="1"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 Internet of Things (IoT)</a:t>
            </a: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a:t>
            </a:r>
            <a:endParaRPr lang="en-GB" sz="2400" kern="100" dirty="0">
              <a:highlight>
                <a:srgbClr val="FFFF00"/>
              </a:highlight>
              <a:latin typeface="Calibri" panose="020F0502020204030204" pitchFamily="34" charset="0"/>
              <a:ea typeface="DengXian" panose="02010600030101010101" pitchFamily="2" charset="-122"/>
              <a:cs typeface="Times New Roman" panose="02020603050405020304" pitchFamily="18" charset="0"/>
            </a:endParaRPr>
          </a:p>
          <a:p>
            <a:pPr marL="285750" indent="-285750">
              <a:spcAft>
                <a:spcPts val="600"/>
              </a:spcAft>
              <a:buFont typeface="Arial" panose="020B0604020202020204" pitchFamily="34" charset="0"/>
              <a:buChar char="•"/>
            </a:pPr>
            <a:r>
              <a:rPr lang="en-US" sz="2400" b="1" kern="100" dirty="0">
                <a:effectLst/>
                <a:latin typeface="Calibri" panose="020F0502020204030204" pitchFamily="34" charset="0"/>
                <a:ea typeface="DengXian" panose="02010600030101010101" pitchFamily="2" charset="-122"/>
                <a:cs typeface="Times New Roman" panose="02020603050405020304" pitchFamily="18" charset="0"/>
              </a:rPr>
              <a:t>Operating systems </a:t>
            </a:r>
            <a:r>
              <a:rPr lang="en-US" sz="2400" kern="100" dirty="0">
                <a:effectLst/>
                <a:latin typeface="Calibri" panose="020F0502020204030204" pitchFamily="34" charset="0"/>
                <a:ea typeface="DengXian" panose="02010600030101010101" pitchFamily="2" charset="-122"/>
                <a:cs typeface="Times New Roman" panose="02020603050405020304" pitchFamily="18" charset="0"/>
              </a:rPr>
              <a:t>are now evolving to integrate our connected devices and the need </a:t>
            </a:r>
            <a:r>
              <a:rPr lang="en-US" sz="2400" kern="100" dirty="0">
                <a:effectLst/>
                <a:highlight>
                  <a:srgbClr val="FFFF00"/>
                </a:highlight>
                <a:latin typeface="Calibri" panose="020F0502020204030204" pitchFamily="34" charset="0"/>
                <a:ea typeface="DengXian" panose="02010600030101010101" pitchFamily="2" charset="-122"/>
                <a:cs typeface="Times New Roman" panose="02020603050405020304" pitchFamily="18" charset="0"/>
              </a:rPr>
              <a:t>for real-time processing and reporting of data from the edge of our networks/connected-devices</a:t>
            </a:r>
            <a:r>
              <a:rPr lang="en-US" sz="2400" kern="100" dirty="0">
                <a:highlight>
                  <a:srgbClr val="FFFF00"/>
                </a:highlight>
                <a:latin typeface="Calibri" panose="020F0502020204030204" pitchFamily="34" charset="0"/>
                <a:ea typeface="DengXian" panose="02010600030101010101" pitchFamily="2" charset="-122"/>
                <a:cs typeface="Times New Roman" panose="02020603050405020304" pitchFamily="18" charset="0"/>
              </a:rPr>
              <a:t> to our Cloud systems</a:t>
            </a:r>
            <a:r>
              <a:rPr lang="en-US" sz="2400" kern="100" dirty="0">
                <a:latin typeface="Calibri" panose="020F0502020204030204" pitchFamily="34" charset="0"/>
                <a:ea typeface="DengXian" panose="02010600030101010101" pitchFamily="2" charset="-122"/>
                <a:cs typeface="Times New Roman" panose="02020603050405020304" pitchFamily="18" charset="0"/>
              </a:rPr>
              <a:t>.</a:t>
            </a:r>
            <a:endParaRPr lang="en-GB" sz="2400" kern="100" dirty="0">
              <a:effectLst/>
              <a:latin typeface="Calibri" panose="020F0502020204030204" pitchFamily="34" charset="0"/>
              <a:ea typeface="DengXian" panose="02010600030101010101" pitchFamily="2" charset="-122"/>
              <a:cs typeface="Times New Roman" panose="02020603050405020304" pitchFamily="18" charset="0"/>
            </a:endParaRPr>
          </a:p>
        </p:txBody>
      </p:sp>
      <p:pic>
        <p:nvPicPr>
          <p:cNvPr id="2" name="Picture 1" descr="A diagram of internet of things&#10;&#10;Description automatically generated">
            <a:extLst>
              <a:ext uri="{FF2B5EF4-FFF2-40B4-BE49-F238E27FC236}">
                <a16:creationId xmlns:a16="http://schemas.microsoft.com/office/drawing/2014/main" id="{E74AEF72-8B2B-5765-0194-9606D3FE384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045" r="16133"/>
          <a:stretch/>
        </p:blipFill>
        <p:spPr>
          <a:xfrm>
            <a:off x="7781327" y="1001794"/>
            <a:ext cx="4260352" cy="4625746"/>
          </a:xfrm>
          <a:prstGeom prst="rect">
            <a:avLst/>
          </a:prstGeom>
        </p:spPr>
      </p:pic>
      <p:sp>
        <p:nvSpPr>
          <p:cNvPr id="3" name="TextBox 2">
            <a:extLst>
              <a:ext uri="{FF2B5EF4-FFF2-40B4-BE49-F238E27FC236}">
                <a16:creationId xmlns:a16="http://schemas.microsoft.com/office/drawing/2014/main" id="{E6F26AFD-0CC3-16DF-20EF-FA08A62DD641}"/>
              </a:ext>
            </a:extLst>
          </p:cNvPr>
          <p:cNvSpPr txBox="1"/>
          <p:nvPr/>
        </p:nvSpPr>
        <p:spPr>
          <a:xfrm>
            <a:off x="5049307" y="5823927"/>
            <a:ext cx="5994418" cy="230832"/>
          </a:xfrm>
          <a:prstGeom prst="rect">
            <a:avLst/>
          </a:prstGeom>
          <a:noFill/>
        </p:spPr>
        <p:txBody>
          <a:bodyPr wrap="square" rtlCol="0">
            <a:spAutoFit/>
          </a:bodyPr>
          <a:lstStyle/>
          <a:p>
            <a:r>
              <a:rPr lang="en-GB" sz="900">
                <a:hlinkClick r:id="rId4" tooltip="https://fpf.org/2016/06/03/benefits-challenges-potential-roles-government-fostering-advancement-internet-things/"/>
              </a:rPr>
              <a:t>This Photo</a:t>
            </a:r>
            <a:r>
              <a:rPr lang="en-GB" sz="900"/>
              <a:t> by Unknown Author is licensed under </a:t>
            </a:r>
            <a:r>
              <a:rPr lang="en-GB" sz="900">
                <a:hlinkClick r:id="rId5" tooltip="https://creativecommons.org/licenses/by/3.0/"/>
              </a:rPr>
              <a:t>CC BY</a:t>
            </a:r>
            <a:endParaRPr lang="en-GB" sz="900"/>
          </a:p>
        </p:txBody>
      </p:sp>
    </p:spTree>
    <p:extLst>
      <p:ext uri="{BB962C8B-B14F-4D97-AF65-F5344CB8AC3E}">
        <p14:creationId xmlns:p14="http://schemas.microsoft.com/office/powerpoint/2010/main" val="414317030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0241E4-298F-C973-22FA-E364BECD9792}"/>
            </a:ext>
          </a:extLst>
        </p:cNvPr>
        <p:cNvGrpSpPr/>
        <p:nvPr/>
      </p:nvGrpSpPr>
      <p:grpSpPr>
        <a:xfrm>
          <a:off x="0" y="0"/>
          <a:ext cx="0" cy="0"/>
          <a:chOff x="0" y="0"/>
          <a:chExt cx="0" cy="0"/>
        </a:xfrm>
      </p:grpSpPr>
      <p:sp>
        <p:nvSpPr>
          <p:cNvPr id="6" name="Title 2">
            <a:extLst>
              <a:ext uri="{FF2B5EF4-FFF2-40B4-BE49-F238E27FC236}">
                <a16:creationId xmlns:a16="http://schemas.microsoft.com/office/drawing/2014/main" id="{0E34FA26-F989-3DF8-7CD2-D746ECCA374C}"/>
              </a:ext>
            </a:extLst>
          </p:cNvPr>
          <p:cNvSpPr txBox="1">
            <a:spLocks/>
          </p:cNvSpPr>
          <p:nvPr/>
        </p:nvSpPr>
        <p:spPr bwMode="auto">
          <a:xfrm>
            <a:off x="150321" y="145160"/>
            <a:ext cx="8711045" cy="856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US" sz="5400" dirty="0">
                <a:solidFill>
                  <a:schemeClr val="tx1"/>
                </a:solidFill>
              </a:rPr>
              <a:t>The Future</a:t>
            </a:r>
            <a:endParaRPr lang="en-US" sz="5400" i="1" dirty="0">
              <a:solidFill>
                <a:schemeClr val="tx1"/>
              </a:solidFill>
            </a:endParaRPr>
          </a:p>
        </p:txBody>
      </p:sp>
      <p:sp>
        <p:nvSpPr>
          <p:cNvPr id="4" name="TextBox 3">
            <a:extLst>
              <a:ext uri="{FF2B5EF4-FFF2-40B4-BE49-F238E27FC236}">
                <a16:creationId xmlns:a16="http://schemas.microsoft.com/office/drawing/2014/main" id="{256A9845-978D-49EF-246A-02F789EE8691}"/>
              </a:ext>
            </a:extLst>
          </p:cNvPr>
          <p:cNvSpPr txBox="1"/>
          <p:nvPr/>
        </p:nvSpPr>
        <p:spPr>
          <a:xfrm>
            <a:off x="478674" y="1197620"/>
            <a:ext cx="11234652" cy="4462760"/>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GB" sz="2400" dirty="0">
                <a:highlight>
                  <a:srgbClr val="FFFF00"/>
                </a:highlight>
              </a:rPr>
              <a:t>We are about to experience another </a:t>
            </a:r>
            <a:r>
              <a:rPr lang="en-GB" sz="2400" b="1" dirty="0">
                <a:highlight>
                  <a:srgbClr val="FFFF00"/>
                </a:highlight>
              </a:rPr>
              <a:t>great change &amp; evolution in OS design</a:t>
            </a:r>
            <a:r>
              <a:rPr lang="en-GB" sz="2400" dirty="0">
                <a:highlight>
                  <a:srgbClr val="FFFF00"/>
                </a:highlight>
              </a:rPr>
              <a:t>.</a:t>
            </a:r>
          </a:p>
          <a:p>
            <a:pPr marL="285750" indent="-285750">
              <a:spcAft>
                <a:spcPts val="600"/>
              </a:spcAft>
              <a:buFont typeface="Arial" panose="020B0604020202020204" pitchFamily="34" charset="0"/>
              <a:buChar char="•"/>
            </a:pPr>
            <a:r>
              <a:rPr lang="en-GB" sz="2400" dirty="0">
                <a:highlight>
                  <a:srgbClr val="FFFF00"/>
                </a:highlight>
              </a:rPr>
              <a:t>OSs </a:t>
            </a:r>
            <a:r>
              <a:rPr lang="en-GB" sz="2400" b="1" dirty="0">
                <a:highlight>
                  <a:srgbClr val="FFFF00"/>
                </a:highlight>
              </a:rPr>
              <a:t>up to this point </a:t>
            </a:r>
            <a:r>
              <a:rPr lang="en-GB" sz="2400" dirty="0">
                <a:highlight>
                  <a:srgbClr val="FFFF00"/>
                </a:highlight>
              </a:rPr>
              <a:t>have been </a:t>
            </a:r>
            <a:r>
              <a:rPr lang="en-GB" sz="2400" b="1" dirty="0">
                <a:highlight>
                  <a:srgbClr val="FFFF00"/>
                </a:highlight>
              </a:rPr>
              <a:t>very general/generic, </a:t>
            </a:r>
            <a:r>
              <a:rPr lang="en-GB" sz="2400" dirty="0">
                <a:highlight>
                  <a:srgbClr val="FFFF00"/>
                </a:highlight>
              </a:rPr>
              <a:t>the same look feel and functions for all.</a:t>
            </a:r>
          </a:p>
          <a:p>
            <a:pPr marL="285750" indent="-285750">
              <a:spcAft>
                <a:spcPts val="600"/>
              </a:spcAft>
              <a:buFont typeface="Arial" panose="020B0604020202020204" pitchFamily="34" charset="0"/>
              <a:buChar char="•"/>
            </a:pPr>
            <a:r>
              <a:rPr lang="en-GB" sz="2400" b="1" dirty="0">
                <a:highlight>
                  <a:srgbClr val="FFFF00"/>
                </a:highlight>
              </a:rPr>
              <a:t>Next Gen. AI OSs will be ‘self-learning’, </a:t>
            </a:r>
            <a:r>
              <a:rPr lang="en-GB" sz="2400" dirty="0">
                <a:highlight>
                  <a:srgbClr val="FFFF00"/>
                </a:highlight>
              </a:rPr>
              <a:t>they will get to know us personally and customise their look feel &amp; functions</a:t>
            </a:r>
            <a:r>
              <a:rPr lang="en-GB" sz="2400" dirty="0"/>
              <a:t>, based on our individual unique profile/habits and how we feel, in the moment, in real-time.</a:t>
            </a:r>
          </a:p>
          <a:p>
            <a:pPr marL="285750" indent="-285750">
              <a:spcAft>
                <a:spcPts val="600"/>
              </a:spcAft>
              <a:buFont typeface="Arial" panose="020B0604020202020204" pitchFamily="34" charset="0"/>
              <a:buChar char="•"/>
            </a:pPr>
            <a:r>
              <a:rPr lang="en-GB" sz="2400" dirty="0"/>
              <a:t>They will be able to </a:t>
            </a:r>
            <a:r>
              <a:rPr lang="en-GB" sz="2400" b="1" dirty="0"/>
              <a:t>suggest and optimise </a:t>
            </a:r>
            <a:r>
              <a:rPr lang="en-GB" sz="2400" dirty="0"/>
              <a:t>our calendar/diary, travel/commute routes, diet, reminders, suggest work/rest/lifestyle recommendations for the day, help us with work and personal tasks. If we want them to. They will change and evolve as we do, in real-time.</a:t>
            </a:r>
          </a:p>
          <a:p>
            <a:pPr marL="285750" indent="-285750">
              <a:spcAft>
                <a:spcPts val="600"/>
              </a:spcAft>
              <a:buFont typeface="Arial" panose="020B0604020202020204" pitchFamily="34" charset="0"/>
              <a:buChar char="•"/>
            </a:pPr>
            <a:r>
              <a:rPr lang="en-GB" sz="2400" b="1" dirty="0">
                <a:highlight>
                  <a:srgbClr val="FFFF00"/>
                </a:highlight>
              </a:rPr>
              <a:t>The Computing experience will be completely customised and tailored to us</a:t>
            </a:r>
            <a:r>
              <a:rPr lang="en-GB" sz="2400" dirty="0"/>
              <a:t>.</a:t>
            </a:r>
          </a:p>
        </p:txBody>
      </p:sp>
    </p:spTree>
    <p:extLst>
      <p:ext uri="{BB962C8B-B14F-4D97-AF65-F5344CB8AC3E}">
        <p14:creationId xmlns:p14="http://schemas.microsoft.com/office/powerpoint/2010/main" val="175920703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B637B4-AF6F-D5CF-4A46-9E8C33A0F559}"/>
            </a:ext>
          </a:extLst>
        </p:cNvPr>
        <p:cNvGrpSpPr/>
        <p:nvPr/>
      </p:nvGrpSpPr>
      <p:grpSpPr>
        <a:xfrm>
          <a:off x="0" y="0"/>
          <a:ext cx="0" cy="0"/>
          <a:chOff x="0" y="0"/>
          <a:chExt cx="0" cy="0"/>
        </a:xfrm>
      </p:grpSpPr>
      <p:pic>
        <p:nvPicPr>
          <p:cNvPr id="3" name="Online Media 2" title="Microsoft COPILOT - Your New AI Best Friend">
            <a:hlinkClick r:id="" action="ppaction://media"/>
            <a:extLst>
              <a:ext uri="{FF2B5EF4-FFF2-40B4-BE49-F238E27FC236}">
                <a16:creationId xmlns:a16="http://schemas.microsoft.com/office/drawing/2014/main" id="{8486C480-A1D7-673B-C12D-3925395016AD}"/>
              </a:ext>
            </a:extLst>
          </p:cNvPr>
          <p:cNvPicPr>
            <a:picLocks noGrp="1" noRot="1" noChangeAspect="1"/>
          </p:cNvPicPr>
          <p:nvPr>
            <p:ph idx="1"/>
            <a:videoFile r:link="rId1"/>
          </p:nvPr>
        </p:nvPicPr>
        <p:blipFill>
          <a:blip r:embed="rId3"/>
          <a:stretch>
            <a:fillRect/>
          </a:stretch>
        </p:blipFill>
        <p:spPr>
          <a:xfrm>
            <a:off x="2477135" y="1279756"/>
            <a:ext cx="7564945" cy="4273146"/>
          </a:xfrm>
          <a:prstGeom prst="rect">
            <a:avLst/>
          </a:prstGeom>
        </p:spPr>
      </p:pic>
    </p:spTree>
    <p:extLst>
      <p:ext uri="{BB962C8B-B14F-4D97-AF65-F5344CB8AC3E}">
        <p14:creationId xmlns:p14="http://schemas.microsoft.com/office/powerpoint/2010/main" val="1321577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B87D03-3E59-635C-25A4-98F1BFF56D7C}"/>
            </a:ext>
          </a:extLst>
        </p:cNvPr>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FC02A9-78A4-DD6D-A581-9554B60248D5}"/>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Tree>
    <p:extLst>
      <p:ext uri="{BB962C8B-B14F-4D97-AF65-F5344CB8AC3E}">
        <p14:creationId xmlns:p14="http://schemas.microsoft.com/office/powerpoint/2010/main" val="3815558265"/>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2310</Words>
  <Application>Microsoft Office PowerPoint</Application>
  <PresentationFormat>Widescreen</PresentationFormat>
  <Paragraphs>171</Paragraphs>
  <Slides>28</Slides>
  <Notes>23</Notes>
  <HiddenSlides>0</HiddenSlides>
  <MMClips>3</MMClips>
  <ScaleCrop>false</ScaleCrop>
  <HeadingPairs>
    <vt:vector size="6" baseType="variant">
      <vt:variant>
        <vt:lpstr>Fonts Used</vt:lpstr>
      </vt:variant>
      <vt:variant>
        <vt:i4>7</vt:i4>
      </vt:variant>
      <vt:variant>
        <vt:lpstr>Theme</vt:lpstr>
      </vt:variant>
      <vt:variant>
        <vt:i4>5</vt:i4>
      </vt:variant>
      <vt:variant>
        <vt:lpstr>Slide Titles</vt:lpstr>
      </vt:variant>
      <vt:variant>
        <vt:i4>28</vt:i4>
      </vt:variant>
    </vt:vector>
  </HeadingPairs>
  <TitlesOfParts>
    <vt:vector size="40" baseType="lpstr">
      <vt:lpstr>DengXian</vt:lpstr>
      <vt:lpstr>Arial</vt:lpstr>
      <vt:lpstr>Arial</vt:lpstr>
      <vt:lpstr>Calibri</vt:lpstr>
      <vt:lpstr>Calibri Light</vt:lpstr>
      <vt:lpstr>Symbol</vt:lpstr>
      <vt:lpstr>Times New Roman</vt:lpstr>
      <vt:lpstr>UWTSD 200 Holding Page</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Mark Huntly</cp:lastModifiedBy>
  <cp:revision>64</cp:revision>
  <dcterms:created xsi:type="dcterms:W3CDTF">2021-03-05T06:07:01Z</dcterms:created>
  <dcterms:modified xsi:type="dcterms:W3CDTF">2024-02-08T16:41:53Z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