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4"/>
  </p:notesMasterIdLst>
  <p:handoutMasterIdLst>
    <p:handoutMasterId r:id="rId25"/>
  </p:handoutMasterIdLst>
  <p:sldIdLst>
    <p:sldId id="257" r:id="rId5"/>
    <p:sldId id="258" r:id="rId6"/>
    <p:sldId id="259" r:id="rId7"/>
    <p:sldId id="260" r:id="rId8"/>
    <p:sldId id="261" r:id="rId9"/>
    <p:sldId id="263" r:id="rId10"/>
    <p:sldId id="266" r:id="rId11"/>
    <p:sldId id="267" r:id="rId12"/>
    <p:sldId id="268" r:id="rId13"/>
    <p:sldId id="273" r:id="rId14"/>
    <p:sldId id="269" r:id="rId15"/>
    <p:sldId id="270" r:id="rId16"/>
    <p:sldId id="271" r:id="rId17"/>
    <p:sldId id="264" r:id="rId18"/>
    <p:sldId id="265" r:id="rId19"/>
    <p:sldId id="272" r:id="rId20"/>
    <p:sldId id="274" r:id="rId21"/>
    <p:sldId id="275" r:id="rId22"/>
    <p:sldId id="277" r:id="rId2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4404"/>
    <a:srgbClr val="5F6F0F"/>
    <a:srgbClr val="718412"/>
    <a:srgbClr val="65741A"/>
    <a:srgbClr val="70811D"/>
    <a:srgbClr val="7B8D1F"/>
    <a:srgbClr val="839721"/>
    <a:srgbClr val="95AB25"/>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2" d="100"/>
          <a:sy n="72" d="100"/>
        </p:scale>
        <p:origin x="660" y="72"/>
      </p:cViewPr>
      <p:guideLst>
        <p:guide orient="horz" pos="2160"/>
        <p:guide pos="3839"/>
      </p:guideLst>
    </p:cSldViewPr>
  </p:slideViewPr>
  <p:notesTextViewPr>
    <p:cViewPr>
      <p:scale>
        <a:sx n="1" d="1"/>
        <a:sy n="1" d="1"/>
      </p:scale>
      <p:origin x="0" y="0"/>
    </p:cViewPr>
  </p:notesTextViewPr>
  <p:notesViewPr>
    <p:cSldViewPr showGuides="1">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1/21/2018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1/21/2018</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1/21/2018</a:t>
            </a:fld>
            <a:endParaRPr/>
          </a:p>
        </p:txBody>
      </p:sp>
      <p:sp>
        <p:nvSpPr>
          <p:cNvPr id="23" name="Footer Placeholder 22"/>
          <p:cNvSpPr>
            <a:spLocks noGrp="1"/>
          </p:cNvSpPr>
          <p:nvPr>
            <p:ph type="ftr" sz="quarter" idx="11"/>
          </p:nvPr>
        </p:nvSpPr>
        <p:spPr/>
        <p:txBody>
          <a:bodyPr/>
          <a:lstStyle/>
          <a:p>
            <a:endParaRPr/>
          </a:p>
        </p:txBody>
      </p:sp>
      <p:sp>
        <p:nvSpPr>
          <p:cNvPr id="24" name="Slide Number Placeholder 2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1/21/2018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1/21/2018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1/21/2018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1/21/2018</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1/21/2018</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1/21/2018</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1/21/2018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5" name="Date Placeholder 4"/>
          <p:cNvSpPr>
            <a:spLocks noGrp="1"/>
          </p:cNvSpPr>
          <p:nvPr>
            <p:ph type="dt" sz="half" idx="10"/>
          </p:nvPr>
        </p:nvSpPr>
        <p:spPr/>
        <p:txBody>
          <a:bodyPr/>
          <a:lstStyle/>
          <a:p>
            <a:fld id="{F0DFD029-FB74-4578-B929-F66AA97659CA}" type="datetimeFigureOut">
              <a:rPr lang="en-US"/>
              <a:t>1/21/2018</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1/21/2018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1/21/2018</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C014DD1E-5D91-48A3-AD6D-45FBA980D106}" type="slidenum">
              <a:rPr/>
              <a:t>‹#›</a:t>
            </a:fld>
            <a:endParaRPr/>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1/21/2018</a:t>
            </a:fld>
            <a:endParaRPr/>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bmcr.brynmawr.edu/2003/2003-06-45.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To what extent and purpose is characterization of Homeric protagonists in the Iliad evoked in the characterization of the Sophoclean Ajax? </a:t>
            </a:r>
          </a:p>
        </p:txBody>
      </p:sp>
      <p:sp>
        <p:nvSpPr>
          <p:cNvPr id="5" name="Subtitle 4"/>
          <p:cNvSpPr>
            <a:spLocks noGrp="1"/>
          </p:cNvSpPr>
          <p:nvPr>
            <p:ph type="subTitle" idx="1"/>
          </p:nvPr>
        </p:nvSpPr>
        <p:spPr>
          <a:xfrm>
            <a:off x="1625176" y="3404592"/>
            <a:ext cx="8735325" cy="1752600"/>
          </a:xfrm>
        </p:spPr>
        <p:txBody>
          <a:bodyPr/>
          <a:lstStyle/>
          <a:p>
            <a:r>
              <a:rPr lang="en-US" sz="1800" dirty="0"/>
              <a:t>Tomas Sharpe</a:t>
            </a:r>
            <a:endParaRPr lang="en-US" dirty="0"/>
          </a:p>
        </p:txBody>
      </p:sp>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 </a:t>
            </a:r>
            <a:r>
              <a:rPr lang="en-GB" i="1" dirty="0"/>
              <a:t>Ajax </a:t>
            </a:r>
            <a:r>
              <a:rPr lang="en-GB" dirty="0"/>
              <a:t>is perhaps more deeply infused with Homer’s storytelling that most other extant tragedies. The tragedy has what critics call an ‘intertextual’ relationship with the </a:t>
            </a:r>
            <a:r>
              <a:rPr lang="en-GB" i="1" dirty="0"/>
              <a:t>Iliad</a:t>
            </a:r>
            <a:r>
              <a:rPr lang="en-GB" dirty="0"/>
              <a:t>…”</a:t>
            </a:r>
          </a:p>
          <a:p>
            <a:pPr marL="0" indent="0" algn="ctr">
              <a:buNone/>
            </a:pPr>
            <a:r>
              <a:rPr lang="en-GB" dirty="0"/>
              <a:t>					(</a:t>
            </a:r>
            <a:r>
              <a:rPr lang="en-GB" dirty="0" err="1"/>
              <a:t>Hesk</a:t>
            </a:r>
            <a:r>
              <a:rPr lang="en-GB" dirty="0"/>
              <a:t> 2003: 24)</a:t>
            </a:r>
          </a:p>
        </p:txBody>
      </p:sp>
    </p:spTree>
    <p:extLst>
      <p:ext uri="{BB962C8B-B14F-4D97-AF65-F5344CB8AC3E}">
        <p14:creationId xmlns:p14="http://schemas.microsoft.com/office/powerpoint/2010/main" val="633156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Main issues/problems and obstacles</a:t>
            </a:r>
          </a:p>
        </p:txBody>
      </p:sp>
    </p:spTree>
    <p:extLst>
      <p:ext uri="{BB962C8B-B14F-4D97-AF65-F5344CB8AC3E}">
        <p14:creationId xmlns:p14="http://schemas.microsoft.com/office/powerpoint/2010/main" val="2326485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DAFC6-EFCD-4AB2-862A-D8ED9E283EBE}"/>
              </a:ext>
            </a:extLst>
          </p:cNvPr>
          <p:cNvSpPr>
            <a:spLocks noGrp="1"/>
          </p:cNvSpPr>
          <p:nvPr>
            <p:ph type="title"/>
          </p:nvPr>
        </p:nvSpPr>
        <p:spPr>
          <a:xfrm>
            <a:off x="1218883" y="1844824"/>
            <a:ext cx="10360501" cy="1223963"/>
          </a:xfrm>
        </p:spPr>
        <p:txBody>
          <a:bodyPr/>
          <a:lstStyle/>
          <a:p>
            <a:r>
              <a:rPr lang="en-GB" dirty="0"/>
              <a:t>The relationship between the characterisation of the Sophoclean Ajax and Homeric Achilles</a:t>
            </a:r>
          </a:p>
        </p:txBody>
      </p:sp>
      <p:sp>
        <p:nvSpPr>
          <p:cNvPr id="3" name="Content Placeholder 2">
            <a:extLst>
              <a:ext uri="{FF2B5EF4-FFF2-40B4-BE49-F238E27FC236}">
                <a16:creationId xmlns:a16="http://schemas.microsoft.com/office/drawing/2014/main" id="{39F032F7-1EE5-489D-B11B-C091EE8A7F7C}"/>
              </a:ext>
            </a:extLst>
          </p:cNvPr>
          <p:cNvSpPr>
            <a:spLocks noGrp="1"/>
          </p:cNvSpPr>
          <p:nvPr>
            <p:ph idx="1"/>
          </p:nvPr>
        </p:nvSpPr>
        <p:spPr>
          <a:xfrm>
            <a:off x="1218883" y="3212976"/>
            <a:ext cx="10360501" cy="2447283"/>
          </a:xfrm>
        </p:spPr>
        <p:txBody>
          <a:bodyPr/>
          <a:lstStyle/>
          <a:p>
            <a:r>
              <a:rPr lang="en-GB" dirty="0"/>
              <a:t>Theme of Honour and Justice</a:t>
            </a:r>
          </a:p>
          <a:p>
            <a:r>
              <a:rPr lang="en-GB" dirty="0"/>
              <a:t>Theme of Anger and Rage</a:t>
            </a:r>
          </a:p>
        </p:txBody>
      </p:sp>
    </p:spTree>
    <p:extLst>
      <p:ext uri="{BB962C8B-B14F-4D97-AF65-F5344CB8AC3E}">
        <p14:creationId xmlns:p14="http://schemas.microsoft.com/office/powerpoint/2010/main" val="397106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Scholarly Issues</a:t>
            </a:r>
          </a:p>
        </p:txBody>
      </p:sp>
    </p:spTree>
    <p:extLst>
      <p:ext uri="{BB962C8B-B14F-4D97-AF65-F5344CB8AC3E}">
        <p14:creationId xmlns:p14="http://schemas.microsoft.com/office/powerpoint/2010/main" val="3953386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Theme of </a:t>
            </a:r>
            <a:r>
              <a:rPr lang="en-US" sz="3200" dirty="0" err="1"/>
              <a:t>Honour</a:t>
            </a:r>
            <a:r>
              <a:rPr lang="en-US" sz="3200" dirty="0"/>
              <a:t> and Justice</a:t>
            </a:r>
          </a:p>
        </p:txBody>
      </p:sp>
    </p:spTree>
    <p:extLst>
      <p:ext uri="{BB962C8B-B14F-4D97-AF65-F5344CB8AC3E}">
        <p14:creationId xmlns:p14="http://schemas.microsoft.com/office/powerpoint/2010/main" val="919269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“A plain man cannot stand against the anger of a king, who if he swallow his displeasure now, will yet nurse revenge till he has wreaked it…”</a:t>
            </a:r>
          </a:p>
          <a:p>
            <a:pPr marL="0" indent="0" algn="ctr">
              <a:buNone/>
            </a:pPr>
            <a:r>
              <a:rPr lang="en-GB" dirty="0"/>
              <a:t>					(</a:t>
            </a:r>
            <a:r>
              <a:rPr lang="en-GB" dirty="0" err="1"/>
              <a:t>Hom</a:t>
            </a:r>
            <a:r>
              <a:rPr lang="en-GB" dirty="0"/>
              <a:t>. Il. 1.80-2)</a:t>
            </a:r>
          </a:p>
        </p:txBody>
      </p:sp>
    </p:spTree>
    <p:extLst>
      <p:ext uri="{BB962C8B-B14F-4D97-AF65-F5344CB8AC3E}">
        <p14:creationId xmlns:p14="http://schemas.microsoft.com/office/powerpoint/2010/main" val="796326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r>
              <a:rPr lang="en-GB" dirty="0"/>
              <a:t>“"Most noble son of Atreus, covetous beyond all humankind, how shall the Achaeans find you another prize? We have no common store from which to take one.</a:t>
            </a:r>
          </a:p>
          <a:p>
            <a:pPr marL="0" indent="0" algn="ctr">
              <a:buNone/>
            </a:pPr>
            <a:r>
              <a:rPr lang="en-GB" dirty="0"/>
              <a:t>Those we took from the cities have been awarded; we cannot disallow the awards that have been made already. Give this girl, therefore, to the god, and if ever Zeus grants us to sack the city of Troy we will requite you three and fourfold.".”</a:t>
            </a:r>
          </a:p>
          <a:p>
            <a:pPr marL="0" indent="0" algn="ctr">
              <a:buNone/>
            </a:pPr>
            <a:r>
              <a:rPr lang="en-GB" dirty="0"/>
              <a:t>					(</a:t>
            </a:r>
            <a:r>
              <a:rPr lang="en-GB" dirty="0" err="1"/>
              <a:t>Hom</a:t>
            </a:r>
            <a:r>
              <a:rPr lang="en-GB" dirty="0"/>
              <a:t>. Il. 1.122-33)</a:t>
            </a:r>
          </a:p>
        </p:txBody>
      </p:sp>
    </p:spTree>
    <p:extLst>
      <p:ext uri="{BB962C8B-B14F-4D97-AF65-F5344CB8AC3E}">
        <p14:creationId xmlns:p14="http://schemas.microsoft.com/office/powerpoint/2010/main" val="2214204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endParaRPr lang="en-GB" dirty="0"/>
          </a:p>
          <a:p>
            <a:pPr marL="0" indent="0" algn="ctr">
              <a:buNone/>
            </a:pPr>
            <a:r>
              <a:rPr lang="en-GB" dirty="0"/>
              <a:t>“Then Agamemnon said, "Achilles, valiant though you be, you shall not thus get the better of me in matters of the mind [</a:t>
            </a:r>
            <a:r>
              <a:rPr lang="en-GB" dirty="0" err="1"/>
              <a:t>noos</a:t>
            </a:r>
            <a:r>
              <a:rPr lang="en-GB" dirty="0"/>
              <a:t>]. You shall not overreach and you shall not persuade me. Are you to keep your own prize, while I sit tamely under my loss and give up the girl at your bidding?.”</a:t>
            </a:r>
          </a:p>
          <a:p>
            <a:pPr marL="0" indent="0" algn="ctr">
              <a:buNone/>
            </a:pPr>
            <a:r>
              <a:rPr lang="en-GB" dirty="0"/>
              <a:t>					(</a:t>
            </a:r>
            <a:r>
              <a:rPr lang="en-GB" dirty="0" err="1"/>
              <a:t>Hom</a:t>
            </a:r>
            <a:r>
              <a:rPr lang="en-GB" dirty="0"/>
              <a:t>. Il. 1.134-41)</a:t>
            </a:r>
          </a:p>
        </p:txBody>
      </p:sp>
    </p:spTree>
    <p:extLst>
      <p:ext uri="{BB962C8B-B14F-4D97-AF65-F5344CB8AC3E}">
        <p14:creationId xmlns:p14="http://schemas.microsoft.com/office/powerpoint/2010/main" val="3258607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r>
              <a:rPr lang="en-GB" dirty="0"/>
              <a:t>“"Most noble son of Atreus, covetous beyond all humankind, how shall the Achaeans find you another prize? We have no common store from which to take one.</a:t>
            </a:r>
          </a:p>
          <a:p>
            <a:pPr marL="0" indent="0" algn="ctr">
              <a:buNone/>
            </a:pPr>
            <a:r>
              <a:rPr lang="en-GB" dirty="0"/>
              <a:t>Those we took from the cities have been awarded; we cannot disallow the awards that have been made already. Give this girl, therefore, to the god, and if ever Zeus grants us to sack the city of Troy we will requite you three and fourfold.".”</a:t>
            </a:r>
          </a:p>
          <a:p>
            <a:pPr marL="0" indent="0" algn="ctr">
              <a:buNone/>
            </a:pPr>
            <a:r>
              <a:rPr lang="en-GB" dirty="0"/>
              <a:t>					(</a:t>
            </a:r>
            <a:r>
              <a:rPr lang="en-GB" dirty="0" err="1"/>
              <a:t>Hom</a:t>
            </a:r>
            <a:r>
              <a:rPr lang="en-GB" dirty="0"/>
              <a:t>. Il. 1.122-33)</a:t>
            </a:r>
          </a:p>
        </p:txBody>
      </p:sp>
    </p:spTree>
    <p:extLst>
      <p:ext uri="{BB962C8B-B14F-4D97-AF65-F5344CB8AC3E}">
        <p14:creationId xmlns:p14="http://schemas.microsoft.com/office/powerpoint/2010/main" val="2919042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“…And yet of this much I feel sure: if Achilles lived, and had been called to award the first place in </a:t>
            </a:r>
            <a:r>
              <a:rPr lang="en-GB" dirty="0" err="1"/>
              <a:t>valor</a:t>
            </a:r>
            <a:r>
              <a:rPr lang="en-GB" dirty="0"/>
              <a:t> to any claimant of his arms, no one would have grasped them before me.”</a:t>
            </a:r>
          </a:p>
          <a:p>
            <a:pPr marL="0" indent="0" algn="ctr">
              <a:buNone/>
            </a:pPr>
            <a:r>
              <a:rPr lang="en-GB" dirty="0"/>
              <a:t>					(Soph. </a:t>
            </a:r>
            <a:r>
              <a:rPr lang="en-GB" dirty="0" err="1"/>
              <a:t>Aj</a:t>
            </a:r>
            <a:r>
              <a:rPr lang="en-GB" dirty="0"/>
              <a:t>. 440-5)</a:t>
            </a:r>
          </a:p>
        </p:txBody>
      </p:sp>
    </p:spTree>
    <p:extLst>
      <p:ext uri="{BB962C8B-B14F-4D97-AF65-F5344CB8AC3E}">
        <p14:creationId xmlns:p14="http://schemas.microsoft.com/office/powerpoint/2010/main" val="737809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normAutofit/>
          </a:bodyPr>
          <a:lstStyle/>
          <a:p>
            <a:pPr marL="0" indent="0" algn="ctr">
              <a:buNone/>
            </a:pPr>
            <a:endParaRPr lang="en-GB" dirty="0"/>
          </a:p>
          <a:p>
            <a:pPr marL="0" indent="0" algn="ctr">
              <a:buNone/>
            </a:pPr>
            <a:r>
              <a:rPr lang="en-GB" dirty="0"/>
              <a:t>“He raised his hands in prayer to his immortal mother, "Mother," he cried, "you bore me doomed to live but for a brief season; surely Zeus, who thunders from Olympus, might have given </a:t>
            </a:r>
            <a:r>
              <a:rPr lang="en-GB" dirty="0" err="1"/>
              <a:t>honor</a:t>
            </a:r>
            <a:r>
              <a:rPr lang="en-GB" dirty="0"/>
              <a:t> [</a:t>
            </a:r>
            <a:r>
              <a:rPr lang="en-GB" dirty="0" err="1"/>
              <a:t>timê</a:t>
            </a:r>
            <a:r>
              <a:rPr lang="en-GB" dirty="0"/>
              <a:t>] in return. It is not so.</a:t>
            </a:r>
          </a:p>
          <a:p>
            <a:pPr marL="0" indent="0" algn="ctr">
              <a:buNone/>
            </a:pPr>
            <a:r>
              <a:rPr lang="en-GB" dirty="0"/>
              <a:t>Agamemnon, son of Atreus, has done me </a:t>
            </a:r>
            <a:r>
              <a:rPr lang="en-GB" dirty="0" err="1"/>
              <a:t>dishonor</a:t>
            </a:r>
            <a:r>
              <a:rPr lang="en-GB" dirty="0"/>
              <a:t>, and has robbed me of my prize by force.“”</a:t>
            </a:r>
          </a:p>
          <a:p>
            <a:pPr marL="0" indent="0">
              <a:buNone/>
            </a:pPr>
            <a:r>
              <a:rPr lang="en-GB" dirty="0"/>
              <a:t>					(</a:t>
            </a:r>
            <a:r>
              <a:rPr lang="en-GB" dirty="0" err="1"/>
              <a:t>Hom</a:t>
            </a:r>
            <a:r>
              <a:rPr lang="en-GB" dirty="0"/>
              <a:t>. Il. 1.339-45)</a:t>
            </a:r>
          </a:p>
        </p:txBody>
      </p:sp>
    </p:spTree>
    <p:extLst>
      <p:ext uri="{BB962C8B-B14F-4D97-AF65-F5344CB8AC3E}">
        <p14:creationId xmlns:p14="http://schemas.microsoft.com/office/powerpoint/2010/main" val="1040207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normAutofit/>
          </a:bodyPr>
          <a:lstStyle/>
          <a:p>
            <a:pPr marL="0" indent="0" algn="ctr">
              <a:buNone/>
            </a:pPr>
            <a:endParaRPr lang="en-GB" dirty="0"/>
          </a:p>
          <a:p>
            <a:pPr marL="0" indent="0" algn="ctr">
              <a:buNone/>
            </a:pPr>
            <a:r>
              <a:rPr lang="en-GB" dirty="0"/>
              <a:t>“I am ruined as you see by </a:t>
            </a:r>
            <a:r>
              <a:rPr lang="en-GB" dirty="0" err="1"/>
              <a:t>dishonor</a:t>
            </a:r>
            <a:r>
              <a:rPr lang="en-GB" dirty="0"/>
              <a:t> from the Greeks.”	</a:t>
            </a:r>
          </a:p>
          <a:p>
            <a:pPr marL="0" indent="0" algn="ctr">
              <a:buNone/>
            </a:pPr>
            <a:r>
              <a:rPr lang="en-GB" dirty="0"/>
              <a:t>					(Soph. </a:t>
            </a:r>
            <a:r>
              <a:rPr lang="en-GB" dirty="0" err="1"/>
              <a:t>Aj</a:t>
            </a:r>
            <a:r>
              <a:rPr lang="en-GB" dirty="0"/>
              <a:t>. 440)</a:t>
            </a:r>
          </a:p>
          <a:p>
            <a:pPr marL="0" indent="0" algn="ctr">
              <a:buNone/>
            </a:pPr>
            <a:r>
              <a:rPr lang="en-GB" dirty="0"/>
              <a:t>“Troy has never seen come from the land of Hellas. But now deprived of </a:t>
            </a:r>
            <a:r>
              <a:rPr lang="en-GB" dirty="0" err="1"/>
              <a:t>honor</a:t>
            </a:r>
            <a:r>
              <a:rPr lang="en-GB" dirty="0"/>
              <a:t> I lie low here in the dust!”</a:t>
            </a:r>
          </a:p>
          <a:p>
            <a:pPr marL="0" indent="0" algn="ctr">
              <a:buNone/>
            </a:pPr>
            <a:r>
              <a:rPr lang="en-GB" dirty="0"/>
              <a:t>					  (Soph. </a:t>
            </a:r>
            <a:r>
              <a:rPr lang="en-GB" dirty="0" err="1"/>
              <a:t>Aj</a:t>
            </a:r>
            <a:r>
              <a:rPr lang="en-GB" dirty="0"/>
              <a:t>. 425-7)</a:t>
            </a:r>
          </a:p>
          <a:p>
            <a:pPr marL="0" indent="0">
              <a:buNone/>
            </a:pPr>
            <a:endParaRPr lang="en-GB" dirty="0"/>
          </a:p>
          <a:p>
            <a:pPr marL="0" indent="0" algn="ctr">
              <a:buNone/>
            </a:pPr>
            <a:endParaRPr lang="en-GB" dirty="0"/>
          </a:p>
        </p:txBody>
      </p:sp>
    </p:spTree>
    <p:extLst>
      <p:ext uri="{BB962C8B-B14F-4D97-AF65-F5344CB8AC3E}">
        <p14:creationId xmlns:p14="http://schemas.microsoft.com/office/powerpoint/2010/main" val="2375376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Theme of Anger and Rage</a:t>
            </a:r>
          </a:p>
        </p:txBody>
      </p:sp>
    </p:spTree>
    <p:extLst>
      <p:ext uri="{BB962C8B-B14F-4D97-AF65-F5344CB8AC3E}">
        <p14:creationId xmlns:p14="http://schemas.microsoft.com/office/powerpoint/2010/main" val="2971873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7983-3320-432C-8FF5-20F04C1FCD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122C6-403B-4C06-B1FA-77031F37D5DD}"/>
              </a:ext>
            </a:extLst>
          </p:cNvPr>
          <p:cNvSpPr>
            <a:spLocks noGrp="1"/>
          </p:cNvSpPr>
          <p:nvPr>
            <p:ph idx="1"/>
          </p:nvPr>
        </p:nvSpPr>
        <p:spPr/>
        <p:txBody>
          <a:bodyPr/>
          <a:lstStyle/>
          <a:p>
            <a:pPr marL="0" indent="0" algn="ctr">
              <a:buNone/>
            </a:pPr>
            <a:endParaRPr lang="en-GB" dirty="0"/>
          </a:p>
          <a:p>
            <a:pPr marL="0" indent="0" algn="ctr">
              <a:buNone/>
            </a:pPr>
            <a:r>
              <a:rPr lang="en-GB" dirty="0"/>
              <a:t>“At the eleventh hour, Achilles let his lieutenant and close friend Patroclus lead his men back into battle to save the Greek camp. Patroclus succeeded but overreached himself, and Hector killed him on the Trojan plain. In revenge, Achilles returned to battle, devastated the enemy, and killed Hector. Achilles was so angry that he abused Hector’s corpse.”</a:t>
            </a:r>
          </a:p>
          <a:p>
            <a:pPr marL="0" indent="0" algn="ctr">
              <a:buNone/>
            </a:pPr>
            <a:r>
              <a:rPr lang="en-GB" dirty="0"/>
              <a:t>					(Strauss 2008: 4)</a:t>
            </a:r>
          </a:p>
        </p:txBody>
      </p:sp>
    </p:spTree>
    <p:extLst>
      <p:ext uri="{BB962C8B-B14F-4D97-AF65-F5344CB8AC3E}">
        <p14:creationId xmlns:p14="http://schemas.microsoft.com/office/powerpoint/2010/main" val="1179143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Purposes? </a:t>
            </a:r>
          </a:p>
        </p:txBody>
      </p:sp>
    </p:spTree>
    <p:extLst>
      <p:ext uri="{BB962C8B-B14F-4D97-AF65-F5344CB8AC3E}">
        <p14:creationId xmlns:p14="http://schemas.microsoft.com/office/powerpoint/2010/main" val="3840945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176" y="1284733"/>
            <a:ext cx="8735325" cy="2000251"/>
          </a:xfrm>
        </p:spPr>
        <p:txBody>
          <a:bodyPr>
            <a:noAutofit/>
          </a:bodyPr>
          <a:lstStyle/>
          <a:p>
            <a:pPr algn="ctr"/>
            <a:r>
              <a:rPr lang="en-US" sz="3200" dirty="0"/>
              <a:t>Any Questions? </a:t>
            </a:r>
          </a:p>
        </p:txBody>
      </p:sp>
    </p:spTree>
    <p:extLst>
      <p:ext uri="{BB962C8B-B14F-4D97-AF65-F5344CB8AC3E}">
        <p14:creationId xmlns:p14="http://schemas.microsoft.com/office/powerpoint/2010/main" val="2662581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67132-6F9B-4391-B41D-B6D80336D488}"/>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69BC92EA-4D21-475D-9BB8-3A92A2226240}"/>
              </a:ext>
            </a:extLst>
          </p:cNvPr>
          <p:cNvSpPr>
            <a:spLocks noGrp="1"/>
          </p:cNvSpPr>
          <p:nvPr>
            <p:ph idx="1"/>
          </p:nvPr>
        </p:nvSpPr>
        <p:spPr/>
        <p:txBody>
          <a:bodyPr>
            <a:normAutofit/>
          </a:bodyPr>
          <a:lstStyle/>
          <a:p>
            <a:pPr marL="0" indent="0">
              <a:buNone/>
            </a:pPr>
            <a:r>
              <a:rPr lang="en-GB" dirty="0"/>
              <a:t>Ancient Scholars: </a:t>
            </a:r>
          </a:p>
          <a:p>
            <a:pPr marL="0" indent="0">
              <a:buNone/>
            </a:pPr>
            <a:r>
              <a:rPr lang="en-GB" sz="1800" dirty="0"/>
              <a:t>Herodotus, The Histories. A.D. Godley (trans.). 1920. Cambridge: Harvard University Press.</a:t>
            </a:r>
          </a:p>
          <a:p>
            <a:pPr marL="0" indent="0">
              <a:buNone/>
            </a:pPr>
            <a:r>
              <a:rPr lang="en-GB" sz="1800" dirty="0"/>
              <a:t>Homer, The Iliad. A.T. Murray (trans.). 1924. London: William Heinemann Ltd. </a:t>
            </a:r>
          </a:p>
          <a:p>
            <a:pPr marL="0" indent="0">
              <a:buNone/>
            </a:pPr>
            <a:r>
              <a:rPr lang="en-GB" sz="1800" dirty="0"/>
              <a:t>Homer, The Odyssey. A.T. Murray (trans.). 1919. London: William Heinemann Ltd. </a:t>
            </a:r>
          </a:p>
          <a:p>
            <a:pPr marL="0" indent="0">
              <a:buNone/>
            </a:pPr>
            <a:r>
              <a:rPr lang="en-GB" sz="1800" dirty="0"/>
              <a:t>Sophocles, Ajax. R. </a:t>
            </a:r>
            <a:r>
              <a:rPr lang="en-GB" sz="1800" dirty="0" err="1"/>
              <a:t>Jebb</a:t>
            </a:r>
            <a:r>
              <a:rPr lang="en-GB" sz="1800" dirty="0"/>
              <a:t> (trans.). 1893. Cambridge: Cambridge University Press.</a:t>
            </a:r>
          </a:p>
          <a:p>
            <a:pPr marL="0" indent="0">
              <a:buNone/>
            </a:pPr>
            <a:r>
              <a:rPr lang="en-GB" dirty="0"/>
              <a:t>Websites:</a:t>
            </a:r>
          </a:p>
          <a:p>
            <a:pPr marL="0" indent="0">
              <a:buNone/>
            </a:pPr>
            <a:r>
              <a:rPr lang="en-GB" sz="1800" dirty="0"/>
              <a:t>Fitzpatrick, D. ‘Review of Achilles in Greek Tragedy’ 2003.Bryn </a:t>
            </a:r>
            <a:r>
              <a:rPr lang="en-GB" sz="1800" dirty="0" err="1"/>
              <a:t>Mawr</a:t>
            </a:r>
            <a:r>
              <a:rPr lang="en-GB" sz="1800" dirty="0"/>
              <a:t> Classical Review. </a:t>
            </a:r>
            <a:r>
              <a:rPr lang="en-GB" sz="1800" u="sng" dirty="0">
                <a:hlinkClick r:id="rId2"/>
              </a:rPr>
              <a:t>http://bmcr.brynmawr.edu/2003/2003-06-45.html</a:t>
            </a:r>
            <a:r>
              <a:rPr lang="en-GB" sz="1800" dirty="0"/>
              <a:t> [Accessed: 16</a:t>
            </a:r>
            <a:r>
              <a:rPr lang="en-GB" sz="1800" baseline="30000" dirty="0"/>
              <a:t>th</a:t>
            </a:r>
            <a:r>
              <a:rPr lang="en-GB" sz="1800" dirty="0"/>
              <a:t> January 2018]</a:t>
            </a:r>
          </a:p>
          <a:p>
            <a:pPr marL="0" indent="0">
              <a:buNone/>
            </a:pPr>
            <a:endParaRPr lang="en-GB" dirty="0"/>
          </a:p>
        </p:txBody>
      </p:sp>
    </p:spTree>
    <p:extLst>
      <p:ext uri="{BB962C8B-B14F-4D97-AF65-F5344CB8AC3E}">
        <p14:creationId xmlns:p14="http://schemas.microsoft.com/office/powerpoint/2010/main" val="3971297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43484-12BB-48BE-83F8-AE45E0EEC85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F3F1EDA-4015-410E-9479-63AEB8DA274D}"/>
              </a:ext>
            </a:extLst>
          </p:cNvPr>
          <p:cNvSpPr>
            <a:spLocks noGrp="1"/>
          </p:cNvSpPr>
          <p:nvPr>
            <p:ph idx="1"/>
          </p:nvPr>
        </p:nvSpPr>
        <p:spPr/>
        <p:txBody>
          <a:bodyPr>
            <a:normAutofit fontScale="92500" lnSpcReduction="20000"/>
          </a:bodyPr>
          <a:lstStyle/>
          <a:p>
            <a:pPr marL="0" indent="0">
              <a:buNone/>
            </a:pPr>
            <a:r>
              <a:rPr lang="en-GB" dirty="0"/>
              <a:t>Modern Scholarship: </a:t>
            </a:r>
          </a:p>
          <a:p>
            <a:pPr marL="0" indent="0">
              <a:buNone/>
            </a:pPr>
            <a:r>
              <a:rPr lang="en-GB" sz="1900" dirty="0"/>
              <a:t>Farnell, L. R. 1921. Greek hero cults and ideas of immortality: the Gifford lectures delivered in the University of St. Andrews in the year 1920. Oxford: Clarendon Press.</a:t>
            </a:r>
          </a:p>
          <a:p>
            <a:pPr marL="0" indent="0">
              <a:buNone/>
            </a:pPr>
            <a:r>
              <a:rPr lang="en-GB" sz="1900" dirty="0"/>
              <a:t>Fowler, R. 2004. The Cambridge companion to Homer. Cambridge: Cambridge University Press.</a:t>
            </a:r>
          </a:p>
          <a:p>
            <a:pPr marL="0" indent="0">
              <a:buNone/>
            </a:pPr>
            <a:r>
              <a:rPr lang="en-GB" sz="1900" dirty="0"/>
              <a:t>Graves, R. 1961. The anger of Achilles: Homer’s Iliad. London: Readers Union, </a:t>
            </a:r>
            <a:r>
              <a:rPr lang="en-GB" sz="1900" dirty="0" err="1"/>
              <a:t>Cassell</a:t>
            </a:r>
            <a:r>
              <a:rPr lang="en-GB" sz="1900" dirty="0"/>
              <a:t>.</a:t>
            </a:r>
          </a:p>
          <a:p>
            <a:pPr marL="0" indent="0">
              <a:buNone/>
            </a:pPr>
            <a:r>
              <a:rPr lang="en-GB" sz="1900" dirty="0" err="1"/>
              <a:t>Hesk</a:t>
            </a:r>
            <a:r>
              <a:rPr lang="en-GB" sz="1900" dirty="0"/>
              <a:t>, J. 2003. Sophocles: Ajax. London: Duckworth.  </a:t>
            </a:r>
          </a:p>
          <a:p>
            <a:pPr marL="0" indent="0">
              <a:buNone/>
            </a:pPr>
            <a:r>
              <a:rPr lang="en-GB" sz="1900" dirty="0" err="1"/>
              <a:t>Michelakis</a:t>
            </a:r>
            <a:r>
              <a:rPr lang="en-GB" sz="1900" dirty="0"/>
              <a:t>, P. 2002. Achilles in Greek Tragedy. Cambridge: Cambridge University Press. </a:t>
            </a:r>
          </a:p>
          <a:p>
            <a:pPr marL="0" indent="0">
              <a:buNone/>
            </a:pPr>
            <a:r>
              <a:rPr lang="en-GB" sz="1900" dirty="0"/>
              <a:t>Stanford, W.B. 1981. Ajax/Sophocles: edited with introduction, revised text, commentary, appendices, indexes, and bibliography. Bristol: Bristol Classical Press. </a:t>
            </a:r>
          </a:p>
          <a:p>
            <a:pPr marL="0" indent="0">
              <a:buNone/>
            </a:pPr>
            <a:r>
              <a:rPr lang="en-GB" sz="1900" dirty="0"/>
              <a:t>Strauss, B. 2008. The Trojan War: A New History. London: Arrow Books.</a:t>
            </a:r>
          </a:p>
          <a:p>
            <a:pPr marL="0" indent="0">
              <a:buNone/>
            </a:pPr>
            <a:r>
              <a:rPr lang="en-GB" sz="1900" dirty="0" err="1"/>
              <a:t>Zanker</a:t>
            </a:r>
            <a:r>
              <a:rPr lang="en-GB" sz="1900" dirty="0"/>
              <a:t>, G. 1996. The heart of Achilles: characterization and personal ethics in the Iliad. 1st </a:t>
            </a:r>
            <a:r>
              <a:rPr lang="en-GB" sz="1900" dirty="0" err="1"/>
              <a:t>pbk</a:t>
            </a:r>
            <a:r>
              <a:rPr lang="en-GB" sz="1900" dirty="0"/>
              <a:t>. ed. Ann </a:t>
            </a:r>
            <a:r>
              <a:rPr lang="en-GB" sz="1900" dirty="0" err="1"/>
              <a:t>Arbor</a:t>
            </a:r>
            <a:r>
              <a:rPr lang="en-GB" sz="1900" dirty="0"/>
              <a:t>, Mich.: University of Michigan Press.</a:t>
            </a:r>
          </a:p>
          <a:p>
            <a:pPr marL="0" indent="0">
              <a:buNone/>
            </a:pPr>
            <a:endParaRPr lang="en-GB" dirty="0"/>
          </a:p>
        </p:txBody>
      </p:sp>
    </p:spTree>
    <p:extLst>
      <p:ext uri="{BB962C8B-B14F-4D97-AF65-F5344CB8AC3E}">
        <p14:creationId xmlns:p14="http://schemas.microsoft.com/office/powerpoint/2010/main" val="3415588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C67BEE-D13F-4BD2-98A5-34D8A0977F68}">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3836F65B-1B07-41EE-A0E8-BC6EF3855225}">
  <ds:schemaRefs>
    <ds:schemaRef ds:uri="http://schemas.microsoft.com/sharepoint/v3/contenttype/forms"/>
  </ds:schemaRefs>
</ds:datastoreItem>
</file>

<file path=customXml/itemProps3.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1172</TotalTime>
  <Words>882</Words>
  <Application>Microsoft Office PowerPoint</Application>
  <PresentationFormat>Custom</PresentationFormat>
  <Paragraphs>62</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Tech 16x9</vt:lpstr>
      <vt:lpstr>To what extent and purpose is characterization of Homeric protagonists in the Iliad evoked in the characterization of the Sophoclean Ajax? </vt:lpstr>
      <vt:lpstr>PowerPoint Presentation</vt:lpstr>
      <vt:lpstr>Main issues/problems and obstacles</vt:lpstr>
      <vt:lpstr>The relationship between the characterisation of the Sophoclean Ajax and Homeric Achilles</vt:lpstr>
      <vt:lpstr>Scholarly Issues</vt:lpstr>
      <vt:lpstr>Theme of Honour and Justice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 of Anger and Rage</vt:lpstr>
      <vt:lpstr>PowerPoint Presentation</vt:lpstr>
      <vt:lpstr>Purposes? </vt:lpstr>
      <vt:lpstr>Any Questions? </vt:lpstr>
      <vt:lpstr>Bibliography: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what extent and purpose is characterization of Homeric protagonists in the Iliad evoked in the characterization of the Sophoclean Ajax?</dc:title>
  <dc:creator>Tomas Sharpe (1500326)</dc:creator>
  <cp:lastModifiedBy>Tomas Sharpe (1500326)</cp:lastModifiedBy>
  <cp:revision>17</cp:revision>
  <dcterms:created xsi:type="dcterms:W3CDTF">2018-01-20T14:59:18Z</dcterms:created>
  <dcterms:modified xsi:type="dcterms:W3CDTF">2018-01-22T14:55:41Z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