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6"/>
  </p:notesMasterIdLst>
  <p:handoutMasterIdLst>
    <p:handoutMasterId r:id="rId37"/>
  </p:handoutMasterIdLst>
  <p:sldIdLst>
    <p:sldId id="370" r:id="rId2"/>
    <p:sldId id="371" r:id="rId3"/>
    <p:sldId id="372" r:id="rId4"/>
    <p:sldId id="373" r:id="rId5"/>
    <p:sldId id="374" r:id="rId6"/>
    <p:sldId id="384" r:id="rId7"/>
    <p:sldId id="385" r:id="rId8"/>
    <p:sldId id="386" r:id="rId9"/>
    <p:sldId id="387" r:id="rId10"/>
    <p:sldId id="388" r:id="rId11"/>
    <p:sldId id="389" r:id="rId12"/>
    <p:sldId id="395" r:id="rId13"/>
    <p:sldId id="396" r:id="rId14"/>
    <p:sldId id="398" r:id="rId15"/>
    <p:sldId id="400" r:id="rId16"/>
    <p:sldId id="401" r:id="rId17"/>
    <p:sldId id="402" r:id="rId18"/>
    <p:sldId id="403" r:id="rId19"/>
    <p:sldId id="404" r:id="rId20"/>
    <p:sldId id="405" r:id="rId21"/>
    <p:sldId id="409" r:id="rId22"/>
    <p:sldId id="419" r:id="rId23"/>
    <p:sldId id="437" r:id="rId24"/>
    <p:sldId id="460" r:id="rId25"/>
    <p:sldId id="438" r:id="rId26"/>
    <p:sldId id="439" r:id="rId27"/>
    <p:sldId id="446" r:id="rId28"/>
    <p:sldId id="448" r:id="rId29"/>
    <p:sldId id="449" r:id="rId30"/>
    <p:sldId id="450" r:id="rId31"/>
    <p:sldId id="451" r:id="rId32"/>
    <p:sldId id="452" r:id="rId33"/>
    <p:sldId id="453" r:id="rId34"/>
    <p:sldId id="454" r:id="rId35"/>
  </p:sldIdLst>
  <p:sldSz cx="9144000" cy="6858000" type="screen4x3"/>
  <p:notesSz cx="6400800" cy="8686800"/>
  <p:custDataLst>
    <p:tags r:id="rId38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436">
          <p15:clr>
            <a:srgbClr val="A4A3A4"/>
          </p15:clr>
        </p15:guide>
        <p15:guide id="4" orient="horz" pos="718">
          <p15:clr>
            <a:srgbClr val="A4A3A4"/>
          </p15:clr>
        </p15:guide>
        <p15:guide id="5" orient="horz" pos="1056">
          <p15:clr>
            <a:srgbClr val="A4A3A4"/>
          </p15:clr>
        </p15:guide>
        <p15:guide id="6" orient="horz" pos="3840">
          <p15:clr>
            <a:srgbClr val="A4A3A4"/>
          </p15:clr>
        </p15:guide>
        <p15:guide id="7" orient="horz" pos="3744">
          <p15:clr>
            <a:srgbClr val="A4A3A4"/>
          </p15:clr>
        </p15:guide>
        <p15:guide id="8" orient="horz" pos="864">
          <p15:clr>
            <a:srgbClr val="A4A3A4"/>
          </p15:clr>
        </p15:guide>
        <p15:guide id="9" pos="2880">
          <p15:clr>
            <a:srgbClr val="A4A3A4"/>
          </p15:clr>
        </p15:guide>
        <p15:guide id="10" pos="5520">
          <p15:clr>
            <a:srgbClr val="A4A3A4"/>
          </p15:clr>
        </p15:guide>
        <p15:guide id="11" pos="240">
          <p15:clr>
            <a:srgbClr val="A4A3A4"/>
          </p15:clr>
        </p15:guide>
        <p15:guide id="12" pos="480">
          <p15:clr>
            <a:srgbClr val="A4A3A4"/>
          </p15:clr>
        </p15:guide>
        <p15:guide id="13" pos="584">
          <p15:clr>
            <a:srgbClr val="A4A3A4"/>
          </p15:clr>
        </p15:guide>
        <p15:guide id="14" pos="158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80" autoAdjust="0"/>
    <p:restoredTop sz="94660"/>
  </p:normalViewPr>
  <p:slideViewPr>
    <p:cSldViewPr>
      <p:cViewPr varScale="1">
        <p:scale>
          <a:sx n="64" d="100"/>
          <a:sy n="64" d="100"/>
        </p:scale>
        <p:origin x="1540" y="32"/>
      </p:cViewPr>
      <p:guideLst>
        <p:guide orient="horz" pos="2160"/>
        <p:guide orient="horz" pos="4080"/>
        <p:guide orient="horz" pos="436"/>
        <p:guide orient="horz" pos="718"/>
        <p:guide orient="horz" pos="1056"/>
        <p:guide orient="horz" pos="3840"/>
        <p:guide orient="horz" pos="3744"/>
        <p:guide orient="horz" pos="864"/>
        <p:guide pos="2880"/>
        <p:guide pos="5520"/>
        <p:guide pos="240"/>
        <p:guide pos="480"/>
        <p:guide pos="584"/>
        <p:guide pos="15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773363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t" anchorCtr="0" compatLnSpc="1">
            <a:prstTxWarp prst="textNoShape">
              <a:avLst/>
            </a:prstTxWarp>
          </a:bodyPr>
          <a:lstStyle>
            <a:lvl1pPr defTabSz="862013" eaLnBrk="1" hangingPunct="1">
              <a:defRPr sz="1200"/>
            </a:lvl1pPr>
          </a:lstStyle>
          <a:p>
            <a:pPr>
              <a:defRPr/>
            </a:pPr>
            <a:endParaRPr lang="en-IN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627438" y="0"/>
            <a:ext cx="2773362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t" anchorCtr="0" compatLnSpc="1">
            <a:prstTxWarp prst="textNoShape">
              <a:avLst/>
            </a:prstTxWarp>
          </a:bodyPr>
          <a:lstStyle>
            <a:lvl1pPr algn="r" defTabSz="862013" eaLnBrk="1" hangingPunct="1">
              <a:defRPr sz="1200"/>
            </a:lvl1pPr>
          </a:lstStyle>
          <a:p>
            <a:pPr>
              <a:defRPr/>
            </a:pPr>
            <a:endParaRPr lang="en-IN" alt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253413"/>
            <a:ext cx="2773363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b" anchorCtr="0" compatLnSpc="1">
            <a:prstTxWarp prst="textNoShape">
              <a:avLst/>
            </a:prstTxWarp>
          </a:bodyPr>
          <a:lstStyle>
            <a:lvl1pPr defTabSz="862013" eaLnBrk="1" hangingPunct="1">
              <a:defRPr sz="1200"/>
            </a:lvl1pPr>
          </a:lstStyle>
          <a:p>
            <a:pPr>
              <a:defRPr/>
            </a:pPr>
            <a:endParaRPr lang="en-IN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627438" y="8253413"/>
            <a:ext cx="2773362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b" anchorCtr="0" compatLnSpc="1">
            <a:prstTxWarp prst="textNoShape">
              <a:avLst/>
            </a:prstTxWarp>
          </a:bodyPr>
          <a:lstStyle>
            <a:lvl1pPr algn="r" defTabSz="862013" eaLnBrk="1" hangingPunct="1">
              <a:defRPr sz="1200"/>
            </a:lvl1pPr>
          </a:lstStyle>
          <a:p>
            <a:pPr>
              <a:defRPr/>
            </a:pPr>
            <a:fld id="{9641B877-0220-42B8-BA31-5B0847C5220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11873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773363" cy="4349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625850" y="0"/>
            <a:ext cx="2773363" cy="4349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CFFB39-D25E-4D7E-B692-3F4EAB000F9D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6188" y="1085850"/>
            <a:ext cx="3908425" cy="2932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39763" y="4179888"/>
            <a:ext cx="5121275" cy="34210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251825"/>
            <a:ext cx="2773363" cy="4349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625850" y="8251825"/>
            <a:ext cx="2773363" cy="4349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8182B1-EF9B-4E7F-8AF3-8BF0AF733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275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zh-CN" smtClean="0">
              <a:latin typeface="Times New Roman" panose="02020603050405020304" pitchFamily="18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29741C7-3B30-4F6F-AD41-00C6BB9254AE}" type="slidenum">
              <a:rPr lang="en-GB" altLang="zh-CN">
                <a:latin typeface="Times New Roman" panose="02020603050405020304" pitchFamily="18" charset="0"/>
                <a:cs typeface="Arial" panose="020B060402020202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GB" altLang="zh-CN"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3271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1C1D3F3-5150-42B9-9E8E-A7A8DC98715F}" type="slidenum">
              <a:rPr lang="en-US" altLang="en-US" sz="1200" b="0"/>
              <a:pPr/>
              <a:t>2</a:t>
            </a:fld>
            <a:endParaRPr lang="en-US" altLang="en-US" sz="1200" b="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074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27028B3-5CE1-4A95-BDA5-196F8298E367}" type="slidenum">
              <a:rPr lang="en-US" altLang="en-US" sz="1200" b="0"/>
              <a:pPr/>
              <a:t>3</a:t>
            </a:fld>
            <a:endParaRPr lang="en-US" altLang="en-US" sz="1200" b="0"/>
          </a:p>
        </p:txBody>
      </p:sp>
      <p:sp>
        <p:nvSpPr>
          <p:cNvPr id="1198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98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4563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579FB9D-5D65-4697-BBD4-51E7304D2E59}" type="slidenum">
              <a:rPr lang="en-US" altLang="en-US" sz="1200" b="0"/>
              <a:pPr/>
              <a:t>4</a:t>
            </a:fld>
            <a:endParaRPr lang="en-US" altLang="en-US" sz="1200" b="0"/>
          </a:p>
        </p:txBody>
      </p:sp>
      <p:sp>
        <p:nvSpPr>
          <p:cNvPr id="1208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08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5128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4CC2415-794D-4F99-9724-3BADCCD4C236}" type="slidenum">
              <a:rPr lang="en-US" altLang="en-US" sz="1200" b="0"/>
              <a:pPr/>
              <a:t>5</a:t>
            </a:fld>
            <a:endParaRPr lang="en-US" altLang="en-US" sz="1200" b="0"/>
          </a:p>
        </p:txBody>
      </p:sp>
      <p:sp>
        <p:nvSpPr>
          <p:cNvPr id="1218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0670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84150DE-26A6-48A2-A2CD-F2BCA8001245}" type="slidenum">
              <a:rPr lang="en-US" altLang="en-US" sz="1200" b="0"/>
              <a:pPr/>
              <a:t>6</a:t>
            </a:fld>
            <a:endParaRPr lang="en-US" altLang="en-US" sz="1200" b="0"/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9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C4B6239-0430-4B50-95BB-E1504A02362F}" type="slidenum">
              <a:rPr lang="en-US" altLang="en-US" sz="1200" b="0"/>
              <a:pPr/>
              <a:t>7</a:t>
            </a:fld>
            <a:endParaRPr lang="en-US" altLang="en-US" sz="1200" b="0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2315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68A7850-7930-43F1-BD5E-C6583C93F699}" type="slidenum">
              <a:rPr lang="en-US" altLang="en-US" sz="1200" b="0"/>
              <a:pPr/>
              <a:t>8</a:t>
            </a:fld>
            <a:endParaRPr lang="en-US" altLang="en-US" sz="1200" b="0"/>
          </a:p>
        </p:txBody>
      </p:sp>
      <p:sp>
        <p:nvSpPr>
          <p:cNvPr id="134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41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68165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421DB00-8967-4C3E-8F93-B87A02F5C7B0}" type="slidenum">
              <a:rPr lang="en-US" altLang="en-US" sz="1200" b="0"/>
              <a:pPr/>
              <a:t>9</a:t>
            </a:fld>
            <a:endParaRPr lang="en-US" altLang="en-US" sz="1200" b="0"/>
          </a:p>
        </p:txBody>
      </p:sp>
      <p:sp>
        <p:nvSpPr>
          <p:cNvPr id="135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5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00893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D608E93-90A9-40FD-9895-B0684F662C92}" type="slidenum">
              <a:rPr lang="en-US" altLang="en-US" sz="1200" b="0"/>
              <a:pPr/>
              <a:t>10</a:t>
            </a:fld>
            <a:endParaRPr lang="en-US" altLang="en-US" sz="1200" b="0"/>
          </a:p>
        </p:txBody>
      </p:sp>
      <p:sp>
        <p:nvSpPr>
          <p:cNvPr id="136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94447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7CA38C3-E75A-44A5-A5BC-FA93B0ACB4DF}" type="slidenum">
              <a:rPr lang="en-US" altLang="en-US" sz="1200" b="0"/>
              <a:pPr/>
              <a:t>11</a:t>
            </a:fld>
            <a:endParaRPr lang="en-US" altLang="en-US" sz="1200" b="0"/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30928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5668B10-86D7-4828-BB5B-8DA8A24DE4F9}" type="slidenum">
              <a:rPr lang="en-US" altLang="en-US" sz="1200" b="0"/>
              <a:pPr/>
              <a:t>12</a:t>
            </a:fld>
            <a:endParaRPr lang="en-US" altLang="en-US" sz="1200" b="0"/>
          </a:p>
        </p:txBody>
      </p:sp>
      <p:sp>
        <p:nvSpPr>
          <p:cNvPr id="143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4733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9133805-7E6B-4958-8095-A9B84E6BE278}" type="slidenum">
              <a:rPr lang="en-US" altLang="en-US" sz="1200" b="0"/>
              <a:pPr/>
              <a:t>13</a:t>
            </a:fld>
            <a:endParaRPr lang="en-US" altLang="en-US" sz="1200" b="0"/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72294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95B220E-F37C-4A75-89BA-0C69E440FDA4}" type="slidenum">
              <a:rPr lang="en-US" altLang="en-US" sz="1200" b="0"/>
              <a:pPr/>
              <a:t>14</a:t>
            </a:fld>
            <a:endParaRPr lang="en-US" altLang="en-US" sz="1200" b="0"/>
          </a:p>
        </p:txBody>
      </p:sp>
      <p:sp>
        <p:nvSpPr>
          <p:cNvPr id="146435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DEEC8AAB-EED0-49F4-8CDB-7EC75B0DBE0B}" type="slidenum">
              <a:rPr lang="en-US" altLang="en-US" sz="1200" b="0"/>
              <a:pPr algn="r" eaLnBrk="1" hangingPunct="1"/>
              <a:t>14</a:t>
            </a:fld>
            <a:endParaRPr lang="en-US" altLang="en-US" sz="1200" b="0"/>
          </a:p>
        </p:txBody>
      </p:sp>
      <p:sp>
        <p:nvSpPr>
          <p:cNvPr id="14643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5193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074611C-ED21-4754-AB3C-03595E3D44C1}" type="slidenum">
              <a:rPr lang="en-US" altLang="en-US" sz="1200" b="0"/>
              <a:pPr/>
              <a:t>15</a:t>
            </a:fld>
            <a:endParaRPr lang="en-US" altLang="en-US" sz="1200" b="0"/>
          </a:p>
        </p:txBody>
      </p:sp>
      <p:sp>
        <p:nvSpPr>
          <p:cNvPr id="148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48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45163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1A814FF-A4F9-4EA5-BFE7-C446E282BE96}" type="slidenum">
              <a:rPr lang="en-US" altLang="en-US" sz="1200" b="0"/>
              <a:pPr/>
              <a:t>16</a:t>
            </a:fld>
            <a:endParaRPr lang="en-US" altLang="en-US" sz="1200" b="0"/>
          </a:p>
        </p:txBody>
      </p:sp>
      <p:sp>
        <p:nvSpPr>
          <p:cNvPr id="149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49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5281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9A1DD54-4084-4F44-AFBF-AAAF24CE7E63}" type="slidenum">
              <a:rPr lang="en-US" altLang="en-US" sz="1200" b="0"/>
              <a:pPr/>
              <a:t>17</a:t>
            </a:fld>
            <a:endParaRPr lang="en-US" altLang="en-US" sz="1200" b="0"/>
          </a:p>
        </p:txBody>
      </p:sp>
      <p:sp>
        <p:nvSpPr>
          <p:cNvPr id="150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50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0380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7EEAB30-53CE-44A7-B02E-1D573D511E0B}" type="slidenum">
              <a:rPr lang="en-US" altLang="en-US" sz="1200" b="0"/>
              <a:pPr/>
              <a:t>18</a:t>
            </a:fld>
            <a:endParaRPr lang="en-US" altLang="en-US" sz="1200" b="0"/>
          </a:p>
        </p:txBody>
      </p:sp>
      <p:sp>
        <p:nvSpPr>
          <p:cNvPr id="151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51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3808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580A046-E9F6-4DFD-A53C-E6579CEE36A6}" type="slidenum">
              <a:rPr lang="en-US" altLang="en-US" sz="1200" b="0"/>
              <a:pPr/>
              <a:t>19</a:t>
            </a:fld>
            <a:endParaRPr lang="en-US" altLang="en-US" sz="1200" b="0"/>
          </a:p>
        </p:txBody>
      </p:sp>
      <p:sp>
        <p:nvSpPr>
          <p:cNvPr id="152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52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81904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322C9F9-8FF6-4F4D-A96E-1E2A2ACA3E94}" type="slidenum">
              <a:rPr lang="en-US" altLang="en-US" sz="1200" b="0"/>
              <a:pPr/>
              <a:t>20</a:t>
            </a:fld>
            <a:endParaRPr lang="en-US" altLang="en-US" sz="1200" b="0"/>
          </a:p>
        </p:txBody>
      </p:sp>
      <p:sp>
        <p:nvSpPr>
          <p:cNvPr id="153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536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7266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2AB8C72-EF57-4E61-950F-8637170DE4CF}" type="slidenum">
              <a:rPr lang="en-US" altLang="en-US" sz="1200" b="0"/>
              <a:pPr/>
              <a:t>21</a:t>
            </a:fld>
            <a:endParaRPr lang="en-US" altLang="en-US" sz="1200" b="0"/>
          </a:p>
        </p:txBody>
      </p:sp>
      <p:sp>
        <p:nvSpPr>
          <p:cNvPr id="157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57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9597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0C52291-9761-478B-8802-C85C87CB2A66}" type="slidenum">
              <a:rPr lang="en-US" altLang="en-US" sz="1200" b="0"/>
              <a:pPr/>
              <a:t>22</a:t>
            </a:fld>
            <a:endParaRPr lang="en-US" altLang="en-US" sz="1200" b="0"/>
          </a:p>
        </p:txBody>
      </p:sp>
      <p:sp>
        <p:nvSpPr>
          <p:cNvPr id="167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7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66403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17F95EF-4984-41E8-9DC1-96E435D3E811}" type="slidenum">
              <a:rPr lang="en-US" altLang="en-US" sz="1200" b="0"/>
              <a:pPr/>
              <a:t>23</a:t>
            </a:fld>
            <a:endParaRPr lang="en-US" altLang="en-US" sz="1200" b="0"/>
          </a:p>
        </p:txBody>
      </p:sp>
      <p:sp>
        <p:nvSpPr>
          <p:cNvPr id="186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86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87429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1500153-F1E6-4EAA-803F-3B7B0553D8AF}" type="slidenum">
              <a:rPr lang="en-US" altLang="en-US" sz="1200"/>
              <a:pPr/>
              <a:t>24</a:t>
            </a:fld>
            <a:endParaRPr lang="en-US" altLang="en-US" sz="1200"/>
          </a:p>
        </p:txBody>
      </p:sp>
      <p:sp>
        <p:nvSpPr>
          <p:cNvPr id="1167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67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52987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1BDDE5D-D710-44FE-AD3D-D054FDAE38BC}" type="slidenum">
              <a:rPr lang="en-US" altLang="en-US" sz="1200" b="0"/>
              <a:pPr/>
              <a:t>25</a:t>
            </a:fld>
            <a:endParaRPr lang="en-US" altLang="en-US" sz="1200" b="0"/>
          </a:p>
        </p:txBody>
      </p:sp>
      <p:sp>
        <p:nvSpPr>
          <p:cNvPr id="187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87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28280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91CE4FF-A9DD-4E1C-8E59-63B8C165E52C}" type="slidenum">
              <a:rPr lang="en-US" altLang="en-US" sz="1200" b="0"/>
              <a:pPr/>
              <a:t>26</a:t>
            </a:fld>
            <a:endParaRPr lang="en-US" altLang="en-US" sz="1200" b="0"/>
          </a:p>
        </p:txBody>
      </p:sp>
      <p:sp>
        <p:nvSpPr>
          <p:cNvPr id="188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88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6451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F53CC15-B876-4D4C-A1A1-1044C6CE4FA8}" type="slidenum">
              <a:rPr lang="en-US" altLang="en-US" sz="1200" b="0"/>
              <a:pPr/>
              <a:t>27</a:t>
            </a:fld>
            <a:endParaRPr lang="en-US" altLang="en-US" sz="1200" b="0"/>
          </a:p>
        </p:txBody>
      </p:sp>
      <p:sp>
        <p:nvSpPr>
          <p:cNvPr id="195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955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5083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D50E80C-A08C-43E8-9937-E23EE2A001F7}" type="slidenum">
              <a:rPr lang="en-US" altLang="en-US" sz="1200" b="0"/>
              <a:pPr/>
              <a:t>28</a:t>
            </a:fld>
            <a:endParaRPr lang="en-US" altLang="en-US" sz="1200" b="0"/>
          </a:p>
        </p:txBody>
      </p:sp>
      <p:sp>
        <p:nvSpPr>
          <p:cNvPr id="197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976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9270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A3AA26E-3532-445D-8C76-D354CD4834AD}" type="slidenum">
              <a:rPr lang="en-US" altLang="en-US" sz="1200" b="0"/>
              <a:pPr/>
              <a:t>29</a:t>
            </a:fld>
            <a:endParaRPr lang="en-US" altLang="en-US" sz="1200" b="0"/>
          </a:p>
        </p:txBody>
      </p:sp>
      <p:sp>
        <p:nvSpPr>
          <p:cNvPr id="198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986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1475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/>
            <a:fld id="{90506244-6E2A-46CF-897A-4BBE17CA5032}" type="slidenum">
              <a:rPr lang="en-US" altLang="en-US" sz="1200" b="0"/>
              <a:pPr algn="r"/>
              <a:t>30</a:t>
            </a:fld>
            <a:endParaRPr lang="en-US" altLang="en-US" sz="1200" b="0"/>
          </a:p>
        </p:txBody>
      </p:sp>
      <p:sp>
        <p:nvSpPr>
          <p:cNvPr id="199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996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53417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CA0C3D4-1E6A-4415-9FBE-EC706C4521A3}" type="slidenum">
              <a:rPr lang="en-US" altLang="en-US" sz="1200" b="0"/>
              <a:pPr/>
              <a:t>31</a:t>
            </a:fld>
            <a:endParaRPr lang="en-US" altLang="en-US" sz="1200" b="0"/>
          </a:p>
        </p:txBody>
      </p:sp>
      <p:sp>
        <p:nvSpPr>
          <p:cNvPr id="200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007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2695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C6F6707-713E-46D7-83CE-1AD7F8F456A5}" type="slidenum">
              <a:rPr lang="en-US" altLang="en-US" sz="1200" b="0"/>
              <a:pPr/>
              <a:t>32</a:t>
            </a:fld>
            <a:endParaRPr lang="en-US" altLang="en-US" sz="1200" b="0"/>
          </a:p>
        </p:txBody>
      </p:sp>
      <p:sp>
        <p:nvSpPr>
          <p:cNvPr id="201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01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850705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9D8B45F-A10F-44D6-B255-38BA3BDCC714}" type="slidenum">
              <a:rPr lang="en-US" altLang="en-US" sz="1200" b="0"/>
              <a:pPr/>
              <a:t>33</a:t>
            </a:fld>
            <a:endParaRPr lang="en-US" altLang="en-US" sz="1200" b="0"/>
          </a:p>
        </p:txBody>
      </p:sp>
      <p:sp>
        <p:nvSpPr>
          <p:cNvPr id="202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027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082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Buildings image for Arnold PPWs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3365500"/>
            <a:ext cx="9078913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9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sz="800" smtClean="0"/>
              <a:t>Slide 34.</a:t>
            </a:r>
            <a:fld id="{B3015C92-D5CE-419B-904B-2F0B288CFE1A}" type="slidenum">
              <a:rPr lang="en-GB" altLang="en-US" sz="800" smtClean="0"/>
              <a:pPr algn="ctr">
                <a:defRPr/>
              </a:pPr>
              <a:t>‹#›</a:t>
            </a:fld>
            <a:endParaRPr lang="en-GB" altLang="en-US" sz="800" smtClean="0">
              <a:latin typeface="Times" panose="02020603050405020304" pitchFamily="18" charset="0"/>
            </a:endParaRPr>
          </a:p>
        </p:txBody>
      </p:sp>
      <p:pic>
        <p:nvPicPr>
          <p:cNvPr id="5" name="Picture 10" descr="MyFinanceLab logo for RF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229350"/>
            <a:ext cx="1644650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smtClean="0"/>
              <a:t>Glen Arnold, </a:t>
            </a:r>
            <a:r>
              <a:rPr lang="en-US" altLang="en-US" sz="800" i="1" smtClean="0"/>
              <a:t>Corporate Financial Management</a:t>
            </a:r>
            <a:r>
              <a:rPr lang="en-US" altLang="en-US" sz="800" smtClean="0"/>
              <a:t>, 5</a:t>
            </a:r>
            <a:r>
              <a:rPr lang="en-US" altLang="en-US" sz="800" baseline="30000" smtClean="0"/>
              <a:t>th</a:t>
            </a:r>
            <a:r>
              <a:rPr lang="en-US" altLang="en-US" sz="800" smtClean="0"/>
              <a:t>  Edition © Pearson Education Limited 2013</a:t>
            </a:r>
            <a:endParaRPr lang="en-GB" altLang="en-US" sz="800" smtClean="0"/>
          </a:p>
        </p:txBody>
      </p:sp>
      <p:pic>
        <p:nvPicPr>
          <p:cNvPr id="7" name="Picture 12" descr="PEARSON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525" y="6180138"/>
            <a:ext cx="1589088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7388" y="981075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32227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92936"/>
      </p:ext>
    </p:extLst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355160" cy="994122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40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3pPr>
            <a:lvl4pPr>
              <a:defRPr sz="16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4pPr>
            <a:lvl5pPr>
              <a:defRPr sz="16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6480166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>
                <a:latin typeface="Garamond" panose="02020404030301010803" pitchFamily="18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latin typeface="Garamond" panose="02020404030301010803" pitchFamily="18" charset="0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472233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115887"/>
            <a:ext cx="7776989" cy="433387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549275"/>
            <a:ext cx="4316412" cy="5576888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Garamond" panose="02020404030301010803" pitchFamily="18" charset="0"/>
              </a:defRPr>
            </a:lvl1pPr>
            <a:lvl2pPr>
              <a:defRPr sz="2400">
                <a:latin typeface="Garamond" panose="02020404030301010803" pitchFamily="18" charset="0"/>
              </a:defRPr>
            </a:lvl2pPr>
            <a:lvl3pPr>
              <a:defRPr sz="2000">
                <a:latin typeface="Garamond" panose="02020404030301010803" pitchFamily="18" charset="0"/>
              </a:defRPr>
            </a:lvl3pPr>
            <a:lvl4pPr>
              <a:defRPr sz="1800">
                <a:latin typeface="Garamond" panose="02020404030301010803" pitchFamily="18" charset="0"/>
              </a:defRPr>
            </a:lvl4pPr>
            <a:lvl5pPr>
              <a:defRPr sz="1800">
                <a:latin typeface="Garamond" panose="02020404030301010803" pitchFamily="18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49275"/>
            <a:ext cx="4316413" cy="5576888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Garamond" panose="02020404030301010803" pitchFamily="18" charset="0"/>
              </a:defRPr>
            </a:lvl1pPr>
            <a:lvl2pPr>
              <a:defRPr sz="2400">
                <a:latin typeface="Garamond" panose="02020404030301010803" pitchFamily="18" charset="0"/>
              </a:defRPr>
            </a:lvl2pPr>
            <a:lvl3pPr>
              <a:defRPr sz="2000">
                <a:latin typeface="Garamond" panose="02020404030301010803" pitchFamily="18" charset="0"/>
              </a:defRPr>
            </a:lvl3pPr>
            <a:lvl4pPr>
              <a:defRPr sz="1800">
                <a:latin typeface="Garamond" panose="02020404030301010803" pitchFamily="18" charset="0"/>
              </a:defRPr>
            </a:lvl4pPr>
            <a:lvl5pPr>
              <a:defRPr sz="1800">
                <a:latin typeface="Garamond" panose="02020404030301010803" pitchFamily="18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8256384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74638"/>
            <a:ext cx="7355160" cy="1143000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Garamond" panose="02020404030301010803" pitchFamily="18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Garamond" panose="02020404030301010803" pitchFamily="18" charset="0"/>
              </a:defRPr>
            </a:lvl1pPr>
            <a:lvl2pPr>
              <a:defRPr sz="2000">
                <a:latin typeface="Garamond" panose="02020404030301010803" pitchFamily="18" charset="0"/>
              </a:defRPr>
            </a:lvl2pPr>
            <a:lvl3pPr>
              <a:defRPr sz="1800">
                <a:latin typeface="Garamond" panose="02020404030301010803" pitchFamily="18" charset="0"/>
              </a:defRPr>
            </a:lvl3pPr>
            <a:lvl4pPr>
              <a:defRPr sz="1600">
                <a:latin typeface="Garamond" panose="02020404030301010803" pitchFamily="18" charset="0"/>
              </a:defRPr>
            </a:lvl4pPr>
            <a:lvl5pPr>
              <a:defRPr sz="1600">
                <a:latin typeface="Garamond" panose="02020404030301010803" pitchFamily="18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Garamond" panose="02020404030301010803" pitchFamily="18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Garamond" panose="02020404030301010803" pitchFamily="18" charset="0"/>
              </a:defRPr>
            </a:lvl1pPr>
            <a:lvl2pPr>
              <a:defRPr sz="2000">
                <a:latin typeface="Garamond" panose="02020404030301010803" pitchFamily="18" charset="0"/>
              </a:defRPr>
            </a:lvl2pPr>
            <a:lvl3pPr>
              <a:defRPr sz="1800">
                <a:latin typeface="Garamond" panose="02020404030301010803" pitchFamily="18" charset="0"/>
              </a:defRPr>
            </a:lvl3pPr>
            <a:lvl4pPr>
              <a:defRPr sz="1600">
                <a:latin typeface="Garamond" panose="02020404030301010803" pitchFamily="18" charset="0"/>
              </a:defRPr>
            </a:lvl4pPr>
            <a:lvl5pPr>
              <a:defRPr sz="1600">
                <a:latin typeface="Garamond" panose="02020404030301010803" pitchFamily="18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6891389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7632973" cy="359618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1805335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427168" cy="994122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40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3pPr>
            <a:lvl4pPr>
              <a:defRPr sz="16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4pPr>
            <a:lvl5pPr>
              <a:defRPr sz="16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2721736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latin typeface="Garamond" panose="02020404030301010803" pitchFamily="18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Garamond" panose="02020404030301010803" pitchFamily="18" charset="0"/>
              </a:defRPr>
            </a:lvl1pPr>
            <a:lvl2pPr>
              <a:defRPr sz="2800">
                <a:latin typeface="Garamond" panose="02020404030301010803" pitchFamily="18" charset="0"/>
              </a:defRPr>
            </a:lvl2pPr>
            <a:lvl3pPr>
              <a:defRPr sz="2400">
                <a:latin typeface="Garamond" panose="02020404030301010803" pitchFamily="18" charset="0"/>
              </a:defRPr>
            </a:lvl3pPr>
            <a:lvl4pPr>
              <a:defRPr sz="2000">
                <a:latin typeface="Garamond" panose="02020404030301010803" pitchFamily="18" charset="0"/>
              </a:defRPr>
            </a:lvl4pPr>
            <a:lvl5pPr>
              <a:defRPr sz="2000">
                <a:latin typeface="Garamond" panose="02020404030301010803" pitchFamily="18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latin typeface="Garamond" panose="02020404030301010803" pitchFamily="18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2150186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latin typeface="Garamond" panose="02020404030301010803" pitchFamily="18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Garamond" panose="02020404030301010803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latin typeface="Garamond" panose="02020404030301010803" pitchFamily="18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6266374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115888"/>
            <a:ext cx="7704981" cy="360784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9388" y="549275"/>
            <a:ext cx="8785225" cy="557688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Garamond" panose="02020404030301010803" pitchFamily="18" charset="0"/>
              </a:defRPr>
            </a:lvl1pPr>
            <a:lvl2pPr>
              <a:defRPr>
                <a:latin typeface="Garamond" panose="02020404030301010803" pitchFamily="18" charset="0"/>
              </a:defRPr>
            </a:lvl2pPr>
            <a:lvl3pPr>
              <a:defRPr>
                <a:latin typeface="Garamond" panose="02020404030301010803" pitchFamily="18" charset="0"/>
              </a:defRPr>
            </a:lvl3pPr>
            <a:lvl4pPr>
              <a:defRPr>
                <a:latin typeface="Garamond" panose="02020404030301010803" pitchFamily="18" charset="0"/>
              </a:defRPr>
            </a:lvl4pPr>
            <a:lvl5pPr>
              <a:defRPr>
                <a:latin typeface="Garamond" panose="02020404030301010803" pitchFamily="18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0440412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9100" y="115888"/>
            <a:ext cx="2195513" cy="6010275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9388" y="115888"/>
            <a:ext cx="6437312" cy="6010275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Garamond" panose="02020404030301010803" pitchFamily="18" charset="0"/>
              </a:defRPr>
            </a:lvl1pPr>
            <a:lvl2pPr>
              <a:defRPr>
                <a:latin typeface="Garamond" panose="02020404030301010803" pitchFamily="18" charset="0"/>
              </a:defRPr>
            </a:lvl2pPr>
            <a:lvl3pPr>
              <a:defRPr>
                <a:latin typeface="Garamond" panose="02020404030301010803" pitchFamily="18" charset="0"/>
              </a:defRPr>
            </a:lvl3pPr>
            <a:lvl4pPr>
              <a:defRPr>
                <a:latin typeface="Garamond" panose="02020404030301010803" pitchFamily="18" charset="0"/>
              </a:defRPr>
            </a:lvl4pPr>
            <a:lvl5pPr>
              <a:defRPr>
                <a:latin typeface="Garamond" panose="02020404030301010803" pitchFamily="18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8173376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89063" y="246063"/>
            <a:ext cx="72977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89063" y="1984375"/>
            <a:ext cx="7297737" cy="4129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1"/>
            </a:lvl1pPr>
          </a:lstStyle>
          <a:p>
            <a:fld id="{91CE2D63-A4F0-42DC-9804-4F30D3831827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 smtClean="0"/>
              <a:t>Berk and </a:t>
            </a:r>
            <a:r>
              <a:rPr lang="en-IN" altLang="en-US" sz="800" dirty="0" err="1" smtClean="0"/>
              <a:t>DeMarzo</a:t>
            </a:r>
            <a:r>
              <a:rPr lang="en-IN" altLang="en-US" sz="800" dirty="0" smtClean="0"/>
              <a:t>, </a:t>
            </a:r>
            <a:r>
              <a:rPr lang="en-US" altLang="en-US" sz="800" i="1" dirty="0" smtClean="0"/>
              <a:t>Corporate Finance</a:t>
            </a:r>
            <a:r>
              <a:rPr lang="en-US" altLang="en-US" sz="800" dirty="0" smtClean="0"/>
              <a:t>, 4</a:t>
            </a:r>
            <a:r>
              <a:rPr lang="en-US" altLang="en-US" sz="800" baseline="30000" dirty="0" smtClean="0"/>
              <a:t>th</a:t>
            </a:r>
            <a:r>
              <a:rPr lang="en-US" altLang="en-US" sz="800" dirty="0" smtClean="0"/>
              <a:t>  Edition © Pearson Education Limited 2017</a:t>
            </a:r>
            <a:endParaRPr lang="en-GB" altLang="en-US" sz="800" dirty="0" smtClean="0"/>
          </a:p>
        </p:txBody>
      </p:sp>
      <p:pic>
        <p:nvPicPr>
          <p:cNvPr id="11" name="Picture 10"/>
          <p:cNvPicPr/>
          <p:nvPr userDrawn="1"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010"/>
          <a:stretch/>
        </p:blipFill>
        <p:spPr bwMode="auto">
          <a:xfrm>
            <a:off x="0" y="6297613"/>
            <a:ext cx="1742440" cy="571500"/>
          </a:xfrm>
          <a:prstGeom prst="rect">
            <a:avLst/>
          </a:prstGeom>
          <a:solidFill>
            <a:srgbClr val="0070C0"/>
          </a:solidFill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8" r:id="rId7"/>
    <p:sldLayoutId id="2147483872" r:id="rId8"/>
    <p:sldLayoutId id="2147483873" r:id="rId9"/>
    <p:sldLayoutId id="2147483874" r:id="rId10"/>
    <p:sldLayoutId id="2147483875" r:id="rId11"/>
  </p:sldLayoutIdLst>
  <p:transition spd="med"/>
  <p:timing>
    <p:tnLst>
      <p:par>
        <p:cTn id="1" dur="indefinite" restart="never" nodeType="tmRoot"/>
      </p:par>
    </p:tn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Garamond" panose="02020404030301010803" pitchFamily="18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Garamond" panose="02020404030301010803" pitchFamily="18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Garamond" panose="02020404030301010803" pitchFamily="18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Garamond" panose="02020404030301010803" pitchFamily="18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Garamond" panose="02020404030301010803" pitchFamily="18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8"/>
          <p:cNvSpPr>
            <a:spLocks noChangeArrowheads="1"/>
          </p:cNvSpPr>
          <p:nvPr/>
        </p:nvSpPr>
        <p:spPr bwMode="auto">
          <a:xfrm>
            <a:off x="912813" y="1693863"/>
            <a:ext cx="861218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zh-CN" sz="5400" dirty="0" smtClean="0">
                <a:solidFill>
                  <a:srgbClr val="000000"/>
                </a:solidFill>
                <a:latin typeface="Garamond" panose="02020404030301010803" pitchFamily="18" charset="0"/>
                <a:ea typeface="宋体" panose="02010600030101010101" pitchFamily="2" charset="-122"/>
              </a:rPr>
              <a:t>Bond</a:t>
            </a:r>
            <a:endParaRPr lang="en-US" altLang="zh-CN" sz="5400" dirty="0">
              <a:solidFill>
                <a:srgbClr val="000000"/>
              </a:solidFill>
              <a:latin typeface="Garamond" panose="02020404030301010803" pitchFamily="18" charset="0"/>
              <a:ea typeface="宋体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1CE2D63-A4F0-42DC-9804-4F30D3831827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29044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4"/>
          <p:cNvSpPr>
            <a:spLocks noGrp="1" noChangeArrowheads="1"/>
          </p:cNvSpPr>
          <p:nvPr>
            <p:ph type="title"/>
          </p:nvPr>
        </p:nvSpPr>
        <p:spPr>
          <a:xfrm>
            <a:off x="1150938" y="254000"/>
            <a:ext cx="76962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mtClean="0"/>
              <a:t>6.1 Bond Cash Flows, Prices, and Yields</a:t>
            </a:r>
          </a:p>
        </p:txBody>
      </p:sp>
      <p:sp>
        <p:nvSpPr>
          <p:cNvPr id="43011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dirty="0" smtClean="0"/>
              <a:t>Bond Terminology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dirty="0" smtClean="0"/>
              <a:t>Maturity Date</a:t>
            </a:r>
          </a:p>
          <a:p>
            <a:pPr lvl="2" eaLnBrk="1" hangingPunct="1">
              <a:spcBef>
                <a:spcPct val="25000"/>
              </a:spcBef>
            </a:pPr>
            <a:r>
              <a:rPr lang="en-US" altLang="en-US" dirty="0" smtClean="0"/>
              <a:t>Final repayment date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dirty="0" smtClean="0"/>
              <a:t>Term</a:t>
            </a:r>
          </a:p>
          <a:p>
            <a:pPr lvl="2" eaLnBrk="1" hangingPunct="1">
              <a:spcBef>
                <a:spcPct val="25000"/>
              </a:spcBef>
            </a:pPr>
            <a:r>
              <a:rPr lang="en-US" altLang="en-US" dirty="0" smtClean="0"/>
              <a:t>The time remaining until the repayment date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dirty="0" smtClean="0"/>
              <a:t>Coupon</a:t>
            </a:r>
          </a:p>
          <a:p>
            <a:pPr lvl="2" eaLnBrk="1" hangingPunct="1">
              <a:spcBef>
                <a:spcPct val="25000"/>
              </a:spcBef>
            </a:pPr>
            <a:r>
              <a:rPr lang="en-US" altLang="en-US" dirty="0" smtClean="0"/>
              <a:t>Promised interest payments</a:t>
            </a:r>
          </a:p>
        </p:txBody>
      </p:sp>
    </p:spTree>
    <p:extLst>
      <p:ext uri="{BB962C8B-B14F-4D97-AF65-F5344CB8AC3E}">
        <p14:creationId xmlns:p14="http://schemas.microsoft.com/office/powerpoint/2010/main" val="135886275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8" y="254000"/>
            <a:ext cx="76962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mtClean="0"/>
              <a:t>6.1 Bond Cash Flows, Prices, </a:t>
            </a:r>
            <a:br>
              <a:rPr lang="en-US" altLang="en-US" smtClean="0"/>
            </a:br>
            <a:r>
              <a:rPr lang="en-US" altLang="en-US" smtClean="0"/>
              <a:t>and Yields (cont'd)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dirty="0" smtClean="0"/>
              <a:t>Bond Terminology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dirty="0" smtClean="0"/>
              <a:t>Face Value (principal or par value)</a:t>
            </a:r>
          </a:p>
          <a:p>
            <a:pPr lvl="2" eaLnBrk="1" hangingPunct="1">
              <a:spcBef>
                <a:spcPct val="25000"/>
              </a:spcBef>
            </a:pPr>
            <a:r>
              <a:rPr lang="en-US" altLang="en-US" dirty="0" smtClean="0"/>
              <a:t>Notional amount used to compute the interest payments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dirty="0" smtClean="0"/>
              <a:t>Coupon Rate</a:t>
            </a:r>
          </a:p>
          <a:p>
            <a:pPr lvl="2" eaLnBrk="1" hangingPunct="1">
              <a:spcBef>
                <a:spcPct val="25000"/>
              </a:spcBef>
            </a:pPr>
            <a:r>
              <a:rPr lang="en-US" altLang="en-US" dirty="0" smtClean="0"/>
              <a:t>Determines the amount of each coupon payment, expressed as an APR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dirty="0" smtClean="0"/>
              <a:t>Coupon Payment</a:t>
            </a:r>
          </a:p>
          <a:p>
            <a:pPr lvl="1" eaLnBrk="1" hangingPunct="1">
              <a:spcBef>
                <a:spcPct val="50000"/>
              </a:spcBef>
            </a:pPr>
            <a:endParaRPr lang="en-US" altLang="en-US" dirty="0"/>
          </a:p>
          <a:p>
            <a:pPr lvl="1" eaLnBrk="1" hangingPunct="1">
              <a:spcBef>
                <a:spcPct val="50000"/>
              </a:spcBef>
            </a:pPr>
            <a:endParaRPr lang="en-US" altLang="en-US" dirty="0" smtClean="0"/>
          </a:p>
          <a:p>
            <a:pPr lvl="1" eaLnBrk="1" hangingPunct="1">
              <a:spcBef>
                <a:spcPct val="50000"/>
              </a:spcBef>
            </a:pPr>
            <a:r>
              <a:rPr lang="en-US" altLang="en-US" dirty="0" smtClean="0"/>
              <a:t>E.g. coupon rate of 8%, semi-annually paid, with principal of $1,000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dirty="0" smtClean="0"/>
              <a:t>Coupon will be paid $40 every six months.</a:t>
            </a:r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94996306"/>
              </p:ext>
            </p:extLst>
          </p:nvPr>
        </p:nvGraphicFramePr>
        <p:xfrm>
          <a:off x="1259632" y="4005064"/>
          <a:ext cx="5459413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Equation" r:id="rId4" imgW="3111500" imgH="419100" progId="Equation.DSMT4">
                  <p:embed/>
                </p:oleObj>
              </mc:Choice>
              <mc:Fallback>
                <p:oleObj name="Equation" r:id="rId4" imgW="3111500" imgH="419100" progId="Equation.DSMT4">
                  <p:embed/>
                  <p:pic>
                    <p:nvPicPr>
                      <p:cNvPr id="102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4005064"/>
                        <a:ext cx="5459413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1266414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Zero-Coupon Bonds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>
              <a:spcBef>
                <a:spcPct val="50000"/>
              </a:spcBef>
            </a:pPr>
            <a:r>
              <a:rPr lang="en-US" altLang="en-US" smtClean="0"/>
              <a:t>Zero-Coupon Bond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mtClean="0"/>
              <a:t>Does not make coupon payments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mtClean="0"/>
              <a:t>Always sells at a </a:t>
            </a:r>
            <a:r>
              <a:rPr lang="en-US" altLang="en-US" b="1" smtClean="0"/>
              <a:t>discount </a:t>
            </a:r>
            <a:r>
              <a:rPr lang="en-US" altLang="en-US" smtClean="0"/>
              <a:t>(a price lower than face value), so they are also called </a:t>
            </a:r>
            <a:r>
              <a:rPr lang="en-US" altLang="en-US" b="1" smtClean="0"/>
              <a:t>pure discount bonds</a:t>
            </a:r>
            <a:endParaRPr lang="en-US" altLang="en-US" smtClean="0"/>
          </a:p>
          <a:p>
            <a:pPr lvl="1" eaLnBrk="1" hangingPunct="1">
              <a:spcBef>
                <a:spcPct val="50000"/>
              </a:spcBef>
            </a:pPr>
            <a:r>
              <a:rPr lang="en-US" altLang="en-US" b="1" smtClean="0"/>
              <a:t>Treasury Bills </a:t>
            </a:r>
            <a:r>
              <a:rPr lang="en-US" altLang="en-US" smtClean="0"/>
              <a:t>are U.S. government zero-coupon bonds with a maturity of up to one year. </a:t>
            </a:r>
            <a:endParaRPr lang="en-US" altLang="en-US" b="1" smtClean="0"/>
          </a:p>
        </p:txBody>
      </p:sp>
    </p:spTree>
    <p:extLst>
      <p:ext uri="{BB962C8B-B14F-4D97-AF65-F5344CB8AC3E}">
        <p14:creationId xmlns:p14="http://schemas.microsoft.com/office/powerpoint/2010/main" val="310539075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Zero-Coupon Bonds (cont'd)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9863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smtClean="0"/>
              <a:t>Suppose that a one-year, risk-free, zero-coupon bond with a $100,000 face value has an initial price of $96,618.36. The cash flows would be</a:t>
            </a:r>
          </a:p>
          <a:p>
            <a:pPr lvl="1" eaLnBrk="1" hangingPunct="1">
              <a:spcBef>
                <a:spcPct val="450000"/>
              </a:spcBef>
            </a:pPr>
            <a:r>
              <a:rPr lang="en-US" altLang="en-US" smtClean="0"/>
              <a:t>Although the bond pays no “interest,” your compensation is the difference between the initial price and the face value.</a:t>
            </a:r>
          </a:p>
        </p:txBody>
      </p:sp>
      <p:pic>
        <p:nvPicPr>
          <p:cNvPr id="45060" name="Picture 4" descr="BD_08p213_T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225" y="2636912"/>
            <a:ext cx="340995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618613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160338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Coupon Bonds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382000" cy="4648200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Coupon Bonds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/>
              <a:t>Pay face value at maturity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/>
              <a:t>Pay regular coupon interest payments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</a:pPr>
            <a:r>
              <a:rPr lang="en-US" altLang="en-US" smtClean="0"/>
              <a:t>Treasury Notes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/>
              <a:t>U.S. Treasury coupon security with original maturities of 1–10 years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</a:pPr>
            <a:r>
              <a:rPr lang="en-US" altLang="en-US" smtClean="0"/>
              <a:t>Treasury Bonds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/>
              <a:t>U.S. Treasury coupon security with original maturities over 10 years</a:t>
            </a:r>
          </a:p>
        </p:txBody>
      </p:sp>
    </p:spTree>
    <p:extLst>
      <p:ext uri="{BB962C8B-B14F-4D97-AF65-F5344CB8AC3E}">
        <p14:creationId xmlns:p14="http://schemas.microsoft.com/office/powerpoint/2010/main" val="377183770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4"/>
          <p:cNvSpPr>
            <a:spLocks noGrp="1" noChangeArrowheads="1"/>
          </p:cNvSpPr>
          <p:nvPr>
            <p:ph type="title"/>
          </p:nvPr>
        </p:nvSpPr>
        <p:spPr>
          <a:xfrm>
            <a:off x="1176338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Textbook Example 6.2</a:t>
            </a:r>
          </a:p>
        </p:txBody>
      </p:sp>
      <p:pic>
        <p:nvPicPr>
          <p:cNvPr id="51203" name="Picture 4" descr="ex06_02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362200"/>
            <a:ext cx="8323263" cy="161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412248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4"/>
          <p:cNvSpPr>
            <a:spLocks noGrp="1" noChangeArrowheads="1"/>
          </p:cNvSpPr>
          <p:nvPr>
            <p:ph type="title"/>
          </p:nvPr>
        </p:nvSpPr>
        <p:spPr>
          <a:xfrm>
            <a:off x="1177925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Textbook Example 6.2 (cont'd)</a:t>
            </a:r>
          </a:p>
        </p:txBody>
      </p:sp>
      <p:pic>
        <p:nvPicPr>
          <p:cNvPr id="52227" name="Picture 3" descr="ex06_02b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133600"/>
            <a:ext cx="8247063" cy="278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-15619" y="5157192"/>
            <a:ext cx="826256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eaLnBrk="1" hangingPunct="1"/>
            <a:r>
              <a:rPr lang="en-US" altLang="en-US" sz="2000" dirty="0">
                <a:latin typeface="Garamond" panose="02020404030301010803" pitchFamily="18" charset="0"/>
              </a:rPr>
              <a:t>1</a:t>
            </a:r>
            <a:r>
              <a:rPr lang="en-US" altLang="en-US" sz="2000" baseline="30000" dirty="0">
                <a:latin typeface="Garamond" panose="02020404030301010803" pitchFamily="18" charset="0"/>
              </a:rPr>
              <a:t>st</a:t>
            </a:r>
            <a:r>
              <a:rPr lang="en-US" altLang="en-US" sz="2000" dirty="0">
                <a:latin typeface="Garamond" panose="02020404030301010803" pitchFamily="18" charset="0"/>
              </a:rPr>
              <a:t> period in 6 month time, 2</a:t>
            </a:r>
            <a:r>
              <a:rPr lang="en-US" altLang="en-US" sz="2000" baseline="30000" dirty="0">
                <a:latin typeface="Garamond" panose="02020404030301010803" pitchFamily="18" charset="0"/>
              </a:rPr>
              <a:t>nd</a:t>
            </a:r>
            <a:r>
              <a:rPr lang="en-US" altLang="en-US" sz="2000" dirty="0">
                <a:latin typeface="Garamond" panose="02020404030301010803" pitchFamily="18" charset="0"/>
              </a:rPr>
              <a:t> period in 12 months time………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899592" y="3736355"/>
            <a:ext cx="1862509" cy="142083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3677312" y="3645024"/>
            <a:ext cx="462640" cy="158417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402486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"/>
          <p:cNvSpPr>
            <a:spLocks noGrp="1" noChangeArrowheads="1"/>
          </p:cNvSpPr>
          <p:nvPr>
            <p:ph type="title"/>
          </p:nvPr>
        </p:nvSpPr>
        <p:spPr>
          <a:xfrm>
            <a:off x="1160463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Alternative Example 6.2</a:t>
            </a:r>
          </a:p>
        </p:txBody>
      </p:sp>
      <p:sp>
        <p:nvSpPr>
          <p:cNvPr id="53251" name="Content Placeholder 10"/>
          <p:cNvSpPr>
            <a:spLocks noGrp="1"/>
          </p:cNvSpPr>
          <p:nvPr>
            <p:ph idx="1"/>
          </p:nvPr>
        </p:nvSpPr>
        <p:spPr>
          <a:xfrm>
            <a:off x="457200" y="1430338"/>
            <a:ext cx="8382000" cy="2133600"/>
          </a:xfrm>
        </p:spPr>
        <p:txBody>
          <a:bodyPr rIns="91440"/>
          <a:lstStyle/>
          <a:p>
            <a:pPr eaLnBrk="1" hangingPunct="1"/>
            <a:r>
              <a:rPr lang="en-US" altLang="en-US" b="1" smtClean="0"/>
              <a:t>Problem</a:t>
            </a:r>
            <a:endParaRPr lang="en-US" altLang="en-US" smtClean="0"/>
          </a:p>
          <a:p>
            <a:pPr lvl="1" eaLnBrk="1" hangingPunct="1"/>
            <a:r>
              <a:rPr lang="en-US" altLang="en-US" smtClean="0"/>
              <a:t>Suppose that Proctor &amp; Gamble has just issued a 10-year, $1000 bond with a 4% coupon and semi-annual coupon payments.  What cash flows will you receive if you hold the bond until maturity?</a:t>
            </a:r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733526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4"/>
          <p:cNvSpPr>
            <a:spLocks noGrp="1" noChangeArrowheads="1"/>
          </p:cNvSpPr>
          <p:nvPr>
            <p:ph type="title"/>
          </p:nvPr>
        </p:nvSpPr>
        <p:spPr>
          <a:xfrm>
            <a:off x="1160463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Alternative Example 6.2 (cont'd)</a:t>
            </a:r>
          </a:p>
        </p:txBody>
      </p:sp>
      <p:sp>
        <p:nvSpPr>
          <p:cNvPr id="54275" name="TextBox 5"/>
          <p:cNvSpPr>
            <a:spLocks noGrp="1" noChangeArrowheads="1"/>
          </p:cNvSpPr>
          <p:nvPr>
            <p:ph idx="1"/>
          </p:nvPr>
        </p:nvSpPr>
        <p:spPr>
          <a:xfrm>
            <a:off x="457200" y="1439863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b="1" dirty="0" smtClean="0"/>
              <a:t>Solution:</a:t>
            </a:r>
          </a:p>
          <a:p>
            <a:pPr lvl="1" eaLnBrk="1" hangingPunct="1"/>
            <a:r>
              <a:rPr lang="en-US" altLang="en-US" dirty="0" smtClean="0"/>
              <a:t>Here is the timeline, based on a six-month period:</a:t>
            </a:r>
          </a:p>
          <a:p>
            <a:pPr lvl="1" eaLnBrk="1" hangingPunct="1"/>
            <a:endParaRPr lang="en-US" altLang="en-US" dirty="0" smtClean="0"/>
          </a:p>
          <a:p>
            <a:pPr lvl="1" eaLnBrk="1" hangingPunct="1"/>
            <a:endParaRPr lang="en-US" altLang="en-US" dirty="0" smtClean="0"/>
          </a:p>
          <a:p>
            <a:pPr lvl="1" eaLnBrk="1" hangingPunct="1"/>
            <a:endParaRPr lang="en-US" altLang="en-US" dirty="0" smtClean="0"/>
          </a:p>
          <a:p>
            <a:pPr lvl="1" eaLnBrk="1" hangingPunct="1"/>
            <a:endParaRPr lang="en-US" altLang="en-US" dirty="0" smtClean="0"/>
          </a:p>
          <a:p>
            <a:pPr lvl="1" eaLnBrk="1" hangingPunct="1"/>
            <a:endParaRPr lang="en-US" altLang="en-US" dirty="0" smtClean="0"/>
          </a:p>
          <a:p>
            <a:pPr lvl="1" eaLnBrk="1" hangingPunct="1"/>
            <a:r>
              <a:rPr lang="en-US" altLang="en-US" dirty="0" smtClean="0"/>
              <a:t>1</a:t>
            </a:r>
            <a:r>
              <a:rPr lang="en-US" altLang="en-US" baseline="30000" dirty="0" smtClean="0"/>
              <a:t>st</a:t>
            </a:r>
            <a:r>
              <a:rPr lang="en-US" altLang="en-US" dirty="0" smtClean="0"/>
              <a:t> period in 6 month time, 2</a:t>
            </a:r>
            <a:r>
              <a:rPr lang="en-US" altLang="en-US" baseline="30000" dirty="0" smtClean="0"/>
              <a:t>nd</a:t>
            </a:r>
            <a:r>
              <a:rPr lang="en-US" altLang="en-US" dirty="0" smtClean="0"/>
              <a:t> period in 12 months time………</a:t>
            </a:r>
          </a:p>
          <a:p>
            <a:pPr lvl="1" eaLnBrk="1" hangingPunct="1"/>
            <a:r>
              <a:rPr lang="en-US" altLang="en-US" dirty="0" smtClean="0"/>
              <a:t>Note that the last payment is composed of both a coupon payment of $20 and the face value payment of $1000.</a:t>
            </a:r>
          </a:p>
          <a:p>
            <a:pPr lvl="1" eaLnBrk="1" hangingPunct="1"/>
            <a:endParaRPr lang="en-US" altLang="en-US" dirty="0" smtClean="0"/>
          </a:p>
        </p:txBody>
      </p:sp>
      <p:pic>
        <p:nvPicPr>
          <p:cNvPr id="5427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0888"/>
            <a:ext cx="7573963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Arrow Connector 2"/>
          <p:cNvCxnSpPr/>
          <p:nvPr/>
        </p:nvCxnSpPr>
        <p:spPr>
          <a:xfrm flipV="1">
            <a:off x="1547664" y="2852936"/>
            <a:ext cx="1584176" cy="124016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4067944" y="2725936"/>
            <a:ext cx="461491" cy="136716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24183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Coupon Bonds (cont'd)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dirty="0" smtClean="0"/>
              <a:t>Yield to Maturity</a:t>
            </a:r>
          </a:p>
          <a:p>
            <a:pPr lvl="1" eaLnBrk="1" hangingPunct="1">
              <a:spcBef>
                <a:spcPct val="30000"/>
              </a:spcBef>
            </a:pPr>
            <a:r>
              <a:rPr lang="en-US" altLang="en-US" dirty="0" smtClean="0"/>
              <a:t>The YTM is the </a:t>
            </a:r>
            <a:r>
              <a:rPr lang="en-US" altLang="en-US" i="1" dirty="0" smtClean="0"/>
              <a:t>single</a:t>
            </a:r>
            <a:r>
              <a:rPr lang="en-US" altLang="en-US" dirty="0" smtClean="0"/>
              <a:t> discount rate that equates the present value of the bond’s remaining cash flows to its current price.</a:t>
            </a:r>
          </a:p>
          <a:p>
            <a:pPr lvl="1" eaLnBrk="1" hangingPunct="1">
              <a:spcBef>
                <a:spcPct val="30000"/>
              </a:spcBef>
            </a:pPr>
            <a:endParaRPr lang="en-US" altLang="en-US" dirty="0"/>
          </a:p>
          <a:p>
            <a:pPr lvl="1" eaLnBrk="1" hangingPunct="1">
              <a:spcBef>
                <a:spcPct val="30000"/>
              </a:spcBef>
            </a:pPr>
            <a:endParaRPr lang="en-US" altLang="en-US" dirty="0" smtClean="0"/>
          </a:p>
          <a:p>
            <a:pPr lvl="1" eaLnBrk="1" hangingPunct="1">
              <a:spcBef>
                <a:spcPct val="30000"/>
              </a:spcBef>
            </a:pPr>
            <a:endParaRPr lang="en-US" altLang="en-US" dirty="0"/>
          </a:p>
          <a:p>
            <a:pPr lvl="1" eaLnBrk="1" hangingPunct="1">
              <a:spcBef>
                <a:spcPct val="30000"/>
              </a:spcBef>
            </a:pPr>
            <a:r>
              <a:rPr lang="en-US" altLang="en-US" dirty="0" smtClean="0"/>
              <a:t>Yield to Maturity of a Coupon Bond</a:t>
            </a:r>
          </a:p>
        </p:txBody>
      </p:sp>
      <p:pic>
        <p:nvPicPr>
          <p:cNvPr id="7173" name="Picture 4" descr="BD_08p215_T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06" y="2780928"/>
            <a:ext cx="7723188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17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95156203"/>
              </p:ext>
            </p:extLst>
          </p:nvPr>
        </p:nvGraphicFramePr>
        <p:xfrm>
          <a:off x="1043608" y="4360677"/>
          <a:ext cx="6323013" cy="919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7" name="Equation" r:id="rId5" imgW="3149600" imgH="457200" progId="Equation.DSMT4">
                  <p:embed/>
                </p:oleObj>
              </mc:Choice>
              <mc:Fallback>
                <p:oleObj name="Equation" r:id="rId5" imgW="3149600" imgH="457200" progId="Equation.DSMT4">
                  <p:embed/>
                  <p:pic>
                    <p:nvPicPr>
                      <p:cNvPr id="717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4360677"/>
                        <a:ext cx="6323013" cy="9191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763688" y="4360677"/>
            <a:ext cx="3816424" cy="101253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044817" y="4330283"/>
            <a:ext cx="1407503" cy="101253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/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3419872" y="5080890"/>
            <a:ext cx="366670" cy="71041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6413902" y="5174056"/>
            <a:ext cx="328968" cy="63411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331640" y="567793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smtClean="0">
                <a:latin typeface="Garamond" panose="02020404030301010803" pitchFamily="18" charset="0"/>
              </a:rPr>
              <a:t>Present value of all coupon payments (annuity formula)</a:t>
            </a:r>
            <a:endParaRPr lang="en-GB" sz="1800" dirty="0">
              <a:latin typeface="Garamond" panose="02020404030301010803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652120" y="5755372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smtClean="0">
                <a:latin typeface="Garamond" panose="02020404030301010803" pitchFamily="18" charset="0"/>
              </a:rPr>
              <a:t>Present value of the face value payment (single- amount formula)</a:t>
            </a:r>
            <a:endParaRPr lang="en-GB" sz="180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796641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4"/>
          <p:cNvSpPr>
            <a:spLocks noGrp="1" noChangeArrowheads="1"/>
          </p:cNvSpPr>
          <p:nvPr>
            <p:ph type="title"/>
          </p:nvPr>
        </p:nvSpPr>
        <p:spPr>
          <a:xfrm>
            <a:off x="11684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Textbook Example 6.4</a:t>
            </a:r>
          </a:p>
        </p:txBody>
      </p:sp>
      <p:pic>
        <p:nvPicPr>
          <p:cNvPr id="58371" name="Picture 4" descr="ex06_04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08288"/>
            <a:ext cx="828833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84458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4"/>
          <p:cNvSpPr>
            <a:spLocks noGrp="1" noChangeArrowheads="1"/>
          </p:cNvSpPr>
          <p:nvPr>
            <p:ph type="title"/>
          </p:nvPr>
        </p:nvSpPr>
        <p:spPr>
          <a:xfrm>
            <a:off x="11684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Textbook Example 6.4 (cont'd)</a:t>
            </a:r>
          </a:p>
        </p:txBody>
      </p:sp>
      <p:pic>
        <p:nvPicPr>
          <p:cNvPr id="59395" name="Picture 3" descr="ex06_04b.gif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164"/>
          <a:stretch/>
        </p:blipFill>
        <p:spPr bwMode="auto">
          <a:xfrm>
            <a:off x="609600" y="1828800"/>
            <a:ext cx="8102600" cy="18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51011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Alternative Example 6.4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b="1" dirty="0" smtClean="0"/>
              <a:t>Problem</a:t>
            </a:r>
            <a:endParaRPr lang="en-US" altLang="en-US" dirty="0" smtClean="0"/>
          </a:p>
          <a:p>
            <a:pPr lvl="1" eaLnBrk="1" hangingPunct="1">
              <a:spcBef>
                <a:spcPct val="60000"/>
              </a:spcBef>
            </a:pPr>
            <a:r>
              <a:rPr lang="en-US" altLang="en-US" dirty="0" smtClean="0"/>
              <a:t>Consider the bond in the previous example. </a:t>
            </a:r>
          </a:p>
          <a:p>
            <a:pPr lvl="2" eaLnBrk="1" hangingPunct="1">
              <a:spcBef>
                <a:spcPct val="40000"/>
              </a:spcBef>
            </a:pPr>
            <a:r>
              <a:rPr lang="en-US" altLang="en-US" dirty="0" smtClean="0"/>
              <a:t>Suppose its yield to maturity has increased to 10%</a:t>
            </a:r>
          </a:p>
          <a:p>
            <a:pPr lvl="1" eaLnBrk="1" hangingPunct="1">
              <a:spcBef>
                <a:spcPct val="60000"/>
              </a:spcBef>
            </a:pPr>
            <a:r>
              <a:rPr lang="en-US" altLang="en-US" b="1" dirty="0" smtClean="0"/>
              <a:t>What is the bond’s new price</a:t>
            </a:r>
            <a:r>
              <a:rPr lang="en-US" altLang="en-US" dirty="0" smtClean="0"/>
              <a:t>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755576" y="3741051"/>
                <a:ext cx="7200800" cy="82984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=25∗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0.05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∗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1+0.05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1+0.05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741051"/>
                <a:ext cx="7200800" cy="82984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446470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54000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6.2 Dynamic Behavior of Bond Prices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73200"/>
            <a:ext cx="8382000" cy="4648200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dirty="0" smtClean="0"/>
              <a:t>Discount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/>
              <a:t>A bond is selling at a </a:t>
            </a:r>
            <a:r>
              <a:rPr lang="en-US" altLang="en-US" b="1" dirty="0" smtClean="0"/>
              <a:t>discount</a:t>
            </a:r>
            <a:r>
              <a:rPr lang="en-US" altLang="en-US" i="1" dirty="0" smtClean="0"/>
              <a:t> </a:t>
            </a:r>
            <a:r>
              <a:rPr lang="en-US" altLang="en-US" dirty="0" smtClean="0"/>
              <a:t>if the price is less than the face (par) value.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</a:pPr>
            <a:r>
              <a:rPr lang="en-US" altLang="en-US" dirty="0" smtClean="0"/>
              <a:t>Par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/>
              <a:t>A bond is selling at </a:t>
            </a:r>
            <a:r>
              <a:rPr lang="en-US" altLang="en-US" b="1" dirty="0" smtClean="0"/>
              <a:t>par</a:t>
            </a:r>
            <a:r>
              <a:rPr lang="en-US" altLang="en-US" dirty="0" smtClean="0"/>
              <a:t> if the price is equal to the face (par) value.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</a:pPr>
            <a:r>
              <a:rPr lang="en-US" altLang="en-US" dirty="0" smtClean="0"/>
              <a:t>Premium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/>
              <a:t>A bond is selling at a </a:t>
            </a:r>
            <a:r>
              <a:rPr lang="en-US" altLang="en-US" b="1" dirty="0" smtClean="0"/>
              <a:t>premium</a:t>
            </a:r>
            <a:r>
              <a:rPr lang="en-US" altLang="en-US" dirty="0" smtClean="0"/>
              <a:t> if the price is greater than the face (par) value.</a:t>
            </a:r>
          </a:p>
        </p:txBody>
      </p:sp>
    </p:spTree>
    <p:extLst>
      <p:ext uri="{BB962C8B-B14F-4D97-AF65-F5344CB8AC3E}">
        <p14:creationId xmlns:p14="http://schemas.microsoft.com/office/powerpoint/2010/main" val="74897104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Discounts and Premiums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>
              <a:spcBef>
                <a:spcPct val="60000"/>
              </a:spcBef>
            </a:pPr>
            <a:r>
              <a:rPr lang="en-US" altLang="en-US" smtClean="0"/>
              <a:t>If a coupon bond trades at a discount, an investor will earn a return both from receiving the coupons and from receiving a face value that exceeds the price paid for the bond.</a:t>
            </a:r>
          </a:p>
          <a:p>
            <a:pPr lvl="1" eaLnBrk="1" hangingPunct="1">
              <a:spcBef>
                <a:spcPct val="60000"/>
              </a:spcBef>
            </a:pPr>
            <a:r>
              <a:rPr lang="en-US" altLang="en-US" smtClean="0"/>
              <a:t>If a bond trades at a discount, its yield to maturity will exceed its coupon rate.</a:t>
            </a:r>
          </a:p>
        </p:txBody>
      </p:sp>
    </p:spTree>
    <p:extLst>
      <p:ext uri="{BB962C8B-B14F-4D97-AF65-F5344CB8AC3E}">
        <p14:creationId xmlns:p14="http://schemas.microsoft.com/office/powerpoint/2010/main" val="396031131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Discounts and Premiums (cont'd)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474663" y="1439863"/>
            <a:ext cx="8382000" cy="4648200"/>
          </a:xfrm>
        </p:spPr>
        <p:txBody>
          <a:bodyPr rIns="91440"/>
          <a:lstStyle/>
          <a:p>
            <a:pPr eaLnBrk="1" hangingPunct="1">
              <a:spcBef>
                <a:spcPct val="60000"/>
              </a:spcBef>
            </a:pPr>
            <a:r>
              <a:rPr lang="en-US" altLang="en-US" sz="2400" smtClean="0"/>
              <a:t>If a coupon bond trades at a premium, it will earn a return from receiving the coupons, but this return will be diminished by receiving a face value less than the price paid for the bond.</a:t>
            </a:r>
          </a:p>
          <a:p>
            <a:pPr eaLnBrk="1" hangingPunct="1">
              <a:spcBef>
                <a:spcPct val="60000"/>
              </a:spcBef>
            </a:pPr>
            <a:r>
              <a:rPr lang="en-US" altLang="en-US" sz="2400" smtClean="0"/>
              <a:t>Most coupon bonds have a coupon rate so that the bonds will </a:t>
            </a:r>
            <a:r>
              <a:rPr lang="en-US" altLang="en-US" sz="2400" i="1" smtClean="0"/>
              <a:t>initially</a:t>
            </a:r>
            <a:r>
              <a:rPr lang="en-US" altLang="en-US" sz="2400" smtClean="0"/>
              <a:t> trade at, or very close to, par.</a:t>
            </a:r>
          </a:p>
        </p:txBody>
      </p:sp>
    </p:spTree>
    <p:extLst>
      <p:ext uri="{BB962C8B-B14F-4D97-AF65-F5344CB8AC3E}">
        <p14:creationId xmlns:p14="http://schemas.microsoft.com/office/powerpoint/2010/main" val="22939320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Discounts and Premiums (cont'd)</a:t>
            </a:r>
          </a:p>
        </p:txBody>
      </p:sp>
      <p:sp>
        <p:nvSpPr>
          <p:cNvPr id="64515" name="TextBox 5"/>
          <p:cNvSpPr txBox="1">
            <a:spLocks noChangeArrowheads="1"/>
          </p:cNvSpPr>
          <p:nvPr/>
        </p:nvSpPr>
        <p:spPr bwMode="auto">
          <a:xfrm>
            <a:off x="388938" y="1404938"/>
            <a:ext cx="83820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/>
              <a:t>Table 6.1</a:t>
            </a:r>
            <a:r>
              <a:rPr lang="en-US" altLang="en-US" b="0"/>
              <a:t>  </a:t>
            </a:r>
            <a:r>
              <a:rPr lang="en-US" altLang="en-US" b="0">
                <a:solidFill>
                  <a:srgbClr val="000000"/>
                </a:solidFill>
              </a:rPr>
              <a:t>Bond Prices Immediately After a Coupon Payment</a:t>
            </a:r>
          </a:p>
        </p:txBody>
      </p:sp>
      <p:pic>
        <p:nvPicPr>
          <p:cNvPr id="64516" name="Picture 5" descr="Y:\Graphics\Powerpoint\PEARSON\BERK\Final files\ch06\c06t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8" y="3422650"/>
            <a:ext cx="7797800" cy="1277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619498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4"/>
          <p:cNvSpPr>
            <a:spLocks noGrp="1" noChangeArrowheads="1"/>
          </p:cNvSpPr>
          <p:nvPr>
            <p:ph type="title"/>
          </p:nvPr>
        </p:nvSpPr>
        <p:spPr>
          <a:xfrm>
            <a:off x="11684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Textbook Example 6.5</a:t>
            </a:r>
          </a:p>
        </p:txBody>
      </p:sp>
      <p:pic>
        <p:nvPicPr>
          <p:cNvPr id="65539" name="Picture 3" descr="ex06_05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286000"/>
            <a:ext cx="83947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180558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4"/>
          <p:cNvSpPr>
            <a:spLocks noGrp="1" noChangeArrowheads="1"/>
          </p:cNvSpPr>
          <p:nvPr>
            <p:ph type="title"/>
          </p:nvPr>
        </p:nvSpPr>
        <p:spPr>
          <a:xfrm>
            <a:off x="11684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Textbook Example 6.5 (cont'd)</a:t>
            </a:r>
          </a:p>
        </p:txBody>
      </p:sp>
      <p:pic>
        <p:nvPicPr>
          <p:cNvPr id="66563" name="Picture 4" descr="ex06_05b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905000"/>
            <a:ext cx="8534400" cy="305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678303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4"/>
          <p:cNvSpPr>
            <a:spLocks noGrp="1" noChangeArrowheads="1"/>
          </p:cNvSpPr>
          <p:nvPr>
            <p:ph type="title"/>
          </p:nvPr>
        </p:nvSpPr>
        <p:spPr>
          <a:xfrm>
            <a:off x="11684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Alternative Example 6.5</a:t>
            </a:r>
          </a:p>
        </p:txBody>
      </p:sp>
      <p:sp>
        <p:nvSpPr>
          <p:cNvPr id="67587" name="Content Placeholder 10"/>
          <p:cNvSpPr>
            <a:spLocks noGrp="1"/>
          </p:cNvSpPr>
          <p:nvPr>
            <p:ph idx="1"/>
          </p:nvPr>
        </p:nvSpPr>
        <p:spPr>
          <a:xfrm>
            <a:off x="457200" y="1430338"/>
            <a:ext cx="8382000" cy="3962400"/>
          </a:xfrm>
        </p:spPr>
        <p:txBody>
          <a:bodyPr rIns="91440"/>
          <a:lstStyle/>
          <a:p>
            <a:pPr eaLnBrk="1" hangingPunct="1"/>
            <a:r>
              <a:rPr lang="en-US" altLang="en-US" b="1" smtClean="0"/>
              <a:t>Problem</a:t>
            </a:r>
            <a:endParaRPr lang="en-US" altLang="en-US" smtClean="0"/>
          </a:p>
          <a:p>
            <a:pPr lvl="1" eaLnBrk="1" hangingPunct="1"/>
            <a:r>
              <a:rPr lang="en-US" altLang="en-US" smtClean="0"/>
              <a:t>Suppose that Proctor &amp; Gamble issued a bond that has seven years remaining until maturity, a $1000 face value, and a 4% coupon rate with annual coupon payments.  If the current market interest rate is 3%, what is bond’s premium or  discount?  What if the current market rate is 6%?</a:t>
            </a:r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335760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4"/>
          <p:cNvSpPr>
            <a:spLocks noGrp="1" noChangeArrowheads="1"/>
          </p:cNvSpPr>
          <p:nvPr>
            <p:ph type="title"/>
          </p:nvPr>
        </p:nvSpPr>
        <p:spPr>
          <a:xfrm>
            <a:off x="1160463" y="236538"/>
            <a:ext cx="76962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mtClean="0"/>
              <a:t>Interest Rate Changes and Bond Prices</a:t>
            </a:r>
          </a:p>
        </p:txBody>
      </p:sp>
      <p:sp>
        <p:nvSpPr>
          <p:cNvPr id="75779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>
              <a:spcBef>
                <a:spcPct val="60000"/>
              </a:spcBef>
            </a:pPr>
            <a:r>
              <a:rPr lang="en-US" altLang="en-US" smtClean="0"/>
              <a:t>There is an inverse relationship between interest rates and bond prices.</a:t>
            </a:r>
          </a:p>
          <a:p>
            <a:pPr lvl="1" eaLnBrk="1" hangingPunct="1">
              <a:spcBef>
                <a:spcPct val="60000"/>
              </a:spcBef>
            </a:pPr>
            <a:r>
              <a:rPr lang="en-US" altLang="en-US" smtClean="0"/>
              <a:t>As interest rates and bond yields rise, bond prices fall.</a:t>
            </a:r>
          </a:p>
          <a:p>
            <a:pPr lvl="1" eaLnBrk="1" hangingPunct="1">
              <a:spcBef>
                <a:spcPct val="60000"/>
              </a:spcBef>
            </a:pPr>
            <a:r>
              <a:rPr lang="en-US" altLang="en-US" smtClean="0"/>
              <a:t>As interest rates and bond yields fall, bond prices rise.</a:t>
            </a:r>
          </a:p>
        </p:txBody>
      </p:sp>
    </p:spTree>
    <p:extLst>
      <p:ext uri="{BB962C8B-B14F-4D97-AF65-F5344CB8AC3E}">
        <p14:creationId xmlns:p14="http://schemas.microsoft.com/office/powerpoint/2010/main" val="130187034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76338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Treasury Yield Curves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GB" altLang="en-US" dirty="0"/>
              <a:t>A yield curve is a line that plots yields (interest rates) of bonds having equal credit quality but differing maturity dates</a:t>
            </a:r>
            <a:r>
              <a:rPr lang="en-GB" altLang="en-US" dirty="0" smtClean="0"/>
              <a:t>.</a:t>
            </a:r>
          </a:p>
          <a:p>
            <a:pPr lvl="1" eaLnBrk="1" hangingPunct="1"/>
            <a:r>
              <a:rPr lang="en-GB" altLang="en-US" dirty="0" smtClean="0"/>
              <a:t>Interest rate on the vertical axis while term on the horizontal axis.</a:t>
            </a:r>
          </a:p>
          <a:p>
            <a:pPr eaLnBrk="1" hangingPunct="1"/>
            <a:r>
              <a:rPr lang="en-US" altLang="en-US" dirty="0" smtClean="0"/>
              <a:t>Treasury Coupon-Paying Yield Curve</a:t>
            </a:r>
          </a:p>
          <a:p>
            <a:pPr lvl="1" eaLnBrk="1" hangingPunct="1">
              <a:spcBef>
                <a:spcPct val="30000"/>
              </a:spcBef>
            </a:pPr>
            <a:r>
              <a:rPr lang="en-US" altLang="en-US" dirty="0" smtClean="0"/>
              <a:t>Often referred to as “the yield curve”</a:t>
            </a:r>
          </a:p>
          <a:p>
            <a:pPr eaLnBrk="1" hangingPunct="1">
              <a:spcBef>
                <a:spcPct val="60000"/>
              </a:spcBef>
            </a:pPr>
            <a:r>
              <a:rPr lang="en-US" altLang="en-US" dirty="0" smtClean="0"/>
              <a:t>On-the-Run Bonds</a:t>
            </a:r>
          </a:p>
          <a:p>
            <a:pPr lvl="1" eaLnBrk="1" hangingPunct="1">
              <a:spcBef>
                <a:spcPct val="30000"/>
              </a:spcBef>
            </a:pPr>
            <a:r>
              <a:rPr lang="en-US" altLang="en-US" dirty="0" smtClean="0"/>
              <a:t>Most recently issued bonds</a:t>
            </a:r>
          </a:p>
          <a:p>
            <a:pPr lvl="1" eaLnBrk="1" hangingPunct="1">
              <a:spcBef>
                <a:spcPct val="30000"/>
              </a:spcBef>
            </a:pPr>
            <a:r>
              <a:rPr lang="en-US" altLang="en-US" dirty="0" smtClean="0"/>
              <a:t>The yield curve is often a plot of the yields on these bonds.</a:t>
            </a:r>
          </a:p>
        </p:txBody>
      </p:sp>
    </p:spTree>
    <p:extLst>
      <p:ext uri="{BB962C8B-B14F-4D97-AF65-F5344CB8AC3E}">
        <p14:creationId xmlns:p14="http://schemas.microsoft.com/office/powerpoint/2010/main" val="407248283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684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The Yield Curve and the Economy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68" y="1312863"/>
            <a:ext cx="8579296" cy="5342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036928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8" y="160338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6.4 Corporate Bonds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9863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smtClean="0"/>
              <a:t>Corporate Bonds</a:t>
            </a:r>
          </a:p>
          <a:p>
            <a:pPr lvl="1" eaLnBrk="1" hangingPunct="1">
              <a:spcBef>
                <a:spcPct val="30000"/>
              </a:spcBef>
            </a:pPr>
            <a:r>
              <a:rPr lang="en-US" altLang="en-US" smtClean="0"/>
              <a:t>Issued by corporations</a:t>
            </a:r>
          </a:p>
          <a:p>
            <a:pPr eaLnBrk="1" hangingPunct="1">
              <a:spcBef>
                <a:spcPct val="60000"/>
              </a:spcBef>
            </a:pPr>
            <a:r>
              <a:rPr lang="en-US" altLang="en-US" smtClean="0"/>
              <a:t>Credit Risk</a:t>
            </a:r>
          </a:p>
          <a:p>
            <a:pPr lvl="1" eaLnBrk="1" hangingPunct="1">
              <a:spcBef>
                <a:spcPct val="30000"/>
              </a:spcBef>
            </a:pPr>
            <a:r>
              <a:rPr lang="en-US" altLang="en-US" smtClean="0"/>
              <a:t>Risk of default</a:t>
            </a:r>
          </a:p>
        </p:txBody>
      </p:sp>
    </p:spTree>
    <p:extLst>
      <p:ext uri="{BB962C8B-B14F-4D97-AF65-F5344CB8AC3E}">
        <p14:creationId xmlns:p14="http://schemas.microsoft.com/office/powerpoint/2010/main" val="33153413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160338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Corporate Bond Yields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>
              <a:spcBef>
                <a:spcPct val="60000"/>
              </a:spcBef>
            </a:pPr>
            <a:r>
              <a:rPr lang="en-US" altLang="en-US" smtClean="0"/>
              <a:t>Investors pay less for bonds with credit risk than they would for an otherwise identical default-free bond. </a:t>
            </a:r>
          </a:p>
          <a:p>
            <a:pPr eaLnBrk="1" hangingPunct="1">
              <a:spcBef>
                <a:spcPct val="60000"/>
              </a:spcBef>
            </a:pPr>
            <a:r>
              <a:rPr lang="en-US" altLang="en-US" smtClean="0"/>
              <a:t>The yield of bonds with credit risk will be higher than that of otherwise identical default-free bonds.</a:t>
            </a:r>
          </a:p>
        </p:txBody>
      </p:sp>
    </p:spTree>
    <p:extLst>
      <p:ext uri="{BB962C8B-B14F-4D97-AF65-F5344CB8AC3E}">
        <p14:creationId xmlns:p14="http://schemas.microsoft.com/office/powerpoint/2010/main" val="290580332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160338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Corporate Bond Yields (cont'd)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>
              <a:spcBef>
                <a:spcPct val="60000"/>
              </a:spcBef>
            </a:pPr>
            <a:r>
              <a:rPr lang="en-US" altLang="en-US" smtClean="0"/>
              <a:t>Risk of Default</a:t>
            </a:r>
          </a:p>
          <a:p>
            <a:pPr lvl="1" eaLnBrk="1" hangingPunct="1">
              <a:spcBef>
                <a:spcPct val="60000"/>
              </a:spcBef>
            </a:pPr>
            <a:r>
              <a:rPr lang="en-US" altLang="en-US" smtClean="0"/>
              <a:t>A bond’s expected return will be less than the yield to maturity if there is a risk of default. </a:t>
            </a:r>
          </a:p>
          <a:p>
            <a:pPr lvl="1" eaLnBrk="1" hangingPunct="1">
              <a:spcBef>
                <a:spcPct val="60000"/>
              </a:spcBef>
            </a:pPr>
            <a:r>
              <a:rPr lang="en-US" altLang="en-US" smtClean="0"/>
              <a:t>A higher yield to maturity does not necessarily imply that a bond’s expected return is higher.</a:t>
            </a:r>
            <a:endParaRPr lang="en-US" altLang="en-US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40092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Bond Ratings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>
              <a:spcBef>
                <a:spcPct val="60000"/>
              </a:spcBef>
            </a:pPr>
            <a:r>
              <a:rPr lang="en-US" altLang="en-US" smtClean="0"/>
              <a:t>Investment Grade Bonds</a:t>
            </a:r>
          </a:p>
          <a:p>
            <a:pPr eaLnBrk="1" hangingPunct="1">
              <a:spcBef>
                <a:spcPct val="60000"/>
              </a:spcBef>
            </a:pPr>
            <a:r>
              <a:rPr lang="en-US" altLang="en-US" smtClean="0"/>
              <a:t>Speculative Bonds</a:t>
            </a:r>
          </a:p>
          <a:p>
            <a:pPr lvl="1" eaLnBrk="1" hangingPunct="1">
              <a:spcBef>
                <a:spcPct val="40000"/>
              </a:spcBef>
            </a:pPr>
            <a:r>
              <a:rPr lang="en-US" altLang="en-US" smtClean="0"/>
              <a:t>Also known as Junk Bonds or High-Yield Bonds</a:t>
            </a:r>
            <a:endParaRPr lang="en-US" altLang="en-US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5556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3"/>
          <p:cNvSpPr>
            <a:spLocks noGrp="1"/>
          </p:cNvSpPr>
          <p:nvPr>
            <p:ph type="title"/>
          </p:nvPr>
        </p:nvSpPr>
        <p:spPr>
          <a:xfrm>
            <a:off x="11684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Table 6.4  </a:t>
            </a:r>
            <a:r>
              <a:rPr lang="en-US" altLang="en-US" b="0" smtClean="0">
                <a:solidFill>
                  <a:srgbClr val="000000"/>
                </a:solidFill>
              </a:rPr>
              <a:t>Bond Ratings</a:t>
            </a:r>
            <a:endParaRPr lang="en-US" altLang="en-US" smtClean="0"/>
          </a:p>
        </p:txBody>
      </p:sp>
      <p:pic>
        <p:nvPicPr>
          <p:cNvPr id="96259" name="Picture 4" descr="Y:\Graphics\Powerpoint\PEARSON\BERK\Final files\ch06\c06nt004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" y="1905000"/>
            <a:ext cx="8724900" cy="350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746472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itle 3"/>
          <p:cNvSpPr>
            <a:spLocks noGrp="1"/>
          </p:cNvSpPr>
          <p:nvPr>
            <p:ph type="title"/>
          </p:nvPr>
        </p:nvSpPr>
        <p:spPr>
          <a:xfrm>
            <a:off x="11684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Table 6.4  </a:t>
            </a:r>
            <a:r>
              <a:rPr lang="en-US" altLang="en-US" b="0" smtClean="0">
                <a:solidFill>
                  <a:srgbClr val="000000"/>
                </a:solidFill>
              </a:rPr>
              <a:t>Bond Ratings (cont’d)</a:t>
            </a:r>
            <a:endParaRPr lang="en-US" altLang="en-US" smtClean="0"/>
          </a:p>
        </p:txBody>
      </p:sp>
      <p:pic>
        <p:nvPicPr>
          <p:cNvPr id="97283" name="Picture 4" descr="Y:\Graphics\Powerpoint\PEARSON\BERK\Final files\ch06\c06t004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50" y="1952625"/>
            <a:ext cx="8547100" cy="315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174078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160338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Corporate Yield Curves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30338"/>
            <a:ext cx="8382000" cy="4648200"/>
          </a:xfrm>
        </p:spPr>
        <p:txBody>
          <a:bodyPr rIns="91440"/>
          <a:lstStyle/>
          <a:p>
            <a:pPr eaLnBrk="1" hangingPunct="1">
              <a:spcBef>
                <a:spcPct val="50000"/>
              </a:spcBef>
            </a:pPr>
            <a:r>
              <a:rPr lang="en-US" altLang="en-US" smtClean="0"/>
              <a:t>Default Spread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mtClean="0"/>
              <a:t>Also known as Credit Spread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mtClean="0"/>
              <a:t>The difference between the yield on corporate bonds and Treasury yields</a:t>
            </a:r>
          </a:p>
        </p:txBody>
      </p:sp>
    </p:spTree>
    <p:extLst>
      <p:ext uri="{BB962C8B-B14F-4D97-AF65-F5344CB8AC3E}">
        <p14:creationId xmlns:p14="http://schemas.microsoft.com/office/powerpoint/2010/main" val="345927305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46063"/>
            <a:ext cx="76962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mtClean="0"/>
              <a:t>Figure 6.3  </a:t>
            </a:r>
            <a:r>
              <a:rPr lang="en-US" altLang="en-US" b="0" smtClean="0"/>
              <a:t>Corporate Yield Curves for Various Ratings, August 2015</a:t>
            </a:r>
            <a:endParaRPr lang="en-US" altLang="en-US" smtClean="0"/>
          </a:p>
        </p:txBody>
      </p:sp>
      <p:sp>
        <p:nvSpPr>
          <p:cNvPr id="99331" name="TextBox 5"/>
          <p:cNvSpPr txBox="1">
            <a:spLocks noChangeArrowheads="1"/>
          </p:cNvSpPr>
          <p:nvPr/>
        </p:nvSpPr>
        <p:spPr bwMode="auto">
          <a:xfrm>
            <a:off x="457200" y="5943600"/>
            <a:ext cx="4038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>
                <a:solidFill>
                  <a:srgbClr val="000000"/>
                </a:solidFill>
              </a:rPr>
              <a:t>Source: </a:t>
            </a:r>
            <a:r>
              <a:rPr lang="en-US" altLang="en-US" sz="1800" b="0">
                <a:solidFill>
                  <a:srgbClr val="000000"/>
                </a:solidFill>
              </a:rPr>
              <a:t>Yahoo! Finance</a:t>
            </a:r>
            <a:endParaRPr lang="en-US" altLang="en-US" sz="1800">
              <a:solidFill>
                <a:srgbClr val="000000"/>
              </a:solidFill>
            </a:endParaRPr>
          </a:p>
        </p:txBody>
      </p:sp>
      <p:pic>
        <p:nvPicPr>
          <p:cNvPr id="99332" name="Picture 5" descr="Y:\Graphics\Powerpoint\PEARSON\BERK\Final files\ch06\c06f0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325" y="1676400"/>
            <a:ext cx="6229350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216953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smtClean="0"/>
              <a:t>Figure 6.4  </a:t>
            </a:r>
            <a:r>
              <a:rPr lang="en-US" altLang="en-US" sz="2800" b="0" smtClean="0"/>
              <a:t>Yield Spreads and the Financial Crisis</a:t>
            </a:r>
            <a:endParaRPr lang="en-US" altLang="en-US" smtClean="0"/>
          </a:p>
        </p:txBody>
      </p:sp>
      <p:sp>
        <p:nvSpPr>
          <p:cNvPr id="100355" name="TextBox 5"/>
          <p:cNvSpPr txBox="1">
            <a:spLocks noChangeArrowheads="1"/>
          </p:cNvSpPr>
          <p:nvPr/>
        </p:nvSpPr>
        <p:spPr bwMode="auto">
          <a:xfrm>
            <a:off x="457200" y="5334000"/>
            <a:ext cx="2590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/>
              <a:t>Source: </a:t>
            </a:r>
            <a:r>
              <a:rPr lang="en-US" altLang="en-US" sz="1800" b="0"/>
              <a:t>Bloomberg.com</a:t>
            </a:r>
          </a:p>
        </p:txBody>
      </p:sp>
      <p:pic>
        <p:nvPicPr>
          <p:cNvPr id="100356" name="Picture 5" descr="Y:\Graphics\Powerpoint\PEARSON\BERK\Final files\ch06\c06f0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175" y="1006475"/>
            <a:ext cx="4578350" cy="508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54116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itle 1"/>
          <p:cNvSpPr>
            <a:spLocks noGrp="1"/>
          </p:cNvSpPr>
          <p:nvPr>
            <p:ph type="title"/>
          </p:nvPr>
        </p:nvSpPr>
        <p:spPr>
          <a:xfrm>
            <a:off x="1143000" y="169863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6.5 Sovereign Bonds</a:t>
            </a:r>
          </a:p>
        </p:txBody>
      </p:sp>
      <p:sp>
        <p:nvSpPr>
          <p:cNvPr id="101379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7643192" cy="464820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Bonds issued by national governments</a:t>
            </a:r>
          </a:p>
          <a:p>
            <a:pPr lvl="1" eaLnBrk="1" hangingPunct="1"/>
            <a:r>
              <a:rPr lang="en-US" altLang="en-US" dirty="0" smtClean="0"/>
              <a:t>U.S. Treasury securities are generally considered to be default free.</a:t>
            </a:r>
          </a:p>
          <a:p>
            <a:pPr lvl="1" eaLnBrk="1" hangingPunct="1"/>
            <a:r>
              <a:rPr lang="en-US" altLang="en-US" dirty="0" smtClean="0"/>
              <a:t>All sovereign bonds are not default free,</a:t>
            </a:r>
          </a:p>
          <a:p>
            <a:pPr lvl="2" eaLnBrk="1" hangingPunct="1"/>
            <a:r>
              <a:rPr lang="en-US" altLang="en-US" dirty="0" smtClean="0"/>
              <a:t>e.g. Greece defaulted on its outstanding debt in 2012.</a:t>
            </a:r>
          </a:p>
          <a:p>
            <a:pPr lvl="1" eaLnBrk="1" hangingPunct="1"/>
            <a:r>
              <a:rPr lang="en-US" altLang="en-US" dirty="0" smtClean="0"/>
              <a:t>Importance of inflation expectations</a:t>
            </a:r>
          </a:p>
          <a:p>
            <a:pPr lvl="2" eaLnBrk="1" hangingPunct="1"/>
            <a:r>
              <a:rPr lang="en-US" altLang="en-US" dirty="0" smtClean="0"/>
              <a:t>Potential to “inflate away” the debt</a:t>
            </a:r>
          </a:p>
          <a:p>
            <a:pPr lvl="1" eaLnBrk="1" hangingPunct="1"/>
            <a:r>
              <a:rPr lang="en-US" altLang="en-US" dirty="0" smtClean="0"/>
              <a:t>European sovereign debt, the EMU, and the ECB</a:t>
            </a:r>
          </a:p>
          <a:p>
            <a:pPr lvl="1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2308633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8"/>
  <p:tag name="MMPROD_UIDATA" val="&lt;database version=&quot;6.0&quot;&gt;&lt;object type=&quot;1&quot; unique_id=&quot;10001&quot;&gt;&lt;object type=&quot;8&quot; unique_id=&quot;14015&quot;&gt;&lt;/object&gt;&lt;object type=&quot;2&quot; unique_id=&quot;14016&quot;&gt;&lt;object type=&quot;3&quot; unique_id=&quot;14017&quot;&gt;&lt;property id=&quot;20148&quot; value=&quot;5&quot;/&gt;&lt;property id=&quot;20300&quot; value=&quot;Slide 1 - &amp;quot;Corporate Financial&amp;#x0D;&amp;#x0A;Management, 5th edition&amp;#x0D;&amp;#x0A;Glen Arnold&amp;#x0D;&amp;#x0A;Lecture 34&amp;#x0D;&amp;#x0A;Capital Structure: an Introduction to &amp;#x0D;&amp;#x0A;the debat&quot;/&gt;&lt;property id=&quot;20307&quot; value=&quot;256&quot;/&gt;&lt;/object&gt;&lt;object type=&quot;3&quot; unique_id=&quot;14018&quot;&gt;&lt;property id=&quot;20148&quot; value=&quot;5&quot;/&gt;&lt;property id=&quot;20300&quot; value=&quot;Slide 2&quot;/&gt;&lt;property id=&quot;20307&quot; value=&quot;257&quot;/&gt;&lt;/object&gt;&lt;object type=&quot;3&quot; unique_id=&quot;14019&quot;&gt;&lt;property id=&quot;20148&quot; value=&quot;5&quot;/&gt;&lt;property id=&quot;20300&quot; value=&quot;Slide 3&quot;/&gt;&lt;property id=&quot;20307&quot; value=&quot;258&quot;/&gt;&lt;/object&gt;&lt;object type=&quot;3&quot; unique_id=&quot;14020&quot;&gt;&lt;property id=&quot;20148&quot; value=&quot;5&quot;/&gt;&lt;property id=&quot;20300&quot; value=&quot;Slide 4&quot;/&gt;&lt;property id=&quot;20307&quot; value=&quot;259&quot;/&gt;&lt;/object&gt;&lt;object type=&quot;3&quot; unique_id=&quot;14021&quot;&gt;&lt;property id=&quot;20148&quot; value=&quot;5&quot;/&gt;&lt;property id=&quot;20300&quot; value=&quot;Slide 5&quot;/&gt;&lt;property id=&quot;20307&quot; value=&quot;260&quot;/&gt;&lt;/object&gt;&lt;object type=&quot;3&quot; unique_id=&quot;14022&quot;&gt;&lt;property id=&quot;20148&quot; value=&quot;5&quot;/&gt;&lt;property id=&quot;20300&quot; value=&quot;Slide 6&quot;/&gt;&lt;property id=&quot;20307&quot; value=&quot;261&quot;/&gt;&lt;/object&gt;&lt;object type=&quot;3&quot; unique_id=&quot;14023&quot;&gt;&lt;property id=&quot;20148&quot; value=&quot;5&quot;/&gt;&lt;property id=&quot;20300&quot; value=&quot;Slide 7&quot;/&gt;&lt;property id=&quot;20307&quot; value=&quot;262&quot;/&gt;&lt;/object&gt;&lt;object type=&quot;3&quot; unique_id=&quot;14024&quot;&gt;&lt;property id=&quot;20148&quot; value=&quot;5&quot;/&gt;&lt;property id=&quot;20300&quot; value=&quot;Slide 8&quot;/&gt;&lt;property id=&quot;20307&quot; value=&quot;263&quot;/&gt;&lt;/object&gt;&lt;object type=&quot;3&quot; unique_id=&quot;14025&quot;&gt;&lt;property id=&quot;20148&quot; value=&quot;5&quot;/&gt;&lt;property id=&quot;20300&quot; value=&quot;Slide 9&quot;/&gt;&lt;property id=&quot;20307&quot; value=&quot;264&quot;/&gt;&lt;/object&gt;&lt;object type=&quot;3&quot; unique_id=&quot;14026&quot;&gt;&lt;property id=&quot;20148&quot; value=&quot;5&quot;/&gt;&lt;property id=&quot;20300&quot; value=&quot;Slide 10&quot;/&gt;&lt;property id=&quot;20307&quot; value=&quot;265&quot;/&gt;&lt;/object&gt;&lt;object type=&quot;3&quot; unique_id=&quot;14027&quot;&gt;&lt;property id=&quot;20148&quot; value=&quot;5&quot;/&gt;&lt;property id=&quot;20300&quot; value=&quot;Slide 11&quot;/&gt;&lt;property id=&quot;20307&quot; value=&quot;266&quot;/&gt;&lt;/object&gt;&lt;object type=&quot;3&quot; unique_id=&quot;14028&quot;&gt;&lt;property id=&quot;20148&quot; value=&quot;5&quot;/&gt;&lt;property id=&quot;20300&quot; value=&quot;Slide 12&quot;/&gt;&lt;property id=&quot;20307&quot; value=&quot;267&quot;/&gt;&lt;/object&gt;&lt;object type=&quot;3&quot; unique_id=&quot;14029&quot;&gt;&lt;property id=&quot;20148&quot; value=&quot;5&quot;/&gt;&lt;property id=&quot;20300&quot; value=&quot;Slide 13&quot;/&gt;&lt;property id=&quot;20307&quot; value=&quot;268&quot;/&gt;&lt;/object&gt;&lt;object type=&quot;3&quot; unique_id=&quot;14030&quot;&gt;&lt;property id=&quot;20148&quot; value=&quot;5&quot;/&gt;&lt;property id=&quot;20300&quot; value=&quot;Slide 14&quot;/&gt;&lt;property id=&quot;20307&quot; value=&quot;269&quot;/&gt;&lt;/object&gt;&lt;object type=&quot;3&quot; unique_id=&quot;14031&quot;&gt;&lt;property id=&quot;20148&quot; value=&quot;5&quot;/&gt;&lt;property id=&quot;20300&quot; value=&quot;Slide 15&quot;/&gt;&lt;property id=&quot;20307&quot; value=&quot;270&quot;/&gt;&lt;/object&gt;&lt;object type=&quot;3&quot; unique_id=&quot;14032&quot;&gt;&lt;property id=&quot;20148&quot; value=&quot;5&quot;/&gt;&lt;property id=&quot;20300&quot; value=&quot;Slide 16&quot;/&gt;&lt;property id=&quot;20307&quot; value=&quot;271&quot;/&gt;&lt;/object&gt;&lt;object type=&quot;3&quot; unique_id=&quot;14033&quot;&gt;&lt;property id=&quot;20148&quot; value=&quot;5&quot;/&gt;&lt;property id=&quot;20300&quot; value=&quot;Slide 17&quot;/&gt;&lt;property id=&quot;20307&quot; value=&quot;272&quot;/&gt;&lt;/object&gt;&lt;object type=&quot;3&quot; unique_id=&quot;14034&quot;&gt;&lt;property id=&quot;20148&quot; value=&quot;5&quot;/&gt;&lt;property id=&quot;20300&quot; value=&quot;Slide 18&quot;/&gt;&lt;property id=&quot;20307&quot; value=&quot;273&quot;/&gt;&lt;/object&gt;&lt;object type=&quot;3&quot; unique_id=&quot;14035&quot;&gt;&lt;property id=&quot;20148&quot; value=&quot;5&quot;/&gt;&lt;property id=&quot;20300&quot; value=&quot;Slide 19&quot;/&gt;&lt;property id=&quot;20307&quot; value=&quot;274&quot;/&gt;&lt;/object&gt;&lt;object type=&quot;3&quot; unique_id=&quot;14036&quot;&gt;&lt;property id=&quot;20148&quot; value=&quot;5&quot;/&gt;&lt;property id=&quot;20300&quot; value=&quot;Slide 20&quot;/&gt;&lt;property id=&quot;20307&quot; value=&quot;275&quot;/&gt;&lt;/object&gt;&lt;object type=&quot;3&quot; unique_id=&quot;14037&quot;&gt;&lt;property id=&quot;20148&quot; value=&quot;5&quot;/&gt;&lt;property id=&quot;20300&quot; value=&quot;Slide 21&quot;/&gt;&lt;property id=&quot;20307&quot; value=&quot;276&quot;/&gt;&lt;/object&gt;&lt;object type=&quot;3&quot; unique_id=&quot;14038&quot;&gt;&lt;property id=&quot;20148&quot; value=&quot;5&quot;/&gt;&lt;property id=&quot;20300&quot; value=&quot;Slide 22&quot;/&gt;&lt;property id=&quot;20307&quot; value=&quot;277&quot;/&gt;&lt;/object&gt;&lt;object type=&quot;3&quot; unique_id=&quot;14039&quot;&gt;&lt;property id=&quot;20148&quot; value=&quot;5&quot;/&gt;&lt;property id=&quot;20300&quot; value=&quot;Slide 23&quot;/&gt;&lt;property id=&quot;20307&quot; value=&quot;278&quot;/&gt;&lt;/object&gt;&lt;object type=&quot;3&quot; unique_id=&quot;14040&quot;&gt;&lt;property id=&quot;20148&quot; value=&quot;5&quot;/&gt;&lt;property id=&quot;20300&quot; value=&quot;Slide 24&quot;/&gt;&lt;property id=&quot;20307&quot; value=&quot;279&quot;/&gt;&lt;/object&gt;&lt;object type=&quot;3&quot; unique_id=&quot;14041&quot;&gt;&lt;property id=&quot;20148&quot; value=&quot;5&quot;/&gt;&lt;property id=&quot;20300&quot; value=&quot;Slide 25&quot;/&gt;&lt;property id=&quot;20307&quot; value=&quot;280&quot;/&gt;&lt;/object&gt;&lt;object type=&quot;3&quot; unique_id=&quot;14042&quot;&gt;&lt;property id=&quot;20148&quot; value=&quot;5&quot;/&gt;&lt;property id=&quot;20300&quot; value=&quot;Slide 26&quot;/&gt;&lt;property id=&quot;20307&quot; value=&quot;281&quot;/&gt;&lt;/object&gt;&lt;object type=&quot;3&quot; unique_id=&quot;14043&quot;&gt;&lt;property id=&quot;20148&quot; value=&quot;5&quot;/&gt;&lt;property id=&quot;20300&quot; value=&quot;Slide 27&quot;/&gt;&lt;property id=&quot;20307&quot; value=&quot;283&quot;/&gt;&lt;/object&gt;&lt;object type=&quot;3&quot; unique_id=&quot;14044&quot;&gt;&lt;property id=&quot;20148&quot; value=&quot;5&quot;/&gt;&lt;property id=&quot;20300&quot; value=&quot;Slide 28&quot;/&gt;&lt;property id=&quot;20307&quot; value=&quot;284&quot;/&gt;&lt;/object&gt;&lt;/object&gt;&lt;/object&gt;&lt;/database&gt;"/>
</p:tagLst>
</file>

<file path=ppt/theme/theme1.xml><?xml version="1.0" encoding="utf-8"?>
<a:theme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2967</TotalTime>
  <Words>1166</Words>
  <Application>Microsoft Office PowerPoint</Application>
  <PresentationFormat>On-screen Show (4:3)</PresentationFormat>
  <Paragraphs>171</Paragraphs>
  <Slides>34</Slides>
  <Notes>33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ＭＳ Ｐゴシック</vt:lpstr>
      <vt:lpstr>宋体</vt:lpstr>
      <vt:lpstr>Arial</vt:lpstr>
      <vt:lpstr>Calibri</vt:lpstr>
      <vt:lpstr>Cambria Math</vt:lpstr>
      <vt:lpstr>Garamond</vt:lpstr>
      <vt:lpstr>Times</vt:lpstr>
      <vt:lpstr>Times New Roman</vt:lpstr>
      <vt:lpstr>1_Default Design</vt:lpstr>
      <vt:lpstr>Equation</vt:lpstr>
      <vt:lpstr>PowerPoint Presentation</vt:lpstr>
      <vt:lpstr>6.1 Bond Cash Flows, Prices, and Yields</vt:lpstr>
      <vt:lpstr>6.1 Bond Cash Flows, Prices,  and Yields (cont'd)</vt:lpstr>
      <vt:lpstr>Zero-Coupon Bonds</vt:lpstr>
      <vt:lpstr>Zero-Coupon Bonds (cont'd)</vt:lpstr>
      <vt:lpstr>Coupon Bonds</vt:lpstr>
      <vt:lpstr>Textbook Example 6.2</vt:lpstr>
      <vt:lpstr>Textbook Example 6.2 (cont'd)</vt:lpstr>
      <vt:lpstr>Alternative Example 6.2</vt:lpstr>
      <vt:lpstr>Alternative Example 6.2 (cont'd)</vt:lpstr>
      <vt:lpstr>Coupon Bonds (cont'd)</vt:lpstr>
      <vt:lpstr>Textbook Example 6.4</vt:lpstr>
      <vt:lpstr>Textbook Example 6.4 (cont'd)</vt:lpstr>
      <vt:lpstr>Alternative Example 6.4</vt:lpstr>
      <vt:lpstr>6.2 Dynamic Behavior of Bond Prices</vt:lpstr>
      <vt:lpstr>Discounts and Premiums</vt:lpstr>
      <vt:lpstr>Discounts and Premiums (cont'd)</vt:lpstr>
      <vt:lpstr>Discounts and Premiums (cont'd)</vt:lpstr>
      <vt:lpstr>Textbook Example 6.5</vt:lpstr>
      <vt:lpstr>Textbook Example 6.5 (cont'd)</vt:lpstr>
      <vt:lpstr>Alternative Example 6.5</vt:lpstr>
      <vt:lpstr>Interest Rate Changes and Bond Prices</vt:lpstr>
      <vt:lpstr>Treasury Yield Curves</vt:lpstr>
      <vt:lpstr>The Yield Curve and the Economy</vt:lpstr>
      <vt:lpstr>6.4 Corporate Bonds</vt:lpstr>
      <vt:lpstr>Corporate Bond Yields</vt:lpstr>
      <vt:lpstr>Corporate Bond Yields (cont'd)</vt:lpstr>
      <vt:lpstr>Bond Ratings</vt:lpstr>
      <vt:lpstr>Table 6.4  Bond Ratings</vt:lpstr>
      <vt:lpstr>Table 6.4  Bond Ratings (cont’d)</vt:lpstr>
      <vt:lpstr>Corporate Yield Curves</vt:lpstr>
      <vt:lpstr>Figure 6.3  Corporate Yield Curves for Various Ratings, August 2015</vt:lpstr>
      <vt:lpstr>Figure 6.4  Yield Spreads and the Financial Crisis</vt:lpstr>
      <vt:lpstr>6.5 Sovereign Bonds</vt:lpstr>
    </vt:vector>
  </TitlesOfParts>
  <Company>laserwords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laser</dc:creator>
  <cp:lastModifiedBy>Miao, Jia</cp:lastModifiedBy>
  <cp:revision>610</cp:revision>
  <dcterms:created xsi:type="dcterms:W3CDTF">2005-05-11T06:33:50Z</dcterms:created>
  <dcterms:modified xsi:type="dcterms:W3CDTF">2022-05-24T14:22:07Z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b551598-29da-492a-8b9f-8358cd43dd03_Enabled">
    <vt:lpwstr>True</vt:lpwstr>
  </property>
  <property fmtid="{D5CDD505-2E9C-101B-9397-08002B2CF9AE}" pid="3" name="MSIP_Label_3b551598-29da-492a-8b9f-8358cd43dd03_SiteId">
    <vt:lpwstr>c9ef029c-18cf-4016-86d3-93cf8e94ff94</vt:lpwstr>
  </property>
  <property fmtid="{D5CDD505-2E9C-101B-9397-08002B2CF9AE}" pid="4" name="MSIP_Label_3b551598-29da-492a-8b9f-8358cd43dd03_Owner">
    <vt:lpwstr>KU48743@kingston.ac.uk</vt:lpwstr>
  </property>
  <property fmtid="{D5CDD505-2E9C-101B-9397-08002B2CF9AE}" pid="5" name="MSIP_Label_3b551598-29da-492a-8b9f-8358cd43dd03_SetDate">
    <vt:lpwstr>2020-09-04T13:00:43.3523659Z</vt:lpwstr>
  </property>
  <property fmtid="{D5CDD505-2E9C-101B-9397-08002B2CF9AE}" pid="6" name="MSIP_Label_3b551598-29da-492a-8b9f-8358cd43dd03_Name">
    <vt:lpwstr>General</vt:lpwstr>
  </property>
  <property fmtid="{D5CDD505-2E9C-101B-9397-08002B2CF9AE}" pid="7" name="MSIP_Label_3b551598-29da-492a-8b9f-8358cd43dd03_Application">
    <vt:lpwstr>Microsoft Azure Information Protection</vt:lpwstr>
  </property>
  <property fmtid="{D5CDD505-2E9C-101B-9397-08002B2CF9AE}" pid="8" name="MSIP_Label_3b551598-29da-492a-8b9f-8358cd43dd03_ActionId">
    <vt:lpwstr>354eae87-a2f8-4367-90ee-819a1feb782c</vt:lpwstr>
  </property>
  <property fmtid="{D5CDD505-2E9C-101B-9397-08002B2CF9AE}" pid="9" name="MSIP_Label_3b551598-29da-492a-8b9f-8358cd43dd03_Extended_MSFT_Method">
    <vt:lpwstr>Automatic</vt:lpwstr>
  </property>
  <property fmtid="{D5CDD505-2E9C-101B-9397-08002B2CF9AE}" pid="10" name="Sensitivity">
    <vt:lpwstr>General</vt:lpwstr>
  </property>
</Properties>
</file>