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9"/>
  </p:notesMasterIdLst>
  <p:sldIdLst>
    <p:sldId id="256" r:id="rId2"/>
    <p:sldId id="257" r:id="rId3"/>
    <p:sldId id="260" r:id="rId4"/>
    <p:sldId id="259" r:id="rId5"/>
    <p:sldId id="261" r:id="rId6"/>
    <p:sldId id="265" r:id="rId7"/>
    <p:sldId id="266" r:id="rId8"/>
    <p:sldId id="267" r:id="rId9"/>
    <p:sldId id="274" r:id="rId10"/>
    <p:sldId id="268" r:id="rId11"/>
    <p:sldId id="269" r:id="rId12"/>
    <p:sldId id="270" r:id="rId13"/>
    <p:sldId id="271" r:id="rId14"/>
    <p:sldId id="272" r:id="rId15"/>
    <p:sldId id="273" r:id="rId16"/>
    <p:sldId id="275" r:id="rId17"/>
    <p:sldId id="285" r:id="rId18"/>
    <p:sldId id="278" r:id="rId19"/>
    <p:sldId id="279" r:id="rId20"/>
    <p:sldId id="280" r:id="rId21"/>
    <p:sldId id="281" r:id="rId22"/>
    <p:sldId id="276" r:id="rId23"/>
    <p:sldId id="283" r:id="rId24"/>
    <p:sldId id="282" r:id="rId25"/>
    <p:sldId id="284" r:id="rId26"/>
    <p:sldId id="262" r:id="rId27"/>
    <p:sldId id="286" r:id="rId28"/>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5E5F7"/>
    <a:srgbClr val="FE9202"/>
    <a:srgbClr val="E7FF01"/>
    <a:srgbClr val="E39A39"/>
    <a:srgbClr val="1D3A00"/>
    <a:srgbClr val="5EEC3C"/>
    <a:srgbClr val="990099"/>
    <a:srgbClr val="CC0099"/>
    <a:srgbClr val="007033"/>
    <a:srgbClr val="6C1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816" y="-28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5" Type="http://schemas.openxmlformats.org/officeDocument/2006/relationships/chartUserShapes" Target="../drawings/drawing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oleObject" Target="file:///C:\Users\Brad%20Wood\AppData\Local\Packages\microsoft.windowscommunicationsapps_8wekyb3d8bbwe\LocalState\Files\S0\21566\Attachments\AD11%201920%20Output%20PT%5b37220%5d.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1-16F0-4095-935B-2F1F20EFF6FC}"/>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extLst>
              <c:ext xmlns:c16="http://schemas.microsoft.com/office/drawing/2014/chart" uri="{C3380CC4-5D6E-409C-BE32-E72D297353CC}">
                <c16:uniqueId val="{00000003-16F0-4095-935B-2F1F20EFF6FC}"/>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extLst>
              <c:ext xmlns:c16="http://schemas.microsoft.com/office/drawing/2014/chart" uri="{C3380CC4-5D6E-409C-BE32-E72D297353CC}">
                <c16:uniqueId val="{00000005-16F0-4095-935B-2F1F20EFF6FC}"/>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extLst>
              <c:ext xmlns:c16="http://schemas.microsoft.com/office/drawing/2014/chart" uri="{C3380CC4-5D6E-409C-BE32-E72D297353CC}">
                <c16:uniqueId val="{00000007-16F0-4095-935B-2F1F20EFF6FC}"/>
              </c:ext>
            </c:extLst>
          </c:dPt>
          <c:dPt>
            <c:idx val="4"/>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c:spPr>
            <c:extLst>
              <c:ext xmlns:c16="http://schemas.microsoft.com/office/drawing/2014/chart" uri="{C3380CC4-5D6E-409C-BE32-E72D297353CC}">
                <c16:uniqueId val="{00000009-16F0-4095-935B-2F1F20EFF6FC}"/>
              </c:ext>
            </c:extLst>
          </c:dPt>
          <c:dPt>
            <c:idx val="5"/>
            <c:bubble3D val="0"/>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c:spPr>
            <c:extLst>
              <c:ext xmlns:c16="http://schemas.microsoft.com/office/drawing/2014/chart" uri="{C3380CC4-5D6E-409C-BE32-E72D297353CC}">
                <c16:uniqueId val="{0000000B-16F0-4095-935B-2F1F20EFF6FC}"/>
              </c:ext>
            </c:extLst>
          </c:dPt>
          <c:dPt>
            <c:idx val="6"/>
            <c:bubble3D val="0"/>
            <c:spPr>
              <a:gradFill rotWithShape="1">
                <a:gsLst>
                  <a:gs pos="0">
                    <a:schemeClr val="accent1">
                      <a:lumMod val="60000"/>
                      <a:satMod val="103000"/>
                      <a:lumMod val="102000"/>
                      <a:tint val="94000"/>
                    </a:schemeClr>
                  </a:gs>
                  <a:gs pos="50000">
                    <a:schemeClr val="accent1">
                      <a:lumMod val="60000"/>
                      <a:satMod val="110000"/>
                      <a:lumMod val="100000"/>
                      <a:shade val="100000"/>
                    </a:schemeClr>
                  </a:gs>
                  <a:gs pos="100000">
                    <a:schemeClr val="accent1">
                      <a:lumMod val="60000"/>
                      <a:lumMod val="99000"/>
                      <a:satMod val="120000"/>
                      <a:shade val="78000"/>
                    </a:schemeClr>
                  </a:gs>
                </a:gsLst>
                <a:lin ang="5400000" scaled="0"/>
              </a:gradFill>
              <a:ln>
                <a:noFill/>
              </a:ln>
              <a:effectLst/>
            </c:spPr>
            <c:extLst>
              <c:ext xmlns:c16="http://schemas.microsoft.com/office/drawing/2014/chart" uri="{C3380CC4-5D6E-409C-BE32-E72D297353CC}">
                <c16:uniqueId val="{0000000D-16F0-4095-935B-2F1F20EFF6FC}"/>
              </c:ext>
            </c:extLst>
          </c:dPt>
          <c:dPt>
            <c:idx val="7"/>
            <c:bubble3D val="0"/>
            <c:spPr>
              <a:gradFill rotWithShape="1">
                <a:gsLst>
                  <a:gs pos="0">
                    <a:schemeClr val="accent2">
                      <a:lumMod val="60000"/>
                      <a:satMod val="103000"/>
                      <a:lumMod val="102000"/>
                      <a:tint val="94000"/>
                    </a:schemeClr>
                  </a:gs>
                  <a:gs pos="50000">
                    <a:schemeClr val="accent2">
                      <a:lumMod val="60000"/>
                      <a:satMod val="110000"/>
                      <a:lumMod val="100000"/>
                      <a:shade val="100000"/>
                    </a:schemeClr>
                  </a:gs>
                  <a:gs pos="100000">
                    <a:schemeClr val="accent2">
                      <a:lumMod val="60000"/>
                      <a:lumMod val="99000"/>
                      <a:satMod val="120000"/>
                      <a:shade val="78000"/>
                    </a:schemeClr>
                  </a:gs>
                </a:gsLst>
                <a:lin ang="5400000" scaled="0"/>
              </a:gradFill>
              <a:ln>
                <a:noFill/>
              </a:ln>
              <a:effectLst/>
            </c:spPr>
            <c:extLst>
              <c:ext xmlns:c16="http://schemas.microsoft.com/office/drawing/2014/chart" uri="{C3380CC4-5D6E-409C-BE32-E72D297353CC}">
                <c16:uniqueId val="{0000000F-16F0-4095-935B-2F1F20EFF6FC}"/>
              </c:ext>
            </c:extLst>
          </c:dPt>
          <c:dPt>
            <c:idx val="8"/>
            <c:bubble3D val="0"/>
            <c:spPr>
              <a:gradFill rotWithShape="1">
                <a:gsLst>
                  <a:gs pos="0">
                    <a:schemeClr val="accent3">
                      <a:lumMod val="60000"/>
                      <a:satMod val="103000"/>
                      <a:lumMod val="102000"/>
                      <a:tint val="94000"/>
                    </a:schemeClr>
                  </a:gs>
                  <a:gs pos="50000">
                    <a:schemeClr val="accent3">
                      <a:lumMod val="60000"/>
                      <a:satMod val="110000"/>
                      <a:lumMod val="100000"/>
                      <a:shade val="100000"/>
                    </a:schemeClr>
                  </a:gs>
                  <a:gs pos="100000">
                    <a:schemeClr val="accent3">
                      <a:lumMod val="60000"/>
                      <a:lumMod val="99000"/>
                      <a:satMod val="120000"/>
                      <a:shade val="78000"/>
                    </a:schemeClr>
                  </a:gs>
                </a:gsLst>
                <a:lin ang="5400000" scaled="0"/>
              </a:gradFill>
              <a:ln>
                <a:noFill/>
              </a:ln>
              <a:effectLst/>
            </c:spPr>
            <c:extLst>
              <c:ext xmlns:c16="http://schemas.microsoft.com/office/drawing/2014/chart" uri="{C3380CC4-5D6E-409C-BE32-E72D297353CC}">
                <c16:uniqueId val="{00000011-16F0-4095-935B-2F1F20EFF6FC}"/>
              </c:ext>
            </c:extLst>
          </c:dPt>
          <c:dPt>
            <c:idx val="9"/>
            <c:bubble3D val="0"/>
            <c:spPr>
              <a:gradFill rotWithShape="1">
                <a:gsLst>
                  <a:gs pos="0">
                    <a:schemeClr val="accent4">
                      <a:lumMod val="60000"/>
                      <a:satMod val="103000"/>
                      <a:lumMod val="102000"/>
                      <a:tint val="94000"/>
                    </a:schemeClr>
                  </a:gs>
                  <a:gs pos="50000">
                    <a:schemeClr val="accent4">
                      <a:lumMod val="60000"/>
                      <a:satMod val="110000"/>
                      <a:lumMod val="100000"/>
                      <a:shade val="100000"/>
                    </a:schemeClr>
                  </a:gs>
                  <a:gs pos="100000">
                    <a:schemeClr val="accent4">
                      <a:lumMod val="60000"/>
                      <a:lumMod val="99000"/>
                      <a:satMod val="120000"/>
                      <a:shade val="78000"/>
                    </a:schemeClr>
                  </a:gs>
                </a:gsLst>
                <a:lin ang="5400000" scaled="0"/>
              </a:gradFill>
              <a:ln>
                <a:noFill/>
              </a:ln>
              <a:effectLst/>
            </c:spPr>
            <c:extLst>
              <c:ext xmlns:c16="http://schemas.microsoft.com/office/drawing/2014/chart" uri="{C3380CC4-5D6E-409C-BE32-E72D297353CC}">
                <c16:uniqueId val="{00000013-16F0-4095-935B-2F1F20EFF6FC}"/>
              </c:ext>
            </c:extLst>
          </c:dPt>
          <c:dPt>
            <c:idx val="10"/>
            <c:bubble3D val="0"/>
            <c:spPr>
              <a:gradFill rotWithShape="1">
                <a:gsLst>
                  <a:gs pos="0">
                    <a:schemeClr val="accent5">
                      <a:lumMod val="60000"/>
                      <a:satMod val="103000"/>
                      <a:lumMod val="102000"/>
                      <a:tint val="94000"/>
                    </a:schemeClr>
                  </a:gs>
                  <a:gs pos="50000">
                    <a:schemeClr val="accent5">
                      <a:lumMod val="60000"/>
                      <a:satMod val="110000"/>
                      <a:lumMod val="100000"/>
                      <a:shade val="100000"/>
                    </a:schemeClr>
                  </a:gs>
                  <a:gs pos="100000">
                    <a:schemeClr val="accent5">
                      <a:lumMod val="60000"/>
                      <a:lumMod val="99000"/>
                      <a:satMod val="120000"/>
                      <a:shade val="78000"/>
                    </a:schemeClr>
                  </a:gs>
                </a:gsLst>
                <a:lin ang="5400000" scaled="0"/>
              </a:gradFill>
              <a:ln>
                <a:noFill/>
              </a:ln>
              <a:effectLst/>
            </c:spPr>
            <c:extLst>
              <c:ext xmlns:c16="http://schemas.microsoft.com/office/drawing/2014/chart" uri="{C3380CC4-5D6E-409C-BE32-E72D297353CC}">
                <c16:uniqueId val="{00000015-16F0-4095-935B-2F1F20EFF6FC}"/>
              </c:ext>
            </c:extLst>
          </c:dPt>
          <c:dPt>
            <c:idx val="11"/>
            <c:bubble3D val="0"/>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noFill/>
              </a:ln>
              <a:effectLst/>
            </c:spPr>
            <c:extLst>
              <c:ext xmlns:c16="http://schemas.microsoft.com/office/drawing/2014/chart" uri="{C3380CC4-5D6E-409C-BE32-E72D297353CC}">
                <c16:uniqueId val="{00000017-16F0-4095-935B-2F1F20EFF6FC}"/>
              </c:ext>
            </c:extLst>
          </c:dPt>
          <c:dPt>
            <c:idx val="12"/>
            <c:bubble3D val="0"/>
            <c:spPr>
              <a:gradFill rotWithShape="1">
                <a:gsLst>
                  <a:gs pos="0">
                    <a:schemeClr val="accent1">
                      <a:lumMod val="80000"/>
                      <a:lumOff val="20000"/>
                      <a:satMod val="103000"/>
                      <a:lumMod val="102000"/>
                      <a:tint val="94000"/>
                    </a:schemeClr>
                  </a:gs>
                  <a:gs pos="50000">
                    <a:schemeClr val="accent1">
                      <a:lumMod val="80000"/>
                      <a:lumOff val="20000"/>
                      <a:satMod val="110000"/>
                      <a:lumMod val="100000"/>
                      <a:shade val="100000"/>
                    </a:schemeClr>
                  </a:gs>
                  <a:gs pos="100000">
                    <a:schemeClr val="accent1">
                      <a:lumMod val="80000"/>
                      <a:lumOff val="20000"/>
                      <a:lumMod val="99000"/>
                      <a:satMod val="120000"/>
                      <a:shade val="78000"/>
                    </a:schemeClr>
                  </a:gs>
                </a:gsLst>
                <a:lin ang="5400000" scaled="0"/>
              </a:gradFill>
              <a:ln>
                <a:noFill/>
              </a:ln>
              <a:effectLst/>
            </c:spPr>
            <c:extLst>
              <c:ext xmlns:c16="http://schemas.microsoft.com/office/drawing/2014/chart" uri="{C3380CC4-5D6E-409C-BE32-E72D297353CC}">
                <c16:uniqueId val="{00000019-16F0-4095-935B-2F1F20EFF6FC}"/>
              </c:ext>
            </c:extLst>
          </c:dPt>
          <c:dPt>
            <c:idx val="13"/>
            <c:bubble3D val="0"/>
            <c:spPr>
              <a:gradFill rotWithShape="1">
                <a:gsLst>
                  <a:gs pos="0">
                    <a:schemeClr val="accent2">
                      <a:lumMod val="80000"/>
                      <a:lumOff val="20000"/>
                      <a:satMod val="103000"/>
                      <a:lumMod val="102000"/>
                      <a:tint val="94000"/>
                    </a:schemeClr>
                  </a:gs>
                  <a:gs pos="50000">
                    <a:schemeClr val="accent2">
                      <a:lumMod val="80000"/>
                      <a:lumOff val="20000"/>
                      <a:satMod val="110000"/>
                      <a:lumMod val="100000"/>
                      <a:shade val="100000"/>
                    </a:schemeClr>
                  </a:gs>
                  <a:gs pos="100000">
                    <a:schemeClr val="accent2">
                      <a:lumMod val="80000"/>
                      <a:lumOff val="20000"/>
                      <a:lumMod val="99000"/>
                      <a:satMod val="120000"/>
                      <a:shade val="78000"/>
                    </a:schemeClr>
                  </a:gs>
                </a:gsLst>
                <a:lin ang="5400000" scaled="0"/>
              </a:gradFill>
              <a:ln>
                <a:noFill/>
              </a:ln>
              <a:effectLst/>
            </c:spPr>
            <c:extLst>
              <c:ext xmlns:c16="http://schemas.microsoft.com/office/drawing/2014/chart" uri="{C3380CC4-5D6E-409C-BE32-E72D297353CC}">
                <c16:uniqueId val="{0000001B-16F0-4095-935B-2F1F20EFF6FC}"/>
              </c:ext>
            </c:extLst>
          </c:dPt>
          <c:dPt>
            <c:idx val="14"/>
            <c:bubble3D val="0"/>
            <c:spPr>
              <a:gradFill rotWithShape="1">
                <a:gsLst>
                  <a:gs pos="0">
                    <a:schemeClr val="accent3">
                      <a:lumMod val="80000"/>
                      <a:lumOff val="20000"/>
                      <a:satMod val="103000"/>
                      <a:lumMod val="102000"/>
                      <a:tint val="94000"/>
                    </a:schemeClr>
                  </a:gs>
                  <a:gs pos="50000">
                    <a:schemeClr val="accent3">
                      <a:lumMod val="80000"/>
                      <a:lumOff val="20000"/>
                      <a:satMod val="110000"/>
                      <a:lumMod val="100000"/>
                      <a:shade val="100000"/>
                    </a:schemeClr>
                  </a:gs>
                  <a:gs pos="100000">
                    <a:schemeClr val="accent3">
                      <a:lumMod val="80000"/>
                      <a:lumOff val="20000"/>
                      <a:lumMod val="99000"/>
                      <a:satMod val="120000"/>
                      <a:shade val="78000"/>
                    </a:schemeClr>
                  </a:gs>
                </a:gsLst>
                <a:lin ang="5400000" scaled="0"/>
              </a:gradFill>
              <a:ln>
                <a:noFill/>
              </a:ln>
              <a:effectLst/>
            </c:spPr>
            <c:extLst>
              <c:ext xmlns:c16="http://schemas.microsoft.com/office/drawing/2014/chart" uri="{C3380CC4-5D6E-409C-BE32-E72D297353CC}">
                <c16:uniqueId val="{0000001D-16F0-4095-935B-2F1F20EFF6FC}"/>
              </c:ext>
            </c:extLst>
          </c:dPt>
          <c:dPt>
            <c:idx val="15"/>
            <c:bubble3D val="0"/>
            <c:spPr>
              <a:gradFill rotWithShape="1">
                <a:gsLst>
                  <a:gs pos="0">
                    <a:schemeClr val="accent4">
                      <a:lumMod val="80000"/>
                      <a:lumOff val="20000"/>
                      <a:satMod val="103000"/>
                      <a:lumMod val="102000"/>
                      <a:tint val="94000"/>
                    </a:schemeClr>
                  </a:gs>
                  <a:gs pos="50000">
                    <a:schemeClr val="accent4">
                      <a:lumMod val="80000"/>
                      <a:lumOff val="20000"/>
                      <a:satMod val="110000"/>
                      <a:lumMod val="100000"/>
                      <a:shade val="100000"/>
                    </a:schemeClr>
                  </a:gs>
                  <a:gs pos="100000">
                    <a:schemeClr val="accent4">
                      <a:lumMod val="80000"/>
                      <a:lumOff val="20000"/>
                      <a:lumMod val="99000"/>
                      <a:satMod val="120000"/>
                      <a:shade val="78000"/>
                    </a:schemeClr>
                  </a:gs>
                </a:gsLst>
                <a:lin ang="5400000" scaled="0"/>
              </a:gradFill>
              <a:ln>
                <a:noFill/>
              </a:ln>
              <a:effectLst/>
            </c:spPr>
            <c:extLst>
              <c:ext xmlns:c16="http://schemas.microsoft.com/office/drawing/2014/chart" uri="{C3380CC4-5D6E-409C-BE32-E72D297353CC}">
                <c16:uniqueId val="{0000001F-16F0-4095-935B-2F1F20EFF6FC}"/>
              </c:ext>
            </c:extLst>
          </c:dPt>
          <c:dPt>
            <c:idx val="16"/>
            <c:bubble3D val="0"/>
            <c:spPr>
              <a:gradFill rotWithShape="1">
                <a:gsLst>
                  <a:gs pos="0">
                    <a:schemeClr val="accent5">
                      <a:lumMod val="80000"/>
                      <a:lumOff val="20000"/>
                      <a:satMod val="103000"/>
                      <a:lumMod val="102000"/>
                      <a:tint val="94000"/>
                    </a:schemeClr>
                  </a:gs>
                  <a:gs pos="50000">
                    <a:schemeClr val="accent5">
                      <a:lumMod val="80000"/>
                      <a:lumOff val="20000"/>
                      <a:satMod val="110000"/>
                      <a:lumMod val="100000"/>
                      <a:shade val="100000"/>
                    </a:schemeClr>
                  </a:gs>
                  <a:gs pos="100000">
                    <a:schemeClr val="accent5">
                      <a:lumMod val="80000"/>
                      <a:lumOff val="20000"/>
                      <a:lumMod val="99000"/>
                      <a:satMod val="120000"/>
                      <a:shade val="78000"/>
                    </a:schemeClr>
                  </a:gs>
                </a:gsLst>
                <a:lin ang="5400000" scaled="0"/>
              </a:gradFill>
              <a:ln>
                <a:noFill/>
              </a:ln>
              <a:effectLst/>
            </c:spPr>
            <c:extLst>
              <c:ext xmlns:c16="http://schemas.microsoft.com/office/drawing/2014/chart" uri="{C3380CC4-5D6E-409C-BE32-E72D297353CC}">
                <c16:uniqueId val="{00000021-16F0-4095-935B-2F1F20EFF6FC}"/>
              </c:ext>
            </c:extLst>
          </c:dPt>
          <c:dPt>
            <c:idx val="17"/>
            <c:bubble3D val="0"/>
            <c:spPr>
              <a:gradFill rotWithShape="1">
                <a:gsLst>
                  <a:gs pos="0">
                    <a:schemeClr val="accent6">
                      <a:lumMod val="80000"/>
                      <a:lumOff val="20000"/>
                      <a:satMod val="103000"/>
                      <a:lumMod val="102000"/>
                      <a:tint val="94000"/>
                    </a:schemeClr>
                  </a:gs>
                  <a:gs pos="50000">
                    <a:schemeClr val="accent6">
                      <a:lumMod val="80000"/>
                      <a:lumOff val="20000"/>
                      <a:satMod val="110000"/>
                      <a:lumMod val="100000"/>
                      <a:shade val="100000"/>
                    </a:schemeClr>
                  </a:gs>
                  <a:gs pos="100000">
                    <a:schemeClr val="accent6">
                      <a:lumMod val="80000"/>
                      <a:lumOff val="20000"/>
                      <a:lumMod val="99000"/>
                      <a:satMod val="120000"/>
                      <a:shade val="78000"/>
                    </a:schemeClr>
                  </a:gs>
                </a:gsLst>
                <a:lin ang="5400000" scaled="0"/>
              </a:gradFill>
              <a:ln>
                <a:noFill/>
              </a:ln>
              <a:effectLst/>
            </c:spPr>
            <c:extLst>
              <c:ext xmlns:c16="http://schemas.microsoft.com/office/drawing/2014/chart" uri="{C3380CC4-5D6E-409C-BE32-E72D297353CC}">
                <c16:uniqueId val="{00000023-16F0-4095-935B-2F1F20EFF6FC}"/>
              </c:ext>
            </c:extLst>
          </c:dPt>
          <c:dPt>
            <c:idx val="18"/>
            <c:bubble3D val="0"/>
            <c:spPr>
              <a:gradFill rotWithShape="1">
                <a:gsLst>
                  <a:gs pos="0">
                    <a:schemeClr val="accent1">
                      <a:lumMod val="80000"/>
                      <a:satMod val="103000"/>
                      <a:lumMod val="102000"/>
                      <a:tint val="94000"/>
                    </a:schemeClr>
                  </a:gs>
                  <a:gs pos="50000">
                    <a:schemeClr val="accent1">
                      <a:lumMod val="80000"/>
                      <a:satMod val="110000"/>
                      <a:lumMod val="100000"/>
                      <a:shade val="100000"/>
                    </a:schemeClr>
                  </a:gs>
                  <a:gs pos="100000">
                    <a:schemeClr val="accent1">
                      <a:lumMod val="80000"/>
                      <a:lumMod val="99000"/>
                      <a:satMod val="120000"/>
                      <a:shade val="78000"/>
                    </a:schemeClr>
                  </a:gs>
                </a:gsLst>
                <a:lin ang="5400000" scaled="0"/>
              </a:gradFill>
              <a:ln>
                <a:noFill/>
              </a:ln>
              <a:effectLst/>
            </c:spPr>
            <c:extLst>
              <c:ext xmlns:c16="http://schemas.microsoft.com/office/drawing/2014/chart" uri="{C3380CC4-5D6E-409C-BE32-E72D297353CC}">
                <c16:uniqueId val="{00000025-16F0-4095-935B-2F1F20EFF6FC}"/>
              </c:ext>
            </c:extLst>
          </c:dPt>
          <c:dPt>
            <c:idx val="19"/>
            <c:bubble3D val="0"/>
            <c:spPr>
              <a:gradFill rotWithShape="1">
                <a:gsLst>
                  <a:gs pos="0">
                    <a:schemeClr val="accent2">
                      <a:lumMod val="80000"/>
                      <a:satMod val="103000"/>
                      <a:lumMod val="102000"/>
                      <a:tint val="94000"/>
                    </a:schemeClr>
                  </a:gs>
                  <a:gs pos="50000">
                    <a:schemeClr val="accent2">
                      <a:lumMod val="80000"/>
                      <a:satMod val="110000"/>
                      <a:lumMod val="100000"/>
                      <a:shade val="100000"/>
                    </a:schemeClr>
                  </a:gs>
                  <a:gs pos="100000">
                    <a:schemeClr val="accent2">
                      <a:lumMod val="80000"/>
                      <a:lumMod val="99000"/>
                      <a:satMod val="120000"/>
                      <a:shade val="78000"/>
                    </a:schemeClr>
                  </a:gs>
                </a:gsLst>
                <a:lin ang="5400000" scaled="0"/>
              </a:gradFill>
              <a:ln>
                <a:noFill/>
              </a:ln>
              <a:effectLst/>
            </c:spPr>
            <c:extLst>
              <c:ext xmlns:c16="http://schemas.microsoft.com/office/drawing/2014/chart" uri="{C3380CC4-5D6E-409C-BE32-E72D297353CC}">
                <c16:uniqueId val="{00000027-16F0-4095-935B-2F1F20EFF6FC}"/>
              </c:ext>
            </c:extLst>
          </c:dPt>
          <c:dPt>
            <c:idx val="20"/>
            <c:bubble3D val="0"/>
            <c:spPr>
              <a:gradFill rotWithShape="1">
                <a:gsLst>
                  <a:gs pos="0">
                    <a:schemeClr val="accent3">
                      <a:lumMod val="80000"/>
                      <a:satMod val="103000"/>
                      <a:lumMod val="102000"/>
                      <a:tint val="94000"/>
                    </a:schemeClr>
                  </a:gs>
                  <a:gs pos="50000">
                    <a:schemeClr val="accent3">
                      <a:lumMod val="80000"/>
                      <a:satMod val="110000"/>
                      <a:lumMod val="100000"/>
                      <a:shade val="100000"/>
                    </a:schemeClr>
                  </a:gs>
                  <a:gs pos="100000">
                    <a:schemeClr val="accent3">
                      <a:lumMod val="80000"/>
                      <a:lumMod val="99000"/>
                      <a:satMod val="120000"/>
                      <a:shade val="78000"/>
                    </a:schemeClr>
                  </a:gs>
                </a:gsLst>
                <a:lin ang="5400000" scaled="0"/>
              </a:gradFill>
              <a:ln>
                <a:noFill/>
              </a:ln>
              <a:effectLst/>
            </c:spPr>
            <c:extLst>
              <c:ext xmlns:c16="http://schemas.microsoft.com/office/drawing/2014/chart" uri="{C3380CC4-5D6E-409C-BE32-E72D297353CC}">
                <c16:uniqueId val="{00000029-16F0-4095-935B-2F1F20EFF6FC}"/>
              </c:ext>
            </c:extLst>
          </c:dPt>
          <c:dPt>
            <c:idx val="21"/>
            <c:bubble3D val="0"/>
            <c:spPr>
              <a:gradFill rotWithShape="1">
                <a:gsLst>
                  <a:gs pos="0">
                    <a:schemeClr val="accent4">
                      <a:lumMod val="80000"/>
                      <a:satMod val="103000"/>
                      <a:lumMod val="102000"/>
                      <a:tint val="94000"/>
                    </a:schemeClr>
                  </a:gs>
                  <a:gs pos="50000">
                    <a:schemeClr val="accent4">
                      <a:lumMod val="80000"/>
                      <a:satMod val="110000"/>
                      <a:lumMod val="100000"/>
                      <a:shade val="100000"/>
                    </a:schemeClr>
                  </a:gs>
                  <a:gs pos="100000">
                    <a:schemeClr val="accent4">
                      <a:lumMod val="80000"/>
                      <a:lumMod val="99000"/>
                      <a:satMod val="120000"/>
                      <a:shade val="78000"/>
                    </a:schemeClr>
                  </a:gs>
                </a:gsLst>
                <a:lin ang="5400000" scaled="0"/>
              </a:gradFill>
              <a:ln>
                <a:noFill/>
              </a:ln>
              <a:effectLst/>
            </c:spPr>
            <c:extLst>
              <c:ext xmlns:c16="http://schemas.microsoft.com/office/drawing/2014/chart" uri="{C3380CC4-5D6E-409C-BE32-E72D297353CC}">
                <c16:uniqueId val="{0000002B-16F0-4095-935B-2F1F20EFF6FC}"/>
              </c:ext>
            </c:extLst>
          </c:dPt>
          <c:dPt>
            <c:idx val="22"/>
            <c:bubble3D val="0"/>
            <c:spPr>
              <a:gradFill rotWithShape="1">
                <a:gsLst>
                  <a:gs pos="0">
                    <a:schemeClr val="accent5">
                      <a:lumMod val="80000"/>
                      <a:satMod val="103000"/>
                      <a:lumMod val="102000"/>
                      <a:tint val="94000"/>
                    </a:schemeClr>
                  </a:gs>
                  <a:gs pos="50000">
                    <a:schemeClr val="accent5">
                      <a:lumMod val="80000"/>
                      <a:satMod val="110000"/>
                      <a:lumMod val="100000"/>
                      <a:shade val="100000"/>
                    </a:schemeClr>
                  </a:gs>
                  <a:gs pos="100000">
                    <a:schemeClr val="accent5">
                      <a:lumMod val="80000"/>
                      <a:lumMod val="99000"/>
                      <a:satMod val="120000"/>
                      <a:shade val="78000"/>
                    </a:schemeClr>
                  </a:gs>
                </a:gsLst>
                <a:lin ang="5400000" scaled="0"/>
              </a:gradFill>
              <a:ln>
                <a:noFill/>
              </a:ln>
              <a:effectLst/>
            </c:spPr>
            <c:extLst>
              <c:ext xmlns:c16="http://schemas.microsoft.com/office/drawing/2014/chart" uri="{C3380CC4-5D6E-409C-BE32-E72D297353CC}">
                <c16:uniqueId val="{0000002D-16F0-4095-935B-2F1F20EFF6FC}"/>
              </c:ext>
            </c:extLst>
          </c:dPt>
          <c:dPt>
            <c:idx val="23"/>
            <c:bubble3D val="0"/>
            <c:spPr>
              <a:gradFill rotWithShape="1">
                <a:gsLst>
                  <a:gs pos="0">
                    <a:schemeClr val="accent6">
                      <a:lumMod val="80000"/>
                      <a:satMod val="103000"/>
                      <a:lumMod val="102000"/>
                      <a:tint val="94000"/>
                    </a:schemeClr>
                  </a:gs>
                  <a:gs pos="50000">
                    <a:schemeClr val="accent6">
                      <a:lumMod val="80000"/>
                      <a:satMod val="110000"/>
                      <a:lumMod val="100000"/>
                      <a:shade val="100000"/>
                    </a:schemeClr>
                  </a:gs>
                  <a:gs pos="100000">
                    <a:schemeClr val="accent6">
                      <a:lumMod val="80000"/>
                      <a:lumMod val="99000"/>
                      <a:satMod val="120000"/>
                      <a:shade val="78000"/>
                    </a:schemeClr>
                  </a:gs>
                </a:gsLst>
                <a:lin ang="5400000" scaled="0"/>
              </a:gradFill>
              <a:ln>
                <a:noFill/>
              </a:ln>
              <a:effectLst/>
            </c:spPr>
            <c:extLst>
              <c:ext xmlns:c16="http://schemas.microsoft.com/office/drawing/2014/chart" uri="{C3380CC4-5D6E-409C-BE32-E72D297353CC}">
                <c16:uniqueId val="{0000002F-16F0-4095-935B-2F1F20EFF6FC}"/>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bg1"/>
                    </a:solidFill>
                    <a:latin typeface="+mn-lt"/>
                    <a:ea typeface="+mn-ea"/>
                    <a:cs typeface="+mn-cs"/>
                  </a:defRPr>
                </a:pPr>
                <a:endParaRPr lang="en-US"/>
              </a:p>
            </c:txPr>
            <c:dLblPos val="bestFit"/>
            <c:showLegendKey val="0"/>
            <c:showVal val="0"/>
            <c:showCatName val="1"/>
            <c:showSerName val="0"/>
            <c:showPercent val="0"/>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Sheet1!$D$4:$D$27</c:f>
              <c:strCache>
                <c:ptCount val="24"/>
                <c:pt idx="0">
                  <c:v>Gas Usage</c:v>
                </c:pt>
                <c:pt idx="1">
                  <c:v>Main Board Electricity Mater</c:v>
                </c:pt>
                <c:pt idx="2">
                  <c:v>CARBS PV (30.50 kWp)</c:v>
                </c:pt>
                <c:pt idx="3">
                  <c:v>Lift No1</c:v>
                </c:pt>
                <c:pt idx="4">
                  <c:v>Lift No2</c:v>
                </c:pt>
                <c:pt idx="5">
                  <c:v>SMB1</c:v>
                </c:pt>
                <c:pt idx="6">
                  <c:v>SMB2</c:v>
                </c:pt>
                <c:pt idx="7">
                  <c:v>DB External</c:v>
                </c:pt>
                <c:pt idx="8">
                  <c:v>DB Plant</c:v>
                </c:pt>
                <c:pt idx="9">
                  <c:v>DB TFP</c:v>
                </c:pt>
                <c:pt idx="10">
                  <c:v>DB FFL</c:v>
                </c:pt>
                <c:pt idx="11">
                  <c:v>DB FFP</c:v>
                </c:pt>
                <c:pt idx="12">
                  <c:v>DB SFL</c:v>
                </c:pt>
                <c:pt idx="13">
                  <c:v>DB SFP</c:v>
                </c:pt>
                <c:pt idx="14">
                  <c:v>DB IT2</c:v>
                </c:pt>
                <c:pt idx="15">
                  <c:v>DB GFL</c:v>
                </c:pt>
                <c:pt idx="16">
                  <c:v>DB GFP</c:v>
                </c:pt>
                <c:pt idx="17">
                  <c:v>DB Roof</c:v>
                </c:pt>
                <c:pt idx="18">
                  <c:v>Platform Lift</c:v>
                </c:pt>
                <c:pt idx="19">
                  <c:v>Unknown</c:v>
                </c:pt>
                <c:pt idx="20">
                  <c:v>CHP Electrical Production</c:v>
                </c:pt>
                <c:pt idx="21">
                  <c:v>CHP Heat Production</c:v>
                </c:pt>
                <c:pt idx="22">
                  <c:v>CHP Fuel Consumption </c:v>
                </c:pt>
                <c:pt idx="23">
                  <c:v>CHP Run Hours</c:v>
                </c:pt>
              </c:strCache>
            </c:strRef>
          </c:cat>
          <c:val>
            <c:numRef>
              <c:f>Sheet1!$Q$4:$Q$27</c:f>
              <c:numCache>
                <c:formatCode>General</c:formatCode>
                <c:ptCount val="24"/>
                <c:pt idx="0">
                  <c:v>335.29999999999995</c:v>
                </c:pt>
                <c:pt idx="1">
                  <c:v>24114</c:v>
                </c:pt>
                <c:pt idx="2">
                  <c:v>25255</c:v>
                </c:pt>
                <c:pt idx="3">
                  <c:v>1187</c:v>
                </c:pt>
                <c:pt idx="4">
                  <c:v>1067</c:v>
                </c:pt>
                <c:pt idx="5">
                  <c:v>74075</c:v>
                </c:pt>
                <c:pt idx="6">
                  <c:v>17023</c:v>
                </c:pt>
                <c:pt idx="7">
                  <c:v>10792</c:v>
                </c:pt>
                <c:pt idx="8">
                  <c:v>118</c:v>
                </c:pt>
                <c:pt idx="9">
                  <c:v>7380</c:v>
                </c:pt>
                <c:pt idx="10">
                  <c:v>3118</c:v>
                </c:pt>
                <c:pt idx="11">
                  <c:v>10190</c:v>
                </c:pt>
                <c:pt idx="12">
                  <c:v>4721</c:v>
                </c:pt>
                <c:pt idx="13">
                  <c:v>5032</c:v>
                </c:pt>
                <c:pt idx="14">
                  <c:v>10467</c:v>
                </c:pt>
                <c:pt idx="15">
                  <c:v>349</c:v>
                </c:pt>
                <c:pt idx="16">
                  <c:v>339</c:v>
                </c:pt>
                <c:pt idx="17">
                  <c:v>18089</c:v>
                </c:pt>
                <c:pt idx="18">
                  <c:v>6072</c:v>
                </c:pt>
                <c:pt idx="19">
                  <c:v>35182</c:v>
                </c:pt>
                <c:pt idx="20">
                  <c:v>41025</c:v>
                </c:pt>
                <c:pt idx="21">
                  <c:v>91769</c:v>
                </c:pt>
                <c:pt idx="22">
                  <c:v>156070</c:v>
                </c:pt>
                <c:pt idx="23">
                  <c:v>4587</c:v>
                </c:pt>
              </c:numCache>
            </c:numRef>
          </c:val>
          <c:extLst>
            <c:ext xmlns:c16="http://schemas.microsoft.com/office/drawing/2014/chart" uri="{C3380CC4-5D6E-409C-BE32-E72D297353CC}">
              <c16:uniqueId val="{00000030-16F0-4095-935B-2F1F20EFF6FC}"/>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ayout>
        <c:manualLayout>
          <c:xMode val="edge"/>
          <c:yMode val="edge"/>
          <c:x val="4.6838548810778396E-2"/>
          <c:y val="0.8425942061862175"/>
          <c:w val="0.75323093496265348"/>
          <c:h val="0.125715204456723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userShapes r:id="rId5"/>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391211921812005"/>
          <c:y val="4.4082123657546858E-2"/>
          <c:w val="0.84480440602698725"/>
          <c:h val="0.85870067816553908"/>
        </c:manualLayout>
      </c:layout>
      <c:barChart>
        <c:barDir val="col"/>
        <c:grouping val="clustered"/>
        <c:varyColors val="0"/>
        <c:ser>
          <c:idx val="0"/>
          <c:order val="0"/>
          <c:tx>
            <c:strRef>
              <c:f>Sheet1!$U$22</c:f>
              <c:strCache>
                <c:ptCount val="1"/>
                <c:pt idx="0">
                  <c:v>CHP meters</c:v>
                </c:pt>
              </c:strCache>
            </c:strRef>
          </c:tx>
          <c:spPr>
            <a:solidFill>
              <a:schemeClr val="accent1"/>
            </a:solidFill>
            <a:ln>
              <a:noFill/>
            </a:ln>
            <a:effectLst/>
          </c:spPr>
          <c:invertIfNegative val="0"/>
          <c:val>
            <c:numRef>
              <c:f>Sheet1!$T$22</c:f>
              <c:numCache>
                <c:formatCode>General</c:formatCode>
                <c:ptCount val="1"/>
                <c:pt idx="0">
                  <c:v>293451</c:v>
                </c:pt>
              </c:numCache>
            </c:numRef>
          </c:val>
          <c:extLst>
            <c:ext xmlns:c16="http://schemas.microsoft.com/office/drawing/2014/chart" uri="{C3380CC4-5D6E-409C-BE32-E72D297353CC}">
              <c16:uniqueId val="{00000000-ADC3-4BB1-9295-805D591D4407}"/>
            </c:ext>
          </c:extLst>
        </c:ser>
        <c:ser>
          <c:idx val="1"/>
          <c:order val="1"/>
          <c:tx>
            <c:strRef>
              <c:f>Sheet1!$U$23</c:f>
              <c:strCache>
                <c:ptCount val="1"/>
                <c:pt idx="0">
                  <c:v>All other usage</c:v>
                </c:pt>
              </c:strCache>
            </c:strRef>
          </c:tx>
          <c:spPr>
            <a:solidFill>
              <a:schemeClr val="accent2"/>
            </a:solidFill>
            <a:ln>
              <a:noFill/>
            </a:ln>
            <a:effectLst/>
          </c:spPr>
          <c:invertIfNegative val="0"/>
          <c:val>
            <c:numRef>
              <c:f>Sheet1!$T$23</c:f>
              <c:numCache>
                <c:formatCode>General</c:formatCode>
                <c:ptCount val="1"/>
                <c:pt idx="0">
                  <c:v>254908.3</c:v>
                </c:pt>
              </c:numCache>
            </c:numRef>
          </c:val>
          <c:extLst>
            <c:ext xmlns:c16="http://schemas.microsoft.com/office/drawing/2014/chart" uri="{C3380CC4-5D6E-409C-BE32-E72D297353CC}">
              <c16:uniqueId val="{00000001-ADC3-4BB1-9295-805D591D4407}"/>
            </c:ext>
          </c:extLst>
        </c:ser>
        <c:dLbls>
          <c:showLegendKey val="0"/>
          <c:showVal val="0"/>
          <c:showCatName val="0"/>
          <c:showSerName val="0"/>
          <c:showPercent val="0"/>
          <c:showBubbleSize val="0"/>
        </c:dLbls>
        <c:gapWidth val="219"/>
        <c:overlap val="-27"/>
        <c:axId val="546832872"/>
        <c:axId val="546832216"/>
      </c:barChart>
      <c:catAx>
        <c:axId val="546832872"/>
        <c:scaling>
          <c:orientation val="minMax"/>
        </c:scaling>
        <c:delete val="1"/>
        <c:axPos val="b"/>
        <c:numFmt formatCode="General" sourceLinked="1"/>
        <c:majorTickMark val="none"/>
        <c:minorTickMark val="none"/>
        <c:tickLblPos val="nextTo"/>
        <c:crossAx val="546832216"/>
        <c:crosses val="autoZero"/>
        <c:auto val="1"/>
        <c:lblAlgn val="ctr"/>
        <c:lblOffset val="100"/>
        <c:noMultiLvlLbl val="0"/>
      </c:catAx>
      <c:valAx>
        <c:axId val="5468322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bg1"/>
                    </a:solidFill>
                    <a:latin typeface="+mn-lt"/>
                    <a:ea typeface="+mn-ea"/>
                    <a:cs typeface="+mn-cs"/>
                  </a:defRPr>
                </a:pPr>
                <a:r>
                  <a:rPr lang="en-US" b="1">
                    <a:solidFill>
                      <a:schemeClr val="bg1"/>
                    </a:solidFill>
                  </a:rPr>
                  <a:t>Kwh</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bg1"/>
                  </a:solidFill>
                  <a:latin typeface="+mn-lt"/>
                  <a:ea typeface="+mn-ea"/>
                  <a:cs typeface="+mn-cs"/>
                </a:defRPr>
              </a:pPr>
              <a:endParaRPr lang="en-US"/>
            </a:p>
          </c:txPr>
        </c:title>
        <c:numFmt formatCode="General" sourceLinked="1"/>
        <c:majorTickMark val="none"/>
        <c:minorTickMark val="none"/>
        <c:tickLblPos val="nextTo"/>
        <c:spPr>
          <a:noFill/>
          <a:ln>
            <a:solidFill>
              <a:schemeClr val="bg1"/>
            </a:solidFill>
          </a:ln>
          <a:effectLst/>
        </c:spPr>
        <c:txPr>
          <a:bodyPr rot="-60000000" spcFirstLastPara="1" vertOverflow="ellipsis" vert="horz" wrap="square" anchor="ctr" anchorCtr="1"/>
          <a:lstStyle/>
          <a:p>
            <a:pPr>
              <a:defRPr sz="900" b="1" i="0" u="none" strike="noStrike" kern="1200" baseline="0">
                <a:solidFill>
                  <a:schemeClr val="bg1"/>
                </a:solidFill>
                <a:latin typeface="+mn-lt"/>
                <a:ea typeface="+mn-ea"/>
                <a:cs typeface="+mn-cs"/>
              </a:defRPr>
            </a:pPr>
            <a:endParaRPr lang="en-US"/>
          </a:p>
        </c:txPr>
        <c:crossAx val="546832872"/>
        <c:crosses val="autoZero"/>
        <c:crossBetween val="between"/>
      </c:valAx>
      <c:spPr>
        <a:noFill/>
        <a:ln>
          <a:noFill/>
        </a:ln>
        <a:effectLst/>
      </c:spPr>
    </c:plotArea>
    <c:legend>
      <c:legendPos val="b"/>
      <c:layout>
        <c:manualLayout>
          <c:xMode val="edge"/>
          <c:yMode val="edge"/>
          <c:x val="0.30293471836743946"/>
          <c:y val="0.92797258677025551"/>
          <c:w val="0.4650396084918294"/>
          <c:h val="5.3135074519367248E-2"/>
        </c:manualLayout>
      </c:layout>
      <c:overlay val="0"/>
      <c:spPr>
        <a:noFill/>
        <a:ln>
          <a:solidFill>
            <a:schemeClr val="bg1"/>
          </a:solidFill>
        </a:ln>
        <a:effectLst/>
      </c:spPr>
      <c:txPr>
        <a:bodyPr rot="0" spcFirstLastPara="1" vertOverflow="ellipsis" vert="horz" wrap="square" anchor="ctr" anchorCtr="1"/>
        <a:lstStyle/>
        <a:p>
          <a:pPr>
            <a:defRPr sz="900" b="1"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_rels/drawing1.xml.rels><?xml version="1.0" encoding="UTF-8" standalone="yes"?>
<Relationships xmlns="http://schemas.openxmlformats.org/package/2006/relationships"><Relationship Id="rId1" Type="http://schemas.openxmlformats.org/officeDocument/2006/relationships/image" Target="../media/image7.png"/></Relationships>
</file>

<file path=ppt/drawings/drawing1.xml><?xml version="1.0" encoding="utf-8"?>
<c:userShapes xmlns:c="http://schemas.openxmlformats.org/drawingml/2006/chart">
  <cdr:relSizeAnchor xmlns:cdr="http://schemas.openxmlformats.org/drawingml/2006/chartDrawing">
    <cdr:from>
      <cdr:x>0.87135</cdr:x>
      <cdr:y>0.9052</cdr:y>
    </cdr:from>
    <cdr:to>
      <cdr:x>1</cdr:x>
      <cdr:y>1</cdr:y>
    </cdr:to>
    <cdr:pic>
      <cdr:nvPicPr>
        <cdr:cNvPr id="2" name="chart">
          <a:extLst xmlns:a="http://schemas.openxmlformats.org/drawingml/2006/main">
            <a:ext uri="{FF2B5EF4-FFF2-40B4-BE49-F238E27FC236}">
              <a16:creationId xmlns:a16="http://schemas.microsoft.com/office/drawing/2014/main" id="{FBF8E093-4758-4245-8C34-443D245244D3}"/>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7184679" y="3318036"/>
          <a:ext cx="1060796" cy="347502"/>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6/16/2021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3</a:t>
            </a:fld>
            <a:endParaRPr lang="en-US"/>
          </a:p>
        </p:txBody>
      </p:sp>
    </p:spTree>
    <p:extLst>
      <p:ext uri="{BB962C8B-B14F-4D97-AF65-F5344CB8AC3E}">
        <p14:creationId xmlns:p14="http://schemas.microsoft.com/office/powerpoint/2010/main" val="1284596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945932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15</a:t>
            </a:fld>
            <a:endParaRPr lang="en-US"/>
          </a:p>
        </p:txBody>
      </p:sp>
    </p:spTree>
    <p:extLst>
      <p:ext uri="{BB962C8B-B14F-4D97-AF65-F5344CB8AC3E}">
        <p14:creationId xmlns:p14="http://schemas.microsoft.com/office/powerpoint/2010/main" val="29003663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1670" y="3182570"/>
            <a:ext cx="7940660" cy="1068936"/>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01670" y="4251505"/>
            <a:ext cx="7940660" cy="610821"/>
          </a:xfrm>
        </p:spPr>
        <p:txBody>
          <a:bodyPr>
            <a:normAutofit/>
          </a:bodyPr>
          <a:lstStyle>
            <a:lvl1pPr marL="0" indent="0" algn="ctr">
              <a:buNone/>
              <a:defRPr sz="2800" b="0" i="0">
                <a:solidFill>
                  <a:srgbClr val="35E5F7"/>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6/16/2021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281175"/>
            <a:ext cx="8246070" cy="763525"/>
          </a:xfrm>
        </p:spPr>
        <p:txBody>
          <a:bodyPr>
            <a:normAutofit/>
          </a:bodyPr>
          <a:lstStyle>
            <a:lvl1pPr algn="ct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197405"/>
            <a:ext cx="8246070" cy="3664918"/>
          </a:xfrm>
        </p:spPr>
        <p:txBody>
          <a:bodyPr/>
          <a:lstStyle>
            <a:lvl1pPr algn="ctr">
              <a:defRPr sz="2800">
                <a:solidFill>
                  <a:schemeClr val="bg1"/>
                </a:solidFill>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81425" y="433880"/>
            <a:ext cx="6413610" cy="572644"/>
          </a:xfrm>
        </p:spPr>
        <p:txBody>
          <a:bodyPr>
            <a:normAutofit/>
          </a:bodyPr>
          <a:lstStyle>
            <a:lvl1pPr algn="l">
              <a:defRPr sz="3600">
                <a:solidFill>
                  <a:srgbClr val="35E5F7"/>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281425" y="1044700"/>
            <a:ext cx="6413610"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6/16/2021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6/16/2021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6/16/2021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5" y="281175"/>
            <a:ext cx="8093365" cy="763525"/>
          </a:xfrm>
        </p:spPr>
        <p:txBody>
          <a:bodyPr>
            <a:normAutofit/>
          </a:bodyPr>
          <a:lstStyle>
            <a:lvl1pPr algn="ct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55519"/>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27916"/>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55519"/>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27916"/>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6/16/2021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6/16/2021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6/16/2021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6/16/2021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19.jpg"/></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30.jp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1.png"/><Relationship Id="rId1" Type="http://schemas.openxmlformats.org/officeDocument/2006/relationships/slideLayout" Target="../slideLayouts/slideLayout3.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peopleandplanet.org/university-leagu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8893" y="565539"/>
            <a:ext cx="7940660" cy="763525"/>
          </a:xfrm>
        </p:spPr>
        <p:txBody>
          <a:bodyPr>
            <a:normAutofit/>
          </a:bodyPr>
          <a:lstStyle/>
          <a:p>
            <a:r>
              <a:rPr lang="en-US" sz="4000" b="1" dirty="0">
                <a:effectLst>
                  <a:outerShdw blurRad="38100" dist="38100" dir="2700000" algn="tl">
                    <a:srgbClr val="000000">
                      <a:alpha val="43137"/>
                    </a:srgbClr>
                  </a:outerShdw>
                </a:effectLst>
              </a:rPr>
              <a:t>Energy Audit Presentation</a:t>
            </a:r>
          </a:p>
        </p:txBody>
      </p:sp>
      <p:sp>
        <p:nvSpPr>
          <p:cNvPr id="3" name="Subtitle 2"/>
          <p:cNvSpPr>
            <a:spLocks noGrp="1"/>
          </p:cNvSpPr>
          <p:nvPr>
            <p:ph type="subTitle" idx="1"/>
          </p:nvPr>
        </p:nvSpPr>
        <p:spPr>
          <a:xfrm>
            <a:off x="143555" y="3814436"/>
            <a:ext cx="7940660" cy="1221641"/>
          </a:xfrm>
        </p:spPr>
        <p:txBody>
          <a:bodyPr>
            <a:normAutofit fontScale="70000" lnSpcReduction="20000"/>
          </a:bodyPr>
          <a:lstStyle/>
          <a:p>
            <a:pPr algn="l"/>
            <a:r>
              <a:rPr lang="en-US" b="1" dirty="0">
                <a:effectLst>
                  <a:outerShdw blurRad="38100" dist="38100" dir="2700000" algn="tl">
                    <a:srgbClr val="000000">
                      <a:alpha val="43137"/>
                    </a:srgbClr>
                  </a:outerShdw>
                </a:effectLst>
              </a:rPr>
              <a:t>Prepared by: 	Brad Wood, Student Number 2014427</a:t>
            </a:r>
          </a:p>
          <a:p>
            <a:pPr algn="l"/>
            <a:r>
              <a:rPr lang="en-US" b="1" dirty="0">
                <a:effectLst>
                  <a:outerShdw blurRad="38100" dist="38100" dir="2700000" algn="tl">
                    <a:srgbClr val="000000">
                      <a:alpha val="43137"/>
                    </a:srgbClr>
                  </a:outerShdw>
                </a:effectLst>
              </a:rPr>
              <a:t>Prepared for: 	Paul Manley</a:t>
            </a:r>
          </a:p>
          <a:p>
            <a:pPr algn="l"/>
            <a:r>
              <a:rPr lang="en-US" b="1" dirty="0">
                <a:effectLst>
                  <a:outerShdw blurRad="38100" dist="38100" dir="2700000" algn="tl">
                    <a:srgbClr val="000000">
                      <a:alpha val="43137"/>
                    </a:srgbClr>
                  </a:outerShdw>
                </a:effectLst>
              </a:rPr>
              <a:t>Module: 	Building Services and Energy Performance in Buildings 		(ACBA7001)</a:t>
            </a:r>
          </a:p>
        </p:txBody>
      </p:sp>
      <p:pic>
        <p:nvPicPr>
          <p:cNvPr id="4" name="Picture 3">
            <a:extLst>
              <a:ext uri="{FF2B5EF4-FFF2-40B4-BE49-F238E27FC236}">
                <a16:creationId xmlns:a16="http://schemas.microsoft.com/office/drawing/2014/main" id="{03C5357B-C4F4-4B14-A0AC-C386CF4F25CC}"/>
              </a:ext>
            </a:extLst>
          </p:cNvPr>
          <p:cNvPicPr>
            <a:picLocks noChangeAspect="1"/>
          </p:cNvPicPr>
          <p:nvPr/>
        </p:nvPicPr>
        <p:blipFill>
          <a:blip r:embed="rId2"/>
          <a:stretch>
            <a:fillRect/>
          </a:stretch>
        </p:blipFill>
        <p:spPr>
          <a:xfrm>
            <a:off x="8060482" y="4688575"/>
            <a:ext cx="1060796" cy="347502"/>
          </a:xfrm>
          <a:prstGeom prst="rect">
            <a:avLst/>
          </a:prstGeom>
        </p:spPr>
      </p:pic>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60" y="641541"/>
            <a:ext cx="8246070" cy="763525"/>
          </a:xfrm>
        </p:spPr>
        <p:txBody>
          <a:bodyPr>
            <a:normAutofit/>
          </a:bodyPr>
          <a:lstStyle/>
          <a:p>
            <a:pPr algn="l"/>
            <a:r>
              <a:rPr lang="en-US" b="1" dirty="0"/>
              <a:t>Table of Contents.</a:t>
            </a:r>
          </a:p>
        </p:txBody>
      </p:sp>
      <p:sp>
        <p:nvSpPr>
          <p:cNvPr id="3" name="Content Placeholder 2"/>
          <p:cNvSpPr>
            <a:spLocks noGrp="1"/>
          </p:cNvSpPr>
          <p:nvPr>
            <p:ph idx="1"/>
          </p:nvPr>
        </p:nvSpPr>
        <p:spPr>
          <a:xfrm>
            <a:off x="448966" y="1350109"/>
            <a:ext cx="8246070" cy="3512213"/>
          </a:xfrm>
        </p:spPr>
        <p:txBody>
          <a:bodyPr>
            <a:normAutofit fontScale="55000" lnSpcReduction="20000"/>
          </a:bodyPr>
          <a:lstStyle/>
          <a:p>
            <a:pPr marL="514350" indent="-514350" algn="l">
              <a:buFont typeface="+mj-lt"/>
              <a:buAutoNum type="arabicPeriod"/>
            </a:pPr>
            <a:r>
              <a:rPr lang="en-US" dirty="0">
                <a:effectLst>
                  <a:outerShdw blurRad="38100" dist="38100" dir="2700000" algn="tl">
                    <a:srgbClr val="000000">
                      <a:alpha val="43137"/>
                    </a:srgbClr>
                  </a:outerShdw>
                </a:effectLst>
              </a:rPr>
              <a:t>What is an Energy Audit?</a:t>
            </a:r>
          </a:p>
          <a:p>
            <a:pPr marL="514350" indent="-514350" algn="l">
              <a:buFont typeface="+mj-lt"/>
              <a:buAutoNum type="arabicPeriod"/>
            </a:pPr>
            <a:r>
              <a:rPr lang="en-US" dirty="0">
                <a:effectLst>
                  <a:outerShdw blurRad="38100" dist="38100" dir="2700000" algn="tl">
                    <a:srgbClr val="000000">
                      <a:alpha val="43137"/>
                    </a:srgbClr>
                  </a:outerShdw>
                </a:effectLst>
              </a:rPr>
              <a:t>What are the current drivers for Energy Audits?</a:t>
            </a:r>
          </a:p>
          <a:p>
            <a:pPr marL="514350" indent="-514350" algn="l">
              <a:buFont typeface="+mj-lt"/>
              <a:buAutoNum type="arabicPeriod"/>
            </a:pPr>
            <a:r>
              <a:rPr lang="en-US" dirty="0">
                <a:effectLst>
                  <a:outerShdw blurRad="38100" dist="38100" dir="2700000" algn="tl">
                    <a:srgbClr val="000000">
                      <a:alpha val="43137"/>
                    </a:srgbClr>
                  </a:outerShdw>
                </a:effectLst>
              </a:rPr>
              <a:t>Undertaking an Energy Audit.</a:t>
            </a:r>
          </a:p>
          <a:p>
            <a:pPr marL="514350" indent="-514350" algn="l">
              <a:buFont typeface="+mj-lt"/>
              <a:buAutoNum type="arabicPeriod"/>
            </a:pPr>
            <a:r>
              <a:rPr lang="en-US" dirty="0">
                <a:effectLst>
                  <a:outerShdw blurRad="38100" dist="38100" dir="2700000" algn="tl">
                    <a:srgbClr val="000000">
                      <a:alpha val="43137"/>
                    </a:srgbClr>
                  </a:outerShdw>
                </a:effectLst>
              </a:rPr>
              <a:t>Information Gathering.</a:t>
            </a:r>
          </a:p>
          <a:p>
            <a:pPr marL="514350" indent="-514350" algn="l">
              <a:buFont typeface="+mj-lt"/>
              <a:buAutoNum type="arabicPeriod"/>
            </a:pPr>
            <a:r>
              <a:rPr lang="en-US" dirty="0">
                <a:effectLst>
                  <a:outerShdw blurRad="38100" dist="38100" dir="2700000" algn="tl">
                    <a:srgbClr val="000000">
                      <a:alpha val="43137"/>
                    </a:srgbClr>
                  </a:outerShdw>
                </a:effectLst>
              </a:rPr>
              <a:t>Education and Collaboration.</a:t>
            </a:r>
          </a:p>
          <a:p>
            <a:pPr marL="514350" indent="-514350" algn="l">
              <a:buFont typeface="+mj-lt"/>
              <a:buAutoNum type="arabicPeriod"/>
            </a:pPr>
            <a:r>
              <a:rPr lang="en-US" dirty="0">
                <a:effectLst>
                  <a:outerShdw blurRad="38100" dist="38100" dir="2700000" algn="tl">
                    <a:srgbClr val="000000">
                      <a:alpha val="43137"/>
                    </a:srgbClr>
                  </a:outerShdw>
                </a:effectLst>
              </a:rPr>
              <a:t>Housekeeping Opportunities.</a:t>
            </a:r>
          </a:p>
          <a:p>
            <a:pPr marL="514350" indent="-514350" algn="l">
              <a:buFont typeface="+mj-lt"/>
              <a:buAutoNum type="arabicPeriod"/>
            </a:pPr>
            <a:r>
              <a:rPr lang="en-US" dirty="0">
                <a:effectLst>
                  <a:outerShdw blurRad="38100" dist="38100" dir="2700000" algn="tl">
                    <a:srgbClr val="000000">
                      <a:alpha val="43137"/>
                    </a:srgbClr>
                  </a:outerShdw>
                </a:effectLst>
              </a:rPr>
              <a:t>Building Usage.</a:t>
            </a:r>
          </a:p>
          <a:p>
            <a:pPr marL="514350" indent="-514350" algn="l">
              <a:buFont typeface="+mj-lt"/>
              <a:buAutoNum type="arabicPeriod"/>
            </a:pPr>
            <a:r>
              <a:rPr lang="en-US" dirty="0">
                <a:effectLst>
                  <a:outerShdw blurRad="38100" dist="38100" dir="2700000" algn="tl">
                    <a:srgbClr val="000000">
                      <a:alpha val="43137"/>
                    </a:srgbClr>
                  </a:outerShdw>
                </a:effectLst>
              </a:rPr>
              <a:t>Meter Readings 2019  &amp; Total Energy Usage.</a:t>
            </a:r>
          </a:p>
          <a:p>
            <a:pPr marL="514350" indent="-514350" algn="l">
              <a:buFont typeface="+mj-lt"/>
              <a:buAutoNum type="arabicPeriod"/>
            </a:pPr>
            <a:r>
              <a:rPr lang="en-US" dirty="0">
                <a:effectLst>
                  <a:outerShdw blurRad="38100" dist="38100" dir="2700000" algn="tl">
                    <a:srgbClr val="000000">
                      <a:alpha val="43137"/>
                    </a:srgbClr>
                  </a:outerShdw>
                </a:effectLst>
              </a:rPr>
              <a:t>A Heating alternative?</a:t>
            </a:r>
          </a:p>
          <a:p>
            <a:pPr marL="514350" indent="-514350" algn="l">
              <a:buFont typeface="+mj-lt"/>
              <a:buAutoNum type="arabicPeriod"/>
            </a:pPr>
            <a:r>
              <a:rPr lang="en-US" dirty="0">
                <a:effectLst>
                  <a:outerShdw blurRad="38100" dist="38100" dir="2700000" algn="tl">
                    <a:srgbClr val="000000">
                      <a:alpha val="43137"/>
                    </a:srgbClr>
                  </a:outerShdw>
                </a:effectLst>
              </a:rPr>
              <a:t>HVRF Costs.</a:t>
            </a:r>
          </a:p>
          <a:p>
            <a:pPr marL="514350" indent="-514350" algn="l">
              <a:buFont typeface="+mj-lt"/>
              <a:buAutoNum type="arabicPeriod"/>
            </a:pPr>
            <a:r>
              <a:rPr lang="en-US" dirty="0">
                <a:effectLst>
                  <a:outerShdw blurRad="38100" dist="38100" dir="2700000" algn="tl">
                    <a:srgbClr val="000000">
                      <a:alpha val="43137"/>
                    </a:srgbClr>
                  </a:outerShdw>
                </a:effectLst>
              </a:rPr>
              <a:t>Topics of discussion for a HVRF.</a:t>
            </a:r>
          </a:p>
          <a:p>
            <a:pPr marL="514350" indent="-514350" algn="l">
              <a:buFont typeface="+mj-lt"/>
              <a:buAutoNum type="arabicPeriod"/>
            </a:pPr>
            <a:r>
              <a:rPr lang="en-US" dirty="0">
                <a:effectLst>
                  <a:outerShdw blurRad="38100" dist="38100" dir="2700000" algn="tl">
                    <a:srgbClr val="000000">
                      <a:alpha val="43137"/>
                    </a:srgbClr>
                  </a:outerShdw>
                </a:effectLst>
              </a:rPr>
              <a:t>Diminishing Fossil Fuels.</a:t>
            </a:r>
          </a:p>
          <a:p>
            <a:pPr marL="514350" indent="-514350" algn="l">
              <a:buFont typeface="+mj-lt"/>
              <a:buAutoNum type="arabicPeriod"/>
            </a:pPr>
            <a:r>
              <a:rPr lang="en-US" dirty="0">
                <a:effectLst>
                  <a:outerShdw blurRad="38100" dist="38100" dir="2700000" algn="tl">
                    <a:srgbClr val="000000">
                      <a:alpha val="43137"/>
                    </a:srgbClr>
                  </a:outerShdw>
                </a:effectLst>
              </a:rPr>
              <a:t>Growth of Renewables to Assist University Objectives.</a:t>
            </a:r>
          </a:p>
          <a:p>
            <a:pPr marL="514350" indent="-514350" algn="l">
              <a:buFont typeface="+mj-lt"/>
              <a:buAutoNum type="arabicPeriod"/>
            </a:pPr>
            <a:r>
              <a:rPr lang="en-GB" dirty="0">
                <a:effectLst>
                  <a:outerShdw blurRad="38100" dist="38100" dir="2700000" algn="tl">
                    <a:srgbClr val="000000">
                      <a:alpha val="43137"/>
                    </a:srgbClr>
                  </a:outerShdw>
                </a:effectLst>
              </a:rPr>
              <a:t>Advances in Solar Technology to Assist Energy.</a:t>
            </a:r>
          </a:p>
          <a:p>
            <a:pPr marL="514350" indent="-514350" algn="l">
              <a:buFont typeface="+mj-lt"/>
              <a:buAutoNum type="arabicPeriod"/>
            </a:pPr>
            <a:r>
              <a:rPr lang="en-GB" dirty="0">
                <a:effectLst>
                  <a:outerShdw blurRad="38100" dist="38100" dir="2700000" algn="tl">
                    <a:srgbClr val="000000">
                      <a:alpha val="43137"/>
                    </a:srgbClr>
                  </a:outerShdw>
                </a:effectLst>
              </a:rPr>
              <a:t>References.</a:t>
            </a:r>
            <a:endParaRPr lang="en-US" dirty="0">
              <a:effectLst>
                <a:outerShdw blurRad="38100" dist="38100" dir="2700000" algn="tl">
                  <a:srgbClr val="000000">
                    <a:alpha val="43137"/>
                  </a:srgbClr>
                </a:outerShdw>
              </a:effectLst>
            </a:endParaRPr>
          </a:p>
          <a:p>
            <a:pPr marL="514350" indent="-514350" algn="l">
              <a:buFont typeface="+mj-lt"/>
              <a:buAutoNum type="arabicPeriod"/>
            </a:pPr>
            <a:endParaRPr lang="en-US" dirty="0">
              <a:effectLst>
                <a:outerShdw blurRad="38100" dist="38100" dir="2700000" algn="tl">
                  <a:srgbClr val="000000">
                    <a:alpha val="43137"/>
                  </a:srgbClr>
                </a:outerShdw>
              </a:effectLst>
            </a:endParaRPr>
          </a:p>
          <a:p>
            <a:pPr marL="514350" indent="-514350" algn="l">
              <a:buFont typeface="+mj-lt"/>
              <a:buAutoNum type="arabicPeriod"/>
            </a:pPr>
            <a:endParaRPr lang="en-US" dirty="0">
              <a:effectLst>
                <a:outerShdw blurRad="38100" dist="38100" dir="2700000" algn="tl">
                  <a:srgbClr val="000000">
                    <a:alpha val="43137"/>
                  </a:srgbClr>
                </a:outerShdw>
              </a:effectLst>
            </a:endParaRPr>
          </a:p>
          <a:p>
            <a:pPr marL="514350" indent="-514350" algn="l">
              <a:buFont typeface="+mj-lt"/>
              <a:buAutoNum type="arabicPeriod"/>
            </a:pPr>
            <a:endParaRPr lang="en-US" dirty="0">
              <a:effectLst>
                <a:outerShdw blurRad="38100" dist="38100" dir="2700000" algn="tl">
                  <a:srgbClr val="000000">
                    <a:alpha val="43137"/>
                  </a:srgbClr>
                </a:outerShdw>
              </a:effectLst>
            </a:endParaRPr>
          </a:p>
          <a:p>
            <a:pPr marL="514350" indent="-514350" algn="l">
              <a:buFont typeface="+mj-lt"/>
              <a:buAutoNum type="arabicPeriod"/>
            </a:pPr>
            <a:endParaRPr lang="en-US" dirty="0">
              <a:effectLst>
                <a:outerShdw blurRad="38100" dist="38100" dir="2700000" algn="tl">
                  <a:srgbClr val="000000">
                    <a:alpha val="43137"/>
                  </a:srgbClr>
                </a:outerShdw>
              </a:effectLst>
            </a:endParaRPr>
          </a:p>
          <a:p>
            <a:endParaRPr lang="en-US"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85F1189F-4280-4EFB-9CB3-487AF1179B10}"/>
              </a:ext>
            </a:extLst>
          </p:cNvPr>
          <p:cNvPicPr>
            <a:picLocks noChangeAspect="1"/>
          </p:cNvPicPr>
          <p:nvPr/>
        </p:nvPicPr>
        <p:blipFill>
          <a:blip r:embed="rId2"/>
          <a:stretch>
            <a:fillRect/>
          </a:stretch>
        </p:blipFill>
        <p:spPr>
          <a:xfrm>
            <a:off x="8011932" y="4688571"/>
            <a:ext cx="1060796" cy="347502"/>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1B59BB-5EF1-47FB-B76F-99F1E0C0AB31}"/>
              </a:ext>
            </a:extLst>
          </p:cNvPr>
          <p:cNvSpPr txBox="1"/>
          <p:nvPr/>
        </p:nvSpPr>
        <p:spPr>
          <a:xfrm>
            <a:off x="448965" y="1197405"/>
            <a:ext cx="7024430" cy="3046988"/>
          </a:xfrm>
          <a:prstGeom prst="rect">
            <a:avLst/>
          </a:prstGeom>
          <a:noFill/>
        </p:spPr>
        <p:txBody>
          <a:bodyPr wrap="square" rtlCol="0">
            <a:spAutoFit/>
          </a:bodyPr>
          <a:lstStyle/>
          <a:p>
            <a:pPr marL="457200" indent="-457200">
              <a:buAutoNum type="arabicPeriod"/>
            </a:pPr>
            <a:r>
              <a:rPr lang="en-GB" sz="2400" b="1" dirty="0">
                <a:solidFill>
                  <a:schemeClr val="bg1"/>
                </a:solidFill>
                <a:effectLst>
                  <a:outerShdw blurRad="38100" dist="38100" dir="2700000" algn="tl">
                    <a:srgbClr val="000000">
                      <a:alpha val="43137"/>
                    </a:srgbClr>
                  </a:outerShdw>
                </a:effectLst>
              </a:rPr>
              <a:t>What is an Energy Audit?</a:t>
            </a:r>
          </a:p>
          <a:p>
            <a:pPr marL="457200" indent="-457200">
              <a:buAutoNum type="arabicPeriod"/>
            </a:pPr>
            <a:endParaRPr lang="en-GB" sz="2400" b="1" dirty="0">
              <a:solidFill>
                <a:schemeClr val="bg1"/>
              </a:solidFill>
              <a:effectLst>
                <a:outerShdw blurRad="38100" dist="38100" dir="2700000" algn="tl">
                  <a:srgbClr val="000000">
                    <a:alpha val="43137"/>
                  </a:srgbClr>
                </a:outerShdw>
              </a:effectLst>
            </a:endParaRPr>
          </a:p>
          <a:p>
            <a:r>
              <a:rPr lang="en-GB" sz="2400" dirty="0">
                <a:solidFill>
                  <a:schemeClr val="bg1"/>
                </a:solidFill>
                <a:effectLst>
                  <a:outerShdw blurRad="38100" dist="38100" dir="2700000" algn="tl">
                    <a:srgbClr val="000000">
                      <a:alpha val="43137"/>
                    </a:srgbClr>
                  </a:outerShdw>
                </a:effectLst>
              </a:rPr>
              <a:t>“</a:t>
            </a:r>
            <a:r>
              <a:rPr lang="en-GB" sz="2400" i="1" dirty="0">
                <a:solidFill>
                  <a:schemeClr val="bg1"/>
                </a:solidFill>
                <a:effectLst>
                  <a:outerShdw blurRad="38100" dist="38100" dir="2700000" algn="tl">
                    <a:srgbClr val="000000">
                      <a:alpha val="43137"/>
                    </a:srgbClr>
                  </a:outerShdw>
                </a:effectLst>
              </a:rPr>
              <a:t>The Systematic Inspection and analysis of energy use and energy consumption of a site, building, system, or organisation with the objective of identifying energy flows and the potential for energy efficiency improvements and reporting them”</a:t>
            </a:r>
          </a:p>
          <a:p>
            <a:pPr algn="r"/>
            <a:r>
              <a:rPr lang="en-GB" sz="2400" dirty="0">
                <a:solidFill>
                  <a:schemeClr val="bg1"/>
                </a:solidFill>
                <a:effectLst>
                  <a:outerShdw blurRad="38100" dist="38100" dir="2700000" algn="tl">
                    <a:srgbClr val="000000">
                      <a:alpha val="43137"/>
                    </a:srgbClr>
                  </a:outerShdw>
                </a:effectLst>
              </a:rPr>
              <a:t>(European Standard BS EN 16247)</a:t>
            </a:r>
            <a:endParaRPr lang="en-GB" sz="2400" dirty="0">
              <a:solidFill>
                <a:schemeClr val="bg1"/>
              </a:solidFill>
            </a:endParaRPr>
          </a:p>
        </p:txBody>
      </p:sp>
      <p:pic>
        <p:nvPicPr>
          <p:cNvPr id="4" name="Picture 3">
            <a:extLst>
              <a:ext uri="{FF2B5EF4-FFF2-40B4-BE49-F238E27FC236}">
                <a16:creationId xmlns:a16="http://schemas.microsoft.com/office/drawing/2014/main" id="{C064753F-2F8F-417C-A0A5-4DFE054239C5}"/>
              </a:ext>
            </a:extLst>
          </p:cNvPr>
          <p:cNvPicPr>
            <a:picLocks noChangeAspect="1"/>
          </p:cNvPicPr>
          <p:nvPr/>
        </p:nvPicPr>
        <p:blipFill>
          <a:blip r:embed="rId3"/>
          <a:stretch>
            <a:fillRect/>
          </a:stretch>
        </p:blipFill>
        <p:spPr>
          <a:xfrm>
            <a:off x="8008138" y="4709620"/>
            <a:ext cx="1060796" cy="347502"/>
          </a:xfrm>
          <a:prstGeom prst="rect">
            <a:avLst/>
          </a:prstGeom>
        </p:spPr>
      </p:pic>
    </p:spTree>
    <p:extLst>
      <p:ext uri="{BB962C8B-B14F-4D97-AF65-F5344CB8AC3E}">
        <p14:creationId xmlns:p14="http://schemas.microsoft.com/office/powerpoint/2010/main" val="109100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36324" y="407650"/>
            <a:ext cx="6413610" cy="572644"/>
          </a:xfrm>
        </p:spPr>
        <p:txBody>
          <a:bodyPr>
            <a:noAutofit/>
          </a:bodyPr>
          <a:lstStyle/>
          <a:p>
            <a:r>
              <a:rPr lang="en-US" sz="2800" b="1" dirty="0"/>
              <a:t>2. What are the current drivers for Energy Audits.</a:t>
            </a:r>
          </a:p>
        </p:txBody>
      </p:sp>
      <p:sp>
        <p:nvSpPr>
          <p:cNvPr id="5" name="Content Placeholder 4"/>
          <p:cNvSpPr>
            <a:spLocks noGrp="1"/>
          </p:cNvSpPr>
          <p:nvPr>
            <p:ph idx="1"/>
          </p:nvPr>
        </p:nvSpPr>
        <p:spPr>
          <a:xfrm>
            <a:off x="2336324" y="1063258"/>
            <a:ext cx="6655982" cy="3663766"/>
          </a:xfrm>
        </p:spPr>
        <p:txBody>
          <a:bodyPr>
            <a:normAutofit fontScale="92500" lnSpcReduction="10000"/>
          </a:bodyPr>
          <a:lstStyle/>
          <a:p>
            <a:r>
              <a:rPr lang="en-US" sz="2600" b="1" dirty="0">
                <a:effectLst>
                  <a:outerShdw blurRad="38100" dist="38100" dir="2700000" algn="tl">
                    <a:srgbClr val="000000">
                      <a:alpha val="43137"/>
                    </a:srgbClr>
                  </a:outerShdw>
                </a:effectLst>
              </a:rPr>
              <a:t>Paris Agreement.</a:t>
            </a:r>
          </a:p>
          <a:p>
            <a:pPr lvl="1"/>
            <a:r>
              <a:rPr lang="en-US" sz="1400" dirty="0"/>
              <a:t>The aim to hold increases in global average temperature to well below </a:t>
            </a:r>
            <a:r>
              <a:rPr lang="en-GB" sz="1400" dirty="0"/>
              <a:t>2°C, but pursuing efforts to limit it to 1.5°C.</a:t>
            </a:r>
          </a:p>
          <a:p>
            <a:r>
              <a:rPr lang="en-US" sz="2600" b="1" dirty="0">
                <a:effectLst>
                  <a:outerShdw blurRad="38100" dist="38100" dir="2700000" algn="tl">
                    <a:srgbClr val="000000">
                      <a:alpha val="43137"/>
                    </a:srgbClr>
                  </a:outerShdw>
                </a:effectLst>
              </a:rPr>
              <a:t>Worldwide Energy Consumption.</a:t>
            </a:r>
          </a:p>
          <a:p>
            <a:pPr lvl="1"/>
            <a:r>
              <a:rPr lang="en-US" sz="1400" dirty="0"/>
              <a:t>Energy consumption is the greatest source of greenhouse gas emissions, contributing to 73% worldwide (Ge and Friedrich, 2020).</a:t>
            </a:r>
          </a:p>
          <a:p>
            <a:r>
              <a:rPr lang="en-US" sz="2600" b="1" dirty="0">
                <a:effectLst>
                  <a:outerShdw blurRad="38100" dist="38100" dir="2700000" algn="tl">
                    <a:srgbClr val="000000">
                      <a:alpha val="43137"/>
                    </a:srgbClr>
                  </a:outerShdw>
                </a:effectLst>
              </a:rPr>
              <a:t>Existing UK Buildings.</a:t>
            </a:r>
          </a:p>
          <a:p>
            <a:pPr lvl="1"/>
            <a:r>
              <a:rPr lang="en-US" sz="1500" dirty="0"/>
              <a:t>By 2050, 80% of current buildings in the UK are already built, accounting for 50% of energy usage (UK Green Building Council, 2021).</a:t>
            </a:r>
          </a:p>
          <a:p>
            <a:r>
              <a:rPr lang="en-US" sz="2600" b="1" dirty="0">
                <a:effectLst>
                  <a:outerShdw blurRad="38100" dist="38100" dir="2700000" algn="tl">
                    <a:srgbClr val="000000">
                      <a:alpha val="43137"/>
                    </a:srgbClr>
                  </a:outerShdw>
                </a:effectLst>
              </a:rPr>
              <a:t>Drivers / Challenges for Businesses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500" b="0" i="0" u="none" strike="noStrike" kern="1200" cap="none" spc="0" normalizeH="0" baseline="0" noProof="0" dirty="0">
                <a:ln>
                  <a:noFill/>
                </a:ln>
                <a:solidFill>
                  <a:prstClr val="white"/>
                </a:solidFill>
                <a:effectLst/>
                <a:uLnTx/>
                <a:uFillTx/>
                <a:latin typeface="Calibri"/>
                <a:ea typeface="+mn-ea"/>
                <a:cs typeface="+mn-cs"/>
              </a:rPr>
              <a:t>Cost, Legislation and Risk.</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1500" dirty="0">
                <a:solidFill>
                  <a:prstClr val="white"/>
                </a:solidFill>
                <a:latin typeface="Calibri"/>
              </a:rPr>
              <a:t>Bigger Buildings = Bigger Challenges?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500" b="0" i="0" u="none" strike="noStrike" kern="1200" cap="none" spc="0" normalizeH="0" baseline="0" noProof="0" dirty="0">
                <a:ln>
                  <a:noFill/>
                </a:ln>
                <a:solidFill>
                  <a:prstClr val="white"/>
                </a:solidFill>
                <a:effectLst/>
                <a:uLnTx/>
                <a:uFillTx/>
                <a:latin typeface="Calibri"/>
                <a:ea typeface="+mn-ea"/>
                <a:cs typeface="+mn-cs"/>
              </a:rPr>
              <a:t>Difficulties to retrofit older buildings with energy saving measures?</a:t>
            </a:r>
          </a:p>
          <a:p>
            <a:pPr marL="0" indent="0">
              <a:buNone/>
            </a:pPr>
            <a:endParaRPr lang="en-US" sz="2600" b="1" dirty="0">
              <a:effectLst>
                <a:outerShdw blurRad="38100" dist="38100" dir="2700000" algn="tl">
                  <a:srgbClr val="000000">
                    <a:alpha val="43137"/>
                  </a:srgbClr>
                </a:outerShdw>
              </a:effectLst>
            </a:endParaRPr>
          </a:p>
          <a:p>
            <a:pPr lvl="1"/>
            <a:endParaRPr lang="en-US" sz="1800" dirty="0"/>
          </a:p>
        </p:txBody>
      </p:sp>
      <p:pic>
        <p:nvPicPr>
          <p:cNvPr id="2" name="Picture 1">
            <a:extLst>
              <a:ext uri="{FF2B5EF4-FFF2-40B4-BE49-F238E27FC236}">
                <a16:creationId xmlns:a16="http://schemas.microsoft.com/office/drawing/2014/main" id="{84D2E6B5-8B32-4720-8AC0-F36989CD2CCB}"/>
              </a:ext>
            </a:extLst>
          </p:cNvPr>
          <p:cNvPicPr>
            <a:picLocks noChangeAspect="1"/>
          </p:cNvPicPr>
          <p:nvPr/>
        </p:nvPicPr>
        <p:blipFill>
          <a:blip r:embed="rId2"/>
          <a:stretch>
            <a:fillRect/>
          </a:stretch>
        </p:blipFill>
        <p:spPr>
          <a:xfrm>
            <a:off x="8034768" y="4727024"/>
            <a:ext cx="1060796" cy="347502"/>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54938" y="421193"/>
            <a:ext cx="6413610" cy="572644"/>
          </a:xfrm>
        </p:spPr>
        <p:txBody>
          <a:bodyPr>
            <a:normAutofit fontScale="90000"/>
          </a:bodyPr>
          <a:lstStyle/>
          <a:p>
            <a:r>
              <a:rPr lang="en-US" b="1" dirty="0"/>
              <a:t>3. Undertaking an Energy Audit</a:t>
            </a:r>
          </a:p>
        </p:txBody>
      </p:sp>
      <p:sp>
        <p:nvSpPr>
          <p:cNvPr id="5" name="Content Placeholder 4"/>
          <p:cNvSpPr>
            <a:spLocks noGrp="1"/>
          </p:cNvSpPr>
          <p:nvPr>
            <p:ph idx="1"/>
          </p:nvPr>
        </p:nvSpPr>
        <p:spPr>
          <a:xfrm>
            <a:off x="2354938" y="1198559"/>
            <a:ext cx="6413610" cy="3511061"/>
          </a:xfrm>
        </p:spPr>
        <p:txBody>
          <a:bodyPr>
            <a:normAutofit fontScale="77500" lnSpcReduction="20000"/>
          </a:bodyPr>
          <a:lstStyle/>
          <a:p>
            <a:r>
              <a:rPr lang="en-US" b="1" dirty="0"/>
              <a:t>Information gathering is critical to forming an audit planning process (</a:t>
            </a:r>
            <a:r>
              <a:rPr lang="en-US" b="1" dirty="0" err="1"/>
              <a:t>Lewry</a:t>
            </a:r>
            <a:r>
              <a:rPr lang="en-US" b="1" dirty="0"/>
              <a:t>, 2013).</a:t>
            </a:r>
          </a:p>
          <a:p>
            <a:pPr lvl="1"/>
            <a:r>
              <a:rPr lang="en-US" dirty="0"/>
              <a:t>Sub metering / Energy Sources / Energy Supply.</a:t>
            </a:r>
          </a:p>
          <a:p>
            <a:pPr lvl="1"/>
            <a:r>
              <a:rPr lang="en-US" dirty="0"/>
              <a:t>Plant Equipment / Maintenance / Upgrades.</a:t>
            </a:r>
          </a:p>
          <a:p>
            <a:pPr lvl="1"/>
            <a:r>
              <a:rPr lang="en-US" dirty="0"/>
              <a:t>Type of Construction.</a:t>
            </a:r>
          </a:p>
          <a:p>
            <a:pPr lvl="1"/>
            <a:r>
              <a:rPr lang="en-US" dirty="0"/>
              <a:t>Building Size / Patterns of Use</a:t>
            </a:r>
          </a:p>
          <a:p>
            <a:pPr lvl="1"/>
            <a:r>
              <a:rPr lang="en-US" dirty="0"/>
              <a:t>Building Usage.</a:t>
            </a:r>
          </a:p>
          <a:p>
            <a:pPr lvl="1"/>
            <a:r>
              <a:rPr lang="en-US" dirty="0"/>
              <a:t>Staff Survey.  An essential requirement to measure comfort levels, which is significant as it may show false energy consumption (Moss, 2006).</a:t>
            </a:r>
          </a:p>
        </p:txBody>
      </p:sp>
      <p:pic>
        <p:nvPicPr>
          <p:cNvPr id="2" name="Picture 1">
            <a:extLst>
              <a:ext uri="{FF2B5EF4-FFF2-40B4-BE49-F238E27FC236}">
                <a16:creationId xmlns:a16="http://schemas.microsoft.com/office/drawing/2014/main" id="{3E7660AB-12EE-4501-9C7F-4A3FAEAAEE50}"/>
              </a:ext>
            </a:extLst>
          </p:cNvPr>
          <p:cNvPicPr>
            <a:picLocks noChangeAspect="1"/>
          </p:cNvPicPr>
          <p:nvPr/>
        </p:nvPicPr>
        <p:blipFill>
          <a:blip r:embed="rId2"/>
          <a:stretch>
            <a:fillRect/>
          </a:stretch>
        </p:blipFill>
        <p:spPr>
          <a:xfrm>
            <a:off x="8019290" y="4709620"/>
            <a:ext cx="1060796" cy="347502"/>
          </a:xfrm>
          <a:prstGeom prst="rect">
            <a:avLst/>
          </a:prstGeom>
        </p:spPr>
      </p:pic>
    </p:spTree>
    <p:extLst>
      <p:ext uri="{BB962C8B-B14F-4D97-AF65-F5344CB8AC3E}">
        <p14:creationId xmlns:p14="http://schemas.microsoft.com/office/powerpoint/2010/main" val="845934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88230" y="454926"/>
            <a:ext cx="3206805" cy="2290575"/>
          </a:xfrm>
        </p:spPr>
        <p:txBody>
          <a:bodyPr>
            <a:normAutofit/>
          </a:bodyPr>
          <a:lstStyle/>
          <a:p>
            <a:r>
              <a:rPr lang="en-US" b="1" dirty="0"/>
              <a:t>Energy Auditing must become a continual process.</a:t>
            </a:r>
          </a:p>
        </p:txBody>
      </p:sp>
      <p:pic>
        <p:nvPicPr>
          <p:cNvPr id="13" name="Picture 12">
            <a:extLst>
              <a:ext uri="{FF2B5EF4-FFF2-40B4-BE49-F238E27FC236}">
                <a16:creationId xmlns:a16="http://schemas.microsoft.com/office/drawing/2014/main" id="{BCA5BD2A-9DA7-4883-B3B0-BA6CF5172523}"/>
              </a:ext>
            </a:extLst>
          </p:cNvPr>
          <p:cNvPicPr>
            <a:picLocks noChangeAspect="1"/>
          </p:cNvPicPr>
          <p:nvPr/>
        </p:nvPicPr>
        <p:blipFill>
          <a:blip r:embed="rId2"/>
          <a:stretch>
            <a:fillRect/>
          </a:stretch>
        </p:blipFill>
        <p:spPr>
          <a:xfrm>
            <a:off x="8034768" y="4683748"/>
            <a:ext cx="1060796" cy="347502"/>
          </a:xfrm>
          <a:prstGeom prst="rect">
            <a:avLst/>
          </a:prstGeom>
        </p:spPr>
      </p:pic>
      <p:sp>
        <p:nvSpPr>
          <p:cNvPr id="14" name="TextBox 13">
            <a:extLst>
              <a:ext uri="{FF2B5EF4-FFF2-40B4-BE49-F238E27FC236}">
                <a16:creationId xmlns:a16="http://schemas.microsoft.com/office/drawing/2014/main" id="{A0F8894A-B79F-4838-82D4-8E3FF54C6365}"/>
              </a:ext>
            </a:extLst>
          </p:cNvPr>
          <p:cNvSpPr txBox="1"/>
          <p:nvPr/>
        </p:nvSpPr>
        <p:spPr>
          <a:xfrm>
            <a:off x="5020965" y="4312911"/>
            <a:ext cx="4123035" cy="400110"/>
          </a:xfrm>
          <a:prstGeom prst="rect">
            <a:avLst/>
          </a:prstGeom>
          <a:noFill/>
        </p:spPr>
        <p:txBody>
          <a:bodyPr wrap="square" rtlCol="0">
            <a:spAutoFit/>
          </a:bodyPr>
          <a:lstStyle/>
          <a:p>
            <a:r>
              <a:rPr lang="en-GB" sz="1000" i="1" dirty="0">
                <a:solidFill>
                  <a:srgbClr val="002060"/>
                </a:solidFill>
              </a:rPr>
              <a:t>Figure 1 Process Chart for an energy audit and implementation of its recommendations (</a:t>
            </a:r>
            <a:r>
              <a:rPr lang="en-GB" sz="1000" i="1" dirty="0" err="1">
                <a:solidFill>
                  <a:srgbClr val="002060"/>
                </a:solidFill>
              </a:rPr>
              <a:t>Lewry</a:t>
            </a:r>
            <a:r>
              <a:rPr lang="en-GB" sz="1000" i="1" dirty="0">
                <a:solidFill>
                  <a:srgbClr val="002060"/>
                </a:solidFill>
              </a:rPr>
              <a:t> 2013)</a:t>
            </a:r>
          </a:p>
        </p:txBody>
      </p:sp>
      <p:pic>
        <p:nvPicPr>
          <p:cNvPr id="33" name="Picture 32">
            <a:extLst>
              <a:ext uri="{FF2B5EF4-FFF2-40B4-BE49-F238E27FC236}">
                <a16:creationId xmlns:a16="http://schemas.microsoft.com/office/drawing/2014/main" id="{56576814-4384-4A86-A342-3E595C71062E}"/>
              </a:ext>
            </a:extLst>
          </p:cNvPr>
          <p:cNvPicPr>
            <a:picLocks noChangeAspect="1"/>
          </p:cNvPicPr>
          <p:nvPr/>
        </p:nvPicPr>
        <p:blipFill>
          <a:blip r:embed="rId3"/>
          <a:stretch>
            <a:fillRect/>
          </a:stretch>
        </p:blipFill>
        <p:spPr>
          <a:xfrm>
            <a:off x="2401105" y="436955"/>
            <a:ext cx="2773577" cy="4565021"/>
          </a:xfrm>
          <a:prstGeom prst="rect">
            <a:avLst/>
          </a:prstGeom>
        </p:spPr>
      </p:pic>
    </p:spTree>
    <p:extLst>
      <p:ext uri="{BB962C8B-B14F-4D97-AF65-F5344CB8AC3E}">
        <p14:creationId xmlns:p14="http://schemas.microsoft.com/office/powerpoint/2010/main" val="4012925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838" y="743382"/>
            <a:ext cx="8246070" cy="763525"/>
          </a:xfrm>
        </p:spPr>
        <p:txBody>
          <a:bodyPr>
            <a:normAutofit/>
          </a:bodyPr>
          <a:lstStyle/>
          <a:p>
            <a:pPr algn="l"/>
            <a:r>
              <a:rPr lang="en-US" b="1" dirty="0"/>
              <a:t>4. Information Gathering.</a:t>
            </a:r>
          </a:p>
        </p:txBody>
      </p:sp>
      <p:sp>
        <p:nvSpPr>
          <p:cNvPr id="3" name="Content Placeholder 2"/>
          <p:cNvSpPr>
            <a:spLocks noGrp="1"/>
          </p:cNvSpPr>
          <p:nvPr>
            <p:ph idx="1"/>
          </p:nvPr>
        </p:nvSpPr>
        <p:spPr>
          <a:xfrm>
            <a:off x="448965" y="1350110"/>
            <a:ext cx="8246070" cy="3664918"/>
          </a:xfrm>
        </p:spPr>
        <p:txBody>
          <a:bodyPr/>
          <a:lstStyle/>
          <a:p>
            <a:pPr algn="l"/>
            <a:r>
              <a:rPr lang="en-US" sz="2400" dirty="0">
                <a:effectLst>
                  <a:outerShdw blurRad="38100" dist="38100" dir="2700000" algn="tl">
                    <a:srgbClr val="000000">
                      <a:alpha val="43137"/>
                    </a:srgbClr>
                  </a:outerShdw>
                </a:effectLst>
              </a:rPr>
              <a:t>O&amp;M manuals</a:t>
            </a:r>
          </a:p>
          <a:p>
            <a:pPr algn="l"/>
            <a:r>
              <a:rPr lang="en-US" sz="2400" dirty="0">
                <a:effectLst>
                  <a:outerShdw blurRad="38100" dist="38100" dir="2700000" algn="tl">
                    <a:srgbClr val="000000">
                      <a:alpha val="43137"/>
                    </a:srgbClr>
                  </a:outerShdw>
                </a:effectLst>
              </a:rPr>
              <a:t>Meter Readings 2019</a:t>
            </a:r>
          </a:p>
          <a:p>
            <a:pPr algn="l"/>
            <a:r>
              <a:rPr lang="en-US" sz="2400" dirty="0">
                <a:effectLst>
                  <a:outerShdw blurRad="38100" dist="38100" dir="2700000" algn="tl">
                    <a:srgbClr val="000000">
                      <a:alpha val="43137"/>
                    </a:srgbClr>
                  </a:outerShdw>
                </a:effectLst>
              </a:rPr>
              <a:t>DEC / Size of Building / Operational Rating.</a:t>
            </a:r>
          </a:p>
          <a:p>
            <a:pPr algn="l"/>
            <a:endParaRPr lang="en-US"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85F1189F-4280-4EFB-9CB3-487AF1179B10}"/>
              </a:ext>
            </a:extLst>
          </p:cNvPr>
          <p:cNvPicPr>
            <a:picLocks noChangeAspect="1"/>
          </p:cNvPicPr>
          <p:nvPr/>
        </p:nvPicPr>
        <p:blipFill>
          <a:blip r:embed="rId2"/>
          <a:stretch>
            <a:fillRect/>
          </a:stretch>
        </p:blipFill>
        <p:spPr>
          <a:xfrm>
            <a:off x="7999819" y="4669244"/>
            <a:ext cx="1060796" cy="347502"/>
          </a:xfrm>
          <a:prstGeom prst="rect">
            <a:avLst/>
          </a:prstGeom>
        </p:spPr>
      </p:pic>
      <p:pic>
        <p:nvPicPr>
          <p:cNvPr id="7" name="Picture 6" descr="A picture containing building&#10;&#10;Description automatically generated">
            <a:extLst>
              <a:ext uri="{FF2B5EF4-FFF2-40B4-BE49-F238E27FC236}">
                <a16:creationId xmlns:a16="http://schemas.microsoft.com/office/drawing/2014/main" id="{0547A76A-CB0A-469F-A7AE-ABAB027CDA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755839" y="2993410"/>
            <a:ext cx="2314346" cy="1735760"/>
          </a:xfrm>
          <a:prstGeom prst="rect">
            <a:avLst/>
          </a:prstGeom>
        </p:spPr>
      </p:pic>
      <p:pic>
        <p:nvPicPr>
          <p:cNvPr id="9" name="Picture 8" descr="A picture containing computer&#10;&#10;Description automatically generated">
            <a:extLst>
              <a:ext uri="{FF2B5EF4-FFF2-40B4-BE49-F238E27FC236}">
                <a16:creationId xmlns:a16="http://schemas.microsoft.com/office/drawing/2014/main" id="{EE1C81D7-AB6A-4075-A5AC-A038AE865F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7267" y="2870232"/>
            <a:ext cx="2642820" cy="1982115"/>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07DA010C-86F8-43BA-A6AC-8899900E3B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74194" y="1237289"/>
            <a:ext cx="2236349" cy="3100639"/>
          </a:xfrm>
          <a:prstGeom prst="rect">
            <a:avLst/>
          </a:prstGeom>
        </p:spPr>
      </p:pic>
    </p:spTree>
    <p:extLst>
      <p:ext uri="{BB962C8B-B14F-4D97-AF65-F5344CB8AC3E}">
        <p14:creationId xmlns:p14="http://schemas.microsoft.com/office/powerpoint/2010/main" val="3789081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267" y="739290"/>
            <a:ext cx="8246070" cy="763525"/>
          </a:xfrm>
        </p:spPr>
        <p:txBody>
          <a:bodyPr>
            <a:normAutofit/>
          </a:bodyPr>
          <a:lstStyle/>
          <a:p>
            <a:pPr algn="l"/>
            <a:r>
              <a:rPr lang="en-US" b="1" dirty="0"/>
              <a:t>4. Information Gathering.</a:t>
            </a:r>
          </a:p>
        </p:txBody>
      </p:sp>
      <p:sp>
        <p:nvSpPr>
          <p:cNvPr id="3" name="Content Placeholder 2"/>
          <p:cNvSpPr>
            <a:spLocks noGrp="1"/>
          </p:cNvSpPr>
          <p:nvPr>
            <p:ph idx="1"/>
          </p:nvPr>
        </p:nvSpPr>
        <p:spPr>
          <a:xfrm>
            <a:off x="448965" y="1354448"/>
            <a:ext cx="8246070" cy="3707013"/>
          </a:xfrm>
        </p:spPr>
        <p:txBody>
          <a:bodyPr>
            <a:normAutofit fontScale="92500" lnSpcReduction="10000"/>
          </a:bodyPr>
          <a:lstStyle/>
          <a:p>
            <a:pPr algn="l"/>
            <a:r>
              <a:rPr lang="en-US" sz="2000" b="1" dirty="0">
                <a:effectLst>
                  <a:outerShdw blurRad="38100" dist="38100" dir="2700000" algn="tl">
                    <a:srgbClr val="000000">
                      <a:alpha val="43137"/>
                    </a:srgbClr>
                  </a:outerShdw>
                </a:effectLst>
              </a:rPr>
              <a:t>Access to previous audits, energy reviews, other energy related projects.</a:t>
            </a:r>
          </a:p>
          <a:p>
            <a:pPr algn="l"/>
            <a:r>
              <a:rPr lang="en-US" sz="2000" b="1" dirty="0">
                <a:effectLst>
                  <a:outerShdw blurRad="38100" dist="38100" dir="2700000" algn="tl">
                    <a:srgbClr val="000000">
                      <a:alpha val="43137"/>
                    </a:srgbClr>
                  </a:outerShdw>
                </a:effectLst>
              </a:rPr>
              <a:t>University Objectives.</a:t>
            </a:r>
          </a:p>
          <a:p>
            <a:pPr lvl="1" algn="l">
              <a:buFont typeface="Wingdings" panose="05000000000000000000" pitchFamily="2" charset="2"/>
              <a:buChar char="q"/>
            </a:pPr>
            <a:r>
              <a:rPr lang="en-US" sz="1700" dirty="0">
                <a:effectLst>
                  <a:outerShdw blurRad="38100" dist="38100" dir="2700000" algn="tl">
                    <a:srgbClr val="000000">
                      <a:alpha val="43137"/>
                    </a:srgbClr>
                  </a:outerShdw>
                </a:effectLst>
              </a:rPr>
              <a:t>Carbon Neutral University by 2030 (Cardiff University, 2019).</a:t>
            </a:r>
          </a:p>
          <a:p>
            <a:pPr lvl="2" algn="l">
              <a:buFont typeface="Wingdings" panose="05000000000000000000" pitchFamily="2" charset="2"/>
              <a:buChar char="q"/>
            </a:pPr>
            <a:r>
              <a:rPr lang="en-US" sz="1600" dirty="0">
                <a:effectLst>
                  <a:outerShdw blurRad="38100" dist="38100" dir="2700000" algn="tl">
                    <a:srgbClr val="000000">
                      <a:alpha val="43137"/>
                    </a:srgbClr>
                  </a:outerShdw>
                </a:effectLst>
              </a:rPr>
              <a:t>UCL committed to spending £1.25 billion to achieve this (Anon, 2020).</a:t>
            </a:r>
          </a:p>
          <a:p>
            <a:pPr lvl="1" algn="l">
              <a:buFont typeface="Wingdings" panose="05000000000000000000" pitchFamily="2" charset="2"/>
              <a:buChar char="q"/>
            </a:pPr>
            <a:r>
              <a:rPr lang="en-US" sz="1700" dirty="0">
                <a:effectLst>
                  <a:outerShdw blurRad="38100" dist="38100" dir="2700000" algn="tl">
                    <a:srgbClr val="000000">
                      <a:alpha val="43137"/>
                    </a:srgbClr>
                  </a:outerShdw>
                </a:effectLst>
              </a:rPr>
              <a:t>Are department objectives aligned where Energy is concerned? Is it seen just as a budget to be cut?</a:t>
            </a:r>
          </a:p>
          <a:p>
            <a:pPr lvl="1" algn="l">
              <a:buFont typeface="Wingdings" panose="05000000000000000000" pitchFamily="2" charset="2"/>
              <a:buChar char="q"/>
            </a:pPr>
            <a:r>
              <a:rPr lang="en-GB" sz="17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How do management see the facility?  They are often too concerned with the facility and insufficiently concerned with the relationship of the facility to the corporate business strategy and the market opportunities the property presents (</a:t>
            </a:r>
            <a:r>
              <a:rPr lang="en-GB" sz="1700" dirty="0" err="1">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Roulac</a:t>
            </a:r>
            <a:r>
              <a:rPr lang="en-GB" sz="17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 2001). </a:t>
            </a:r>
          </a:p>
          <a:p>
            <a:pPr lvl="1" algn="l">
              <a:buFont typeface="Wingdings" panose="05000000000000000000" pitchFamily="2" charset="2"/>
              <a:buChar char="q"/>
            </a:pPr>
            <a:r>
              <a:rPr lang="en-GB" sz="17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How Green is my University? 46</a:t>
            </a:r>
            <a:r>
              <a:rPr lang="en-GB" sz="1700" baseline="300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th</a:t>
            </a:r>
            <a:r>
              <a:rPr lang="en-GB" sz="17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 in People and Plant league table (People and Planet, 2019).</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rPr>
              <a:t>Staff Survey (Moss, 2006).</a:t>
            </a:r>
          </a:p>
          <a:p>
            <a:pPr lvl="1" algn="l">
              <a:buFont typeface="Wingdings" panose="05000000000000000000" pitchFamily="2" charset="2"/>
              <a:buChar char="q"/>
            </a:pPr>
            <a:r>
              <a:rPr lang="en-US" sz="1700" dirty="0">
                <a:effectLst>
                  <a:outerShdw blurRad="38100" dist="38100" dir="2700000" algn="tl">
                    <a:srgbClr val="000000">
                      <a:alpha val="43137"/>
                    </a:srgbClr>
                  </a:outerShdw>
                </a:effectLst>
              </a:rPr>
              <a:t>Critical to all processes. Asset Management, Risk Management. Better Collaboration with users.</a:t>
            </a:r>
          </a:p>
        </p:txBody>
      </p:sp>
      <p:pic>
        <p:nvPicPr>
          <p:cNvPr id="5" name="Picture 4">
            <a:extLst>
              <a:ext uri="{FF2B5EF4-FFF2-40B4-BE49-F238E27FC236}">
                <a16:creationId xmlns:a16="http://schemas.microsoft.com/office/drawing/2014/main" id="{85F1189F-4280-4EFB-9CB3-487AF1179B10}"/>
              </a:ext>
            </a:extLst>
          </p:cNvPr>
          <p:cNvPicPr>
            <a:picLocks noChangeAspect="1"/>
          </p:cNvPicPr>
          <p:nvPr/>
        </p:nvPicPr>
        <p:blipFill>
          <a:blip r:embed="rId3"/>
          <a:stretch>
            <a:fillRect/>
          </a:stretch>
        </p:blipFill>
        <p:spPr>
          <a:xfrm>
            <a:off x="8011932" y="4724816"/>
            <a:ext cx="1060796" cy="347502"/>
          </a:xfrm>
          <a:prstGeom prst="rect">
            <a:avLst/>
          </a:prstGeom>
        </p:spPr>
      </p:pic>
    </p:spTree>
    <p:extLst>
      <p:ext uri="{BB962C8B-B14F-4D97-AF65-F5344CB8AC3E}">
        <p14:creationId xmlns:p14="http://schemas.microsoft.com/office/powerpoint/2010/main" val="4144046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9B88-EDA8-42C7-A74B-C9D9AB17E8BC}"/>
              </a:ext>
            </a:extLst>
          </p:cNvPr>
          <p:cNvSpPr>
            <a:spLocks noGrp="1"/>
          </p:cNvSpPr>
          <p:nvPr>
            <p:ph type="title"/>
          </p:nvPr>
        </p:nvSpPr>
        <p:spPr>
          <a:xfrm>
            <a:off x="296260" y="857736"/>
            <a:ext cx="8246070" cy="763525"/>
          </a:xfrm>
        </p:spPr>
        <p:txBody>
          <a:bodyPr/>
          <a:lstStyle/>
          <a:p>
            <a:pPr algn="l"/>
            <a:r>
              <a:rPr lang="en-GB" b="1" dirty="0"/>
              <a:t>5. Education and Collaboration.</a:t>
            </a:r>
          </a:p>
        </p:txBody>
      </p:sp>
      <p:sp>
        <p:nvSpPr>
          <p:cNvPr id="3" name="Content Placeholder 2">
            <a:extLst>
              <a:ext uri="{FF2B5EF4-FFF2-40B4-BE49-F238E27FC236}">
                <a16:creationId xmlns:a16="http://schemas.microsoft.com/office/drawing/2014/main" id="{19D49164-7E69-4513-9A9E-0E6373462EB3}"/>
              </a:ext>
            </a:extLst>
          </p:cNvPr>
          <p:cNvSpPr>
            <a:spLocks noGrp="1"/>
          </p:cNvSpPr>
          <p:nvPr>
            <p:ph idx="1"/>
          </p:nvPr>
        </p:nvSpPr>
        <p:spPr>
          <a:xfrm>
            <a:off x="448965" y="1655520"/>
            <a:ext cx="8246070" cy="3664918"/>
          </a:xfrm>
        </p:spPr>
        <p:txBody>
          <a:bodyPr>
            <a:normAutofit/>
          </a:bodyPr>
          <a:lstStyle/>
          <a:p>
            <a:pPr algn="l"/>
            <a:r>
              <a:rPr lang="en-GB" sz="2400" dirty="0">
                <a:effectLst>
                  <a:outerShdw blurRad="38100" dist="38100" dir="2700000" algn="tl">
                    <a:srgbClr val="000000">
                      <a:alpha val="43137"/>
                    </a:srgbClr>
                  </a:outerShdw>
                </a:effectLst>
              </a:rPr>
              <a:t>Collaborating and education of energy users of any building can help reduce energy consumption, which is an absolute requirement of energy conservation initiatives (Moss, 2006).</a:t>
            </a:r>
          </a:p>
          <a:p>
            <a:pPr algn="l"/>
            <a:r>
              <a:rPr lang="en-GB" sz="2400" dirty="0">
                <a:effectLst>
                  <a:outerShdw blurRad="38100" dist="38100" dir="2700000" algn="tl">
                    <a:srgbClr val="000000">
                      <a:alpha val="43137"/>
                    </a:srgbClr>
                  </a:outerShdw>
                </a:effectLst>
              </a:rPr>
              <a:t>Student Black out days.</a:t>
            </a:r>
          </a:p>
          <a:p>
            <a:pPr algn="l"/>
            <a:r>
              <a:rPr lang="en-GB" sz="2400" dirty="0">
                <a:effectLst>
                  <a:outerShdw blurRad="38100" dist="38100" dir="2700000" algn="tl">
                    <a:srgbClr val="000000">
                      <a:alpha val="43137"/>
                    </a:srgbClr>
                  </a:outerShdw>
                </a:effectLst>
              </a:rPr>
              <a:t>Education / Involvement = Immediate impact.</a:t>
            </a:r>
          </a:p>
          <a:p>
            <a:pPr algn="l"/>
            <a:r>
              <a:rPr lang="en-GB" sz="2400" dirty="0">
                <a:effectLst>
                  <a:outerShdw blurRad="38100" dist="38100" dir="2700000" algn="tl">
                    <a:srgbClr val="000000">
                      <a:alpha val="43137"/>
                    </a:srgbClr>
                  </a:outerShdw>
                </a:effectLst>
              </a:rPr>
              <a:t>Two way process / highlight issues.</a:t>
            </a:r>
          </a:p>
          <a:p>
            <a:pPr algn="l"/>
            <a:r>
              <a:rPr lang="en-GB" sz="2400" dirty="0">
                <a:effectLst>
                  <a:outerShdw blurRad="38100" dist="38100" dir="2700000" algn="tl">
                    <a:srgbClr val="000000">
                      <a:alpha val="43137"/>
                    </a:srgbClr>
                  </a:outerShdw>
                </a:effectLst>
              </a:rPr>
              <a:t>Encourage and reward.</a:t>
            </a:r>
          </a:p>
        </p:txBody>
      </p:sp>
      <p:pic>
        <p:nvPicPr>
          <p:cNvPr id="4" name="Picture 3">
            <a:extLst>
              <a:ext uri="{FF2B5EF4-FFF2-40B4-BE49-F238E27FC236}">
                <a16:creationId xmlns:a16="http://schemas.microsoft.com/office/drawing/2014/main" id="{7078B433-9A64-43E6-9E13-3A9E88DC2B30}"/>
              </a:ext>
            </a:extLst>
          </p:cNvPr>
          <p:cNvPicPr>
            <a:picLocks noChangeAspect="1"/>
          </p:cNvPicPr>
          <p:nvPr/>
        </p:nvPicPr>
        <p:blipFill>
          <a:blip r:embed="rId2"/>
          <a:stretch>
            <a:fillRect/>
          </a:stretch>
        </p:blipFill>
        <p:spPr>
          <a:xfrm>
            <a:off x="8011932" y="4709620"/>
            <a:ext cx="1060796" cy="347502"/>
          </a:xfrm>
          <a:prstGeom prst="rect">
            <a:avLst/>
          </a:prstGeom>
        </p:spPr>
      </p:pic>
    </p:spTree>
    <p:extLst>
      <p:ext uri="{BB962C8B-B14F-4D97-AF65-F5344CB8AC3E}">
        <p14:creationId xmlns:p14="http://schemas.microsoft.com/office/powerpoint/2010/main" val="2695279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1A24-D16C-49B7-8C85-D47A49023E17}"/>
              </a:ext>
            </a:extLst>
          </p:cNvPr>
          <p:cNvSpPr>
            <a:spLocks noGrp="1"/>
          </p:cNvSpPr>
          <p:nvPr>
            <p:ph type="title"/>
          </p:nvPr>
        </p:nvSpPr>
        <p:spPr>
          <a:xfrm>
            <a:off x="368543" y="907291"/>
            <a:ext cx="8093365" cy="610820"/>
          </a:xfrm>
        </p:spPr>
        <p:txBody>
          <a:bodyPr>
            <a:normAutofit fontScale="90000"/>
          </a:bodyPr>
          <a:lstStyle/>
          <a:p>
            <a:pPr algn="l"/>
            <a:r>
              <a:rPr lang="en-GB" b="1" dirty="0"/>
              <a:t>6. Housekeeping Opportunities</a:t>
            </a:r>
          </a:p>
        </p:txBody>
      </p:sp>
      <p:sp>
        <p:nvSpPr>
          <p:cNvPr id="3" name="Text Placeholder 2">
            <a:extLst>
              <a:ext uri="{FF2B5EF4-FFF2-40B4-BE49-F238E27FC236}">
                <a16:creationId xmlns:a16="http://schemas.microsoft.com/office/drawing/2014/main" id="{EF079D17-ACD4-430F-B39A-0490C64B688E}"/>
              </a:ext>
            </a:extLst>
          </p:cNvPr>
          <p:cNvSpPr>
            <a:spLocks noGrp="1"/>
          </p:cNvSpPr>
          <p:nvPr>
            <p:ph type="body" idx="1"/>
          </p:nvPr>
        </p:nvSpPr>
        <p:spPr/>
        <p:txBody>
          <a:bodyPr>
            <a:normAutofit fontScale="85000" lnSpcReduction="10000"/>
          </a:bodyPr>
          <a:lstStyle/>
          <a:p>
            <a:r>
              <a:rPr lang="en-GB" dirty="0">
                <a:effectLst>
                  <a:outerShdw blurRad="38100" dist="38100" dir="2700000" algn="tl">
                    <a:srgbClr val="000000">
                      <a:alpha val="43137"/>
                    </a:srgbClr>
                  </a:outerShdw>
                </a:effectLst>
              </a:rPr>
              <a:t>Floor vents covered with furniture.</a:t>
            </a:r>
          </a:p>
        </p:txBody>
      </p:sp>
      <p:pic>
        <p:nvPicPr>
          <p:cNvPr id="9" name="Content Placeholder 8" descr="A picture containing car seat&#10;&#10;Description automatically generated">
            <a:extLst>
              <a:ext uri="{FF2B5EF4-FFF2-40B4-BE49-F238E27FC236}">
                <a16:creationId xmlns:a16="http://schemas.microsoft.com/office/drawing/2014/main" id="{41533510-5FDD-4021-A821-546909ABACB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rot="5400000">
            <a:off x="1096432" y="2373510"/>
            <a:ext cx="2276475" cy="2349769"/>
          </a:xfrm>
        </p:spPr>
      </p:pic>
      <p:sp>
        <p:nvSpPr>
          <p:cNvPr id="5" name="Text Placeholder 4">
            <a:extLst>
              <a:ext uri="{FF2B5EF4-FFF2-40B4-BE49-F238E27FC236}">
                <a16:creationId xmlns:a16="http://schemas.microsoft.com/office/drawing/2014/main" id="{978DE27B-20DA-40F7-A5A9-140F573424C8}"/>
              </a:ext>
            </a:extLst>
          </p:cNvPr>
          <p:cNvSpPr>
            <a:spLocks noGrp="1"/>
          </p:cNvSpPr>
          <p:nvPr>
            <p:ph type="body" sz="quarter" idx="3"/>
          </p:nvPr>
        </p:nvSpPr>
        <p:spPr/>
        <p:txBody>
          <a:bodyPr>
            <a:normAutofit fontScale="85000" lnSpcReduction="10000"/>
          </a:bodyPr>
          <a:lstStyle/>
          <a:p>
            <a:r>
              <a:rPr lang="en-GB" dirty="0">
                <a:effectLst>
                  <a:outerShdw blurRad="38100" dist="38100" dir="2700000" algn="tl">
                    <a:srgbClr val="000000">
                      <a:alpha val="43137"/>
                    </a:srgbClr>
                  </a:outerShdw>
                </a:effectLst>
              </a:rPr>
              <a:t>Furniture blocking radiators.</a:t>
            </a:r>
          </a:p>
        </p:txBody>
      </p:sp>
      <p:pic>
        <p:nvPicPr>
          <p:cNvPr id="11" name="Content Placeholder 10" descr="A picture containing indoor, ceiling&#10;&#10;Description automatically generated">
            <a:extLst>
              <a:ext uri="{FF2B5EF4-FFF2-40B4-BE49-F238E27FC236}">
                <a16:creationId xmlns:a16="http://schemas.microsoft.com/office/drawing/2014/main" id="{E2CD6F6D-9645-440F-96BC-4BC8E4D44A1D}"/>
              </a:ext>
            </a:extLst>
          </p:cNvPr>
          <p:cNvPicPr>
            <a:picLocks noGrp="1"/>
          </p:cNvPicPr>
          <p:nvPr>
            <p:ph sz="quarter" idx="4"/>
          </p:nvPr>
        </p:nvPicPr>
        <p:blipFill>
          <a:blip r:embed="rId3">
            <a:extLst>
              <a:ext uri="{28A0092B-C50C-407E-A947-70E740481C1C}">
                <a14:useLocalDpi xmlns:a14="http://schemas.microsoft.com/office/drawing/2010/main" val="0"/>
              </a:ext>
            </a:extLst>
          </a:blip>
          <a:stretch>
            <a:fillRect/>
          </a:stretch>
        </p:blipFill>
        <p:spPr>
          <a:xfrm rot="5400000">
            <a:off x="5286270" y="2372357"/>
            <a:ext cx="2275200" cy="2350800"/>
          </a:xfrm>
        </p:spPr>
      </p:pic>
      <p:pic>
        <p:nvPicPr>
          <p:cNvPr id="7" name="Picture 6">
            <a:extLst>
              <a:ext uri="{FF2B5EF4-FFF2-40B4-BE49-F238E27FC236}">
                <a16:creationId xmlns:a16="http://schemas.microsoft.com/office/drawing/2014/main" id="{B439ACA4-B5D3-4F45-8B10-15C582CFD308}"/>
              </a:ext>
            </a:extLst>
          </p:cNvPr>
          <p:cNvPicPr>
            <a:picLocks noChangeAspect="1"/>
          </p:cNvPicPr>
          <p:nvPr/>
        </p:nvPicPr>
        <p:blipFill>
          <a:blip r:embed="rId4"/>
          <a:stretch>
            <a:fillRect/>
          </a:stretch>
        </p:blipFill>
        <p:spPr>
          <a:xfrm>
            <a:off x="7931510" y="4709620"/>
            <a:ext cx="1060796" cy="347502"/>
          </a:xfrm>
          <a:prstGeom prst="rect">
            <a:avLst/>
          </a:prstGeom>
        </p:spPr>
      </p:pic>
    </p:spTree>
    <p:extLst>
      <p:ext uri="{BB962C8B-B14F-4D97-AF65-F5344CB8AC3E}">
        <p14:creationId xmlns:p14="http://schemas.microsoft.com/office/powerpoint/2010/main" val="1339833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1A24-D16C-49B7-8C85-D47A49023E17}"/>
              </a:ext>
            </a:extLst>
          </p:cNvPr>
          <p:cNvSpPr>
            <a:spLocks noGrp="1"/>
          </p:cNvSpPr>
          <p:nvPr>
            <p:ph type="title"/>
          </p:nvPr>
        </p:nvSpPr>
        <p:spPr>
          <a:xfrm>
            <a:off x="368543" y="1044699"/>
            <a:ext cx="8093365" cy="610820"/>
          </a:xfrm>
        </p:spPr>
        <p:txBody>
          <a:bodyPr>
            <a:normAutofit fontScale="90000"/>
          </a:bodyPr>
          <a:lstStyle/>
          <a:p>
            <a:pPr algn="l"/>
            <a:r>
              <a:rPr lang="en-GB" b="1" dirty="0"/>
              <a:t>6. Housekeeping Opportunities</a:t>
            </a:r>
          </a:p>
        </p:txBody>
      </p:sp>
      <p:sp>
        <p:nvSpPr>
          <p:cNvPr id="3" name="Text Placeholder 2">
            <a:extLst>
              <a:ext uri="{FF2B5EF4-FFF2-40B4-BE49-F238E27FC236}">
                <a16:creationId xmlns:a16="http://schemas.microsoft.com/office/drawing/2014/main" id="{EF079D17-ACD4-430F-B39A-0490C64B688E}"/>
              </a:ext>
            </a:extLst>
          </p:cNvPr>
          <p:cNvSpPr>
            <a:spLocks noGrp="1"/>
          </p:cNvSpPr>
          <p:nvPr>
            <p:ph type="body" idx="1"/>
          </p:nvPr>
        </p:nvSpPr>
        <p:spPr/>
        <p:txBody>
          <a:bodyPr>
            <a:normAutofit fontScale="77500" lnSpcReduction="20000"/>
          </a:bodyPr>
          <a:lstStyle/>
          <a:p>
            <a:r>
              <a:rPr lang="en-GB" dirty="0">
                <a:effectLst>
                  <a:outerShdw blurRad="38100" dist="38100" dir="2700000" algn="tl">
                    <a:srgbClr val="000000">
                      <a:alpha val="43137"/>
                    </a:srgbClr>
                  </a:outerShdw>
                </a:effectLst>
              </a:rPr>
              <a:t>Slow, continual running water in W/C.</a:t>
            </a:r>
          </a:p>
        </p:txBody>
      </p:sp>
      <p:sp>
        <p:nvSpPr>
          <p:cNvPr id="5" name="Text Placeholder 4">
            <a:extLst>
              <a:ext uri="{FF2B5EF4-FFF2-40B4-BE49-F238E27FC236}">
                <a16:creationId xmlns:a16="http://schemas.microsoft.com/office/drawing/2014/main" id="{978DE27B-20DA-40F7-A5A9-140F573424C8}"/>
              </a:ext>
            </a:extLst>
          </p:cNvPr>
          <p:cNvSpPr>
            <a:spLocks noGrp="1"/>
          </p:cNvSpPr>
          <p:nvPr>
            <p:ph type="body" sz="quarter" idx="3"/>
          </p:nvPr>
        </p:nvSpPr>
        <p:spPr/>
        <p:txBody>
          <a:bodyPr>
            <a:normAutofit fontScale="77500" lnSpcReduction="20000"/>
          </a:bodyPr>
          <a:lstStyle/>
          <a:p>
            <a:r>
              <a:rPr lang="en-GB" dirty="0">
                <a:effectLst>
                  <a:outerShdw blurRad="38100" dist="38100" dir="2700000" algn="tl">
                    <a:srgbClr val="000000">
                      <a:alpha val="43137"/>
                    </a:srgbClr>
                  </a:outerShdw>
                </a:effectLst>
              </a:rPr>
              <a:t>TV’s left on stand-by.</a:t>
            </a:r>
          </a:p>
        </p:txBody>
      </p:sp>
      <p:pic>
        <p:nvPicPr>
          <p:cNvPr id="7" name="Picture 6">
            <a:extLst>
              <a:ext uri="{FF2B5EF4-FFF2-40B4-BE49-F238E27FC236}">
                <a16:creationId xmlns:a16="http://schemas.microsoft.com/office/drawing/2014/main" id="{B439ACA4-B5D3-4F45-8B10-15C582CFD308}"/>
              </a:ext>
            </a:extLst>
          </p:cNvPr>
          <p:cNvPicPr>
            <a:picLocks noChangeAspect="1"/>
          </p:cNvPicPr>
          <p:nvPr/>
        </p:nvPicPr>
        <p:blipFill>
          <a:blip r:embed="rId2"/>
          <a:stretch>
            <a:fillRect/>
          </a:stretch>
        </p:blipFill>
        <p:spPr>
          <a:xfrm>
            <a:off x="7931510" y="4709620"/>
            <a:ext cx="1060796" cy="347502"/>
          </a:xfrm>
          <a:prstGeom prst="rect">
            <a:avLst/>
          </a:prstGeom>
        </p:spPr>
      </p:pic>
      <p:pic>
        <p:nvPicPr>
          <p:cNvPr id="15" name="Content Placeholder 14" descr="A picture containing indoor, sink, toilet, tiled&#10;&#10;Description automatically generated">
            <a:extLst>
              <a:ext uri="{FF2B5EF4-FFF2-40B4-BE49-F238E27FC236}">
                <a16:creationId xmlns:a16="http://schemas.microsoft.com/office/drawing/2014/main" id="{81BD9056-2F63-47E1-8ED7-C04D70359F5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rot="5400000">
            <a:off x="1417638" y="2564206"/>
            <a:ext cx="2276475" cy="1707356"/>
          </a:xfrm>
        </p:spPr>
      </p:pic>
      <p:pic>
        <p:nvPicPr>
          <p:cNvPr id="17" name="Content Placeholder 16" descr="A picture containing text, wall, indoor, electronics&#10;&#10;Description automatically generated">
            <a:extLst>
              <a:ext uri="{FF2B5EF4-FFF2-40B4-BE49-F238E27FC236}">
                <a16:creationId xmlns:a16="http://schemas.microsoft.com/office/drawing/2014/main" id="{17E07C81-B887-45D5-A468-9B0A95ACAABA}"/>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rot="5400000">
            <a:off x="5454650" y="2564206"/>
            <a:ext cx="2276475" cy="1707356"/>
          </a:xfrm>
        </p:spPr>
      </p:pic>
    </p:spTree>
    <p:extLst>
      <p:ext uri="{BB962C8B-B14F-4D97-AF65-F5344CB8AC3E}">
        <p14:creationId xmlns:p14="http://schemas.microsoft.com/office/powerpoint/2010/main" val="2483555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1A24-D16C-49B7-8C85-D47A49023E17}"/>
              </a:ext>
            </a:extLst>
          </p:cNvPr>
          <p:cNvSpPr>
            <a:spLocks noGrp="1"/>
          </p:cNvSpPr>
          <p:nvPr>
            <p:ph type="title"/>
          </p:nvPr>
        </p:nvSpPr>
        <p:spPr>
          <a:xfrm>
            <a:off x="373496" y="1004576"/>
            <a:ext cx="8093365" cy="610820"/>
          </a:xfrm>
        </p:spPr>
        <p:txBody>
          <a:bodyPr>
            <a:normAutofit fontScale="90000"/>
          </a:bodyPr>
          <a:lstStyle/>
          <a:p>
            <a:pPr algn="l"/>
            <a:r>
              <a:rPr lang="en-GB" b="1" dirty="0"/>
              <a:t>5. Housekeeping Opportunities</a:t>
            </a:r>
          </a:p>
        </p:txBody>
      </p:sp>
      <p:sp>
        <p:nvSpPr>
          <p:cNvPr id="3" name="Text Placeholder 2">
            <a:extLst>
              <a:ext uri="{FF2B5EF4-FFF2-40B4-BE49-F238E27FC236}">
                <a16:creationId xmlns:a16="http://schemas.microsoft.com/office/drawing/2014/main" id="{EF079D17-ACD4-430F-B39A-0490C64B688E}"/>
              </a:ext>
            </a:extLst>
          </p:cNvPr>
          <p:cNvSpPr>
            <a:spLocks noGrp="1"/>
          </p:cNvSpPr>
          <p:nvPr>
            <p:ph type="body" idx="1"/>
          </p:nvPr>
        </p:nvSpPr>
        <p:spPr/>
        <p:txBody>
          <a:bodyPr>
            <a:normAutofit fontScale="77500" lnSpcReduction="20000"/>
          </a:bodyPr>
          <a:lstStyle/>
          <a:p>
            <a:r>
              <a:rPr lang="en-GB" dirty="0">
                <a:effectLst>
                  <a:outerShdw blurRad="38100" dist="38100" dir="2700000" algn="tl">
                    <a:srgbClr val="000000">
                      <a:alpha val="43137"/>
                    </a:srgbClr>
                  </a:outerShdw>
                </a:effectLst>
              </a:rPr>
              <a:t>Multi gang socket for personal items.</a:t>
            </a:r>
          </a:p>
        </p:txBody>
      </p:sp>
      <p:sp>
        <p:nvSpPr>
          <p:cNvPr id="5" name="Text Placeholder 4">
            <a:extLst>
              <a:ext uri="{FF2B5EF4-FFF2-40B4-BE49-F238E27FC236}">
                <a16:creationId xmlns:a16="http://schemas.microsoft.com/office/drawing/2014/main" id="{978DE27B-20DA-40F7-A5A9-140F573424C8}"/>
              </a:ext>
            </a:extLst>
          </p:cNvPr>
          <p:cNvSpPr>
            <a:spLocks noGrp="1"/>
          </p:cNvSpPr>
          <p:nvPr>
            <p:ph type="body" sz="quarter" idx="3"/>
          </p:nvPr>
        </p:nvSpPr>
        <p:spPr/>
        <p:txBody>
          <a:bodyPr>
            <a:normAutofit fontScale="77500" lnSpcReduction="20000"/>
          </a:bodyPr>
          <a:lstStyle/>
          <a:p>
            <a:r>
              <a:rPr lang="en-GB" dirty="0">
                <a:effectLst>
                  <a:outerShdw blurRad="38100" dist="38100" dir="2700000" algn="tl">
                    <a:srgbClr val="000000">
                      <a:alpha val="43137"/>
                    </a:srgbClr>
                  </a:outerShdw>
                </a:effectLst>
              </a:rPr>
              <a:t>Shredder switched on.</a:t>
            </a:r>
          </a:p>
        </p:txBody>
      </p:sp>
      <p:pic>
        <p:nvPicPr>
          <p:cNvPr id="7" name="Picture 6">
            <a:extLst>
              <a:ext uri="{FF2B5EF4-FFF2-40B4-BE49-F238E27FC236}">
                <a16:creationId xmlns:a16="http://schemas.microsoft.com/office/drawing/2014/main" id="{B439ACA4-B5D3-4F45-8B10-15C582CFD308}"/>
              </a:ext>
            </a:extLst>
          </p:cNvPr>
          <p:cNvPicPr>
            <a:picLocks noChangeAspect="1"/>
          </p:cNvPicPr>
          <p:nvPr/>
        </p:nvPicPr>
        <p:blipFill>
          <a:blip r:embed="rId2"/>
          <a:stretch>
            <a:fillRect/>
          </a:stretch>
        </p:blipFill>
        <p:spPr>
          <a:xfrm>
            <a:off x="7931510" y="4667528"/>
            <a:ext cx="1060796" cy="347502"/>
          </a:xfrm>
          <a:prstGeom prst="rect">
            <a:avLst/>
          </a:prstGeom>
        </p:spPr>
      </p:pic>
      <p:pic>
        <p:nvPicPr>
          <p:cNvPr id="9" name="Content Placeholder 8" descr="A picture containing indoor, floor&#10;&#10;Description automatically generated">
            <a:extLst>
              <a:ext uri="{FF2B5EF4-FFF2-40B4-BE49-F238E27FC236}">
                <a16:creationId xmlns:a16="http://schemas.microsoft.com/office/drawing/2014/main" id="{90DB29D6-504E-47C2-9AB2-D253C91691E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rot="5400000">
            <a:off x="1417638" y="2564206"/>
            <a:ext cx="2276475" cy="1707356"/>
          </a:xfrm>
        </p:spPr>
      </p:pic>
      <p:pic>
        <p:nvPicPr>
          <p:cNvPr id="13" name="Content Placeholder 12" descr="A picture containing indoor&#10;&#10;Description automatically generated">
            <a:extLst>
              <a:ext uri="{FF2B5EF4-FFF2-40B4-BE49-F238E27FC236}">
                <a16:creationId xmlns:a16="http://schemas.microsoft.com/office/drawing/2014/main" id="{FDC4BAB3-B68F-4812-9E36-1CF6712C3E39}"/>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rot="5400000">
            <a:off x="5454650" y="2564206"/>
            <a:ext cx="2276475" cy="1707356"/>
          </a:xfrm>
        </p:spPr>
      </p:pic>
    </p:spTree>
    <p:extLst>
      <p:ext uri="{BB962C8B-B14F-4D97-AF65-F5344CB8AC3E}">
        <p14:creationId xmlns:p14="http://schemas.microsoft.com/office/powerpoint/2010/main" val="2616224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1A24-D16C-49B7-8C85-D47A49023E17}"/>
              </a:ext>
            </a:extLst>
          </p:cNvPr>
          <p:cNvSpPr>
            <a:spLocks noGrp="1"/>
          </p:cNvSpPr>
          <p:nvPr>
            <p:ph type="title"/>
          </p:nvPr>
        </p:nvSpPr>
        <p:spPr>
          <a:xfrm>
            <a:off x="471286" y="1015209"/>
            <a:ext cx="8093365" cy="610820"/>
          </a:xfrm>
        </p:spPr>
        <p:txBody>
          <a:bodyPr>
            <a:normAutofit fontScale="90000"/>
          </a:bodyPr>
          <a:lstStyle/>
          <a:p>
            <a:pPr algn="l"/>
            <a:r>
              <a:rPr lang="en-GB" b="1" dirty="0"/>
              <a:t>5. Housekeeping Opportunities</a:t>
            </a:r>
          </a:p>
        </p:txBody>
      </p:sp>
      <p:sp>
        <p:nvSpPr>
          <p:cNvPr id="3" name="Text Placeholder 2">
            <a:extLst>
              <a:ext uri="{FF2B5EF4-FFF2-40B4-BE49-F238E27FC236}">
                <a16:creationId xmlns:a16="http://schemas.microsoft.com/office/drawing/2014/main" id="{EF079D17-ACD4-430F-B39A-0490C64B688E}"/>
              </a:ext>
            </a:extLst>
          </p:cNvPr>
          <p:cNvSpPr>
            <a:spLocks noGrp="1"/>
          </p:cNvSpPr>
          <p:nvPr>
            <p:ph type="body" idx="1"/>
          </p:nvPr>
        </p:nvSpPr>
        <p:spPr/>
        <p:txBody>
          <a:bodyPr>
            <a:normAutofit fontScale="85000" lnSpcReduction="10000"/>
          </a:bodyPr>
          <a:lstStyle/>
          <a:p>
            <a:r>
              <a:rPr lang="en-GB" dirty="0">
                <a:effectLst>
                  <a:outerShdw blurRad="38100" dist="38100" dir="2700000" algn="tl">
                    <a:srgbClr val="000000">
                      <a:alpha val="43137"/>
                    </a:srgbClr>
                  </a:outerShdw>
                </a:effectLst>
              </a:rPr>
              <a:t>Blocked floor convector.</a:t>
            </a:r>
          </a:p>
        </p:txBody>
      </p:sp>
      <p:sp>
        <p:nvSpPr>
          <p:cNvPr id="5" name="Text Placeholder 4">
            <a:extLst>
              <a:ext uri="{FF2B5EF4-FFF2-40B4-BE49-F238E27FC236}">
                <a16:creationId xmlns:a16="http://schemas.microsoft.com/office/drawing/2014/main" id="{978DE27B-20DA-40F7-A5A9-140F573424C8}"/>
              </a:ext>
            </a:extLst>
          </p:cNvPr>
          <p:cNvSpPr>
            <a:spLocks noGrp="1"/>
          </p:cNvSpPr>
          <p:nvPr>
            <p:ph type="body" sz="quarter" idx="3"/>
          </p:nvPr>
        </p:nvSpPr>
        <p:spPr/>
        <p:txBody>
          <a:bodyPr>
            <a:normAutofit fontScale="85000" lnSpcReduction="10000"/>
          </a:bodyPr>
          <a:lstStyle/>
          <a:p>
            <a:r>
              <a:rPr lang="en-GB" dirty="0">
                <a:effectLst>
                  <a:outerShdw blurRad="38100" dist="38100" dir="2700000" algn="tl">
                    <a:srgbClr val="000000">
                      <a:alpha val="43137"/>
                    </a:srgbClr>
                  </a:outerShdw>
                </a:effectLst>
              </a:rPr>
              <a:t>User using electric fan– 1, 2, 3Kwh?</a:t>
            </a:r>
          </a:p>
        </p:txBody>
      </p:sp>
      <p:pic>
        <p:nvPicPr>
          <p:cNvPr id="7" name="Picture 6">
            <a:extLst>
              <a:ext uri="{FF2B5EF4-FFF2-40B4-BE49-F238E27FC236}">
                <a16:creationId xmlns:a16="http://schemas.microsoft.com/office/drawing/2014/main" id="{B439ACA4-B5D3-4F45-8B10-15C582CFD308}"/>
              </a:ext>
            </a:extLst>
          </p:cNvPr>
          <p:cNvPicPr>
            <a:picLocks noChangeAspect="1"/>
          </p:cNvPicPr>
          <p:nvPr/>
        </p:nvPicPr>
        <p:blipFill>
          <a:blip r:embed="rId2"/>
          <a:stretch>
            <a:fillRect/>
          </a:stretch>
        </p:blipFill>
        <p:spPr>
          <a:xfrm>
            <a:off x="7931510" y="4667528"/>
            <a:ext cx="1060796" cy="347502"/>
          </a:xfrm>
          <a:prstGeom prst="rect">
            <a:avLst/>
          </a:prstGeom>
        </p:spPr>
      </p:pic>
      <p:pic>
        <p:nvPicPr>
          <p:cNvPr id="12" name="Content Placeholder 11" descr="A picture containing paper, cluttered&#10;&#10;Description automatically generated">
            <a:extLst>
              <a:ext uri="{FF2B5EF4-FFF2-40B4-BE49-F238E27FC236}">
                <a16:creationId xmlns:a16="http://schemas.microsoft.com/office/drawing/2014/main" id="{9E6BDF1D-0B08-4736-B9C2-F64051AF006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rot="5400000">
            <a:off x="1417638" y="2564206"/>
            <a:ext cx="2276475" cy="1707356"/>
          </a:xfrm>
        </p:spPr>
      </p:pic>
      <p:pic>
        <p:nvPicPr>
          <p:cNvPr id="15" name="Content Placeholder 14" descr="A picture containing text, indoor, cluttered&#10;&#10;Description automatically generated">
            <a:extLst>
              <a:ext uri="{FF2B5EF4-FFF2-40B4-BE49-F238E27FC236}">
                <a16:creationId xmlns:a16="http://schemas.microsoft.com/office/drawing/2014/main" id="{3D2CF1B8-461A-4D18-B320-7DF6FB88754B}"/>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rot="5400000">
            <a:off x="5454650" y="2564206"/>
            <a:ext cx="2276475" cy="1707356"/>
          </a:xfrm>
        </p:spPr>
      </p:pic>
    </p:spTree>
    <p:extLst>
      <p:ext uri="{BB962C8B-B14F-4D97-AF65-F5344CB8AC3E}">
        <p14:creationId xmlns:p14="http://schemas.microsoft.com/office/powerpoint/2010/main" val="2825365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FC7F0-D0EE-49D4-AF1F-1743E07437D9}"/>
              </a:ext>
            </a:extLst>
          </p:cNvPr>
          <p:cNvSpPr>
            <a:spLocks noGrp="1"/>
          </p:cNvSpPr>
          <p:nvPr>
            <p:ph type="title"/>
          </p:nvPr>
        </p:nvSpPr>
        <p:spPr>
          <a:xfrm>
            <a:off x="179422" y="891994"/>
            <a:ext cx="4850693" cy="1068935"/>
          </a:xfrm>
        </p:spPr>
        <p:txBody>
          <a:bodyPr>
            <a:noAutofit/>
          </a:bodyPr>
          <a:lstStyle/>
          <a:p>
            <a:r>
              <a:rPr lang="en-GB" sz="28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Telephones on permanently.</a:t>
            </a:r>
            <a:br>
              <a:rPr lang="en-GB" sz="28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br>
            <a:endParaRPr lang="en-GB" sz="2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83F5CC8-C6E9-4D34-9678-203861C77D4A}"/>
              </a:ext>
            </a:extLst>
          </p:cNvPr>
          <p:cNvSpPr>
            <a:spLocks noGrp="1"/>
          </p:cNvSpPr>
          <p:nvPr>
            <p:ph idx="1"/>
          </p:nvPr>
        </p:nvSpPr>
        <p:spPr/>
        <p:txBody>
          <a:bodyPr/>
          <a:lstStyle/>
          <a:p>
            <a:endParaRPr lang="en-GB" dirty="0">
              <a:solidFill>
                <a:schemeClr val="bg1"/>
              </a:solidFill>
            </a:endParaRPr>
          </a:p>
          <a:p>
            <a:pPr marL="0" indent="0">
              <a:buNone/>
            </a:pPr>
            <a:endParaRPr lang="en-GB" dirty="0">
              <a:solidFill>
                <a:schemeClr val="bg1"/>
              </a:solidFill>
            </a:endParaRPr>
          </a:p>
        </p:txBody>
      </p:sp>
      <p:sp>
        <p:nvSpPr>
          <p:cNvPr id="4" name="Text Placeholder 3">
            <a:extLst>
              <a:ext uri="{FF2B5EF4-FFF2-40B4-BE49-F238E27FC236}">
                <a16:creationId xmlns:a16="http://schemas.microsoft.com/office/drawing/2014/main" id="{5B4952E1-DC79-4CF2-A7E8-A5ED50A21F61}"/>
              </a:ext>
            </a:extLst>
          </p:cNvPr>
          <p:cNvSpPr>
            <a:spLocks noGrp="1"/>
          </p:cNvSpPr>
          <p:nvPr>
            <p:ph type="body" sz="half" idx="2"/>
          </p:nvPr>
        </p:nvSpPr>
        <p:spPr>
          <a:xfrm>
            <a:off x="373080" y="1327764"/>
            <a:ext cx="3008313" cy="3518297"/>
          </a:xfrm>
        </p:spPr>
        <p:txBody>
          <a:bodyPr>
            <a:normAutofit fontScale="92500" lnSpcReduction="20000"/>
          </a:bodyPr>
          <a:lstStyle/>
          <a:p>
            <a:pPr algn="just">
              <a:lnSpc>
                <a:spcPct val="107000"/>
              </a:lnSpc>
              <a:spcAft>
                <a:spcPts val="800"/>
              </a:spcAft>
            </a:pPr>
            <a:endParaRPr lang="en-GB" sz="14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Each phone is continually running a 5w.</a:t>
            </a:r>
          </a:p>
          <a:p>
            <a:pPr marL="342900" lvl="0" indent="-342900" algn="just">
              <a:lnSpc>
                <a:spcPct val="107000"/>
              </a:lnSpc>
              <a:buFont typeface="Symbol" panose="05050102010706020507" pitchFamily="18" charset="2"/>
              <a:buChar char=""/>
            </a:pPr>
            <a:r>
              <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This equates to 120w a day.</a:t>
            </a:r>
          </a:p>
          <a:p>
            <a:pPr marL="342900" lvl="0" indent="-342900" algn="just">
              <a:lnSpc>
                <a:spcPct val="107000"/>
              </a:lnSpc>
              <a:buFont typeface="Symbol" panose="05050102010706020507" pitchFamily="18" charset="2"/>
              <a:buChar char=""/>
            </a:pPr>
            <a:r>
              <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43,800w (43.8Kwh) a year.  </a:t>
            </a:r>
          </a:p>
          <a:p>
            <a:pPr marL="342900" lvl="0" indent="-342900" algn="just">
              <a:lnSpc>
                <a:spcPct val="107000"/>
              </a:lnSpc>
              <a:spcAft>
                <a:spcPts val="800"/>
              </a:spcAft>
              <a:buFont typeface="Symbol" panose="05050102010706020507" pitchFamily="18" charset="2"/>
              <a:buChar char=""/>
            </a:pPr>
            <a:r>
              <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At a price of 0.1507p per </a:t>
            </a:r>
            <a:r>
              <a:rPr lang="en-GB" sz="1400" dirty="0" err="1">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Kwh</a:t>
            </a:r>
            <a:r>
              <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 this would equate to £6.60 per year per phone. </a:t>
            </a:r>
          </a:p>
          <a:p>
            <a:pPr algn="just">
              <a:lnSpc>
                <a:spcPct val="107000"/>
              </a:lnSpc>
              <a:spcAft>
                <a:spcPts val="800"/>
              </a:spcAft>
            </a:pPr>
            <a:r>
              <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4000 similar phones across the University Estate.</a:t>
            </a:r>
          </a:p>
          <a:p>
            <a:pPr algn="just">
              <a:lnSpc>
                <a:spcPct val="107000"/>
              </a:lnSpc>
              <a:spcAft>
                <a:spcPts val="800"/>
              </a:spcAft>
            </a:pPr>
            <a:r>
              <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£26,400 spent keeping phones on 24/7</a:t>
            </a:r>
          </a:p>
          <a:p>
            <a:pPr algn="just">
              <a:lnSpc>
                <a:spcPct val="107000"/>
              </a:lnSpc>
              <a:spcAft>
                <a:spcPts val="800"/>
              </a:spcAft>
            </a:pPr>
            <a:endPar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(https://powercompare.co.uk/electricity-prices/)</a:t>
            </a:r>
            <a:endParaRPr lang="en-GB" sz="14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chemeClr val="bg1"/>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A508ABF8-7AEA-4A27-8D9F-3EE1A2594A2F}"/>
              </a:ext>
            </a:extLst>
          </p:cNvPr>
          <p:cNvPicPr>
            <a:picLocks noChangeAspect="1"/>
          </p:cNvPicPr>
          <p:nvPr/>
        </p:nvPicPr>
        <p:blipFill>
          <a:blip r:embed="rId2"/>
          <a:stretch>
            <a:fillRect/>
          </a:stretch>
        </p:blipFill>
        <p:spPr>
          <a:xfrm>
            <a:off x="7939649" y="4667528"/>
            <a:ext cx="1060796" cy="347502"/>
          </a:xfrm>
          <a:prstGeom prst="rect">
            <a:avLst/>
          </a:prstGeom>
        </p:spPr>
      </p:pic>
      <p:pic>
        <p:nvPicPr>
          <p:cNvPr id="7" name="Picture 6" descr="A telephone on a desk&#10;&#10;Description automatically generated with low confidence">
            <a:extLst>
              <a:ext uri="{FF2B5EF4-FFF2-40B4-BE49-F238E27FC236}">
                <a16:creationId xmlns:a16="http://schemas.microsoft.com/office/drawing/2014/main" id="{E600A4C2-64E9-477C-A57A-B53680B46D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471429" y="1759172"/>
            <a:ext cx="2848384" cy="2136288"/>
          </a:xfrm>
          <a:prstGeom prst="rect">
            <a:avLst/>
          </a:prstGeom>
        </p:spPr>
      </p:pic>
    </p:spTree>
    <p:extLst>
      <p:ext uri="{BB962C8B-B14F-4D97-AF65-F5344CB8AC3E}">
        <p14:creationId xmlns:p14="http://schemas.microsoft.com/office/powerpoint/2010/main" val="4059778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918904"/>
            <a:ext cx="8246070" cy="763525"/>
          </a:xfrm>
        </p:spPr>
        <p:txBody>
          <a:bodyPr>
            <a:normAutofit/>
          </a:bodyPr>
          <a:lstStyle/>
          <a:p>
            <a:pPr algn="l"/>
            <a:r>
              <a:rPr lang="en-US" b="1" dirty="0"/>
              <a:t>6. Building Usage.</a:t>
            </a:r>
          </a:p>
        </p:txBody>
      </p:sp>
      <p:sp>
        <p:nvSpPr>
          <p:cNvPr id="3" name="Content Placeholder 2"/>
          <p:cNvSpPr>
            <a:spLocks noGrp="1"/>
          </p:cNvSpPr>
          <p:nvPr>
            <p:ph idx="1"/>
          </p:nvPr>
        </p:nvSpPr>
        <p:spPr>
          <a:xfrm>
            <a:off x="416532" y="1655520"/>
            <a:ext cx="8246070" cy="3664918"/>
          </a:xfrm>
        </p:spPr>
        <p:txBody>
          <a:bodyPr>
            <a:normAutofit/>
          </a:bodyPr>
          <a:lstStyle/>
          <a:p>
            <a:pPr algn="l"/>
            <a:r>
              <a:rPr lang="en-US" sz="1700" b="1" dirty="0">
                <a:effectLst>
                  <a:outerShdw blurRad="38100" dist="38100" dir="2700000" algn="tl">
                    <a:srgbClr val="000000">
                      <a:alpha val="43137"/>
                    </a:srgbClr>
                  </a:outerShdw>
                </a:effectLst>
              </a:rPr>
              <a:t>Operational Hours.</a:t>
            </a:r>
          </a:p>
          <a:p>
            <a:pPr lvl="1" algn="l"/>
            <a:r>
              <a:rPr lang="en-US" sz="1700" dirty="0">
                <a:effectLst>
                  <a:outerShdw blurRad="38100" dist="38100" dir="2700000" algn="tl">
                    <a:srgbClr val="000000">
                      <a:alpha val="43137"/>
                    </a:srgbClr>
                  </a:outerShdw>
                </a:effectLst>
              </a:rPr>
              <a:t>Weekdays 8am – 6pm (somedays 8pm).</a:t>
            </a:r>
          </a:p>
          <a:p>
            <a:pPr lvl="1" algn="l"/>
            <a:r>
              <a:rPr lang="en-US" sz="1700" dirty="0">
                <a:effectLst>
                  <a:outerShdw blurRad="38100" dist="38100" dir="2700000" algn="tl">
                    <a:srgbClr val="000000">
                      <a:alpha val="43137"/>
                    </a:srgbClr>
                  </a:outerShdw>
                </a:effectLst>
              </a:rPr>
              <a:t>Weekends.  Saturday 9am – 4pm. Sunday 10am – 2pm.</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US" sz="1700" dirty="0">
              <a:solidFill>
                <a:prstClr val="white"/>
              </a:solidFill>
              <a:effectLst>
                <a:outerShdw blurRad="38100" dist="38100" dir="2700000" algn="tl">
                  <a:srgbClr val="000000">
                    <a:alpha val="43137"/>
                  </a:srgbClr>
                </a:outerShdw>
              </a:effectLst>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1700" dirty="0">
                <a:solidFill>
                  <a:prstClr val="white"/>
                </a:solidFill>
                <a:effectLst>
                  <a:outerShdw blurRad="38100" dist="38100" dir="2700000" algn="tl">
                    <a:srgbClr val="000000">
                      <a:alpha val="43137"/>
                    </a:srgbClr>
                  </a:outerShdw>
                </a:effectLst>
                <a:latin typeface="Calibri"/>
              </a:rPr>
              <a:t>Weekdays – 10 to 12 hours a day = 50 to 60 hours a week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7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ea typeface="+mn-ea"/>
                <a:cs typeface="+mn-cs"/>
              </a:rPr>
              <a:t>Weekends – 11 hours </a:t>
            </a:r>
            <a:r>
              <a:rPr lang="en-US" sz="1700" dirty="0">
                <a:solidFill>
                  <a:prstClr val="white"/>
                </a:solidFill>
                <a:effectLst>
                  <a:outerShdw blurRad="38100" dist="38100" dir="2700000" algn="tl">
                    <a:srgbClr val="000000">
                      <a:alpha val="43137"/>
                    </a:srgbClr>
                  </a:outerShdw>
                </a:effectLst>
                <a:latin typeface="Calibri"/>
              </a:rPr>
              <a:t>over a weekend.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1700" dirty="0">
                <a:solidFill>
                  <a:prstClr val="white"/>
                </a:solidFill>
                <a:effectLst>
                  <a:outerShdw blurRad="38100" dist="38100" dir="2700000" algn="tl">
                    <a:srgbClr val="000000">
                      <a:alpha val="43137"/>
                    </a:srgbClr>
                  </a:outerShdw>
                </a:effectLst>
                <a:latin typeface="Calibri"/>
              </a:rPr>
              <a:t>Patterns of Use?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1700" dirty="0">
                <a:solidFill>
                  <a:prstClr val="white"/>
                </a:solidFill>
                <a:effectLst>
                  <a:outerShdw blurRad="38100" dist="38100" dir="2700000" algn="tl">
                    <a:srgbClr val="000000">
                      <a:alpha val="43137"/>
                    </a:srgbClr>
                  </a:outerShdw>
                </a:effectLst>
                <a:latin typeface="Calibri"/>
              </a:rPr>
              <a:t>Opportunities?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US" sz="1700" dirty="0">
              <a:solidFill>
                <a:prstClr val="white"/>
              </a:solidFill>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US" sz="1700" dirty="0">
              <a:solidFill>
                <a:prstClr val="white"/>
              </a:solidFill>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US" sz="1700" dirty="0">
              <a:solidFill>
                <a:prstClr val="white"/>
              </a:solidFill>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US" sz="1700" dirty="0">
              <a:solidFill>
                <a:prstClr val="white"/>
              </a:solidFill>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1700" b="0" i="0" u="none" strike="noStrike" kern="1200" cap="none" spc="0" normalizeH="0" baseline="0" noProof="0" dirty="0">
              <a:ln>
                <a:noFill/>
              </a:ln>
              <a:solidFill>
                <a:prstClr val="white"/>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1700" b="0" i="0" u="none" strike="noStrike" kern="1200" cap="none" spc="0" normalizeH="0" baseline="0" noProof="0" dirty="0">
              <a:ln>
                <a:noFill/>
              </a:ln>
              <a:solidFill>
                <a:prstClr val="white"/>
              </a:solidFill>
              <a:effectLst/>
              <a:uLnTx/>
              <a:uFillTx/>
              <a:latin typeface="Calibri"/>
              <a:ea typeface="+mn-ea"/>
              <a:cs typeface="+mn-cs"/>
            </a:endParaRPr>
          </a:p>
          <a:p>
            <a:pPr marL="457200" lvl="1" indent="0" algn="l">
              <a:buNone/>
            </a:pPr>
            <a:endParaRPr lang="en-US" sz="1700" dirty="0"/>
          </a:p>
          <a:p>
            <a:pPr lvl="1" algn="l"/>
            <a:endParaRPr lang="en-US" sz="1700" dirty="0"/>
          </a:p>
        </p:txBody>
      </p:sp>
      <p:pic>
        <p:nvPicPr>
          <p:cNvPr id="5" name="Picture 4">
            <a:extLst>
              <a:ext uri="{FF2B5EF4-FFF2-40B4-BE49-F238E27FC236}">
                <a16:creationId xmlns:a16="http://schemas.microsoft.com/office/drawing/2014/main" id="{85F1189F-4280-4EFB-9CB3-487AF1179B10}"/>
              </a:ext>
            </a:extLst>
          </p:cNvPr>
          <p:cNvPicPr>
            <a:picLocks noChangeAspect="1"/>
          </p:cNvPicPr>
          <p:nvPr/>
        </p:nvPicPr>
        <p:blipFill>
          <a:blip r:embed="rId3"/>
          <a:stretch>
            <a:fillRect/>
          </a:stretch>
        </p:blipFill>
        <p:spPr>
          <a:xfrm>
            <a:off x="7931510" y="4667528"/>
            <a:ext cx="1060796" cy="347502"/>
          </a:xfrm>
          <a:prstGeom prst="rect">
            <a:avLst/>
          </a:prstGeom>
        </p:spPr>
      </p:pic>
    </p:spTree>
    <p:extLst>
      <p:ext uri="{BB962C8B-B14F-4D97-AF65-F5344CB8AC3E}">
        <p14:creationId xmlns:p14="http://schemas.microsoft.com/office/powerpoint/2010/main" val="1935729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8FD4CAC-2D8E-4802-B0D5-F62236389F35}"/>
              </a:ext>
            </a:extLst>
          </p:cNvPr>
          <p:cNvSpPr>
            <a:spLocks noGrp="1"/>
          </p:cNvSpPr>
          <p:nvPr>
            <p:ph type="title"/>
          </p:nvPr>
        </p:nvSpPr>
        <p:spPr>
          <a:xfrm>
            <a:off x="96450" y="521616"/>
            <a:ext cx="8246070" cy="763525"/>
          </a:xfrm>
        </p:spPr>
        <p:txBody>
          <a:bodyPr>
            <a:normAutofit/>
          </a:bodyPr>
          <a:lstStyle/>
          <a:p>
            <a:pPr algn="l"/>
            <a:r>
              <a:rPr lang="en-US" sz="3200" b="1" dirty="0"/>
              <a:t>8. 2019 Meter Readings.</a:t>
            </a:r>
          </a:p>
        </p:txBody>
      </p:sp>
      <p:pic>
        <p:nvPicPr>
          <p:cNvPr id="5" name="Content Placeholder 4" descr="Table&#10;&#10;Description automatically generated">
            <a:extLst>
              <a:ext uri="{FF2B5EF4-FFF2-40B4-BE49-F238E27FC236}">
                <a16:creationId xmlns:a16="http://schemas.microsoft.com/office/drawing/2014/main" id="{4084327A-1105-4F6C-92A4-219389E9960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3555" y="1153351"/>
            <a:ext cx="7787955" cy="3521058"/>
          </a:xfrm>
          <a:noFill/>
        </p:spPr>
      </p:pic>
      <p:sp>
        <p:nvSpPr>
          <p:cNvPr id="6" name="Rectangle 5">
            <a:extLst>
              <a:ext uri="{FF2B5EF4-FFF2-40B4-BE49-F238E27FC236}">
                <a16:creationId xmlns:a16="http://schemas.microsoft.com/office/drawing/2014/main" id="{5978BEF1-19CC-4633-BFA9-59B486FA9282}"/>
              </a:ext>
            </a:extLst>
          </p:cNvPr>
          <p:cNvSpPr/>
          <p:nvPr/>
        </p:nvSpPr>
        <p:spPr>
          <a:xfrm>
            <a:off x="5640935" y="3469311"/>
            <a:ext cx="610820" cy="504000"/>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AEF3EAB8-1162-45E7-8C4F-D98657E46409}"/>
              </a:ext>
            </a:extLst>
          </p:cNvPr>
          <p:cNvPicPr>
            <a:picLocks noChangeAspect="1"/>
          </p:cNvPicPr>
          <p:nvPr/>
        </p:nvPicPr>
        <p:blipFill>
          <a:blip r:embed="rId3"/>
          <a:stretch>
            <a:fillRect/>
          </a:stretch>
        </p:blipFill>
        <p:spPr>
          <a:xfrm>
            <a:off x="3498115" y="1825934"/>
            <a:ext cx="2753640" cy="1850995"/>
          </a:xfrm>
          <a:prstGeom prst="rect">
            <a:avLst/>
          </a:prstGeom>
        </p:spPr>
      </p:pic>
      <p:pic>
        <p:nvPicPr>
          <p:cNvPr id="14" name="Picture 13">
            <a:extLst>
              <a:ext uri="{FF2B5EF4-FFF2-40B4-BE49-F238E27FC236}">
                <a16:creationId xmlns:a16="http://schemas.microsoft.com/office/drawing/2014/main" id="{A6952BF5-1DE4-4132-A80E-AF491225CD3F}"/>
              </a:ext>
            </a:extLst>
          </p:cNvPr>
          <p:cNvPicPr>
            <a:picLocks noChangeAspect="1"/>
          </p:cNvPicPr>
          <p:nvPr/>
        </p:nvPicPr>
        <p:blipFill>
          <a:blip r:embed="rId4"/>
          <a:stretch>
            <a:fillRect/>
          </a:stretch>
        </p:blipFill>
        <p:spPr>
          <a:xfrm>
            <a:off x="7931510" y="4712531"/>
            <a:ext cx="1060796" cy="347502"/>
          </a:xfrm>
          <a:prstGeom prst="rect">
            <a:avLst/>
          </a:prstGeom>
        </p:spPr>
      </p:pic>
      <p:sp>
        <p:nvSpPr>
          <p:cNvPr id="15" name="TextBox 14">
            <a:extLst>
              <a:ext uri="{FF2B5EF4-FFF2-40B4-BE49-F238E27FC236}">
                <a16:creationId xmlns:a16="http://schemas.microsoft.com/office/drawing/2014/main" id="{ADACCC0B-3D63-41F7-8BC3-CCC48304A4F0}"/>
              </a:ext>
            </a:extLst>
          </p:cNvPr>
          <p:cNvSpPr txBox="1"/>
          <p:nvPr/>
        </p:nvSpPr>
        <p:spPr>
          <a:xfrm>
            <a:off x="143555" y="4763172"/>
            <a:ext cx="4984496" cy="246221"/>
          </a:xfrm>
          <a:prstGeom prst="rect">
            <a:avLst/>
          </a:prstGeom>
          <a:noFill/>
        </p:spPr>
        <p:txBody>
          <a:bodyPr wrap="square" rtlCol="0">
            <a:spAutoFit/>
          </a:bodyPr>
          <a:lstStyle/>
          <a:p>
            <a:r>
              <a:rPr lang="en-GB" sz="1000" i="1" dirty="0">
                <a:solidFill>
                  <a:schemeClr val="bg1"/>
                </a:solidFill>
              </a:rPr>
              <a:t>Figure 1. Energy Usage by Meter Postgraduate Teaching Centre, 2019</a:t>
            </a:r>
          </a:p>
        </p:txBody>
      </p:sp>
    </p:spTree>
    <p:extLst>
      <p:ext uri="{BB962C8B-B14F-4D97-AF65-F5344CB8AC3E}">
        <p14:creationId xmlns:p14="http://schemas.microsoft.com/office/powerpoint/2010/main" val="210130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nodeType="clickEffect">
                                  <p:stCondLst>
                                    <p:cond delay="0"/>
                                  </p:stCondLst>
                                  <p:childTnLst>
                                    <p:animEffect transition="out" filter="fade">
                                      <p:cBhvr>
                                        <p:cTn id="10" dur="1000"/>
                                        <p:tgtEl>
                                          <p:spTgt spid="5"/>
                                        </p:tgtEl>
                                      </p:cBhvr>
                                    </p:animEffect>
                                    <p:set>
                                      <p:cBhvr>
                                        <p:cTn id="11" dur="1" fill="hold">
                                          <p:stCondLst>
                                            <p:cond delay="999"/>
                                          </p:stCondLst>
                                        </p:cTn>
                                        <p:tgtEl>
                                          <p:spTgt spid="5"/>
                                        </p:tgtEl>
                                        <p:attrNameLst>
                                          <p:attrName>style.visibility</p:attrName>
                                        </p:attrNameLst>
                                      </p:cBhvr>
                                      <p:to>
                                        <p:strVal val="hidden"/>
                                      </p:to>
                                    </p:set>
                                  </p:childTnLst>
                                </p:cTn>
                              </p:par>
                              <p:par>
                                <p:cTn id="12" presetID="1" presetClass="exit" presetSubtype="0" fill="hold" grpId="1" nodeType="withEffect">
                                  <p:stCondLst>
                                    <p:cond delay="0"/>
                                  </p:stCondLst>
                                  <p:childTnLst>
                                    <p:set>
                                      <p:cBhvr>
                                        <p:cTn id="13" dur="1" fill="hold">
                                          <p:stCondLst>
                                            <p:cond delay="0"/>
                                          </p:stCondLst>
                                        </p:cTn>
                                        <p:tgtEl>
                                          <p:spTgt spid="6"/>
                                        </p:tgtEl>
                                        <p:attrNameLst>
                                          <p:attrName>style.visibility</p:attrName>
                                        </p:attrNameLst>
                                      </p:cBhvr>
                                      <p:to>
                                        <p:strVal val="hidden"/>
                                      </p:to>
                                    </p:set>
                                  </p:childTnLst>
                                </p:cTn>
                              </p:par>
                              <p:par>
                                <p:cTn id="14" presetID="1" presetClass="entr" presetSubtype="0" fill="hold" nodeType="withEffect">
                                  <p:stCondLst>
                                    <p:cond delay="0"/>
                                  </p:stCondLst>
                                  <p:childTnLst>
                                    <p:set>
                                      <p:cBhvr>
                                        <p:cTn id="15"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CEF78-725E-4817-A618-490C568E3B34}"/>
              </a:ext>
            </a:extLst>
          </p:cNvPr>
          <p:cNvSpPr>
            <a:spLocks noGrp="1"/>
          </p:cNvSpPr>
          <p:nvPr>
            <p:ph type="title"/>
          </p:nvPr>
        </p:nvSpPr>
        <p:spPr>
          <a:xfrm>
            <a:off x="448370" y="586585"/>
            <a:ext cx="8246070" cy="763525"/>
          </a:xfrm>
        </p:spPr>
        <p:txBody>
          <a:bodyPr/>
          <a:lstStyle/>
          <a:p>
            <a:pPr algn="l"/>
            <a:r>
              <a:rPr lang="en-GB" dirty="0"/>
              <a:t>8. 2019 Total Usage by Meter</a:t>
            </a:r>
          </a:p>
        </p:txBody>
      </p:sp>
      <p:graphicFrame>
        <p:nvGraphicFramePr>
          <p:cNvPr id="5" name="Content Placeholder 4">
            <a:extLst>
              <a:ext uri="{FF2B5EF4-FFF2-40B4-BE49-F238E27FC236}">
                <a16:creationId xmlns:a16="http://schemas.microsoft.com/office/drawing/2014/main" id="{B15715D5-EABD-4C18-9FFC-463BF439EBF1}"/>
              </a:ext>
            </a:extLst>
          </p:cNvPr>
          <p:cNvGraphicFramePr>
            <a:graphicFrameLocks noGrp="1"/>
          </p:cNvGraphicFramePr>
          <p:nvPr>
            <p:ph idx="1"/>
            <p:extLst>
              <p:ext uri="{D42A27DB-BD31-4B8C-83A1-F6EECF244321}">
                <p14:modId xmlns:p14="http://schemas.microsoft.com/office/powerpoint/2010/main" val="1385395677"/>
              </p:ext>
            </p:extLst>
          </p:nvPr>
        </p:nvGraphicFramePr>
        <p:xfrm>
          <a:off x="448965" y="1350110"/>
          <a:ext cx="8245475" cy="366553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a:extLst>
              <a:ext uri="{FF2B5EF4-FFF2-40B4-BE49-F238E27FC236}">
                <a16:creationId xmlns:a16="http://schemas.microsoft.com/office/drawing/2014/main" id="{BE36281B-7F82-4B10-BC7A-1DE118C8AEAE}"/>
              </a:ext>
            </a:extLst>
          </p:cNvPr>
          <p:cNvGraphicFramePr>
            <a:graphicFrameLocks/>
          </p:cNvGraphicFramePr>
          <p:nvPr>
            <p:extLst>
              <p:ext uri="{D42A27DB-BD31-4B8C-83A1-F6EECF244321}">
                <p14:modId xmlns:p14="http://schemas.microsoft.com/office/powerpoint/2010/main" val="1078047435"/>
              </p:ext>
            </p:extLst>
          </p:nvPr>
        </p:nvGraphicFramePr>
        <p:xfrm>
          <a:off x="1976014" y="1502814"/>
          <a:ext cx="5640723" cy="3593795"/>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7">
            <a:extLst>
              <a:ext uri="{FF2B5EF4-FFF2-40B4-BE49-F238E27FC236}">
                <a16:creationId xmlns:a16="http://schemas.microsoft.com/office/drawing/2014/main" id="{553A5DBD-86E5-4015-B55A-B2247C759B2B}"/>
              </a:ext>
            </a:extLst>
          </p:cNvPr>
          <p:cNvSpPr txBox="1"/>
          <p:nvPr/>
        </p:nvSpPr>
        <p:spPr>
          <a:xfrm>
            <a:off x="3044950" y="1318148"/>
            <a:ext cx="4419083"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CHP Meter Usage &amp; All other meter Usage</a:t>
            </a:r>
          </a:p>
        </p:txBody>
      </p:sp>
    </p:spTree>
    <p:extLst>
      <p:ext uri="{BB962C8B-B14F-4D97-AF65-F5344CB8AC3E}">
        <p14:creationId xmlns:p14="http://schemas.microsoft.com/office/powerpoint/2010/main" val="172095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7" grpId="0">
        <p:bldAsOne/>
      </p:bldGraphic>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9293D-AC37-4CE1-87D1-4ED07D7712C5}"/>
              </a:ext>
            </a:extLst>
          </p:cNvPr>
          <p:cNvSpPr>
            <a:spLocks noGrp="1"/>
          </p:cNvSpPr>
          <p:nvPr>
            <p:ph type="title"/>
          </p:nvPr>
        </p:nvSpPr>
        <p:spPr>
          <a:xfrm>
            <a:off x="253840" y="1753869"/>
            <a:ext cx="3008313" cy="2813920"/>
          </a:xfrm>
        </p:spPr>
        <p:txBody>
          <a:bodyPr>
            <a:noAutofit/>
          </a:bodyPr>
          <a:lstStyle/>
          <a:p>
            <a:pPr marL="285750" indent="-285750">
              <a:buFont typeface="Arial" panose="020B0604020202020204" pitchFamily="34" charset="0"/>
              <a:buChar char="•"/>
            </a:pPr>
            <a:r>
              <a:rPr lang="en-GB" dirty="0">
                <a:solidFill>
                  <a:schemeClr val="bg1"/>
                </a:solidFill>
                <a:effectLst>
                  <a:outerShdw blurRad="38100" dist="38100" dir="2700000" algn="tl">
                    <a:srgbClr val="000000">
                      <a:alpha val="43137"/>
                    </a:srgbClr>
                  </a:outerShdw>
                </a:effectLst>
              </a:rPr>
              <a:t>Hybrid Variable Refrigerant Flow (Mitsubishi, 2021)</a:t>
            </a:r>
            <a:br>
              <a:rPr lang="en-GB" dirty="0">
                <a:solidFill>
                  <a:schemeClr val="bg1"/>
                </a:solidFill>
                <a:effectLst>
                  <a:outerShdw blurRad="38100" dist="38100" dir="2700000" algn="tl">
                    <a:srgbClr val="000000">
                      <a:alpha val="43137"/>
                    </a:srgbClr>
                  </a:outerShdw>
                </a:effectLst>
              </a:rPr>
            </a:br>
            <a:br>
              <a:rPr lang="en-GB" dirty="0">
                <a:solidFill>
                  <a:schemeClr val="bg1"/>
                </a:solidFill>
                <a:effectLst>
                  <a:outerShdw blurRad="38100" dist="38100" dir="2700000" algn="tl">
                    <a:srgbClr val="000000">
                      <a:alpha val="43137"/>
                    </a:srgbClr>
                  </a:outerShdw>
                </a:effectLst>
              </a:rPr>
            </a:br>
            <a:r>
              <a:rPr lang="en-GB" sz="1600" b="0" dirty="0">
                <a:solidFill>
                  <a:schemeClr val="bg1"/>
                </a:solidFill>
                <a:effectLst>
                  <a:outerShdw blurRad="38100" dist="38100" dir="2700000" algn="tl">
                    <a:srgbClr val="000000">
                      <a:alpha val="43137"/>
                    </a:srgbClr>
                  </a:outerShdw>
                </a:effectLst>
              </a:rPr>
              <a:t>Mitsubishi HVRF allows heating requirement of one area to offset cooling requirement of another area.</a:t>
            </a:r>
            <a:br>
              <a:rPr lang="en-GB" sz="1600" b="0" dirty="0">
                <a:solidFill>
                  <a:schemeClr val="bg1"/>
                </a:solidFill>
                <a:effectLst>
                  <a:outerShdw blurRad="38100" dist="38100" dir="2700000" algn="tl">
                    <a:srgbClr val="000000">
                      <a:alpha val="43137"/>
                    </a:srgbClr>
                  </a:outerShdw>
                </a:effectLst>
              </a:rPr>
            </a:br>
            <a:r>
              <a:rPr lang="en-GB" sz="1600" b="0" dirty="0">
                <a:solidFill>
                  <a:schemeClr val="bg1"/>
                </a:solidFill>
                <a:effectLst>
                  <a:outerShdw blurRad="38100" dist="38100" dir="2700000" algn="tl">
                    <a:srgbClr val="000000">
                      <a:alpha val="43137"/>
                    </a:srgbClr>
                  </a:outerShdw>
                </a:effectLst>
              </a:rPr>
              <a:t>Can reduce energy costs and refrigerant being used.</a:t>
            </a:r>
            <a:br>
              <a:rPr lang="en-GB" sz="1600" b="0" dirty="0">
                <a:solidFill>
                  <a:schemeClr val="bg1"/>
                </a:solidFill>
                <a:effectLst>
                  <a:outerShdw blurRad="38100" dist="38100" dir="2700000" algn="tl">
                    <a:srgbClr val="000000">
                      <a:alpha val="43137"/>
                    </a:srgbClr>
                  </a:outerShdw>
                </a:effectLst>
              </a:rPr>
            </a:br>
            <a:r>
              <a:rPr lang="en-GB" sz="1600" b="0" dirty="0">
                <a:solidFill>
                  <a:schemeClr val="bg1"/>
                </a:solidFill>
                <a:effectLst>
                  <a:outerShdw blurRad="38100" dist="38100" dir="2700000" algn="tl">
                    <a:srgbClr val="000000">
                      <a:alpha val="43137"/>
                    </a:srgbClr>
                  </a:outerShdw>
                </a:effectLst>
              </a:rPr>
              <a:t>Cost or do nothing?</a:t>
            </a:r>
            <a:br>
              <a:rPr lang="en-GB" sz="1600" b="0" dirty="0">
                <a:solidFill>
                  <a:schemeClr val="bg1"/>
                </a:solidFill>
                <a:effectLst>
                  <a:outerShdw blurRad="38100" dist="38100" dir="2700000" algn="tl">
                    <a:srgbClr val="000000">
                      <a:alpha val="43137"/>
                    </a:srgbClr>
                  </a:outerShdw>
                </a:effectLst>
              </a:rPr>
            </a:br>
            <a:endParaRPr lang="en-GB" sz="1400" b="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9359500-2A67-4640-B29E-DC8913138FA5}"/>
              </a:ext>
            </a:extLst>
          </p:cNvPr>
          <p:cNvSpPr>
            <a:spLocks noGrp="1"/>
          </p:cNvSpPr>
          <p:nvPr>
            <p:ph idx="1"/>
          </p:nvPr>
        </p:nvSpPr>
        <p:spPr>
          <a:xfrm>
            <a:off x="2892245" y="891995"/>
            <a:ext cx="5794555" cy="610820"/>
          </a:xfrm>
        </p:spPr>
        <p:txBody>
          <a:bodyPr/>
          <a:lstStyle/>
          <a:p>
            <a:r>
              <a:rPr lang="en-GB" b="1" dirty="0">
                <a:solidFill>
                  <a:schemeClr val="bg1"/>
                </a:solidFill>
                <a:effectLst>
                  <a:outerShdw blurRad="38100" dist="38100" dir="2700000" algn="tl">
                    <a:srgbClr val="000000">
                      <a:alpha val="43137"/>
                    </a:srgbClr>
                  </a:outerShdw>
                </a:effectLst>
              </a:rPr>
              <a:t> 9. A Heating Alternative?</a:t>
            </a:r>
          </a:p>
        </p:txBody>
      </p:sp>
      <p:pic>
        <p:nvPicPr>
          <p:cNvPr id="7" name="Picture 6">
            <a:extLst>
              <a:ext uri="{FF2B5EF4-FFF2-40B4-BE49-F238E27FC236}">
                <a16:creationId xmlns:a16="http://schemas.microsoft.com/office/drawing/2014/main" id="{1D6C20FF-0A02-4F42-A51F-5D7ACCAB26C7}"/>
              </a:ext>
            </a:extLst>
          </p:cNvPr>
          <p:cNvPicPr>
            <a:picLocks noChangeAspect="1"/>
          </p:cNvPicPr>
          <p:nvPr/>
        </p:nvPicPr>
        <p:blipFill>
          <a:blip r:embed="rId2"/>
          <a:stretch>
            <a:fillRect/>
          </a:stretch>
        </p:blipFill>
        <p:spPr>
          <a:xfrm>
            <a:off x="7939649" y="4709620"/>
            <a:ext cx="1060796" cy="347502"/>
          </a:xfrm>
          <a:prstGeom prst="rect">
            <a:avLst/>
          </a:prstGeom>
        </p:spPr>
      </p:pic>
      <p:grpSp>
        <p:nvGrpSpPr>
          <p:cNvPr id="10" name="Group 9">
            <a:extLst>
              <a:ext uri="{FF2B5EF4-FFF2-40B4-BE49-F238E27FC236}">
                <a16:creationId xmlns:a16="http://schemas.microsoft.com/office/drawing/2014/main" id="{79FD6DA2-8A19-41E2-85D0-F0F3701B7386}"/>
              </a:ext>
            </a:extLst>
          </p:cNvPr>
          <p:cNvGrpSpPr/>
          <p:nvPr/>
        </p:nvGrpSpPr>
        <p:grpSpPr>
          <a:xfrm>
            <a:off x="3262153" y="1502815"/>
            <a:ext cx="5552729" cy="3439310"/>
            <a:chOff x="3632062" y="1502815"/>
            <a:chExt cx="5182820" cy="3327147"/>
          </a:xfrm>
        </p:grpSpPr>
        <p:pic>
          <p:nvPicPr>
            <p:cNvPr id="6" name="Picture 5" descr="Diagram&#10;&#10;Description automatically generated">
              <a:extLst>
                <a:ext uri="{FF2B5EF4-FFF2-40B4-BE49-F238E27FC236}">
                  <a16:creationId xmlns:a16="http://schemas.microsoft.com/office/drawing/2014/main" id="{24F9235E-1F87-426F-A184-4B0A79A60D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2062" y="1502815"/>
              <a:ext cx="5182820" cy="2901337"/>
            </a:xfrm>
            <a:prstGeom prst="rect">
              <a:avLst/>
            </a:prstGeom>
          </p:spPr>
        </p:pic>
        <p:sp>
          <p:nvSpPr>
            <p:cNvPr id="5" name="TextBox 4">
              <a:extLst>
                <a:ext uri="{FF2B5EF4-FFF2-40B4-BE49-F238E27FC236}">
                  <a16:creationId xmlns:a16="http://schemas.microsoft.com/office/drawing/2014/main" id="{4D008B59-1767-41C8-A6AC-2EB187597A7A}"/>
                </a:ext>
              </a:extLst>
            </p:cNvPr>
            <p:cNvSpPr txBox="1"/>
            <p:nvPr/>
          </p:nvSpPr>
          <p:spPr>
            <a:xfrm>
              <a:off x="3632062" y="4583741"/>
              <a:ext cx="3935504" cy="246221"/>
            </a:xfrm>
            <a:prstGeom prst="rect">
              <a:avLst/>
            </a:prstGeom>
            <a:noFill/>
          </p:spPr>
          <p:txBody>
            <a:bodyPr wrap="square" rtlCol="0">
              <a:spAutoFit/>
            </a:bodyPr>
            <a:lstStyle/>
            <a:p>
              <a:r>
                <a:rPr lang="en-GB" sz="1000" i="1" dirty="0">
                  <a:solidFill>
                    <a:schemeClr val="bg1"/>
                  </a:solidFill>
                </a:rPr>
                <a:t>Figure 2. HVRF schematic.  Source: Mitsubishi Electric</a:t>
              </a:r>
            </a:p>
          </p:txBody>
        </p:sp>
      </p:grpSp>
      <p:sp>
        <p:nvSpPr>
          <p:cNvPr id="8" name="TextBox 7">
            <a:extLst>
              <a:ext uri="{FF2B5EF4-FFF2-40B4-BE49-F238E27FC236}">
                <a16:creationId xmlns:a16="http://schemas.microsoft.com/office/drawing/2014/main" id="{5FA79E9A-1A2F-4FB4-A0AC-2C22E890BEA4}"/>
              </a:ext>
            </a:extLst>
          </p:cNvPr>
          <p:cNvSpPr txBox="1"/>
          <p:nvPr/>
        </p:nvSpPr>
        <p:spPr>
          <a:xfrm>
            <a:off x="397416" y="1418748"/>
            <a:ext cx="6312454"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effectLst>
                  <a:outerShdw blurRad="38100" dist="38100" dir="2700000" algn="tl">
                    <a:srgbClr val="000000">
                      <a:alpha val="43137"/>
                    </a:srgbClr>
                  </a:outerShdw>
                </a:effectLst>
              </a:rPr>
              <a:t>Considering, University Objective to be Carbon Neutral by 2030.</a:t>
            </a:r>
          </a:p>
          <a:p>
            <a:endParaRPr lang="en-GB" sz="2000" dirty="0"/>
          </a:p>
        </p:txBody>
      </p:sp>
      <p:sp>
        <p:nvSpPr>
          <p:cNvPr id="9" name="TextBox 8">
            <a:extLst>
              <a:ext uri="{FF2B5EF4-FFF2-40B4-BE49-F238E27FC236}">
                <a16:creationId xmlns:a16="http://schemas.microsoft.com/office/drawing/2014/main" id="{21C06CE4-D619-4A02-8A05-CAACCF3C16E4}"/>
              </a:ext>
            </a:extLst>
          </p:cNvPr>
          <p:cNvSpPr txBox="1"/>
          <p:nvPr/>
        </p:nvSpPr>
        <p:spPr>
          <a:xfrm>
            <a:off x="1656376" y="2185636"/>
            <a:ext cx="4027973" cy="1323439"/>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Reduce Refrigerant in heating system.</a:t>
            </a:r>
          </a:p>
          <a:p>
            <a:pPr marL="285750" indent="-2857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Chillers = high maintenance plant.</a:t>
            </a:r>
          </a:p>
          <a:p>
            <a:pPr marL="285750" indent="-2857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Boiler = Gas.</a:t>
            </a:r>
          </a:p>
          <a:p>
            <a:pPr marL="285750" indent="-285750">
              <a:buFont typeface="Arial" panose="020B0604020202020204" pitchFamily="34" charset="0"/>
              <a:buChar char="•"/>
            </a:pPr>
            <a:endParaRPr lang="en-GB" sz="1600" dirty="0">
              <a:solidFill>
                <a:schemeClr val="bg1"/>
              </a:solidFill>
              <a:effectLst>
                <a:outerShdw blurRad="38100" dist="38100" dir="2700000" algn="tl">
                  <a:srgbClr val="000000">
                    <a:alpha val="43137"/>
                  </a:srgbClr>
                </a:outerShdw>
              </a:effectLst>
            </a:endParaRPr>
          </a:p>
          <a:p>
            <a:endParaRPr lang="en-GB" sz="1600" dirty="0"/>
          </a:p>
        </p:txBody>
      </p:sp>
    </p:spTree>
    <p:extLst>
      <p:ext uri="{BB962C8B-B14F-4D97-AF65-F5344CB8AC3E}">
        <p14:creationId xmlns:p14="http://schemas.microsoft.com/office/powerpoint/2010/main" val="55590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par>
                                <p:cTn id="13" presetID="1" presetClass="entr" presetSubtype="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9" grpId="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9B88-EDA8-42C7-A74B-C9D9AB17E8BC}"/>
              </a:ext>
            </a:extLst>
          </p:cNvPr>
          <p:cNvSpPr>
            <a:spLocks noGrp="1"/>
          </p:cNvSpPr>
          <p:nvPr>
            <p:ph type="title"/>
          </p:nvPr>
        </p:nvSpPr>
        <p:spPr>
          <a:xfrm>
            <a:off x="143555" y="586585"/>
            <a:ext cx="2901395" cy="763525"/>
          </a:xfrm>
        </p:spPr>
        <p:txBody>
          <a:bodyPr>
            <a:normAutofit fontScale="90000"/>
          </a:bodyPr>
          <a:lstStyle/>
          <a:p>
            <a:pPr algn="l"/>
            <a:r>
              <a:rPr lang="en-GB" b="1" dirty="0"/>
              <a:t>10. HVRF Costs</a:t>
            </a:r>
          </a:p>
        </p:txBody>
      </p:sp>
      <p:pic>
        <p:nvPicPr>
          <p:cNvPr id="8" name="Content Placeholder 7" descr="Table&#10;&#10;Description automatically generated">
            <a:extLst>
              <a:ext uri="{FF2B5EF4-FFF2-40B4-BE49-F238E27FC236}">
                <a16:creationId xmlns:a16="http://schemas.microsoft.com/office/drawing/2014/main" id="{226CEDDB-1E4F-42D8-9275-7A5748F04D2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4399" y="1280025"/>
            <a:ext cx="6863586" cy="3663950"/>
          </a:xfrm>
        </p:spPr>
      </p:pic>
      <p:pic>
        <p:nvPicPr>
          <p:cNvPr id="4" name="Picture 3">
            <a:extLst>
              <a:ext uri="{FF2B5EF4-FFF2-40B4-BE49-F238E27FC236}">
                <a16:creationId xmlns:a16="http://schemas.microsoft.com/office/drawing/2014/main" id="{7078B433-9A64-43E6-9E13-3A9E88DC2B30}"/>
              </a:ext>
            </a:extLst>
          </p:cNvPr>
          <p:cNvPicPr>
            <a:picLocks noChangeAspect="1"/>
          </p:cNvPicPr>
          <p:nvPr/>
        </p:nvPicPr>
        <p:blipFill>
          <a:blip r:embed="rId3"/>
          <a:stretch>
            <a:fillRect/>
          </a:stretch>
        </p:blipFill>
        <p:spPr>
          <a:xfrm>
            <a:off x="7939649" y="4667528"/>
            <a:ext cx="1060796" cy="347502"/>
          </a:xfrm>
          <a:prstGeom prst="rect">
            <a:avLst/>
          </a:prstGeom>
        </p:spPr>
      </p:pic>
      <p:sp>
        <p:nvSpPr>
          <p:cNvPr id="9" name="TextBox 8">
            <a:extLst>
              <a:ext uri="{FF2B5EF4-FFF2-40B4-BE49-F238E27FC236}">
                <a16:creationId xmlns:a16="http://schemas.microsoft.com/office/drawing/2014/main" id="{01DEFC56-F37C-4F03-AD92-9910310C7DCD}"/>
              </a:ext>
            </a:extLst>
          </p:cNvPr>
          <p:cNvSpPr txBox="1"/>
          <p:nvPr/>
        </p:nvSpPr>
        <p:spPr>
          <a:xfrm>
            <a:off x="7097279" y="1380303"/>
            <a:ext cx="1895027" cy="2308324"/>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Worth noting this is a 450 </a:t>
            </a:r>
            <a:r>
              <a:rPr lang="en-GB" dirty="0" err="1">
                <a:solidFill>
                  <a:schemeClr val="bg1"/>
                </a:solidFill>
              </a:rPr>
              <a:t>Kwh</a:t>
            </a:r>
            <a:r>
              <a:rPr lang="en-GB" dirty="0">
                <a:solidFill>
                  <a:schemeClr val="bg1"/>
                </a:solidFill>
              </a:rPr>
              <a:t> capacity.</a:t>
            </a:r>
          </a:p>
          <a:p>
            <a:pPr marL="285750" indent="-285750">
              <a:buFont typeface="Arial" panose="020B0604020202020204" pitchFamily="34" charset="0"/>
              <a:buChar char="•"/>
            </a:pPr>
            <a:r>
              <a:rPr lang="en-GB" dirty="0">
                <a:solidFill>
                  <a:schemeClr val="bg1"/>
                </a:solidFill>
              </a:rPr>
              <a:t>Minimum 5:1 efficiency.</a:t>
            </a:r>
          </a:p>
          <a:p>
            <a:pPr marL="285750" indent="-285750">
              <a:buFont typeface="Arial" panose="020B0604020202020204" pitchFamily="34" charset="0"/>
              <a:buChar char="•"/>
            </a:pPr>
            <a:r>
              <a:rPr lang="en-GB" dirty="0">
                <a:solidFill>
                  <a:schemeClr val="bg1"/>
                </a:solidFill>
              </a:rPr>
              <a:t>Boilers = 95.2% (572Kwh)</a:t>
            </a:r>
          </a:p>
          <a:p>
            <a:pPr marL="285750" indent="-285750">
              <a:buFont typeface="Arial" panose="020B0604020202020204" pitchFamily="34" charset="0"/>
              <a:buChar char="•"/>
            </a:pPr>
            <a:endParaRPr lang="en-GB" dirty="0">
              <a:solidFill>
                <a:schemeClr val="bg1"/>
              </a:solidFill>
            </a:endParaRPr>
          </a:p>
        </p:txBody>
      </p:sp>
      <p:sp>
        <p:nvSpPr>
          <p:cNvPr id="10" name="TextBox 9">
            <a:extLst>
              <a:ext uri="{FF2B5EF4-FFF2-40B4-BE49-F238E27FC236}">
                <a16:creationId xmlns:a16="http://schemas.microsoft.com/office/drawing/2014/main" id="{376F128D-6354-4824-834C-A61D1A13C462}"/>
              </a:ext>
            </a:extLst>
          </p:cNvPr>
          <p:cNvSpPr txBox="1"/>
          <p:nvPr/>
        </p:nvSpPr>
        <p:spPr>
          <a:xfrm>
            <a:off x="7317536" y="3793390"/>
            <a:ext cx="1674770" cy="553998"/>
          </a:xfrm>
          <a:prstGeom prst="rect">
            <a:avLst/>
          </a:prstGeom>
          <a:noFill/>
        </p:spPr>
        <p:txBody>
          <a:bodyPr wrap="square" rtlCol="0">
            <a:spAutoFit/>
          </a:bodyPr>
          <a:lstStyle/>
          <a:p>
            <a:r>
              <a:rPr lang="en-GB" sz="1000" i="1" dirty="0">
                <a:solidFill>
                  <a:schemeClr val="bg1"/>
                </a:solidFill>
              </a:rPr>
              <a:t>Figure 3. Estimated HVRF vs VRF costs.  Source: Mitsubishi Electric.</a:t>
            </a:r>
          </a:p>
        </p:txBody>
      </p:sp>
    </p:spTree>
    <p:extLst>
      <p:ext uri="{BB962C8B-B14F-4D97-AF65-F5344CB8AC3E}">
        <p14:creationId xmlns:p14="http://schemas.microsoft.com/office/powerpoint/2010/main" val="25653806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b="1" dirty="0"/>
              <a:t>11.  Topics of discussion, for a HVRF</a:t>
            </a:r>
          </a:p>
        </p:txBody>
      </p:sp>
      <p:sp>
        <p:nvSpPr>
          <p:cNvPr id="5" name="Content Placeholder 4"/>
          <p:cNvSpPr>
            <a:spLocks noGrp="1"/>
          </p:cNvSpPr>
          <p:nvPr>
            <p:ph idx="1"/>
          </p:nvPr>
        </p:nvSpPr>
        <p:spPr>
          <a:xfrm>
            <a:off x="2281425" y="1044700"/>
            <a:ext cx="6413610" cy="3511061"/>
          </a:xfrm>
        </p:spPr>
        <p:txBody>
          <a:bodyPr>
            <a:normAutofit/>
          </a:bodyPr>
          <a:lstStyle/>
          <a:p>
            <a:r>
              <a:rPr lang="en-US" dirty="0">
                <a:effectLst>
                  <a:outerShdw blurRad="38100" dist="38100" dir="2700000" algn="tl">
                    <a:srgbClr val="000000">
                      <a:alpha val="43137"/>
                    </a:srgbClr>
                  </a:outerShdw>
                </a:effectLst>
              </a:rPr>
              <a:t>Cost / Modular system</a:t>
            </a:r>
          </a:p>
          <a:p>
            <a:r>
              <a:rPr lang="en-US" dirty="0">
                <a:effectLst>
                  <a:outerShdw blurRad="38100" dist="38100" dir="2700000" algn="tl">
                    <a:srgbClr val="000000">
                      <a:alpha val="43137"/>
                    </a:srgbClr>
                  </a:outerShdw>
                </a:effectLst>
              </a:rPr>
              <a:t>Efficiencies.</a:t>
            </a:r>
          </a:p>
          <a:p>
            <a:r>
              <a:rPr lang="en-US" dirty="0">
                <a:effectLst>
                  <a:outerShdw blurRad="38100" dist="38100" dir="2700000" algn="tl">
                    <a:srgbClr val="000000">
                      <a:alpha val="43137"/>
                    </a:srgbClr>
                  </a:outerShdw>
                </a:effectLst>
              </a:rPr>
              <a:t>University Carbon Management Plan.</a:t>
            </a:r>
          </a:p>
          <a:p>
            <a:r>
              <a:rPr lang="en-US" dirty="0">
                <a:effectLst>
                  <a:outerShdw blurRad="38100" dist="38100" dir="2700000" algn="tl">
                    <a:srgbClr val="000000">
                      <a:alpha val="43137"/>
                    </a:srgbClr>
                  </a:outerShdw>
                </a:effectLst>
              </a:rPr>
              <a:t>Future Energy Costs?</a:t>
            </a:r>
          </a:p>
          <a:p>
            <a:r>
              <a:rPr lang="en-US" dirty="0">
                <a:effectLst>
                  <a:outerShdw blurRad="38100" dist="38100" dir="2700000" algn="tl">
                    <a:srgbClr val="000000">
                      <a:alpha val="43137"/>
                    </a:srgbClr>
                  </a:outerShdw>
                </a:effectLst>
              </a:rPr>
              <a:t>Governments Commitments?</a:t>
            </a:r>
          </a:p>
          <a:p>
            <a:r>
              <a:rPr lang="en-US" dirty="0">
                <a:effectLst>
                  <a:outerShdw blurRad="38100" dist="38100" dir="2700000" algn="tl">
                    <a:srgbClr val="000000">
                      <a:alpha val="43137"/>
                    </a:srgbClr>
                  </a:outerShdw>
                </a:effectLst>
              </a:rPr>
              <a:t>Where is Energy sources heading?</a:t>
            </a:r>
          </a:p>
        </p:txBody>
      </p:sp>
      <p:pic>
        <p:nvPicPr>
          <p:cNvPr id="2" name="Picture 1">
            <a:extLst>
              <a:ext uri="{FF2B5EF4-FFF2-40B4-BE49-F238E27FC236}">
                <a16:creationId xmlns:a16="http://schemas.microsoft.com/office/drawing/2014/main" id="{3E7660AB-12EE-4501-9C7F-4A3FAEAAEE50}"/>
              </a:ext>
            </a:extLst>
          </p:cNvPr>
          <p:cNvPicPr>
            <a:picLocks noChangeAspect="1"/>
          </p:cNvPicPr>
          <p:nvPr/>
        </p:nvPicPr>
        <p:blipFill>
          <a:blip r:embed="rId2"/>
          <a:stretch>
            <a:fillRect/>
          </a:stretch>
        </p:blipFill>
        <p:spPr>
          <a:xfrm>
            <a:off x="7939649" y="4667528"/>
            <a:ext cx="1060796" cy="347502"/>
          </a:xfrm>
          <a:prstGeom prst="rect">
            <a:avLst/>
          </a:prstGeom>
        </p:spPr>
      </p:pic>
    </p:spTree>
    <p:extLst>
      <p:ext uri="{BB962C8B-B14F-4D97-AF65-F5344CB8AC3E}">
        <p14:creationId xmlns:p14="http://schemas.microsoft.com/office/powerpoint/2010/main" val="2025523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44272-AA25-4D00-B0EA-E8E491028134}"/>
              </a:ext>
            </a:extLst>
          </p:cNvPr>
          <p:cNvSpPr>
            <a:spLocks noGrp="1"/>
          </p:cNvSpPr>
          <p:nvPr>
            <p:ph type="title"/>
          </p:nvPr>
        </p:nvSpPr>
        <p:spPr>
          <a:xfrm>
            <a:off x="2398507" y="353646"/>
            <a:ext cx="6413610" cy="572644"/>
          </a:xfrm>
        </p:spPr>
        <p:txBody>
          <a:bodyPr>
            <a:normAutofit fontScale="90000"/>
          </a:bodyPr>
          <a:lstStyle/>
          <a:p>
            <a:r>
              <a:rPr lang="en-GB" dirty="0"/>
              <a:t>12. Diminishing Fossil Fuels.</a:t>
            </a:r>
          </a:p>
        </p:txBody>
      </p:sp>
      <p:pic>
        <p:nvPicPr>
          <p:cNvPr id="7" name="Content Placeholder 6" descr="Chart, bar chart&#10;&#10;Description automatically generated">
            <a:extLst>
              <a:ext uri="{FF2B5EF4-FFF2-40B4-BE49-F238E27FC236}">
                <a16:creationId xmlns:a16="http://schemas.microsoft.com/office/drawing/2014/main" id="{C931E337-1F77-49AB-8A37-64BD3554042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56434" y="1044575"/>
            <a:ext cx="6063108" cy="3511550"/>
          </a:xfrm>
        </p:spPr>
      </p:pic>
      <p:sp>
        <p:nvSpPr>
          <p:cNvPr id="4" name="TextBox 3">
            <a:extLst>
              <a:ext uri="{FF2B5EF4-FFF2-40B4-BE49-F238E27FC236}">
                <a16:creationId xmlns:a16="http://schemas.microsoft.com/office/drawing/2014/main" id="{C250407C-B2B0-47B4-9E71-F3A6F3260457}"/>
              </a:ext>
            </a:extLst>
          </p:cNvPr>
          <p:cNvSpPr txBox="1"/>
          <p:nvPr/>
        </p:nvSpPr>
        <p:spPr>
          <a:xfrm>
            <a:off x="2222583" y="4672355"/>
            <a:ext cx="6413609" cy="400110"/>
          </a:xfrm>
          <a:prstGeom prst="rect">
            <a:avLst/>
          </a:prstGeom>
          <a:noFill/>
        </p:spPr>
        <p:txBody>
          <a:bodyPr wrap="square" rtlCol="0">
            <a:spAutoFit/>
          </a:bodyPr>
          <a:lstStyle/>
          <a:p>
            <a:r>
              <a:rPr lang="en-GB" sz="1000" i="1" dirty="0">
                <a:solidFill>
                  <a:schemeClr val="bg1"/>
                </a:solidFill>
              </a:rPr>
              <a:t>Figure 4. Years of fossil fuel reserves left. Source: BP statistical review of world energy 2016. (https://ourworldindata.org/how-long-before-we-run-out-of-fossil-fuels)</a:t>
            </a:r>
          </a:p>
        </p:txBody>
      </p:sp>
      <p:pic>
        <p:nvPicPr>
          <p:cNvPr id="5" name="Picture 4">
            <a:extLst>
              <a:ext uri="{FF2B5EF4-FFF2-40B4-BE49-F238E27FC236}">
                <a16:creationId xmlns:a16="http://schemas.microsoft.com/office/drawing/2014/main" id="{E3DC6DF6-F84A-40D3-B7CE-8391551FF4AE}"/>
              </a:ext>
            </a:extLst>
          </p:cNvPr>
          <p:cNvPicPr>
            <a:picLocks noChangeAspect="1"/>
          </p:cNvPicPr>
          <p:nvPr/>
        </p:nvPicPr>
        <p:blipFill>
          <a:blip r:embed="rId3"/>
          <a:stretch>
            <a:fillRect/>
          </a:stretch>
        </p:blipFill>
        <p:spPr>
          <a:xfrm>
            <a:off x="7931510" y="4645221"/>
            <a:ext cx="1060796" cy="347502"/>
          </a:xfrm>
          <a:prstGeom prst="rect">
            <a:avLst/>
          </a:prstGeom>
        </p:spPr>
      </p:pic>
    </p:spTree>
    <p:extLst>
      <p:ext uri="{BB962C8B-B14F-4D97-AF65-F5344CB8AC3E}">
        <p14:creationId xmlns:p14="http://schemas.microsoft.com/office/powerpoint/2010/main" val="1249253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E1292-6C6C-464B-A3C4-F8615E2C5979}"/>
              </a:ext>
            </a:extLst>
          </p:cNvPr>
          <p:cNvSpPr>
            <a:spLocks noGrp="1"/>
          </p:cNvSpPr>
          <p:nvPr>
            <p:ph type="title"/>
          </p:nvPr>
        </p:nvSpPr>
        <p:spPr>
          <a:xfrm>
            <a:off x="448965" y="1210510"/>
            <a:ext cx="8246070" cy="763525"/>
          </a:xfrm>
        </p:spPr>
        <p:txBody>
          <a:bodyPr>
            <a:noAutofit/>
          </a:bodyPr>
          <a:lstStyle/>
          <a:p>
            <a:pPr algn="l"/>
            <a:r>
              <a:rPr lang="en-US" sz="2800" b="1" dirty="0"/>
              <a:t>13. Growth of Renewables to Assist University Objectives?</a:t>
            </a:r>
            <a:br>
              <a:rPr lang="en-US" sz="2800" dirty="0"/>
            </a:br>
            <a:endParaRPr lang="en-GB" sz="2800" dirty="0"/>
          </a:p>
        </p:txBody>
      </p:sp>
      <p:pic>
        <p:nvPicPr>
          <p:cNvPr id="4" name="Content Placeholder 3">
            <a:extLst>
              <a:ext uri="{FF2B5EF4-FFF2-40B4-BE49-F238E27FC236}">
                <a16:creationId xmlns:a16="http://schemas.microsoft.com/office/drawing/2014/main" id="{81A2EB52-6977-4C77-8191-FDE363B55EF5}"/>
              </a:ext>
            </a:extLst>
          </p:cNvPr>
          <p:cNvPicPr>
            <a:picLocks noGrp="1" noChangeAspect="1"/>
          </p:cNvPicPr>
          <p:nvPr>
            <p:ph idx="1"/>
          </p:nvPr>
        </p:nvPicPr>
        <p:blipFill>
          <a:blip r:embed="rId2"/>
          <a:stretch>
            <a:fillRect/>
          </a:stretch>
        </p:blipFill>
        <p:spPr>
          <a:xfrm>
            <a:off x="3701581" y="1454076"/>
            <a:ext cx="5154643" cy="2235347"/>
          </a:xfrm>
          <a:prstGeom prst="rect">
            <a:avLst/>
          </a:prstGeom>
        </p:spPr>
      </p:pic>
      <p:sp>
        <p:nvSpPr>
          <p:cNvPr id="5" name="TextBox 4">
            <a:extLst>
              <a:ext uri="{FF2B5EF4-FFF2-40B4-BE49-F238E27FC236}">
                <a16:creationId xmlns:a16="http://schemas.microsoft.com/office/drawing/2014/main" id="{73CCB1E3-1D00-49A9-991A-D0E0E7631C5C}"/>
              </a:ext>
            </a:extLst>
          </p:cNvPr>
          <p:cNvSpPr txBox="1"/>
          <p:nvPr/>
        </p:nvSpPr>
        <p:spPr>
          <a:xfrm>
            <a:off x="367097" y="3413236"/>
            <a:ext cx="7482545"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Rise in Solar in last 10 years</a:t>
            </a:r>
          </a:p>
          <a:p>
            <a:pPr marL="285750" indent="-2857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Government Subsidies and Bank lending support stopped.</a:t>
            </a:r>
          </a:p>
          <a:p>
            <a:pPr marL="285750" indent="-2857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$1.2 trillion expected to be invested in renewables on an annual basis (</a:t>
            </a:r>
            <a:r>
              <a:rPr lang="en-GB" sz="1600" dirty="0" err="1">
                <a:solidFill>
                  <a:schemeClr val="bg1"/>
                </a:solidFill>
                <a:effectLst>
                  <a:outerShdw blurRad="38100" dist="38100" dir="2700000" algn="tl">
                    <a:srgbClr val="000000">
                      <a:alpha val="43137"/>
                    </a:srgbClr>
                  </a:outerShdw>
                </a:effectLst>
              </a:rPr>
              <a:t>Burston</a:t>
            </a:r>
            <a:r>
              <a:rPr lang="en-GB" sz="1600" dirty="0">
                <a:solidFill>
                  <a:schemeClr val="bg1"/>
                </a:solidFill>
                <a:effectLst>
                  <a:outerShdw blurRad="38100" dist="38100" dir="2700000" algn="tl">
                    <a:srgbClr val="000000">
                      <a:alpha val="43137"/>
                    </a:srgbClr>
                  </a:outerShdw>
                </a:effectLst>
              </a:rPr>
              <a:t>, 2016).</a:t>
            </a:r>
          </a:p>
          <a:p>
            <a:pPr marL="285750" indent="-2857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Opportunities / Investment / Supply</a:t>
            </a:r>
          </a:p>
          <a:p>
            <a:pPr marL="285750" indent="-285750">
              <a:buFont typeface="Arial" panose="020B0604020202020204" pitchFamily="34" charset="0"/>
              <a:buChar char="•"/>
            </a:pPr>
            <a:endParaRPr lang="en-GB" sz="1600" dirty="0">
              <a:solidFill>
                <a:schemeClr val="bg1"/>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F41CD598-2E79-4802-B6E5-816139C44212}"/>
              </a:ext>
            </a:extLst>
          </p:cNvPr>
          <p:cNvPicPr>
            <a:picLocks noChangeAspect="1"/>
          </p:cNvPicPr>
          <p:nvPr/>
        </p:nvPicPr>
        <p:blipFill>
          <a:blip r:embed="rId3"/>
          <a:stretch>
            <a:fillRect/>
          </a:stretch>
        </p:blipFill>
        <p:spPr>
          <a:xfrm>
            <a:off x="7931510" y="4667528"/>
            <a:ext cx="1060796" cy="347502"/>
          </a:xfrm>
          <a:prstGeom prst="rect">
            <a:avLst/>
          </a:prstGeom>
        </p:spPr>
      </p:pic>
      <p:sp>
        <p:nvSpPr>
          <p:cNvPr id="8" name="TextBox 7">
            <a:extLst>
              <a:ext uri="{FF2B5EF4-FFF2-40B4-BE49-F238E27FC236}">
                <a16:creationId xmlns:a16="http://schemas.microsoft.com/office/drawing/2014/main" id="{7FF3EE26-37A0-4AD9-90C5-CBE5046EA1F5}"/>
              </a:ext>
            </a:extLst>
          </p:cNvPr>
          <p:cNvSpPr txBox="1"/>
          <p:nvPr/>
        </p:nvSpPr>
        <p:spPr>
          <a:xfrm flipH="1">
            <a:off x="592927" y="2217807"/>
            <a:ext cx="2980328" cy="707886"/>
          </a:xfrm>
          <a:prstGeom prst="rect">
            <a:avLst/>
          </a:prstGeom>
          <a:noFill/>
        </p:spPr>
        <p:txBody>
          <a:bodyPr wrap="square" rtlCol="0">
            <a:spAutoFit/>
          </a:bodyPr>
          <a:lstStyle/>
          <a:p>
            <a:r>
              <a:rPr lang="en-GB" sz="1000" i="1" dirty="0">
                <a:solidFill>
                  <a:schemeClr val="bg1"/>
                </a:solidFill>
              </a:rPr>
              <a:t>Figure 5. Electricity generation from solar, measured in terawatt-hours (</a:t>
            </a:r>
            <a:r>
              <a:rPr lang="en-GB" sz="1000" i="1" dirty="0" err="1">
                <a:solidFill>
                  <a:schemeClr val="bg1"/>
                </a:solidFill>
              </a:rPr>
              <a:t>TWh</a:t>
            </a:r>
            <a:r>
              <a:rPr lang="en-GB" sz="1000" i="1" dirty="0">
                <a:solidFill>
                  <a:schemeClr val="bg1"/>
                </a:solidFill>
              </a:rPr>
              <a:t>) per year. Source: Our World in Data based on BP Statistical Review into World Energy &amp; Ember.</a:t>
            </a:r>
          </a:p>
        </p:txBody>
      </p:sp>
    </p:spTree>
    <p:extLst>
      <p:ext uri="{BB962C8B-B14F-4D97-AF65-F5344CB8AC3E}">
        <p14:creationId xmlns:p14="http://schemas.microsoft.com/office/powerpoint/2010/main" val="3512143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1A24-D16C-49B7-8C85-D47A49023E17}"/>
              </a:ext>
            </a:extLst>
          </p:cNvPr>
          <p:cNvSpPr>
            <a:spLocks noGrp="1"/>
          </p:cNvSpPr>
          <p:nvPr>
            <p:ph type="title"/>
          </p:nvPr>
        </p:nvSpPr>
        <p:spPr>
          <a:xfrm>
            <a:off x="513756" y="1047107"/>
            <a:ext cx="8093365" cy="610820"/>
          </a:xfrm>
        </p:spPr>
        <p:txBody>
          <a:bodyPr>
            <a:noAutofit/>
          </a:bodyPr>
          <a:lstStyle/>
          <a:p>
            <a:pPr algn="l"/>
            <a:r>
              <a:rPr lang="en-GB" sz="2800" dirty="0"/>
              <a:t>14. Advances in Solar Technology to Assist Energy? </a:t>
            </a:r>
          </a:p>
        </p:txBody>
      </p:sp>
      <p:sp>
        <p:nvSpPr>
          <p:cNvPr id="3" name="Text Placeholder 2">
            <a:extLst>
              <a:ext uri="{FF2B5EF4-FFF2-40B4-BE49-F238E27FC236}">
                <a16:creationId xmlns:a16="http://schemas.microsoft.com/office/drawing/2014/main" id="{EF079D17-ACD4-430F-B39A-0490C64B688E}"/>
              </a:ext>
            </a:extLst>
          </p:cNvPr>
          <p:cNvSpPr>
            <a:spLocks noGrp="1"/>
          </p:cNvSpPr>
          <p:nvPr>
            <p:ph type="body" idx="1"/>
          </p:nvPr>
        </p:nvSpPr>
        <p:spPr/>
        <p:txBody>
          <a:bodyPr>
            <a:normAutofit/>
          </a:bodyPr>
          <a:lstStyle/>
          <a:p>
            <a:r>
              <a:rPr lang="en-GB" b="0" dirty="0">
                <a:effectLst>
                  <a:outerShdw blurRad="38100" dist="38100" dir="2700000" algn="tl">
                    <a:srgbClr val="000000">
                      <a:alpha val="43137"/>
                    </a:srgbClr>
                  </a:outerShdw>
                </a:effectLst>
              </a:rPr>
              <a:t>West Elevation.</a:t>
            </a:r>
          </a:p>
        </p:txBody>
      </p:sp>
      <p:sp>
        <p:nvSpPr>
          <p:cNvPr id="5" name="Text Placeholder 4">
            <a:extLst>
              <a:ext uri="{FF2B5EF4-FFF2-40B4-BE49-F238E27FC236}">
                <a16:creationId xmlns:a16="http://schemas.microsoft.com/office/drawing/2014/main" id="{978DE27B-20DA-40F7-A5A9-140F573424C8}"/>
              </a:ext>
            </a:extLst>
          </p:cNvPr>
          <p:cNvSpPr>
            <a:spLocks noGrp="1"/>
          </p:cNvSpPr>
          <p:nvPr>
            <p:ph type="body" sz="quarter" idx="3"/>
          </p:nvPr>
        </p:nvSpPr>
        <p:spPr/>
        <p:txBody>
          <a:bodyPr>
            <a:normAutofit/>
          </a:bodyPr>
          <a:lstStyle/>
          <a:p>
            <a:r>
              <a:rPr lang="en-GB" b="0" dirty="0" err="1">
                <a:effectLst>
                  <a:outerShdw blurRad="38100" dist="38100" dir="2700000" algn="tl">
                    <a:srgbClr val="000000">
                      <a:alpha val="43137"/>
                    </a:srgbClr>
                  </a:outerShdw>
                </a:effectLst>
              </a:rPr>
              <a:t>Bri</a:t>
            </a:r>
            <a:r>
              <a:rPr lang="en-GB" b="0" dirty="0">
                <a:effectLst>
                  <a:outerShdw blurRad="38100" dist="38100" dir="2700000" algn="tl">
                    <a:srgbClr val="000000">
                      <a:alpha val="43137"/>
                    </a:srgbClr>
                  </a:outerShdw>
                </a:effectLst>
              </a:rPr>
              <a:t> Soleil and Vents. </a:t>
            </a:r>
          </a:p>
        </p:txBody>
      </p:sp>
      <p:pic>
        <p:nvPicPr>
          <p:cNvPr id="7" name="Picture 6">
            <a:extLst>
              <a:ext uri="{FF2B5EF4-FFF2-40B4-BE49-F238E27FC236}">
                <a16:creationId xmlns:a16="http://schemas.microsoft.com/office/drawing/2014/main" id="{B439ACA4-B5D3-4F45-8B10-15C582CFD308}"/>
              </a:ext>
            </a:extLst>
          </p:cNvPr>
          <p:cNvPicPr>
            <a:picLocks noChangeAspect="1"/>
          </p:cNvPicPr>
          <p:nvPr/>
        </p:nvPicPr>
        <p:blipFill>
          <a:blip r:embed="rId2"/>
          <a:stretch>
            <a:fillRect/>
          </a:stretch>
        </p:blipFill>
        <p:spPr>
          <a:xfrm>
            <a:off x="7931510" y="4709620"/>
            <a:ext cx="1060796" cy="347502"/>
          </a:xfrm>
          <a:prstGeom prst="rect">
            <a:avLst/>
          </a:prstGeom>
        </p:spPr>
      </p:pic>
      <p:pic>
        <p:nvPicPr>
          <p:cNvPr id="12" name="Content Placeholder 11" descr="A picture containing building, cage&#10;&#10;Description automatically generated">
            <a:extLst>
              <a:ext uri="{FF2B5EF4-FFF2-40B4-BE49-F238E27FC236}">
                <a16:creationId xmlns:a16="http://schemas.microsoft.com/office/drawing/2014/main" id="{485A757A-A5D3-45E9-8854-DD95EF5951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rot="5400000">
            <a:off x="1417638" y="2564207"/>
            <a:ext cx="2276475" cy="1707356"/>
          </a:xfrm>
        </p:spPr>
      </p:pic>
      <p:pic>
        <p:nvPicPr>
          <p:cNvPr id="17" name="Content Placeholder 16" descr="A picture containing building&#10;&#10;Description automatically generated">
            <a:extLst>
              <a:ext uri="{FF2B5EF4-FFF2-40B4-BE49-F238E27FC236}">
                <a16:creationId xmlns:a16="http://schemas.microsoft.com/office/drawing/2014/main" id="{16EC3FE5-0761-471F-BA68-3C4D95DC4B92}"/>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rot="5400000">
            <a:off x="5454650" y="2565000"/>
            <a:ext cx="2276475" cy="1707356"/>
          </a:xfrm>
        </p:spPr>
      </p:pic>
    </p:spTree>
    <p:extLst>
      <p:ext uri="{BB962C8B-B14F-4D97-AF65-F5344CB8AC3E}">
        <p14:creationId xmlns:p14="http://schemas.microsoft.com/office/powerpoint/2010/main" val="11361599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66E22-045D-44B4-9476-2B503F84D09C}"/>
              </a:ext>
            </a:extLst>
          </p:cNvPr>
          <p:cNvSpPr>
            <a:spLocks noGrp="1"/>
          </p:cNvSpPr>
          <p:nvPr>
            <p:ph type="title"/>
          </p:nvPr>
        </p:nvSpPr>
        <p:spPr>
          <a:xfrm>
            <a:off x="2887292" y="2066034"/>
            <a:ext cx="5892095" cy="610820"/>
          </a:xfrm>
        </p:spPr>
        <p:txBody>
          <a:bodyPr>
            <a:noAutofit/>
          </a:bodyPr>
          <a:lstStyle/>
          <a:p>
            <a:r>
              <a:rPr lang="en-GB" sz="2800" b="1" dirty="0"/>
              <a:t>Peel and stick module with integrated solar cell.</a:t>
            </a:r>
          </a:p>
        </p:txBody>
      </p:sp>
      <p:pic>
        <p:nvPicPr>
          <p:cNvPr id="10" name="Content Placeholder 9" descr="Logo&#10;&#10;Description automatically generated with low confidence">
            <a:extLst>
              <a:ext uri="{FF2B5EF4-FFF2-40B4-BE49-F238E27FC236}">
                <a16:creationId xmlns:a16="http://schemas.microsoft.com/office/drawing/2014/main" id="{76985C33-6E6E-499B-B28F-7D9B592851B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92245" y="149154"/>
            <a:ext cx="2443280" cy="1714739"/>
          </a:xfrm>
        </p:spPr>
      </p:pic>
      <p:sp>
        <p:nvSpPr>
          <p:cNvPr id="12" name="TextBox 11">
            <a:extLst>
              <a:ext uri="{FF2B5EF4-FFF2-40B4-BE49-F238E27FC236}">
                <a16:creationId xmlns:a16="http://schemas.microsoft.com/office/drawing/2014/main" id="{24D2EFE9-6B7A-4999-BDE7-0C0D728A2B2E}"/>
              </a:ext>
            </a:extLst>
          </p:cNvPr>
          <p:cNvSpPr txBox="1"/>
          <p:nvPr/>
        </p:nvSpPr>
        <p:spPr>
          <a:xfrm>
            <a:off x="2281425" y="4709620"/>
            <a:ext cx="5650085" cy="246221"/>
          </a:xfrm>
          <a:prstGeom prst="rect">
            <a:avLst/>
          </a:prstGeom>
          <a:noFill/>
        </p:spPr>
        <p:txBody>
          <a:bodyPr wrap="square" rtlCol="0">
            <a:spAutoFit/>
          </a:bodyPr>
          <a:lstStyle/>
          <a:p>
            <a:r>
              <a:rPr lang="en-GB" sz="1000" i="1" dirty="0">
                <a:solidFill>
                  <a:schemeClr val="bg1"/>
                </a:solidFill>
              </a:rPr>
              <a:t>Source. </a:t>
            </a:r>
            <a:r>
              <a:rPr lang="en-GB" sz="1000" i="1" dirty="0" err="1">
                <a:solidFill>
                  <a:schemeClr val="bg1"/>
                </a:solidFill>
              </a:rPr>
              <a:t>BiPVco</a:t>
            </a:r>
            <a:r>
              <a:rPr lang="en-GB" sz="1000" i="1" dirty="0">
                <a:solidFill>
                  <a:schemeClr val="bg1"/>
                </a:solidFill>
              </a:rPr>
              <a:t>. https://bipvco.com/wp-content/uploads/2020/07/FLEXTRON_Datasheet_2020_v2.pdf</a:t>
            </a:r>
          </a:p>
        </p:txBody>
      </p:sp>
      <p:pic>
        <p:nvPicPr>
          <p:cNvPr id="13" name="Picture 12">
            <a:extLst>
              <a:ext uri="{FF2B5EF4-FFF2-40B4-BE49-F238E27FC236}">
                <a16:creationId xmlns:a16="http://schemas.microsoft.com/office/drawing/2014/main" id="{0768BBAC-4173-4C55-B0ED-849653401A02}"/>
              </a:ext>
            </a:extLst>
          </p:cNvPr>
          <p:cNvPicPr>
            <a:picLocks noChangeAspect="1"/>
          </p:cNvPicPr>
          <p:nvPr/>
        </p:nvPicPr>
        <p:blipFill>
          <a:blip r:embed="rId3"/>
          <a:stretch>
            <a:fillRect/>
          </a:stretch>
        </p:blipFill>
        <p:spPr>
          <a:xfrm>
            <a:off x="7931510" y="4709620"/>
            <a:ext cx="1060796" cy="347502"/>
          </a:xfrm>
          <a:prstGeom prst="rect">
            <a:avLst/>
          </a:prstGeom>
        </p:spPr>
      </p:pic>
      <p:pic>
        <p:nvPicPr>
          <p:cNvPr id="15" name="Picture 14" descr="A picture containing graphical user interface&#10;&#10;Description automatically generated">
            <a:extLst>
              <a:ext uri="{FF2B5EF4-FFF2-40B4-BE49-F238E27FC236}">
                <a16:creationId xmlns:a16="http://schemas.microsoft.com/office/drawing/2014/main" id="{ED8B9730-811D-4225-9262-A628E4687D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8230" y="558785"/>
            <a:ext cx="3296110" cy="895475"/>
          </a:xfrm>
          <a:prstGeom prst="rect">
            <a:avLst/>
          </a:prstGeom>
        </p:spPr>
      </p:pic>
      <p:sp>
        <p:nvSpPr>
          <p:cNvPr id="16" name="TextBox 15">
            <a:extLst>
              <a:ext uri="{FF2B5EF4-FFF2-40B4-BE49-F238E27FC236}">
                <a16:creationId xmlns:a16="http://schemas.microsoft.com/office/drawing/2014/main" id="{00537E17-A8F7-4B5D-9AD9-1599BC5F62DC}"/>
              </a:ext>
            </a:extLst>
          </p:cNvPr>
          <p:cNvSpPr txBox="1"/>
          <p:nvPr/>
        </p:nvSpPr>
        <p:spPr>
          <a:xfrm>
            <a:off x="2887291" y="2829557"/>
            <a:ext cx="5807743" cy="1754326"/>
          </a:xfrm>
          <a:prstGeom prst="rect">
            <a:avLst/>
          </a:prstGeom>
          <a:noFill/>
        </p:spPr>
        <p:txBody>
          <a:bodyPr wrap="square" rtlCol="0">
            <a:spAutoFit/>
          </a:bodyPr>
          <a:lstStyle/>
          <a:p>
            <a:pPr marL="171450" indent="-1714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No ballast, penetrations or racking required.</a:t>
            </a:r>
          </a:p>
          <a:p>
            <a:pPr marL="171450" indent="-1714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Low installed weight of less than 3KG per panel.</a:t>
            </a:r>
          </a:p>
          <a:p>
            <a:pPr marL="171450" indent="-1714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Nominal power of:</a:t>
            </a:r>
          </a:p>
          <a:p>
            <a:pPr marL="628650" lvl="1" indent="-1714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125W: Size 2609mm x 358mm</a:t>
            </a:r>
          </a:p>
          <a:p>
            <a:pPr marL="628650" lvl="1" indent="-1714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245W: Size 5067mm x 358mm</a:t>
            </a:r>
          </a:p>
          <a:p>
            <a:pPr marL="628650" lvl="1" indent="-171450">
              <a:buFont typeface="Arial" panose="020B0604020202020204" pitchFamily="34" charset="0"/>
              <a:buChar char="•"/>
            </a:pPr>
            <a:r>
              <a:rPr lang="en-GB" sz="1600" dirty="0">
                <a:solidFill>
                  <a:schemeClr val="bg1"/>
                </a:solidFill>
                <a:effectLst>
                  <a:outerShdw blurRad="38100" dist="38100" dir="2700000" algn="tl">
                    <a:srgbClr val="000000">
                      <a:alpha val="43137"/>
                    </a:srgbClr>
                  </a:outerShdw>
                </a:effectLst>
              </a:rPr>
              <a:t>370W: Size 2609mm x 990mm</a:t>
            </a:r>
          </a:p>
          <a:p>
            <a:pPr marL="171450" indent="-171450">
              <a:buFont typeface="Arial" panose="020B0604020202020204" pitchFamily="34" charset="0"/>
              <a:buChar char="•"/>
            </a:pPr>
            <a:endParaRPr lang="en-GB" sz="12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222070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66E22-045D-44B4-9476-2B503F84D09C}"/>
              </a:ext>
            </a:extLst>
          </p:cNvPr>
          <p:cNvSpPr>
            <a:spLocks noGrp="1"/>
          </p:cNvSpPr>
          <p:nvPr>
            <p:ph type="title"/>
          </p:nvPr>
        </p:nvSpPr>
        <p:spPr>
          <a:xfrm>
            <a:off x="2887292" y="2066034"/>
            <a:ext cx="5892095" cy="610820"/>
          </a:xfrm>
        </p:spPr>
        <p:txBody>
          <a:bodyPr>
            <a:noAutofit/>
          </a:bodyPr>
          <a:lstStyle/>
          <a:p>
            <a:r>
              <a:rPr lang="en-GB" sz="2800" b="1" dirty="0"/>
              <a:t>Tesla Powerwall 2.0</a:t>
            </a:r>
          </a:p>
        </p:txBody>
      </p:sp>
      <p:sp>
        <p:nvSpPr>
          <p:cNvPr id="12" name="TextBox 11">
            <a:extLst>
              <a:ext uri="{FF2B5EF4-FFF2-40B4-BE49-F238E27FC236}">
                <a16:creationId xmlns:a16="http://schemas.microsoft.com/office/drawing/2014/main" id="{24D2EFE9-6B7A-4999-BDE7-0C0D728A2B2E}"/>
              </a:ext>
            </a:extLst>
          </p:cNvPr>
          <p:cNvSpPr txBox="1"/>
          <p:nvPr/>
        </p:nvSpPr>
        <p:spPr>
          <a:xfrm>
            <a:off x="2281425" y="4709620"/>
            <a:ext cx="5650085" cy="246221"/>
          </a:xfrm>
          <a:prstGeom prst="rect">
            <a:avLst/>
          </a:prstGeom>
          <a:noFill/>
        </p:spPr>
        <p:txBody>
          <a:bodyPr wrap="square" rtlCol="0">
            <a:spAutoFit/>
          </a:bodyPr>
          <a:lstStyle/>
          <a:p>
            <a:r>
              <a:rPr lang="en-GB" sz="1000" i="1" dirty="0">
                <a:solidFill>
                  <a:schemeClr val="bg1"/>
                </a:solidFill>
              </a:rPr>
              <a:t>Source. Solar Guide. https://www.solarguide.co.uk/solar-batteries#/</a:t>
            </a:r>
          </a:p>
        </p:txBody>
      </p:sp>
      <p:pic>
        <p:nvPicPr>
          <p:cNvPr id="13" name="Picture 12">
            <a:extLst>
              <a:ext uri="{FF2B5EF4-FFF2-40B4-BE49-F238E27FC236}">
                <a16:creationId xmlns:a16="http://schemas.microsoft.com/office/drawing/2014/main" id="{0768BBAC-4173-4C55-B0ED-849653401A02}"/>
              </a:ext>
            </a:extLst>
          </p:cNvPr>
          <p:cNvPicPr>
            <a:picLocks noChangeAspect="1"/>
          </p:cNvPicPr>
          <p:nvPr/>
        </p:nvPicPr>
        <p:blipFill>
          <a:blip r:embed="rId2"/>
          <a:stretch>
            <a:fillRect/>
          </a:stretch>
        </p:blipFill>
        <p:spPr>
          <a:xfrm>
            <a:off x="7931510" y="4709620"/>
            <a:ext cx="1060796" cy="347502"/>
          </a:xfrm>
          <a:prstGeom prst="rect">
            <a:avLst/>
          </a:prstGeom>
        </p:spPr>
      </p:pic>
      <p:sp>
        <p:nvSpPr>
          <p:cNvPr id="16" name="TextBox 15">
            <a:extLst>
              <a:ext uri="{FF2B5EF4-FFF2-40B4-BE49-F238E27FC236}">
                <a16:creationId xmlns:a16="http://schemas.microsoft.com/office/drawing/2014/main" id="{00537E17-A8F7-4B5D-9AD9-1599BC5F62DC}"/>
              </a:ext>
            </a:extLst>
          </p:cNvPr>
          <p:cNvSpPr txBox="1"/>
          <p:nvPr/>
        </p:nvSpPr>
        <p:spPr>
          <a:xfrm>
            <a:off x="2739540" y="2724455"/>
            <a:ext cx="5807743" cy="1908215"/>
          </a:xfrm>
          <a:prstGeom prst="rect">
            <a:avLst/>
          </a:prstGeom>
          <a:noFill/>
        </p:spPr>
        <p:txBody>
          <a:bodyPr wrap="square" rtlCol="0">
            <a:spAutoFit/>
          </a:bodyPr>
          <a:lstStyle/>
          <a:p>
            <a:pPr marL="171450" indent="-171450">
              <a:buFont typeface="Arial" panose="020B0604020202020204" pitchFamily="34" charset="0"/>
              <a:buChar char="•"/>
            </a:pPr>
            <a:r>
              <a:rPr lang="en-GB" dirty="0">
                <a:solidFill>
                  <a:schemeClr val="bg1"/>
                </a:solidFill>
              </a:rPr>
              <a:t>Capacity 14Kwh.</a:t>
            </a:r>
          </a:p>
          <a:p>
            <a:pPr marL="171450" indent="-171450">
              <a:buFont typeface="Arial" panose="020B0604020202020204" pitchFamily="34" charset="0"/>
              <a:buChar char="•"/>
            </a:pPr>
            <a:r>
              <a:rPr lang="en-GB" dirty="0">
                <a:solidFill>
                  <a:schemeClr val="bg1"/>
                </a:solidFill>
              </a:rPr>
              <a:t>90% Efficiency.</a:t>
            </a:r>
          </a:p>
          <a:p>
            <a:pPr marL="171450" indent="-171450">
              <a:buFont typeface="Arial" panose="020B0604020202020204" pitchFamily="34" charset="0"/>
              <a:buChar char="•"/>
            </a:pPr>
            <a:r>
              <a:rPr lang="en-GB" dirty="0">
                <a:solidFill>
                  <a:schemeClr val="bg1"/>
                </a:solidFill>
              </a:rPr>
              <a:t>Scalable.</a:t>
            </a:r>
          </a:p>
          <a:p>
            <a:pPr marL="171450" indent="-171450">
              <a:buFont typeface="Arial" panose="020B0604020202020204" pitchFamily="34" charset="0"/>
              <a:buChar char="•"/>
            </a:pPr>
            <a:r>
              <a:rPr lang="en-GB" dirty="0">
                <a:solidFill>
                  <a:schemeClr val="bg1"/>
                </a:solidFill>
              </a:rPr>
              <a:t>Wall / Floor Mounted.  Indoor / Outdoor.</a:t>
            </a:r>
          </a:p>
          <a:p>
            <a:pPr marL="171450" indent="-171450">
              <a:buFont typeface="Arial" panose="020B0604020202020204" pitchFamily="34" charset="0"/>
              <a:buChar char="•"/>
            </a:pPr>
            <a:r>
              <a:rPr lang="en-GB" dirty="0">
                <a:solidFill>
                  <a:schemeClr val="bg1"/>
                </a:solidFill>
              </a:rPr>
              <a:t>Cost £7900+</a:t>
            </a:r>
          </a:p>
          <a:p>
            <a:pPr marL="171450" indent="-171450">
              <a:buFont typeface="Arial" panose="020B0604020202020204" pitchFamily="34" charset="0"/>
              <a:buChar char="•"/>
            </a:pPr>
            <a:endParaRPr lang="en-GB" sz="1600" dirty="0">
              <a:solidFill>
                <a:schemeClr val="bg1"/>
              </a:solidFill>
            </a:endParaRPr>
          </a:p>
          <a:p>
            <a:pPr marL="171450" indent="-171450">
              <a:buFont typeface="Arial" panose="020B0604020202020204" pitchFamily="34" charset="0"/>
              <a:buChar char="•"/>
            </a:pPr>
            <a:endParaRPr lang="en-GB" sz="1200" dirty="0">
              <a:solidFill>
                <a:schemeClr val="bg1"/>
              </a:solidFill>
            </a:endParaRPr>
          </a:p>
        </p:txBody>
      </p:sp>
      <p:pic>
        <p:nvPicPr>
          <p:cNvPr id="7" name="Content Placeholder 6">
            <a:extLst>
              <a:ext uri="{FF2B5EF4-FFF2-40B4-BE49-F238E27FC236}">
                <a16:creationId xmlns:a16="http://schemas.microsoft.com/office/drawing/2014/main" id="{2AAFD77F-7068-4E80-BEBF-681F0E5E3C89}"/>
              </a:ext>
            </a:extLst>
          </p:cNvPr>
          <p:cNvPicPr>
            <a:picLocks noGrp="1" noChangeAspect="1"/>
          </p:cNvPicPr>
          <p:nvPr>
            <p:ph idx="1"/>
          </p:nvPr>
        </p:nvPicPr>
        <p:blipFill>
          <a:blip r:embed="rId3"/>
          <a:stretch>
            <a:fillRect/>
          </a:stretch>
        </p:blipFill>
        <p:spPr>
          <a:xfrm>
            <a:off x="2739540" y="181456"/>
            <a:ext cx="2752725" cy="1714500"/>
          </a:xfrm>
          <a:prstGeom prst="rect">
            <a:avLst/>
          </a:prstGeom>
        </p:spPr>
      </p:pic>
    </p:spTree>
    <p:extLst>
      <p:ext uri="{BB962C8B-B14F-4D97-AF65-F5344CB8AC3E}">
        <p14:creationId xmlns:p14="http://schemas.microsoft.com/office/powerpoint/2010/main" val="19697897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865" y="632750"/>
            <a:ext cx="8246070" cy="763525"/>
          </a:xfrm>
        </p:spPr>
        <p:txBody>
          <a:bodyPr>
            <a:normAutofit/>
          </a:bodyPr>
          <a:lstStyle/>
          <a:p>
            <a:pPr algn="l"/>
            <a:r>
              <a:rPr lang="en-US" b="1" dirty="0"/>
              <a:t>15. References.</a:t>
            </a:r>
          </a:p>
        </p:txBody>
      </p:sp>
      <p:sp>
        <p:nvSpPr>
          <p:cNvPr id="3" name="Content Placeholder 2"/>
          <p:cNvSpPr>
            <a:spLocks noGrp="1"/>
          </p:cNvSpPr>
          <p:nvPr>
            <p:ph idx="1"/>
          </p:nvPr>
        </p:nvSpPr>
        <p:spPr>
          <a:xfrm>
            <a:off x="231865" y="1210847"/>
            <a:ext cx="8246070" cy="3664918"/>
          </a:xfrm>
        </p:spPr>
        <p:txBody>
          <a:bodyPr>
            <a:normAutofit fontScale="85000" lnSpcReduction="20000"/>
          </a:bodyPr>
          <a:lstStyle/>
          <a:p>
            <a:pPr marL="0" indent="0" algn="l">
              <a:buNone/>
            </a:pPr>
            <a:r>
              <a:rPr lang="en-GB" sz="1000" b="0" i="0" dirty="0">
                <a:effectLst/>
                <a:latin typeface="verdana" panose="020B0604030504040204" pitchFamily="34" charset="0"/>
              </a:rPr>
              <a:t>Anonymous (2020), Sep 22. ‘Buro Happold Engineers Ltd.: University College London has committed to achieve net zero carbon buildings by 2024 and to be a net zero carbon institution by 2030”</a:t>
            </a:r>
            <a:r>
              <a:rPr lang="en-GB" sz="1000" b="0" i="1" dirty="0">
                <a:effectLst/>
                <a:latin typeface="verdana" panose="020B0604030504040204" pitchFamily="34" charset="0"/>
              </a:rPr>
              <a:t>. News Bites - Private Companies</a:t>
            </a:r>
            <a:r>
              <a:rPr lang="en-GB" sz="1000" b="0" i="0" dirty="0">
                <a:effectLst/>
                <a:latin typeface="verdana" panose="020B0604030504040204" pitchFamily="34" charset="0"/>
              </a:rPr>
              <a:t>. (Accessed 12 June, 2021).</a:t>
            </a:r>
          </a:p>
          <a:p>
            <a:pPr marL="0" indent="0" algn="l">
              <a:buNone/>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Cardiff University (2019) Cardiff University declares climate emergency. Available at: https://www.cardiff.ac.uk/news/view/1730638-cardiff-university-declares-climate-emergency (Accessed 1 June, 2021).</a:t>
            </a:r>
          </a:p>
          <a:p>
            <a:pPr marL="0" indent="0" algn="l">
              <a:buNone/>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European Standard (2012). </a:t>
            </a:r>
            <a:r>
              <a:rPr lang="en-GB" sz="1200" i="1" dirty="0">
                <a:effectLst/>
                <a:latin typeface="Calibri" panose="020F0502020204030204" pitchFamily="34" charset="0"/>
                <a:ea typeface="Times New Roman" panose="02020603050405020304" pitchFamily="18" charset="0"/>
                <a:cs typeface="Times New Roman" panose="02020603050405020304" pitchFamily="18" charset="0"/>
              </a:rPr>
              <a:t>Energy Audits – Part 1. General Requirements.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Available at: http://www.comunidadism.es/wp-content/uploads/downloads/2012/11/JW001_23294_vot1e.pdf (Accessed 5 June, 2021).</a:t>
            </a:r>
          </a:p>
          <a:p>
            <a:pPr marL="0" indent="0" algn="l">
              <a:buNone/>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Ge and Friedrich, 2020. 4 Charts Explain Greenhouse Gas Emissions by Countries and Sectors. [online] World Resources Institute. Available at: &lt;https://www.wri.org/blog/2020/02/greenhouse-gas-emissions-by-country-sector&gt; [Accessed 3 June, 2021].</a:t>
            </a:r>
          </a:p>
          <a:p>
            <a:pPr marL="0" indent="0" algn="l">
              <a:buNone/>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Lewry</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A (2013) Energy Surveys and Audits. A guide to best practice. Garston, Watford IHS BRE Press</a:t>
            </a:r>
          </a:p>
          <a:p>
            <a:pPr marL="0" indent="0" algn="l">
              <a:buNone/>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Mitsubishi (2021) City Multi HVRF Available at: https://les.mitsubishielectric.co.uk/products/air-conditioning/city-multi-hvrf (Accessed 7 June, 2021).</a:t>
            </a:r>
          </a:p>
          <a:p>
            <a:pPr marL="0" indent="0" algn="l">
              <a:buNone/>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Moss, K. (2006), Energy management in buildings, 2nd ed. </a:t>
            </a: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edn</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London : Routledge, London.</a:t>
            </a:r>
          </a:p>
          <a:p>
            <a:pPr marL="0" indent="0" algn="l">
              <a:buNone/>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People and Planet (2019), How Sustainable is your University. Available at: </a:t>
            </a:r>
            <a:r>
              <a:rPr lang="en-GB" sz="1200" dirty="0">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https://peopleandplanet.org/university-league</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(Accessed 10 June, 2021).</a:t>
            </a:r>
          </a:p>
          <a:p>
            <a:pPr marL="0" indent="0" algn="l">
              <a:buNone/>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Roulac</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Stephen (2001). ‘Corporate Property Strategy is Integral to Corporate Business Strategy’. Journal of Real Estate Research. Vol 22. 129-152.</a:t>
            </a:r>
          </a:p>
          <a:p>
            <a:pPr marL="0" indent="0" algn="l">
              <a:buNone/>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l">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UK Green Building Council (2021) Climate Change. Available at: https://www.ukgbc.org/climate-change/#:~:text=Newly%20constructed%20buildings%20are%20more%20energy%20efficient%2C%20but,back%20dramatically%2C%20and%20insulation%20installation%20rates%20have%20stalled. (Accessed 5 June, 2021).</a:t>
            </a:r>
          </a:p>
          <a:p>
            <a:pPr marL="0" indent="0" algn="l">
              <a:buNone/>
            </a:pPr>
            <a:endParaRPr lang="en-US" sz="1200" dirty="0"/>
          </a:p>
        </p:txBody>
      </p:sp>
      <p:pic>
        <p:nvPicPr>
          <p:cNvPr id="4" name="Picture 3">
            <a:extLst>
              <a:ext uri="{FF2B5EF4-FFF2-40B4-BE49-F238E27FC236}">
                <a16:creationId xmlns:a16="http://schemas.microsoft.com/office/drawing/2014/main" id="{09C09065-ADD4-4ACB-AD80-997A35C5DB65}"/>
              </a:ext>
            </a:extLst>
          </p:cNvPr>
          <p:cNvPicPr>
            <a:picLocks noChangeAspect="1"/>
          </p:cNvPicPr>
          <p:nvPr/>
        </p:nvPicPr>
        <p:blipFill>
          <a:blip r:embed="rId3"/>
          <a:stretch>
            <a:fillRect/>
          </a:stretch>
        </p:blipFill>
        <p:spPr>
          <a:xfrm>
            <a:off x="7919048" y="4724597"/>
            <a:ext cx="1060796" cy="347502"/>
          </a:xfrm>
          <a:prstGeom prst="rect">
            <a:avLst/>
          </a:prstGeom>
        </p:spPr>
      </p:pic>
    </p:spTree>
    <p:extLst>
      <p:ext uri="{BB962C8B-B14F-4D97-AF65-F5344CB8AC3E}">
        <p14:creationId xmlns:p14="http://schemas.microsoft.com/office/powerpoint/2010/main" val="1884366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554FD-D8EC-4062-A9FF-29C5078B9F89}"/>
              </a:ext>
            </a:extLst>
          </p:cNvPr>
          <p:cNvSpPr>
            <a:spLocks noGrp="1"/>
          </p:cNvSpPr>
          <p:nvPr>
            <p:ph type="ctrTitle"/>
          </p:nvPr>
        </p:nvSpPr>
        <p:spPr>
          <a:xfrm>
            <a:off x="601670" y="3335275"/>
            <a:ext cx="7940660" cy="1068936"/>
          </a:xfrm>
        </p:spPr>
        <p:txBody>
          <a:bodyPr/>
          <a:lstStyle/>
          <a:p>
            <a:r>
              <a:rPr lang="en-GB" dirty="0"/>
              <a:t>Thank You for Listening.</a:t>
            </a:r>
          </a:p>
        </p:txBody>
      </p:sp>
      <p:sp>
        <p:nvSpPr>
          <p:cNvPr id="3" name="Subtitle 2">
            <a:extLst>
              <a:ext uri="{FF2B5EF4-FFF2-40B4-BE49-F238E27FC236}">
                <a16:creationId xmlns:a16="http://schemas.microsoft.com/office/drawing/2014/main" id="{AECCBF71-E6FE-4893-A70A-B6CDEB1E614E}"/>
              </a:ext>
            </a:extLst>
          </p:cNvPr>
          <p:cNvSpPr>
            <a:spLocks noGrp="1"/>
          </p:cNvSpPr>
          <p:nvPr>
            <p:ph type="subTitle" idx="1"/>
          </p:nvPr>
        </p:nvSpPr>
        <p:spPr/>
        <p:txBody>
          <a:bodyPr/>
          <a:lstStyle/>
          <a:p>
            <a:r>
              <a:rPr lang="en-GB" dirty="0"/>
              <a:t>Any Questions?</a:t>
            </a:r>
          </a:p>
        </p:txBody>
      </p:sp>
      <p:pic>
        <p:nvPicPr>
          <p:cNvPr id="4" name="Picture 3">
            <a:extLst>
              <a:ext uri="{FF2B5EF4-FFF2-40B4-BE49-F238E27FC236}">
                <a16:creationId xmlns:a16="http://schemas.microsoft.com/office/drawing/2014/main" id="{DE2365B2-ED74-448B-8DBE-4308ED6FF629}"/>
              </a:ext>
            </a:extLst>
          </p:cNvPr>
          <p:cNvPicPr>
            <a:picLocks noChangeAspect="1"/>
          </p:cNvPicPr>
          <p:nvPr/>
        </p:nvPicPr>
        <p:blipFill>
          <a:blip r:embed="rId2"/>
          <a:stretch>
            <a:fillRect/>
          </a:stretch>
        </p:blipFill>
        <p:spPr>
          <a:xfrm>
            <a:off x="7931510" y="4688575"/>
            <a:ext cx="1060796" cy="347502"/>
          </a:xfrm>
          <a:prstGeom prst="rect">
            <a:avLst/>
          </a:prstGeom>
        </p:spPr>
      </p:pic>
    </p:spTree>
    <p:extLst>
      <p:ext uri="{BB962C8B-B14F-4D97-AF65-F5344CB8AC3E}">
        <p14:creationId xmlns:p14="http://schemas.microsoft.com/office/powerpoint/2010/main" val="199581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0</TotalTime>
  <Words>1667</Words>
  <Application>Microsoft Office PowerPoint</Application>
  <PresentationFormat>On-screen Show (16:9)</PresentationFormat>
  <Paragraphs>180</Paragraphs>
  <Slides>27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Symbol</vt:lpstr>
      <vt:lpstr>verdana</vt:lpstr>
      <vt:lpstr>Wingdings</vt:lpstr>
      <vt:lpstr>Office Theme</vt:lpstr>
      <vt:lpstr>Energy Audit Presentation</vt:lpstr>
      <vt:lpstr>Table of Contents.</vt:lpstr>
      <vt:lpstr>PowerPoint Presentation</vt:lpstr>
      <vt:lpstr>2. What are the current drivers for Energy Audits.</vt:lpstr>
      <vt:lpstr>3. Undertaking an Energy Audit</vt:lpstr>
      <vt:lpstr>Energy Auditing must become a continual process.</vt:lpstr>
      <vt:lpstr>4. Information Gathering.</vt:lpstr>
      <vt:lpstr>4. Information Gathering.</vt:lpstr>
      <vt:lpstr>5. Education and Collaboration.</vt:lpstr>
      <vt:lpstr>6. Housekeeping Opportunities</vt:lpstr>
      <vt:lpstr>6. Housekeeping Opportunities</vt:lpstr>
      <vt:lpstr>5. Housekeeping Opportunities</vt:lpstr>
      <vt:lpstr>5. Housekeeping Opportunities</vt:lpstr>
      <vt:lpstr>Telephones on permanently. </vt:lpstr>
      <vt:lpstr>6. Building Usage.</vt:lpstr>
      <vt:lpstr>8. 2019 Meter Readings.</vt:lpstr>
      <vt:lpstr>8. 2019 Total Usage by Meter</vt:lpstr>
      <vt:lpstr>Hybrid Variable Refrigerant Flow (Mitsubishi, 2021)  Mitsubishi HVRF allows heating requirement of one area to offset cooling requirement of another area. Can reduce energy costs and refrigerant being used. Cost or do nothing? </vt:lpstr>
      <vt:lpstr>10. HVRF Costs</vt:lpstr>
      <vt:lpstr>11.  Topics of discussion, for a HVRF</vt:lpstr>
      <vt:lpstr>12. Diminishing Fossil Fuels.</vt:lpstr>
      <vt:lpstr>13. Growth of Renewables to Assist University Objectives? </vt:lpstr>
      <vt:lpstr>14. Advances in Solar Technology to Assist Energy? </vt:lpstr>
      <vt:lpstr>Peel and stick module with integrated solar cell.</vt:lpstr>
      <vt:lpstr>Tesla Powerwall 2.0</vt:lpstr>
      <vt:lpstr>15. 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2021-06-17T09:29:03Z</dcterms:modified>
</cp:coreProperties>
</file>