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5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4"/>
  </p:sldMasterIdLst>
  <p:sldIdLst>
    <p:sldId id="257" r:id="rId5"/>
    <p:sldId id="259" r:id="rId6"/>
    <p:sldId id="260" r:id="rId7"/>
    <p:sldId id="261" r:id="rId8"/>
    <p:sldId id="262" r:id="rId9"/>
    <p:sldId id="263" r:id="rId10"/>
    <p:sldId id="264" r:id="rId11"/>
    <p:sldId id="276" r:id="rId12"/>
    <p:sldId id="265" r:id="rId13"/>
    <p:sldId id="266" r:id="rId14"/>
    <p:sldId id="267" r:id="rId15"/>
    <p:sldId id="268" r:id="rId16"/>
    <p:sldId id="269" r:id="rId17"/>
    <p:sldId id="272" r:id="rId18"/>
    <p:sldId id="270" r:id="rId19"/>
    <p:sldId id="271" r:id="rId20"/>
    <p:sldId id="275" r:id="rId21"/>
    <p:sldId id="273" r:id="rId22"/>
    <p:sldId id="27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C21017C8-D775-BB4B-8F0C-7EFE636269DA}">
          <p14:sldIdLst>
            <p14:sldId id="257"/>
            <p14:sldId id="259"/>
            <p14:sldId id="260"/>
            <p14:sldId id="261"/>
            <p14:sldId id="262"/>
            <p14:sldId id="263"/>
            <p14:sldId id="264"/>
            <p14:sldId id="276"/>
            <p14:sldId id="265"/>
            <p14:sldId id="266"/>
            <p14:sldId id="267"/>
            <p14:sldId id="268"/>
            <p14:sldId id="269"/>
            <p14:sldId id="272"/>
            <p14:sldId id="270"/>
            <p14:sldId id="271"/>
            <p14:sldId id="275"/>
            <p14:sldId id="273"/>
            <p14:sldId id="274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61" autoAdjust="0"/>
    <p:restoredTop sz="94660"/>
  </p:normalViewPr>
  <p:slideViewPr>
    <p:cSldViewPr snapToGrid="0">
      <p:cViewPr>
        <p:scale>
          <a:sx n="70" d="100"/>
          <a:sy n="70" d="100"/>
        </p:scale>
        <p:origin x="3104" y="150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5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1" Type="http://schemas.openxmlformats.org/officeDocument/2006/relationships/customXml" Target="../customXml/item1.xml"/><Relationship Id="rId2" Type="http://schemas.openxmlformats.org/officeDocument/2006/relationships/customXml" Target="../customXml/item2.xml"/><Relationship Id="rId3" Type="http://schemas.openxmlformats.org/officeDocument/2006/relationships/customXml" Target="../customXml/item3.xml"/><Relationship Id="rId4" Type="http://schemas.openxmlformats.org/officeDocument/2006/relationships/slideMaster" Target="slideMasters/slide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7A21-155D-4F62-8A11-B3F125E1761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BBF7-581C-4FB0-83E4-310F1377AF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12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7A21-155D-4F62-8A11-B3F125E1761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BBF7-581C-4FB0-83E4-310F1377AF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790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7A21-155D-4F62-8A11-B3F125E1761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BBF7-581C-4FB0-83E4-310F1377AF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162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7A21-155D-4F62-8A11-B3F125E1761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BBF7-581C-4FB0-83E4-310F1377AF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579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7A21-155D-4F62-8A11-B3F125E1761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BBF7-581C-4FB0-83E4-310F1377AF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7225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7A21-155D-4F62-8A11-B3F125E1761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BBF7-581C-4FB0-83E4-310F1377AF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403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7A21-155D-4F62-8A11-B3F125E1761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BBF7-581C-4FB0-83E4-310F1377AF43}" type="slidenum">
              <a:rPr lang="en-US" smtClean="0"/>
              <a:t>‹#›</a:t>
            </a:fld>
            <a:endParaRPr lang="en-US"/>
          </a:p>
        </p:txBody>
      </p:sp>
      <p:sp>
        <p:nvSpPr>
          <p:cNvPr id="5" name="Rectangle 4"/>
          <p:cNvSpPr/>
          <p:nvPr userDrawn="1"/>
        </p:nvSpPr>
        <p:spPr>
          <a:xfrm>
            <a:off x="12401958" y="10886"/>
            <a:ext cx="1853340" cy="6847114"/>
          </a:xfrm>
          <a:prstGeom prst="rect">
            <a:avLst/>
          </a:prstGeom>
          <a:solidFill>
            <a:srgbClr val="D9D9D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spcBef>
                <a:spcPts val="600"/>
              </a:spcBef>
            </a:pPr>
            <a:r>
              <a:rPr lang="en-US" sz="1600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Edit the text with your own short phrase. </a:t>
            </a:r>
          </a:p>
          <a:p>
            <a:pPr>
              <a:spcBef>
                <a:spcPts val="600"/>
              </a:spcBef>
            </a:pPr>
            <a:r>
              <a:rPr lang="en-US" sz="1600" dirty="0" smtClean="0">
                <a:solidFill>
                  <a:prstClr val="white">
                    <a:lumMod val="50000"/>
                  </a:prstClr>
                </a:solidFill>
                <a:latin typeface="Calibri Light" panose="020F0302020204030204" pitchFamily="34" charset="0"/>
                <a:cs typeface="Calibri" panose="020F0502020204030204" pitchFamily="34" charset="0"/>
              </a:rPr>
              <a:t>The animation is already done for you; just copy and paste the slide into your existing presentation. </a:t>
            </a:r>
          </a:p>
        </p:txBody>
      </p:sp>
    </p:spTree>
    <p:extLst>
      <p:ext uri="{BB962C8B-B14F-4D97-AF65-F5344CB8AC3E}">
        <p14:creationId xmlns:p14="http://schemas.microsoft.com/office/powerpoint/2010/main" val="38700452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7A21-155D-4F62-8A11-B3F125E1761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BBF7-581C-4FB0-83E4-310F1377AF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498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7A21-155D-4F62-8A11-B3F125E1761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BBF7-581C-4FB0-83E4-310F1377AF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207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7A21-155D-4F62-8A11-B3F125E1761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BBF7-581C-4FB0-83E4-310F1377AF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882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07A21-155D-4F62-8A11-B3F125E1761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17BBF7-581C-4FB0-83E4-310F1377AF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131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607A21-155D-4F62-8A11-B3F125E17616}" type="datetimeFigureOut">
              <a:rPr lang="en-US" smtClean="0"/>
              <a:t>2/20/18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17BBF7-581C-4FB0-83E4-310F1377AF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9742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1" Type="http://schemas.openxmlformats.org/officeDocument/2006/relationships/slideLayout" Target="../slideLayouts/slideLayout10.xml"/><Relationship Id="rId2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4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Relationship Id="rId3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1.png"/><Relationship Id="rId3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4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4" Type="http://schemas.openxmlformats.org/officeDocument/2006/relationships/image" Target="../media/image25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6.png"/><Relationship Id="rId3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557" y="4309303"/>
            <a:ext cx="11903950" cy="861774"/>
          </a:xfrm>
          <a:prstGeom prst="rect">
            <a:avLst/>
          </a:prstGeom>
          <a:noFill/>
        </p:spPr>
        <p:txBody>
          <a:bodyPr wrap="none" rtlCol="0" anchor="ctr"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prstMaterial="metal">
              <a:bevelT w="127000" h="31750" prst="relaxedInset"/>
              <a:contourClr>
                <a:srgbClr val="585858"/>
              </a:contourClr>
            </a:sp3d>
          </a:bodyPr>
          <a:lstStyle/>
          <a:p>
            <a:pPr algn="ctr"/>
            <a:r>
              <a:rPr lang="en-US" sz="54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  <a:latin typeface="Arial Black" pitchFamily="34" charset="0"/>
              </a:rPr>
              <a:t>TEAM TSD CARMARTHEN</a:t>
            </a:r>
          </a:p>
          <a:p>
            <a:pPr algn="ctr"/>
            <a:r>
              <a:rPr lang="en-US" sz="5400" b="1" cap="all" dirty="0" smtClean="0">
                <a:ln w="0"/>
                <a:effectLst>
                  <a:reflection blurRad="12700" stA="50000" endPos="50000" dist="5000" dir="5400000" sy="-100000" rotWithShape="0"/>
                </a:effectLst>
                <a:latin typeface="Arial Black" pitchFamily="34" charset="0"/>
              </a:rPr>
              <a:t>(WEBSITE)</a:t>
            </a:r>
            <a:endParaRPr lang="en-US" sz="5400" b="1" cap="all" dirty="0">
              <a:ln w="0"/>
              <a:effectLst>
                <a:reflection blurRad="12700" stA="50000" endPos="50000" dist="5000" dir="5400000" sy="-100000" rotWithShape="0"/>
              </a:effectLst>
              <a:latin typeface="Arial Black" pitchFamily="34" charset="0"/>
            </a:endParaRPr>
          </a:p>
        </p:txBody>
      </p:sp>
      <p:sp>
        <p:nvSpPr>
          <p:cNvPr id="3" name="Spotlight"/>
          <p:cNvSpPr/>
          <p:nvPr/>
        </p:nvSpPr>
        <p:spPr>
          <a:xfrm>
            <a:off x="2423159" y="1493520"/>
            <a:ext cx="2116282" cy="1007918"/>
          </a:xfrm>
          <a:prstGeom prst="ellipse">
            <a:avLst/>
          </a:prstGeom>
          <a:gradFill flip="none" rotWithShape="1">
            <a:gsLst>
              <a:gs pos="0">
                <a:srgbClr val="FFFFFF"/>
              </a:gs>
              <a:gs pos="78000">
                <a:srgbClr val="FFFFFF">
                  <a:alpha val="25000"/>
                </a:srgbClr>
              </a:gs>
              <a:gs pos="100000">
                <a:srgbClr val="FFFFFF">
                  <a:alpha val="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441" y="339453"/>
            <a:ext cx="2989321" cy="3318147"/>
          </a:xfrm>
          <a:prstGeom prst="rect">
            <a:avLst/>
          </a:prstGeom>
          <a:effectLst>
            <a:glow>
              <a:schemeClr val="accent1">
                <a:alpha val="40000"/>
              </a:schemeClr>
            </a:glow>
            <a:outerShdw blurRad="101600" sx="107000" sy="107000" algn="ctr" rotWithShape="0">
              <a:srgbClr val="000000">
                <a:alpha val="50000"/>
              </a:srgbClr>
            </a:outerShdw>
            <a:softEdge rad="0"/>
          </a:effectLst>
        </p:spPr>
      </p:pic>
      <p:sp>
        <p:nvSpPr>
          <p:cNvPr id="5" name="TextBox 4"/>
          <p:cNvSpPr txBox="1"/>
          <p:nvPr/>
        </p:nvSpPr>
        <p:spPr>
          <a:xfrm>
            <a:off x="3258106" y="5644122"/>
            <a:ext cx="5398851" cy="6463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By Nabil </a:t>
            </a:r>
            <a:r>
              <a:rPr lang="en-US" dirty="0" err="1" smtClean="0"/>
              <a:t>Husni</a:t>
            </a:r>
            <a:r>
              <a:rPr lang="en-US" dirty="0" smtClean="0"/>
              <a:t> </a:t>
            </a:r>
            <a:r>
              <a:rPr lang="en-US" dirty="0" err="1" smtClean="0"/>
              <a:t>Ros</a:t>
            </a:r>
            <a:r>
              <a:rPr lang="en-US" dirty="0" smtClean="0"/>
              <a:t> 1708699</a:t>
            </a:r>
          </a:p>
          <a:p>
            <a:pPr algn="ctr"/>
            <a:r>
              <a:rPr lang="en-US" dirty="0" smtClean="0"/>
              <a:t>CAM6001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279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2" nodeType="withEffect">
                                  <p:stCondLst>
                                    <p:cond delay="4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3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4" nodeType="withEffect">
                                  <p:stCondLst>
                                    <p:cond delay="7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3" presetClass="path" presetSubtype="0" repeatCount="2000" accel="50000" decel="50000" autoRev="1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4.81481E-6 L 0.50937 4.81481E-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46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3" grpId="2" animBg="1"/>
      <p:bldP spid="3" grpId="3" animBg="1"/>
      <p:bldP spid="3" grpId="4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 smtClean="0">
                <a:latin typeface="Rockwell" charset="0"/>
                <a:ea typeface="Rockwell" charset="0"/>
                <a:cs typeface="Rockwell" charset="0"/>
              </a:rPr>
              <a:t>One Line Pitch</a:t>
            </a:r>
            <a:endParaRPr lang="en-US" dirty="0">
              <a:latin typeface="Rockwell" charset="0"/>
              <a:ea typeface="Rockwell" charset="0"/>
              <a:cs typeface="Rockwel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579418" y="2375065"/>
            <a:ext cx="889461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 smtClean="0">
                <a:latin typeface="Helvetica" pitchFamily="34" charset="0"/>
                <a:cs typeface="Helvetica" pitchFamily="34" charset="0"/>
              </a:rPr>
              <a:t>The website, uwtsdcfc.com or uwtsdcarmarthenfc.com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latin typeface="Helvetica" pitchFamily="34" charset="0"/>
                <a:cs typeface="Helvetica" pitchFamily="34" charset="0"/>
              </a:rPr>
              <a:t>Is developing, a football club site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latin typeface="Helvetica" pitchFamily="34" charset="0"/>
                <a:cs typeface="Helvetica" pitchFamily="34" charset="0"/>
              </a:rPr>
              <a:t>To promote, to the student, staff, &amp; friends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latin typeface="Helvetica" pitchFamily="34" charset="0"/>
                <a:cs typeface="Helvetica" pitchFamily="34" charset="0"/>
              </a:rPr>
              <a:t>To make the club bigger and recognize 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latin typeface="Helvetica" pitchFamily="34" charset="0"/>
                <a:cs typeface="Helvetica" pitchFamily="34" charset="0"/>
              </a:rPr>
              <a:t>With professional content &amp; media through the website </a:t>
            </a:r>
            <a:endParaRPr lang="en-US" dirty="0">
              <a:latin typeface="Helvetica" pitchFamily="34" charset="0"/>
              <a:cs typeface="Helvetic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008" y="2077544"/>
            <a:ext cx="2378825" cy="2626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9413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SYNOPSIS</a:t>
            </a:r>
            <a:endParaRPr lang="en-US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sz="half" idx="1"/>
          </p:nvPr>
        </p:nvSpPr>
        <p:spPr/>
        <p:txBody>
          <a:bodyPr vert="horz" anchor="t"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The website is about TSD Carmarthen Men’s Football </a:t>
            </a:r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Club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To promote the Football Club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Content &amp; visual is a great way to promote the </a:t>
            </a:r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website</a:t>
            </a:r>
          </a:p>
          <a:p>
            <a:pPr algn="just">
              <a:lnSpc>
                <a:spcPct val="150000"/>
              </a:lnSpc>
            </a:pPr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Create by Adobe Muse, Photoshop &amp; Premiere</a:t>
            </a:r>
            <a:endParaRPr lang="en-US" dirty="0">
              <a:latin typeface="Helvetica" charset="0"/>
              <a:ea typeface="Helvetica" charset="0"/>
              <a:cs typeface="Helvetica" charset="0"/>
            </a:endParaRPr>
          </a:p>
          <a:p>
            <a:pPr algn="just"/>
            <a:endParaRPr lang="en-US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70000"/>
              </a:lnSpc>
            </a:pPr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Background of the website should be the </a:t>
            </a:r>
            <a:r>
              <a:rPr lang="en-US" dirty="0" err="1" smtClean="0">
                <a:latin typeface="Helvetica" charset="0"/>
                <a:ea typeface="Helvetica" charset="0"/>
                <a:cs typeface="Helvetica" charset="0"/>
              </a:rPr>
              <a:t>colour</a:t>
            </a:r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 of UWTSD Carmarthen Team</a:t>
            </a:r>
          </a:p>
          <a:p>
            <a:pPr lvl="0">
              <a:lnSpc>
                <a:spcPct val="170000"/>
              </a:lnSpc>
            </a:pPr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Target audience, </a:t>
            </a:r>
            <a:r>
              <a:rPr lang="en-US" dirty="0">
                <a:latin typeface="Helvetica" pitchFamily="34" charset="0"/>
                <a:cs typeface="Helvetica" pitchFamily="34" charset="0"/>
              </a:rPr>
              <a:t>s</a:t>
            </a:r>
            <a:r>
              <a:rPr lang="en-US" dirty="0" smtClean="0">
                <a:latin typeface="Helvetica" pitchFamily="34" charset="0"/>
                <a:cs typeface="Helvetica" pitchFamily="34" charset="0"/>
              </a:rPr>
              <a:t>taff, student. The </a:t>
            </a:r>
            <a:r>
              <a:rPr lang="en-US" dirty="0">
                <a:latin typeface="Helvetica" pitchFamily="34" charset="0"/>
                <a:cs typeface="Helvetica" pitchFamily="34" charset="0"/>
              </a:rPr>
              <a:t>TSD </a:t>
            </a:r>
            <a:r>
              <a:rPr lang="en-US" dirty="0" smtClean="0">
                <a:latin typeface="Helvetica" pitchFamily="34" charset="0"/>
                <a:cs typeface="Helvetica" pitchFamily="34" charset="0"/>
              </a:rPr>
              <a:t>Football &amp; Team, media, friends </a:t>
            </a:r>
            <a:r>
              <a:rPr lang="en-US" dirty="0">
                <a:latin typeface="Helvetica" pitchFamily="34" charset="0"/>
                <a:cs typeface="Helvetica" pitchFamily="34" charset="0"/>
              </a:rPr>
              <a:t>&amp; </a:t>
            </a:r>
            <a:r>
              <a:rPr lang="en-US" dirty="0" smtClean="0">
                <a:latin typeface="Helvetica" pitchFamily="34" charset="0"/>
                <a:cs typeface="Helvetica" pitchFamily="34" charset="0"/>
              </a:rPr>
              <a:t>family</a:t>
            </a:r>
            <a:endParaRPr lang="en-US" dirty="0">
              <a:latin typeface="Helvetica" pitchFamily="34" charset="0"/>
              <a:cs typeface="Helvetica" pitchFamily="34" charset="0"/>
            </a:endParaRPr>
          </a:p>
          <a:p>
            <a:pPr algn="just"/>
            <a:endParaRPr lang="en-US" dirty="0">
              <a:latin typeface="Helvetica" charset="0"/>
              <a:ea typeface="Helvetica" charset="0"/>
              <a:cs typeface="Helvetic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18948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60" y="95002"/>
            <a:ext cx="10515600" cy="9347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 smtClean="0"/>
              <a:t>Research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71072"/>
            <a:ext cx="5262880" cy="4724398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9120" y="1171072"/>
            <a:ext cx="5262880" cy="4724398"/>
          </a:xfrm>
          <a:prstGeom prst="rect">
            <a:avLst/>
          </a:prstGeom>
        </p:spPr>
      </p:pic>
      <p:pic>
        <p:nvPicPr>
          <p:cNvPr id="6" name="Picture 5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4086" y="1171071"/>
            <a:ext cx="4124961" cy="472439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506974" y="6051928"/>
            <a:ext cx="45191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https://carmarthentownafc.co.uk/index.php</a:t>
            </a:r>
          </a:p>
        </p:txBody>
      </p:sp>
    </p:spTree>
    <p:extLst>
      <p:ext uri="{BB962C8B-B14F-4D97-AF65-F5344CB8AC3E}">
        <p14:creationId xmlns:p14="http://schemas.microsoft.com/office/powerpoint/2010/main" val="1433829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6275" y="101600"/>
            <a:ext cx="5582603" cy="2255520"/>
          </a:xfrm>
          <a:prstGeom prst="rect">
            <a:avLst/>
          </a:prstGeom>
        </p:spPr>
      </p:pic>
      <p:pic>
        <p:nvPicPr>
          <p:cNvPr id="8" name="Picture 7"/>
          <p:cNvPicPr/>
          <p:nvPr/>
        </p:nvPicPr>
        <p:blipFill>
          <a:blip r:embed="rId3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6275" y="3616960"/>
            <a:ext cx="5582603" cy="2971799"/>
          </a:xfrm>
          <a:prstGeom prst="rect">
            <a:avLst/>
          </a:prstGeom>
        </p:spPr>
      </p:pic>
      <p:pic>
        <p:nvPicPr>
          <p:cNvPr id="9" name="Picture 8"/>
          <p:cNvPicPr/>
          <p:nvPr/>
        </p:nvPicPr>
        <p:blipFill>
          <a:blip r:embed="rId4" cstate="print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560" y="1838960"/>
            <a:ext cx="4866640" cy="260096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7215571" y="2357120"/>
            <a:ext cx="27883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https://www.adidas.co.uk/</a:t>
            </a:r>
          </a:p>
        </p:txBody>
      </p:sp>
      <p:sp>
        <p:nvSpPr>
          <p:cNvPr id="3" name="Rectangle 2"/>
          <p:cNvSpPr/>
          <p:nvPr/>
        </p:nvSpPr>
        <p:spPr>
          <a:xfrm>
            <a:off x="1115655" y="1469628"/>
            <a:ext cx="35445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https://eu.puma.com/uk/en/home</a:t>
            </a:r>
          </a:p>
        </p:txBody>
      </p:sp>
      <p:sp>
        <p:nvSpPr>
          <p:cNvPr id="4" name="Rectangle 3"/>
          <p:cNvSpPr/>
          <p:nvPr/>
        </p:nvSpPr>
        <p:spPr>
          <a:xfrm>
            <a:off x="6882723" y="3234480"/>
            <a:ext cx="34423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https://www.nike.com/gb/en_gb/</a:t>
            </a:r>
          </a:p>
        </p:txBody>
      </p:sp>
    </p:spTree>
    <p:extLst>
      <p:ext uri="{BB962C8B-B14F-4D97-AF65-F5344CB8AC3E}">
        <p14:creationId xmlns:p14="http://schemas.microsoft.com/office/powerpoint/2010/main" val="1887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0721" y="152400"/>
            <a:ext cx="5567679" cy="3190240"/>
          </a:xfrm>
          <a:prstGeom prst="rect">
            <a:avLst/>
          </a:prstGeom>
        </p:spPr>
      </p:pic>
      <p:pic>
        <p:nvPicPr>
          <p:cNvPr id="3" name="Picture 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0721" y="3524885"/>
            <a:ext cx="5567680" cy="333311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96485" y="3340219"/>
            <a:ext cx="26432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http://www.manutd.com/</a:t>
            </a:r>
          </a:p>
        </p:txBody>
      </p:sp>
    </p:spTree>
    <p:extLst>
      <p:ext uri="{BB962C8B-B14F-4D97-AF65-F5344CB8AC3E}">
        <p14:creationId xmlns:p14="http://schemas.microsoft.com/office/powerpoint/2010/main" val="101027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639" y="0"/>
            <a:ext cx="5987201" cy="326898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8638" y="3589020"/>
            <a:ext cx="5987202" cy="3268980"/>
          </a:xfrm>
          <a:prstGeom prst="rect">
            <a:avLst/>
          </a:prstGeom>
        </p:spPr>
      </p:pic>
      <p:sp>
        <p:nvSpPr>
          <p:cNvPr id="4" name="Vertical Title 3"/>
          <p:cNvSpPr>
            <a:spLocks noGrp="1"/>
          </p:cNvSpPr>
          <p:nvPr>
            <p:ph type="title" orient="vert"/>
          </p:nvPr>
        </p:nvSpPr>
        <p:spPr>
          <a:xfrm>
            <a:off x="7118560" y="1333976"/>
            <a:ext cx="4951520" cy="601028"/>
          </a:xfrm>
        </p:spPr>
        <p:txBody>
          <a:bodyPr vert="horz" anchor="t">
            <a:normAutofit/>
          </a:bodyPr>
          <a:lstStyle/>
          <a:p>
            <a:pPr algn="ctr"/>
            <a:r>
              <a:rPr lang="en-US" sz="1800" dirty="0">
                <a:latin typeface="Helvetica" charset="0"/>
                <a:ea typeface="Helvetica" charset="0"/>
                <a:cs typeface="Helvetica" charset="0"/>
              </a:rPr>
              <a:t>https://</a:t>
            </a:r>
            <a:r>
              <a:rPr lang="en-US" sz="1800" dirty="0" err="1">
                <a:latin typeface="Helvetica" charset="0"/>
                <a:ea typeface="Helvetica" charset="0"/>
                <a:cs typeface="Helvetica" charset="0"/>
              </a:rPr>
              <a:t>www.swanseauniversityfc.com</a:t>
            </a:r>
            <a:endParaRPr lang="en-US" sz="1800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6" name="Vertical Title 3"/>
          <p:cNvSpPr txBox="1">
            <a:spLocks/>
          </p:cNvSpPr>
          <p:nvPr/>
        </p:nvSpPr>
        <p:spPr>
          <a:xfrm>
            <a:off x="7240480" y="4378960"/>
            <a:ext cx="4951520" cy="2134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endParaRPr lang="en-US" sz="3600" b="1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11" name="Vertical Title 3"/>
          <p:cNvSpPr txBox="1">
            <a:spLocks/>
          </p:cNvSpPr>
          <p:nvPr/>
        </p:nvSpPr>
        <p:spPr>
          <a:xfrm>
            <a:off x="7118560" y="4958556"/>
            <a:ext cx="4951520" cy="52990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2800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210331" y="4635390"/>
            <a:ext cx="501181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https://</a:t>
            </a:r>
            <a:r>
              <a:rPr lang="en-US" dirty="0" err="1">
                <a:latin typeface="Helvetica" charset="0"/>
                <a:ea typeface="Helvetica" charset="0"/>
                <a:cs typeface="Helvetica" charset="0"/>
              </a:rPr>
              <a:t>www.cardiff.ac.uk</a:t>
            </a:r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/sport/junior-activities/junior-development/football</a:t>
            </a:r>
          </a:p>
        </p:txBody>
      </p:sp>
    </p:spTree>
    <p:extLst>
      <p:ext uri="{BB962C8B-B14F-4D97-AF65-F5344CB8AC3E}">
        <p14:creationId xmlns:p14="http://schemas.microsoft.com/office/powerpoint/2010/main" val="1653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847" y="941693"/>
            <a:ext cx="5736177" cy="41693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7986" y="941693"/>
            <a:ext cx="5739643" cy="416939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746252" y="5359737"/>
            <a:ext cx="49423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Helvetica" pitchFamily="34" charset="0"/>
                <a:cs typeface="Helvetica" pitchFamily="34" charset="0"/>
              </a:rPr>
              <a:t>https://helpx.adobe.com/uk/muse/tutorials.html</a:t>
            </a:r>
          </a:p>
        </p:txBody>
      </p:sp>
      <p:sp>
        <p:nvSpPr>
          <p:cNvPr id="7" name="Rectangle 6"/>
          <p:cNvSpPr/>
          <p:nvPr/>
        </p:nvSpPr>
        <p:spPr>
          <a:xfrm>
            <a:off x="80362" y="5359737"/>
            <a:ext cx="617355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latin typeface="Helvetica" pitchFamily="34" charset="0"/>
                <a:cs typeface="Helvetica" pitchFamily="34" charset="0"/>
              </a:rPr>
              <a:t>https://www.youtube.com/watch?v=rXmga-D0xDM&amp;t=482s</a:t>
            </a:r>
          </a:p>
        </p:txBody>
      </p:sp>
    </p:spTree>
    <p:extLst>
      <p:ext uri="{BB962C8B-B14F-4D97-AF65-F5344CB8AC3E}">
        <p14:creationId xmlns:p14="http://schemas.microsoft.com/office/powerpoint/2010/main" val="3233451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MOODBOARD</a:t>
            </a:r>
            <a:endParaRPr lang="en-US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8" name="Picture Placeholder 7"/>
          <p:cNvSpPr>
            <a:spLocks noGrp="1"/>
          </p:cNvSpPr>
          <p:nvPr>
            <p:ph type="pic" idx="1"/>
          </p:nvPr>
        </p:nvSpPr>
        <p:spPr/>
      </p:sp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839788" y="2135221"/>
            <a:ext cx="3932237" cy="3811588"/>
          </a:xfrm>
        </p:spPr>
        <p:txBody>
          <a:bodyPr/>
          <a:lstStyle/>
          <a:p>
            <a:pPr marL="285750" indent="-285750" algn="just">
              <a:buFont typeface="Arial" charset="0"/>
              <a:buChar char="•"/>
            </a:pPr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My research mood boards include a lot of images and logos to get me inspired to create a website of the football </a:t>
            </a:r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club</a:t>
            </a:r>
            <a:endParaRPr lang="en-GB" dirty="0">
              <a:latin typeface="Helvetica" charset="0"/>
              <a:ea typeface="Helvetica" charset="0"/>
              <a:cs typeface="Helvetica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188" y="987424"/>
            <a:ext cx="6172200" cy="487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3259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 anchor="t"/>
          <a:lstStyle/>
          <a:p>
            <a:pPr marL="285750" indent="-285750" algn="just">
              <a:buFont typeface="Arial" charset="0"/>
              <a:buChar char="•"/>
            </a:pPr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list that I have narrowed down to the website. The typography should be nice and simple so that the viewer can read it </a:t>
            </a:r>
            <a:r>
              <a:rPr lang="en-US" dirty="0" smtClean="0"/>
              <a:t>easily</a:t>
            </a:r>
            <a:endParaRPr lang="en-GB" dirty="0"/>
          </a:p>
        </p:txBody>
      </p:sp>
      <p:pic>
        <p:nvPicPr>
          <p:cNvPr id="5" name="Picture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189" y="1015047"/>
            <a:ext cx="6172200" cy="4818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6316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 algn="just">
              <a:buFont typeface="Arial" charset="0"/>
              <a:buChar char="•"/>
            </a:pPr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website should be purple and white because that is what UWTSD Carmarthen football club </a:t>
            </a:r>
            <a:r>
              <a:rPr lang="en-US" dirty="0" err="1" smtClean="0"/>
              <a:t>colour</a:t>
            </a:r>
            <a:endParaRPr lang="en-US" dirty="0" smtClean="0"/>
          </a:p>
          <a:p>
            <a:pPr marL="285750" indent="-285750" algn="just">
              <a:buFont typeface="Arial" charset="0"/>
              <a:buChar char="•"/>
            </a:pPr>
            <a:r>
              <a:rPr lang="en-US" dirty="0"/>
              <a:t>The bottom image could be the </a:t>
            </a:r>
            <a:r>
              <a:rPr lang="en-US" dirty="0" err="1"/>
              <a:t>colour</a:t>
            </a:r>
            <a:r>
              <a:rPr lang="en-US" dirty="0"/>
              <a:t> of the website; I want to add more than just a white and purple </a:t>
            </a:r>
            <a:r>
              <a:rPr lang="en-US" dirty="0" err="1"/>
              <a:t>colour</a:t>
            </a:r>
            <a:r>
              <a:rPr lang="en-US" dirty="0"/>
              <a:t> on the </a:t>
            </a:r>
            <a:r>
              <a:rPr lang="en-US" dirty="0" smtClean="0"/>
              <a:t>website</a:t>
            </a:r>
            <a:endParaRPr lang="en-GB" dirty="0"/>
          </a:p>
          <a:p>
            <a:pPr marL="285750" indent="-285750" algn="just">
              <a:buFont typeface="Arial" charset="0"/>
              <a:buChar char="•"/>
            </a:pPr>
            <a:endParaRPr lang="en-US" dirty="0">
              <a:latin typeface="Helvetica" charset="0"/>
              <a:ea typeface="Helvetica" charset="0"/>
              <a:cs typeface="Helvetica" charset="0"/>
            </a:endParaRPr>
          </a:p>
        </p:txBody>
      </p:sp>
      <p:pic>
        <p:nvPicPr>
          <p:cNvPr id="7" name="Picture 6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188" y="987425"/>
            <a:ext cx="6172200" cy="4881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7123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 algn="just">
              <a:buFont typeface="Arial" charset="0"/>
              <a:buChar char="•"/>
            </a:pPr>
            <a:r>
              <a:rPr lang="en-US" dirty="0" smtClean="0"/>
              <a:t>Haven’t </a:t>
            </a:r>
            <a:r>
              <a:rPr lang="en-US" dirty="0"/>
              <a:t>decided whether should I create my own logo for the club or use the club logo.</a:t>
            </a:r>
            <a:endParaRPr lang="en-GB" dirty="0"/>
          </a:p>
          <a:p>
            <a:pPr marL="285750" indent="-285750" algn="just">
              <a:buFont typeface="Arial" charset="0"/>
              <a:buChar char="•"/>
            </a:pPr>
            <a:r>
              <a:rPr lang="en-GB" dirty="0" smtClean="0"/>
              <a:t>B</a:t>
            </a:r>
            <a:r>
              <a:rPr lang="en-US" dirty="0" smtClean="0"/>
              <a:t>ut </a:t>
            </a:r>
            <a:r>
              <a:rPr lang="en-US" dirty="0"/>
              <a:t>I have already asked the permission to use the logo of the club and they allowed me to use the logo. </a:t>
            </a:r>
          </a:p>
        </p:txBody>
      </p:sp>
      <p:pic>
        <p:nvPicPr>
          <p:cNvPr id="5" name="Picture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189" y="987425"/>
            <a:ext cx="6172200" cy="487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80876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8472" y="228938"/>
            <a:ext cx="10515600" cy="13255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STORYBOARD</a:t>
            </a:r>
            <a:endParaRPr lang="en-US" dirty="0">
              <a:latin typeface="Helvetica" charset="0"/>
              <a:ea typeface="Helvetica" charset="0"/>
              <a:cs typeface="Helvetica" charset="0"/>
            </a:endParaRPr>
          </a:p>
        </p:txBody>
      </p:sp>
      <p:pic>
        <p:nvPicPr>
          <p:cNvPr id="11" name="Content Placeholder 10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198" y="1661376"/>
            <a:ext cx="3394405" cy="435133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8195" y="1661376"/>
            <a:ext cx="3371856" cy="438525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2169" y="1661377"/>
            <a:ext cx="3405785" cy="4385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8631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>
            <a:normAutofit fontScale="90000"/>
          </a:bodyPr>
          <a:lstStyle/>
          <a:p>
            <a:pPr algn="ctr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COST AND RESOURCE IMPLICATIONS</a:t>
            </a:r>
            <a:r>
              <a:rPr lang="en-US" dirty="0"/>
              <a:t/>
            </a:r>
            <a:br>
              <a:rPr lang="en-US" dirty="0"/>
            </a:br>
            <a:endParaRPr lang="en-US" b="1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COST</a:t>
            </a:r>
            <a:endParaRPr lang="en-US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>
                <a:latin typeface="Helvetica" pitchFamily="34" charset="0"/>
                <a:cs typeface="Helvetica" pitchFamily="34" charset="0"/>
              </a:rPr>
              <a:t>To be decided</a:t>
            </a:r>
            <a:endParaRPr lang="en-US" dirty="0">
              <a:latin typeface="Helvetica" pitchFamily="34" charset="0"/>
              <a:cs typeface="Helvetica" pitchFamily="34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RESOURCE</a:t>
            </a:r>
            <a:endParaRPr lang="en-US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algn="just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Information from the Football Team</a:t>
            </a:r>
          </a:p>
          <a:p>
            <a:pPr algn="just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Research from website, YouTube &amp; etc.</a:t>
            </a:r>
          </a:p>
          <a:p>
            <a:pPr algn="just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Assistance from friends &amp; classmate</a:t>
            </a:r>
          </a:p>
          <a:p>
            <a:pPr algn="just"/>
            <a:endParaRPr lang="en-US" dirty="0">
              <a:latin typeface="Helvetica" charset="0"/>
              <a:ea typeface="Helvetica" charset="0"/>
              <a:cs typeface="Helvetic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028036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67849"/>
            <a:ext cx="10515600" cy="13255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SCHEDULE</a:t>
            </a:r>
            <a:endParaRPr lang="en-US" dirty="0">
              <a:latin typeface="Helvetica" charset="0"/>
              <a:ea typeface="Helvetica" charset="0"/>
              <a:cs typeface="Helvetica" charset="0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690688"/>
            <a:ext cx="10515600" cy="4730432"/>
          </a:xfrm>
        </p:spPr>
      </p:pic>
    </p:spTree>
    <p:extLst>
      <p:ext uri="{BB962C8B-B14F-4D97-AF65-F5344CB8AC3E}">
        <p14:creationId xmlns:p14="http://schemas.microsoft.com/office/powerpoint/2010/main" val="4165419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 anchor="b">
            <a:normAutofit fontScale="90000"/>
          </a:bodyPr>
          <a:lstStyle/>
          <a:p>
            <a:pPr algn="ctr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cap="all" dirty="0">
                <a:latin typeface="Helvetica" charset="0"/>
                <a:ea typeface="Helvetica" charset="0"/>
                <a:cs typeface="Helvetica" charset="0"/>
              </a:rPr>
              <a:t> Identification of issues/risks to the project</a:t>
            </a:r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980013"/>
              </p:ext>
            </p:extLst>
          </p:nvPr>
        </p:nvGraphicFramePr>
        <p:xfrm>
          <a:off x="1788391" y="2169153"/>
          <a:ext cx="8615218" cy="3694537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153805"/>
                <a:gridCol w="430761"/>
                <a:gridCol w="2584565"/>
                <a:gridCol w="430761"/>
                <a:gridCol w="2440978"/>
                <a:gridCol w="574348"/>
              </a:tblGrid>
              <a:tr h="228398">
                <a:tc gridSpan="6"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400"/>
                        </a:spcBef>
                        <a:spcAft>
                          <a:spcPts val="200"/>
                        </a:spcAft>
                      </a:pPr>
                      <a:r>
                        <a:rPr lang="en-GB" sz="1000" dirty="0">
                          <a:effectLst/>
                        </a:rPr>
                        <a:t>Hazard list</a:t>
                      </a:r>
                      <a:r>
                        <a:rPr lang="en-GB" sz="700" dirty="0">
                          <a:effectLst/>
                        </a:rPr>
                        <a:t> – </a:t>
                      </a:r>
                      <a:r>
                        <a:rPr lang="en-GB" sz="800" dirty="0">
                          <a:effectLst/>
                        </a:rPr>
                        <a:t>select your hazards from the list below and use these to complete Part B</a:t>
                      </a:r>
                      <a:endParaRPr lang="en-GB" sz="1200" dirty="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18189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>
                          <a:effectLst/>
                        </a:rPr>
                        <a:t>Situational hazards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 dirty="0">
                          <a:effectLst/>
                        </a:rPr>
                        <a:t>Tick</a:t>
                      </a:r>
                      <a:endParaRPr lang="en-GB" sz="1200" dirty="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>
                          <a:effectLst/>
                        </a:rPr>
                        <a:t>Physical / chemical hazards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>
                          <a:effectLst/>
                        </a:rPr>
                        <a:t>Tick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>
                          <a:effectLst/>
                        </a:rPr>
                        <a:t>Health hazards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</a:rPr>
                        <a:t>Tick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Assault by person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effectLst/>
                        </a:rPr>
                        <a:t>Contact with cold liquid / vapour</a:t>
                      </a:r>
                      <a:endParaRPr lang="en-GB" sz="1200" dirty="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Disease causative agent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Attack by animal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effectLst/>
                        </a:rPr>
                        <a:t>Contact with cold surface</a:t>
                      </a:r>
                      <a:endParaRPr lang="en-GB" sz="1200" dirty="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550">
                          <a:effectLst/>
                          <a:sym typeface="Symbol" charset="2"/>
                        </a:rPr>
                        <a:t>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Infection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Breathing compressed gas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Contact with hot liquid / vapour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Allergic reaction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Cold environment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500">
                          <a:effectLst/>
                          <a:sym typeface="Symbol" charset="2"/>
                        </a:rPr>
                        <a:t>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Contact with hot surface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Lack of food / water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500" dirty="0">
                          <a:solidFill>
                            <a:schemeClr val="tx1"/>
                          </a:solidFill>
                          <a:effectLst/>
                          <a:sym typeface="Symbol" charset="2"/>
                        </a:rPr>
                        <a:t>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Crush by load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effectLst/>
                        </a:rPr>
                        <a:t>Electric shock</a:t>
                      </a:r>
                      <a:endParaRPr lang="en-GB" sz="1200" dirty="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Lack of oxygen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Drowning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Explosive blast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Physical fatigue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500" dirty="0">
                          <a:solidFill>
                            <a:schemeClr val="tx1"/>
                          </a:solidFill>
                          <a:effectLst/>
                          <a:sym typeface="Symbol" charset="2"/>
                        </a:rPr>
                        <a:t>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Entanglement in moving machinery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550">
                          <a:effectLst/>
                          <a:sym typeface="Symbol" charset="2"/>
                        </a:rPr>
                        <a:t>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Explosive release of stored pressure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Repetitive action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High atmospheric pressure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Fire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Static body posture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500" dirty="0">
                          <a:solidFill>
                            <a:schemeClr val="tx1"/>
                          </a:solidFill>
                          <a:effectLst/>
                          <a:sym typeface="Symbol" charset="2"/>
                        </a:rPr>
                        <a:t>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Hot environment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Hazardous substance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Stress / anxiety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500" dirty="0">
                          <a:solidFill>
                            <a:schemeClr val="tx1"/>
                          </a:solidFill>
                          <a:effectLst/>
                          <a:sym typeface="Symbol" charset="2"/>
                        </a:rPr>
                        <a:t>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Manual handling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Ionizing radiation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Venom poisoning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8189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Object falling, moving or flying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Laser light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8189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Obstruction / exposed feature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Lightning strike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500">
                          <a:effectLst/>
                          <a:sym typeface="Symbol" charset="2"/>
                        </a:rPr>
                        <a:t>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>
                          <a:effectLst/>
                        </a:rPr>
                        <a:t>Environmental hazards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Sharp object / material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Noise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500">
                          <a:effectLst/>
                          <a:sym typeface="Symbol" charset="2"/>
                        </a:rPr>
                        <a:t>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Litter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500" dirty="0">
                          <a:solidFill>
                            <a:schemeClr val="tx1"/>
                          </a:solidFill>
                          <a:effectLst/>
                          <a:sym typeface="Symbol" charset="2"/>
                        </a:rPr>
                        <a:t>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Shot by firearm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Non-ionizing radiation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Nuisance noise / vibration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Slippery surface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550">
                          <a:effectLst/>
                          <a:sym typeface="Symbol" charset="2"/>
                        </a:rPr>
                        <a:t>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Stroboscopic light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Physical damage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500" dirty="0">
                          <a:solidFill>
                            <a:schemeClr val="tx1"/>
                          </a:solidFill>
                          <a:effectLst/>
                          <a:sym typeface="Symbol" charset="2"/>
                        </a:rPr>
                        <a:t>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5912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Trap in moving machinery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Vibration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Waste substance released into air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8189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Trip hazard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Waste substance released into soil / water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81892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Vehicle impact / collision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>
                          <a:effectLst/>
                        </a:rPr>
                        <a:t>Managerial / organisational hazards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8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28971"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effectLst/>
                        </a:rPr>
                        <a:t>Falls from height</a:t>
                      </a:r>
                      <a:endParaRPr lang="en-GB" sz="1200" dirty="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 dirty="0">
                          <a:effectLst/>
                        </a:rPr>
                        <a:t>Management factors  (lack of communication, co-operation, co-ordination and competence)</a:t>
                      </a:r>
                      <a:endParaRPr lang="en-GB" sz="1200" dirty="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200"/>
                        </a:spcBef>
                        <a:spcAft>
                          <a:spcPts val="20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hangingPunct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ctr" hangingPunct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Times New Roman" charset="0"/>
                        <a:ea typeface="SimSun" charset="-122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8" name="Rectangle 2"/>
          <p:cNvSpPr>
            <a:spLocks noChangeArrowheads="1"/>
          </p:cNvSpPr>
          <p:nvPr/>
        </p:nvSpPr>
        <p:spPr bwMode="auto">
          <a:xfrm>
            <a:off x="3592918" y="1105373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/>
            </a: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77846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SWOT ANALYSIS</a:t>
            </a:r>
            <a:endParaRPr lang="en-US" dirty="0">
              <a:latin typeface="Helvetica" charset="0"/>
              <a:ea typeface="Helvetica" charset="0"/>
              <a:cs typeface="Helvetica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Inability to Make a Decision</a:t>
            </a:r>
            <a:endParaRPr lang="en-GB" dirty="0">
              <a:latin typeface="Helvetica" charset="0"/>
              <a:ea typeface="Helvetica" charset="0"/>
              <a:cs typeface="Helvetica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Adobe Muse</a:t>
            </a:r>
            <a:endParaRPr lang="en-GB" dirty="0">
              <a:latin typeface="Helvetica" charset="0"/>
              <a:ea typeface="Helvetica" charset="0"/>
              <a:cs typeface="Helvetica" charset="0"/>
            </a:endParaRPr>
          </a:p>
          <a:p>
            <a:pPr>
              <a:lnSpc>
                <a:spcPct val="150000"/>
              </a:lnSpc>
            </a:pPr>
            <a:r>
              <a:rPr lang="en-GB" dirty="0" smtClean="0">
                <a:latin typeface="Helvetica" pitchFamily="34" charset="0"/>
                <a:cs typeface="Helvetica" pitchFamily="34" charset="0"/>
              </a:rPr>
              <a:t>G</a:t>
            </a:r>
            <a:r>
              <a:rPr lang="en-US" dirty="0" err="1" smtClean="0">
                <a:latin typeface="Helvetica" pitchFamily="34" charset="0"/>
                <a:cs typeface="Helvetica" pitchFamily="34" charset="0"/>
              </a:rPr>
              <a:t>ain</a:t>
            </a:r>
            <a:r>
              <a:rPr lang="en-US" dirty="0" smtClean="0">
                <a:latin typeface="Helvetica" pitchFamily="34" charset="0"/>
                <a:cs typeface="Helvetica" pitchFamily="34" charset="0"/>
              </a:rPr>
              <a:t> experience</a:t>
            </a:r>
            <a:endParaRPr lang="en-US" dirty="0">
              <a:latin typeface="Helvetica" pitchFamily="34" charset="0"/>
              <a:cs typeface="Helvetica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Gremlins</a:t>
            </a:r>
            <a:endParaRPr lang="en-GB" dirty="0">
              <a:latin typeface="Helvetica" charset="0"/>
              <a:ea typeface="Helvetica" charset="0"/>
              <a:cs typeface="Helvetica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Helvetica" charset="0"/>
                <a:ea typeface="Helvetica" charset="0"/>
                <a:cs typeface="Helvetica" charset="0"/>
              </a:rPr>
              <a:t>Schedule of the Football </a:t>
            </a:r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Team</a:t>
            </a:r>
          </a:p>
          <a:p>
            <a:pPr>
              <a:lnSpc>
                <a:spcPct val="150000"/>
              </a:lnSpc>
            </a:pPr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Football Team Rival</a:t>
            </a:r>
            <a:endParaRPr lang="en-GB" dirty="0">
              <a:latin typeface="Helvetica" charset="0"/>
              <a:ea typeface="Helvetica" charset="0"/>
              <a:cs typeface="Helvetica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23825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8200" y="264656"/>
            <a:ext cx="10515600" cy="132556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dirty="0" smtClean="0">
                <a:latin typeface="Helvetica" charset="0"/>
                <a:ea typeface="Helvetica" charset="0"/>
                <a:cs typeface="Helvetica" charset="0"/>
              </a:rPr>
              <a:t>PROTOTYPE</a:t>
            </a:r>
            <a:endParaRPr lang="en-US" dirty="0">
              <a:latin typeface="Helvetica" charset="0"/>
              <a:ea typeface="Helvetica" charset="0"/>
              <a:cs typeface="Helvetica" charset="0"/>
            </a:endParaRPr>
          </a:p>
        </p:txBody>
      </p:sp>
      <p:pic>
        <p:nvPicPr>
          <p:cNvPr id="8" name="Picture 7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530" y="1690688"/>
            <a:ext cx="4857750" cy="312515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5950" y="1690688"/>
            <a:ext cx="6197600" cy="1361639"/>
          </a:xfrm>
          <a:prstGeom prst="rect">
            <a:avLst/>
          </a:prstGeom>
        </p:spPr>
      </p:pic>
      <p:pic>
        <p:nvPicPr>
          <p:cNvPr id="11" name="Picture 10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3253264"/>
            <a:ext cx="4857750" cy="3125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05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820" y="365760"/>
            <a:ext cx="4535788" cy="597408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323" y="1264839"/>
            <a:ext cx="6281139" cy="4175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227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otlightText_16x9.potx" id="{0E8961C9-79E1-455B-9A3B-91D2FDDE1495}" vid="{E0B8714B-5A70-4978-BD2F-F6B98D031F0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APDescription xmlns="4873beb7-5857-4685-be1f-d57550cc96cc" xsi:nil="true"/>
    <AssetExpire xmlns="4873beb7-5857-4685-be1f-d57550cc96cc">2029-01-01T08:00:00+00:00</AssetExpire>
    <CampaignTagsTaxHTField0 xmlns="4873beb7-5857-4685-be1f-d57550cc96cc">
      <Terms xmlns="http://schemas.microsoft.com/office/infopath/2007/PartnerControls"/>
    </CampaignTagsTaxHTField0>
    <IntlLangReviewDate xmlns="4873beb7-5857-4685-be1f-d57550cc96cc" xsi:nil="true"/>
    <TPFriendlyName xmlns="4873beb7-5857-4685-be1f-d57550cc96cc" xsi:nil="true"/>
    <IntlLangReview xmlns="4873beb7-5857-4685-be1f-d57550cc96cc">false</IntlLangReview>
    <LocLastLocAttemptVersionLookup xmlns="4873beb7-5857-4685-be1f-d57550cc96cc">877679</LocLastLocAttemptVersionLookup>
    <PolicheckWords xmlns="4873beb7-5857-4685-be1f-d57550cc96cc" xsi:nil="true"/>
    <SubmitterId xmlns="4873beb7-5857-4685-be1f-d57550cc96cc" xsi:nil="true"/>
    <AcquiredFrom xmlns="4873beb7-5857-4685-be1f-d57550cc96cc">Internal MS</AcquiredFrom>
    <EditorialStatus xmlns="4873beb7-5857-4685-be1f-d57550cc96cc" xsi:nil="true"/>
    <Markets xmlns="4873beb7-5857-4685-be1f-d57550cc96cc"/>
    <OriginAsset xmlns="4873beb7-5857-4685-be1f-d57550cc96cc" xsi:nil="true"/>
    <AssetStart xmlns="4873beb7-5857-4685-be1f-d57550cc96cc">2013-02-13T01:54:40+00:00</AssetStart>
    <FriendlyTitle xmlns="4873beb7-5857-4685-be1f-d57550cc96cc" xsi:nil="true"/>
    <MarketSpecific xmlns="4873beb7-5857-4685-be1f-d57550cc96cc">false</MarketSpecific>
    <TPNamespace xmlns="4873beb7-5857-4685-be1f-d57550cc96cc" xsi:nil="true"/>
    <PublishStatusLookup xmlns="4873beb7-5857-4685-be1f-d57550cc96cc">
      <Value>1673969</Value>
    </PublishStatusLookup>
    <APAuthor xmlns="4873beb7-5857-4685-be1f-d57550cc96cc">
      <UserInfo>
        <DisplayName/>
        <AccountId>1073741823</AccountId>
        <AccountType/>
      </UserInfo>
    </APAuthor>
    <TPCommandLine xmlns="4873beb7-5857-4685-be1f-d57550cc96cc" xsi:nil="true"/>
    <IntlLangReviewer xmlns="4873beb7-5857-4685-be1f-d57550cc96cc" xsi:nil="true"/>
    <OpenTemplate xmlns="4873beb7-5857-4685-be1f-d57550cc96cc">true</OpenTemplate>
    <CSXSubmissionDate xmlns="4873beb7-5857-4685-be1f-d57550cc96cc" xsi:nil="true"/>
    <TaxCatchAll xmlns="4873beb7-5857-4685-be1f-d57550cc96cc"/>
    <Manager xmlns="4873beb7-5857-4685-be1f-d57550cc96cc" xsi:nil="true"/>
    <NumericId xmlns="4873beb7-5857-4685-be1f-d57550cc96cc" xsi:nil="true"/>
    <ParentAssetId xmlns="4873beb7-5857-4685-be1f-d57550cc96cc" xsi:nil="true"/>
    <OriginalSourceMarket xmlns="4873beb7-5857-4685-be1f-d57550cc96cc" xsi:nil="true"/>
    <ApprovalStatus xmlns="4873beb7-5857-4685-be1f-d57550cc96cc">InProgress</ApprovalStatus>
    <TPComponent xmlns="4873beb7-5857-4685-be1f-d57550cc96cc" xsi:nil="true"/>
    <EditorialTags xmlns="4873beb7-5857-4685-be1f-d57550cc96cc" xsi:nil="true"/>
    <TPExecutable xmlns="4873beb7-5857-4685-be1f-d57550cc96cc" xsi:nil="true"/>
    <TPLaunchHelpLink xmlns="4873beb7-5857-4685-be1f-d57550cc96cc" xsi:nil="true"/>
    <LocComments xmlns="4873beb7-5857-4685-be1f-d57550cc96cc" xsi:nil="true"/>
    <LocRecommendedHandoff xmlns="4873beb7-5857-4685-be1f-d57550cc96cc" xsi:nil="true"/>
    <SourceTitle xmlns="4873beb7-5857-4685-be1f-d57550cc96cc" xsi:nil="true"/>
    <CSXUpdate xmlns="4873beb7-5857-4685-be1f-d57550cc96cc">false</CSXUpdate>
    <IntlLocPriority xmlns="4873beb7-5857-4685-be1f-d57550cc96cc" xsi:nil="true"/>
    <UAProjectedTotalWords xmlns="4873beb7-5857-4685-be1f-d57550cc96cc" xsi:nil="true"/>
    <AssetType xmlns="4873beb7-5857-4685-be1f-d57550cc96cc" xsi:nil="true"/>
    <MachineTranslated xmlns="4873beb7-5857-4685-be1f-d57550cc96cc">false</MachineTranslated>
    <OutputCachingOn xmlns="4873beb7-5857-4685-be1f-d57550cc96cc">false</OutputCachingOn>
    <TemplateStatus xmlns="4873beb7-5857-4685-be1f-d57550cc96cc" xsi:nil="true"/>
    <IsSearchable xmlns="4873beb7-5857-4685-be1f-d57550cc96cc">false</IsSearchable>
    <ContentItem xmlns="4873beb7-5857-4685-be1f-d57550cc96cc" xsi:nil="true"/>
    <HandoffToMSDN xmlns="4873beb7-5857-4685-be1f-d57550cc96cc" xsi:nil="true"/>
    <ShowIn xmlns="4873beb7-5857-4685-be1f-d57550cc96cc">Show everywhere</ShowIn>
    <ThumbnailAssetId xmlns="4873beb7-5857-4685-be1f-d57550cc96cc" xsi:nil="true"/>
    <UALocComments xmlns="4873beb7-5857-4685-be1f-d57550cc96cc" xsi:nil="true"/>
    <UALocRecommendation xmlns="4873beb7-5857-4685-be1f-d57550cc96cc">Localize</UALocRecommendation>
    <LastModifiedDateTime xmlns="4873beb7-5857-4685-be1f-d57550cc96cc" xsi:nil="true"/>
    <LegacyData xmlns="4873beb7-5857-4685-be1f-d57550cc96cc" xsi:nil="true"/>
    <LocManualTestRequired xmlns="4873beb7-5857-4685-be1f-d57550cc96cc">false</LocManualTestRequired>
    <LocMarketGroupTiers2 xmlns="4873beb7-5857-4685-be1f-d57550cc96cc" xsi:nil="true"/>
    <ClipArtFilename xmlns="4873beb7-5857-4685-be1f-d57550cc96cc" xsi:nil="true"/>
    <TPApplication xmlns="4873beb7-5857-4685-be1f-d57550cc96cc" xsi:nil="true"/>
    <CSXHash xmlns="4873beb7-5857-4685-be1f-d57550cc96cc" xsi:nil="true"/>
    <DirectSourceMarket xmlns="4873beb7-5857-4685-be1f-d57550cc96cc" xsi:nil="true"/>
    <PrimaryImageGen xmlns="4873beb7-5857-4685-be1f-d57550cc96cc">true</PrimaryImageGen>
    <PlannedPubDate xmlns="4873beb7-5857-4685-be1f-d57550cc96cc" xsi:nil="true"/>
    <CSXSubmissionMarket xmlns="4873beb7-5857-4685-be1f-d57550cc96cc" xsi:nil="true"/>
    <Downloads xmlns="4873beb7-5857-4685-be1f-d57550cc96cc">0</Downloads>
    <ArtSampleDocs xmlns="4873beb7-5857-4685-be1f-d57550cc96cc" xsi:nil="true"/>
    <TrustLevel xmlns="4873beb7-5857-4685-be1f-d57550cc96cc">1 Microsoft Managed Content</TrustLevel>
    <BlockPublish xmlns="4873beb7-5857-4685-be1f-d57550cc96cc">false</BlockPublish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BusinessGroup xmlns="4873beb7-5857-4685-be1f-d57550cc96cc" xsi:nil="true"/>
    <Providers xmlns="4873beb7-5857-4685-be1f-d57550cc96cc" xsi:nil="true"/>
    <TemplateTemplateType xmlns="4873beb7-5857-4685-be1f-d57550cc96cc">PowerPoint Presentation Template</TemplateTemplateType>
    <TimesCloned xmlns="4873beb7-5857-4685-be1f-d57550cc96cc" xsi:nil="true"/>
    <TPAppVersion xmlns="4873beb7-5857-4685-be1f-d57550cc96cc" xsi:nil="true"/>
    <VoteCount xmlns="4873beb7-5857-4685-be1f-d57550cc96cc" xsi:nil="true"/>
    <AverageRating xmlns="4873beb7-5857-4685-be1f-d57550cc96cc" xsi:nil="true"/>
    <FeatureTagsTaxHTField0 xmlns="4873beb7-5857-4685-be1f-d57550cc96cc">
      <Terms xmlns="http://schemas.microsoft.com/office/infopath/2007/PartnerControls"/>
    </FeatureTagsTaxHTField0>
    <Provider xmlns="4873beb7-5857-4685-be1f-d57550cc96cc" xsi:nil="true"/>
    <UACurrentWords xmlns="4873beb7-5857-4685-be1f-d57550cc96cc" xsi:nil="true"/>
    <AssetId xmlns="4873beb7-5857-4685-be1f-d57550cc96cc">TP104014367</AssetId>
    <TPClientViewer xmlns="4873beb7-5857-4685-be1f-d57550cc96cc" xsi:nil="true"/>
    <DSATActionTaken xmlns="4873beb7-5857-4685-be1f-d57550cc96cc" xsi:nil="true"/>
    <APEditor xmlns="4873beb7-5857-4685-be1f-d57550cc96cc">
      <UserInfo>
        <DisplayName/>
        <AccountId xsi:nil="true"/>
        <AccountType/>
      </UserInfo>
    </APEditor>
    <TPInstallLocation xmlns="4873beb7-5857-4685-be1f-d57550cc96cc" xsi:nil="true"/>
    <OOCacheId xmlns="4873beb7-5857-4685-be1f-d57550cc96cc" xsi:nil="true"/>
    <IsDeleted xmlns="4873beb7-5857-4685-be1f-d57550cc96cc">false</IsDeleted>
    <PublishTargets xmlns="4873beb7-5857-4685-be1f-d57550cc96cc">OfficeOnlineVNext</PublishTargets>
    <ApprovalLog xmlns="4873beb7-5857-4685-be1f-d57550cc96cc" xsi:nil="true"/>
    <BugNumber xmlns="4873beb7-5857-4685-be1f-d57550cc96cc" xsi:nil="true"/>
    <CrawlForDependencies xmlns="4873beb7-5857-4685-be1f-d57550cc96cc">false</CrawlForDependencies>
    <InternalTagsTaxHTField0 xmlns="4873beb7-5857-4685-be1f-d57550cc96cc">
      <Terms xmlns="http://schemas.microsoft.com/office/infopath/2007/PartnerControls"/>
    </InternalTagsTaxHTField0>
    <LastHandOff xmlns="4873beb7-5857-4685-be1f-d57550cc96cc" xsi:nil="true"/>
    <Milestone xmlns="4873beb7-5857-4685-be1f-d57550cc96cc" xsi:nil="true"/>
    <OriginalRelease xmlns="4873beb7-5857-4685-be1f-d57550cc96cc">15</OriginalRelease>
    <RecommendationsModifier xmlns="4873beb7-5857-4685-be1f-d57550cc96cc" xsi:nil="true"/>
    <ScenarioTagsTaxHTField0 xmlns="4873beb7-5857-4685-be1f-d57550cc96cc">
      <Terms xmlns="http://schemas.microsoft.com/office/infopath/2007/PartnerControls"/>
    </ScenarioTagsTaxHTField0>
    <UANotes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A070EAE5-4E9B-45AC-86F5-B58726060E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2E7E256-FFAC-4EF1-A9D5-E41AD1350C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473F507-0836-456C-8368-17FE052A98AE}">
  <ds:schemaRefs>
    <ds:schemaRef ds:uri="http://schemas.microsoft.com/office/2006/metadata/properties"/>
    <ds:schemaRef ds:uri="http://schemas.microsoft.com/office/infopath/2007/PartnerControls"/>
    <ds:schemaRef ds:uri="4873beb7-5857-4685-be1f-d57550cc96c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Animation slide Spotlight on text (widescren)</Template>
  <TotalTime>0</TotalTime>
  <Words>536</Words>
  <Application>Microsoft Macintosh PowerPoint</Application>
  <PresentationFormat>Widescreen</PresentationFormat>
  <Paragraphs>174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9" baseType="lpstr">
      <vt:lpstr>Arial</vt:lpstr>
      <vt:lpstr>Arial Black</vt:lpstr>
      <vt:lpstr>Calibri</vt:lpstr>
      <vt:lpstr>Calibri Light</vt:lpstr>
      <vt:lpstr>Helvetica</vt:lpstr>
      <vt:lpstr>Rockwell</vt:lpstr>
      <vt:lpstr>SimSun</vt:lpstr>
      <vt:lpstr>Symbol</vt:lpstr>
      <vt:lpstr>Times New Roman</vt:lpstr>
      <vt:lpstr>Office Theme</vt:lpstr>
      <vt:lpstr>PowerPoint Presentation</vt:lpstr>
      <vt:lpstr>One Line Pitch</vt:lpstr>
      <vt:lpstr>SYNOPSIS</vt:lpstr>
      <vt:lpstr>Research</vt:lpstr>
      <vt:lpstr>PowerPoint Presentation</vt:lpstr>
      <vt:lpstr>PowerPoint Presentation</vt:lpstr>
      <vt:lpstr>https://www.swanseauniversityfc.com</vt:lpstr>
      <vt:lpstr>PowerPoint Presentation</vt:lpstr>
      <vt:lpstr>MOODBOARD</vt:lpstr>
      <vt:lpstr>PowerPoint Presentation</vt:lpstr>
      <vt:lpstr>PowerPoint Presentation</vt:lpstr>
      <vt:lpstr>PowerPoint Presentation</vt:lpstr>
      <vt:lpstr>STORYBOARD</vt:lpstr>
      <vt:lpstr> COST AND RESOURCE IMPLICATIONS </vt:lpstr>
      <vt:lpstr>SCHEDULE</vt:lpstr>
      <vt:lpstr>    Identification of issues/risks to the project</vt:lpstr>
      <vt:lpstr>SWOT ANALYSIS</vt:lpstr>
      <vt:lpstr>PROTOTYPE</vt:lpstr>
      <vt:lpstr>PowerPoint Presentation</vt:lpstr>
    </vt:vector>
  </TitlesOfParts>
  <Company/>
  <LinksUpToDate>false</LinksUpToDate>
  <SharedDoc>false</SharedDoc>
  <HyperlinksChanged>false</HyperlinksChanged>
  <AppVersion>15.0038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2018-02-18T15:14:38Z</dcterms:created>
  <dcterms:modified xsi:type="dcterms:W3CDTF">2018-02-20T12:17:58Z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0x0101006EDDDB5EE6D98C44930B742096920B300400F5B6D36B3EF94B4E9A635CDF2A18F5B8</vt:lpwstr>
  </property>
</Properties>
</file>