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1"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69A0D-5C5C-45E0-B069-CCFFAA95F8E3}" v="10" dt="2026-10-13T21:02:17.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2" d="100"/>
          <a:sy n="82" d="100"/>
        </p:scale>
        <p:origin x="643"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addSld delSld modSld modShowInfo">
      <pc:chgData name="Thara Bi" userId="cc30de07dba9775b" providerId="LiveId" clId="{E8D66CF5-7222-4579-A77D-6355161F2884}" dt="2026-10-13T20:59:54.799" v="3796" actId="2744"/>
      <pc:docMkLst>
        <pc:docMk/>
      </pc:docMkLst>
      <pc:sldChg chg="modSp mod modNotesTx">
        <pc:chgData name="Thara Bi" userId="cc30de07dba9775b" providerId="LiveId" clId="{E8D66CF5-7222-4579-A77D-6355161F2884}" dt="2026-10-11T18:43:19.702" v="3621" actId="20577"/>
        <pc:sldMkLst>
          <pc:docMk/>
          <pc:sldMk cId="0" sldId="256"/>
        </pc:sldMkLst>
        <pc:spChg chg="mod">
          <ac:chgData name="Thara Bi" userId="cc30de07dba9775b" providerId="LiveId" clId="{E8D66CF5-7222-4579-A77D-6355161F2884}" dt="2026-10-11T18:43:19.702" v="3621" actId="20577"/>
          <ac:spMkLst>
            <pc:docMk/>
            <pc:sldMk cId="0" sldId="256"/>
            <ac:spMk id="9" creationId="{00000000-0000-0000-0000-000000000000}"/>
          </ac:spMkLst>
        </pc:spChg>
      </pc:sldChg>
      <pc:sldChg chg="delSp modSp mod modNotesTx">
        <pc:chgData name="Thara Bi" userId="cc30de07dba9775b" providerId="LiveId" clId="{E8D66CF5-7222-4579-A77D-6355161F2884}" dt="2026-10-06T08:54:15.568" v="2170" actId="20577"/>
        <pc:sldMkLst>
          <pc:docMk/>
          <pc:sldMk cId="0" sldId="257"/>
        </pc:sldMkLst>
        <pc:spChg chg="mod">
          <ac:chgData name="Thara Bi" userId="cc30de07dba9775b" providerId="LiveId" clId="{E8D66CF5-7222-4579-A77D-6355161F2884}" dt="2026-09-29T10:32:37.736" v="3" actId="113"/>
          <ac:spMkLst>
            <pc:docMk/>
            <pc:sldMk cId="0" sldId="257"/>
            <ac:spMk id="8" creationId="{00000000-0000-0000-0000-000000000000}"/>
          </ac:spMkLst>
        </pc:spChg>
        <pc:spChg chg="mod">
          <ac:chgData name="Thara Bi" userId="cc30de07dba9775b" providerId="LiveId" clId="{E8D66CF5-7222-4579-A77D-6355161F2884}" dt="2026-09-29T10:32:43.287" v="4" actId="113"/>
          <ac:spMkLst>
            <pc:docMk/>
            <pc:sldMk cId="0" sldId="257"/>
            <ac:spMk id="13" creationId="{00000000-0000-0000-0000-000000000000}"/>
          </ac:spMkLst>
        </pc:spChg>
        <pc:spChg chg="mod">
          <ac:chgData name="Thara Bi" userId="cc30de07dba9775b" providerId="LiveId" clId="{E8D66CF5-7222-4579-A77D-6355161F2884}" dt="2026-09-29T10:32:48.267" v="5" actId="113"/>
          <ac:spMkLst>
            <pc:docMk/>
            <pc:sldMk cId="0" sldId="257"/>
            <ac:spMk id="18" creationId="{00000000-0000-0000-0000-000000000000}"/>
          </ac:spMkLst>
        </pc:spChg>
      </pc:sldChg>
      <pc:sldChg chg="modSp mod modNotesTx">
        <pc:chgData name="Thara Bi" userId="cc30de07dba9775b" providerId="LiveId" clId="{E8D66CF5-7222-4579-A77D-6355161F2884}" dt="2026-10-13T08:54:00.085" v="3625" actId="20577"/>
        <pc:sldMkLst>
          <pc:docMk/>
          <pc:sldMk cId="0" sldId="258"/>
        </pc:sldMkLst>
        <pc:spChg chg="mod">
          <ac:chgData name="Thara Bi" userId="cc30de07dba9775b" providerId="LiveId" clId="{E8D66CF5-7222-4579-A77D-6355161F2884}" dt="2026-10-13T08:54:00.085" v="3625" actId="20577"/>
          <ac:spMkLst>
            <pc:docMk/>
            <pc:sldMk cId="0" sldId="258"/>
            <ac:spMk id="6" creationId="{00000000-0000-0000-0000-000000000000}"/>
          </ac:spMkLst>
        </pc:spChg>
        <pc:spChg chg="mod">
          <ac:chgData name="Thara Bi" userId="cc30de07dba9775b" providerId="LiveId" clId="{E8D66CF5-7222-4579-A77D-6355161F2884}" dt="2026-09-29T10:33:31.451" v="141" actId="113"/>
          <ac:spMkLst>
            <pc:docMk/>
            <pc:sldMk cId="0" sldId="258"/>
            <ac:spMk id="9" creationId="{00000000-0000-0000-0000-000000000000}"/>
          </ac:spMkLst>
        </pc:spChg>
        <pc:spChg chg="mod">
          <ac:chgData name="Thara Bi" userId="cc30de07dba9775b" providerId="LiveId" clId="{E8D66CF5-7222-4579-A77D-6355161F2884}" dt="2026-09-29T10:33:24.357" v="140" actId="113"/>
          <ac:spMkLst>
            <pc:docMk/>
            <pc:sldMk cId="0" sldId="258"/>
            <ac:spMk id="12" creationId="{00000000-0000-0000-0000-000000000000}"/>
          </ac:spMkLst>
        </pc:spChg>
        <pc:spChg chg="mod">
          <ac:chgData name="Thara Bi" userId="cc30de07dba9775b" providerId="LiveId" clId="{E8D66CF5-7222-4579-A77D-6355161F2884}" dt="2026-09-29T10:33:19.301" v="139" actId="113"/>
          <ac:spMkLst>
            <pc:docMk/>
            <pc:sldMk cId="0" sldId="258"/>
            <ac:spMk id="15" creationId="{00000000-0000-0000-0000-000000000000}"/>
          </ac:spMkLst>
        </pc:spChg>
        <pc:spChg chg="mod">
          <ac:chgData name="Thara Bi" userId="cc30de07dba9775b" providerId="LiveId" clId="{E8D66CF5-7222-4579-A77D-6355161F2884}" dt="2026-09-29T10:33:08.630" v="138" actId="20577"/>
          <ac:spMkLst>
            <pc:docMk/>
            <pc:sldMk cId="0" sldId="258"/>
            <ac:spMk id="16" creationId="{00000000-0000-0000-0000-000000000000}"/>
          </ac:spMkLst>
        </pc:spChg>
        <pc:spChg chg="mod">
          <ac:chgData name="Thara Bi" userId="cc30de07dba9775b" providerId="LiveId" clId="{E8D66CF5-7222-4579-A77D-6355161F2884}" dt="2026-09-29T10:32:57.193" v="17" actId="20577"/>
          <ac:spMkLst>
            <pc:docMk/>
            <pc:sldMk cId="0" sldId="258"/>
            <ac:spMk id="17" creationId="{00000000-0000-0000-0000-000000000000}"/>
          </ac:spMkLst>
        </pc:spChg>
      </pc:sldChg>
      <pc:sldChg chg="modSp mod modNotesTx">
        <pc:chgData name="Thara Bi" userId="cc30de07dba9775b" providerId="LiveId" clId="{E8D66CF5-7222-4579-A77D-6355161F2884}" dt="2026-10-06T08:54:28.796" v="2172" actId="20577"/>
        <pc:sldMkLst>
          <pc:docMk/>
          <pc:sldMk cId="0" sldId="259"/>
        </pc:sldMkLst>
        <pc:spChg chg="mod">
          <ac:chgData name="Thara Bi" userId="cc30de07dba9775b" providerId="LiveId" clId="{E8D66CF5-7222-4579-A77D-6355161F2884}" dt="2026-09-29T10:33:55.343" v="230" actId="113"/>
          <ac:spMkLst>
            <pc:docMk/>
            <pc:sldMk cId="0" sldId="259"/>
            <ac:spMk id="9" creationId="{00000000-0000-0000-0000-000000000000}"/>
          </ac:spMkLst>
        </pc:spChg>
        <pc:spChg chg="mod">
          <ac:chgData name="Thara Bi" userId="cc30de07dba9775b" providerId="LiveId" clId="{E8D66CF5-7222-4579-A77D-6355161F2884}" dt="2026-09-29T10:34:06.534" v="233" actId="113"/>
          <ac:spMkLst>
            <pc:docMk/>
            <pc:sldMk cId="0" sldId="259"/>
            <ac:spMk id="12" creationId="{00000000-0000-0000-0000-000000000000}"/>
          </ac:spMkLst>
        </pc:spChg>
        <pc:spChg chg="mod">
          <ac:chgData name="Thara Bi" userId="cc30de07dba9775b" providerId="LiveId" clId="{E8D66CF5-7222-4579-A77D-6355161F2884}" dt="2026-09-29T10:34:16.552" v="266" actId="20577"/>
          <ac:spMkLst>
            <pc:docMk/>
            <pc:sldMk cId="0" sldId="259"/>
            <ac:spMk id="15" creationId="{00000000-0000-0000-0000-000000000000}"/>
          </ac:spMkLst>
        </pc:spChg>
        <pc:spChg chg="mod">
          <ac:chgData name="Thara Bi" userId="cc30de07dba9775b" providerId="LiveId" clId="{E8D66CF5-7222-4579-A77D-6355161F2884}" dt="2026-09-29T10:33:47.314" v="229" actId="20577"/>
          <ac:spMkLst>
            <pc:docMk/>
            <pc:sldMk cId="0" sldId="259"/>
            <ac:spMk id="16" creationId="{00000000-0000-0000-0000-000000000000}"/>
          </ac:spMkLst>
        </pc:spChg>
        <pc:spChg chg="mod">
          <ac:chgData name="Thara Bi" userId="cc30de07dba9775b" providerId="LiveId" clId="{E8D66CF5-7222-4579-A77D-6355161F2884}" dt="2026-09-29T10:33:39.827" v="153" actId="20577"/>
          <ac:spMkLst>
            <pc:docMk/>
            <pc:sldMk cId="0" sldId="259"/>
            <ac:spMk id="17" creationId="{00000000-0000-0000-0000-000000000000}"/>
          </ac:spMkLst>
        </pc:spChg>
      </pc:sldChg>
      <pc:sldChg chg="delSp modSp mod modNotesTx">
        <pc:chgData name="Thara Bi" userId="cc30de07dba9775b" providerId="LiveId" clId="{E8D66CF5-7222-4579-A77D-6355161F2884}" dt="2026-10-06T08:54:38.933" v="2173" actId="20577"/>
        <pc:sldMkLst>
          <pc:docMk/>
          <pc:sldMk cId="0" sldId="260"/>
        </pc:sldMkLst>
        <pc:spChg chg="mod">
          <ac:chgData name="Thara Bi" userId="cc30de07dba9775b" providerId="LiveId" clId="{E8D66CF5-7222-4579-A77D-6355161F2884}" dt="2026-09-29T10:34:39.563" v="280" actId="113"/>
          <ac:spMkLst>
            <pc:docMk/>
            <pc:sldMk cId="0" sldId="260"/>
            <ac:spMk id="9" creationId="{00000000-0000-0000-0000-000000000000}"/>
          </ac:spMkLst>
        </pc:spChg>
        <pc:spChg chg="mod">
          <ac:chgData name="Thara Bi" userId="cc30de07dba9775b" providerId="LiveId" clId="{E8D66CF5-7222-4579-A77D-6355161F2884}" dt="2026-09-29T10:34:48.707" v="281" actId="113"/>
          <ac:spMkLst>
            <pc:docMk/>
            <pc:sldMk cId="0" sldId="260"/>
            <ac:spMk id="12" creationId="{00000000-0000-0000-0000-000000000000}"/>
          </ac:spMkLst>
        </pc:spChg>
        <pc:spChg chg="mod">
          <ac:chgData name="Thara Bi" userId="cc30de07dba9775b" providerId="LiveId" clId="{E8D66CF5-7222-4579-A77D-6355161F2884}" dt="2026-09-29T10:34:53.058" v="282" actId="113"/>
          <ac:spMkLst>
            <pc:docMk/>
            <pc:sldMk cId="0" sldId="260"/>
            <ac:spMk id="15" creationId="{00000000-0000-0000-0000-000000000000}"/>
          </ac:spMkLst>
        </pc:spChg>
        <pc:spChg chg="mod">
          <ac:chgData name="Thara Bi" userId="cc30de07dba9775b" providerId="LiveId" clId="{E8D66CF5-7222-4579-A77D-6355161F2884}" dt="2026-09-29T10:34:26.803" v="278" actId="20577"/>
          <ac:spMkLst>
            <pc:docMk/>
            <pc:sldMk cId="0" sldId="260"/>
            <ac:spMk id="17" creationId="{00000000-0000-0000-0000-000000000000}"/>
          </ac:spMkLst>
        </pc:spChg>
      </pc:sldChg>
      <pc:sldChg chg="modSp mod modNotesTx">
        <pc:chgData name="Thara Bi" userId="cc30de07dba9775b" providerId="LiveId" clId="{E8D66CF5-7222-4579-A77D-6355161F2884}" dt="2026-10-13T08:58:11.680" v="3666" actId="20577"/>
        <pc:sldMkLst>
          <pc:docMk/>
          <pc:sldMk cId="0" sldId="261"/>
        </pc:sldMkLst>
        <pc:spChg chg="mod">
          <ac:chgData name="Thara Bi" userId="cc30de07dba9775b" providerId="LiveId" clId="{E8D66CF5-7222-4579-A77D-6355161F2884}" dt="2026-09-29T10:35:19.709" v="380" actId="113"/>
          <ac:spMkLst>
            <pc:docMk/>
            <pc:sldMk cId="0" sldId="261"/>
            <ac:spMk id="13" creationId="{00000000-0000-0000-0000-000000000000}"/>
          </ac:spMkLst>
        </pc:spChg>
        <pc:spChg chg="mod">
          <ac:chgData name="Thara Bi" userId="cc30de07dba9775b" providerId="LiveId" clId="{E8D66CF5-7222-4579-A77D-6355161F2884}" dt="2026-09-29T10:35:24.904" v="381" actId="113"/>
          <ac:spMkLst>
            <pc:docMk/>
            <pc:sldMk cId="0" sldId="261"/>
            <ac:spMk id="16" creationId="{00000000-0000-0000-0000-000000000000}"/>
          </ac:spMkLst>
        </pc:spChg>
        <pc:spChg chg="mod">
          <ac:chgData name="Thara Bi" userId="cc30de07dba9775b" providerId="LiveId" clId="{E8D66CF5-7222-4579-A77D-6355161F2884}" dt="2026-10-13T08:58:11.680" v="3666" actId="20577"/>
          <ac:spMkLst>
            <pc:docMk/>
            <pc:sldMk cId="0" sldId="261"/>
            <ac:spMk id="19" creationId="{00000000-0000-0000-0000-000000000000}"/>
          </ac:spMkLst>
        </pc:spChg>
        <pc:spChg chg="mod">
          <ac:chgData name="Thara Bi" userId="cc30de07dba9775b" providerId="LiveId" clId="{E8D66CF5-7222-4579-A77D-6355161F2884}" dt="2026-09-29T10:35:07.037" v="377" actId="20577"/>
          <ac:spMkLst>
            <pc:docMk/>
            <pc:sldMk cId="0" sldId="261"/>
            <ac:spMk id="20" creationId="{00000000-0000-0000-0000-000000000000}"/>
          </ac:spMkLst>
        </pc:spChg>
        <pc:spChg chg="mod">
          <ac:chgData name="Thara Bi" userId="cc30de07dba9775b" providerId="LiveId" clId="{E8D66CF5-7222-4579-A77D-6355161F2884}" dt="2026-09-29T10:35:00.281" v="288" actId="20577"/>
          <ac:spMkLst>
            <pc:docMk/>
            <pc:sldMk cId="0" sldId="261"/>
            <ac:spMk id="21" creationId="{00000000-0000-0000-0000-000000000000}"/>
          </ac:spMkLst>
        </pc:spChg>
      </pc:sldChg>
      <pc:sldChg chg="modSp mod modNotesTx">
        <pc:chgData name="Thara Bi" userId="cc30de07dba9775b" providerId="LiveId" clId="{E8D66CF5-7222-4579-A77D-6355161F2884}" dt="2026-10-06T08:54:46.936" v="2175" actId="20577"/>
        <pc:sldMkLst>
          <pc:docMk/>
          <pc:sldMk cId="0" sldId="262"/>
        </pc:sldMkLst>
        <pc:spChg chg="mod">
          <ac:chgData name="Thara Bi" userId="cc30de07dba9775b" providerId="LiveId" clId="{E8D66CF5-7222-4579-A77D-6355161F2884}" dt="2026-09-29T10:36:50.341" v="490" actId="113"/>
          <ac:spMkLst>
            <pc:docMk/>
            <pc:sldMk cId="0" sldId="262"/>
            <ac:spMk id="13" creationId="{00000000-0000-0000-0000-000000000000}"/>
          </ac:spMkLst>
        </pc:spChg>
        <pc:spChg chg="mod">
          <ac:chgData name="Thara Bi" userId="cc30de07dba9775b" providerId="LiveId" clId="{E8D66CF5-7222-4579-A77D-6355161F2884}" dt="2026-09-29T19:47:41.171" v="1594" actId="20577"/>
          <ac:spMkLst>
            <pc:docMk/>
            <pc:sldMk cId="0" sldId="262"/>
            <ac:spMk id="16" creationId="{00000000-0000-0000-0000-000000000000}"/>
          </ac:spMkLst>
        </pc:spChg>
        <pc:spChg chg="mod">
          <ac:chgData name="Thara Bi" userId="cc30de07dba9775b" providerId="LiveId" clId="{E8D66CF5-7222-4579-A77D-6355161F2884}" dt="2026-09-29T10:37:06.476" v="494" actId="113"/>
          <ac:spMkLst>
            <pc:docMk/>
            <pc:sldMk cId="0" sldId="262"/>
            <ac:spMk id="19" creationId="{00000000-0000-0000-0000-000000000000}"/>
          </ac:spMkLst>
        </pc:spChg>
        <pc:spChg chg="mod">
          <ac:chgData name="Thara Bi" userId="cc30de07dba9775b" providerId="LiveId" clId="{E8D66CF5-7222-4579-A77D-6355161F2884}" dt="2026-09-29T10:36:43.838" v="489" actId="20577"/>
          <ac:spMkLst>
            <pc:docMk/>
            <pc:sldMk cId="0" sldId="262"/>
            <ac:spMk id="20" creationId="{00000000-0000-0000-0000-000000000000}"/>
          </ac:spMkLst>
        </pc:spChg>
        <pc:spChg chg="mod">
          <ac:chgData name="Thara Bi" userId="cc30de07dba9775b" providerId="LiveId" clId="{E8D66CF5-7222-4579-A77D-6355161F2884}" dt="2026-09-29T10:36:14.884" v="390" actId="20577"/>
          <ac:spMkLst>
            <pc:docMk/>
            <pc:sldMk cId="0" sldId="262"/>
            <ac:spMk id="21" creationId="{00000000-0000-0000-0000-000000000000}"/>
          </ac:spMkLst>
        </pc:spChg>
      </pc:sldChg>
      <pc:sldChg chg="delSp modSp mod modNotesTx">
        <pc:chgData name="Thara Bi" userId="cc30de07dba9775b" providerId="LiveId" clId="{E8D66CF5-7222-4579-A77D-6355161F2884}" dt="2026-10-11T18:40:28.391" v="3606" actId="207"/>
        <pc:sldMkLst>
          <pc:docMk/>
          <pc:sldMk cId="0" sldId="263"/>
        </pc:sldMkLst>
        <pc:spChg chg="mod">
          <ac:chgData name="Thara Bi" userId="cc30de07dba9775b" providerId="LiveId" clId="{E8D66CF5-7222-4579-A77D-6355161F2884}" dt="2026-10-11T18:40:06.700" v="3603" actId="207"/>
          <ac:spMkLst>
            <pc:docMk/>
            <pc:sldMk cId="0" sldId="263"/>
            <ac:spMk id="8" creationId="{00000000-0000-0000-0000-000000000000}"/>
          </ac:spMkLst>
        </pc:spChg>
        <pc:spChg chg="mod">
          <ac:chgData name="Thara Bi" userId="cc30de07dba9775b" providerId="LiveId" clId="{E8D66CF5-7222-4579-A77D-6355161F2884}" dt="2026-10-11T18:40:13.328" v="3604" actId="207"/>
          <ac:spMkLst>
            <pc:docMk/>
            <pc:sldMk cId="0" sldId="263"/>
            <ac:spMk id="10" creationId="{00000000-0000-0000-0000-000000000000}"/>
          </ac:spMkLst>
        </pc:spChg>
        <pc:spChg chg="mod">
          <ac:chgData name="Thara Bi" userId="cc30de07dba9775b" providerId="LiveId" clId="{E8D66CF5-7222-4579-A77D-6355161F2884}" dt="2026-10-11T18:40:19.804" v="3605" actId="207"/>
          <ac:spMkLst>
            <pc:docMk/>
            <pc:sldMk cId="0" sldId="263"/>
            <ac:spMk id="16" creationId="{00000000-0000-0000-0000-000000000000}"/>
          </ac:spMkLst>
        </pc:spChg>
        <pc:spChg chg="mod">
          <ac:chgData name="Thara Bi" userId="cc30de07dba9775b" providerId="LiveId" clId="{E8D66CF5-7222-4579-A77D-6355161F2884}" dt="2026-10-11T18:40:28.391" v="3606" actId="207"/>
          <ac:spMkLst>
            <pc:docMk/>
            <pc:sldMk cId="0" sldId="263"/>
            <ac:spMk id="18" creationId="{00000000-0000-0000-0000-000000000000}"/>
          </ac:spMkLst>
        </pc:spChg>
        <pc:spChg chg="mod">
          <ac:chgData name="Thara Bi" userId="cc30de07dba9775b" providerId="LiveId" clId="{E8D66CF5-7222-4579-A77D-6355161F2884}" dt="2026-09-29T10:37:33.729" v="573" actId="20577"/>
          <ac:spMkLst>
            <pc:docMk/>
            <pc:sldMk cId="0" sldId="263"/>
            <ac:spMk id="21" creationId="{00000000-0000-0000-0000-000000000000}"/>
          </ac:spMkLst>
        </pc:spChg>
      </pc:sldChg>
      <pc:sldChg chg="delSp modSp mod modNotesTx">
        <pc:chgData name="Thara Bi" userId="cc30de07dba9775b" providerId="LiveId" clId="{E8D66CF5-7222-4579-A77D-6355161F2884}" dt="2026-10-06T08:54:57.020" v="2177" actId="20577"/>
        <pc:sldMkLst>
          <pc:docMk/>
          <pc:sldMk cId="0" sldId="264"/>
        </pc:sldMkLst>
        <pc:spChg chg="mod">
          <ac:chgData name="Thara Bi" userId="cc30de07dba9775b" providerId="LiveId" clId="{E8D66CF5-7222-4579-A77D-6355161F2884}" dt="2026-09-29T10:38:21.104" v="579" actId="20577"/>
          <ac:spMkLst>
            <pc:docMk/>
            <pc:sldMk cId="0" sldId="264"/>
            <ac:spMk id="18" creationId="{00000000-0000-0000-0000-000000000000}"/>
          </ac:spMkLst>
        </pc:spChg>
        <pc:spChg chg="mod">
          <ac:chgData name="Thara Bi" userId="cc30de07dba9775b" providerId="LiveId" clId="{E8D66CF5-7222-4579-A77D-6355161F2884}" dt="2026-09-29T10:38:32.158" v="664" actId="20577"/>
          <ac:spMkLst>
            <pc:docMk/>
            <pc:sldMk cId="0" sldId="264"/>
            <ac:spMk id="22" creationId="{00000000-0000-0000-0000-000000000000}"/>
          </ac:spMkLst>
        </pc:spChg>
      </pc:sldChg>
      <pc:sldChg chg="delSp modSp mod modNotesTx">
        <pc:chgData name="Thara Bi" userId="cc30de07dba9775b" providerId="LiveId" clId="{E8D66CF5-7222-4579-A77D-6355161F2884}" dt="2026-10-06T08:55:11.244" v="2180" actId="20577"/>
        <pc:sldMkLst>
          <pc:docMk/>
          <pc:sldMk cId="0" sldId="265"/>
        </pc:sldMkLst>
        <pc:spChg chg="mod">
          <ac:chgData name="Thara Bi" userId="cc30de07dba9775b" providerId="LiveId" clId="{E8D66CF5-7222-4579-A77D-6355161F2884}" dt="2026-09-29T10:38:53.838" v="785" actId="113"/>
          <ac:spMkLst>
            <pc:docMk/>
            <pc:sldMk cId="0" sldId="265"/>
            <ac:spMk id="9" creationId="{00000000-0000-0000-0000-000000000000}"/>
          </ac:spMkLst>
        </pc:spChg>
        <pc:spChg chg="mod">
          <ac:chgData name="Thara Bi" userId="cc30de07dba9775b" providerId="LiveId" clId="{E8D66CF5-7222-4579-A77D-6355161F2884}" dt="2026-09-29T10:38:57.619" v="786" actId="113"/>
          <ac:spMkLst>
            <pc:docMk/>
            <pc:sldMk cId="0" sldId="265"/>
            <ac:spMk id="12" creationId="{00000000-0000-0000-0000-000000000000}"/>
          </ac:spMkLst>
        </pc:spChg>
        <pc:spChg chg="mod">
          <ac:chgData name="Thara Bi" userId="cc30de07dba9775b" providerId="LiveId" clId="{E8D66CF5-7222-4579-A77D-6355161F2884}" dt="2026-09-29T10:39:02.393" v="787" actId="113"/>
          <ac:spMkLst>
            <pc:docMk/>
            <pc:sldMk cId="0" sldId="265"/>
            <ac:spMk id="15" creationId="{00000000-0000-0000-0000-000000000000}"/>
          </ac:spMkLst>
        </pc:spChg>
        <pc:spChg chg="mod">
          <ac:chgData name="Thara Bi" userId="cc30de07dba9775b" providerId="LiveId" clId="{E8D66CF5-7222-4579-A77D-6355161F2884}" dt="2026-09-29T10:38:48.599" v="784" actId="20577"/>
          <ac:spMkLst>
            <pc:docMk/>
            <pc:sldMk cId="0" sldId="265"/>
            <ac:spMk id="16" creationId="{00000000-0000-0000-0000-000000000000}"/>
          </ac:spMkLst>
        </pc:spChg>
      </pc:sldChg>
      <pc:sldChg chg="delSp modSp mod modNotesTx">
        <pc:chgData name="Thara Bi" userId="cc30de07dba9775b" providerId="LiveId" clId="{E8D66CF5-7222-4579-A77D-6355161F2884}" dt="2026-10-13T09:01:31.183" v="3669" actId="207"/>
        <pc:sldMkLst>
          <pc:docMk/>
          <pc:sldMk cId="0" sldId="266"/>
        </pc:sldMkLst>
        <pc:spChg chg="mod">
          <ac:chgData name="Thara Bi" userId="cc30de07dba9775b" providerId="LiveId" clId="{E8D66CF5-7222-4579-A77D-6355161F2884}" dt="2026-10-13T09:01:31.183" v="3669" actId="207"/>
          <ac:spMkLst>
            <pc:docMk/>
            <pc:sldMk cId="0" sldId="266"/>
            <ac:spMk id="11" creationId="{00000000-0000-0000-0000-000000000000}"/>
          </ac:spMkLst>
        </pc:spChg>
        <pc:spChg chg="mod">
          <ac:chgData name="Thara Bi" userId="cc30de07dba9775b" providerId="LiveId" clId="{E8D66CF5-7222-4579-A77D-6355161F2884}" dt="2026-09-29T10:39:49.476" v="915" actId="113"/>
          <ac:spMkLst>
            <pc:docMk/>
            <pc:sldMk cId="0" sldId="266"/>
            <ac:spMk id="14" creationId="{00000000-0000-0000-0000-000000000000}"/>
          </ac:spMkLst>
        </pc:spChg>
        <pc:spChg chg="mod">
          <ac:chgData name="Thara Bi" userId="cc30de07dba9775b" providerId="LiveId" clId="{E8D66CF5-7222-4579-A77D-6355161F2884}" dt="2026-10-13T09:01:11.707" v="3667" actId="207"/>
          <ac:spMkLst>
            <pc:docMk/>
            <pc:sldMk cId="0" sldId="266"/>
            <ac:spMk id="17" creationId="{00000000-0000-0000-0000-000000000000}"/>
          </ac:spMkLst>
        </pc:spChg>
        <pc:spChg chg="mod">
          <ac:chgData name="Thara Bi" userId="cc30de07dba9775b" providerId="LiveId" clId="{E8D66CF5-7222-4579-A77D-6355161F2884}" dt="2026-09-29T10:40:00.023" v="917" actId="113"/>
          <ac:spMkLst>
            <pc:docMk/>
            <pc:sldMk cId="0" sldId="266"/>
            <ac:spMk id="20" creationId="{00000000-0000-0000-0000-000000000000}"/>
          </ac:spMkLst>
        </pc:spChg>
        <pc:spChg chg="mod">
          <ac:chgData name="Thara Bi" userId="cc30de07dba9775b" providerId="LiveId" clId="{E8D66CF5-7222-4579-A77D-6355161F2884}" dt="2026-09-29T10:39:22.311" v="907" actId="20577"/>
          <ac:spMkLst>
            <pc:docMk/>
            <pc:sldMk cId="0" sldId="266"/>
            <ac:spMk id="21" creationId="{00000000-0000-0000-0000-000000000000}"/>
          </ac:spMkLst>
        </pc:spChg>
      </pc:sldChg>
      <pc:sldChg chg="delSp modSp mod modNotesTx">
        <pc:chgData name="Thara Bi" userId="cc30de07dba9775b" providerId="LiveId" clId="{E8D66CF5-7222-4579-A77D-6355161F2884}" dt="2026-10-13T09:03:33.496" v="3679" actId="113"/>
        <pc:sldMkLst>
          <pc:docMk/>
          <pc:sldMk cId="0" sldId="267"/>
        </pc:sldMkLst>
        <pc:spChg chg="mod">
          <ac:chgData name="Thara Bi" userId="cc30de07dba9775b" providerId="LiveId" clId="{E8D66CF5-7222-4579-A77D-6355161F2884}" dt="2026-10-13T09:03:33.496" v="3679" actId="113"/>
          <ac:spMkLst>
            <pc:docMk/>
            <pc:sldMk cId="0" sldId="267"/>
            <ac:spMk id="4" creationId="{00000000-0000-0000-0000-000000000000}"/>
          </ac:spMkLst>
        </pc:spChg>
        <pc:spChg chg="mod">
          <ac:chgData name="Thara Bi" userId="cc30de07dba9775b" providerId="LiveId" clId="{E8D66CF5-7222-4579-A77D-6355161F2884}" dt="2026-10-13T09:03:07.204" v="3676" actId="207"/>
          <ac:spMkLst>
            <pc:docMk/>
            <pc:sldMk cId="0" sldId="267"/>
            <ac:spMk id="7" creationId="{00000000-0000-0000-0000-000000000000}"/>
          </ac:spMkLst>
        </pc:spChg>
        <pc:spChg chg="mod">
          <ac:chgData name="Thara Bi" userId="cc30de07dba9775b" providerId="LiveId" clId="{E8D66CF5-7222-4579-A77D-6355161F2884}" dt="2026-10-13T09:02:52.296" v="3674" actId="113"/>
          <ac:spMkLst>
            <pc:docMk/>
            <pc:sldMk cId="0" sldId="267"/>
            <ac:spMk id="10" creationId="{00000000-0000-0000-0000-000000000000}"/>
          </ac:spMkLst>
        </pc:spChg>
        <pc:spChg chg="mod">
          <ac:chgData name="Thara Bi" userId="cc30de07dba9775b" providerId="LiveId" clId="{E8D66CF5-7222-4579-A77D-6355161F2884}" dt="2026-10-13T09:03:15.528" v="3678" actId="113"/>
          <ac:spMkLst>
            <pc:docMk/>
            <pc:sldMk cId="0" sldId="267"/>
            <ac:spMk id="13" creationId="{00000000-0000-0000-0000-000000000000}"/>
          </ac:spMkLst>
        </pc:spChg>
        <pc:spChg chg="mod">
          <ac:chgData name="Thara Bi" userId="cc30de07dba9775b" providerId="LiveId" clId="{E8D66CF5-7222-4579-A77D-6355161F2884}" dt="2026-09-29T19:47:01.340" v="1586" actId="20577"/>
          <ac:spMkLst>
            <pc:docMk/>
            <pc:sldMk cId="0" sldId="267"/>
            <ac:spMk id="14" creationId="{00000000-0000-0000-0000-000000000000}"/>
          </ac:spMkLst>
        </pc:spChg>
      </pc:sldChg>
      <pc:sldChg chg="modSp mod modNotesTx">
        <pc:chgData name="Thara Bi" userId="cc30de07dba9775b" providerId="LiveId" clId="{E8D66CF5-7222-4579-A77D-6355161F2884}" dt="2026-10-11T18:44:52.167" v="3623" actId="20577"/>
        <pc:sldMkLst>
          <pc:docMk/>
          <pc:sldMk cId="0" sldId="268"/>
        </pc:sldMkLst>
        <pc:spChg chg="mod">
          <ac:chgData name="Thara Bi" userId="cc30de07dba9775b" providerId="LiveId" clId="{E8D66CF5-7222-4579-A77D-6355161F2884}" dt="2026-09-29T19:48:20.745" v="1596" actId="20577"/>
          <ac:spMkLst>
            <pc:docMk/>
            <pc:sldMk cId="0" sldId="268"/>
            <ac:spMk id="13" creationId="{00000000-0000-0000-0000-000000000000}"/>
          </ac:spMkLst>
        </pc:spChg>
        <pc:spChg chg="mod">
          <ac:chgData name="Thara Bi" userId="cc30de07dba9775b" providerId="LiveId" clId="{E8D66CF5-7222-4579-A77D-6355161F2884}" dt="2026-10-11T18:44:52.167" v="3623" actId="20577"/>
          <ac:spMkLst>
            <pc:docMk/>
            <pc:sldMk cId="0" sldId="268"/>
            <ac:spMk id="14" creationId="{00000000-0000-0000-0000-000000000000}"/>
          </ac:spMkLst>
        </pc:spChg>
        <pc:spChg chg="mod">
          <ac:chgData name="Thara Bi" userId="cc30de07dba9775b" providerId="LiveId" clId="{E8D66CF5-7222-4579-A77D-6355161F2884}" dt="2026-09-29T19:48:36.509" v="1660" actId="20577"/>
          <ac:spMkLst>
            <pc:docMk/>
            <pc:sldMk cId="0" sldId="268"/>
            <ac:spMk id="15" creationId="{00000000-0000-0000-0000-000000000000}"/>
          </ac:spMkLst>
        </pc:spChg>
        <pc:spChg chg="mod">
          <ac:chgData name="Thara Bi" userId="cc30de07dba9775b" providerId="LiveId" clId="{E8D66CF5-7222-4579-A77D-6355161F2884}" dt="2026-09-29T19:48:32.199" v="1606" actId="20577"/>
          <ac:spMkLst>
            <pc:docMk/>
            <pc:sldMk cId="0" sldId="268"/>
            <ac:spMk id="16" creationId="{00000000-0000-0000-0000-000000000000}"/>
          </ac:spMkLst>
        </pc:spChg>
      </pc:sldChg>
      <pc:sldChg chg="modSp mod modNotesTx">
        <pc:chgData name="Thara Bi" userId="cc30de07dba9775b" providerId="LiveId" clId="{E8D66CF5-7222-4579-A77D-6355161F2884}" dt="2026-10-06T08:55:29.431" v="2184" actId="20577"/>
        <pc:sldMkLst>
          <pc:docMk/>
          <pc:sldMk cId="0" sldId="269"/>
        </pc:sldMkLst>
        <pc:spChg chg="mod">
          <ac:chgData name="Thara Bi" userId="cc30de07dba9775b" providerId="LiveId" clId="{E8D66CF5-7222-4579-A77D-6355161F2884}" dt="2026-09-29T10:40:16.780" v="918" actId="113"/>
          <ac:spMkLst>
            <pc:docMk/>
            <pc:sldMk cId="0" sldId="269"/>
            <ac:spMk id="4" creationId="{00000000-0000-0000-0000-000000000000}"/>
          </ac:spMkLst>
        </pc:spChg>
        <pc:spChg chg="mod">
          <ac:chgData name="Thara Bi" userId="cc30de07dba9775b" providerId="LiveId" clId="{E8D66CF5-7222-4579-A77D-6355161F2884}" dt="2026-09-29T10:40:24.668" v="920" actId="113"/>
          <ac:spMkLst>
            <pc:docMk/>
            <pc:sldMk cId="0" sldId="269"/>
            <ac:spMk id="7" creationId="{00000000-0000-0000-0000-000000000000}"/>
          </ac:spMkLst>
        </pc:spChg>
        <pc:spChg chg="mod">
          <ac:chgData name="Thara Bi" userId="cc30de07dba9775b" providerId="LiveId" clId="{E8D66CF5-7222-4579-A77D-6355161F2884}" dt="2026-09-29T10:40:29.487" v="921" actId="113"/>
          <ac:spMkLst>
            <pc:docMk/>
            <pc:sldMk cId="0" sldId="269"/>
            <ac:spMk id="10" creationId="{00000000-0000-0000-0000-000000000000}"/>
          </ac:spMkLst>
        </pc:spChg>
        <pc:spChg chg="mod">
          <ac:chgData name="Thara Bi" userId="cc30de07dba9775b" providerId="LiveId" clId="{E8D66CF5-7222-4579-A77D-6355161F2884}" dt="2026-09-29T10:40:34.376" v="922" actId="113"/>
          <ac:spMkLst>
            <pc:docMk/>
            <pc:sldMk cId="0" sldId="269"/>
            <ac:spMk id="13" creationId="{00000000-0000-0000-0000-000000000000}"/>
          </ac:spMkLst>
        </pc:spChg>
        <pc:spChg chg="mod">
          <ac:chgData name="Thara Bi" userId="cc30de07dba9775b" providerId="LiveId" clId="{E8D66CF5-7222-4579-A77D-6355161F2884}" dt="2026-09-29T10:40:38.491" v="923" actId="113"/>
          <ac:spMkLst>
            <pc:docMk/>
            <pc:sldMk cId="0" sldId="269"/>
            <ac:spMk id="16" creationId="{00000000-0000-0000-0000-000000000000}"/>
          </ac:spMkLst>
        </pc:spChg>
        <pc:spChg chg="mod">
          <ac:chgData name="Thara Bi" userId="cc30de07dba9775b" providerId="LiveId" clId="{E8D66CF5-7222-4579-A77D-6355161F2884}" dt="2026-09-29T10:40:43.742" v="924" actId="113"/>
          <ac:spMkLst>
            <pc:docMk/>
            <pc:sldMk cId="0" sldId="269"/>
            <ac:spMk id="19" creationId="{00000000-0000-0000-0000-000000000000}"/>
          </ac:spMkLst>
        </pc:spChg>
        <pc:spChg chg="mod">
          <ac:chgData name="Thara Bi" userId="cc30de07dba9775b" providerId="LiveId" clId="{E8D66CF5-7222-4579-A77D-6355161F2884}" dt="2026-09-29T10:40:49.422" v="925" actId="113"/>
          <ac:spMkLst>
            <pc:docMk/>
            <pc:sldMk cId="0" sldId="269"/>
            <ac:spMk id="22" creationId="{00000000-0000-0000-0000-000000000000}"/>
          </ac:spMkLst>
        </pc:spChg>
        <pc:spChg chg="mod">
          <ac:chgData name="Thara Bi" userId="cc30de07dba9775b" providerId="LiveId" clId="{E8D66CF5-7222-4579-A77D-6355161F2884}" dt="2026-09-29T10:40:55.009" v="929" actId="20577"/>
          <ac:spMkLst>
            <pc:docMk/>
            <pc:sldMk cId="0" sldId="269"/>
            <ac:spMk id="23" creationId="{00000000-0000-0000-0000-000000000000}"/>
          </ac:spMkLst>
        </pc:spChg>
        <pc:spChg chg="mod">
          <ac:chgData name="Thara Bi" userId="cc30de07dba9775b" providerId="LiveId" clId="{E8D66CF5-7222-4579-A77D-6355161F2884}" dt="2026-09-29T10:41:06.450" v="1063" actId="20577"/>
          <ac:spMkLst>
            <pc:docMk/>
            <pc:sldMk cId="0" sldId="269"/>
            <ac:spMk id="24" creationId="{00000000-0000-0000-0000-000000000000}"/>
          </ac:spMkLst>
        </pc:spChg>
        <pc:spChg chg="mod">
          <ac:chgData name="Thara Bi" userId="cc30de07dba9775b" providerId="LiveId" clId="{E8D66CF5-7222-4579-A77D-6355161F2884}" dt="2026-09-29T10:40:59.137" v="939" actId="20577"/>
          <ac:spMkLst>
            <pc:docMk/>
            <pc:sldMk cId="0" sldId="269"/>
            <ac:spMk id="25" creationId="{00000000-0000-0000-0000-000000000000}"/>
          </ac:spMkLst>
        </pc:spChg>
      </pc:sldChg>
      <pc:sldChg chg="delSp modSp mod modNotesTx">
        <pc:chgData name="Thara Bi" userId="cc30de07dba9775b" providerId="LiveId" clId="{E8D66CF5-7222-4579-A77D-6355161F2884}" dt="2026-10-06T08:55:35.857" v="2186" actId="20577"/>
        <pc:sldMkLst>
          <pc:docMk/>
          <pc:sldMk cId="0" sldId="270"/>
        </pc:sldMkLst>
        <pc:spChg chg="mod">
          <ac:chgData name="Thara Bi" userId="cc30de07dba9775b" providerId="LiveId" clId="{E8D66CF5-7222-4579-A77D-6355161F2884}" dt="2026-09-29T10:41:47.181" v="1066" actId="113"/>
          <ac:spMkLst>
            <pc:docMk/>
            <pc:sldMk cId="0" sldId="270"/>
            <ac:spMk id="7" creationId="{00000000-0000-0000-0000-000000000000}"/>
          </ac:spMkLst>
        </pc:spChg>
        <pc:spChg chg="mod">
          <ac:chgData name="Thara Bi" userId="cc30de07dba9775b" providerId="LiveId" clId="{E8D66CF5-7222-4579-A77D-6355161F2884}" dt="2026-09-29T10:41:54.658" v="1067" actId="113"/>
          <ac:spMkLst>
            <pc:docMk/>
            <pc:sldMk cId="0" sldId="270"/>
            <ac:spMk id="11" creationId="{00000000-0000-0000-0000-000000000000}"/>
          </ac:spMkLst>
        </pc:spChg>
        <pc:spChg chg="mod">
          <ac:chgData name="Thara Bi" userId="cc30de07dba9775b" providerId="LiveId" clId="{E8D66CF5-7222-4579-A77D-6355161F2884}" dt="2026-09-29T10:42:00.743" v="1068" actId="113"/>
          <ac:spMkLst>
            <pc:docMk/>
            <pc:sldMk cId="0" sldId="270"/>
            <ac:spMk id="15" creationId="{00000000-0000-0000-0000-000000000000}"/>
          </ac:spMkLst>
        </pc:spChg>
        <pc:spChg chg="mod">
          <ac:chgData name="Thara Bi" userId="cc30de07dba9775b" providerId="LiveId" clId="{E8D66CF5-7222-4579-A77D-6355161F2884}" dt="2026-09-29T10:42:04.314" v="1078" actId="20577"/>
          <ac:spMkLst>
            <pc:docMk/>
            <pc:sldMk cId="0" sldId="270"/>
            <ac:spMk id="17" creationId="{00000000-0000-0000-0000-000000000000}"/>
          </ac:spMkLst>
        </pc:spChg>
      </pc:sldChg>
      <pc:sldChg chg="delSp modSp mod modNotesTx">
        <pc:chgData name="Thara Bi" userId="cc30de07dba9775b" providerId="LiveId" clId="{E8D66CF5-7222-4579-A77D-6355161F2884}" dt="2026-10-06T15:21:42.274" v="3526" actId="207"/>
        <pc:sldMkLst>
          <pc:docMk/>
          <pc:sldMk cId="0" sldId="271"/>
        </pc:sldMkLst>
        <pc:spChg chg="mod">
          <ac:chgData name="Thara Bi" userId="cc30de07dba9775b" providerId="LiveId" clId="{E8D66CF5-7222-4579-A77D-6355161F2884}" dt="2026-10-06T15:21:42.274" v="3526" actId="207"/>
          <ac:spMkLst>
            <pc:docMk/>
            <pc:sldMk cId="0" sldId="271"/>
            <ac:spMk id="5" creationId="{00000000-0000-0000-0000-000000000000}"/>
          </ac:spMkLst>
        </pc:spChg>
        <pc:spChg chg="mod">
          <ac:chgData name="Thara Bi" userId="cc30de07dba9775b" providerId="LiveId" clId="{E8D66CF5-7222-4579-A77D-6355161F2884}" dt="2026-09-29T10:42:20.793" v="1080" actId="113"/>
          <ac:spMkLst>
            <pc:docMk/>
            <pc:sldMk cId="0" sldId="271"/>
            <ac:spMk id="6" creationId="{00000000-0000-0000-0000-000000000000}"/>
          </ac:spMkLst>
        </pc:spChg>
        <pc:spChg chg="mod">
          <ac:chgData name="Thara Bi" userId="cc30de07dba9775b" providerId="LiveId" clId="{E8D66CF5-7222-4579-A77D-6355161F2884}" dt="2026-09-29T10:42:58.741" v="1235" actId="113"/>
          <ac:spMkLst>
            <pc:docMk/>
            <pc:sldMk cId="0" sldId="271"/>
            <ac:spMk id="9" creationId="{00000000-0000-0000-0000-000000000000}"/>
          </ac:spMkLst>
        </pc:spChg>
        <pc:spChg chg="mod">
          <ac:chgData name="Thara Bi" userId="cc30de07dba9775b" providerId="LiveId" clId="{E8D66CF5-7222-4579-A77D-6355161F2884}" dt="2026-09-29T10:42:54.650" v="1234" actId="113"/>
          <ac:spMkLst>
            <pc:docMk/>
            <pc:sldMk cId="0" sldId="271"/>
            <ac:spMk id="12" creationId="{00000000-0000-0000-0000-000000000000}"/>
          </ac:spMkLst>
        </pc:spChg>
        <pc:spChg chg="mod">
          <ac:chgData name="Thara Bi" userId="cc30de07dba9775b" providerId="LiveId" clId="{E8D66CF5-7222-4579-A77D-6355161F2884}" dt="2026-09-29T10:42:48.982" v="1233" actId="113"/>
          <ac:spMkLst>
            <pc:docMk/>
            <pc:sldMk cId="0" sldId="271"/>
            <ac:spMk id="15" creationId="{00000000-0000-0000-0000-000000000000}"/>
          </ac:spMkLst>
        </pc:spChg>
        <pc:spChg chg="mod">
          <ac:chgData name="Thara Bi" userId="cc30de07dba9775b" providerId="LiveId" clId="{E8D66CF5-7222-4579-A77D-6355161F2884}" dt="2026-09-29T10:42:42.293" v="1232" actId="20577"/>
          <ac:spMkLst>
            <pc:docMk/>
            <pc:sldMk cId="0" sldId="271"/>
            <ac:spMk id="16" creationId="{00000000-0000-0000-0000-000000000000}"/>
          </ac:spMkLst>
        </pc:spChg>
        <pc:spChg chg="mod">
          <ac:chgData name="Thara Bi" userId="cc30de07dba9775b" providerId="LiveId" clId="{E8D66CF5-7222-4579-A77D-6355161F2884}" dt="2026-09-29T10:43:02.980" v="1236" actId="113"/>
          <ac:spMkLst>
            <pc:docMk/>
            <pc:sldMk cId="0" sldId="271"/>
            <ac:spMk id="19" creationId="{00000000-0000-0000-0000-000000000000}"/>
          </ac:spMkLst>
        </pc:spChg>
      </pc:sldChg>
      <pc:sldChg chg="delSp modSp mod modNotesTx">
        <pc:chgData name="Thara Bi" userId="cc30de07dba9775b" providerId="LiveId" clId="{E8D66CF5-7222-4579-A77D-6355161F2884}" dt="2026-10-06T08:55:48.422" v="2188" actId="20577"/>
        <pc:sldMkLst>
          <pc:docMk/>
          <pc:sldMk cId="0" sldId="272"/>
        </pc:sldMkLst>
        <pc:spChg chg="mod">
          <ac:chgData name="Thara Bi" userId="cc30de07dba9775b" providerId="LiveId" clId="{E8D66CF5-7222-4579-A77D-6355161F2884}" dt="2026-09-29T10:43:56.764" v="1261" actId="20577"/>
          <ac:spMkLst>
            <pc:docMk/>
            <pc:sldMk cId="0" sldId="272"/>
            <ac:spMk id="8" creationId="{00000000-0000-0000-0000-000000000000}"/>
          </ac:spMkLst>
        </pc:spChg>
        <pc:spChg chg="mod">
          <ac:chgData name="Thara Bi" userId="cc30de07dba9775b" providerId="LiveId" clId="{E8D66CF5-7222-4579-A77D-6355161F2884}" dt="2026-09-29T10:43:25.096" v="1237" actId="113"/>
          <ac:spMkLst>
            <pc:docMk/>
            <pc:sldMk cId="0" sldId="272"/>
            <ac:spMk id="11" creationId="{00000000-0000-0000-0000-000000000000}"/>
          </ac:spMkLst>
        </pc:spChg>
        <pc:spChg chg="mod">
          <ac:chgData name="Thara Bi" userId="cc30de07dba9775b" providerId="LiveId" clId="{E8D66CF5-7222-4579-A77D-6355161F2884}" dt="2026-09-29T10:43:29.978" v="1238" actId="113"/>
          <ac:spMkLst>
            <pc:docMk/>
            <pc:sldMk cId="0" sldId="272"/>
            <ac:spMk id="14" creationId="{00000000-0000-0000-0000-000000000000}"/>
          </ac:spMkLst>
        </pc:spChg>
        <pc:spChg chg="mod">
          <ac:chgData name="Thara Bi" userId="cc30de07dba9775b" providerId="LiveId" clId="{E8D66CF5-7222-4579-A77D-6355161F2884}" dt="2026-09-29T10:43:43.188" v="1243" actId="113"/>
          <ac:spMkLst>
            <pc:docMk/>
            <pc:sldMk cId="0" sldId="272"/>
            <ac:spMk id="17" creationId="{00000000-0000-0000-0000-000000000000}"/>
          </ac:spMkLst>
        </pc:spChg>
        <pc:spChg chg="mod">
          <ac:chgData name="Thara Bi" userId="cc30de07dba9775b" providerId="LiveId" clId="{E8D66CF5-7222-4579-A77D-6355161F2884}" dt="2026-09-29T10:43:48.157" v="1258" actId="20577"/>
          <ac:spMkLst>
            <pc:docMk/>
            <pc:sldMk cId="0" sldId="272"/>
            <ac:spMk id="19" creationId="{00000000-0000-0000-0000-000000000000}"/>
          </ac:spMkLst>
        </pc:spChg>
      </pc:sldChg>
      <pc:sldChg chg="delSp modSp mod modNotesTx">
        <pc:chgData name="Thara Bi" userId="cc30de07dba9775b" providerId="LiveId" clId="{E8D66CF5-7222-4579-A77D-6355161F2884}" dt="2026-10-06T08:55:52.481" v="2189" actId="20577"/>
        <pc:sldMkLst>
          <pc:docMk/>
          <pc:sldMk cId="0" sldId="273"/>
        </pc:sldMkLst>
        <pc:spChg chg="mod">
          <ac:chgData name="Thara Bi" userId="cc30de07dba9775b" providerId="LiveId" clId="{E8D66CF5-7222-4579-A77D-6355161F2884}" dt="2026-09-29T10:44:14.489" v="1262" actId="113"/>
          <ac:spMkLst>
            <pc:docMk/>
            <pc:sldMk cId="0" sldId="273"/>
            <ac:spMk id="11" creationId="{00000000-0000-0000-0000-000000000000}"/>
          </ac:spMkLst>
        </pc:spChg>
        <pc:spChg chg="mod">
          <ac:chgData name="Thara Bi" userId="cc30de07dba9775b" providerId="LiveId" clId="{E8D66CF5-7222-4579-A77D-6355161F2884}" dt="2026-09-29T10:44:19.413" v="1263" actId="113"/>
          <ac:spMkLst>
            <pc:docMk/>
            <pc:sldMk cId="0" sldId="273"/>
            <ac:spMk id="14" creationId="{00000000-0000-0000-0000-000000000000}"/>
          </ac:spMkLst>
        </pc:spChg>
        <pc:spChg chg="mod">
          <ac:chgData name="Thara Bi" userId="cc30de07dba9775b" providerId="LiveId" clId="{E8D66CF5-7222-4579-A77D-6355161F2884}" dt="2026-09-29T10:44:23.281" v="1264" actId="113"/>
          <ac:spMkLst>
            <pc:docMk/>
            <pc:sldMk cId="0" sldId="273"/>
            <ac:spMk id="17" creationId="{00000000-0000-0000-0000-000000000000}"/>
          </ac:spMkLst>
        </pc:spChg>
        <pc:spChg chg="mod">
          <ac:chgData name="Thara Bi" userId="cc30de07dba9775b" providerId="LiveId" clId="{E8D66CF5-7222-4579-A77D-6355161F2884}" dt="2026-09-29T10:44:27.338" v="1279" actId="20577"/>
          <ac:spMkLst>
            <pc:docMk/>
            <pc:sldMk cId="0" sldId="273"/>
            <ac:spMk id="19" creationId="{00000000-0000-0000-0000-000000000000}"/>
          </ac:spMkLst>
        </pc:spChg>
      </pc:sldChg>
      <pc:sldChg chg="delSp modSp mod modNotesTx">
        <pc:chgData name="Thara Bi" userId="cc30de07dba9775b" providerId="LiveId" clId="{E8D66CF5-7222-4579-A77D-6355161F2884}" dt="2026-10-13T10:25:25.081" v="3794" actId="20577"/>
        <pc:sldMkLst>
          <pc:docMk/>
          <pc:sldMk cId="0" sldId="274"/>
        </pc:sldMkLst>
        <pc:spChg chg="mod">
          <ac:chgData name="Thara Bi" userId="cc30de07dba9775b" providerId="LiveId" clId="{E8D66CF5-7222-4579-A77D-6355161F2884}" dt="2026-10-13T10:25:25.081" v="3794" actId="20577"/>
          <ac:spMkLst>
            <pc:docMk/>
            <pc:sldMk cId="0" sldId="274"/>
            <ac:spMk id="2" creationId="{00000000-0000-0000-0000-000000000000}"/>
          </ac:spMkLst>
        </pc:spChg>
        <pc:spChg chg="mod">
          <ac:chgData name="Thara Bi" userId="cc30de07dba9775b" providerId="LiveId" clId="{E8D66CF5-7222-4579-A77D-6355161F2884}" dt="2026-10-13T10:25:18.737" v="3779" actId="20577"/>
          <ac:spMkLst>
            <pc:docMk/>
            <pc:sldMk cId="0" sldId="274"/>
            <ac:spMk id="3" creationId="{00000000-0000-0000-0000-000000000000}"/>
          </ac:spMkLst>
        </pc:spChg>
        <pc:spChg chg="mod">
          <ac:chgData name="Thara Bi" userId="cc30de07dba9775b" providerId="LiveId" clId="{E8D66CF5-7222-4579-A77D-6355161F2884}" dt="2026-09-29T10:45:14.525" v="1395" actId="113"/>
          <ac:spMkLst>
            <pc:docMk/>
            <pc:sldMk cId="0" sldId="274"/>
            <ac:spMk id="11" creationId="{00000000-0000-0000-0000-000000000000}"/>
          </ac:spMkLst>
        </pc:spChg>
        <pc:spChg chg="mod">
          <ac:chgData name="Thara Bi" userId="cc30de07dba9775b" providerId="LiveId" clId="{E8D66CF5-7222-4579-A77D-6355161F2884}" dt="2026-09-29T10:45:23.426" v="1397" actId="113"/>
          <ac:spMkLst>
            <pc:docMk/>
            <pc:sldMk cId="0" sldId="274"/>
            <ac:spMk id="19" creationId="{00000000-0000-0000-0000-000000000000}"/>
          </ac:spMkLst>
        </pc:spChg>
        <pc:spChg chg="mod">
          <ac:chgData name="Thara Bi" userId="cc30de07dba9775b" providerId="LiveId" clId="{E8D66CF5-7222-4579-A77D-6355161F2884}" dt="2026-09-29T10:45:19.326" v="1396" actId="113"/>
          <ac:spMkLst>
            <pc:docMk/>
            <pc:sldMk cId="0" sldId="274"/>
            <ac:spMk id="27" creationId="{00000000-0000-0000-0000-000000000000}"/>
          </ac:spMkLst>
        </pc:spChg>
        <pc:spChg chg="mod">
          <ac:chgData name="Thara Bi" userId="cc30de07dba9775b" providerId="LiveId" clId="{E8D66CF5-7222-4579-A77D-6355161F2884}" dt="2026-09-29T10:45:27.778" v="1398" actId="113"/>
          <ac:spMkLst>
            <pc:docMk/>
            <pc:sldMk cId="0" sldId="274"/>
            <ac:spMk id="35" creationId="{00000000-0000-0000-0000-000000000000}"/>
          </ac:spMkLst>
        </pc:spChg>
        <pc:spChg chg="mod">
          <ac:chgData name="Thara Bi" userId="cc30de07dba9775b" providerId="LiveId" clId="{E8D66CF5-7222-4579-A77D-6355161F2884}" dt="2026-10-13T10:24:39.949" v="3748" actId="113"/>
          <ac:spMkLst>
            <pc:docMk/>
            <pc:sldMk cId="0" sldId="274"/>
            <ac:spMk id="36" creationId="{00000000-0000-0000-0000-000000000000}"/>
          </ac:spMkLst>
        </pc:spChg>
        <pc:spChg chg="mod">
          <ac:chgData name="Thara Bi" userId="cc30de07dba9775b" providerId="LiveId" clId="{E8D66CF5-7222-4579-A77D-6355161F2884}" dt="2026-09-29T10:45:04.403" v="1392" actId="20577"/>
          <ac:spMkLst>
            <pc:docMk/>
            <pc:sldMk cId="0" sldId="274"/>
            <ac:spMk id="37" creationId="{00000000-0000-0000-0000-000000000000}"/>
          </ac:spMkLst>
        </pc:spChg>
      </pc:sldChg>
      <pc:sldChg chg="delSp modSp mod modNotesTx">
        <pc:chgData name="Thara Bi" userId="cc30de07dba9775b" providerId="LiveId" clId="{E8D66CF5-7222-4579-A77D-6355161F2884}" dt="2026-10-06T08:56:07.987" v="2191" actId="20577"/>
        <pc:sldMkLst>
          <pc:docMk/>
          <pc:sldMk cId="0" sldId="275"/>
        </pc:sldMkLst>
        <pc:spChg chg="mod">
          <ac:chgData name="Thara Bi" userId="cc30de07dba9775b" providerId="LiveId" clId="{E8D66CF5-7222-4579-A77D-6355161F2884}" dt="2026-09-29T10:45:48.482" v="1401" actId="20577"/>
          <ac:spMkLst>
            <pc:docMk/>
            <pc:sldMk cId="0" sldId="275"/>
            <ac:spMk id="9" creationId="{00000000-0000-0000-0000-000000000000}"/>
          </ac:spMkLst>
        </pc:spChg>
      </pc:sldChg>
      <pc:sldChg chg="addSp delSp modSp mod modNotesTx">
        <pc:chgData name="Thara Bi" userId="cc30de07dba9775b" providerId="LiveId" clId="{E8D66CF5-7222-4579-A77D-6355161F2884}" dt="2026-10-13T09:42:54.242" v="3741" actId="20577"/>
        <pc:sldMkLst>
          <pc:docMk/>
          <pc:sldMk cId="0" sldId="276"/>
        </pc:sldMkLst>
        <pc:spChg chg="mod">
          <ac:chgData name="Thara Bi" userId="cc30de07dba9775b" providerId="LiveId" clId="{E8D66CF5-7222-4579-A77D-6355161F2884}" dt="2026-10-06T09:21:54.010" v="3267" actId="207"/>
          <ac:spMkLst>
            <pc:docMk/>
            <pc:sldMk cId="0" sldId="276"/>
            <ac:spMk id="2" creationId="{00000000-0000-0000-0000-000000000000}"/>
          </ac:spMkLst>
        </pc:spChg>
        <pc:spChg chg="mod">
          <ac:chgData name="Thara Bi" userId="cc30de07dba9775b" providerId="LiveId" clId="{E8D66CF5-7222-4579-A77D-6355161F2884}" dt="2026-10-06T09:21:36.723" v="3243" actId="20577"/>
          <ac:spMkLst>
            <pc:docMk/>
            <pc:sldMk cId="0" sldId="276"/>
            <ac:spMk id="3" creationId="{00000000-0000-0000-0000-000000000000}"/>
          </ac:spMkLst>
        </pc:spChg>
        <pc:spChg chg="mod">
          <ac:chgData name="Thara Bi" userId="cc30de07dba9775b" providerId="LiveId" clId="{E8D66CF5-7222-4579-A77D-6355161F2884}" dt="2026-10-13T09:42:33.445" v="3738" actId="1076"/>
          <ac:spMkLst>
            <pc:docMk/>
            <pc:sldMk cId="0" sldId="276"/>
            <ac:spMk id="13" creationId="{00000000-0000-0000-0000-000000000000}"/>
          </ac:spMkLst>
        </pc:spChg>
        <pc:spChg chg="mod">
          <ac:chgData name="Thara Bi" userId="cc30de07dba9775b" providerId="LiveId" clId="{E8D66CF5-7222-4579-A77D-6355161F2884}" dt="2026-10-13T09:42:41.606" v="3739" actId="1076"/>
          <ac:spMkLst>
            <pc:docMk/>
            <pc:sldMk cId="0" sldId="276"/>
            <ac:spMk id="14" creationId="{00000000-0000-0000-0000-000000000000}"/>
          </ac:spMkLst>
        </pc:spChg>
        <pc:spChg chg="mod">
          <ac:chgData name="Thara Bi" userId="cc30de07dba9775b" providerId="LiveId" clId="{E8D66CF5-7222-4579-A77D-6355161F2884}" dt="2026-10-13T09:07:05.635" v="3683" actId="20577"/>
          <ac:spMkLst>
            <pc:docMk/>
            <pc:sldMk cId="0" sldId="276"/>
            <ac:spMk id="15" creationId="{00000000-0000-0000-0000-000000000000}"/>
          </ac:spMkLst>
        </pc:spChg>
        <pc:spChg chg="mod">
          <ac:chgData name="Thara Bi" userId="cc30de07dba9775b" providerId="LiveId" clId="{E8D66CF5-7222-4579-A77D-6355161F2884}" dt="2026-09-29T19:51:57.781" v="1804" actId="20577"/>
          <ac:spMkLst>
            <pc:docMk/>
            <pc:sldMk cId="0" sldId="276"/>
            <ac:spMk id="16" creationId="{00000000-0000-0000-0000-000000000000}"/>
          </ac:spMkLst>
        </pc:spChg>
        <pc:spChg chg="mod">
          <ac:chgData name="Thara Bi" userId="cc30de07dba9775b" providerId="LiveId" clId="{E8D66CF5-7222-4579-A77D-6355161F2884}" dt="2026-10-13T09:42:54.242" v="3741" actId="20577"/>
          <ac:spMkLst>
            <pc:docMk/>
            <pc:sldMk cId="0" sldId="276"/>
            <ac:spMk id="17" creationId="{00000000-0000-0000-0000-000000000000}"/>
          </ac:spMkLst>
        </pc:spChg>
        <pc:spChg chg="mod">
          <ac:chgData name="Thara Bi" userId="cc30de07dba9775b" providerId="LiveId" clId="{E8D66CF5-7222-4579-A77D-6355161F2884}" dt="2026-10-06T10:55:47.579" v="3475" actId="20577"/>
          <ac:spMkLst>
            <pc:docMk/>
            <pc:sldMk cId="0" sldId="276"/>
            <ac:spMk id="19" creationId="{00000000-0000-0000-0000-000000000000}"/>
          </ac:spMkLst>
        </pc:spChg>
      </pc:sldChg>
      <pc:sldChg chg="delSp modSp mod modNotesTx">
        <pc:chgData name="Thara Bi" userId="cc30de07dba9775b" providerId="LiveId" clId="{E8D66CF5-7222-4579-A77D-6355161F2884}" dt="2026-10-13T09:40:15.852" v="3715" actId="20577"/>
        <pc:sldMkLst>
          <pc:docMk/>
          <pc:sldMk cId="0" sldId="277"/>
        </pc:sldMkLst>
        <pc:spChg chg="mod">
          <ac:chgData name="Thara Bi" userId="cc30de07dba9775b" providerId="LiveId" clId="{E8D66CF5-7222-4579-A77D-6355161F2884}" dt="2026-09-29T19:55:55.363" v="2164" actId="20577"/>
          <ac:spMkLst>
            <pc:docMk/>
            <pc:sldMk cId="0" sldId="277"/>
            <ac:spMk id="10" creationId="{00000000-0000-0000-0000-000000000000}"/>
          </ac:spMkLst>
        </pc:spChg>
        <pc:spChg chg="mod">
          <ac:chgData name="Thara Bi" userId="cc30de07dba9775b" providerId="LiveId" clId="{E8D66CF5-7222-4579-A77D-6355161F2884}" dt="2026-10-13T09:40:06.663" v="3713" actId="20577"/>
          <ac:spMkLst>
            <pc:docMk/>
            <pc:sldMk cId="0" sldId="277"/>
            <ac:spMk id="12" creationId="{00000000-0000-0000-0000-000000000000}"/>
          </ac:spMkLst>
        </pc:spChg>
        <pc:spChg chg="mod">
          <ac:chgData name="Thara Bi" userId="cc30de07dba9775b" providerId="LiveId" clId="{E8D66CF5-7222-4579-A77D-6355161F2884}" dt="2026-10-13T09:40:11.448" v="3714" actId="20577"/>
          <ac:spMkLst>
            <pc:docMk/>
            <pc:sldMk cId="0" sldId="277"/>
            <ac:spMk id="13" creationId="{00000000-0000-0000-0000-000000000000}"/>
          </ac:spMkLst>
        </pc:spChg>
        <pc:spChg chg="mod">
          <ac:chgData name="Thara Bi" userId="cc30de07dba9775b" providerId="LiveId" clId="{E8D66CF5-7222-4579-A77D-6355161F2884}" dt="2026-10-13T09:40:15.852" v="3715" actId="20577"/>
          <ac:spMkLst>
            <pc:docMk/>
            <pc:sldMk cId="0" sldId="277"/>
            <ac:spMk id="14" creationId="{00000000-0000-0000-0000-000000000000}"/>
          </ac:spMkLst>
        </pc:spChg>
        <pc:spChg chg="mod">
          <ac:chgData name="Thara Bi" userId="cc30de07dba9775b" providerId="LiveId" clId="{E8D66CF5-7222-4579-A77D-6355161F2884}" dt="2026-09-29T19:55:45.451" v="2152" actId="20577"/>
          <ac:spMkLst>
            <pc:docMk/>
            <pc:sldMk cId="0" sldId="277"/>
            <ac:spMk id="15" creationId="{00000000-0000-0000-0000-000000000000}"/>
          </ac:spMkLst>
        </pc:spChg>
        <pc:spChg chg="mod">
          <ac:chgData name="Thara Bi" userId="cc30de07dba9775b" providerId="LiveId" clId="{E8D66CF5-7222-4579-A77D-6355161F2884}" dt="2026-09-29T19:55:49.011" v="2154" actId="20577"/>
          <ac:spMkLst>
            <pc:docMk/>
            <pc:sldMk cId="0" sldId="277"/>
            <ac:spMk id="16" creationId="{00000000-0000-0000-0000-000000000000}"/>
          </ac:spMkLst>
        </pc:spChg>
        <pc:spChg chg="mod">
          <ac:chgData name="Thara Bi" userId="cc30de07dba9775b" providerId="LiveId" clId="{E8D66CF5-7222-4579-A77D-6355161F2884}" dt="2026-10-13T09:07:53.768" v="3692" actId="20577"/>
          <ac:spMkLst>
            <pc:docMk/>
            <pc:sldMk cId="0" sldId="277"/>
            <ac:spMk id="17" creationId="{00000000-0000-0000-0000-000000000000}"/>
          </ac:spMkLst>
        </pc:spChg>
      </pc:sldChg>
      <pc:sldChg chg="delSp modSp mod modNotesTx">
        <pc:chgData name="Thara Bi" userId="cc30de07dba9775b" providerId="LiveId" clId="{E8D66CF5-7222-4579-A77D-6355161F2884}" dt="2026-10-13T09:41:11.319" v="3726" actId="1076"/>
        <pc:sldMkLst>
          <pc:docMk/>
          <pc:sldMk cId="0" sldId="278"/>
        </pc:sldMkLst>
        <pc:spChg chg="mod">
          <ac:chgData name="Thara Bi" userId="cc30de07dba9775b" providerId="LiveId" clId="{E8D66CF5-7222-4579-A77D-6355161F2884}" dt="2026-10-13T09:40:42.501" v="3722" actId="20577"/>
          <ac:spMkLst>
            <pc:docMk/>
            <pc:sldMk cId="0" sldId="278"/>
            <ac:spMk id="12" creationId="{00000000-0000-0000-0000-000000000000}"/>
          </ac:spMkLst>
        </pc:spChg>
        <pc:spChg chg="mod">
          <ac:chgData name="Thara Bi" userId="cc30de07dba9775b" providerId="LiveId" clId="{E8D66CF5-7222-4579-A77D-6355161F2884}" dt="2026-10-13T09:40:47.713" v="3724" actId="20577"/>
          <ac:spMkLst>
            <pc:docMk/>
            <pc:sldMk cId="0" sldId="278"/>
            <ac:spMk id="14" creationId="{00000000-0000-0000-0000-000000000000}"/>
          </ac:spMkLst>
        </pc:spChg>
        <pc:spChg chg="mod">
          <ac:chgData name="Thara Bi" userId="cc30de07dba9775b" providerId="LiveId" clId="{E8D66CF5-7222-4579-A77D-6355161F2884}" dt="2026-10-13T09:40:59.064" v="3725" actId="20577"/>
          <ac:spMkLst>
            <pc:docMk/>
            <pc:sldMk cId="0" sldId="278"/>
            <ac:spMk id="15" creationId="{00000000-0000-0000-0000-000000000000}"/>
          </ac:spMkLst>
        </pc:spChg>
        <pc:spChg chg="mod">
          <ac:chgData name="Thara Bi" userId="cc30de07dba9775b" providerId="LiveId" clId="{E8D66CF5-7222-4579-A77D-6355161F2884}" dt="2026-10-13T09:12:38.584" v="3702" actId="1076"/>
          <ac:spMkLst>
            <pc:docMk/>
            <pc:sldMk cId="0" sldId="278"/>
            <ac:spMk id="16" creationId="{00000000-0000-0000-0000-000000000000}"/>
          </ac:spMkLst>
        </pc:spChg>
        <pc:spChg chg="mod">
          <ac:chgData name="Thara Bi" userId="cc30de07dba9775b" providerId="LiveId" clId="{E8D66CF5-7222-4579-A77D-6355161F2884}" dt="2026-10-13T09:41:11.319" v="3726" actId="1076"/>
          <ac:spMkLst>
            <pc:docMk/>
            <pc:sldMk cId="0" sldId="278"/>
            <ac:spMk id="17" creationId="{00000000-0000-0000-0000-000000000000}"/>
          </ac:spMkLst>
        </pc:spChg>
      </pc:sldChg>
      <pc:sldChg chg="addSp delSp modSp mod modNotesTx">
        <pc:chgData name="Thara Bi" userId="cc30de07dba9775b" providerId="LiveId" clId="{E8D66CF5-7222-4579-A77D-6355161F2884}" dt="2026-10-13T09:42:04.575" v="3737" actId="20577"/>
        <pc:sldMkLst>
          <pc:docMk/>
          <pc:sldMk cId="0" sldId="279"/>
        </pc:sldMkLst>
        <pc:spChg chg="add del mod">
          <ac:chgData name="Thara Bi" userId="cc30de07dba9775b" providerId="LiveId" clId="{E8D66CF5-7222-4579-A77D-6355161F2884}" dt="2026-10-13T09:41:54.010" v="3734"/>
          <ac:spMkLst>
            <pc:docMk/>
            <pc:sldMk cId="0" sldId="279"/>
            <ac:spMk id="11" creationId="{00000000-0000-0000-0000-000000000000}"/>
          </ac:spMkLst>
        </pc:spChg>
        <pc:spChg chg="mod">
          <ac:chgData name="Thara Bi" userId="cc30de07dba9775b" providerId="LiveId" clId="{E8D66CF5-7222-4579-A77D-6355161F2884}" dt="2026-10-13T09:42:00.948" v="3735" actId="20577"/>
          <ac:spMkLst>
            <pc:docMk/>
            <pc:sldMk cId="0" sldId="279"/>
            <ac:spMk id="12" creationId="{00000000-0000-0000-0000-000000000000}"/>
          </ac:spMkLst>
        </pc:spChg>
        <pc:spChg chg="mod">
          <ac:chgData name="Thara Bi" userId="cc30de07dba9775b" providerId="LiveId" clId="{E8D66CF5-7222-4579-A77D-6355161F2884}" dt="2026-10-13T09:42:04.575" v="3737" actId="20577"/>
          <ac:spMkLst>
            <pc:docMk/>
            <pc:sldMk cId="0" sldId="279"/>
            <ac:spMk id="13" creationId="{00000000-0000-0000-0000-000000000000}"/>
          </ac:spMkLst>
        </pc:spChg>
        <pc:spChg chg="mod">
          <ac:chgData name="Thara Bi" userId="cc30de07dba9775b" providerId="LiveId" clId="{E8D66CF5-7222-4579-A77D-6355161F2884}" dt="2026-10-13T09:11:44.164" v="3697" actId="1076"/>
          <ac:spMkLst>
            <pc:docMk/>
            <pc:sldMk cId="0" sldId="279"/>
            <ac:spMk id="14" creationId="{00000000-0000-0000-0000-000000000000}"/>
          </ac:spMkLst>
        </pc:spChg>
        <pc:spChg chg="mod">
          <ac:chgData name="Thara Bi" userId="cc30de07dba9775b" providerId="LiveId" clId="{E8D66CF5-7222-4579-A77D-6355161F2884}" dt="2026-10-13T09:11:47.919" v="3698" actId="1076"/>
          <ac:spMkLst>
            <pc:docMk/>
            <pc:sldMk cId="0" sldId="279"/>
            <ac:spMk id="16" creationId="{00000000-0000-0000-0000-000000000000}"/>
          </ac:spMkLst>
        </pc:spChg>
      </pc:sldChg>
      <pc:sldChg chg="modSp add mod modNotesTx">
        <pc:chgData name="Thara Bi" userId="cc30de07dba9775b" providerId="LiveId" clId="{E8D66CF5-7222-4579-A77D-6355161F2884}" dt="2026-10-11T18:37:43.994" v="3602" actId="20577"/>
        <pc:sldMkLst>
          <pc:docMk/>
          <pc:sldMk cId="935087509" sldId="281"/>
        </pc:sldMkLst>
        <pc:spChg chg="mod">
          <ac:chgData name="Thara Bi" userId="cc30de07dba9775b" providerId="LiveId" clId="{E8D66CF5-7222-4579-A77D-6355161F2884}" dt="2026-10-06T15:03:32.985" v="3482" actId="113"/>
          <ac:spMkLst>
            <pc:docMk/>
            <pc:sldMk cId="935087509" sldId="281"/>
            <ac:spMk id="4" creationId="{00000000-0000-0000-0000-000000000000}"/>
          </ac:spMkLst>
        </pc:spChg>
        <pc:spChg chg="mod">
          <ac:chgData name="Thara Bi" userId="cc30de07dba9775b" providerId="LiveId" clId="{E8D66CF5-7222-4579-A77D-6355161F2884}" dt="2026-10-06T15:04:14.066" v="3493" actId="113"/>
          <ac:spMkLst>
            <pc:docMk/>
            <pc:sldMk cId="935087509" sldId="281"/>
            <ac:spMk id="6" creationId="{00000000-0000-0000-0000-000000000000}"/>
          </ac:spMkLst>
        </pc:spChg>
        <pc:spChg chg="mod">
          <ac:chgData name="Thara Bi" userId="cc30de07dba9775b" providerId="LiveId" clId="{E8D66CF5-7222-4579-A77D-6355161F2884}" dt="2026-10-06T15:03:37.374" v="3483" actId="113"/>
          <ac:spMkLst>
            <pc:docMk/>
            <pc:sldMk cId="935087509" sldId="281"/>
            <ac:spMk id="7" creationId="{00000000-0000-0000-0000-000000000000}"/>
          </ac:spMkLst>
        </pc:spChg>
        <pc:spChg chg="mod">
          <ac:chgData name="Thara Bi" userId="cc30de07dba9775b" providerId="LiveId" clId="{E8D66CF5-7222-4579-A77D-6355161F2884}" dt="2026-10-11T18:37:43.994" v="3602" actId="20577"/>
          <ac:spMkLst>
            <pc:docMk/>
            <pc:sldMk cId="935087509" sldId="281"/>
            <ac:spMk id="10" creationId="{00000000-0000-0000-0000-000000000000}"/>
          </ac:spMkLst>
        </pc:spChg>
        <pc:spChg chg="mod">
          <ac:chgData name="Thara Bi" userId="cc30de07dba9775b" providerId="LiveId" clId="{E8D66CF5-7222-4579-A77D-6355161F2884}" dt="2026-10-06T15:03:55.409" v="3487" actId="113"/>
          <ac:spMkLst>
            <pc:docMk/>
            <pc:sldMk cId="935087509" sldId="281"/>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7825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58656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LANK">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www.sagepub.com/shop/buy-a-book/the-textbook-of-health-and-social-care-1-261690" TargetMode="External"/><Relationship Id="rId3" Type="http://schemas.openxmlformats.org/officeDocument/2006/relationships/hyperlink" Target="https://doi.org/10.1177/109019817400200402" TargetMode="External"/><Relationship Id="rId7" Type="http://schemas.openxmlformats.org/officeDocument/2006/relationships/hyperlink" Target="https://www.gov.uk/government/collections/less-healthy-food-or-drink-advertising-and-promotions-restrictions?utm_source=chatgpt.com"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gov.uk/government/publications/10-year-health-plan-for-england-fit-for-the-future" TargetMode="External"/><Relationship Id="rId5" Type="http://schemas.openxmlformats.org/officeDocument/2006/relationships/hyperlink" Target="https://doi.org/10.1186/s12913-023-10002-y" TargetMode="External"/><Relationship Id="rId4" Type="http://schemas.openxmlformats.org/officeDocument/2006/relationships/hyperlink" Target="https://doi.org/10.1111/dme.15209" TargetMode="External"/><Relationship Id="rId9" Type="http://schemas.openxmlformats.org/officeDocument/2006/relationships/hyperlink" Target="https://doi.org/10.1126/science.847460"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gov.uk/government/statistics/soft-drinks-industry-levy-statistics/soft-drinks-industry-levy-statistics-background-and-reference" TargetMode="External"/><Relationship Id="rId3" Type="http://schemas.openxmlformats.org/officeDocument/2006/relationships/hyperlink" Target="https://www.legislation.gov.uk/ukpga/2017/10/part/2" TargetMode="External"/><Relationship Id="rId7" Type="http://schemas.openxmlformats.org/officeDocument/2006/relationships/hyperlink" Target="https://sustainabledevelopment.un.org/content/documents/23678UK_12072019_UK_Voluntary_National_Review_2019.pdf"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www.legislation.gov.uk/ukpga/2022/31/contents" TargetMode="External"/><Relationship Id="rId5" Type="http://schemas.openxmlformats.org/officeDocument/2006/relationships/hyperlink" Target="https://www.legislation.gov.uk/ukpga/2006/28/contents" TargetMode="External"/><Relationship Id="rId4" Type="http://schemas.openxmlformats.org/officeDocument/2006/relationships/hyperlink" Target="https://doi.org/10.1111/dme.14201" TargetMode="External"/><Relationship Id="rId9" Type="http://schemas.openxmlformats.org/officeDocument/2006/relationships/hyperlink" Target="https://nysl.ptfs.com/aw-server/rest/product/purl/NYSL/s/51e7a638-c546-413a-a993-42dd40dba75a?utm_source=chatgpt.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186/s12913-023-09195-z" TargetMode="External"/><Relationship Id="rId3" Type="http://schemas.openxmlformats.org/officeDocument/2006/relationships/hyperlink" Target="https://www.health.org.uk/publications/reports/the-marmot-review-10-years-on" TargetMode="External"/><Relationship Id="rId7" Type="http://schemas.openxmlformats.org/officeDocument/2006/relationships/hyperlink" Target="https://doi.org/10.1136/bmjopen-2017-019467"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longtermplan.nhs.uk/publication/nhs-long-term-plan/" TargetMode="External"/><Relationship Id="rId4" Type="http://schemas.openxmlformats.org/officeDocument/2006/relationships/hyperlink" Target="https://doi.org/10.3389/fdgth.2022.1004547"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77/109019817400200403" TargetMode="External"/><Relationship Id="rId7" Type="http://schemas.openxmlformats.org/officeDocument/2006/relationships/hyperlink" Target="https://iris.who.int/handle/10665/350161"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hyperlink" Target="https://apps.who.int/gb/bd/PDF/bd47/EN/constitution-en.pdf" TargetMode="External"/><Relationship Id="rId5" Type="http://schemas.openxmlformats.org/officeDocument/2006/relationships/hyperlink" Target="https://doi.org/10.2337/dc19-142" TargetMode="External"/><Relationship Id="rId4" Type="http://schemas.openxmlformats.org/officeDocument/2006/relationships/hyperlink" Target="https://phw.nhs.wales/services-and-teams/observatory/evidence/evidence-documents/understanding-the-role-of-health-beliefs-amongst-adults-engaging-with-secondary-and-tertiary-preventive-services-to-live-well-with-type-2-diabetes-a-rapid-review-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6C"/>
        </a:solidFill>
        <a:effectLst/>
      </p:bgPr>
    </p:bg>
    <p:spTree>
      <p:nvGrpSpPr>
        <p:cNvPr id="1" name=""/>
        <p:cNvGrpSpPr/>
        <p:nvPr/>
      </p:nvGrpSpPr>
      <p:grpSpPr>
        <a:xfrm>
          <a:off x="0" y="0"/>
          <a:ext cx="0" cy="0"/>
          <a:chOff x="0" y="0"/>
          <a:chExt cx="0" cy="0"/>
        </a:xfrm>
      </p:grpSpPr>
      <p:sp>
        <p:nvSpPr>
          <p:cNvPr id="2" name="Shape 0"/>
          <p:cNvSpPr/>
          <p:nvPr/>
        </p:nvSpPr>
        <p:spPr>
          <a:xfrm>
            <a:off x="8778240" y="4206240"/>
            <a:ext cx="4754880" cy="4754880"/>
          </a:xfrm>
          <a:prstGeom prst="ellipse">
            <a:avLst/>
          </a:prstGeom>
          <a:solidFill>
            <a:srgbClr val="083A50"/>
          </a:solidFill>
          <a:ln/>
        </p:spPr>
        <p:txBody>
          <a:bodyPr/>
          <a:lstStyle/>
          <a:p>
            <a:endParaRPr lang="en-GB"/>
          </a:p>
        </p:txBody>
      </p:sp>
      <p:sp>
        <p:nvSpPr>
          <p:cNvPr id="3" name="Shape 1"/>
          <p:cNvSpPr/>
          <p:nvPr/>
        </p:nvSpPr>
        <p:spPr>
          <a:xfrm>
            <a:off x="9601200" y="5029200"/>
            <a:ext cx="3108960" cy="3108960"/>
          </a:xfrm>
          <a:prstGeom prst="ellipse">
            <a:avLst/>
          </a:prstGeom>
          <a:solidFill>
            <a:srgbClr val="5B8C5A">
              <a:alpha val="30000"/>
            </a:srgbClr>
          </a:solidFill>
          <a:ln/>
        </p:spPr>
        <p:txBody>
          <a:bodyPr/>
          <a:lstStyle/>
          <a:p>
            <a:endParaRPr lang="en-GB"/>
          </a:p>
        </p:txBody>
      </p:sp>
      <p:sp>
        <p:nvSpPr>
          <p:cNvPr id="4" name="Shape 2"/>
          <p:cNvSpPr/>
          <p:nvPr/>
        </p:nvSpPr>
        <p:spPr>
          <a:xfrm>
            <a:off x="-1097280" y="-1280160"/>
            <a:ext cx="3291840" cy="3291840"/>
          </a:xfrm>
          <a:prstGeom prst="ellipse">
            <a:avLst/>
          </a:prstGeom>
          <a:solidFill>
            <a:srgbClr val="5B8C5A">
              <a:alpha val="25000"/>
            </a:srgbClr>
          </a:solidFill>
          <a:ln/>
        </p:spPr>
        <p:txBody>
          <a:bodyPr/>
          <a:lstStyle/>
          <a:p>
            <a:endParaRPr lang="en-GB"/>
          </a:p>
        </p:txBody>
      </p:sp>
      <p:sp>
        <p:nvSpPr>
          <p:cNvPr id="5" name="Text 3"/>
          <p:cNvSpPr txBox="1"/>
          <p:nvPr/>
        </p:nvSpPr>
        <p:spPr>
          <a:xfrm>
            <a:off x="731520" y="1371600"/>
            <a:ext cx="9601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HEALTH  ·  WELLBEING  ·  SUSTAINABLE DEVELOPMENT</a:t>
            </a:r>
            <a:endParaRPr lang="en-US" sz="1400" dirty="0"/>
          </a:p>
        </p:txBody>
      </p:sp>
      <p:sp>
        <p:nvSpPr>
          <p:cNvPr id="6" name="Text 4"/>
          <p:cNvSpPr txBox="1"/>
          <p:nvPr/>
        </p:nvSpPr>
        <p:spPr>
          <a:xfrm>
            <a:off x="731520" y="1783080"/>
            <a:ext cx="10515600" cy="2103120"/>
          </a:xfrm>
          <a:prstGeom prst="rect">
            <a:avLst/>
          </a:prstGeom>
          <a:noFill/>
          <a:ln/>
        </p:spPr>
        <p:txBody>
          <a:bodyPr wrap="square" lIns="0" tIns="0" rIns="0" bIns="0" rtlCol="0" anchor="ctr"/>
          <a:lstStyle/>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Integrating Health, Wellbeing and</a:t>
            </a:r>
            <a:endParaRPr lang="en-US" sz="3400" dirty="0"/>
          </a:p>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Sustainable Development in Health</a:t>
            </a:r>
            <a:endParaRPr lang="en-US" sz="3400" dirty="0"/>
          </a:p>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and Social Care</a:t>
            </a:r>
            <a:endParaRPr lang="en-US" sz="3400" dirty="0"/>
          </a:p>
        </p:txBody>
      </p:sp>
      <p:sp>
        <p:nvSpPr>
          <p:cNvPr id="7" name="Text 5"/>
          <p:cNvSpPr txBox="1"/>
          <p:nvPr/>
        </p:nvSpPr>
        <p:spPr>
          <a:xfrm>
            <a:off x="731520" y="3703320"/>
            <a:ext cx="9144000" cy="457200"/>
          </a:xfrm>
          <a:prstGeom prst="rect">
            <a:avLst/>
          </a:prstGeom>
          <a:noFill/>
          <a:ln/>
        </p:spPr>
        <p:txBody>
          <a:bodyPr wrap="square" lIns="0" tIns="0" rIns="0" bIns="0" rtlCol="0" anchor="ctr"/>
          <a:lstStyle/>
          <a:p>
            <a:pPr marL="0" indent="0">
              <a:buNone/>
            </a:pPr>
            <a:r>
              <a:rPr lang="en-US" sz="1800" i="1" dirty="0">
                <a:solidFill>
                  <a:srgbClr val="CADCFC"/>
                </a:solidFill>
                <a:latin typeface="Calibri" pitchFamily="34" charset="0"/>
                <a:ea typeface="Calibri" pitchFamily="34" charset="-122"/>
                <a:cs typeface="Calibri" pitchFamily="34" charset="-120"/>
              </a:rPr>
              <a:t>A critical examination of UK policy, theory and practice</a:t>
            </a:r>
            <a:endParaRPr lang="en-US" sz="1800" dirty="0"/>
          </a:p>
        </p:txBody>
      </p:sp>
      <p:sp>
        <p:nvSpPr>
          <p:cNvPr id="8" name="Shape 6"/>
          <p:cNvSpPr/>
          <p:nvPr/>
        </p:nvSpPr>
        <p:spPr>
          <a:xfrm>
            <a:off x="731520" y="5394960"/>
            <a:ext cx="2011680" cy="0"/>
          </a:xfrm>
          <a:prstGeom prst="line">
            <a:avLst/>
          </a:prstGeom>
          <a:noFill/>
          <a:ln w="31750">
            <a:solidFill>
              <a:srgbClr val="E76F51"/>
            </a:solidFill>
            <a:prstDash val="solid"/>
          </a:ln>
        </p:spPr>
        <p:txBody>
          <a:bodyPr/>
          <a:lstStyle/>
          <a:p>
            <a:endParaRPr lang="en-GB"/>
          </a:p>
        </p:txBody>
      </p:sp>
      <p:sp>
        <p:nvSpPr>
          <p:cNvPr id="9" name="Text 7"/>
          <p:cNvSpPr txBox="1"/>
          <p:nvPr/>
        </p:nvSpPr>
        <p:spPr>
          <a:xfrm>
            <a:off x="731520" y="5577840"/>
            <a:ext cx="8229600" cy="1097280"/>
          </a:xfrm>
          <a:prstGeom prst="rect">
            <a:avLst/>
          </a:prstGeom>
          <a:noFill/>
          <a:ln/>
        </p:spPr>
        <p:txBody>
          <a:bodyPr wrap="square" lIns="0" tIns="0" rIns="0" bIns="0" rtlCol="0" anchor="ctr"/>
          <a:lstStyle/>
          <a:p>
            <a:pPr marL="0" indent="0">
              <a:lnSpc>
                <a:spcPct val="130000"/>
              </a:lnSpc>
              <a:buNone/>
            </a:pPr>
            <a:r>
              <a:rPr lang="en-US" sz="1400" b="1" dirty="0">
                <a:solidFill>
                  <a:srgbClr val="FFFFFF"/>
                </a:solidFill>
                <a:latin typeface="Calibri" pitchFamily="34" charset="0"/>
                <a:ea typeface="Calibri" pitchFamily="34" charset="-122"/>
                <a:cs typeface="Calibri" pitchFamily="34" charset="-120"/>
              </a:rPr>
              <a:t>Thara Bi</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Student ID: 2243859</a:t>
            </a:r>
            <a:endParaRPr lang="en-US" sz="1400" dirty="0"/>
          </a:p>
          <a:p>
            <a:r>
              <a:rPr lang="en-US" sz="1400" dirty="0">
                <a:solidFill>
                  <a:srgbClr val="FFFFFF"/>
                </a:solidFill>
                <a:latin typeface="Calibri" pitchFamily="34" charset="0"/>
                <a:ea typeface="Calibri" pitchFamily="34" charset="-122"/>
                <a:cs typeface="Calibri" pitchFamily="34" charset="-120"/>
              </a:rPr>
              <a:t>Module:   </a:t>
            </a:r>
            <a:r>
              <a:rPr lang="en-GB" sz="1400" dirty="0">
                <a:solidFill>
                  <a:schemeClr val="bg1"/>
                </a:solidFill>
              </a:rPr>
              <a:t>BMHP6030</a:t>
            </a:r>
            <a:r>
              <a:rPr lang="en-US" sz="1100" dirty="0">
                <a:solidFill>
                  <a:schemeClr val="bg1"/>
                </a:solidFill>
                <a:latin typeface="Calibri" pitchFamily="34" charset="0"/>
                <a:ea typeface="Calibri" pitchFamily="34" charset="-122"/>
                <a:cs typeface="Calibri" pitchFamily="34" charset="-120"/>
              </a:rPr>
              <a:t>:</a:t>
            </a:r>
            <a:r>
              <a:rPr lang="en-US" sz="1400" dirty="0">
                <a:solidFill>
                  <a:srgbClr val="FFFFFF"/>
                </a:solidFill>
                <a:latin typeface="Calibri" pitchFamily="34" charset="0"/>
                <a:ea typeface="Calibri" pitchFamily="34" charset="-122"/>
                <a:cs typeface="Calibri" pitchFamily="34" charset="-120"/>
              </a:rPr>
              <a:t> Component 1- Presentation</a:t>
            </a:r>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Lecturer: Parese Ahmed</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15</a:t>
            </a:r>
            <a:r>
              <a:rPr lang="en-US" sz="1400" baseline="30000" dirty="0">
                <a:solidFill>
                  <a:srgbClr val="FFFFFF"/>
                </a:solidFill>
                <a:latin typeface="Calibri" pitchFamily="34" charset="0"/>
                <a:ea typeface="Calibri" pitchFamily="34" charset="-122"/>
                <a:cs typeface="Calibri" pitchFamily="34" charset="-120"/>
              </a:rPr>
              <a:t>th</a:t>
            </a:r>
            <a:r>
              <a:rPr lang="en-US" sz="1400" dirty="0">
                <a:solidFill>
                  <a:srgbClr val="FFFFFF"/>
                </a:solidFill>
                <a:latin typeface="Calibri" pitchFamily="34" charset="0"/>
                <a:ea typeface="Calibri" pitchFamily="34" charset="-122"/>
                <a:cs typeface="Calibri" pitchFamily="34" charset="-120"/>
              </a:rPr>
              <a:t> October 20026</a:t>
            </a:r>
            <a:endParaRPr lang="en-US" sz="1400" dirty="0"/>
          </a:p>
        </p:txBody>
      </p:sp>
    </p:spTree>
  </p:cSld>
  <p:clrMapOvr>
    <a:masterClrMapping/>
  </p:clrMapOvr>
  <mc:AlternateContent xmlns:mc="http://schemas.openxmlformats.org/markup-compatibility/2006">
    <mc:Choice xmlns:p14="http://schemas.microsoft.com/office/powerpoint/2010/main" Requires="p14">
      <p:transition spd="slow" p14:dur="2000" advTm="3277"/>
    </mc:Choice>
    <mc:Fallback>
      <p:transition spd="slow" advTm="327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INTRODUCTION</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Why Bring These Three Together?</a:t>
            </a:r>
            <a:endParaRPr lang="en-US" sz="3200" dirty="0"/>
          </a:p>
        </p:txBody>
      </p:sp>
      <p:sp>
        <p:nvSpPr>
          <p:cNvPr id="4" name="Shape 2"/>
          <p:cNvSpPr/>
          <p:nvPr/>
        </p:nvSpPr>
        <p:spPr>
          <a:xfrm>
            <a:off x="548640" y="1828800"/>
            <a:ext cx="3566160" cy="3291840"/>
          </a:xfrm>
          <a:prstGeom prst="roundRect">
            <a:avLst>
              <a:gd name="adj" fmla="val 3333"/>
            </a:avLst>
          </a:prstGeom>
          <a:solidFill>
            <a:srgbClr val="E8F1EE"/>
          </a:solidFill>
          <a:ln/>
        </p:spPr>
        <p:txBody>
          <a:bodyPr/>
          <a:lstStyle/>
          <a:p>
            <a:endParaRPr lang="en-GB"/>
          </a:p>
        </p:txBody>
      </p:sp>
      <p:sp>
        <p:nvSpPr>
          <p:cNvPr id="5" name="Shape 3"/>
          <p:cNvSpPr/>
          <p:nvPr/>
        </p:nvSpPr>
        <p:spPr>
          <a:xfrm>
            <a:off x="868680" y="2194560"/>
            <a:ext cx="640080" cy="640080"/>
          </a:xfrm>
          <a:prstGeom prst="ellipse">
            <a:avLst/>
          </a:prstGeom>
          <a:solidFill>
            <a:srgbClr val="0B4F6C"/>
          </a:solidFill>
          <a:ln/>
        </p:spPr>
        <p:txBody>
          <a:bodyPr/>
          <a:lstStyle/>
          <a:p>
            <a:endParaRPr lang="en-GB"/>
          </a:p>
        </p:txBody>
      </p:sp>
      <p:sp>
        <p:nvSpPr>
          <p:cNvPr id="6" name="Text 4"/>
          <p:cNvSpPr txBox="1"/>
          <p:nvPr/>
        </p:nvSpPr>
        <p:spPr>
          <a:xfrm>
            <a:off x="86868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7" name="Text 5"/>
          <p:cNvSpPr txBox="1"/>
          <p:nvPr/>
        </p:nvSpPr>
        <p:spPr>
          <a:xfrm>
            <a:off x="82296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Rising pressure</a:t>
            </a:r>
            <a:endParaRPr lang="en-US" sz="1700" dirty="0"/>
          </a:p>
        </p:txBody>
      </p:sp>
      <p:sp>
        <p:nvSpPr>
          <p:cNvPr id="8" name="Text 6"/>
          <p:cNvSpPr txBox="1"/>
          <p:nvPr/>
        </p:nvSpPr>
        <p:spPr>
          <a:xfrm>
            <a:off x="82296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Chronic disease, ageing population and constrained budgets are straining UK services (NHS England, 2019).</a:t>
            </a:r>
            <a:endParaRPr lang="en-US" sz="1300" b="1" dirty="0"/>
          </a:p>
        </p:txBody>
      </p:sp>
      <p:sp>
        <p:nvSpPr>
          <p:cNvPr id="9" name="Shape 7"/>
          <p:cNvSpPr/>
          <p:nvPr/>
        </p:nvSpPr>
        <p:spPr>
          <a:xfrm>
            <a:off x="4343400" y="1828800"/>
            <a:ext cx="3566160" cy="3291840"/>
          </a:xfrm>
          <a:prstGeom prst="roundRect">
            <a:avLst>
              <a:gd name="adj" fmla="val 3333"/>
            </a:avLst>
          </a:prstGeom>
          <a:solidFill>
            <a:srgbClr val="E8F1EE"/>
          </a:solidFill>
          <a:ln/>
        </p:spPr>
        <p:txBody>
          <a:bodyPr/>
          <a:lstStyle/>
          <a:p>
            <a:endParaRPr lang="en-GB"/>
          </a:p>
        </p:txBody>
      </p:sp>
      <p:sp>
        <p:nvSpPr>
          <p:cNvPr id="10" name="Shape 8"/>
          <p:cNvSpPr/>
          <p:nvPr/>
        </p:nvSpPr>
        <p:spPr>
          <a:xfrm>
            <a:off x="4663440" y="2194560"/>
            <a:ext cx="640080" cy="640080"/>
          </a:xfrm>
          <a:prstGeom prst="ellipse">
            <a:avLst/>
          </a:prstGeom>
          <a:solidFill>
            <a:srgbClr val="5B8C5A"/>
          </a:solidFill>
          <a:ln/>
        </p:spPr>
        <p:txBody>
          <a:bodyPr/>
          <a:lstStyle/>
          <a:p>
            <a:endParaRPr lang="en-GB"/>
          </a:p>
        </p:txBody>
      </p:sp>
      <p:sp>
        <p:nvSpPr>
          <p:cNvPr id="11" name="Text 9"/>
          <p:cNvSpPr txBox="1"/>
          <p:nvPr/>
        </p:nvSpPr>
        <p:spPr>
          <a:xfrm>
            <a:off x="466344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2" name="Text 10"/>
          <p:cNvSpPr txBox="1"/>
          <p:nvPr/>
        </p:nvSpPr>
        <p:spPr>
          <a:xfrm>
            <a:off x="461772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A sustainability mandate</a:t>
            </a:r>
            <a:endParaRPr lang="en-US" sz="1700" dirty="0"/>
          </a:p>
        </p:txBody>
      </p:sp>
      <p:sp>
        <p:nvSpPr>
          <p:cNvPr id="13" name="Text 11"/>
          <p:cNvSpPr txBox="1"/>
          <p:nvPr/>
        </p:nvSpPr>
        <p:spPr>
          <a:xfrm>
            <a:off x="461772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NHS England's 2019 Long Term Plan commits to prevention-first care and a lower environmental footprint (NHS England, 2019).</a:t>
            </a:r>
            <a:endParaRPr lang="en-US" sz="1300" b="1" dirty="0"/>
          </a:p>
        </p:txBody>
      </p:sp>
      <p:sp>
        <p:nvSpPr>
          <p:cNvPr id="14" name="Shape 12"/>
          <p:cNvSpPr/>
          <p:nvPr/>
        </p:nvSpPr>
        <p:spPr>
          <a:xfrm>
            <a:off x="8138160" y="1828800"/>
            <a:ext cx="3566160" cy="3291840"/>
          </a:xfrm>
          <a:prstGeom prst="roundRect">
            <a:avLst>
              <a:gd name="adj" fmla="val 3333"/>
            </a:avLst>
          </a:prstGeom>
          <a:solidFill>
            <a:srgbClr val="E8F1EE"/>
          </a:solidFill>
          <a:ln/>
        </p:spPr>
        <p:txBody>
          <a:bodyPr/>
          <a:lstStyle/>
          <a:p>
            <a:endParaRPr lang="en-GB"/>
          </a:p>
        </p:txBody>
      </p:sp>
      <p:sp>
        <p:nvSpPr>
          <p:cNvPr id="15" name="Shape 13"/>
          <p:cNvSpPr/>
          <p:nvPr/>
        </p:nvSpPr>
        <p:spPr>
          <a:xfrm>
            <a:off x="8458200" y="2194560"/>
            <a:ext cx="640080" cy="640080"/>
          </a:xfrm>
          <a:prstGeom prst="ellipse">
            <a:avLst/>
          </a:prstGeom>
          <a:solidFill>
            <a:srgbClr val="E76F51"/>
          </a:solidFill>
          <a:ln/>
        </p:spPr>
        <p:txBody>
          <a:bodyPr/>
          <a:lstStyle/>
          <a:p>
            <a:endParaRPr lang="en-GB"/>
          </a:p>
        </p:txBody>
      </p:sp>
      <p:sp>
        <p:nvSpPr>
          <p:cNvPr id="16" name="Text 14"/>
          <p:cNvSpPr txBox="1"/>
          <p:nvPr/>
        </p:nvSpPr>
        <p:spPr>
          <a:xfrm>
            <a:off x="845820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17" name="Text 15"/>
          <p:cNvSpPr txBox="1"/>
          <p:nvPr/>
        </p:nvSpPr>
        <p:spPr>
          <a:xfrm>
            <a:off x="841248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A global framework</a:t>
            </a:r>
            <a:endParaRPr lang="en-US" sz="1700" dirty="0"/>
          </a:p>
        </p:txBody>
      </p:sp>
      <p:sp>
        <p:nvSpPr>
          <p:cNvPr id="18" name="Text 16"/>
          <p:cNvSpPr txBox="1"/>
          <p:nvPr/>
        </p:nvSpPr>
        <p:spPr>
          <a:xfrm>
            <a:off x="841248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The UN's Sustainable Development Goals connect local practice to a global standard (HM Government, 2019).</a:t>
            </a:r>
            <a:endParaRPr lang="en-US" sz="1300" b="1" dirty="0"/>
          </a:p>
        </p:txBody>
      </p:sp>
      <p:sp>
        <p:nvSpPr>
          <p:cNvPr id="21" name="Text 1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Health</a:t>
            </a:r>
            <a:endParaRPr lang="en-US" sz="3200" dirty="0"/>
          </a:p>
        </p:txBody>
      </p:sp>
      <p:sp>
        <p:nvSpPr>
          <p:cNvPr id="4" name="Shape 2"/>
          <p:cNvSpPr/>
          <p:nvPr/>
        </p:nvSpPr>
        <p:spPr>
          <a:xfrm>
            <a:off x="548640" y="1737360"/>
            <a:ext cx="4023360" cy="3931920"/>
          </a:xfrm>
          <a:prstGeom prst="roundRect">
            <a:avLst>
              <a:gd name="adj" fmla="val 2791"/>
            </a:avLst>
          </a:prstGeom>
          <a:solidFill>
            <a:srgbClr val="0B4F6C"/>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Health</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A state of complete physical, mental and social wellbeing - not merely the absence of disease.</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(WHO Constitution, 1946; reaffirmed in WHO, 2021)</a:t>
            </a:r>
            <a:endParaRPr lang="en-US" sz="1450" dirty="0"/>
          </a:p>
        </p:txBody>
      </p:sp>
      <p:sp>
        <p:nvSpPr>
          <p:cNvPr id="7" name="Shape 5"/>
          <p:cNvSpPr/>
          <p:nvPr/>
        </p:nvSpPr>
        <p:spPr>
          <a:xfrm>
            <a:off x="5029200" y="1874520"/>
            <a:ext cx="128016" cy="128016"/>
          </a:xfrm>
          <a:prstGeom prst="ellipse">
            <a:avLst/>
          </a:prstGeom>
          <a:solidFill>
            <a:srgbClr val="0B4F6C"/>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Beyond the biomedical view</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Moves past a narrow 'not ill' definition toward a positive, holistic state (WHO, 1946).</a:t>
            </a:r>
            <a:endParaRPr lang="en-US" sz="1250" b="1" dirty="0"/>
          </a:p>
        </p:txBody>
      </p:sp>
      <p:sp>
        <p:nvSpPr>
          <p:cNvPr id="10" name="Shape 8"/>
          <p:cNvSpPr/>
          <p:nvPr/>
        </p:nvSpPr>
        <p:spPr>
          <a:xfrm>
            <a:off x="5029200" y="2926080"/>
            <a:ext cx="128016" cy="128016"/>
          </a:xfrm>
          <a:prstGeom prst="ellipse">
            <a:avLst/>
          </a:prstGeom>
          <a:solidFill>
            <a:srgbClr val="0B4F6C"/>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Three interacting dimensions</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Physical, mental and social health are treated as equally important (WHO, 1946).</a:t>
            </a:r>
            <a:endParaRPr lang="en-US" sz="1250" b="1" dirty="0"/>
          </a:p>
        </p:txBody>
      </p:sp>
      <p:sp>
        <p:nvSpPr>
          <p:cNvPr id="13" name="Shape 11"/>
          <p:cNvSpPr/>
          <p:nvPr/>
        </p:nvSpPr>
        <p:spPr>
          <a:xfrm>
            <a:off x="5029200" y="3977640"/>
            <a:ext cx="128016" cy="128016"/>
          </a:xfrm>
          <a:prstGeom prst="ellipse">
            <a:avLst/>
          </a:prstGeom>
          <a:solidFill>
            <a:srgbClr val="0B4F6C"/>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 practice challenge</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Time and resource pressures often push services back toward physical symptoms alone.</a:t>
            </a:r>
            <a:endParaRPr lang="en-US" sz="125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Wellbeing</a:t>
            </a:r>
            <a:endParaRPr lang="en-US" sz="3200" dirty="0"/>
          </a:p>
        </p:txBody>
      </p:sp>
      <p:sp>
        <p:nvSpPr>
          <p:cNvPr id="4" name="Shape 2"/>
          <p:cNvSpPr/>
          <p:nvPr/>
        </p:nvSpPr>
        <p:spPr>
          <a:xfrm>
            <a:off x="548640" y="1737360"/>
            <a:ext cx="4023360" cy="3931920"/>
          </a:xfrm>
          <a:prstGeom prst="roundRect">
            <a:avLst>
              <a:gd name="adj" fmla="val 2791"/>
            </a:avLst>
          </a:prstGeom>
          <a:solidFill>
            <a:srgbClr val="5B8C5A"/>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Wellbeing</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Encompasses both how a person evaluates their own life, and the measurable conditions in which they live.</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(WHO Health Promotion Glossary, 2021)</a:t>
            </a:r>
            <a:endParaRPr lang="en-US" sz="1450" dirty="0"/>
          </a:p>
        </p:txBody>
      </p:sp>
      <p:sp>
        <p:nvSpPr>
          <p:cNvPr id="7" name="Shape 5"/>
          <p:cNvSpPr/>
          <p:nvPr/>
        </p:nvSpPr>
        <p:spPr>
          <a:xfrm>
            <a:off x="5029200" y="1874520"/>
            <a:ext cx="128016" cy="128016"/>
          </a:xfrm>
          <a:prstGeom prst="ellipse">
            <a:avLst/>
          </a:prstGeom>
          <a:solidFill>
            <a:srgbClr val="5B8C5A"/>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Subjective wellbeing</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Self-rated life satisfaction, happiness and sense of purpose (WHO, 2021).</a:t>
            </a:r>
            <a:endParaRPr lang="en-US" sz="1250" b="1" dirty="0"/>
          </a:p>
        </p:txBody>
      </p:sp>
      <p:sp>
        <p:nvSpPr>
          <p:cNvPr id="10" name="Shape 8"/>
          <p:cNvSpPr/>
          <p:nvPr/>
        </p:nvSpPr>
        <p:spPr>
          <a:xfrm>
            <a:off x="5029200" y="2926080"/>
            <a:ext cx="128016" cy="128016"/>
          </a:xfrm>
          <a:prstGeom prst="ellipse">
            <a:avLst/>
          </a:prstGeom>
          <a:solidFill>
            <a:srgbClr val="5B8C5A"/>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Objective wellbeing</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Measurable living standards - income, housing, education, access to services (WHO, 2021).</a:t>
            </a:r>
            <a:endParaRPr lang="en-US" sz="1250" b="1" dirty="0"/>
          </a:p>
        </p:txBody>
      </p:sp>
      <p:sp>
        <p:nvSpPr>
          <p:cNvPr id="13" name="Shape 11"/>
          <p:cNvSpPr/>
          <p:nvPr/>
        </p:nvSpPr>
        <p:spPr>
          <a:xfrm>
            <a:off x="5029200" y="3977640"/>
            <a:ext cx="128016" cy="128016"/>
          </a:xfrm>
          <a:prstGeom prst="ellipse">
            <a:avLst/>
          </a:prstGeom>
          <a:solidFill>
            <a:srgbClr val="5B8C5A"/>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Why both matter</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Good objective conditions do not guarantee good subjective well-being, nor does the reverse (WHO, 2021).</a:t>
            </a:r>
            <a:endParaRPr lang="en-US" sz="125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Sustainable Development</a:t>
            </a:r>
            <a:endParaRPr lang="en-US" sz="3200" dirty="0"/>
          </a:p>
        </p:txBody>
      </p:sp>
      <p:sp>
        <p:nvSpPr>
          <p:cNvPr id="4" name="Shape 2"/>
          <p:cNvSpPr/>
          <p:nvPr/>
        </p:nvSpPr>
        <p:spPr>
          <a:xfrm>
            <a:off x="548640" y="1737360"/>
            <a:ext cx="4023360" cy="3931920"/>
          </a:xfrm>
          <a:prstGeom prst="roundRect">
            <a:avLst>
              <a:gd name="adj" fmla="val 2791"/>
            </a:avLst>
          </a:prstGeom>
          <a:solidFill>
            <a:srgbClr val="E76F51"/>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Sustainable</a:t>
            </a:r>
            <a:endParaRPr lang="en-US" sz="2600" dirty="0"/>
          </a:p>
          <a:p>
            <a:pPr marL="0" indent="0">
              <a:buNone/>
            </a:pPr>
            <a:r>
              <a:rPr lang="en-US" sz="2600" b="1" dirty="0">
                <a:solidFill>
                  <a:srgbClr val="FFFFFF"/>
                </a:solidFill>
                <a:latin typeface="Cambria" pitchFamily="34" charset="0"/>
                <a:ea typeface="Cambria" pitchFamily="34" charset="-122"/>
                <a:cs typeface="Cambria" pitchFamily="34" charset="-120"/>
              </a:rPr>
              <a:t>Development</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Development that meets present needs without compromising the ability of future generations to meet their own.</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(HM Government, 2019)</a:t>
            </a:r>
            <a:endParaRPr lang="en-US" sz="1450" dirty="0"/>
          </a:p>
        </p:txBody>
      </p:sp>
      <p:sp>
        <p:nvSpPr>
          <p:cNvPr id="7" name="Shape 5"/>
          <p:cNvSpPr/>
          <p:nvPr/>
        </p:nvSpPr>
        <p:spPr>
          <a:xfrm>
            <a:off x="5029200" y="1874520"/>
            <a:ext cx="128016" cy="128016"/>
          </a:xfrm>
          <a:prstGeom prst="ellipse">
            <a:avLst/>
          </a:prstGeom>
          <a:solidFill>
            <a:srgbClr val="E76F51"/>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Three pillars</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Environmental, social and economic sustainability must all be balanced (HM Government, 2019).</a:t>
            </a:r>
            <a:endParaRPr lang="en-US" sz="1250" b="1" dirty="0"/>
          </a:p>
        </p:txBody>
      </p:sp>
      <p:sp>
        <p:nvSpPr>
          <p:cNvPr id="10" name="Shape 8"/>
          <p:cNvSpPr/>
          <p:nvPr/>
        </p:nvSpPr>
        <p:spPr>
          <a:xfrm>
            <a:off x="5029200" y="2926080"/>
            <a:ext cx="128016" cy="128016"/>
          </a:xfrm>
          <a:prstGeom prst="ellipse">
            <a:avLst/>
          </a:prstGeom>
          <a:solidFill>
            <a:srgbClr val="E76F51"/>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Applied to care</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Services must be financially viable, low-carbon, and socially just.</a:t>
            </a:r>
            <a:endParaRPr lang="en-US" sz="1250" b="1" dirty="0"/>
          </a:p>
        </p:txBody>
      </p:sp>
      <p:sp>
        <p:nvSpPr>
          <p:cNvPr id="13" name="Shape 11"/>
          <p:cNvSpPr/>
          <p:nvPr/>
        </p:nvSpPr>
        <p:spPr>
          <a:xfrm>
            <a:off x="5029200" y="3977640"/>
            <a:ext cx="128016" cy="128016"/>
          </a:xfrm>
          <a:prstGeom prst="ellipse">
            <a:avLst/>
          </a:prstGeom>
          <a:solidFill>
            <a:srgbClr val="E76F51"/>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 global framework</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Operationalised through the UN's Sustainable Development Goals, adopted in 2015 (HM Government, 2019).</a:t>
            </a:r>
            <a:endParaRPr lang="en-US" sz="1250" b="1"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THEORY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Theory One: The Biopsychosocial Model</a:t>
            </a:r>
            <a:endParaRPr lang="en-US" sz="3200" dirty="0"/>
          </a:p>
        </p:txBody>
      </p:sp>
      <p:sp>
        <p:nvSpPr>
          <p:cNvPr id="4" name="Shape 2"/>
          <p:cNvSpPr/>
          <p:nvPr/>
        </p:nvSpPr>
        <p:spPr>
          <a:xfrm>
            <a:off x="2034540" y="2125980"/>
            <a:ext cx="1417320" cy="1417320"/>
          </a:xfrm>
          <a:prstGeom prst="ellipse">
            <a:avLst/>
          </a:prstGeom>
          <a:solidFill>
            <a:srgbClr val="0B4F6C">
              <a:alpha val="75000"/>
            </a:srgbClr>
          </a:solidFill>
          <a:ln/>
        </p:spPr>
        <p:txBody>
          <a:bodyPr/>
          <a:lstStyle/>
          <a:p>
            <a:endParaRPr lang="en-GB"/>
          </a:p>
        </p:txBody>
      </p:sp>
      <p:sp>
        <p:nvSpPr>
          <p:cNvPr id="5" name="Shape 3"/>
          <p:cNvSpPr/>
          <p:nvPr/>
        </p:nvSpPr>
        <p:spPr>
          <a:xfrm>
            <a:off x="2857500" y="2125980"/>
            <a:ext cx="1417320" cy="1417320"/>
          </a:xfrm>
          <a:prstGeom prst="ellipse">
            <a:avLst/>
          </a:prstGeom>
          <a:solidFill>
            <a:srgbClr val="5B8C5A">
              <a:alpha val="75000"/>
            </a:srgbClr>
          </a:solidFill>
          <a:ln/>
        </p:spPr>
        <p:txBody>
          <a:bodyPr/>
          <a:lstStyle/>
          <a:p>
            <a:endParaRPr lang="en-GB"/>
          </a:p>
        </p:txBody>
      </p:sp>
      <p:sp>
        <p:nvSpPr>
          <p:cNvPr id="6" name="Shape 4"/>
          <p:cNvSpPr/>
          <p:nvPr/>
        </p:nvSpPr>
        <p:spPr>
          <a:xfrm>
            <a:off x="2446020" y="2948940"/>
            <a:ext cx="1417320" cy="1417320"/>
          </a:xfrm>
          <a:prstGeom prst="ellipse">
            <a:avLst/>
          </a:prstGeom>
          <a:solidFill>
            <a:srgbClr val="E76F51">
              <a:alpha val="75000"/>
            </a:srgbClr>
          </a:solidFill>
          <a:ln/>
        </p:spPr>
        <p:txBody>
          <a:bodyPr/>
          <a:lstStyle/>
          <a:p>
            <a:endParaRPr lang="en-GB"/>
          </a:p>
        </p:txBody>
      </p:sp>
      <p:sp>
        <p:nvSpPr>
          <p:cNvPr id="7" name="Text 5"/>
          <p:cNvSpPr txBox="1"/>
          <p:nvPr/>
        </p:nvSpPr>
        <p:spPr>
          <a:xfrm>
            <a:off x="1783080" y="1874520"/>
            <a:ext cx="1280160" cy="457200"/>
          </a:xfrm>
          <a:prstGeom prst="rect">
            <a:avLst/>
          </a:prstGeom>
          <a:noFill/>
          <a:ln/>
        </p:spPr>
        <p:txBody>
          <a:bodyPr wrap="square" lIns="0" tIns="0" rIns="0" bIns="0" rtlCol="0" anchor="ctr"/>
          <a:lstStyle/>
          <a:p>
            <a:pPr marL="0" indent="0" algn="ctr">
              <a:buNone/>
            </a:pPr>
            <a:r>
              <a:rPr lang="en-US" sz="1200" b="1" dirty="0">
                <a:solidFill>
                  <a:srgbClr val="083A50"/>
                </a:solidFill>
                <a:latin typeface="Calibri" pitchFamily="34" charset="0"/>
                <a:ea typeface="Calibri" pitchFamily="34" charset="-122"/>
                <a:cs typeface="Calibri" pitchFamily="34" charset="-120"/>
              </a:rPr>
              <a:t>Biological</a:t>
            </a:r>
            <a:endParaRPr lang="en-US" sz="1200" dirty="0"/>
          </a:p>
        </p:txBody>
      </p:sp>
      <p:sp>
        <p:nvSpPr>
          <p:cNvPr id="8" name="Text 6"/>
          <p:cNvSpPr txBox="1"/>
          <p:nvPr/>
        </p:nvSpPr>
        <p:spPr>
          <a:xfrm>
            <a:off x="3246120" y="1874520"/>
            <a:ext cx="1463040" cy="457200"/>
          </a:xfrm>
          <a:prstGeom prst="rect">
            <a:avLst/>
          </a:prstGeom>
          <a:noFill/>
          <a:ln/>
        </p:spPr>
        <p:txBody>
          <a:bodyPr wrap="square" lIns="0" tIns="0" rIns="0" bIns="0" rtlCol="0" anchor="ctr"/>
          <a:lstStyle/>
          <a:p>
            <a:pPr marL="0" indent="0" algn="ctr">
              <a:buNone/>
            </a:pPr>
            <a:r>
              <a:rPr lang="en-US" sz="1200" b="1" dirty="0">
                <a:solidFill>
                  <a:srgbClr val="3F6B31"/>
                </a:solidFill>
                <a:latin typeface="Calibri" pitchFamily="34" charset="0"/>
                <a:ea typeface="Calibri" pitchFamily="34" charset="-122"/>
                <a:cs typeface="Calibri" pitchFamily="34" charset="-120"/>
              </a:rPr>
              <a:t>Psychological</a:t>
            </a:r>
            <a:endParaRPr lang="en-US" sz="1200" dirty="0"/>
          </a:p>
        </p:txBody>
      </p:sp>
      <p:sp>
        <p:nvSpPr>
          <p:cNvPr id="9" name="Text 7"/>
          <p:cNvSpPr txBox="1"/>
          <p:nvPr/>
        </p:nvSpPr>
        <p:spPr>
          <a:xfrm>
            <a:off x="2514600" y="4251960"/>
            <a:ext cx="1280160" cy="457200"/>
          </a:xfrm>
          <a:prstGeom prst="rect">
            <a:avLst/>
          </a:prstGeom>
          <a:noFill/>
          <a:ln/>
        </p:spPr>
        <p:txBody>
          <a:bodyPr wrap="square" lIns="0" tIns="0" rIns="0" bIns="0" rtlCol="0" anchor="ctr"/>
          <a:lstStyle/>
          <a:p>
            <a:pPr marL="0" indent="0" algn="ctr">
              <a:buNone/>
            </a:pPr>
            <a:r>
              <a:rPr lang="en-US" sz="1200" b="1" dirty="0">
                <a:solidFill>
                  <a:srgbClr val="A6431F"/>
                </a:solidFill>
                <a:latin typeface="Calibri" pitchFamily="34" charset="0"/>
                <a:ea typeface="Calibri" pitchFamily="34" charset="-122"/>
                <a:cs typeface="Calibri" pitchFamily="34" charset="-120"/>
              </a:rPr>
              <a:t>Social</a:t>
            </a:r>
            <a:endParaRPr lang="en-US" sz="1200" dirty="0"/>
          </a:p>
        </p:txBody>
      </p:sp>
      <p:sp>
        <p:nvSpPr>
          <p:cNvPr id="10" name="Text 8"/>
          <p:cNvSpPr txBox="1"/>
          <p:nvPr/>
        </p:nvSpPr>
        <p:spPr>
          <a:xfrm>
            <a:off x="2788920" y="3063240"/>
            <a:ext cx="822960" cy="640080"/>
          </a:xfrm>
          <a:prstGeom prst="rect">
            <a:avLst/>
          </a:prstGeom>
          <a:noFill/>
          <a:ln/>
        </p:spPr>
        <p:txBody>
          <a:bodyPr wrap="square" lIns="0" tIns="0" rIns="0" bIns="0" rtlCol="0" anchor="ctr"/>
          <a:lstStyle/>
          <a:p>
            <a:pPr marL="0" indent="0" algn="ctr">
              <a:buNone/>
            </a:pPr>
            <a:r>
              <a:rPr lang="en-US" sz="1200" b="1" dirty="0">
                <a:solidFill>
                  <a:srgbClr val="16262B"/>
                </a:solidFill>
                <a:latin typeface="Cambria" pitchFamily="34" charset="0"/>
                <a:ea typeface="Cambria" pitchFamily="34" charset="-122"/>
                <a:cs typeface="Cambria" pitchFamily="34" charset="-120"/>
              </a:rPr>
              <a:t>Health &amp;</a:t>
            </a:r>
            <a:endParaRPr lang="en-US" sz="1200" dirty="0"/>
          </a:p>
          <a:p>
            <a:pPr marL="0" indent="0" algn="ctr">
              <a:buNone/>
            </a:pPr>
            <a:r>
              <a:rPr lang="en-US" sz="1200" b="1" dirty="0">
                <a:solidFill>
                  <a:srgbClr val="16262B"/>
                </a:solidFill>
                <a:latin typeface="Cambria" pitchFamily="34" charset="0"/>
                <a:ea typeface="Cambria" pitchFamily="34" charset="-122"/>
                <a:cs typeface="Cambria" pitchFamily="34" charset="-120"/>
              </a:rPr>
              <a:t>Illness</a:t>
            </a:r>
            <a:endParaRPr lang="en-US" sz="1200" dirty="0"/>
          </a:p>
        </p:txBody>
      </p:sp>
      <p:sp>
        <p:nvSpPr>
          <p:cNvPr id="11" name="Shape 9"/>
          <p:cNvSpPr/>
          <p:nvPr/>
        </p:nvSpPr>
        <p:spPr>
          <a:xfrm>
            <a:off x="5760720" y="1874520"/>
            <a:ext cx="128016" cy="128016"/>
          </a:xfrm>
          <a:prstGeom prst="ellipse">
            <a:avLst/>
          </a:prstGeom>
          <a:solidFill>
            <a:srgbClr val="0B4F6C"/>
          </a:solidFill>
          <a:ln/>
        </p:spPr>
        <p:txBody>
          <a:bodyPr/>
          <a:lstStyle/>
          <a:p>
            <a:endParaRPr lang="en-GB"/>
          </a:p>
        </p:txBody>
      </p:sp>
      <p:sp>
        <p:nvSpPr>
          <p:cNvPr id="12" name="Text 10"/>
          <p:cNvSpPr txBox="1"/>
          <p:nvPr/>
        </p:nvSpPr>
        <p:spPr>
          <a:xfrm>
            <a:off x="6080760" y="171907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Engel (1977); revisited by Wade &amp; Halligan (2017)</a:t>
            </a:r>
            <a:endParaRPr lang="en-US" sz="1450" dirty="0"/>
          </a:p>
        </p:txBody>
      </p:sp>
      <p:sp>
        <p:nvSpPr>
          <p:cNvPr id="13" name="Text 11"/>
          <p:cNvSpPr txBox="1"/>
          <p:nvPr/>
        </p:nvSpPr>
        <p:spPr>
          <a:xfrm>
            <a:off x="6080760" y="210312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Illness and health emerge from biological, psychological and social factors together - not biology alone.</a:t>
            </a:r>
            <a:endParaRPr lang="en-US" sz="1250" b="1" dirty="0"/>
          </a:p>
        </p:txBody>
      </p:sp>
      <p:sp>
        <p:nvSpPr>
          <p:cNvPr id="14" name="Shape 12"/>
          <p:cNvSpPr/>
          <p:nvPr/>
        </p:nvSpPr>
        <p:spPr>
          <a:xfrm>
            <a:off x="5760720" y="3108960"/>
            <a:ext cx="128016" cy="128016"/>
          </a:xfrm>
          <a:prstGeom prst="ellipse">
            <a:avLst/>
          </a:prstGeom>
          <a:solidFill>
            <a:srgbClr val="0B4F6C"/>
          </a:solidFill>
          <a:ln/>
        </p:spPr>
        <p:txBody>
          <a:bodyPr/>
          <a:lstStyle/>
          <a:p>
            <a:endParaRPr lang="en-GB"/>
          </a:p>
        </p:txBody>
      </p:sp>
      <p:sp>
        <p:nvSpPr>
          <p:cNvPr id="15" name="Text 13"/>
          <p:cNvSpPr txBox="1"/>
          <p:nvPr/>
        </p:nvSpPr>
        <p:spPr>
          <a:xfrm>
            <a:off x="6080760" y="295351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Informs UK practice</a:t>
            </a:r>
            <a:endParaRPr lang="en-US" sz="1450" dirty="0"/>
          </a:p>
        </p:txBody>
      </p:sp>
      <p:sp>
        <p:nvSpPr>
          <p:cNvPr id="16" name="Text 14"/>
          <p:cNvSpPr txBox="1"/>
          <p:nvPr/>
        </p:nvSpPr>
        <p:spPr>
          <a:xfrm>
            <a:off x="6080760" y="333756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Underpins multidisciplinary teams, social prescribing, and person-centred care models.</a:t>
            </a:r>
            <a:endParaRPr lang="en-US" sz="1250" b="1" dirty="0"/>
          </a:p>
        </p:txBody>
      </p:sp>
      <p:sp>
        <p:nvSpPr>
          <p:cNvPr id="17" name="Shape 15"/>
          <p:cNvSpPr/>
          <p:nvPr/>
        </p:nvSpPr>
        <p:spPr>
          <a:xfrm>
            <a:off x="5760720" y="4343400"/>
            <a:ext cx="128016" cy="128016"/>
          </a:xfrm>
          <a:prstGeom prst="ellipse">
            <a:avLst/>
          </a:prstGeom>
          <a:solidFill>
            <a:srgbClr val="0B4F6C"/>
          </a:solidFill>
          <a:ln/>
        </p:spPr>
        <p:txBody>
          <a:bodyPr/>
          <a:lstStyle/>
          <a:p>
            <a:endParaRPr lang="en-GB"/>
          </a:p>
        </p:txBody>
      </p:sp>
      <p:sp>
        <p:nvSpPr>
          <p:cNvPr id="18" name="Text 16"/>
          <p:cNvSpPr txBox="1"/>
          <p:nvPr/>
        </p:nvSpPr>
        <p:spPr>
          <a:xfrm>
            <a:off x="6080760" y="418795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A critical limitation</a:t>
            </a:r>
            <a:endParaRPr lang="en-US" sz="1450" dirty="0"/>
          </a:p>
        </p:txBody>
      </p:sp>
      <p:sp>
        <p:nvSpPr>
          <p:cNvPr id="19" name="Text 17"/>
          <p:cNvSpPr txBox="1"/>
          <p:nvPr/>
        </p:nvSpPr>
        <p:spPr>
          <a:xfrm>
            <a:off x="6080760" y="457200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Often invoked in principle but rarely fully </a:t>
            </a:r>
            <a:r>
              <a:rPr lang="en-US" sz="1250" b="1" dirty="0" err="1">
                <a:solidFill>
                  <a:srgbClr val="5C6F73"/>
                </a:solidFill>
                <a:latin typeface="Calibri" pitchFamily="34" charset="0"/>
                <a:ea typeface="Calibri" pitchFamily="34" charset="-122"/>
                <a:cs typeface="Calibri" pitchFamily="34" charset="-120"/>
              </a:rPr>
              <a:t>operationalised</a:t>
            </a:r>
            <a:r>
              <a:rPr lang="en-US" sz="1250" b="1" dirty="0">
                <a:solidFill>
                  <a:srgbClr val="5C6F73"/>
                </a:solidFill>
                <a:latin typeface="Calibri" pitchFamily="34" charset="0"/>
                <a:ea typeface="Calibri" pitchFamily="34" charset="-122"/>
                <a:cs typeface="Calibri" pitchFamily="34" charset="-120"/>
              </a:rPr>
              <a:t>, funding and time pressures still centre on the biomedical (Wade &amp; Halligan, 2017).</a:t>
            </a:r>
            <a:endParaRPr lang="en-US" sz="1250" b="1" dirty="0"/>
          </a:p>
        </p:txBody>
      </p:sp>
      <p:sp>
        <p:nvSpPr>
          <p:cNvPr id="20" name="Text 18"/>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1" name="Text 1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2" name="Text 2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THEORY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Theory Two: The Ecological Model</a:t>
            </a:r>
            <a:endParaRPr lang="en-US" sz="3200" dirty="0"/>
          </a:p>
        </p:txBody>
      </p:sp>
      <p:sp>
        <p:nvSpPr>
          <p:cNvPr id="4" name="Shape 2"/>
          <p:cNvSpPr/>
          <p:nvPr/>
        </p:nvSpPr>
        <p:spPr>
          <a:xfrm>
            <a:off x="1828800" y="2560320"/>
            <a:ext cx="2377440" cy="2377440"/>
          </a:xfrm>
          <a:prstGeom prst="ellipse">
            <a:avLst/>
          </a:prstGeom>
          <a:solidFill>
            <a:srgbClr val="0B4F6C">
              <a:alpha val="35000"/>
            </a:srgbClr>
          </a:solidFill>
          <a:ln w="12700">
            <a:solidFill>
              <a:srgbClr val="0B4F6C"/>
            </a:solidFill>
            <a:prstDash val="solid"/>
          </a:ln>
        </p:spPr>
        <p:txBody>
          <a:bodyPr/>
          <a:lstStyle/>
          <a:p>
            <a:endParaRPr lang="en-GB"/>
          </a:p>
        </p:txBody>
      </p:sp>
      <p:sp>
        <p:nvSpPr>
          <p:cNvPr id="5" name="Shape 3"/>
          <p:cNvSpPr/>
          <p:nvPr/>
        </p:nvSpPr>
        <p:spPr>
          <a:xfrm>
            <a:off x="2080260" y="2811780"/>
            <a:ext cx="1874520" cy="1874520"/>
          </a:xfrm>
          <a:prstGeom prst="ellipse">
            <a:avLst/>
          </a:prstGeom>
          <a:solidFill>
            <a:srgbClr val="5B8C5A">
              <a:alpha val="35000"/>
            </a:srgbClr>
          </a:solidFill>
          <a:ln w="12700">
            <a:solidFill>
              <a:srgbClr val="5B8C5A"/>
            </a:solidFill>
            <a:prstDash val="solid"/>
          </a:ln>
        </p:spPr>
        <p:txBody>
          <a:bodyPr/>
          <a:lstStyle/>
          <a:p>
            <a:endParaRPr lang="en-GB"/>
          </a:p>
        </p:txBody>
      </p:sp>
      <p:sp>
        <p:nvSpPr>
          <p:cNvPr id="6" name="Shape 4"/>
          <p:cNvSpPr/>
          <p:nvPr/>
        </p:nvSpPr>
        <p:spPr>
          <a:xfrm>
            <a:off x="2331720" y="3063240"/>
            <a:ext cx="1371600" cy="1371600"/>
          </a:xfrm>
          <a:prstGeom prst="ellipse">
            <a:avLst/>
          </a:prstGeom>
          <a:solidFill>
            <a:srgbClr val="E76F51">
              <a:alpha val="35000"/>
            </a:srgbClr>
          </a:solidFill>
          <a:ln w="12700">
            <a:solidFill>
              <a:srgbClr val="E76F51"/>
            </a:solidFill>
            <a:prstDash val="solid"/>
          </a:ln>
        </p:spPr>
        <p:txBody>
          <a:bodyPr/>
          <a:lstStyle/>
          <a:p>
            <a:endParaRPr lang="en-GB"/>
          </a:p>
        </p:txBody>
      </p:sp>
      <p:sp>
        <p:nvSpPr>
          <p:cNvPr id="7" name="Shape 5"/>
          <p:cNvSpPr/>
          <p:nvPr/>
        </p:nvSpPr>
        <p:spPr>
          <a:xfrm>
            <a:off x="2583180" y="3314700"/>
            <a:ext cx="868680" cy="868680"/>
          </a:xfrm>
          <a:prstGeom prst="ellipse">
            <a:avLst/>
          </a:prstGeom>
          <a:solidFill>
            <a:srgbClr val="8FBF87">
              <a:alpha val="35000"/>
            </a:srgbClr>
          </a:solidFill>
          <a:ln w="12700">
            <a:solidFill>
              <a:srgbClr val="8FBF87"/>
            </a:solidFill>
            <a:prstDash val="solid"/>
          </a:ln>
        </p:spPr>
        <p:txBody>
          <a:bodyPr/>
          <a:lstStyle/>
          <a:p>
            <a:endParaRPr lang="en-GB"/>
          </a:p>
        </p:txBody>
      </p:sp>
      <p:sp>
        <p:nvSpPr>
          <p:cNvPr id="8" name="Shape 6"/>
          <p:cNvSpPr/>
          <p:nvPr/>
        </p:nvSpPr>
        <p:spPr>
          <a:xfrm>
            <a:off x="2651760" y="3383280"/>
            <a:ext cx="731520" cy="731520"/>
          </a:xfrm>
          <a:prstGeom prst="ellipse">
            <a:avLst/>
          </a:prstGeom>
          <a:solidFill>
            <a:srgbClr val="0B4F6C"/>
          </a:solidFill>
          <a:ln/>
        </p:spPr>
        <p:txBody>
          <a:bodyPr/>
          <a:lstStyle/>
          <a:p>
            <a:endParaRPr lang="en-GB"/>
          </a:p>
        </p:txBody>
      </p:sp>
      <p:sp>
        <p:nvSpPr>
          <p:cNvPr id="9" name="Text 7"/>
          <p:cNvSpPr txBox="1"/>
          <p:nvPr/>
        </p:nvSpPr>
        <p:spPr>
          <a:xfrm>
            <a:off x="2514600" y="3602736"/>
            <a:ext cx="1005840" cy="320040"/>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Individual</a:t>
            </a:r>
            <a:endParaRPr lang="en-US" sz="950" dirty="0"/>
          </a:p>
        </p:txBody>
      </p:sp>
      <p:sp>
        <p:nvSpPr>
          <p:cNvPr id="10" name="Text 8"/>
          <p:cNvSpPr txBox="1"/>
          <p:nvPr/>
        </p:nvSpPr>
        <p:spPr>
          <a:xfrm>
            <a:off x="4023360" y="2240280"/>
            <a:ext cx="1097280" cy="274320"/>
          </a:xfrm>
          <a:prstGeom prst="rect">
            <a:avLst/>
          </a:prstGeom>
          <a:noFill/>
          <a:ln/>
        </p:spPr>
        <p:txBody>
          <a:bodyPr wrap="square" lIns="0" tIns="0" rIns="0" bIns="0" rtlCol="0" anchor="ctr"/>
          <a:lstStyle/>
          <a:p>
            <a:pPr marL="0" indent="0">
              <a:buNone/>
            </a:pPr>
            <a:r>
              <a:rPr lang="en-US" sz="1100" b="1" dirty="0">
                <a:solidFill>
                  <a:srgbClr val="083A50"/>
                </a:solidFill>
                <a:latin typeface="Calibri" pitchFamily="34" charset="0"/>
                <a:ea typeface="Calibri" pitchFamily="34" charset="-122"/>
                <a:cs typeface="Calibri" pitchFamily="34" charset="-120"/>
              </a:rPr>
              <a:t>Policy</a:t>
            </a:r>
            <a:endParaRPr lang="en-US" sz="1100" dirty="0"/>
          </a:p>
        </p:txBody>
      </p:sp>
      <p:sp>
        <p:nvSpPr>
          <p:cNvPr id="11" name="Shape 9"/>
          <p:cNvSpPr/>
          <p:nvPr/>
        </p:nvSpPr>
        <p:spPr>
          <a:xfrm>
            <a:off x="5760720" y="1874520"/>
            <a:ext cx="128016" cy="128016"/>
          </a:xfrm>
          <a:prstGeom prst="ellipse">
            <a:avLst/>
          </a:prstGeom>
          <a:solidFill>
            <a:srgbClr val="5B8C5A"/>
          </a:solidFill>
          <a:ln/>
        </p:spPr>
        <p:txBody>
          <a:bodyPr/>
          <a:lstStyle/>
          <a:p>
            <a:endParaRPr lang="en-GB"/>
          </a:p>
        </p:txBody>
      </p:sp>
      <p:sp>
        <p:nvSpPr>
          <p:cNvPr id="12" name="Text 10"/>
          <p:cNvSpPr txBox="1"/>
          <p:nvPr/>
        </p:nvSpPr>
        <p:spPr>
          <a:xfrm>
            <a:off x="6080760" y="171907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Nested layers of influence</a:t>
            </a:r>
            <a:endParaRPr lang="en-US" sz="1450" dirty="0"/>
          </a:p>
        </p:txBody>
      </p:sp>
      <p:sp>
        <p:nvSpPr>
          <p:cNvPr id="13" name="Text 11"/>
          <p:cNvSpPr txBox="1"/>
          <p:nvPr/>
        </p:nvSpPr>
        <p:spPr>
          <a:xfrm>
            <a:off x="6080760" y="210312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Individual behaviour sits within interpersonal, organisational, community and policy layers (Edwards &amp; Best, 2020).</a:t>
            </a:r>
            <a:endParaRPr lang="en-US" sz="1250" b="1" dirty="0"/>
          </a:p>
        </p:txBody>
      </p:sp>
      <p:sp>
        <p:nvSpPr>
          <p:cNvPr id="14" name="Shape 12"/>
          <p:cNvSpPr/>
          <p:nvPr/>
        </p:nvSpPr>
        <p:spPr>
          <a:xfrm>
            <a:off x="5760720" y="3108960"/>
            <a:ext cx="128016" cy="128016"/>
          </a:xfrm>
          <a:prstGeom prst="ellipse">
            <a:avLst/>
          </a:prstGeom>
          <a:solidFill>
            <a:srgbClr val="5B8C5A"/>
          </a:solidFill>
          <a:ln/>
        </p:spPr>
        <p:txBody>
          <a:bodyPr/>
          <a:lstStyle/>
          <a:p>
            <a:endParaRPr lang="en-GB"/>
          </a:p>
        </p:txBody>
      </p:sp>
      <p:sp>
        <p:nvSpPr>
          <p:cNvPr id="15" name="Text 13"/>
          <p:cNvSpPr txBox="1"/>
          <p:nvPr/>
        </p:nvSpPr>
        <p:spPr>
          <a:xfrm>
            <a:off x="6080760" y="295351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Edwards &amp; Best (2020)</a:t>
            </a:r>
            <a:endParaRPr lang="en-US" sz="1450" dirty="0"/>
          </a:p>
        </p:txBody>
      </p:sp>
      <p:sp>
        <p:nvSpPr>
          <p:cNvPr id="16" name="Text 14"/>
          <p:cNvSpPr txBox="1"/>
          <p:nvPr/>
        </p:nvSpPr>
        <p:spPr>
          <a:xfrm>
            <a:off x="6080760" y="333756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Environments enable or constrain healthy living - housing, transport, food, local policy - directly shaping risk of conditions like type 2 diabetes.</a:t>
            </a:r>
            <a:endParaRPr lang="en-US" sz="1250" b="1" dirty="0"/>
          </a:p>
        </p:txBody>
      </p:sp>
      <p:sp>
        <p:nvSpPr>
          <p:cNvPr id="17" name="Shape 15"/>
          <p:cNvSpPr/>
          <p:nvPr/>
        </p:nvSpPr>
        <p:spPr>
          <a:xfrm>
            <a:off x="5760720" y="4343400"/>
            <a:ext cx="128016" cy="128016"/>
          </a:xfrm>
          <a:prstGeom prst="ellipse">
            <a:avLst/>
          </a:prstGeom>
          <a:solidFill>
            <a:srgbClr val="5B8C5A"/>
          </a:solidFill>
          <a:ln/>
        </p:spPr>
        <p:txBody>
          <a:bodyPr/>
          <a:lstStyle/>
          <a:p>
            <a:endParaRPr lang="en-GB"/>
          </a:p>
        </p:txBody>
      </p:sp>
      <p:sp>
        <p:nvSpPr>
          <p:cNvPr id="18" name="Text 16"/>
          <p:cNvSpPr txBox="1"/>
          <p:nvPr/>
        </p:nvSpPr>
        <p:spPr>
          <a:xfrm>
            <a:off x="6080760" y="418795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A critical limitation</a:t>
            </a:r>
            <a:endParaRPr lang="en-US" sz="1450" dirty="0"/>
          </a:p>
        </p:txBody>
      </p:sp>
      <p:sp>
        <p:nvSpPr>
          <p:cNvPr id="19" name="Text 17"/>
          <p:cNvSpPr txBox="1"/>
          <p:nvPr/>
        </p:nvSpPr>
        <p:spPr>
          <a:xfrm>
            <a:off x="6080760" y="457200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Useful for explaining inequalities, but can dilute individual agency and feel remote from daily clinical practice (Edwards &amp; Best, 2020).</a:t>
            </a:r>
            <a:endParaRPr lang="en-US" sz="1250" b="1" dirty="0"/>
          </a:p>
        </p:txBody>
      </p:sp>
      <p:sp>
        <p:nvSpPr>
          <p:cNvPr id="20" name="Text 18"/>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1" name="Text 1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2" name="Text 2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CRITICAL ANALYSIS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Comparing the Two Models</a:t>
            </a:r>
            <a:endParaRPr lang="en-US" sz="3200" dirty="0"/>
          </a:p>
        </p:txBody>
      </p:sp>
      <p:sp>
        <p:nvSpPr>
          <p:cNvPr id="4" name="Shape 2"/>
          <p:cNvSpPr/>
          <p:nvPr/>
        </p:nvSpPr>
        <p:spPr>
          <a:xfrm>
            <a:off x="548640" y="1828800"/>
            <a:ext cx="5349240" cy="3794760"/>
          </a:xfrm>
          <a:prstGeom prst="roundRect">
            <a:avLst>
              <a:gd name="adj" fmla="val 2892"/>
            </a:avLst>
          </a:prstGeom>
          <a:solidFill>
            <a:srgbClr val="E8F1EE"/>
          </a:solidFill>
          <a:ln/>
        </p:spPr>
        <p:txBody>
          <a:bodyPr/>
          <a:lstStyle/>
          <a:p>
            <a:endParaRPr lang="en-GB"/>
          </a:p>
        </p:txBody>
      </p:sp>
      <p:sp>
        <p:nvSpPr>
          <p:cNvPr id="5" name="Shape 3"/>
          <p:cNvSpPr/>
          <p:nvPr/>
        </p:nvSpPr>
        <p:spPr>
          <a:xfrm>
            <a:off x="548640" y="1828800"/>
            <a:ext cx="5349240" cy="685800"/>
          </a:xfrm>
          <a:prstGeom prst="rect">
            <a:avLst/>
          </a:prstGeom>
          <a:solidFill>
            <a:srgbClr val="0B4F6C"/>
          </a:solidFill>
          <a:ln/>
        </p:spPr>
        <p:txBody>
          <a:bodyPr/>
          <a:lstStyle/>
          <a:p>
            <a:endParaRPr lang="en-GB"/>
          </a:p>
        </p:txBody>
      </p:sp>
      <p:sp>
        <p:nvSpPr>
          <p:cNvPr id="6" name="Text 4"/>
          <p:cNvSpPr txBox="1"/>
          <p:nvPr/>
        </p:nvSpPr>
        <p:spPr>
          <a:xfrm>
            <a:off x="822960" y="1828800"/>
            <a:ext cx="4800600" cy="68580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Biopsychosocial Model</a:t>
            </a:r>
            <a:endParaRPr lang="en-US" sz="1800" dirty="0"/>
          </a:p>
        </p:txBody>
      </p:sp>
      <p:sp>
        <p:nvSpPr>
          <p:cNvPr id="7" name="Text 5"/>
          <p:cNvSpPr txBox="1"/>
          <p:nvPr/>
        </p:nvSpPr>
        <p:spPr>
          <a:xfrm>
            <a:off x="822960" y="2578608"/>
            <a:ext cx="4800600" cy="22860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(Wade &amp; Halligan, 2017)</a:t>
            </a:r>
            <a:endParaRPr lang="en-US" sz="1050" dirty="0"/>
          </a:p>
        </p:txBody>
      </p:sp>
      <p:sp>
        <p:nvSpPr>
          <p:cNvPr id="8" name="Text 6"/>
          <p:cNvSpPr txBox="1"/>
          <p:nvPr/>
        </p:nvSpPr>
        <p:spPr>
          <a:xfrm>
            <a:off x="822960" y="2880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STRENGTH</a:t>
            </a:r>
            <a:endParaRPr lang="en-US" sz="1100" dirty="0">
              <a:solidFill>
                <a:schemeClr val="accent2"/>
              </a:solidFill>
            </a:endParaRPr>
          </a:p>
        </p:txBody>
      </p:sp>
      <p:sp>
        <p:nvSpPr>
          <p:cNvPr id="9" name="Text 7"/>
          <p:cNvSpPr txBox="1"/>
          <p:nvPr/>
        </p:nvSpPr>
        <p:spPr>
          <a:xfrm>
            <a:off x="822960" y="3154680"/>
            <a:ext cx="4800600" cy="82296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Person-centred, holistic assessment of the individual.</a:t>
            </a:r>
            <a:endParaRPr lang="en-US" sz="1350" dirty="0"/>
          </a:p>
        </p:txBody>
      </p:sp>
      <p:sp>
        <p:nvSpPr>
          <p:cNvPr id="10" name="Text 8"/>
          <p:cNvSpPr txBox="1"/>
          <p:nvPr/>
        </p:nvSpPr>
        <p:spPr>
          <a:xfrm>
            <a:off x="822960" y="4023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LIMITATION</a:t>
            </a:r>
            <a:endParaRPr lang="en-US" sz="1100" b="1" dirty="0">
              <a:solidFill>
                <a:schemeClr val="accent2"/>
              </a:solidFill>
            </a:endParaRPr>
          </a:p>
        </p:txBody>
      </p:sp>
      <p:sp>
        <p:nvSpPr>
          <p:cNvPr id="11" name="Text 9"/>
          <p:cNvSpPr txBox="1"/>
          <p:nvPr/>
        </p:nvSpPr>
        <p:spPr>
          <a:xfrm>
            <a:off x="822960" y="4297680"/>
            <a:ext cx="4800600" cy="109728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Resource- and time-intensive; hard to operationalise at scale.</a:t>
            </a:r>
            <a:endParaRPr lang="en-US" sz="1350" dirty="0"/>
          </a:p>
        </p:txBody>
      </p:sp>
      <p:sp>
        <p:nvSpPr>
          <p:cNvPr id="12" name="Shape 10"/>
          <p:cNvSpPr/>
          <p:nvPr/>
        </p:nvSpPr>
        <p:spPr>
          <a:xfrm>
            <a:off x="6172200" y="1828800"/>
            <a:ext cx="5349240" cy="3794760"/>
          </a:xfrm>
          <a:prstGeom prst="roundRect">
            <a:avLst>
              <a:gd name="adj" fmla="val 2892"/>
            </a:avLst>
          </a:prstGeom>
          <a:solidFill>
            <a:srgbClr val="E8F1EE"/>
          </a:solidFill>
          <a:ln/>
        </p:spPr>
        <p:txBody>
          <a:bodyPr/>
          <a:lstStyle/>
          <a:p>
            <a:endParaRPr lang="en-GB"/>
          </a:p>
        </p:txBody>
      </p:sp>
      <p:sp>
        <p:nvSpPr>
          <p:cNvPr id="13" name="Shape 11"/>
          <p:cNvSpPr/>
          <p:nvPr/>
        </p:nvSpPr>
        <p:spPr>
          <a:xfrm>
            <a:off x="6172200" y="1828800"/>
            <a:ext cx="5349240" cy="685800"/>
          </a:xfrm>
          <a:prstGeom prst="rect">
            <a:avLst/>
          </a:prstGeom>
          <a:solidFill>
            <a:srgbClr val="5B8C5A"/>
          </a:solidFill>
          <a:ln/>
        </p:spPr>
        <p:txBody>
          <a:bodyPr/>
          <a:lstStyle/>
          <a:p>
            <a:endParaRPr lang="en-GB"/>
          </a:p>
        </p:txBody>
      </p:sp>
      <p:sp>
        <p:nvSpPr>
          <p:cNvPr id="14" name="Text 12"/>
          <p:cNvSpPr txBox="1"/>
          <p:nvPr/>
        </p:nvSpPr>
        <p:spPr>
          <a:xfrm>
            <a:off x="6446520" y="1828800"/>
            <a:ext cx="4800600" cy="68580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Ecological Model</a:t>
            </a:r>
            <a:endParaRPr lang="en-US" sz="1800" dirty="0"/>
          </a:p>
        </p:txBody>
      </p:sp>
      <p:sp>
        <p:nvSpPr>
          <p:cNvPr id="15" name="Text 13"/>
          <p:cNvSpPr txBox="1"/>
          <p:nvPr/>
        </p:nvSpPr>
        <p:spPr>
          <a:xfrm>
            <a:off x="6446520" y="2578608"/>
            <a:ext cx="4800600" cy="22860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(Edwards &amp; Best, 2020)</a:t>
            </a:r>
            <a:endParaRPr lang="en-US" sz="1050" dirty="0"/>
          </a:p>
        </p:txBody>
      </p:sp>
      <p:sp>
        <p:nvSpPr>
          <p:cNvPr id="16" name="Text 14"/>
          <p:cNvSpPr txBox="1"/>
          <p:nvPr/>
        </p:nvSpPr>
        <p:spPr>
          <a:xfrm>
            <a:off x="6446520" y="2880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STRENGTH</a:t>
            </a:r>
            <a:endParaRPr lang="en-US" sz="1100" b="1" dirty="0">
              <a:solidFill>
                <a:schemeClr val="accent2"/>
              </a:solidFill>
            </a:endParaRPr>
          </a:p>
        </p:txBody>
      </p:sp>
      <p:sp>
        <p:nvSpPr>
          <p:cNvPr id="17" name="Text 15"/>
          <p:cNvSpPr txBox="1"/>
          <p:nvPr/>
        </p:nvSpPr>
        <p:spPr>
          <a:xfrm>
            <a:off x="6446520" y="3154680"/>
            <a:ext cx="4800600" cy="82296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Explains persistent inequalities; justifies policy-level action.</a:t>
            </a:r>
            <a:endParaRPr lang="en-US" sz="1350" dirty="0"/>
          </a:p>
        </p:txBody>
      </p:sp>
      <p:sp>
        <p:nvSpPr>
          <p:cNvPr id="18" name="Text 16"/>
          <p:cNvSpPr txBox="1"/>
          <p:nvPr/>
        </p:nvSpPr>
        <p:spPr>
          <a:xfrm>
            <a:off x="6446520" y="4023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LIMITATION</a:t>
            </a:r>
            <a:endParaRPr lang="en-US" sz="1100" dirty="0">
              <a:solidFill>
                <a:schemeClr val="accent2"/>
              </a:solidFill>
            </a:endParaRPr>
          </a:p>
        </p:txBody>
      </p:sp>
      <p:sp>
        <p:nvSpPr>
          <p:cNvPr id="19" name="Text 17"/>
          <p:cNvSpPr txBox="1"/>
          <p:nvPr/>
        </p:nvSpPr>
        <p:spPr>
          <a:xfrm>
            <a:off x="6446520" y="4297680"/>
            <a:ext cx="4800600" cy="109728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Can understate individual agency; feels remote from bedside practice.</a:t>
            </a:r>
            <a:endParaRPr lang="en-US" sz="1350" dirty="0"/>
          </a:p>
        </p:txBody>
      </p:sp>
      <p:sp>
        <p:nvSpPr>
          <p:cNvPr id="20" name="Text 18"/>
          <p:cNvSpPr txBox="1"/>
          <p:nvPr/>
        </p:nvSpPr>
        <p:spPr>
          <a:xfrm>
            <a:off x="548640" y="5760720"/>
            <a:ext cx="11064240" cy="411480"/>
          </a:xfrm>
          <a:prstGeom prst="rect">
            <a:avLst/>
          </a:prstGeom>
          <a:noFill/>
          <a:ln/>
        </p:spPr>
        <p:txBody>
          <a:bodyPr wrap="square" lIns="0" tIns="0" rIns="0" bIns="0" rtlCol="0" anchor="ctr"/>
          <a:lstStyle/>
          <a:p>
            <a:pPr marL="0" indent="0">
              <a:buNone/>
            </a:pPr>
            <a:r>
              <a:rPr lang="en-US" sz="1300" i="1" dirty="0">
                <a:solidFill>
                  <a:srgbClr val="083A50"/>
                </a:solidFill>
                <a:latin typeface="Calibri" pitchFamily="34" charset="0"/>
                <a:ea typeface="Calibri" pitchFamily="34" charset="-122"/>
                <a:cs typeface="Calibri" pitchFamily="34" charset="-120"/>
              </a:rPr>
              <a:t>Used together: the biopsychosocial model shapes the individual consultation; the ecological model shapes the system around it.</a:t>
            </a:r>
            <a:endParaRPr lang="en-US" sz="1300" dirty="0"/>
          </a:p>
        </p:txBody>
      </p:sp>
      <p:sp>
        <p:nvSpPr>
          <p:cNvPr id="21" name="Text 19"/>
          <p:cNvSpPr txBox="1"/>
          <p:nvPr/>
        </p:nvSpPr>
        <p:spPr>
          <a:xfrm>
            <a:off x="548640" y="6172200"/>
            <a:ext cx="11091672" cy="274320"/>
          </a:xfrm>
          <a:prstGeom prst="rect">
            <a:avLst/>
          </a:prstGeom>
          <a:noFill/>
          <a:ln/>
        </p:spPr>
        <p:txBody>
          <a:bodyPr wrap="square" lIns="0" tIns="0" rIns="0" bIns="0" rtlCol="0" anchor="ctr"/>
          <a:lstStyle/>
          <a:p>
            <a:pPr marL="0" indent="0">
              <a:buNone/>
            </a:pPr>
            <a:endParaRPr lang="en-US" sz="1050" dirty="0"/>
          </a:p>
        </p:txBody>
      </p:sp>
      <p:sp>
        <p:nvSpPr>
          <p:cNvPr id="23" name="Text 2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SUSTAINABLE DEVELOPMENT GOALS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 UN Sustainable Development Goals</a:t>
            </a:r>
            <a:endParaRPr lang="en-US" sz="3200" dirty="0"/>
          </a:p>
        </p:txBody>
      </p:sp>
      <p:sp>
        <p:nvSpPr>
          <p:cNvPr id="4" name="Shape 2"/>
          <p:cNvSpPr/>
          <p:nvPr/>
        </p:nvSpPr>
        <p:spPr>
          <a:xfrm>
            <a:off x="548640" y="1828800"/>
            <a:ext cx="3291840" cy="3840480"/>
          </a:xfrm>
          <a:prstGeom prst="roundRect">
            <a:avLst>
              <a:gd name="adj" fmla="val 3333"/>
            </a:avLst>
          </a:prstGeom>
          <a:solidFill>
            <a:srgbClr val="5B8C5A"/>
          </a:solidFill>
          <a:ln/>
        </p:spPr>
        <p:txBody>
          <a:bodyPr/>
          <a:lstStyle/>
          <a:p>
            <a:endParaRPr lang="en-GB"/>
          </a:p>
        </p:txBody>
      </p:sp>
      <p:sp>
        <p:nvSpPr>
          <p:cNvPr id="5" name="Text 3"/>
          <p:cNvSpPr txBox="1"/>
          <p:nvPr/>
        </p:nvSpPr>
        <p:spPr>
          <a:xfrm>
            <a:off x="548640" y="2103120"/>
            <a:ext cx="3291840" cy="1188720"/>
          </a:xfrm>
          <a:prstGeom prst="rect">
            <a:avLst/>
          </a:prstGeom>
          <a:noFill/>
          <a:ln/>
        </p:spPr>
        <p:txBody>
          <a:bodyPr wrap="square" lIns="0" tIns="0" rIns="0" bIns="0" rtlCol="0" anchor="ctr"/>
          <a:lstStyle/>
          <a:p>
            <a:pPr marL="0" indent="0" algn="ctr">
              <a:buNone/>
            </a:pPr>
            <a:r>
              <a:rPr lang="en-US" sz="6000" b="1" dirty="0">
                <a:solidFill>
                  <a:srgbClr val="FFFFFF"/>
                </a:solidFill>
                <a:latin typeface="Cambria" pitchFamily="34" charset="0"/>
                <a:ea typeface="Cambria" pitchFamily="34" charset="-122"/>
                <a:cs typeface="Cambria" pitchFamily="34" charset="-120"/>
              </a:rPr>
              <a:t>17</a:t>
            </a:r>
            <a:endParaRPr lang="en-US" sz="6000" dirty="0"/>
          </a:p>
        </p:txBody>
      </p:sp>
      <p:sp>
        <p:nvSpPr>
          <p:cNvPr id="6" name="Text 4"/>
          <p:cNvSpPr txBox="1"/>
          <p:nvPr/>
        </p:nvSpPr>
        <p:spPr>
          <a:xfrm>
            <a:off x="548640" y="3246120"/>
            <a:ext cx="3291840" cy="731520"/>
          </a:xfrm>
          <a:prstGeom prst="rect">
            <a:avLst/>
          </a:prstGeom>
          <a:noFill/>
          <a:ln/>
        </p:spPr>
        <p:txBody>
          <a:bodyPr wrap="square" lIns="0" tIns="0" rIns="0" bIns="0" rtlCol="0" anchor="ctr"/>
          <a:lstStyle/>
          <a:p>
            <a:pPr marL="0" indent="0" algn="ctr">
              <a:buNone/>
            </a:pPr>
            <a:r>
              <a:rPr lang="en-US" sz="1400" dirty="0">
                <a:solidFill>
                  <a:srgbClr val="E8F5E5"/>
                </a:solidFill>
                <a:latin typeface="Calibri" pitchFamily="34" charset="0"/>
                <a:ea typeface="Calibri" pitchFamily="34" charset="-122"/>
                <a:cs typeface="Calibri" pitchFamily="34" charset="-120"/>
              </a:rPr>
              <a:t>Global Goals</a:t>
            </a:r>
            <a:endParaRPr lang="en-US" sz="1400" dirty="0"/>
          </a:p>
          <a:p>
            <a:pPr marL="0" indent="0" algn="ctr">
              <a:buNone/>
            </a:pPr>
            <a:r>
              <a:rPr lang="en-US" sz="1400" dirty="0">
                <a:solidFill>
                  <a:srgbClr val="E8F5E5"/>
                </a:solidFill>
                <a:latin typeface="Calibri" pitchFamily="34" charset="0"/>
                <a:ea typeface="Calibri" pitchFamily="34" charset="-122"/>
                <a:cs typeface="Calibri" pitchFamily="34" charset="-120"/>
              </a:rPr>
              <a:t>adopted 2015</a:t>
            </a:r>
            <a:endParaRPr lang="en-US" sz="1400" dirty="0"/>
          </a:p>
        </p:txBody>
      </p:sp>
      <p:sp>
        <p:nvSpPr>
          <p:cNvPr id="7" name="Shape 5"/>
          <p:cNvSpPr/>
          <p:nvPr/>
        </p:nvSpPr>
        <p:spPr>
          <a:xfrm>
            <a:off x="1188720" y="4206240"/>
            <a:ext cx="2011680" cy="0"/>
          </a:xfrm>
          <a:prstGeom prst="line">
            <a:avLst/>
          </a:prstGeom>
          <a:noFill/>
          <a:ln w="19050">
            <a:solidFill>
              <a:srgbClr val="FFFFFF"/>
            </a:solidFill>
            <a:prstDash val="solid"/>
          </a:ln>
        </p:spPr>
        <p:txBody>
          <a:bodyPr/>
          <a:lstStyle/>
          <a:p>
            <a:endParaRPr lang="en-GB"/>
          </a:p>
        </p:txBody>
      </p:sp>
      <p:sp>
        <p:nvSpPr>
          <p:cNvPr id="8" name="Text 6"/>
          <p:cNvSpPr txBox="1"/>
          <p:nvPr/>
        </p:nvSpPr>
        <p:spPr>
          <a:xfrm>
            <a:off x="548640" y="4389120"/>
            <a:ext cx="329184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Goal 3</a:t>
            </a:r>
            <a:endParaRPr lang="en-US" sz="2000" dirty="0"/>
          </a:p>
        </p:txBody>
      </p:sp>
      <p:sp>
        <p:nvSpPr>
          <p:cNvPr id="9" name="Text 7"/>
          <p:cNvSpPr txBox="1"/>
          <p:nvPr/>
        </p:nvSpPr>
        <p:spPr>
          <a:xfrm>
            <a:off x="548640" y="4846320"/>
            <a:ext cx="3291840" cy="731520"/>
          </a:xfrm>
          <a:prstGeom prst="rect">
            <a:avLst/>
          </a:prstGeom>
          <a:noFill/>
          <a:ln/>
        </p:spPr>
        <p:txBody>
          <a:bodyPr wrap="square" lIns="0" tIns="0" rIns="0" bIns="0" rtlCol="0" anchor="ctr"/>
          <a:lstStyle/>
          <a:p>
            <a:pPr marL="0" indent="0" algn="ctr">
              <a:buNone/>
            </a:pPr>
            <a:r>
              <a:rPr lang="en-US" sz="1400" dirty="0">
                <a:solidFill>
                  <a:srgbClr val="E8F5E5"/>
                </a:solidFill>
                <a:latin typeface="Calibri" pitchFamily="34" charset="0"/>
                <a:ea typeface="Calibri" pitchFamily="34" charset="-122"/>
                <a:cs typeface="Calibri" pitchFamily="34" charset="-120"/>
              </a:rPr>
              <a:t>Good Health &amp;</a:t>
            </a:r>
            <a:endParaRPr lang="en-US" sz="1400" dirty="0"/>
          </a:p>
          <a:p>
            <a:pPr marL="0" indent="0" algn="ctr">
              <a:buNone/>
            </a:pPr>
            <a:r>
              <a:rPr lang="en-US" sz="1400" dirty="0">
                <a:solidFill>
                  <a:srgbClr val="E8F5E5"/>
                </a:solidFill>
                <a:latin typeface="Calibri" pitchFamily="34" charset="0"/>
                <a:ea typeface="Calibri" pitchFamily="34" charset="-122"/>
                <a:cs typeface="Calibri" pitchFamily="34" charset="-120"/>
              </a:rPr>
              <a:t>Well-being</a:t>
            </a:r>
            <a:endParaRPr lang="en-US" sz="1400" dirty="0"/>
          </a:p>
        </p:txBody>
      </p:sp>
      <p:sp>
        <p:nvSpPr>
          <p:cNvPr id="10" name="Shape 8"/>
          <p:cNvSpPr/>
          <p:nvPr/>
        </p:nvSpPr>
        <p:spPr>
          <a:xfrm>
            <a:off x="4206240" y="1874520"/>
            <a:ext cx="128016" cy="128016"/>
          </a:xfrm>
          <a:prstGeom prst="ellipse">
            <a:avLst/>
          </a:prstGeom>
          <a:solidFill>
            <a:srgbClr val="5B8C5A"/>
          </a:solidFill>
          <a:ln/>
        </p:spPr>
        <p:txBody>
          <a:bodyPr/>
          <a:lstStyle/>
          <a:p>
            <a:endParaRPr lang="en-GB"/>
          </a:p>
        </p:txBody>
      </p:sp>
      <p:sp>
        <p:nvSpPr>
          <p:cNvPr id="11" name="Text 9"/>
          <p:cNvSpPr txBox="1"/>
          <p:nvPr/>
        </p:nvSpPr>
        <p:spPr>
          <a:xfrm>
            <a:off x="4526280" y="1719072"/>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A global blueprint to 2030</a:t>
            </a:r>
            <a:endParaRPr lang="en-US" sz="1400" dirty="0"/>
          </a:p>
        </p:txBody>
      </p:sp>
      <p:sp>
        <p:nvSpPr>
          <p:cNvPr id="12" name="Text 10"/>
          <p:cNvSpPr txBox="1"/>
          <p:nvPr/>
        </p:nvSpPr>
        <p:spPr>
          <a:xfrm>
            <a:off x="4526280" y="2084832"/>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Seventeen interconnected goals spanning poverty, education, equality, climate and health (HM Government, 2019).</a:t>
            </a:r>
            <a:endParaRPr lang="en-US" sz="1200" dirty="0"/>
          </a:p>
        </p:txBody>
      </p:sp>
      <p:sp>
        <p:nvSpPr>
          <p:cNvPr id="13" name="Shape 11"/>
          <p:cNvSpPr/>
          <p:nvPr/>
        </p:nvSpPr>
        <p:spPr>
          <a:xfrm>
            <a:off x="4206240" y="2807208"/>
            <a:ext cx="128016" cy="128016"/>
          </a:xfrm>
          <a:prstGeom prst="ellipse">
            <a:avLst/>
          </a:prstGeom>
          <a:solidFill>
            <a:srgbClr val="5B8C5A"/>
          </a:solidFill>
          <a:ln/>
        </p:spPr>
        <p:txBody>
          <a:bodyPr/>
          <a:lstStyle/>
          <a:p>
            <a:endParaRPr lang="en-GB"/>
          </a:p>
        </p:txBody>
      </p:sp>
      <p:sp>
        <p:nvSpPr>
          <p:cNvPr id="14" name="Text 12"/>
          <p:cNvSpPr txBox="1"/>
          <p:nvPr/>
        </p:nvSpPr>
        <p:spPr>
          <a:xfrm>
            <a:off x="4526280" y="2651760"/>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Goal 3 in focus</a:t>
            </a:r>
            <a:endParaRPr lang="en-US" sz="1400" dirty="0"/>
          </a:p>
        </p:txBody>
      </p:sp>
      <p:sp>
        <p:nvSpPr>
          <p:cNvPr id="15" name="Text 13"/>
          <p:cNvSpPr txBox="1"/>
          <p:nvPr/>
        </p:nvSpPr>
        <p:spPr>
          <a:xfrm>
            <a:off x="4526280" y="3017520"/>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Commits countries to ensuring healthy lives and promoting wellbeing for all ages (HM Government, 2019).</a:t>
            </a:r>
            <a:endParaRPr lang="en-US" sz="1200" dirty="0"/>
          </a:p>
        </p:txBody>
      </p:sp>
      <p:sp>
        <p:nvSpPr>
          <p:cNvPr id="16" name="Shape 14"/>
          <p:cNvSpPr/>
          <p:nvPr/>
        </p:nvSpPr>
        <p:spPr>
          <a:xfrm>
            <a:off x="4206240" y="3739896"/>
            <a:ext cx="128016" cy="128016"/>
          </a:xfrm>
          <a:prstGeom prst="ellipse">
            <a:avLst/>
          </a:prstGeom>
          <a:solidFill>
            <a:srgbClr val="5B8C5A"/>
          </a:solidFill>
          <a:ln/>
        </p:spPr>
        <p:txBody>
          <a:bodyPr/>
          <a:lstStyle/>
          <a:p>
            <a:endParaRPr lang="en-GB"/>
          </a:p>
        </p:txBody>
      </p:sp>
      <p:sp>
        <p:nvSpPr>
          <p:cNvPr id="17" name="Text 15"/>
          <p:cNvSpPr txBox="1"/>
          <p:nvPr/>
        </p:nvSpPr>
        <p:spPr>
          <a:xfrm>
            <a:off x="4526280" y="3584448"/>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The UK's accountability route</a:t>
            </a:r>
            <a:endParaRPr lang="en-US" sz="1400" dirty="0"/>
          </a:p>
        </p:txBody>
      </p:sp>
      <p:sp>
        <p:nvSpPr>
          <p:cNvPr id="18" name="Text 16"/>
          <p:cNvSpPr txBox="1"/>
          <p:nvPr/>
        </p:nvSpPr>
        <p:spPr>
          <a:xfrm>
            <a:off x="4526280" y="3950208"/>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Progress reported via a 2019 Voluntary National Review (HM Government, 2019) - gains in immunisation and smoking rates, but persistent gaps in mental health and inequality.</a:t>
            </a:r>
            <a:endParaRPr lang="en-US" sz="1200" dirty="0"/>
          </a:p>
        </p:txBody>
      </p:sp>
      <p:sp>
        <p:nvSpPr>
          <p:cNvPr id="19" name="Shape 17"/>
          <p:cNvSpPr/>
          <p:nvPr/>
        </p:nvSpPr>
        <p:spPr>
          <a:xfrm>
            <a:off x="4206240" y="4672584"/>
            <a:ext cx="128016" cy="128016"/>
          </a:xfrm>
          <a:prstGeom prst="ellipse">
            <a:avLst/>
          </a:prstGeom>
          <a:solidFill>
            <a:srgbClr val="5B8C5A"/>
          </a:solidFill>
          <a:ln/>
        </p:spPr>
        <p:txBody>
          <a:bodyPr/>
          <a:lstStyle/>
          <a:p>
            <a:endParaRPr lang="en-GB"/>
          </a:p>
        </p:txBody>
      </p:sp>
      <p:sp>
        <p:nvSpPr>
          <p:cNvPr id="20" name="Text 18"/>
          <p:cNvSpPr txBox="1"/>
          <p:nvPr/>
        </p:nvSpPr>
        <p:spPr>
          <a:xfrm>
            <a:off x="4526280" y="4517136"/>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A critical caveat</a:t>
            </a:r>
            <a:endParaRPr lang="en-US" sz="1400" dirty="0"/>
          </a:p>
        </p:txBody>
      </p:sp>
      <p:sp>
        <p:nvSpPr>
          <p:cNvPr id="21" name="Text 19"/>
          <p:cNvSpPr txBox="1"/>
          <p:nvPr/>
        </p:nvSpPr>
        <p:spPr>
          <a:xfrm>
            <a:off x="4526280" y="4882896"/>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Campaigners argue the UK review lacked robust domestic stakeholder engagement compared with other countries.</a:t>
            </a:r>
            <a:endParaRPr lang="en-US" sz="1200" dirty="0"/>
          </a:p>
        </p:txBody>
      </p:sp>
      <p:sp>
        <p:nvSpPr>
          <p:cNvPr id="22" name="Text 20"/>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4" name="Text 22"/>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SUSTAINABLE DEVELOPMENT GOALS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SDG 3 in Practice: The Diabetes Prevention Programme</a:t>
            </a:r>
            <a:endParaRPr lang="en-US" sz="3200" dirty="0"/>
          </a:p>
        </p:txBody>
      </p:sp>
      <p:sp>
        <p:nvSpPr>
          <p:cNvPr id="4" name="Shape 2"/>
          <p:cNvSpPr/>
          <p:nvPr/>
        </p:nvSpPr>
        <p:spPr>
          <a:xfrm>
            <a:off x="548640" y="1874520"/>
            <a:ext cx="11064240" cy="1005840"/>
          </a:xfrm>
          <a:prstGeom prst="roundRect">
            <a:avLst>
              <a:gd name="adj" fmla="val 9091"/>
            </a:avLst>
          </a:prstGeom>
          <a:solidFill>
            <a:srgbClr val="E8F1EE"/>
          </a:solidFill>
          <a:ln/>
        </p:spPr>
        <p:txBody>
          <a:bodyPr/>
          <a:lstStyle/>
          <a:p>
            <a:endParaRPr lang="en-GB"/>
          </a:p>
        </p:txBody>
      </p:sp>
      <p:sp>
        <p:nvSpPr>
          <p:cNvPr id="5" name="Text 3"/>
          <p:cNvSpPr txBox="1"/>
          <p:nvPr/>
        </p:nvSpPr>
        <p:spPr>
          <a:xfrm>
            <a:off x="822960" y="1965960"/>
            <a:ext cx="2377440" cy="822960"/>
          </a:xfrm>
          <a:prstGeom prst="rect">
            <a:avLst/>
          </a:prstGeom>
          <a:noFill/>
          <a:ln/>
        </p:spPr>
        <p:txBody>
          <a:bodyPr wrap="square" lIns="0" tIns="0" rIns="0" bIns="0" rtlCol="0" anchor="ctr"/>
          <a:lstStyle/>
          <a:p>
            <a:pPr marL="0" indent="0">
              <a:buNone/>
            </a:pPr>
            <a:r>
              <a:rPr lang="en-US" sz="1600" b="1" dirty="0">
                <a:solidFill>
                  <a:srgbClr val="5B8C5A"/>
                </a:solidFill>
                <a:latin typeface="Cambria" pitchFamily="34" charset="0"/>
                <a:ea typeface="Cambria" pitchFamily="34" charset="-122"/>
                <a:cs typeface="Cambria" pitchFamily="34" charset="-120"/>
              </a:rPr>
              <a:t>SDG TARGET 3.4</a:t>
            </a:r>
            <a:endParaRPr lang="en-US" sz="1600" dirty="0"/>
          </a:p>
        </p:txBody>
      </p:sp>
      <p:sp>
        <p:nvSpPr>
          <p:cNvPr id="6" name="Text 4"/>
          <p:cNvSpPr txBox="1"/>
          <p:nvPr/>
        </p:nvSpPr>
        <p:spPr>
          <a:xfrm>
            <a:off x="3291840" y="1965960"/>
            <a:ext cx="8046720" cy="822960"/>
          </a:xfrm>
          <a:prstGeom prst="rect">
            <a:avLst/>
          </a:prstGeom>
          <a:noFill/>
          <a:ln/>
        </p:spPr>
        <p:txBody>
          <a:bodyPr wrap="square" lIns="0" tIns="0" rIns="0" bIns="0" rtlCol="0" anchor="ctr"/>
          <a:lstStyle/>
          <a:p>
            <a:pPr marL="0" indent="0">
              <a:buNone/>
            </a:pPr>
            <a:r>
              <a:rPr lang="en-US" sz="1350" dirty="0">
                <a:solidFill>
                  <a:srgbClr val="16262B"/>
                </a:solidFill>
                <a:latin typeface="Calibri" pitchFamily="34" charset="0"/>
                <a:ea typeface="Calibri" pitchFamily="34" charset="-122"/>
                <a:cs typeface="Calibri" pitchFamily="34" charset="-120"/>
              </a:rPr>
              <a:t>Reduce premature mortality from non-communicable diseases through prevention and treatment (HM Government, 2019).</a:t>
            </a:r>
            <a:endParaRPr lang="en-US" sz="1350" dirty="0"/>
          </a:p>
        </p:txBody>
      </p:sp>
      <p:sp>
        <p:nvSpPr>
          <p:cNvPr id="7" name="Shape 5"/>
          <p:cNvSpPr/>
          <p:nvPr/>
        </p:nvSpPr>
        <p:spPr>
          <a:xfrm>
            <a:off x="54864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8" name="Text 6"/>
          <p:cNvSpPr txBox="1"/>
          <p:nvPr/>
        </p:nvSpPr>
        <p:spPr>
          <a:xfrm>
            <a:off x="82296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Commissioned 2016</a:t>
            </a:r>
            <a:endParaRPr lang="en-US" sz="1550" dirty="0"/>
          </a:p>
        </p:txBody>
      </p:sp>
      <p:sp>
        <p:nvSpPr>
          <p:cNvPr id="9" name="Text 7"/>
          <p:cNvSpPr txBox="1"/>
          <p:nvPr/>
        </p:nvSpPr>
        <p:spPr>
          <a:xfrm>
            <a:off x="82296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NHS England, in partnership with Public Health England and Diabetes UK (Penn et al., 2018).</a:t>
            </a:r>
            <a:endParaRPr lang="en-US" sz="1300" b="1" dirty="0"/>
          </a:p>
        </p:txBody>
      </p:sp>
      <p:sp>
        <p:nvSpPr>
          <p:cNvPr id="10" name="Shape 8"/>
          <p:cNvSpPr/>
          <p:nvPr/>
        </p:nvSpPr>
        <p:spPr>
          <a:xfrm>
            <a:off x="434340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11" name="Text 9"/>
          <p:cNvSpPr txBox="1"/>
          <p:nvPr/>
        </p:nvSpPr>
        <p:spPr>
          <a:xfrm>
            <a:off x="461772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National, phased rollout</a:t>
            </a:r>
            <a:endParaRPr lang="en-US" sz="1550" dirty="0"/>
          </a:p>
        </p:txBody>
      </p:sp>
      <p:sp>
        <p:nvSpPr>
          <p:cNvPr id="12" name="Text 10"/>
          <p:cNvSpPr txBox="1"/>
          <p:nvPr/>
        </p:nvSpPr>
        <p:spPr>
          <a:xfrm>
            <a:off x="461772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Delivered in three waves to achieve full coverage across England (Bower et al., 2023).</a:t>
            </a:r>
            <a:endParaRPr lang="en-US" sz="1300" b="1" dirty="0"/>
          </a:p>
        </p:txBody>
      </p:sp>
      <p:sp>
        <p:nvSpPr>
          <p:cNvPr id="13" name="Shape 11"/>
          <p:cNvSpPr/>
          <p:nvPr/>
        </p:nvSpPr>
        <p:spPr>
          <a:xfrm>
            <a:off x="813816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14" name="Text 12"/>
          <p:cNvSpPr txBox="1"/>
          <p:nvPr/>
        </p:nvSpPr>
        <p:spPr>
          <a:xfrm>
            <a:off x="841248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Targets high-risk adults</a:t>
            </a:r>
            <a:endParaRPr lang="en-US" sz="1550" dirty="0"/>
          </a:p>
        </p:txBody>
      </p:sp>
      <p:sp>
        <p:nvSpPr>
          <p:cNvPr id="15" name="Text 13"/>
          <p:cNvSpPr txBox="1"/>
          <p:nvPr/>
        </p:nvSpPr>
        <p:spPr>
          <a:xfrm>
            <a:off x="841248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Structured behaviour-change support on diet, weight and physical activity (Penn et al., 2018).</a:t>
            </a:r>
            <a:endParaRPr lang="en-US" sz="130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POLICY &amp; GOVERNANCE</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 NHS Long Term Plan (2019)</a:t>
            </a:r>
            <a:endParaRPr lang="en-US" sz="3200" dirty="0"/>
          </a:p>
        </p:txBody>
      </p:sp>
      <p:sp>
        <p:nvSpPr>
          <p:cNvPr id="4" name="Shape 2"/>
          <p:cNvSpPr/>
          <p:nvPr/>
        </p:nvSpPr>
        <p:spPr>
          <a:xfrm>
            <a:off x="548640" y="1828800"/>
            <a:ext cx="3657600" cy="3794760"/>
          </a:xfrm>
          <a:prstGeom prst="roundRect">
            <a:avLst>
              <a:gd name="adj" fmla="val 3000"/>
            </a:avLst>
          </a:prstGeom>
          <a:solidFill>
            <a:srgbClr val="0B4F6C"/>
          </a:solidFill>
          <a:ln/>
        </p:spPr>
        <p:txBody>
          <a:bodyPr/>
          <a:lstStyle/>
          <a:p>
            <a:endParaRPr lang="en-GB"/>
          </a:p>
        </p:txBody>
      </p:sp>
      <p:sp>
        <p:nvSpPr>
          <p:cNvPr id="5" name="Text 3"/>
          <p:cNvSpPr txBox="1"/>
          <p:nvPr/>
        </p:nvSpPr>
        <p:spPr>
          <a:xfrm>
            <a:off x="548640" y="2286000"/>
            <a:ext cx="3657600" cy="822960"/>
          </a:xfrm>
          <a:prstGeom prst="rect">
            <a:avLst/>
          </a:prstGeom>
          <a:noFill/>
          <a:ln/>
        </p:spPr>
        <p:txBody>
          <a:bodyPr wrap="square" lIns="0" tIns="0" rIns="0" bIns="0" rtlCol="0" anchor="ctr"/>
          <a:lstStyle/>
          <a:p>
            <a:pPr marL="0" indent="0" algn="ctr">
              <a:buNone/>
            </a:pPr>
            <a:r>
              <a:rPr lang="en-US" sz="3800" b="1" dirty="0">
                <a:solidFill>
                  <a:srgbClr val="FFFFFF"/>
                </a:solidFill>
                <a:latin typeface="Cambria" pitchFamily="34" charset="0"/>
                <a:ea typeface="Cambria" pitchFamily="34" charset="-122"/>
                <a:cs typeface="Cambria" pitchFamily="34" charset="-120"/>
              </a:rPr>
              <a:t>~500,000</a:t>
            </a:r>
            <a:endParaRPr lang="en-US" sz="3800" dirty="0"/>
          </a:p>
        </p:txBody>
      </p:sp>
      <p:sp>
        <p:nvSpPr>
          <p:cNvPr id="6" name="Text 4"/>
          <p:cNvSpPr txBox="1"/>
          <p:nvPr/>
        </p:nvSpPr>
        <p:spPr>
          <a:xfrm>
            <a:off x="822960" y="3108960"/>
            <a:ext cx="3108960" cy="960120"/>
          </a:xfrm>
          <a:prstGeom prst="rect">
            <a:avLst/>
          </a:prstGeom>
          <a:noFill/>
          <a:ln/>
        </p:spPr>
        <p:txBody>
          <a:bodyPr wrap="square" lIns="0" tIns="0" rIns="0" bIns="0" rtlCol="0" anchor="ctr"/>
          <a:lstStyle/>
          <a:p>
            <a:pPr marL="0" indent="0" algn="ctr">
              <a:buNone/>
            </a:pPr>
            <a:r>
              <a:rPr lang="en-US" sz="1300" dirty="0">
                <a:solidFill>
                  <a:srgbClr val="CADCFC"/>
                </a:solidFill>
                <a:latin typeface="Calibri" pitchFamily="34" charset="0"/>
                <a:ea typeface="Calibri" pitchFamily="34" charset="-122"/>
                <a:cs typeface="Calibri" pitchFamily="34" charset="-120"/>
              </a:rPr>
              <a:t>lives the Plan aims to save over 10 years through prevention (NHS England, 2019)</a:t>
            </a:r>
            <a:endParaRPr lang="en-US" sz="1300" dirty="0"/>
          </a:p>
        </p:txBody>
      </p:sp>
      <p:sp>
        <p:nvSpPr>
          <p:cNvPr id="7" name="Shape 5"/>
          <p:cNvSpPr/>
          <p:nvPr/>
        </p:nvSpPr>
        <p:spPr>
          <a:xfrm>
            <a:off x="1188720" y="425196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434840"/>
            <a:ext cx="3108960" cy="1097280"/>
          </a:xfrm>
          <a:prstGeom prst="rect">
            <a:avLst/>
          </a:prstGeom>
          <a:noFill/>
          <a:ln/>
        </p:spPr>
        <p:txBody>
          <a:bodyPr wrap="square" lIns="0" tIns="0" rIns="0" bIns="0" rtlCol="0" anchor="ctr"/>
          <a:lstStyle/>
          <a:p>
            <a:pPr marL="0" indent="0" algn="ctr">
              <a:buNone/>
            </a:pPr>
            <a:r>
              <a:rPr lang="en-US" sz="1300" i="1" dirty="0">
                <a:solidFill>
                  <a:srgbClr val="E8F5E5"/>
                </a:solidFill>
                <a:latin typeface="Calibri" pitchFamily="34" charset="0"/>
                <a:ea typeface="Calibri" pitchFamily="34" charset="-122"/>
                <a:cs typeface="Calibri" pitchFamily="34" charset="-120"/>
              </a:rPr>
              <a:t>Diabetes Prevention Programme capacity to be doubled under the Plan.</a:t>
            </a:r>
            <a:endParaRPr lang="en-US" sz="1300" dirty="0"/>
          </a:p>
        </p:txBody>
      </p:sp>
      <p:sp>
        <p:nvSpPr>
          <p:cNvPr id="9" name="Shape 7"/>
          <p:cNvSpPr/>
          <p:nvPr/>
        </p:nvSpPr>
        <p:spPr>
          <a:xfrm>
            <a:off x="4572000" y="1874520"/>
            <a:ext cx="128016" cy="128016"/>
          </a:xfrm>
          <a:prstGeom prst="ellipse">
            <a:avLst/>
          </a:prstGeom>
          <a:solidFill>
            <a:srgbClr val="0B4F6C"/>
          </a:solidFill>
          <a:ln/>
        </p:spPr>
        <p:txBody>
          <a:bodyPr/>
          <a:lstStyle/>
          <a:p>
            <a:endParaRPr lang="en-GB"/>
          </a:p>
        </p:txBody>
      </p:sp>
      <p:sp>
        <p:nvSpPr>
          <p:cNvPr id="10" name="Text 8"/>
          <p:cNvSpPr txBox="1"/>
          <p:nvPr/>
        </p:nvSpPr>
        <p:spPr>
          <a:xfrm>
            <a:off x="4892040" y="1719072"/>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Prevention over treatment</a:t>
            </a:r>
            <a:endParaRPr lang="en-US" sz="1350" dirty="0"/>
          </a:p>
        </p:txBody>
      </p:sp>
      <p:sp>
        <p:nvSpPr>
          <p:cNvPr id="11" name="Text 9"/>
          <p:cNvSpPr txBox="1"/>
          <p:nvPr/>
        </p:nvSpPr>
        <p:spPr>
          <a:xfrm>
            <a:off x="4892040" y="2048256"/>
            <a:ext cx="6766560" cy="777240"/>
          </a:xfrm>
          <a:prstGeom prst="rect">
            <a:avLst/>
          </a:prstGeom>
          <a:noFill/>
          <a:ln/>
        </p:spPr>
        <p:txBody>
          <a:bodyPr wrap="square" lIns="0" tIns="0" rIns="0" bIns="0" rtlCol="0" anchor="ctr"/>
          <a:lstStyle/>
          <a:p>
            <a:pPr marL="0" indent="0">
              <a:lnSpc>
                <a:spcPct val="115000"/>
              </a:lnSpc>
              <a:buNone/>
            </a:pPr>
            <a:r>
              <a:rPr lang="en-US" sz="1150" dirty="0">
                <a:solidFill>
                  <a:schemeClr val="accent3">
                    <a:lumMod val="75000"/>
                  </a:schemeClr>
                </a:solidFill>
                <a:latin typeface="Calibri" pitchFamily="34" charset="0"/>
                <a:ea typeface="Calibri" pitchFamily="34" charset="-122"/>
                <a:cs typeface="Calibri" pitchFamily="34" charset="-120"/>
              </a:rPr>
              <a:t>A </a:t>
            </a:r>
            <a:r>
              <a:rPr lang="en-US" sz="1150" b="1" dirty="0">
                <a:solidFill>
                  <a:srgbClr val="5C6F73"/>
                </a:solidFill>
                <a:latin typeface="Calibri" pitchFamily="34" charset="0"/>
                <a:ea typeface="Calibri" pitchFamily="34" charset="-122"/>
                <a:cs typeface="Calibri" pitchFamily="34" charset="-120"/>
              </a:rPr>
              <a:t>structural shift toward keeping people well for longer (NHS England, 2019).</a:t>
            </a:r>
            <a:endParaRPr lang="en-US" sz="1150" b="1" dirty="0"/>
          </a:p>
        </p:txBody>
      </p:sp>
      <p:sp>
        <p:nvSpPr>
          <p:cNvPr id="12" name="Shape 10"/>
          <p:cNvSpPr/>
          <p:nvPr/>
        </p:nvSpPr>
        <p:spPr>
          <a:xfrm>
            <a:off x="4572000" y="2898648"/>
            <a:ext cx="128016" cy="128016"/>
          </a:xfrm>
          <a:prstGeom prst="ellipse">
            <a:avLst/>
          </a:prstGeom>
          <a:solidFill>
            <a:srgbClr val="0B4F6C"/>
          </a:solidFill>
          <a:ln/>
        </p:spPr>
        <p:txBody>
          <a:bodyPr/>
          <a:lstStyle/>
          <a:p>
            <a:endParaRPr lang="en-GB"/>
          </a:p>
        </p:txBody>
      </p:sp>
      <p:sp>
        <p:nvSpPr>
          <p:cNvPr id="13" name="Text 11"/>
          <p:cNvSpPr txBox="1"/>
          <p:nvPr/>
        </p:nvSpPr>
        <p:spPr>
          <a:xfrm>
            <a:off x="4892040" y="2743200"/>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Sustainability commitments</a:t>
            </a:r>
            <a:endParaRPr lang="en-US" sz="1350" dirty="0"/>
          </a:p>
        </p:txBody>
      </p:sp>
      <p:sp>
        <p:nvSpPr>
          <p:cNvPr id="14" name="Text 12"/>
          <p:cNvSpPr txBox="1"/>
          <p:nvPr/>
        </p:nvSpPr>
        <p:spPr>
          <a:xfrm>
            <a:off x="4892040" y="3072384"/>
            <a:ext cx="6766560" cy="777240"/>
          </a:xfrm>
          <a:prstGeom prst="rect">
            <a:avLst/>
          </a:prstGeom>
          <a:noFill/>
          <a:ln/>
        </p:spPr>
        <p:txBody>
          <a:bodyPr wrap="square" lIns="0" tIns="0" rIns="0" bIns="0" rtlCol="0" anchor="ctr"/>
          <a:lstStyle/>
          <a:p>
            <a:pPr marL="0" indent="0">
              <a:lnSpc>
                <a:spcPct val="115000"/>
              </a:lnSpc>
              <a:buNone/>
            </a:pPr>
            <a:r>
              <a:rPr lang="en-US" sz="1150" b="1" dirty="0">
                <a:solidFill>
                  <a:srgbClr val="5C6F73"/>
                </a:solidFill>
                <a:latin typeface="Calibri" pitchFamily="34" charset="0"/>
                <a:ea typeface="Calibri" pitchFamily="34" charset="-122"/>
                <a:cs typeface="Calibri" pitchFamily="34" charset="-120"/>
              </a:rPr>
              <a:t>Lower-carbon inhalers and reduced single-use plastics embedded in the Plan (NHS England, 2019).</a:t>
            </a:r>
            <a:endParaRPr lang="en-US" sz="1150" b="1" dirty="0"/>
          </a:p>
        </p:txBody>
      </p:sp>
      <p:sp>
        <p:nvSpPr>
          <p:cNvPr id="15" name="Shape 13"/>
          <p:cNvSpPr/>
          <p:nvPr/>
        </p:nvSpPr>
        <p:spPr>
          <a:xfrm>
            <a:off x="4572000" y="3922776"/>
            <a:ext cx="128016" cy="128016"/>
          </a:xfrm>
          <a:prstGeom prst="ellipse">
            <a:avLst/>
          </a:prstGeom>
          <a:solidFill>
            <a:srgbClr val="0B4F6C"/>
          </a:solidFill>
          <a:ln/>
        </p:spPr>
        <p:txBody>
          <a:bodyPr/>
          <a:lstStyle/>
          <a:p>
            <a:endParaRPr lang="en-GB"/>
          </a:p>
        </p:txBody>
      </p:sp>
      <p:sp>
        <p:nvSpPr>
          <p:cNvPr id="16" name="Text 14"/>
          <p:cNvSpPr txBox="1"/>
          <p:nvPr/>
        </p:nvSpPr>
        <p:spPr>
          <a:xfrm>
            <a:off x="4892040" y="3767328"/>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A newer commitment (2025)</a:t>
            </a:r>
            <a:endParaRPr lang="en-US" sz="1350" dirty="0"/>
          </a:p>
        </p:txBody>
      </p:sp>
      <p:sp>
        <p:nvSpPr>
          <p:cNvPr id="17" name="Text 15"/>
          <p:cNvSpPr txBox="1"/>
          <p:nvPr/>
        </p:nvSpPr>
        <p:spPr>
          <a:xfrm>
            <a:off x="4892040" y="4096512"/>
            <a:ext cx="6766560" cy="777240"/>
          </a:xfrm>
          <a:prstGeom prst="rect">
            <a:avLst/>
          </a:prstGeom>
          <a:noFill/>
          <a:ln/>
        </p:spPr>
        <p:txBody>
          <a:bodyPr wrap="square" lIns="0" tIns="0" rIns="0" bIns="0" rtlCol="0" anchor="ctr"/>
          <a:lstStyle/>
          <a:p>
            <a:r>
              <a:rPr lang="en-US" sz="1150" b="1" dirty="0">
                <a:solidFill>
                  <a:schemeClr val="accent3">
                    <a:lumMod val="75000"/>
                  </a:schemeClr>
                </a:solidFill>
                <a:latin typeface="Calibri" pitchFamily="34" charset="0"/>
                <a:ea typeface="Calibri" pitchFamily="34" charset="-122"/>
                <a:cs typeface="Calibri" pitchFamily="34" charset="-120"/>
              </a:rPr>
              <a:t>Fit for the Future: The 10 Year Health Plan for England builds on this, shifting care from hospital to community, analogue to digital, and </a:t>
            </a:r>
            <a:r>
              <a:rPr lang="en-GB" sz="1200" b="1" dirty="0">
                <a:solidFill>
                  <a:schemeClr val="accent3">
                    <a:lumMod val="75000"/>
                  </a:schemeClr>
                </a:solidFill>
              </a:rPr>
              <a:t>sickness to prevention</a:t>
            </a:r>
            <a:r>
              <a:rPr lang="en-US" sz="1150" b="1" dirty="0">
                <a:solidFill>
                  <a:schemeClr val="accent3">
                    <a:lumMod val="75000"/>
                  </a:schemeClr>
                </a:solidFill>
                <a:latin typeface="Calibri" pitchFamily="34" charset="0"/>
                <a:ea typeface="Calibri" pitchFamily="34" charset="-122"/>
                <a:cs typeface="Calibri" pitchFamily="34" charset="-120"/>
              </a:rPr>
              <a:t> (DHSC, 2025).</a:t>
            </a:r>
            <a:endParaRPr lang="en-US" sz="1150" b="1" dirty="0">
              <a:solidFill>
                <a:schemeClr val="accent3">
                  <a:lumMod val="75000"/>
                </a:schemeClr>
              </a:solidFill>
            </a:endParaRPr>
          </a:p>
        </p:txBody>
      </p:sp>
      <p:sp>
        <p:nvSpPr>
          <p:cNvPr id="18" name="Shape 16"/>
          <p:cNvSpPr/>
          <p:nvPr/>
        </p:nvSpPr>
        <p:spPr>
          <a:xfrm>
            <a:off x="4572000" y="4946904"/>
            <a:ext cx="128016" cy="128016"/>
          </a:xfrm>
          <a:prstGeom prst="ellipse">
            <a:avLst/>
          </a:prstGeom>
          <a:solidFill>
            <a:srgbClr val="0B4F6C"/>
          </a:solidFill>
          <a:ln/>
        </p:spPr>
        <p:txBody>
          <a:bodyPr/>
          <a:lstStyle/>
          <a:p>
            <a:endParaRPr lang="en-GB"/>
          </a:p>
        </p:txBody>
      </p:sp>
      <p:sp>
        <p:nvSpPr>
          <p:cNvPr id="19" name="Text 17"/>
          <p:cNvSpPr txBox="1"/>
          <p:nvPr/>
        </p:nvSpPr>
        <p:spPr>
          <a:xfrm>
            <a:off x="4892040" y="4791456"/>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A critical tension</a:t>
            </a:r>
            <a:endParaRPr lang="en-US" sz="1350" dirty="0"/>
          </a:p>
        </p:txBody>
      </p:sp>
      <p:sp>
        <p:nvSpPr>
          <p:cNvPr id="20" name="Text 18"/>
          <p:cNvSpPr txBox="1"/>
          <p:nvPr/>
        </p:nvSpPr>
        <p:spPr>
          <a:xfrm>
            <a:off x="4892040" y="5120640"/>
            <a:ext cx="6766560" cy="777240"/>
          </a:xfrm>
          <a:prstGeom prst="rect">
            <a:avLst/>
          </a:prstGeom>
          <a:noFill/>
          <a:ln/>
        </p:spPr>
        <p:txBody>
          <a:bodyPr wrap="square" lIns="0" tIns="0" rIns="0" bIns="0" rtlCol="0" anchor="ctr"/>
          <a:lstStyle/>
          <a:p>
            <a:pPr marL="0" indent="0">
              <a:lnSpc>
                <a:spcPct val="115000"/>
              </a:lnSpc>
              <a:buNone/>
            </a:pPr>
            <a:r>
              <a:rPr lang="en-US" sz="1150" b="1" dirty="0">
                <a:solidFill>
                  <a:srgbClr val="5C6F73"/>
                </a:solidFill>
                <a:latin typeface="Calibri" pitchFamily="34" charset="0"/>
                <a:ea typeface="Calibri" pitchFamily="34" charset="-122"/>
                <a:cs typeface="Calibri" pitchFamily="34" charset="-120"/>
              </a:rPr>
              <a:t>Prevention still depends heavily on local government services - housing, social care - which have faced years of funding reductions (NHS England, 2019).</a:t>
            </a:r>
            <a:endParaRPr lang="en-US" sz="1150" b="1" dirty="0"/>
          </a:p>
        </p:txBody>
      </p:sp>
      <p:sp>
        <p:nvSpPr>
          <p:cNvPr id="21" name="Text 19"/>
          <p:cNvSpPr txBox="1"/>
          <p:nvPr/>
        </p:nvSpPr>
        <p:spPr>
          <a:xfrm>
            <a:off x="548640" y="5943600"/>
            <a:ext cx="11091672" cy="274320"/>
          </a:xfrm>
          <a:prstGeom prst="rect">
            <a:avLst/>
          </a:prstGeom>
          <a:noFill/>
          <a:ln/>
        </p:spPr>
        <p:txBody>
          <a:bodyPr wrap="square" lIns="0" tIns="0" rIns="0" bIns="0" rtlCol="0" anchor="ctr"/>
          <a:lstStyle/>
          <a:p>
            <a:pPr marL="0" indent="0">
              <a:buNone/>
            </a:pPr>
            <a:endParaRPr lang="en-US" sz="1050" dirty="0"/>
          </a:p>
        </p:txBody>
      </p:sp>
      <p:sp>
        <p:nvSpPr>
          <p:cNvPr id="23" name="Text 2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POLICY &amp; GOVERNANCE</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Wider Governance: Health in All Policies</a:t>
            </a:r>
            <a:endParaRPr lang="en-US" sz="3200" dirty="0"/>
          </a:p>
        </p:txBody>
      </p:sp>
      <p:sp>
        <p:nvSpPr>
          <p:cNvPr id="4" name="Text 2"/>
          <p:cNvSpPr txBox="1"/>
          <p:nvPr/>
        </p:nvSpPr>
        <p:spPr>
          <a:xfrm>
            <a:off x="548640" y="1828800"/>
            <a:ext cx="11064240" cy="822960"/>
          </a:xfrm>
          <a:prstGeom prst="rect">
            <a:avLst/>
          </a:prstGeom>
          <a:noFill/>
          <a:ln/>
        </p:spPr>
        <p:txBody>
          <a:bodyPr wrap="square" lIns="0" tIns="0" rIns="0" bIns="0" rtlCol="0" anchor="ctr"/>
          <a:lstStyle/>
          <a:p>
            <a:pPr marL="0" indent="0">
              <a:lnSpc>
                <a:spcPct val="125000"/>
              </a:lnSpc>
              <a:buNone/>
            </a:pPr>
            <a:r>
              <a:rPr lang="en-US" sz="1600" b="1" dirty="0">
                <a:solidFill>
                  <a:srgbClr val="16262B"/>
                </a:solidFill>
                <a:latin typeface="Calibri" pitchFamily="34" charset="0"/>
                <a:ea typeface="Calibri" pitchFamily="34" charset="-122"/>
                <a:cs typeface="Calibri" pitchFamily="34" charset="-120"/>
              </a:rPr>
              <a:t>The WHO's Health in All Policies approach argues every sector of government should consider its impact on health - not just the health department (WHO, 2021).</a:t>
            </a:r>
            <a:endParaRPr lang="en-US" sz="1600" b="1" dirty="0"/>
          </a:p>
        </p:txBody>
      </p:sp>
      <p:sp>
        <p:nvSpPr>
          <p:cNvPr id="5" name="Shape 3"/>
          <p:cNvSpPr/>
          <p:nvPr/>
        </p:nvSpPr>
        <p:spPr>
          <a:xfrm>
            <a:off x="548640" y="2880360"/>
            <a:ext cx="3566160" cy="2788920"/>
          </a:xfrm>
          <a:prstGeom prst="roundRect">
            <a:avLst>
              <a:gd name="adj" fmla="val 3279"/>
            </a:avLst>
          </a:prstGeom>
          <a:solidFill>
            <a:srgbClr val="F2F6F5"/>
          </a:solidFill>
          <a:ln w="12700">
            <a:solidFill>
              <a:srgbClr val="D7E5E1"/>
            </a:solidFill>
            <a:prstDash val="solid"/>
          </a:ln>
        </p:spPr>
        <p:txBody>
          <a:bodyPr/>
          <a:lstStyle/>
          <a:p>
            <a:endParaRPr lang="en-GB"/>
          </a:p>
        </p:txBody>
      </p:sp>
      <p:sp>
        <p:nvSpPr>
          <p:cNvPr id="6" name="Text 4"/>
          <p:cNvSpPr txBox="1"/>
          <p:nvPr/>
        </p:nvSpPr>
        <p:spPr>
          <a:xfrm>
            <a:off x="82296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Smoke-free legislation</a:t>
            </a:r>
            <a:endParaRPr lang="en-US" sz="1500" dirty="0"/>
          </a:p>
        </p:txBody>
      </p:sp>
      <p:sp>
        <p:nvSpPr>
          <p:cNvPr id="7" name="Text 5"/>
          <p:cNvSpPr txBox="1"/>
          <p:nvPr/>
        </p:nvSpPr>
        <p:spPr>
          <a:xfrm>
            <a:off x="82296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England's 2007 ban on smoking in enclosed public places, extended by later policy - a health outcome delivered through regulation, not clinical care (Health Act 2006).</a:t>
            </a:r>
            <a:endParaRPr lang="en-US" sz="1250" b="1" dirty="0"/>
          </a:p>
        </p:txBody>
      </p:sp>
      <p:sp>
        <p:nvSpPr>
          <p:cNvPr id="8" name="Shape 6"/>
          <p:cNvSpPr/>
          <p:nvPr/>
        </p:nvSpPr>
        <p:spPr>
          <a:xfrm>
            <a:off x="4343400" y="2880360"/>
            <a:ext cx="3566160" cy="2788920"/>
          </a:xfrm>
          <a:prstGeom prst="roundRect">
            <a:avLst>
              <a:gd name="adj" fmla="val 3279"/>
            </a:avLst>
          </a:prstGeom>
          <a:solidFill>
            <a:srgbClr val="F2F6F5"/>
          </a:solidFill>
          <a:ln w="12700">
            <a:solidFill>
              <a:srgbClr val="D7E5E1"/>
            </a:solidFill>
            <a:prstDash val="solid"/>
          </a:ln>
        </p:spPr>
        <p:txBody>
          <a:bodyPr/>
          <a:lstStyle/>
          <a:p>
            <a:endParaRPr lang="en-GB"/>
          </a:p>
        </p:txBody>
      </p:sp>
      <p:sp>
        <p:nvSpPr>
          <p:cNvPr id="9" name="Text 7"/>
          <p:cNvSpPr txBox="1"/>
          <p:nvPr/>
        </p:nvSpPr>
        <p:spPr>
          <a:xfrm>
            <a:off x="461772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Soft Drinks Industry Levy</a:t>
            </a:r>
            <a:endParaRPr lang="en-US" sz="1500" dirty="0"/>
          </a:p>
        </p:txBody>
      </p:sp>
      <p:sp>
        <p:nvSpPr>
          <p:cNvPr id="10" name="Text 8"/>
          <p:cNvSpPr txBox="1"/>
          <p:nvPr/>
        </p:nvSpPr>
        <p:spPr>
          <a:xfrm>
            <a:off x="461772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The 'sugar tax' uses fiscal policy to shift manufacturer behaviour and reduce sugar consumption at population scale, established under Part 2 of the Finance Act 2017 (HM Revenue &amp; Customs, 2018).</a:t>
            </a:r>
            <a:endParaRPr lang="en-US" sz="1250" b="1" dirty="0"/>
          </a:p>
        </p:txBody>
      </p:sp>
      <p:sp>
        <p:nvSpPr>
          <p:cNvPr id="11" name="Shape 9"/>
          <p:cNvSpPr/>
          <p:nvPr/>
        </p:nvSpPr>
        <p:spPr>
          <a:xfrm>
            <a:off x="8138160" y="2880360"/>
            <a:ext cx="3566160" cy="2788920"/>
          </a:xfrm>
          <a:prstGeom prst="roundRect">
            <a:avLst>
              <a:gd name="adj" fmla="val 3279"/>
            </a:avLst>
          </a:prstGeom>
          <a:solidFill>
            <a:srgbClr val="E8F1EE"/>
          </a:solidFill>
          <a:ln w="12700">
            <a:solidFill>
              <a:srgbClr val="D7E5E1"/>
            </a:solidFill>
            <a:prstDash val="solid"/>
          </a:ln>
        </p:spPr>
        <p:txBody>
          <a:bodyPr/>
          <a:lstStyle/>
          <a:p>
            <a:endParaRPr lang="en-GB"/>
          </a:p>
        </p:txBody>
      </p:sp>
      <p:sp>
        <p:nvSpPr>
          <p:cNvPr id="12" name="Text 10"/>
          <p:cNvSpPr txBox="1"/>
          <p:nvPr/>
        </p:nvSpPr>
        <p:spPr>
          <a:xfrm>
            <a:off x="841248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A critical caveat</a:t>
            </a:r>
            <a:endParaRPr lang="en-US" sz="1500" dirty="0"/>
          </a:p>
        </p:txBody>
      </p:sp>
      <p:sp>
        <p:nvSpPr>
          <p:cNvPr id="13" name="Text 11"/>
          <p:cNvSpPr txBox="1"/>
          <p:nvPr/>
        </p:nvSpPr>
        <p:spPr>
          <a:xfrm>
            <a:off x="841248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Health in All Policies is easier to state as an aspiration than enforce - departments outside health rarely carry direct accountability for health outcomes (WHO, 2021).</a:t>
            </a:r>
            <a:endParaRPr lang="en-US" sz="1250" b="1" dirty="0"/>
          </a:p>
        </p:txBody>
      </p:sp>
      <p:sp>
        <p:nvSpPr>
          <p:cNvPr id="14" name="Text 12"/>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6" name="Text 1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Social Processes, Media and Ideologies</a:t>
            </a:r>
            <a:endParaRPr lang="en-US" sz="3200" dirty="0"/>
          </a:p>
        </p:txBody>
      </p:sp>
      <p:sp>
        <p:nvSpPr>
          <p:cNvPr id="4" name="Text 2"/>
          <p:cNvSpPr txBox="1"/>
          <p:nvPr/>
        </p:nvSpPr>
        <p:spPr>
          <a:xfrm>
            <a:off x="548640" y="1828800"/>
            <a:ext cx="11064240" cy="822960"/>
          </a:xfrm>
          <a:prstGeom prst="rect">
            <a:avLst/>
          </a:prstGeom>
          <a:noFill/>
          <a:ln/>
        </p:spPr>
        <p:txBody>
          <a:bodyPr wrap="square" lIns="0" tIns="0" rIns="0" bIns="0" rtlCol="0" anchor="ctr"/>
          <a:lstStyle/>
          <a:p>
            <a:pPr marL="0" indent="0">
              <a:lnSpc>
                <a:spcPct val="125000"/>
              </a:lnSpc>
              <a:buNone/>
            </a:pPr>
            <a:r>
              <a:rPr lang="en-US" sz="1600" b="1" dirty="0">
                <a:solidFill>
                  <a:srgbClr val="16262B"/>
                </a:solidFill>
                <a:latin typeface="Calibri" pitchFamily="34" charset="0"/>
                <a:ea typeface="Calibri" pitchFamily="34" charset="-122"/>
                <a:cs typeface="Calibri" pitchFamily="34" charset="-120"/>
              </a:rPr>
              <a:t>Policy does not operate in a vacuum: social context, the media environment and political beliefs shape what is done, and who benefits</a:t>
            </a:r>
            <a:r>
              <a:rPr lang="en-US" sz="1600" dirty="0">
                <a:solidFill>
                  <a:srgbClr val="16262B"/>
                </a:solidFill>
                <a:latin typeface="Calibri" pitchFamily="34" charset="0"/>
                <a:ea typeface="Calibri" pitchFamily="34" charset="-122"/>
                <a:cs typeface="Calibri" pitchFamily="34" charset="-120"/>
              </a:rPr>
              <a:t>.</a:t>
            </a:r>
            <a:endParaRPr lang="en-US" sz="1600" dirty="0"/>
          </a:p>
        </p:txBody>
      </p:sp>
      <p:sp>
        <p:nvSpPr>
          <p:cNvPr id="5" name="Shape 3"/>
          <p:cNvSpPr/>
          <p:nvPr/>
        </p:nvSpPr>
        <p:spPr>
          <a:xfrm>
            <a:off x="548640" y="2880360"/>
            <a:ext cx="3566160" cy="2788920"/>
          </a:xfrm>
          <a:prstGeom prst="roundRect">
            <a:avLst>
              <a:gd name="adj" fmla="val 3279"/>
            </a:avLst>
          </a:prstGeom>
          <a:solidFill>
            <a:srgbClr val="F2F6F5"/>
          </a:solidFill>
          <a:ln w="12700">
            <a:solidFill>
              <a:srgbClr val="D7E5E1"/>
            </a:solidFill>
            <a:prstDash val="solid"/>
          </a:ln>
        </p:spPr>
        <p:txBody>
          <a:bodyPr/>
          <a:lstStyle/>
          <a:p>
            <a:endParaRPr/>
          </a:p>
        </p:txBody>
      </p:sp>
      <p:sp>
        <p:nvSpPr>
          <p:cNvPr id="6" name="Text 4"/>
          <p:cNvSpPr txBox="1"/>
          <p:nvPr/>
        </p:nvSpPr>
        <p:spPr>
          <a:xfrm>
            <a:off x="82296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Social processes</a:t>
            </a:r>
            <a:endParaRPr lang="en-US" sz="1500" b="1" dirty="0"/>
          </a:p>
        </p:txBody>
      </p:sp>
      <p:sp>
        <p:nvSpPr>
          <p:cNvPr id="7" name="Text 5"/>
          <p:cNvSpPr txBox="1"/>
          <p:nvPr/>
        </p:nvSpPr>
        <p:spPr>
          <a:xfrm>
            <a:off x="82296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Beliefs about personal vulnerability, confidence to change and trust in the programme predicted uptake; demographic factors then played only a minor role (Reeves et al., 2023).</a:t>
            </a:r>
            <a:endParaRPr lang="en-US" sz="1250" b="1" dirty="0"/>
          </a:p>
        </p:txBody>
      </p:sp>
      <p:sp>
        <p:nvSpPr>
          <p:cNvPr id="8" name="Shape 6"/>
          <p:cNvSpPr/>
          <p:nvPr/>
        </p:nvSpPr>
        <p:spPr>
          <a:xfrm>
            <a:off x="4343400" y="2880360"/>
            <a:ext cx="3566160" cy="2788920"/>
          </a:xfrm>
          <a:prstGeom prst="roundRect">
            <a:avLst>
              <a:gd name="adj" fmla="val 3279"/>
            </a:avLst>
          </a:prstGeom>
          <a:solidFill>
            <a:srgbClr val="F2F6F5"/>
          </a:solidFill>
          <a:ln w="12700">
            <a:solidFill>
              <a:srgbClr val="D7E5E1"/>
            </a:solidFill>
            <a:prstDash val="solid"/>
          </a:ln>
        </p:spPr>
        <p:txBody>
          <a:bodyPr/>
          <a:lstStyle/>
          <a:p>
            <a:endParaRPr/>
          </a:p>
        </p:txBody>
      </p:sp>
      <p:sp>
        <p:nvSpPr>
          <p:cNvPr id="9" name="Text 7"/>
          <p:cNvSpPr txBox="1"/>
          <p:nvPr/>
        </p:nvSpPr>
        <p:spPr>
          <a:xfrm>
            <a:off x="461772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Media</a:t>
            </a:r>
            <a:endParaRPr lang="en-US" sz="1500" dirty="0"/>
          </a:p>
        </p:txBody>
      </p:sp>
      <p:sp>
        <p:nvSpPr>
          <p:cNvPr id="10" name="Text 8"/>
          <p:cNvSpPr txBox="1"/>
          <p:nvPr/>
        </p:nvSpPr>
        <p:spPr>
          <a:xfrm>
            <a:off x="461772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Under the Health and Care Act 2022, a 9 pm TV watershed and a total restriction on paid online adverts for less healthy food apply UK-wide from January 2026 (DHSC and DCMS, 2024).</a:t>
            </a:r>
            <a:endParaRPr lang="en-US" sz="1250" b="1" dirty="0"/>
          </a:p>
        </p:txBody>
      </p:sp>
      <p:sp>
        <p:nvSpPr>
          <p:cNvPr id="11" name="Shape 9"/>
          <p:cNvSpPr/>
          <p:nvPr/>
        </p:nvSpPr>
        <p:spPr>
          <a:xfrm>
            <a:off x="8138160" y="2880360"/>
            <a:ext cx="3566160" cy="2788920"/>
          </a:xfrm>
          <a:prstGeom prst="roundRect">
            <a:avLst>
              <a:gd name="adj" fmla="val 3279"/>
            </a:avLst>
          </a:prstGeom>
          <a:solidFill>
            <a:srgbClr val="E8F1EE"/>
          </a:solidFill>
          <a:ln w="12700">
            <a:solidFill>
              <a:srgbClr val="D7E5E1"/>
            </a:solidFill>
            <a:prstDash val="solid"/>
          </a:ln>
        </p:spPr>
        <p:txBody>
          <a:bodyPr/>
          <a:lstStyle/>
          <a:p>
            <a:endParaRPr/>
          </a:p>
        </p:txBody>
      </p:sp>
      <p:sp>
        <p:nvSpPr>
          <p:cNvPr id="12" name="Text 10"/>
          <p:cNvSpPr txBox="1"/>
          <p:nvPr/>
        </p:nvSpPr>
        <p:spPr>
          <a:xfrm>
            <a:off x="841248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Ideologies</a:t>
            </a:r>
            <a:endParaRPr lang="en-US" sz="1500" dirty="0"/>
          </a:p>
        </p:txBody>
      </p:sp>
      <p:sp>
        <p:nvSpPr>
          <p:cNvPr id="13" name="Text 11"/>
          <p:cNvSpPr txBox="1"/>
          <p:nvPr/>
        </p:nvSpPr>
        <p:spPr>
          <a:xfrm>
            <a:off x="841248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Marmot et al. (2020) concluded that funding cuts under the banner of austerity likely harmed health, with deprived areas cut most. Which policies are chosen reflects beliefs about personal versus collective responsibility</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6" name="Text 1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12</a:t>
            </a:r>
            <a:endParaRPr lang="en-US" sz="1000" dirty="0"/>
          </a:p>
        </p:txBody>
      </p:sp>
    </p:spTree>
    <p:extLst>
      <p:ext uri="{BB962C8B-B14F-4D97-AF65-F5344CB8AC3E}">
        <p14:creationId xmlns:p14="http://schemas.microsoft.com/office/powerpoint/2010/main" val="935087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0B4F6C"/>
        </a:solidFill>
        <a:effectLst/>
      </p:bgPr>
    </p:bg>
    <p:spTree>
      <p:nvGrpSpPr>
        <p:cNvPr id="1" name=""/>
        <p:cNvGrpSpPr/>
        <p:nvPr/>
      </p:nvGrpSpPr>
      <p:grpSpPr>
        <a:xfrm>
          <a:off x="0" y="0"/>
          <a:ext cx="0" cy="0"/>
          <a:chOff x="0" y="0"/>
          <a:chExt cx="0" cy="0"/>
        </a:xfrm>
      </p:grpSpPr>
      <p:sp>
        <p:nvSpPr>
          <p:cNvPr id="2" name="Text 0"/>
          <p:cNvSpPr txBox="1"/>
          <p:nvPr/>
        </p:nvSpPr>
        <p:spPr>
          <a:xfrm>
            <a:off x="548640" y="548640"/>
            <a:ext cx="7315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CASE STUDY</a:t>
            </a:r>
            <a:endParaRPr lang="en-US" sz="1400" dirty="0"/>
          </a:p>
        </p:txBody>
      </p:sp>
      <p:sp>
        <p:nvSpPr>
          <p:cNvPr id="3" name="Text 1"/>
          <p:cNvSpPr txBox="1"/>
          <p:nvPr/>
        </p:nvSpPr>
        <p:spPr>
          <a:xfrm>
            <a:off x="548640" y="960120"/>
            <a:ext cx="10515600" cy="100584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The NHS Diabetes Prevention Programme</a:t>
            </a:r>
            <a:endParaRPr lang="en-US" sz="3400" dirty="0"/>
          </a:p>
        </p:txBody>
      </p:sp>
      <p:sp>
        <p:nvSpPr>
          <p:cNvPr id="4" name="Text 2"/>
          <p:cNvSpPr txBox="1"/>
          <p:nvPr/>
        </p:nvSpPr>
        <p:spPr>
          <a:xfrm>
            <a:off x="548640" y="1783080"/>
            <a:ext cx="10515600" cy="457200"/>
          </a:xfrm>
          <a:prstGeom prst="rect">
            <a:avLst/>
          </a:prstGeom>
          <a:noFill/>
          <a:ln/>
        </p:spPr>
        <p:txBody>
          <a:bodyPr wrap="square" lIns="0" tIns="0" rIns="0" bIns="0" rtlCol="0" anchor="ctr"/>
          <a:lstStyle/>
          <a:p>
            <a:pPr marL="0" indent="0">
              <a:buNone/>
            </a:pPr>
            <a:r>
              <a:rPr lang="en-US" sz="1600" i="1" dirty="0">
                <a:solidFill>
                  <a:srgbClr val="CADCFC"/>
                </a:solidFill>
                <a:latin typeface="Calibri" pitchFamily="34" charset="0"/>
                <a:ea typeface="Calibri" pitchFamily="34" charset="-122"/>
                <a:cs typeface="Calibri" pitchFamily="34" charset="-120"/>
              </a:rPr>
              <a:t>('Healthier You')</a:t>
            </a:r>
            <a:endParaRPr lang="en-US" sz="1600" dirty="0"/>
          </a:p>
        </p:txBody>
      </p:sp>
      <p:sp>
        <p:nvSpPr>
          <p:cNvPr id="5" name="Shape 3"/>
          <p:cNvSpPr/>
          <p:nvPr/>
        </p:nvSpPr>
        <p:spPr>
          <a:xfrm>
            <a:off x="548640" y="2606040"/>
            <a:ext cx="3566160" cy="1920240"/>
          </a:xfrm>
          <a:prstGeom prst="roundRect">
            <a:avLst>
              <a:gd name="adj" fmla="val 4762"/>
            </a:avLst>
          </a:prstGeom>
          <a:solidFill>
            <a:srgbClr val="083A50"/>
          </a:solidFill>
          <a:ln/>
        </p:spPr>
        <p:txBody>
          <a:bodyPr/>
          <a:lstStyle/>
          <a:p>
            <a:endParaRPr lang="en-GB"/>
          </a:p>
        </p:txBody>
      </p:sp>
      <p:sp>
        <p:nvSpPr>
          <p:cNvPr id="6" name="Text 4"/>
          <p:cNvSpPr txBox="1"/>
          <p:nvPr/>
        </p:nvSpPr>
        <p:spPr>
          <a:xfrm>
            <a:off x="82296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2016</a:t>
            </a:r>
            <a:endParaRPr lang="en-US" sz="2600" dirty="0"/>
          </a:p>
        </p:txBody>
      </p:sp>
      <p:sp>
        <p:nvSpPr>
          <p:cNvPr id="7" name="Text 5"/>
          <p:cNvSpPr txBox="1"/>
          <p:nvPr/>
        </p:nvSpPr>
        <p:spPr>
          <a:xfrm>
            <a:off x="82296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Commissioned nationally by NHS England (Penn et al., 2018)</a:t>
            </a:r>
            <a:endParaRPr lang="en-US" sz="1300" dirty="0"/>
          </a:p>
        </p:txBody>
      </p:sp>
      <p:sp>
        <p:nvSpPr>
          <p:cNvPr id="8" name="Shape 6"/>
          <p:cNvSpPr/>
          <p:nvPr/>
        </p:nvSpPr>
        <p:spPr>
          <a:xfrm>
            <a:off x="4343400" y="2606040"/>
            <a:ext cx="3566160" cy="1920240"/>
          </a:xfrm>
          <a:prstGeom prst="roundRect">
            <a:avLst>
              <a:gd name="adj" fmla="val 4762"/>
            </a:avLst>
          </a:prstGeom>
          <a:solidFill>
            <a:srgbClr val="083A50"/>
          </a:solidFill>
          <a:ln/>
        </p:spPr>
        <p:txBody>
          <a:bodyPr/>
          <a:lstStyle/>
          <a:p>
            <a:endParaRPr lang="en-GB"/>
          </a:p>
        </p:txBody>
      </p:sp>
      <p:sp>
        <p:nvSpPr>
          <p:cNvPr id="9" name="Text 7"/>
          <p:cNvSpPr txBox="1"/>
          <p:nvPr/>
        </p:nvSpPr>
        <p:spPr>
          <a:xfrm>
            <a:off x="461772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3 partners</a:t>
            </a:r>
            <a:endParaRPr lang="en-US" sz="2600" dirty="0"/>
          </a:p>
        </p:txBody>
      </p:sp>
      <p:sp>
        <p:nvSpPr>
          <p:cNvPr id="10" name="Text 8"/>
          <p:cNvSpPr txBox="1"/>
          <p:nvPr/>
        </p:nvSpPr>
        <p:spPr>
          <a:xfrm>
            <a:off x="461772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NHS England, Public Health England, Diabetes UK (Penn et al., 2018)</a:t>
            </a:r>
            <a:endParaRPr lang="en-US" sz="1300" dirty="0"/>
          </a:p>
        </p:txBody>
      </p:sp>
      <p:sp>
        <p:nvSpPr>
          <p:cNvPr id="11" name="Shape 9"/>
          <p:cNvSpPr/>
          <p:nvPr/>
        </p:nvSpPr>
        <p:spPr>
          <a:xfrm>
            <a:off x="8138160" y="2606040"/>
            <a:ext cx="3566160" cy="1920240"/>
          </a:xfrm>
          <a:prstGeom prst="roundRect">
            <a:avLst>
              <a:gd name="adj" fmla="val 4762"/>
            </a:avLst>
          </a:prstGeom>
          <a:solidFill>
            <a:srgbClr val="083A50"/>
          </a:solidFill>
          <a:ln/>
        </p:spPr>
        <p:txBody>
          <a:bodyPr/>
          <a:lstStyle/>
          <a:p>
            <a:endParaRPr lang="en-GB"/>
          </a:p>
        </p:txBody>
      </p:sp>
      <p:sp>
        <p:nvSpPr>
          <p:cNvPr id="12" name="Text 10"/>
          <p:cNvSpPr txBox="1"/>
          <p:nvPr/>
        </p:nvSpPr>
        <p:spPr>
          <a:xfrm>
            <a:off x="841248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43,603</a:t>
            </a:r>
            <a:endParaRPr lang="en-US" sz="2600" dirty="0"/>
          </a:p>
        </p:txBody>
      </p:sp>
      <p:sp>
        <p:nvSpPr>
          <p:cNvPr id="13" name="Text 11"/>
          <p:cNvSpPr txBox="1"/>
          <p:nvPr/>
        </p:nvSpPr>
        <p:spPr>
          <a:xfrm>
            <a:off x="841248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Referrals between June 2016 and March 2017 - 16% above target (Penn et al., 2018)</a:t>
            </a:r>
            <a:endParaRPr lang="en-US" sz="1300" dirty="0"/>
          </a:p>
        </p:txBody>
      </p:sp>
      <p:sp>
        <p:nvSpPr>
          <p:cNvPr id="14" name="Text 12"/>
          <p:cNvSpPr txBox="1"/>
          <p:nvPr/>
        </p:nvSpPr>
        <p:spPr>
          <a:xfrm>
            <a:off x="548640" y="4846320"/>
            <a:ext cx="11064240" cy="1005840"/>
          </a:xfrm>
          <a:prstGeom prst="rect">
            <a:avLst/>
          </a:prstGeom>
          <a:noFill/>
          <a:ln/>
        </p:spPr>
        <p:txBody>
          <a:bodyPr wrap="square" lIns="0" tIns="0" rIns="0" bIns="0" rtlCol="0" anchor="ctr"/>
          <a:lstStyle/>
          <a:p>
            <a:pPr marL="0" indent="0">
              <a:lnSpc>
                <a:spcPct val="125000"/>
              </a:lnSpc>
              <a:buNone/>
            </a:pPr>
            <a:r>
              <a:rPr lang="en-US" sz="1400" i="1" dirty="0">
                <a:solidFill>
                  <a:srgbClr val="E8F5E5"/>
                </a:solidFill>
                <a:latin typeface="Calibri" pitchFamily="34" charset="0"/>
                <a:ea typeface="Calibri" pitchFamily="34" charset="-122"/>
                <a:cs typeface="Calibri" pitchFamily="34" charset="-120"/>
              </a:rPr>
              <a:t>GPs identify adults at high risk through blood tests and refer them into a structured, group-based behaviour-change intervention on weight, diet and physical activity. Nearly half of those referred attended their first session - exceeding the original 40% target (Penn et al., 2018).</a:t>
            </a:r>
            <a:endParaRPr lang="en-US" sz="1400" dirty="0"/>
          </a:p>
        </p:txBody>
      </p:sp>
      <p:sp>
        <p:nvSpPr>
          <p:cNvPr id="15" name="Text 13"/>
          <p:cNvSpPr txBox="1"/>
          <p:nvPr/>
        </p:nvSpPr>
        <p:spPr>
          <a:xfrm>
            <a:off x="548640" y="6172200"/>
            <a:ext cx="11064240" cy="274320"/>
          </a:xfrm>
          <a:prstGeom prst="rect">
            <a:avLst/>
          </a:prstGeom>
          <a:noFill/>
          <a:ln/>
        </p:spPr>
        <p:txBody>
          <a:bodyPr wrap="square" lIns="0" tIns="0" rIns="0" bIns="0" rtlCol="0" anchor="ctr"/>
          <a:lstStyle/>
          <a:p>
            <a:pPr marL="0" indent="0">
              <a:buNone/>
            </a:pPr>
            <a:r>
              <a:rPr lang="en-US" sz="1050" i="1" dirty="0">
                <a:solidFill>
                  <a:srgbClr val="9FC3D6"/>
                </a:solidFill>
                <a:latin typeface="Calibri" pitchFamily="34" charset="0"/>
                <a:ea typeface="Calibri" pitchFamily="34" charset="-122"/>
                <a:cs typeface="Calibri" pitchFamily="34" charset="-120"/>
              </a:rPr>
              <a:t>.</a:t>
            </a:r>
            <a:endParaRPr lang="en-US" sz="1050" dirty="0"/>
          </a:p>
        </p:txBody>
      </p:sp>
      <p:sp>
        <p:nvSpPr>
          <p:cNvPr id="16" name="Text 14"/>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7" name="Text 15"/>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9FC3D6"/>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Planning Through the Health Belief Model</a:t>
            </a:r>
            <a:endParaRPr lang="en-US" sz="3200" dirty="0"/>
          </a:p>
        </p:txBody>
      </p:sp>
      <p:sp>
        <p:nvSpPr>
          <p:cNvPr id="4" name="Text 2"/>
          <p:cNvSpPr txBox="1"/>
          <p:nvPr/>
        </p:nvSpPr>
        <p:spPr>
          <a:xfrm>
            <a:off x="548640" y="1536192"/>
            <a:ext cx="11064240" cy="274320"/>
          </a:xfrm>
          <a:prstGeom prst="rect">
            <a:avLst/>
          </a:prstGeom>
          <a:noFill/>
          <a:ln/>
        </p:spPr>
        <p:txBody>
          <a:bodyPr wrap="square" lIns="0" tIns="0" rIns="0" bIns="0" rtlCol="0" anchor="ctr"/>
          <a:lstStyle/>
          <a:p>
            <a:pPr marL="0" indent="0">
              <a:buNone/>
            </a:pPr>
            <a:r>
              <a:rPr lang="en-US" sz="1250" b="1" i="1" dirty="0">
                <a:solidFill>
                  <a:srgbClr val="5C6F73"/>
                </a:solidFill>
                <a:latin typeface="Calibri" pitchFamily="34" charset="0"/>
                <a:ea typeface="Calibri" pitchFamily="34" charset="-122"/>
                <a:cs typeface="Calibri" pitchFamily="34" charset="-120"/>
              </a:rPr>
              <a:t>Developed by Hochbaum (1958), Rosenstock, and Becker (1974)</a:t>
            </a:r>
            <a:endParaRPr lang="en-US" sz="1250" b="1" dirty="0"/>
          </a:p>
        </p:txBody>
      </p:sp>
      <p:sp>
        <p:nvSpPr>
          <p:cNvPr id="5" name="Shape 3"/>
          <p:cNvSpPr/>
          <p:nvPr/>
        </p:nvSpPr>
        <p:spPr>
          <a:xfrm>
            <a:off x="54864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6" name="Text 4"/>
          <p:cNvSpPr txBox="1"/>
          <p:nvPr/>
        </p:nvSpPr>
        <p:spPr>
          <a:xfrm>
            <a:off x="73152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susceptibility</a:t>
            </a:r>
            <a:endParaRPr lang="en-US" sz="1300" dirty="0"/>
          </a:p>
        </p:txBody>
      </p:sp>
      <p:sp>
        <p:nvSpPr>
          <p:cNvPr id="7" name="Text 5"/>
          <p:cNvSpPr txBox="1"/>
          <p:nvPr/>
        </p:nvSpPr>
        <p:spPr>
          <a:xfrm>
            <a:off x="594360" y="2249424"/>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Blood test results signal personal risk of type 2 diabetes.</a:t>
            </a:r>
            <a:endParaRPr lang="en-US" sz="1100" b="1" dirty="0"/>
          </a:p>
        </p:txBody>
      </p:sp>
      <p:sp>
        <p:nvSpPr>
          <p:cNvPr id="8" name="Shape 6"/>
          <p:cNvSpPr/>
          <p:nvPr/>
        </p:nvSpPr>
        <p:spPr>
          <a:xfrm>
            <a:off x="429768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9" name="Text 7"/>
          <p:cNvSpPr txBox="1"/>
          <p:nvPr/>
        </p:nvSpPr>
        <p:spPr>
          <a:xfrm>
            <a:off x="448056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severity</a:t>
            </a:r>
            <a:endParaRPr lang="en-US" sz="1300" dirty="0"/>
          </a:p>
        </p:txBody>
      </p:sp>
      <p:sp>
        <p:nvSpPr>
          <p:cNvPr id="10" name="Text 8"/>
          <p:cNvSpPr txBox="1"/>
          <p:nvPr/>
        </p:nvSpPr>
        <p:spPr>
          <a:xfrm>
            <a:off x="4480560" y="22860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Risk communication highlights consequences of untreated diabetes</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11" name="Shape 9"/>
          <p:cNvSpPr/>
          <p:nvPr/>
        </p:nvSpPr>
        <p:spPr>
          <a:xfrm>
            <a:off x="804672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2" name="Text 10"/>
          <p:cNvSpPr txBox="1"/>
          <p:nvPr/>
        </p:nvSpPr>
        <p:spPr>
          <a:xfrm>
            <a:off x="822960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benefits</a:t>
            </a:r>
            <a:endParaRPr lang="en-US" sz="1300" dirty="0"/>
          </a:p>
        </p:txBody>
      </p:sp>
      <p:sp>
        <p:nvSpPr>
          <p:cNvPr id="13" name="Text 11"/>
          <p:cNvSpPr txBox="1"/>
          <p:nvPr/>
        </p:nvSpPr>
        <p:spPr>
          <a:xfrm>
            <a:off x="8229600" y="22860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Evidence that lifestyle change reduces risk is shared with participants.</a:t>
            </a:r>
            <a:endParaRPr lang="en-US" sz="1100" b="1" dirty="0"/>
          </a:p>
        </p:txBody>
      </p:sp>
      <p:sp>
        <p:nvSpPr>
          <p:cNvPr id="14" name="Shape 12"/>
          <p:cNvSpPr/>
          <p:nvPr/>
        </p:nvSpPr>
        <p:spPr>
          <a:xfrm>
            <a:off x="54864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5" name="Text 13"/>
          <p:cNvSpPr txBox="1"/>
          <p:nvPr/>
        </p:nvSpPr>
        <p:spPr>
          <a:xfrm>
            <a:off x="73152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barriers</a:t>
            </a:r>
            <a:endParaRPr lang="en-US" sz="1300" dirty="0"/>
          </a:p>
        </p:txBody>
      </p:sp>
      <p:sp>
        <p:nvSpPr>
          <p:cNvPr id="16" name="Text 14"/>
          <p:cNvSpPr txBox="1"/>
          <p:nvPr/>
        </p:nvSpPr>
        <p:spPr>
          <a:xfrm>
            <a:off x="73152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Time, cost and confidence are acknowledged as reasons for non-uptake.</a:t>
            </a:r>
            <a:endParaRPr lang="en-US" sz="1100" b="1" dirty="0"/>
          </a:p>
        </p:txBody>
      </p:sp>
      <p:sp>
        <p:nvSpPr>
          <p:cNvPr id="17" name="Shape 15"/>
          <p:cNvSpPr/>
          <p:nvPr/>
        </p:nvSpPr>
        <p:spPr>
          <a:xfrm>
            <a:off x="429768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8" name="Text 16"/>
          <p:cNvSpPr txBox="1"/>
          <p:nvPr/>
        </p:nvSpPr>
        <p:spPr>
          <a:xfrm>
            <a:off x="448056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Cues to action</a:t>
            </a:r>
            <a:endParaRPr lang="en-US" sz="1300" dirty="0"/>
          </a:p>
        </p:txBody>
      </p:sp>
      <p:sp>
        <p:nvSpPr>
          <p:cNvPr id="19" name="Text 17"/>
          <p:cNvSpPr txBox="1"/>
          <p:nvPr/>
        </p:nvSpPr>
        <p:spPr>
          <a:xfrm>
            <a:off x="448056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GP referral and risk-score letters prompt engagement</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20" name="Shape 18"/>
          <p:cNvSpPr/>
          <p:nvPr/>
        </p:nvSpPr>
        <p:spPr>
          <a:xfrm>
            <a:off x="804672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21" name="Text 19"/>
          <p:cNvSpPr txBox="1"/>
          <p:nvPr/>
        </p:nvSpPr>
        <p:spPr>
          <a:xfrm>
            <a:off x="822960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Self-efficacy</a:t>
            </a:r>
            <a:endParaRPr lang="en-US" sz="1300" dirty="0"/>
          </a:p>
        </p:txBody>
      </p:sp>
      <p:sp>
        <p:nvSpPr>
          <p:cNvPr id="22" name="Text 20"/>
          <p:cNvSpPr txBox="1"/>
          <p:nvPr/>
        </p:nvSpPr>
        <p:spPr>
          <a:xfrm>
            <a:off x="822960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Group sessions aim to build participants' confidence to change behaviour</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23" name="Text 21"/>
          <p:cNvSpPr txBox="1"/>
          <p:nvPr/>
        </p:nvSpPr>
        <p:spPr>
          <a:xfrm>
            <a:off x="548640" y="4709160"/>
            <a:ext cx="11064240" cy="548640"/>
          </a:xfrm>
          <a:prstGeom prst="rect">
            <a:avLst/>
          </a:prstGeom>
          <a:noFill/>
          <a:ln/>
        </p:spPr>
        <p:txBody>
          <a:bodyPr wrap="square" lIns="0" tIns="0" rIns="0" bIns="0" rtlCol="0" anchor="ctr"/>
          <a:lstStyle/>
          <a:p>
            <a:pPr marL="0" indent="0">
              <a:lnSpc>
                <a:spcPct val="120000"/>
              </a:lnSpc>
              <a:buNone/>
            </a:pPr>
            <a:r>
              <a:rPr lang="en-US" sz="1300" i="1" dirty="0">
                <a:solidFill>
                  <a:srgbClr val="16262B"/>
                </a:solidFill>
                <a:latin typeface="Calibri" pitchFamily="34" charset="0"/>
                <a:ea typeface="Calibri" pitchFamily="34" charset="-122"/>
                <a:cs typeface="Calibri" pitchFamily="34" charset="-120"/>
              </a:rPr>
              <a:t>Critique (Shiells et al., 2025): awareness alone rarely converts to action - without addressing practical and social barriers, many aware of their risk still do not take up the offer.</a:t>
            </a:r>
            <a:endParaRPr lang="en-US" sz="1300" dirty="0"/>
          </a:p>
        </p:txBody>
      </p:sp>
      <p:sp>
        <p:nvSpPr>
          <p:cNvPr id="24" name="Text 22"/>
          <p:cNvSpPr txBox="1"/>
          <p:nvPr/>
        </p:nvSpPr>
        <p:spPr>
          <a:xfrm>
            <a:off x="548640" y="5989320"/>
            <a:ext cx="11091672" cy="27432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a:t>
            </a:r>
            <a:endParaRPr lang="en-US" sz="1050" dirty="0"/>
          </a:p>
        </p:txBody>
      </p:sp>
      <p:sp>
        <p:nvSpPr>
          <p:cNvPr id="25" name="Text 23"/>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6" name="Text 2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What Has Worked: The Evidence</a:t>
            </a:r>
            <a:endParaRPr lang="en-US" sz="3200" dirty="0"/>
          </a:p>
        </p:txBody>
      </p:sp>
      <p:sp>
        <p:nvSpPr>
          <p:cNvPr id="4" name="Shape 2"/>
          <p:cNvSpPr/>
          <p:nvPr/>
        </p:nvSpPr>
        <p:spPr>
          <a:xfrm>
            <a:off x="548640" y="1828800"/>
            <a:ext cx="3566160" cy="3794760"/>
          </a:xfrm>
          <a:prstGeom prst="roundRect">
            <a:avLst>
              <a:gd name="adj" fmla="val 3077"/>
            </a:avLst>
          </a:prstGeom>
          <a:solidFill>
            <a:srgbClr val="5B8C5A"/>
          </a:solidFill>
          <a:ln/>
        </p:spPr>
        <p:txBody>
          <a:bodyPr/>
          <a:lstStyle/>
          <a:p>
            <a:endParaRPr lang="en-GB"/>
          </a:p>
        </p:txBody>
      </p:sp>
      <p:sp>
        <p:nvSpPr>
          <p:cNvPr id="5" name="Text 3"/>
          <p:cNvSpPr txBox="1"/>
          <p:nvPr/>
        </p:nvSpPr>
        <p:spPr>
          <a:xfrm>
            <a:off x="77724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National</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Scale</a:t>
            </a:r>
            <a:endParaRPr lang="en-US" sz="2200" dirty="0"/>
          </a:p>
        </p:txBody>
      </p:sp>
      <p:sp>
        <p:nvSpPr>
          <p:cNvPr id="6" name="Shape 4"/>
          <p:cNvSpPr/>
          <p:nvPr/>
        </p:nvSpPr>
        <p:spPr>
          <a:xfrm>
            <a:off x="822960" y="3246120"/>
            <a:ext cx="3017520" cy="0"/>
          </a:xfrm>
          <a:prstGeom prst="line">
            <a:avLst/>
          </a:prstGeom>
          <a:noFill/>
          <a:ln w="12700">
            <a:solidFill>
              <a:srgbClr val="FFFFFF"/>
            </a:solidFill>
            <a:prstDash val="solid"/>
          </a:ln>
        </p:spPr>
        <p:txBody>
          <a:bodyPr/>
          <a:lstStyle/>
          <a:p>
            <a:endParaRPr lang="en-GB"/>
          </a:p>
        </p:txBody>
      </p:sp>
      <p:sp>
        <p:nvSpPr>
          <p:cNvPr id="7" name="Text 5"/>
          <p:cNvSpPr txBox="1"/>
          <p:nvPr/>
        </p:nvSpPr>
        <p:spPr>
          <a:xfrm>
            <a:off x="77724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Hundreds of thousands referred since 2016 - full England-wide coverage achieved (Bower et al., 2023).</a:t>
            </a:r>
            <a:endParaRPr lang="en-US" sz="1300" b="1" dirty="0"/>
          </a:p>
        </p:txBody>
      </p:sp>
      <p:sp>
        <p:nvSpPr>
          <p:cNvPr id="8" name="Shape 6"/>
          <p:cNvSpPr/>
          <p:nvPr/>
        </p:nvSpPr>
        <p:spPr>
          <a:xfrm>
            <a:off x="4343400" y="1828800"/>
            <a:ext cx="3566160" cy="3794760"/>
          </a:xfrm>
          <a:prstGeom prst="roundRect">
            <a:avLst>
              <a:gd name="adj" fmla="val 3077"/>
            </a:avLst>
          </a:prstGeom>
          <a:solidFill>
            <a:srgbClr val="5B8C5A"/>
          </a:solidFill>
          <a:ln/>
        </p:spPr>
        <p:txBody>
          <a:bodyPr/>
          <a:lstStyle/>
          <a:p>
            <a:endParaRPr lang="en-GB"/>
          </a:p>
        </p:txBody>
      </p:sp>
      <p:sp>
        <p:nvSpPr>
          <p:cNvPr id="9" name="Text 7"/>
          <p:cNvSpPr txBox="1"/>
          <p:nvPr/>
        </p:nvSpPr>
        <p:spPr>
          <a:xfrm>
            <a:off x="457200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Measurable</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Weight Loss</a:t>
            </a:r>
            <a:endParaRPr lang="en-US" sz="2200" dirty="0"/>
          </a:p>
        </p:txBody>
      </p:sp>
      <p:sp>
        <p:nvSpPr>
          <p:cNvPr id="10" name="Shape 8"/>
          <p:cNvSpPr/>
          <p:nvPr/>
        </p:nvSpPr>
        <p:spPr>
          <a:xfrm>
            <a:off x="4617720" y="3246120"/>
            <a:ext cx="3017520" cy="0"/>
          </a:xfrm>
          <a:prstGeom prst="line">
            <a:avLst/>
          </a:prstGeom>
          <a:noFill/>
          <a:ln w="12700">
            <a:solidFill>
              <a:srgbClr val="FFFFFF"/>
            </a:solidFill>
            <a:prstDash val="solid"/>
          </a:ln>
        </p:spPr>
        <p:txBody>
          <a:bodyPr/>
          <a:lstStyle/>
          <a:p>
            <a:endParaRPr lang="en-GB"/>
          </a:p>
        </p:txBody>
      </p:sp>
      <p:sp>
        <p:nvSpPr>
          <p:cNvPr id="11" name="Text 9"/>
          <p:cNvSpPr txBox="1"/>
          <p:nvPr/>
        </p:nvSpPr>
        <p:spPr>
          <a:xfrm>
            <a:off x="457200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Completers averaged 3.3kg weight loss and a 2.04 mmol/mol HbA1c reduction; even including those who didn't finish, the wider group still averaged 2.3kg and 1.26 mmol/mol (Valabhji et al., 2020).</a:t>
            </a:r>
            <a:endParaRPr lang="en-US" sz="1300" b="1" dirty="0"/>
          </a:p>
        </p:txBody>
      </p:sp>
      <p:sp>
        <p:nvSpPr>
          <p:cNvPr id="12" name="Shape 10"/>
          <p:cNvSpPr/>
          <p:nvPr/>
        </p:nvSpPr>
        <p:spPr>
          <a:xfrm>
            <a:off x="8138160" y="1828800"/>
            <a:ext cx="3566160" cy="3794760"/>
          </a:xfrm>
          <a:prstGeom prst="roundRect">
            <a:avLst>
              <a:gd name="adj" fmla="val 3077"/>
            </a:avLst>
          </a:prstGeom>
          <a:solidFill>
            <a:srgbClr val="5B8C5A"/>
          </a:solidFill>
          <a:ln/>
        </p:spPr>
        <p:txBody>
          <a:bodyPr/>
          <a:lstStyle/>
          <a:p>
            <a:endParaRPr lang="en-GB"/>
          </a:p>
        </p:txBody>
      </p:sp>
      <p:sp>
        <p:nvSpPr>
          <p:cNvPr id="13" name="Text 11"/>
          <p:cNvSpPr txBox="1"/>
          <p:nvPr/>
        </p:nvSpPr>
        <p:spPr>
          <a:xfrm>
            <a:off x="836676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Cost-</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Effective</a:t>
            </a:r>
            <a:endParaRPr lang="en-US" sz="2200" dirty="0"/>
          </a:p>
        </p:txBody>
      </p:sp>
      <p:sp>
        <p:nvSpPr>
          <p:cNvPr id="14" name="Shape 12"/>
          <p:cNvSpPr/>
          <p:nvPr/>
        </p:nvSpPr>
        <p:spPr>
          <a:xfrm>
            <a:off x="8412480" y="3246120"/>
            <a:ext cx="3017520" cy="0"/>
          </a:xfrm>
          <a:prstGeom prst="line">
            <a:avLst/>
          </a:prstGeom>
          <a:noFill/>
          <a:ln w="12700">
            <a:solidFill>
              <a:srgbClr val="FFFFFF"/>
            </a:solidFill>
            <a:prstDash val="solid"/>
          </a:ln>
        </p:spPr>
        <p:txBody>
          <a:bodyPr/>
          <a:lstStyle/>
          <a:p>
            <a:endParaRPr lang="en-GB"/>
          </a:p>
        </p:txBody>
      </p:sp>
      <p:sp>
        <p:nvSpPr>
          <p:cNvPr id="15" name="Text 13"/>
          <p:cNvSpPr txBox="1"/>
          <p:nvPr/>
        </p:nvSpPr>
        <p:spPr>
          <a:xfrm>
            <a:off x="836676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The six-year DIPLOMA evaluation found the programme compares favourably to no intervention (Bower et al., 2023).</a:t>
            </a:r>
            <a:endParaRPr lang="en-US" sz="1300" b="1"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What Hasn't Worked: The Challenges</a:t>
            </a:r>
            <a:endParaRPr lang="en-US" sz="3200" dirty="0"/>
          </a:p>
        </p:txBody>
      </p:sp>
      <p:sp>
        <p:nvSpPr>
          <p:cNvPr id="4" name="Shape 2"/>
          <p:cNvSpPr/>
          <p:nvPr/>
        </p:nvSpPr>
        <p:spPr>
          <a:xfrm>
            <a:off x="640080" y="1920240"/>
            <a:ext cx="2377440" cy="2377440"/>
          </a:xfrm>
          <a:prstGeom prst="ellipse">
            <a:avLst/>
          </a:prstGeom>
          <a:solidFill>
            <a:srgbClr val="F2F6F5"/>
          </a:solidFill>
          <a:ln w="127000">
            <a:solidFill>
              <a:srgbClr val="E76F51"/>
            </a:solidFill>
            <a:prstDash val="solid"/>
          </a:ln>
        </p:spPr>
        <p:txBody>
          <a:bodyPr/>
          <a:lstStyle/>
          <a:p>
            <a:endParaRPr lang="en-GB"/>
          </a:p>
        </p:txBody>
      </p:sp>
      <p:sp>
        <p:nvSpPr>
          <p:cNvPr id="5" name="Text 3"/>
          <p:cNvSpPr txBox="1"/>
          <p:nvPr/>
        </p:nvSpPr>
        <p:spPr>
          <a:xfrm>
            <a:off x="640080" y="2606040"/>
            <a:ext cx="2377440" cy="548640"/>
          </a:xfrm>
          <a:prstGeom prst="rect">
            <a:avLst/>
          </a:prstGeom>
          <a:noFill/>
          <a:ln/>
        </p:spPr>
        <p:txBody>
          <a:bodyPr wrap="square" lIns="0" tIns="0" rIns="0" bIns="0" rtlCol="0" anchor="ctr"/>
          <a:lstStyle/>
          <a:p>
            <a:pPr algn="ctr"/>
            <a:r>
              <a:rPr lang="en-GB" sz="2800" dirty="0">
                <a:solidFill>
                  <a:schemeClr val="accent2"/>
                </a:solidFill>
              </a:rPr>
              <a:t>1 in 3</a:t>
            </a:r>
            <a:endParaRPr lang="en-US" sz="2600" dirty="0">
              <a:solidFill>
                <a:schemeClr val="accent2"/>
              </a:solidFill>
            </a:endParaRPr>
          </a:p>
        </p:txBody>
      </p:sp>
      <p:sp>
        <p:nvSpPr>
          <p:cNvPr id="6" name="Text 4"/>
          <p:cNvSpPr txBox="1"/>
          <p:nvPr/>
        </p:nvSpPr>
        <p:spPr>
          <a:xfrm>
            <a:off x="640080" y="4434840"/>
            <a:ext cx="2377440" cy="640080"/>
          </a:xfrm>
          <a:prstGeom prst="rect">
            <a:avLst/>
          </a:prstGeom>
          <a:noFill/>
          <a:ln/>
        </p:spPr>
        <p:txBody>
          <a:bodyPr wrap="square" lIns="0" tIns="0" rIns="0" bIns="0" rtlCol="0" anchor="ctr"/>
          <a:lstStyle/>
          <a:p>
            <a:pPr marL="0" indent="0" algn="ctr">
              <a:lnSpc>
                <a:spcPct val="110000"/>
              </a:lnSpc>
              <a:buNone/>
            </a:pPr>
            <a:r>
              <a:rPr lang="en-US" sz="1150" b="1" dirty="0">
                <a:solidFill>
                  <a:srgbClr val="5C6F73"/>
                </a:solidFill>
                <a:latin typeface="Calibri" pitchFamily="34" charset="0"/>
                <a:ea typeface="Calibri" pitchFamily="34" charset="-122"/>
                <a:cs typeface="Calibri" pitchFamily="34" charset="-120"/>
              </a:rPr>
              <a:t>of referrals</a:t>
            </a:r>
            <a:endParaRPr lang="en-US" sz="1150" b="1" dirty="0"/>
          </a:p>
          <a:p>
            <a:pPr marL="0" indent="0" algn="ctr">
              <a:lnSpc>
                <a:spcPct val="110000"/>
              </a:lnSpc>
              <a:buNone/>
            </a:pPr>
            <a:r>
              <a:rPr lang="en-US" sz="1150" b="1" dirty="0">
                <a:solidFill>
                  <a:srgbClr val="5C6F73"/>
                </a:solidFill>
                <a:latin typeface="Calibri" pitchFamily="34" charset="0"/>
                <a:ea typeface="Calibri" pitchFamily="34" charset="-122"/>
                <a:cs typeface="Calibri" pitchFamily="34" charset="-120"/>
              </a:rPr>
              <a:t>took up a place</a:t>
            </a:r>
            <a:endParaRPr lang="en-US" sz="1150" b="1" dirty="0"/>
          </a:p>
        </p:txBody>
      </p:sp>
      <p:sp>
        <p:nvSpPr>
          <p:cNvPr id="7" name="Shape 5"/>
          <p:cNvSpPr/>
          <p:nvPr/>
        </p:nvSpPr>
        <p:spPr>
          <a:xfrm>
            <a:off x="3520440" y="1920240"/>
            <a:ext cx="128016" cy="128016"/>
          </a:xfrm>
          <a:prstGeom prst="ellipse">
            <a:avLst/>
          </a:prstGeom>
          <a:solidFill>
            <a:srgbClr val="E76F51"/>
          </a:solidFill>
          <a:ln/>
        </p:spPr>
        <p:txBody>
          <a:bodyPr/>
          <a:lstStyle/>
          <a:p>
            <a:endParaRPr lang="en-GB"/>
          </a:p>
        </p:txBody>
      </p:sp>
      <p:sp>
        <p:nvSpPr>
          <p:cNvPr id="8" name="Text 6"/>
          <p:cNvSpPr txBox="1"/>
          <p:nvPr/>
        </p:nvSpPr>
        <p:spPr>
          <a:xfrm>
            <a:off x="3840480" y="17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Uptake is the core problem (Reeves et al., 2023)</a:t>
            </a:r>
            <a:endParaRPr lang="en-US" sz="1400" dirty="0"/>
          </a:p>
        </p:txBody>
      </p:sp>
      <p:sp>
        <p:nvSpPr>
          <p:cNvPr id="9" name="Text 7"/>
          <p:cNvSpPr txBox="1"/>
          <p:nvPr/>
        </p:nvSpPr>
        <p:spPr>
          <a:xfrm>
            <a:off x="3840480" y="21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Older age, low self-efficacy and low perceived vulnerability predict non-attendance - those least convinced of risk are least likely to engage.</a:t>
            </a:r>
            <a:endParaRPr lang="en-US" sz="1250" b="1" dirty="0"/>
          </a:p>
        </p:txBody>
      </p:sp>
      <p:sp>
        <p:nvSpPr>
          <p:cNvPr id="10" name="Shape 8"/>
          <p:cNvSpPr/>
          <p:nvPr/>
        </p:nvSpPr>
        <p:spPr>
          <a:xfrm>
            <a:off x="3520440" y="3020240"/>
            <a:ext cx="128016" cy="128016"/>
          </a:xfrm>
          <a:prstGeom prst="ellipse">
            <a:avLst/>
          </a:prstGeom>
          <a:solidFill>
            <a:srgbClr val="E76F51"/>
          </a:solidFill>
          <a:ln/>
        </p:spPr>
        <p:txBody>
          <a:bodyPr/>
          <a:lstStyle/>
          <a:p>
            <a:endParaRPr lang="en-GB"/>
          </a:p>
        </p:txBody>
      </p:sp>
      <p:sp>
        <p:nvSpPr>
          <p:cNvPr id="11" name="Text 9"/>
          <p:cNvSpPr txBox="1"/>
          <p:nvPr/>
        </p:nvSpPr>
        <p:spPr>
          <a:xfrm>
            <a:off x="3840480" y="28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Fidelity varies by provider</a:t>
            </a:r>
            <a:endParaRPr lang="en-US" sz="1400" dirty="0"/>
          </a:p>
        </p:txBody>
      </p:sp>
      <p:sp>
        <p:nvSpPr>
          <p:cNvPr id="12" name="Text 10"/>
          <p:cNvSpPr txBox="1"/>
          <p:nvPr/>
        </p:nvSpPr>
        <p:spPr>
          <a:xfrm>
            <a:off x="3840480" y="32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Hawkes et al. (2020) found provider manuals included only 74% of the specified behaviour-change techniques</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3" name="Shape 11"/>
          <p:cNvSpPr/>
          <p:nvPr/>
        </p:nvSpPr>
        <p:spPr>
          <a:xfrm>
            <a:off x="3520440" y="4120240"/>
            <a:ext cx="128016" cy="128016"/>
          </a:xfrm>
          <a:prstGeom prst="ellipse">
            <a:avLst/>
          </a:prstGeom>
          <a:solidFill>
            <a:srgbClr val="E76F51"/>
          </a:solidFill>
          <a:ln/>
        </p:spPr>
        <p:txBody>
          <a:bodyPr/>
          <a:lstStyle/>
          <a:p>
            <a:endParaRPr lang="en-GB"/>
          </a:p>
        </p:txBody>
      </p:sp>
      <p:sp>
        <p:nvSpPr>
          <p:cNvPr id="14" name="Text 12"/>
          <p:cNvSpPr txBox="1"/>
          <p:nvPr/>
        </p:nvSpPr>
        <p:spPr>
          <a:xfrm>
            <a:off x="3840480" y="39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COVID-19 disrupted delivery</a:t>
            </a:r>
            <a:endParaRPr lang="en-US" sz="1400" dirty="0"/>
          </a:p>
        </p:txBody>
      </p:sp>
      <p:sp>
        <p:nvSpPr>
          <p:cNvPr id="15" name="Text 13"/>
          <p:cNvSpPr txBox="1"/>
          <p:nvPr/>
        </p:nvSpPr>
        <p:spPr>
          <a:xfrm>
            <a:off x="3840480" y="43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Brunton et al. (2023) found the shift to digital/telephone delivery preserved continuity but risked excluding the digitally disadvantaged.</a:t>
            </a:r>
            <a:endParaRPr lang="en-US" sz="1250" b="1" dirty="0"/>
          </a:p>
        </p:txBody>
      </p:sp>
      <p:sp>
        <p:nvSpPr>
          <p:cNvPr id="16" name="Text 14"/>
          <p:cNvSpPr txBox="1"/>
          <p:nvPr/>
        </p:nvSpPr>
        <p:spPr>
          <a:xfrm>
            <a:off x="548640" y="5909232"/>
            <a:ext cx="11091672" cy="274320"/>
          </a:xfrm>
          <a:prstGeom prst="rect">
            <a:avLst/>
          </a:prstGeom>
          <a:noFill/>
          <a:ln/>
        </p:spPr>
        <p:txBody>
          <a:bodyPr wrap="square" lIns="0" tIns="0" rIns="0" bIns="0" rtlCol="0" anchor="ctr"/>
          <a:lstStyle/>
          <a:p>
            <a:pPr marL="0" indent="0">
              <a:buNone/>
            </a:pPr>
            <a:endParaRPr lang="en-US" sz="105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16</a:t>
            </a:r>
            <a:endParaRPr lang="en-US" sz="1000" dirty="0"/>
          </a:p>
        </p:txBody>
      </p:sp>
      <p:sp>
        <p:nvSpPr>
          <p:cNvPr id="19" name="TextBox 18"/>
          <p:cNvSpPr txBox="1"/>
          <p:nvPr/>
        </p:nvSpPr>
        <p:spPr>
          <a:xfrm>
            <a:off x="548640" y="5349232"/>
            <a:ext cx="11064240" cy="477054"/>
          </a:xfrm>
          <a:prstGeom prst="rect">
            <a:avLst/>
          </a:prstGeom>
          <a:noFill/>
        </p:spPr>
        <p:txBody>
          <a:bodyPr wrap="square">
            <a:spAutoFit/>
          </a:bodyPr>
          <a:lstStyle/>
          <a:p>
            <a:r>
              <a:rPr sz="1250" b="1" i="1" dirty="0">
                <a:solidFill>
                  <a:srgbClr val="083A50"/>
                </a:solidFill>
                <a:latin typeface="Calibri"/>
              </a:rPr>
              <a:t>Together, these findings connect the quantitative and qualitative evidence: Reeves et al. (2023) show how many disengage and why, while Shiells et al. (2025) help explain the reasoning behind it</a:t>
            </a:r>
            <a:r>
              <a:rPr sz="1250" i="1" dirty="0">
                <a:solidFill>
                  <a:srgbClr val="083A50"/>
                </a:solidFill>
                <a:latin typeface="Calibri"/>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EQUITY &amp; ACCESS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Health Inequalities in England</a:t>
            </a:r>
            <a:endParaRPr lang="en-US" sz="3200" dirty="0"/>
          </a:p>
        </p:txBody>
      </p:sp>
      <p:sp>
        <p:nvSpPr>
          <p:cNvPr id="4" name="Shape 2"/>
          <p:cNvSpPr/>
          <p:nvPr/>
        </p:nvSpPr>
        <p:spPr>
          <a:xfrm>
            <a:off x="548640" y="1828800"/>
            <a:ext cx="3657600" cy="3794760"/>
          </a:xfrm>
          <a:prstGeom prst="roundRect">
            <a:avLst>
              <a:gd name="adj" fmla="val 3000"/>
            </a:avLst>
          </a:prstGeom>
          <a:solidFill>
            <a:srgbClr val="0B4F6C"/>
          </a:solidFill>
          <a:ln/>
        </p:spPr>
        <p:txBody>
          <a:bodyPr/>
          <a:lstStyle/>
          <a:p>
            <a:endParaRPr lang="en-GB"/>
          </a:p>
        </p:txBody>
      </p:sp>
      <p:sp>
        <p:nvSpPr>
          <p:cNvPr id="5" name="Text 3"/>
          <p:cNvSpPr txBox="1"/>
          <p:nvPr/>
        </p:nvSpPr>
        <p:spPr>
          <a:xfrm>
            <a:off x="548640" y="2194560"/>
            <a:ext cx="3657600" cy="822960"/>
          </a:xfrm>
          <a:prstGeom prst="rect">
            <a:avLst/>
          </a:prstGeom>
          <a:noFill/>
          <a:ln/>
        </p:spPr>
        <p:txBody>
          <a:bodyPr wrap="square" lIns="0" tIns="0" rIns="0" bIns="0" rtlCol="0" anchor="ctr"/>
          <a:lstStyle/>
          <a:p>
            <a:pPr marL="0" indent="0" algn="ctr">
              <a:buNone/>
            </a:pPr>
            <a:r>
              <a:rPr lang="en-US" sz="3400" b="1" dirty="0">
                <a:solidFill>
                  <a:srgbClr val="FFFFFF"/>
                </a:solidFill>
                <a:latin typeface="Cambria" pitchFamily="34" charset="0"/>
                <a:ea typeface="Cambria" pitchFamily="34" charset="-122"/>
                <a:cs typeface="Cambria" pitchFamily="34" charset="-120"/>
              </a:rPr>
              <a:t>~5 years</a:t>
            </a:r>
            <a:endParaRPr lang="en-US" sz="3400" dirty="0"/>
          </a:p>
        </p:txBody>
      </p:sp>
      <p:sp>
        <p:nvSpPr>
          <p:cNvPr id="6" name="Text 4"/>
          <p:cNvSpPr txBox="1"/>
          <p:nvPr/>
        </p:nvSpPr>
        <p:spPr>
          <a:xfrm>
            <a:off x="822960" y="3063240"/>
            <a:ext cx="3108960" cy="1143000"/>
          </a:xfrm>
          <a:prstGeom prst="rect">
            <a:avLst/>
          </a:prstGeom>
          <a:noFill/>
          <a:ln/>
        </p:spPr>
        <p:txBody>
          <a:bodyPr wrap="square" lIns="0" tIns="0" rIns="0" bIns="0" rtlCol="0" anchor="ctr"/>
          <a:lstStyle/>
          <a:p>
            <a:pPr marL="0" indent="0" algn="ctr">
              <a:lnSpc>
                <a:spcPct val="115000"/>
              </a:lnSpc>
              <a:buNone/>
            </a:pPr>
            <a:r>
              <a:rPr lang="en-US" sz="1300" dirty="0">
                <a:solidFill>
                  <a:srgbClr val="CADCFC"/>
                </a:solidFill>
                <a:latin typeface="Calibri" pitchFamily="34" charset="0"/>
                <a:ea typeface="Calibri" pitchFamily="34" charset="-122"/>
                <a:cs typeface="Calibri" pitchFamily="34" charset="-120"/>
              </a:rPr>
              <a:t>shorter life expectancy in deprived North East vs. similarly deprived London (Marmot et al., 2020)</a:t>
            </a:r>
            <a:endParaRPr lang="en-US" sz="1300" dirty="0"/>
          </a:p>
        </p:txBody>
      </p:sp>
      <p:sp>
        <p:nvSpPr>
          <p:cNvPr id="7" name="Shape 5"/>
          <p:cNvSpPr/>
          <p:nvPr/>
        </p:nvSpPr>
        <p:spPr>
          <a:xfrm>
            <a:off x="1188720" y="438912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572000"/>
            <a:ext cx="3108960" cy="1005840"/>
          </a:xfrm>
          <a:prstGeom prst="rect">
            <a:avLst/>
          </a:prstGeom>
          <a:noFill/>
          <a:ln/>
        </p:spPr>
        <p:txBody>
          <a:bodyPr wrap="square" lIns="0" tIns="0" rIns="0" bIns="0" rtlCol="0" anchor="ctr"/>
          <a:lstStyle/>
          <a:p>
            <a:pPr marL="0" indent="0" algn="ctr">
              <a:lnSpc>
                <a:spcPct val="120000"/>
              </a:lnSpc>
              <a:buNone/>
            </a:pPr>
            <a:r>
              <a:rPr lang="en-US" sz="1250" i="1" dirty="0">
                <a:solidFill>
                  <a:srgbClr val="E8F5E5"/>
                </a:solidFill>
                <a:latin typeface="Calibri" pitchFamily="34" charset="0"/>
                <a:ea typeface="Calibri" pitchFamily="34" charset="-122"/>
                <a:cs typeface="Calibri" pitchFamily="34" charset="-120"/>
              </a:rPr>
              <a:t>Life expectancy stalled for the first time in over a century - and declined for the poorest 10% of women.</a:t>
            </a:r>
            <a:endParaRPr lang="en-US" sz="1250" dirty="0"/>
          </a:p>
        </p:txBody>
      </p:sp>
      <p:sp>
        <p:nvSpPr>
          <p:cNvPr id="9" name="Shape 7"/>
          <p:cNvSpPr/>
          <p:nvPr/>
        </p:nvSpPr>
        <p:spPr>
          <a:xfrm>
            <a:off x="4572000" y="1874520"/>
            <a:ext cx="128016" cy="128016"/>
          </a:xfrm>
          <a:prstGeom prst="ellipse">
            <a:avLst/>
          </a:prstGeom>
          <a:solidFill>
            <a:srgbClr val="0B4F6C"/>
          </a:solidFill>
          <a:ln/>
        </p:spPr>
        <p:txBody>
          <a:bodyPr/>
          <a:lstStyle/>
          <a:p>
            <a:endParaRPr lang="en-GB"/>
          </a:p>
        </p:txBody>
      </p:sp>
      <p:sp>
        <p:nvSpPr>
          <p:cNvPr id="10" name="Text 8"/>
          <p:cNvSpPr txBox="1"/>
          <p:nvPr/>
        </p:nvSpPr>
        <p:spPr>
          <a:xfrm>
            <a:off x="4892040" y="171907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Defining the terms</a:t>
            </a:r>
            <a:endParaRPr lang="en-US" sz="1400" dirty="0"/>
          </a:p>
        </p:txBody>
      </p:sp>
      <p:sp>
        <p:nvSpPr>
          <p:cNvPr id="11" name="Text 9"/>
          <p:cNvSpPr txBox="1"/>
          <p:nvPr/>
        </p:nvSpPr>
        <p:spPr>
          <a:xfrm>
            <a:off x="4892040" y="217627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Health inequalities are unfair, avoidable differences in health across the population and between groups (Marmot et al., 2020). Social determinants of health are the social, economic and environmental conditions in which people are born, live, work and age (WHO, 2021).</a:t>
            </a:r>
            <a:endParaRPr lang="en-US" sz="1250" b="1" dirty="0"/>
          </a:p>
        </p:txBody>
      </p:sp>
      <p:sp>
        <p:nvSpPr>
          <p:cNvPr id="12" name="Shape 10"/>
          <p:cNvSpPr/>
          <p:nvPr/>
        </p:nvSpPr>
        <p:spPr>
          <a:xfrm>
            <a:off x="4572000" y="3108960"/>
            <a:ext cx="128016" cy="128016"/>
          </a:xfrm>
          <a:prstGeom prst="ellipse">
            <a:avLst/>
          </a:prstGeom>
          <a:solidFill>
            <a:srgbClr val="0B4F6C"/>
          </a:solidFill>
          <a:ln/>
        </p:spPr>
        <p:txBody>
          <a:bodyPr/>
          <a:lstStyle/>
          <a:p>
            <a:endParaRPr lang="en-GB"/>
          </a:p>
        </p:txBody>
      </p:sp>
      <p:sp>
        <p:nvSpPr>
          <p:cNvPr id="13" name="Text 11"/>
          <p:cNvSpPr txBox="1"/>
          <p:nvPr/>
        </p:nvSpPr>
        <p:spPr>
          <a:xfrm>
            <a:off x="4892040" y="295351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Inequalities have widened, not narrowed</a:t>
            </a:r>
            <a:endParaRPr lang="en-US" sz="1400" dirty="0"/>
          </a:p>
        </p:txBody>
      </p:sp>
      <p:sp>
        <p:nvSpPr>
          <p:cNvPr id="14" name="Text 12"/>
          <p:cNvSpPr txBox="1"/>
          <p:nvPr/>
        </p:nvSpPr>
        <p:spPr>
          <a:xfrm>
            <a:off x="4892040" y="341071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Contrary to the original review's goals, the health gap between rich and poor areas has grown since 2010 (Marmot et al., 2020).</a:t>
            </a:r>
            <a:endParaRPr lang="en-US" sz="1250" b="1" dirty="0"/>
          </a:p>
        </p:txBody>
      </p:sp>
      <p:sp>
        <p:nvSpPr>
          <p:cNvPr id="15" name="Shape 13"/>
          <p:cNvSpPr/>
          <p:nvPr/>
        </p:nvSpPr>
        <p:spPr>
          <a:xfrm>
            <a:off x="4572000" y="4343400"/>
            <a:ext cx="128016" cy="128016"/>
          </a:xfrm>
          <a:prstGeom prst="ellipse">
            <a:avLst/>
          </a:prstGeom>
          <a:solidFill>
            <a:srgbClr val="0B4F6C"/>
          </a:solidFill>
          <a:ln/>
        </p:spPr>
        <p:txBody>
          <a:bodyPr/>
          <a:lstStyle/>
          <a:p>
            <a:endParaRPr lang="en-GB"/>
          </a:p>
        </p:txBody>
      </p:sp>
      <p:sp>
        <p:nvSpPr>
          <p:cNvPr id="16" name="Text 14"/>
          <p:cNvSpPr txBox="1"/>
          <p:nvPr/>
        </p:nvSpPr>
        <p:spPr>
          <a:xfrm>
            <a:off x="4892040" y="418795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Driven by social determinants</a:t>
            </a:r>
            <a:endParaRPr lang="en-US" sz="1400" dirty="0"/>
          </a:p>
        </p:txBody>
      </p:sp>
      <p:sp>
        <p:nvSpPr>
          <p:cNvPr id="17" name="Text 15"/>
          <p:cNvSpPr txBox="1"/>
          <p:nvPr/>
        </p:nvSpPr>
        <p:spPr>
          <a:xfrm>
            <a:off x="4892040" y="464515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Marmot and colleagues (2020) attribute this mainly to housing, income and work - not simply NHS funding - reinforcing why sustainability and social policy matter as much as clinical care.</a:t>
            </a:r>
            <a:endParaRPr lang="en-US" sz="1250" b="1" dirty="0"/>
          </a:p>
        </p:txBody>
      </p:sp>
      <p:sp>
        <p:nvSpPr>
          <p:cNvPr id="19" name="Text 17"/>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0" name="Text 1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17</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EQUITY &amp; ACCESS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Digital Exclusion as a Barrier</a:t>
            </a:r>
            <a:endParaRPr lang="en-US" sz="3200" dirty="0"/>
          </a:p>
        </p:txBody>
      </p:sp>
      <p:sp>
        <p:nvSpPr>
          <p:cNvPr id="4" name="Shape 2"/>
          <p:cNvSpPr/>
          <p:nvPr/>
        </p:nvSpPr>
        <p:spPr>
          <a:xfrm>
            <a:off x="548640" y="1828800"/>
            <a:ext cx="3657600" cy="3794760"/>
          </a:xfrm>
          <a:prstGeom prst="roundRect">
            <a:avLst>
              <a:gd name="adj" fmla="val 3000"/>
            </a:avLst>
          </a:prstGeom>
          <a:solidFill>
            <a:srgbClr val="E76F51"/>
          </a:solidFill>
          <a:ln/>
        </p:spPr>
        <p:txBody>
          <a:bodyPr/>
          <a:lstStyle/>
          <a:p>
            <a:endParaRPr lang="en-GB"/>
          </a:p>
        </p:txBody>
      </p:sp>
      <p:sp>
        <p:nvSpPr>
          <p:cNvPr id="5" name="Text 3"/>
          <p:cNvSpPr txBox="1"/>
          <p:nvPr/>
        </p:nvSpPr>
        <p:spPr>
          <a:xfrm>
            <a:off x="548640" y="2148840"/>
            <a:ext cx="3657600" cy="1097280"/>
          </a:xfrm>
          <a:prstGeom prst="rect">
            <a:avLst/>
          </a:prstGeom>
          <a:noFill/>
          <a:ln/>
        </p:spPr>
        <p:txBody>
          <a:bodyPr wrap="square" lIns="0" tIns="0" rIns="0" bIns="0" rtlCol="0" anchor="ctr"/>
          <a:lstStyle/>
          <a:p>
            <a:pPr marL="0" indent="0" algn="ctr">
              <a:lnSpc>
                <a:spcPct val="100000"/>
              </a:lnSpc>
              <a:buNone/>
            </a:pPr>
            <a:r>
              <a:rPr lang="en-US" sz="3400" b="1" dirty="0">
                <a:solidFill>
                  <a:srgbClr val="FFFFFF"/>
                </a:solidFill>
                <a:latin typeface="Cambria" pitchFamily="34" charset="0"/>
                <a:ea typeface="Cambria" pitchFamily="34" charset="-122"/>
                <a:cs typeface="Cambria" pitchFamily="34" charset="-120"/>
              </a:rPr>
              <a:t>~10</a:t>
            </a:r>
            <a:endParaRPr lang="en-US" sz="3400" dirty="0"/>
          </a:p>
          <a:p>
            <a:pPr marL="0" indent="0" algn="ctr">
              <a:lnSpc>
                <a:spcPct val="100000"/>
              </a:lnSpc>
              <a:buNone/>
            </a:pPr>
            <a:r>
              <a:rPr lang="en-US" sz="3400" b="1" dirty="0">
                <a:solidFill>
                  <a:srgbClr val="FFFFFF"/>
                </a:solidFill>
                <a:latin typeface="Cambria" pitchFamily="34" charset="0"/>
                <a:ea typeface="Cambria" pitchFamily="34" charset="-122"/>
                <a:cs typeface="Cambria" pitchFamily="34" charset="-120"/>
              </a:rPr>
              <a:t>million</a:t>
            </a:r>
            <a:endParaRPr lang="en-US" sz="3400" dirty="0"/>
          </a:p>
        </p:txBody>
      </p:sp>
      <p:sp>
        <p:nvSpPr>
          <p:cNvPr id="6" name="Text 4"/>
          <p:cNvSpPr txBox="1"/>
          <p:nvPr/>
        </p:nvSpPr>
        <p:spPr>
          <a:xfrm>
            <a:off x="822960" y="3291840"/>
            <a:ext cx="3108960" cy="914400"/>
          </a:xfrm>
          <a:prstGeom prst="rect">
            <a:avLst/>
          </a:prstGeom>
          <a:noFill/>
          <a:ln/>
        </p:spPr>
        <p:txBody>
          <a:bodyPr wrap="square" lIns="0" tIns="0" rIns="0" bIns="0" rtlCol="0" anchor="ctr"/>
          <a:lstStyle/>
          <a:p>
            <a:pPr marL="0" indent="0" algn="ctr">
              <a:lnSpc>
                <a:spcPct val="115000"/>
              </a:lnSpc>
              <a:buNone/>
            </a:pPr>
            <a:r>
              <a:rPr lang="en-US" sz="1300" dirty="0">
                <a:solidFill>
                  <a:srgbClr val="FBE4DC"/>
                </a:solidFill>
                <a:latin typeface="Calibri" pitchFamily="34" charset="0"/>
                <a:ea typeface="Calibri" pitchFamily="34" charset="-122"/>
                <a:cs typeface="Calibri" pitchFamily="34" charset="-120"/>
              </a:rPr>
              <a:t>UK adults estimated to be at risk of digital exclusion (NHS England, 2023)</a:t>
            </a:r>
            <a:endParaRPr lang="en-US" sz="1300" dirty="0"/>
          </a:p>
        </p:txBody>
      </p:sp>
      <p:sp>
        <p:nvSpPr>
          <p:cNvPr id="7" name="Shape 5"/>
          <p:cNvSpPr/>
          <p:nvPr/>
        </p:nvSpPr>
        <p:spPr>
          <a:xfrm>
            <a:off x="1188720" y="434340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526280"/>
            <a:ext cx="3108960" cy="1005840"/>
          </a:xfrm>
          <a:prstGeom prst="rect">
            <a:avLst/>
          </a:prstGeom>
          <a:noFill/>
          <a:ln/>
        </p:spPr>
        <p:txBody>
          <a:bodyPr wrap="square" lIns="0" tIns="0" rIns="0" bIns="0" rtlCol="0" anchor="ctr"/>
          <a:lstStyle/>
          <a:p>
            <a:pPr marL="0" indent="0" algn="ctr">
              <a:lnSpc>
                <a:spcPct val="120000"/>
              </a:lnSpc>
              <a:buNone/>
            </a:pPr>
            <a:r>
              <a:rPr lang="en-US" sz="1250" i="1" dirty="0">
                <a:solidFill>
                  <a:srgbClr val="FBE4DC"/>
                </a:solidFill>
                <a:latin typeface="Calibri" pitchFamily="34" charset="0"/>
                <a:ea typeface="Calibri" pitchFamily="34" charset="-122"/>
                <a:cs typeface="Calibri" pitchFamily="34" charset="-120"/>
              </a:rPr>
              <a:t>Overlaps heavily with older, disabled and lower-income groups already at greater health risk.</a:t>
            </a:r>
            <a:endParaRPr lang="en-US" sz="1250" dirty="0"/>
          </a:p>
        </p:txBody>
      </p:sp>
      <p:sp>
        <p:nvSpPr>
          <p:cNvPr id="9" name="Shape 7"/>
          <p:cNvSpPr/>
          <p:nvPr/>
        </p:nvSpPr>
        <p:spPr>
          <a:xfrm>
            <a:off x="4572000" y="1874520"/>
            <a:ext cx="128016" cy="128016"/>
          </a:xfrm>
          <a:prstGeom prst="ellipse">
            <a:avLst/>
          </a:prstGeom>
          <a:solidFill>
            <a:srgbClr val="E76F51"/>
          </a:solidFill>
          <a:ln/>
        </p:spPr>
        <p:txBody>
          <a:bodyPr/>
          <a:lstStyle/>
          <a:p>
            <a:endParaRPr lang="en-GB"/>
          </a:p>
        </p:txBody>
      </p:sp>
      <p:sp>
        <p:nvSpPr>
          <p:cNvPr id="10" name="Text 8"/>
          <p:cNvSpPr txBox="1"/>
          <p:nvPr/>
        </p:nvSpPr>
        <p:spPr>
          <a:xfrm>
            <a:off x="4892040" y="171907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The 'digital inverse care law'</a:t>
            </a:r>
            <a:endParaRPr lang="en-US" sz="1400" dirty="0"/>
          </a:p>
        </p:txBody>
      </p:sp>
      <p:sp>
        <p:nvSpPr>
          <p:cNvPr id="11" name="Text 9"/>
          <p:cNvSpPr txBox="1"/>
          <p:nvPr/>
        </p:nvSpPr>
        <p:spPr>
          <a:xfrm>
            <a:off x="4892040" y="217627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Davies, Honeyman and Gann (2021) describe how those with greatest health need are often least able to access digitally-delivered care</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2" name="Shape 10"/>
          <p:cNvSpPr/>
          <p:nvPr/>
        </p:nvSpPr>
        <p:spPr>
          <a:xfrm>
            <a:off x="4572000" y="3108960"/>
            <a:ext cx="128016" cy="128016"/>
          </a:xfrm>
          <a:prstGeom prst="ellipse">
            <a:avLst/>
          </a:prstGeom>
          <a:solidFill>
            <a:srgbClr val="E76F51"/>
          </a:solidFill>
          <a:ln/>
        </p:spPr>
        <p:txBody>
          <a:bodyPr/>
          <a:lstStyle/>
          <a:p>
            <a:endParaRPr lang="en-GB"/>
          </a:p>
        </p:txBody>
      </p:sp>
      <p:sp>
        <p:nvSpPr>
          <p:cNvPr id="13" name="Text 11"/>
          <p:cNvSpPr txBox="1"/>
          <p:nvPr/>
        </p:nvSpPr>
        <p:spPr>
          <a:xfrm>
            <a:off x="4892040" y="295351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Compounding disadvantage</a:t>
            </a:r>
            <a:endParaRPr lang="en-US" sz="1400" dirty="0"/>
          </a:p>
        </p:txBody>
      </p:sp>
      <p:sp>
        <p:nvSpPr>
          <p:cNvPr id="14" name="Text 12"/>
          <p:cNvSpPr txBox="1"/>
          <p:nvPr/>
        </p:nvSpPr>
        <p:spPr>
          <a:xfrm>
            <a:off x="4892040" y="341071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Middle and Welch (2022) found people with severe mental illness faced increased barriers when services moved online during the pandemic</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5" name="Shape 13"/>
          <p:cNvSpPr/>
          <p:nvPr/>
        </p:nvSpPr>
        <p:spPr>
          <a:xfrm>
            <a:off x="4572000" y="4343400"/>
            <a:ext cx="128016" cy="128016"/>
          </a:xfrm>
          <a:prstGeom prst="ellipse">
            <a:avLst/>
          </a:prstGeom>
          <a:solidFill>
            <a:srgbClr val="E76F51"/>
          </a:solidFill>
          <a:ln/>
        </p:spPr>
        <p:txBody>
          <a:bodyPr/>
          <a:lstStyle/>
          <a:p>
            <a:endParaRPr lang="en-GB"/>
          </a:p>
        </p:txBody>
      </p:sp>
      <p:sp>
        <p:nvSpPr>
          <p:cNvPr id="16" name="Text 14"/>
          <p:cNvSpPr txBox="1"/>
          <p:nvPr/>
        </p:nvSpPr>
        <p:spPr>
          <a:xfrm>
            <a:off x="4892040" y="418795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Direct relevance to this case study</a:t>
            </a:r>
            <a:endParaRPr lang="en-US" sz="1400" dirty="0"/>
          </a:p>
        </p:txBody>
      </p:sp>
      <p:sp>
        <p:nvSpPr>
          <p:cNvPr id="17" name="Text 15"/>
          <p:cNvSpPr txBox="1"/>
          <p:nvPr/>
        </p:nvSpPr>
        <p:spPr>
          <a:xfrm>
            <a:off x="4892040" y="464515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Digital options within the Diabetes Prevention Programme risk widening, not narrowing, the access gap for excluded groups.</a:t>
            </a:r>
            <a:endParaRPr lang="en-US" sz="1250" b="1" dirty="0"/>
          </a:p>
        </p:txBody>
      </p:sp>
      <p:sp>
        <p:nvSpPr>
          <p:cNvPr id="19" name="Text 17"/>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0" name="Text 1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18</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r>
              <a:rPr lang="en-US" sz="3200" b="1" dirty="0">
                <a:solidFill>
                  <a:srgbClr val="16262B"/>
                </a:solidFill>
                <a:latin typeface="Cambria" pitchFamily="34" charset="0"/>
                <a:ea typeface="Cambria" pitchFamily="34" charset="-122"/>
                <a:cs typeface="Cambria" pitchFamily="34" charset="-120"/>
              </a:rPr>
              <a:t>Recommendations: Overcoming the Barriers</a:t>
            </a:r>
            <a:endParaRPr lang="en-US" sz="3200" dirty="0"/>
          </a:p>
        </p:txBody>
      </p:sp>
      <p:sp>
        <p:nvSpPr>
          <p:cNvPr id="4" name="Shape 2"/>
          <p:cNvSpPr/>
          <p:nvPr/>
        </p:nvSpPr>
        <p:spPr>
          <a:xfrm>
            <a:off x="548640" y="1828800"/>
            <a:ext cx="5349240" cy="1536192"/>
          </a:xfrm>
          <a:prstGeom prst="roundRect">
            <a:avLst>
              <a:gd name="adj" fmla="val 5952"/>
            </a:avLst>
          </a:prstGeom>
          <a:solidFill>
            <a:srgbClr val="E8F1EE"/>
          </a:solidFill>
          <a:ln/>
        </p:spPr>
        <p:txBody>
          <a:bodyPr/>
          <a:lstStyle/>
          <a:p>
            <a:endParaRPr lang="en-GB"/>
          </a:p>
        </p:txBody>
      </p:sp>
      <p:sp>
        <p:nvSpPr>
          <p:cNvPr id="5" name="Shape 3"/>
          <p:cNvSpPr/>
          <p:nvPr/>
        </p:nvSpPr>
        <p:spPr>
          <a:xfrm>
            <a:off x="777240" y="1975104"/>
            <a:ext cx="365760" cy="365760"/>
          </a:xfrm>
          <a:prstGeom prst="ellipse">
            <a:avLst/>
          </a:prstGeom>
          <a:solidFill>
            <a:srgbClr val="E76F51"/>
          </a:solidFill>
          <a:ln/>
        </p:spPr>
        <p:txBody>
          <a:bodyPr/>
          <a:lstStyle/>
          <a:p>
            <a:endParaRPr lang="en-GB"/>
          </a:p>
        </p:txBody>
      </p:sp>
      <p:sp>
        <p:nvSpPr>
          <p:cNvPr id="6" name="Text 4"/>
          <p:cNvSpPr txBox="1"/>
          <p:nvPr/>
        </p:nvSpPr>
        <p:spPr>
          <a:xfrm>
            <a:off x="777240" y="1975104"/>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7" name="Text 5"/>
          <p:cNvSpPr txBox="1"/>
          <p:nvPr/>
        </p:nvSpPr>
        <p:spPr>
          <a:xfrm>
            <a:off x="1298448" y="1920240"/>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Low uptake (~33%)</a:t>
            </a:r>
            <a:endParaRPr lang="en-US" sz="1350" dirty="0"/>
          </a:p>
        </p:txBody>
      </p:sp>
      <p:sp>
        <p:nvSpPr>
          <p:cNvPr id="8" name="Text 6"/>
          <p:cNvSpPr txBox="1"/>
          <p:nvPr/>
        </p:nvSpPr>
        <p:spPr>
          <a:xfrm>
            <a:off x="1298448" y="2231136"/>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(Reeves et al., 2023)</a:t>
            </a:r>
            <a:endParaRPr lang="en-US" sz="1000" dirty="0"/>
          </a:p>
        </p:txBody>
      </p:sp>
      <p:sp>
        <p:nvSpPr>
          <p:cNvPr id="9" name="Shape 7"/>
          <p:cNvSpPr/>
          <p:nvPr/>
        </p:nvSpPr>
        <p:spPr>
          <a:xfrm>
            <a:off x="777240" y="2615184"/>
            <a:ext cx="365760" cy="365760"/>
          </a:xfrm>
          <a:prstGeom prst="ellipse">
            <a:avLst/>
          </a:prstGeom>
          <a:solidFill>
            <a:srgbClr val="5B8C5A"/>
          </a:solidFill>
          <a:ln/>
        </p:spPr>
        <p:txBody>
          <a:bodyPr/>
          <a:lstStyle/>
          <a:p>
            <a:endParaRPr lang="en-GB"/>
          </a:p>
        </p:txBody>
      </p:sp>
      <p:sp>
        <p:nvSpPr>
          <p:cNvPr id="10" name="Text 8"/>
          <p:cNvSpPr txBox="1"/>
          <p:nvPr/>
        </p:nvSpPr>
        <p:spPr>
          <a:xfrm>
            <a:off x="777240" y="2615184"/>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11" name="Text 9"/>
          <p:cNvSpPr txBox="1"/>
          <p:nvPr/>
        </p:nvSpPr>
        <p:spPr>
          <a:xfrm>
            <a:off x="1298448" y="2560320"/>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Targeted, trusted-messenger outreach for the groups shown to disengage - not a generic referral letter</a:t>
            </a:r>
            <a:r>
              <a:rPr lang="en-US" sz="1100" dirty="0">
                <a:solidFill>
                  <a:srgbClr val="16262B"/>
                </a:solidFill>
                <a:latin typeface="Calibri" pitchFamily="34" charset="0"/>
                <a:ea typeface="Calibri" pitchFamily="34" charset="-122"/>
                <a:cs typeface="Calibri" pitchFamily="34" charset="-120"/>
              </a:rPr>
              <a:t>.</a:t>
            </a:r>
            <a:endParaRPr lang="en-US" sz="1100" dirty="0"/>
          </a:p>
        </p:txBody>
      </p:sp>
      <p:sp>
        <p:nvSpPr>
          <p:cNvPr id="12" name="Shape 10"/>
          <p:cNvSpPr/>
          <p:nvPr/>
        </p:nvSpPr>
        <p:spPr>
          <a:xfrm>
            <a:off x="6263640" y="1828800"/>
            <a:ext cx="5349240" cy="1536192"/>
          </a:xfrm>
          <a:prstGeom prst="roundRect">
            <a:avLst>
              <a:gd name="adj" fmla="val 5952"/>
            </a:avLst>
          </a:prstGeom>
          <a:solidFill>
            <a:srgbClr val="E8F1EE"/>
          </a:solidFill>
          <a:ln/>
        </p:spPr>
        <p:txBody>
          <a:bodyPr/>
          <a:lstStyle/>
          <a:p>
            <a:endParaRPr lang="en-GB"/>
          </a:p>
        </p:txBody>
      </p:sp>
      <p:sp>
        <p:nvSpPr>
          <p:cNvPr id="13" name="Shape 11"/>
          <p:cNvSpPr/>
          <p:nvPr/>
        </p:nvSpPr>
        <p:spPr>
          <a:xfrm>
            <a:off x="6492240" y="1975104"/>
            <a:ext cx="365760" cy="365760"/>
          </a:xfrm>
          <a:prstGeom prst="ellipse">
            <a:avLst/>
          </a:prstGeom>
          <a:solidFill>
            <a:srgbClr val="E76F51"/>
          </a:solidFill>
          <a:ln/>
        </p:spPr>
        <p:txBody>
          <a:bodyPr/>
          <a:lstStyle/>
          <a:p>
            <a:endParaRPr lang="en-GB"/>
          </a:p>
        </p:txBody>
      </p:sp>
      <p:sp>
        <p:nvSpPr>
          <p:cNvPr id="14" name="Text 12"/>
          <p:cNvSpPr txBox="1"/>
          <p:nvPr/>
        </p:nvSpPr>
        <p:spPr>
          <a:xfrm>
            <a:off x="6492240" y="1975104"/>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5" name="Text 13"/>
          <p:cNvSpPr txBox="1"/>
          <p:nvPr/>
        </p:nvSpPr>
        <p:spPr>
          <a:xfrm>
            <a:off x="7013448" y="1920240"/>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Fidelity varies by provider</a:t>
            </a:r>
            <a:endParaRPr lang="en-US" sz="1350" dirty="0"/>
          </a:p>
        </p:txBody>
      </p:sp>
      <p:sp>
        <p:nvSpPr>
          <p:cNvPr id="16" name="Text 14"/>
          <p:cNvSpPr txBox="1"/>
          <p:nvPr/>
        </p:nvSpPr>
        <p:spPr>
          <a:xfrm>
            <a:off x="7013448" y="2231136"/>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(Hawkes et al., 2020)</a:t>
            </a:r>
            <a:endParaRPr lang="en-US" sz="1000" dirty="0"/>
          </a:p>
        </p:txBody>
      </p:sp>
      <p:sp>
        <p:nvSpPr>
          <p:cNvPr id="17" name="Shape 15"/>
          <p:cNvSpPr/>
          <p:nvPr/>
        </p:nvSpPr>
        <p:spPr>
          <a:xfrm>
            <a:off x="6492240" y="2615184"/>
            <a:ext cx="365760" cy="365760"/>
          </a:xfrm>
          <a:prstGeom prst="ellipse">
            <a:avLst/>
          </a:prstGeom>
          <a:solidFill>
            <a:srgbClr val="5B8C5A"/>
          </a:solidFill>
          <a:ln/>
        </p:spPr>
        <p:txBody>
          <a:bodyPr/>
          <a:lstStyle/>
          <a:p>
            <a:endParaRPr lang="en-GB"/>
          </a:p>
        </p:txBody>
      </p:sp>
      <p:sp>
        <p:nvSpPr>
          <p:cNvPr id="18" name="Text 16"/>
          <p:cNvSpPr txBox="1"/>
          <p:nvPr/>
        </p:nvSpPr>
        <p:spPr>
          <a:xfrm>
            <a:off x="6492240" y="2615184"/>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19" name="Text 17"/>
          <p:cNvSpPr txBox="1"/>
          <p:nvPr/>
        </p:nvSpPr>
        <p:spPr>
          <a:xfrm>
            <a:off x="7013448" y="2560320"/>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Standardised training, monitoring and quality assurance against the programme specification.</a:t>
            </a:r>
            <a:endParaRPr lang="en-US" sz="1100" b="1" dirty="0"/>
          </a:p>
        </p:txBody>
      </p:sp>
      <p:sp>
        <p:nvSpPr>
          <p:cNvPr id="20" name="Shape 18"/>
          <p:cNvSpPr/>
          <p:nvPr/>
        </p:nvSpPr>
        <p:spPr>
          <a:xfrm>
            <a:off x="548640" y="3547872"/>
            <a:ext cx="5349240" cy="1536192"/>
          </a:xfrm>
          <a:prstGeom prst="roundRect">
            <a:avLst>
              <a:gd name="adj" fmla="val 5952"/>
            </a:avLst>
          </a:prstGeom>
          <a:solidFill>
            <a:srgbClr val="E8F1EE"/>
          </a:solidFill>
          <a:ln/>
        </p:spPr>
        <p:txBody>
          <a:bodyPr/>
          <a:lstStyle/>
          <a:p>
            <a:endParaRPr lang="en-GB"/>
          </a:p>
        </p:txBody>
      </p:sp>
      <p:sp>
        <p:nvSpPr>
          <p:cNvPr id="21" name="Shape 19"/>
          <p:cNvSpPr/>
          <p:nvPr/>
        </p:nvSpPr>
        <p:spPr>
          <a:xfrm>
            <a:off x="777240" y="3694176"/>
            <a:ext cx="365760" cy="365760"/>
          </a:xfrm>
          <a:prstGeom prst="ellipse">
            <a:avLst/>
          </a:prstGeom>
          <a:solidFill>
            <a:srgbClr val="E76F51"/>
          </a:solidFill>
          <a:ln/>
        </p:spPr>
        <p:txBody>
          <a:bodyPr/>
          <a:lstStyle/>
          <a:p>
            <a:endParaRPr lang="en-GB"/>
          </a:p>
        </p:txBody>
      </p:sp>
      <p:sp>
        <p:nvSpPr>
          <p:cNvPr id="22" name="Text 20"/>
          <p:cNvSpPr txBox="1"/>
          <p:nvPr/>
        </p:nvSpPr>
        <p:spPr>
          <a:xfrm>
            <a:off x="777240" y="3694176"/>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23" name="Text 21"/>
          <p:cNvSpPr txBox="1"/>
          <p:nvPr/>
        </p:nvSpPr>
        <p:spPr>
          <a:xfrm>
            <a:off x="1298448" y="3639312"/>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Digital-only risk during disruption</a:t>
            </a:r>
            <a:endParaRPr lang="en-US" sz="1350" dirty="0"/>
          </a:p>
        </p:txBody>
      </p:sp>
      <p:sp>
        <p:nvSpPr>
          <p:cNvPr id="24" name="Text 22"/>
          <p:cNvSpPr txBox="1"/>
          <p:nvPr/>
        </p:nvSpPr>
        <p:spPr>
          <a:xfrm>
            <a:off x="1298448" y="3950208"/>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(Brunton et al., 2023)</a:t>
            </a:r>
            <a:endParaRPr lang="en-US" sz="1000" dirty="0"/>
          </a:p>
        </p:txBody>
      </p:sp>
      <p:sp>
        <p:nvSpPr>
          <p:cNvPr id="25" name="Shape 23"/>
          <p:cNvSpPr/>
          <p:nvPr/>
        </p:nvSpPr>
        <p:spPr>
          <a:xfrm>
            <a:off x="777240" y="4334256"/>
            <a:ext cx="365760" cy="365760"/>
          </a:xfrm>
          <a:prstGeom prst="ellipse">
            <a:avLst/>
          </a:prstGeom>
          <a:solidFill>
            <a:srgbClr val="5B8C5A"/>
          </a:solidFill>
          <a:ln/>
        </p:spPr>
        <p:txBody>
          <a:bodyPr/>
          <a:lstStyle/>
          <a:p>
            <a:endParaRPr lang="en-GB"/>
          </a:p>
        </p:txBody>
      </p:sp>
      <p:sp>
        <p:nvSpPr>
          <p:cNvPr id="26" name="Text 24"/>
          <p:cNvSpPr txBox="1"/>
          <p:nvPr/>
        </p:nvSpPr>
        <p:spPr>
          <a:xfrm>
            <a:off x="777240" y="4334256"/>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27" name="Text 25"/>
          <p:cNvSpPr txBox="1"/>
          <p:nvPr/>
        </p:nvSpPr>
        <p:spPr>
          <a:xfrm>
            <a:off x="1298448" y="4279392"/>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Blended delivery that keeps face-to-face and phone routes live - never digital-by-default (NHS England, 2023).</a:t>
            </a:r>
            <a:endParaRPr lang="en-US" sz="1100" b="1" dirty="0"/>
          </a:p>
        </p:txBody>
      </p:sp>
      <p:sp>
        <p:nvSpPr>
          <p:cNvPr id="28" name="Shape 26"/>
          <p:cNvSpPr/>
          <p:nvPr/>
        </p:nvSpPr>
        <p:spPr>
          <a:xfrm>
            <a:off x="6263640" y="3547872"/>
            <a:ext cx="5349240" cy="1536192"/>
          </a:xfrm>
          <a:prstGeom prst="roundRect">
            <a:avLst>
              <a:gd name="adj" fmla="val 5952"/>
            </a:avLst>
          </a:prstGeom>
          <a:solidFill>
            <a:srgbClr val="E8F1EE"/>
          </a:solidFill>
          <a:ln/>
        </p:spPr>
        <p:txBody>
          <a:bodyPr/>
          <a:lstStyle/>
          <a:p>
            <a:endParaRPr lang="en-GB"/>
          </a:p>
        </p:txBody>
      </p:sp>
      <p:sp>
        <p:nvSpPr>
          <p:cNvPr id="29" name="Shape 27"/>
          <p:cNvSpPr/>
          <p:nvPr/>
        </p:nvSpPr>
        <p:spPr>
          <a:xfrm>
            <a:off x="6492240" y="3694176"/>
            <a:ext cx="365760" cy="365760"/>
          </a:xfrm>
          <a:prstGeom prst="ellipse">
            <a:avLst/>
          </a:prstGeom>
          <a:solidFill>
            <a:srgbClr val="E76F51"/>
          </a:solidFill>
          <a:ln/>
        </p:spPr>
        <p:txBody>
          <a:bodyPr/>
          <a:lstStyle/>
          <a:p>
            <a:endParaRPr lang="en-GB"/>
          </a:p>
        </p:txBody>
      </p:sp>
      <p:sp>
        <p:nvSpPr>
          <p:cNvPr id="30" name="Text 28"/>
          <p:cNvSpPr txBox="1"/>
          <p:nvPr/>
        </p:nvSpPr>
        <p:spPr>
          <a:xfrm>
            <a:off x="6492240" y="3694176"/>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31" name="Text 29"/>
          <p:cNvSpPr txBox="1"/>
          <p:nvPr/>
        </p:nvSpPr>
        <p:spPr>
          <a:xfrm>
            <a:off x="7013448" y="3639312"/>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Widening regional inequality</a:t>
            </a:r>
            <a:endParaRPr lang="en-US" sz="1350" dirty="0"/>
          </a:p>
        </p:txBody>
      </p:sp>
      <p:sp>
        <p:nvSpPr>
          <p:cNvPr id="32" name="Text 30"/>
          <p:cNvSpPr txBox="1"/>
          <p:nvPr/>
        </p:nvSpPr>
        <p:spPr>
          <a:xfrm>
            <a:off x="7013448" y="3950208"/>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(Marmot et al., 2020)</a:t>
            </a:r>
            <a:endParaRPr lang="en-US" sz="1000" dirty="0"/>
          </a:p>
        </p:txBody>
      </p:sp>
      <p:sp>
        <p:nvSpPr>
          <p:cNvPr id="33" name="Shape 31"/>
          <p:cNvSpPr/>
          <p:nvPr/>
        </p:nvSpPr>
        <p:spPr>
          <a:xfrm>
            <a:off x="6492240" y="4334256"/>
            <a:ext cx="365760" cy="365760"/>
          </a:xfrm>
          <a:prstGeom prst="ellipse">
            <a:avLst/>
          </a:prstGeom>
          <a:solidFill>
            <a:srgbClr val="5B8C5A"/>
          </a:solidFill>
          <a:ln/>
        </p:spPr>
        <p:txBody>
          <a:bodyPr/>
          <a:lstStyle/>
          <a:p>
            <a:endParaRPr lang="en-GB"/>
          </a:p>
        </p:txBody>
      </p:sp>
      <p:sp>
        <p:nvSpPr>
          <p:cNvPr id="34" name="Text 32"/>
          <p:cNvSpPr txBox="1"/>
          <p:nvPr/>
        </p:nvSpPr>
        <p:spPr>
          <a:xfrm>
            <a:off x="6492240" y="4334256"/>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35" name="Text 33"/>
          <p:cNvSpPr txBox="1"/>
          <p:nvPr/>
        </p:nvSpPr>
        <p:spPr>
          <a:xfrm>
            <a:off x="7013448" y="4279392"/>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Proportionate universalism: scale support to local deprivation and need, not identical provision everywhere.</a:t>
            </a:r>
            <a:endParaRPr lang="en-US" sz="1100" b="1" dirty="0"/>
          </a:p>
        </p:txBody>
      </p:sp>
      <p:sp>
        <p:nvSpPr>
          <p:cNvPr id="36" name="Text 34"/>
          <p:cNvSpPr txBox="1"/>
          <p:nvPr/>
        </p:nvSpPr>
        <p:spPr>
          <a:xfrm>
            <a:off x="548640" y="5257800"/>
            <a:ext cx="11064240" cy="502920"/>
          </a:xfrm>
          <a:prstGeom prst="rect">
            <a:avLst/>
          </a:prstGeom>
          <a:noFill/>
          <a:ln/>
        </p:spPr>
        <p:txBody>
          <a:bodyPr wrap="square" lIns="0" tIns="0" rIns="0" bIns="0" rtlCol="0" anchor="ctr"/>
          <a:lstStyle/>
          <a:p>
            <a:pPr>
              <a:lnSpc>
                <a:spcPct val="120000"/>
              </a:lnSpc>
            </a:pPr>
            <a:r>
              <a:rPr lang="en-US" sz="1250" b="1" i="1" dirty="0">
                <a:solidFill>
                  <a:srgbClr val="083A50"/>
                </a:solidFill>
                <a:latin typeface="Calibri" pitchFamily="34" charset="0"/>
                <a:ea typeface="Calibri" pitchFamily="34" charset="-122"/>
                <a:cs typeface="Calibri" pitchFamily="34" charset="-120"/>
              </a:rPr>
              <a:t>Challenges: funding, workforce capacity, hard-to-reach groups. Overcome through co-design with communities and NHS-council-voluntary partnerships. If successful: narrower inequalities, less pressure on services</a:t>
            </a:r>
            <a:endParaRPr lang="en-US" sz="1250" b="1" dirty="0"/>
          </a:p>
        </p:txBody>
      </p:sp>
      <p:sp>
        <p:nvSpPr>
          <p:cNvPr id="37" name="Text 35"/>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39" name="Text 37"/>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19</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0B4F6C"/>
        </a:solidFill>
        <a:effectLst/>
      </p:bgPr>
    </p:bg>
    <p:spTree>
      <p:nvGrpSpPr>
        <p:cNvPr id="1" name=""/>
        <p:cNvGrpSpPr/>
        <p:nvPr/>
      </p:nvGrpSpPr>
      <p:grpSpPr>
        <a:xfrm>
          <a:off x="0" y="0"/>
          <a:ext cx="0" cy="0"/>
          <a:chOff x="0" y="0"/>
          <a:chExt cx="0" cy="0"/>
        </a:xfrm>
      </p:grpSpPr>
      <p:sp>
        <p:nvSpPr>
          <p:cNvPr id="2" name="Shape 0"/>
          <p:cNvSpPr/>
          <p:nvPr/>
        </p:nvSpPr>
        <p:spPr>
          <a:xfrm>
            <a:off x="-1371600" y="4389120"/>
            <a:ext cx="4114800" cy="4114800"/>
          </a:xfrm>
          <a:prstGeom prst="ellipse">
            <a:avLst/>
          </a:prstGeom>
          <a:solidFill>
            <a:srgbClr val="083A50"/>
          </a:solidFill>
          <a:ln/>
        </p:spPr>
        <p:txBody>
          <a:bodyPr/>
          <a:lstStyle/>
          <a:p>
            <a:endParaRPr lang="en-GB"/>
          </a:p>
        </p:txBody>
      </p:sp>
      <p:sp>
        <p:nvSpPr>
          <p:cNvPr id="3" name="Shape 1"/>
          <p:cNvSpPr/>
          <p:nvPr/>
        </p:nvSpPr>
        <p:spPr>
          <a:xfrm>
            <a:off x="9875520" y="-1371600"/>
            <a:ext cx="3291840" cy="3291840"/>
          </a:xfrm>
          <a:prstGeom prst="ellipse">
            <a:avLst/>
          </a:prstGeom>
          <a:solidFill>
            <a:srgbClr val="5B8C5A">
              <a:alpha val="25000"/>
            </a:srgbClr>
          </a:solidFill>
          <a:ln/>
        </p:spPr>
        <p:txBody>
          <a:bodyPr/>
          <a:lstStyle/>
          <a:p>
            <a:endParaRPr lang="en-GB"/>
          </a:p>
        </p:txBody>
      </p:sp>
      <p:sp>
        <p:nvSpPr>
          <p:cNvPr id="4" name="Text 2"/>
          <p:cNvSpPr txBox="1"/>
          <p:nvPr/>
        </p:nvSpPr>
        <p:spPr>
          <a:xfrm>
            <a:off x="731520" y="640080"/>
            <a:ext cx="7315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CONCLUSION</a:t>
            </a:r>
            <a:endParaRPr lang="en-US" sz="1400" dirty="0"/>
          </a:p>
        </p:txBody>
      </p:sp>
      <p:sp>
        <p:nvSpPr>
          <p:cNvPr id="5" name="Text 3"/>
          <p:cNvSpPr txBox="1"/>
          <p:nvPr/>
        </p:nvSpPr>
        <p:spPr>
          <a:xfrm>
            <a:off x="731520" y="1051560"/>
            <a:ext cx="10241280" cy="1188720"/>
          </a:xfrm>
          <a:prstGeom prst="rect">
            <a:avLst/>
          </a:prstGeom>
          <a:noFill/>
          <a:ln/>
        </p:spPr>
        <p:txBody>
          <a:bodyPr wrap="square" lIns="0" tIns="0" rIns="0" bIns="0" rtlCol="0" anchor="ctr"/>
          <a:lstStyle/>
          <a:p>
            <a:pPr marL="0" indent="0">
              <a:lnSpc>
                <a:spcPct val="110000"/>
              </a:lnSpc>
              <a:buNone/>
            </a:pPr>
            <a:r>
              <a:rPr lang="en-US" sz="3000" b="1" dirty="0">
                <a:solidFill>
                  <a:srgbClr val="FFFFFF"/>
                </a:solidFill>
                <a:latin typeface="Cambria" pitchFamily="34" charset="0"/>
                <a:ea typeface="Cambria" pitchFamily="34" charset="-122"/>
                <a:cs typeface="Cambria" pitchFamily="34" charset="-120"/>
              </a:rPr>
              <a:t>Health, wellbeing and sustainability cannot be separate agendas</a:t>
            </a:r>
            <a:endParaRPr lang="en-US" sz="3000" dirty="0"/>
          </a:p>
        </p:txBody>
      </p:sp>
      <p:sp>
        <p:nvSpPr>
          <p:cNvPr id="6" name="Shape 4"/>
          <p:cNvSpPr/>
          <p:nvPr/>
        </p:nvSpPr>
        <p:spPr>
          <a:xfrm>
            <a:off x="777240" y="2578608"/>
            <a:ext cx="109728" cy="109728"/>
          </a:xfrm>
          <a:prstGeom prst="ellipse">
            <a:avLst/>
          </a:prstGeom>
          <a:solidFill>
            <a:srgbClr val="8FBF87"/>
          </a:solidFill>
          <a:ln/>
        </p:spPr>
        <p:txBody>
          <a:bodyPr/>
          <a:lstStyle/>
          <a:p>
            <a:endParaRPr lang="en-GB"/>
          </a:p>
        </p:txBody>
      </p:sp>
      <p:sp>
        <p:nvSpPr>
          <p:cNvPr id="7" name="Text 5"/>
          <p:cNvSpPr txBox="1"/>
          <p:nvPr/>
        </p:nvSpPr>
        <p:spPr>
          <a:xfrm>
            <a:off x="1051560" y="237744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Theory (Wade &amp; Halligan, 2017; Edwards &amp; Best, 2020), UK policy, and the SDGs all converge on one idea: outcomes are produced by biological, social, environmental and structural factors together.</a:t>
            </a:r>
            <a:endParaRPr lang="en-US" sz="1500" dirty="0"/>
          </a:p>
        </p:txBody>
      </p:sp>
      <p:sp>
        <p:nvSpPr>
          <p:cNvPr id="8" name="Shape 6"/>
          <p:cNvSpPr/>
          <p:nvPr/>
        </p:nvSpPr>
        <p:spPr>
          <a:xfrm>
            <a:off x="777240" y="3630168"/>
            <a:ext cx="109728" cy="109728"/>
          </a:xfrm>
          <a:prstGeom prst="ellipse">
            <a:avLst/>
          </a:prstGeom>
          <a:solidFill>
            <a:srgbClr val="8FBF87"/>
          </a:solidFill>
          <a:ln/>
        </p:spPr>
        <p:txBody>
          <a:bodyPr/>
          <a:lstStyle/>
          <a:p>
            <a:endParaRPr lang="en-GB"/>
          </a:p>
        </p:txBody>
      </p:sp>
      <p:sp>
        <p:nvSpPr>
          <p:cNvPr id="9" name="Text 7"/>
          <p:cNvSpPr txBox="1"/>
          <p:nvPr/>
        </p:nvSpPr>
        <p:spPr>
          <a:xfrm>
            <a:off x="1051560" y="342900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The Diabetes Prevention Programme shows integration can work at national scale (Bower et al., 2023) - but uptake, fidelity and digital exclusion remain real obstacles to equity (Reeves et al., 2023; Hawkes et al., 2020).</a:t>
            </a:r>
            <a:endParaRPr lang="en-US" sz="1500" dirty="0"/>
          </a:p>
        </p:txBody>
      </p:sp>
      <p:sp>
        <p:nvSpPr>
          <p:cNvPr id="10" name="Shape 8"/>
          <p:cNvSpPr/>
          <p:nvPr/>
        </p:nvSpPr>
        <p:spPr>
          <a:xfrm>
            <a:off x="777240" y="4681728"/>
            <a:ext cx="109728" cy="109728"/>
          </a:xfrm>
          <a:prstGeom prst="ellipse">
            <a:avLst/>
          </a:prstGeom>
          <a:solidFill>
            <a:srgbClr val="8FBF87"/>
          </a:solidFill>
          <a:ln/>
        </p:spPr>
        <p:txBody>
          <a:bodyPr/>
          <a:lstStyle/>
          <a:p>
            <a:endParaRPr lang="en-GB"/>
          </a:p>
        </p:txBody>
      </p:sp>
      <p:sp>
        <p:nvSpPr>
          <p:cNvPr id="11" name="Text 9"/>
          <p:cNvSpPr txBox="1"/>
          <p:nvPr/>
        </p:nvSpPr>
        <p:spPr>
          <a:xfrm>
            <a:off x="1051560" y="448056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Sustainable, integrated care depends on matching ambitious policy with consistent, resourced focus on those currently being left behind.</a:t>
            </a:r>
            <a:endParaRPr lang="en-US" sz="1500" dirty="0"/>
          </a:p>
        </p:txBody>
      </p:sp>
      <p:sp>
        <p:nvSpPr>
          <p:cNvPr id="13" name="Text 1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9FC3D6"/>
                </a:solidFill>
                <a:latin typeface="Calibri" pitchFamily="34" charset="0"/>
                <a:ea typeface="Calibri" pitchFamily="34" charset="-122"/>
                <a:cs typeface="Calibri" pitchFamily="34" charset="-120"/>
              </a:rPr>
              <a:t>20</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u="sng" kern="0" spc="200" dirty="0">
                <a:latin typeface="Calibri" pitchFamily="34" charset="0"/>
                <a:ea typeface="Calibri" pitchFamily="34" charset="-122"/>
                <a:cs typeface="Calibri" pitchFamily="34" charset="-120"/>
              </a:rPr>
              <a:t>REFERENCES </a:t>
            </a:r>
            <a:endParaRPr lang="en-US" sz="1300" u="sng"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endParaRPr lang="en-US" sz="3200" dirty="0"/>
          </a:p>
        </p:txBody>
      </p:sp>
      <p:sp>
        <p:nvSpPr>
          <p:cNvPr id="11" name="Text 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2" name="Text 1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21</a:t>
            </a:r>
            <a:endParaRPr lang="en-US" sz="1000" dirty="0"/>
          </a:p>
        </p:txBody>
      </p:sp>
      <p:sp>
        <p:nvSpPr>
          <p:cNvPr id="13" name="TextBox 12"/>
          <p:cNvSpPr txBox="1"/>
          <p:nvPr/>
        </p:nvSpPr>
        <p:spPr>
          <a:xfrm>
            <a:off x="548640" y="1226584"/>
            <a:ext cx="11064240" cy="416717"/>
          </a:xfrm>
          <a:prstGeom prst="rect">
            <a:avLst/>
          </a:prstGeom>
          <a:noFill/>
        </p:spPr>
        <p:txBody>
          <a:bodyPr wrap="square">
            <a:spAutoFit/>
          </a:bodyPr>
          <a:lstStyle/>
          <a:p>
            <a:r>
              <a:rPr lang="en-GB" sz="1050" dirty="0"/>
              <a:t>Becker, M.H. (1974) ‘Introduction’, </a:t>
            </a:r>
            <a:r>
              <a:rPr lang="en-GB" sz="1050" i="1" dirty="0"/>
              <a:t>Health Education Monographs</a:t>
            </a:r>
            <a:r>
              <a:rPr lang="en-GB" sz="1050" dirty="0"/>
              <a:t>, 2(4), pp. 326–327. Available at: </a:t>
            </a:r>
            <a:r>
              <a:rPr lang="en-GB" sz="1050" dirty="0">
                <a:hlinkClick r:id="rId3"/>
              </a:rPr>
              <a:t>https://doi.org/10.1177/109019817400200402</a:t>
            </a:r>
            <a:r>
              <a:rPr lang="en-GB" sz="1050" dirty="0"/>
              <a:t> (Accessed: 19 September 2026).</a:t>
            </a:r>
          </a:p>
          <a:p>
            <a:pPr>
              <a:lnSpc>
                <a:spcPct val="105000"/>
              </a:lnSpc>
            </a:pPr>
            <a:endParaRPr sz="1050" dirty="0">
              <a:solidFill>
                <a:srgbClr val="16262B"/>
              </a:solidFill>
              <a:latin typeface="Calibri"/>
            </a:endParaRPr>
          </a:p>
        </p:txBody>
      </p:sp>
      <p:sp>
        <p:nvSpPr>
          <p:cNvPr id="14" name="TextBox 13"/>
          <p:cNvSpPr txBox="1"/>
          <p:nvPr/>
        </p:nvSpPr>
        <p:spPr>
          <a:xfrm>
            <a:off x="548640" y="1983585"/>
            <a:ext cx="11064240" cy="610616"/>
          </a:xfrm>
          <a:prstGeom prst="rect">
            <a:avLst/>
          </a:prstGeom>
          <a:noFill/>
        </p:spPr>
        <p:txBody>
          <a:bodyPr wrap="square">
            <a:spAutoFit/>
          </a:bodyPr>
          <a:lstStyle/>
          <a:p>
            <a:pPr>
              <a:lnSpc>
                <a:spcPct val="105000"/>
              </a:lnSpc>
            </a:pPr>
            <a:r>
              <a:rPr lang="en-US" sz="1050" dirty="0">
                <a:solidFill>
                  <a:srgbClr val="1F2933"/>
                </a:solidFill>
              </a:rPr>
              <a:t>Bower, P., </a:t>
            </a:r>
            <a:r>
              <a:rPr lang="en-US" sz="1050" dirty="0" err="1">
                <a:solidFill>
                  <a:srgbClr val="1F2933"/>
                </a:solidFill>
              </a:rPr>
              <a:t>Soiland</a:t>
            </a:r>
            <a:r>
              <a:rPr lang="en-US" sz="1050" dirty="0">
                <a:solidFill>
                  <a:srgbClr val="1F2933"/>
                </a:solidFill>
              </a:rPr>
              <a:t>-Reyes, C., Heller, S., Wilson, P., Cotterill, S., French, D. and Sutton, M. (2023) 'Diabetes prevention at scale: narrative review of findings and lessons from the DIPLOMA evaluation of the NHS Diabetes Prevention </a:t>
            </a:r>
            <a:r>
              <a:rPr lang="en-US" sz="1050" dirty="0" err="1">
                <a:solidFill>
                  <a:srgbClr val="1F2933"/>
                </a:solidFill>
              </a:rPr>
              <a:t>Programme</a:t>
            </a:r>
            <a:r>
              <a:rPr lang="en-US" sz="1050" dirty="0">
                <a:solidFill>
                  <a:srgbClr val="1F2933"/>
                </a:solidFill>
              </a:rPr>
              <a:t> in England', Diabetic Medicine, 40(11), e15209. Available at: </a:t>
            </a:r>
            <a:r>
              <a:rPr lang="en-US" sz="1050" dirty="0">
                <a:solidFill>
                  <a:srgbClr val="1F2933"/>
                </a:solidFill>
                <a:hlinkClick r:id="rId4"/>
              </a:rPr>
              <a:t>https://doi.org/10.1111/dme.15209</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5" name="TextBox 14"/>
          <p:cNvSpPr txBox="1"/>
          <p:nvPr/>
        </p:nvSpPr>
        <p:spPr>
          <a:xfrm>
            <a:off x="548640" y="2985516"/>
            <a:ext cx="11064240" cy="440633"/>
          </a:xfrm>
          <a:prstGeom prst="rect">
            <a:avLst/>
          </a:prstGeom>
          <a:noFill/>
        </p:spPr>
        <p:txBody>
          <a:bodyPr wrap="square">
            <a:spAutoFit/>
          </a:bodyPr>
          <a:lstStyle/>
          <a:p>
            <a:pPr>
              <a:lnSpc>
                <a:spcPct val="105000"/>
              </a:lnSpc>
            </a:pPr>
            <a:r>
              <a:rPr lang="en-US" sz="1050" dirty="0">
                <a:solidFill>
                  <a:srgbClr val="1F2933"/>
                </a:solidFill>
              </a:rPr>
              <a:t>Brunton, L., </a:t>
            </a:r>
            <a:r>
              <a:rPr lang="en-US" sz="1050" dirty="0" err="1">
                <a:solidFill>
                  <a:srgbClr val="1F2933"/>
                </a:solidFill>
              </a:rPr>
              <a:t>Soiland</a:t>
            </a:r>
            <a:r>
              <a:rPr lang="en-US" sz="1050" dirty="0">
                <a:solidFill>
                  <a:srgbClr val="1F2933"/>
                </a:solidFill>
              </a:rPr>
              <a:t>-Reyes, C. and Wilson, P. (2023) 'A qualitative evaluation of the national rollout of a diabetes prevention </a:t>
            </a:r>
            <a:r>
              <a:rPr lang="en-US" sz="1050" dirty="0" err="1">
                <a:solidFill>
                  <a:srgbClr val="1F2933"/>
                </a:solidFill>
              </a:rPr>
              <a:t>programme</a:t>
            </a:r>
            <a:r>
              <a:rPr lang="en-US" sz="1050" dirty="0">
                <a:solidFill>
                  <a:srgbClr val="1F2933"/>
                </a:solidFill>
              </a:rPr>
              <a:t> in England', BMC Health Services Research, 23, 1043. Available at: </a:t>
            </a:r>
            <a:r>
              <a:rPr lang="en-US" sz="1050" dirty="0">
                <a:solidFill>
                  <a:srgbClr val="1F2933"/>
                </a:solidFill>
                <a:hlinkClick r:id="rId5"/>
              </a:rPr>
              <a:t>https://doi.org/10.1186/s12913-023-10002-y</a:t>
            </a:r>
            <a:r>
              <a:rPr lang="en-US" sz="1050" dirty="0">
                <a:solidFill>
                  <a:srgbClr val="1F2933"/>
                </a:solidFill>
              </a:rPr>
              <a:t> (Accessed: 9 September 2026).</a:t>
            </a:r>
            <a:endParaRPr sz="1050" dirty="0">
              <a:solidFill>
                <a:srgbClr val="16262B"/>
              </a:solidFill>
              <a:latin typeface="Calibri"/>
            </a:endParaRPr>
          </a:p>
        </p:txBody>
      </p:sp>
      <p:sp>
        <p:nvSpPr>
          <p:cNvPr id="16" name="TextBox 15"/>
          <p:cNvSpPr txBox="1"/>
          <p:nvPr/>
        </p:nvSpPr>
        <p:spPr>
          <a:xfrm>
            <a:off x="548640" y="3598164"/>
            <a:ext cx="11064240" cy="772668"/>
          </a:xfrm>
          <a:prstGeom prst="rect">
            <a:avLst/>
          </a:prstGeom>
          <a:noFill/>
        </p:spPr>
        <p:txBody>
          <a:bodyPr wrap="square">
            <a:spAutoFit/>
          </a:bodyPr>
          <a:lstStyle/>
          <a:p>
            <a:pPr>
              <a:lnSpc>
                <a:spcPct val="105000"/>
              </a:lnSpc>
            </a:pPr>
            <a:r>
              <a:rPr lang="en-GB" sz="1050" dirty="0">
                <a:solidFill>
                  <a:srgbClr val="16262B"/>
                </a:solidFill>
                <a:latin typeface="Calibri"/>
              </a:rPr>
              <a:t>Davies, A.R., Honeyman, M. and Gann, B. (2021) 'Addressing the digital inverse care law in the time of COVID-19: potential for digital technology to exacerbate or mitigate health inequalities', Journal of Medical Internet Research, 23(4), e21726.</a:t>
            </a:r>
          </a:p>
        </p:txBody>
      </p:sp>
      <p:sp>
        <p:nvSpPr>
          <p:cNvPr id="17" name="TextBox 16"/>
          <p:cNvSpPr txBox="1"/>
          <p:nvPr/>
        </p:nvSpPr>
        <p:spPr>
          <a:xfrm>
            <a:off x="548640" y="4291967"/>
            <a:ext cx="11064240" cy="1927515"/>
          </a:xfrm>
          <a:prstGeom prst="rect">
            <a:avLst/>
          </a:prstGeom>
          <a:noFill/>
        </p:spPr>
        <p:txBody>
          <a:bodyPr wrap="square">
            <a:spAutoFit/>
          </a:bodyPr>
          <a:lstStyle/>
          <a:p>
            <a:pPr>
              <a:lnSpc>
                <a:spcPct val="105000"/>
              </a:lnSpc>
            </a:pPr>
            <a:r>
              <a:rPr lang="en-GB" sz="1050" dirty="0">
                <a:solidFill>
                  <a:srgbClr val="16262B"/>
                </a:solidFill>
                <a:latin typeface="Calibri"/>
              </a:rPr>
              <a:t>Department of Health and Social Care (2025) Fit for the Future: The 10 Year Health Plan for England. London: The Stationery Office. CP 1350. Available at: </a:t>
            </a:r>
            <a:r>
              <a:rPr lang="en-GB" sz="1050" dirty="0">
                <a:solidFill>
                  <a:srgbClr val="16262B"/>
                </a:solidFill>
                <a:latin typeface="Calibri"/>
                <a:hlinkClick r:id="rId6"/>
              </a:rPr>
              <a:t>https://www.gov.uk/government/publications/10-year-health-plan-for-england-fit-for-the-future</a:t>
            </a:r>
            <a:r>
              <a:rPr lang="en-GB" sz="1050" dirty="0">
                <a:solidFill>
                  <a:srgbClr val="16262B"/>
                </a:solidFill>
                <a:latin typeface="Calibri"/>
              </a:rPr>
              <a:t>  (Accessed: 21 September 2026).</a:t>
            </a:r>
          </a:p>
          <a:p>
            <a:pPr>
              <a:lnSpc>
                <a:spcPct val="105000"/>
              </a:lnSpc>
            </a:pPr>
            <a:endParaRPr lang="en-GB" sz="1050" dirty="0">
              <a:solidFill>
                <a:srgbClr val="16262B"/>
              </a:solidFill>
              <a:latin typeface="Calibri"/>
            </a:endParaRPr>
          </a:p>
          <a:p>
            <a:pPr>
              <a:lnSpc>
                <a:spcPct val="100000"/>
              </a:lnSpc>
            </a:pPr>
            <a:endParaRPr lang="en-GB" sz="1050" dirty="0"/>
          </a:p>
          <a:p>
            <a:pPr>
              <a:lnSpc>
                <a:spcPct val="100000"/>
              </a:lnSpc>
            </a:pPr>
            <a:r>
              <a:rPr lang="en-GB" sz="1050" dirty="0"/>
              <a:t>Department of Health and Social Care and Department for Culture, Media and Sport (2024) </a:t>
            </a:r>
            <a:r>
              <a:rPr lang="en-GB" sz="1050" i="1" dirty="0"/>
              <a:t>Less healthy food or drink: advertising and promotions restrictions</a:t>
            </a:r>
            <a:r>
              <a:rPr lang="en-GB" sz="1050" dirty="0"/>
              <a:t>. Available at: </a:t>
            </a:r>
            <a:r>
              <a:rPr lang="en-GB" sz="1050" dirty="0">
                <a:hlinkClick r:id="rId7"/>
              </a:rPr>
              <a:t>https://www.gov.uk/government/collections/less-healthy-food-or-drink-advertising-and-promotions-restrictions</a:t>
            </a:r>
            <a:r>
              <a:rPr lang="en-GB" sz="1050" dirty="0"/>
              <a:t> (Accessed: 6 October 2026).</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endParaRPr lang="en-US" sz="1050" dirty="0">
              <a:solidFill>
                <a:srgbClr val="1F2933"/>
              </a:solidFill>
            </a:endParaRPr>
          </a:p>
          <a:p>
            <a:pPr>
              <a:lnSpc>
                <a:spcPct val="105000"/>
              </a:lnSpc>
            </a:pPr>
            <a:r>
              <a:rPr lang="en-US" sz="1050" dirty="0">
                <a:solidFill>
                  <a:srgbClr val="1F2933"/>
                </a:solidFill>
              </a:rPr>
              <a:t>Edwards, D. and Best, S. (eds) (2020) The Textbook of Health and Social Care. London: SAGE Publications. Available at: </a:t>
            </a:r>
            <a:r>
              <a:rPr lang="en-US" sz="1050" dirty="0">
                <a:solidFill>
                  <a:srgbClr val="1F2933"/>
                </a:solidFill>
                <a:hlinkClick r:id="rId8"/>
              </a:rPr>
              <a:t>https://www.sagepub.com/shop/buy-a-book/the-textbook-of-health-and-social-care-1-261690</a:t>
            </a:r>
            <a:r>
              <a:rPr lang="en-US" sz="1050" dirty="0">
                <a:solidFill>
                  <a:srgbClr val="1F2933"/>
                </a:solidFill>
              </a:rPr>
              <a:t> (Accessed: 9 September 2026).</a:t>
            </a:r>
          </a:p>
          <a:p>
            <a:pPr>
              <a:lnSpc>
                <a:spcPct val="105000"/>
              </a:lnSpc>
            </a:pPr>
            <a:endParaRPr lang="en-GB" sz="1050" dirty="0">
              <a:solidFill>
                <a:srgbClr val="16262B"/>
              </a:solidFill>
              <a:latin typeface="Calibri"/>
            </a:endParaRPr>
          </a:p>
        </p:txBody>
      </p:sp>
      <p:sp>
        <p:nvSpPr>
          <p:cNvPr id="19" name="TextBox 18"/>
          <p:cNvSpPr txBox="1"/>
          <p:nvPr/>
        </p:nvSpPr>
        <p:spPr>
          <a:xfrm>
            <a:off x="548640" y="5641848"/>
            <a:ext cx="11064240" cy="1103444"/>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Engel, G.L. (1977) 'The need for a new medical model: a challenge for biomedicine', Science, 196(4286), pp. 129-136. Available at: </a:t>
            </a:r>
            <a:r>
              <a:rPr lang="en-US" sz="1050" dirty="0">
                <a:solidFill>
                  <a:srgbClr val="1F2933"/>
                </a:solidFill>
                <a:hlinkClick r:id="rId9"/>
              </a:rPr>
              <a:t>https://doi.org/10.1126/science.847460</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10" name="Text 8"/>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1" name="Text 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22</a:t>
            </a:r>
            <a:endParaRPr lang="en-US" sz="1000" dirty="0"/>
          </a:p>
        </p:txBody>
      </p:sp>
      <p:sp>
        <p:nvSpPr>
          <p:cNvPr id="12" name="TextBox 11"/>
          <p:cNvSpPr txBox="1"/>
          <p:nvPr/>
        </p:nvSpPr>
        <p:spPr>
          <a:xfrm>
            <a:off x="563880" y="558931"/>
            <a:ext cx="11064240" cy="764120"/>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r>
              <a:rPr sz="1050" dirty="0">
                <a:solidFill>
                  <a:srgbClr val="16262B"/>
                </a:solidFill>
                <a:latin typeface="Calibri"/>
              </a:rPr>
              <a:t>Finance Act 2017, c.10. London: The Stationery Office. Available at: </a:t>
            </a:r>
            <a:r>
              <a:rPr sz="1050" dirty="0">
                <a:solidFill>
                  <a:srgbClr val="16262B"/>
                </a:solidFill>
                <a:latin typeface="Calibri"/>
                <a:hlinkClick r:id="rId3"/>
              </a:rPr>
              <a:t>https://www.legislation.gov.uk/ukpga/2017/10/part/2</a:t>
            </a:r>
            <a:r>
              <a:rPr lang="en-GB" sz="1050" dirty="0">
                <a:solidFill>
                  <a:srgbClr val="16262B"/>
                </a:solidFill>
                <a:latin typeface="Calibri"/>
              </a:rPr>
              <a:t> </a:t>
            </a:r>
            <a:r>
              <a:rPr sz="1050" dirty="0">
                <a:solidFill>
                  <a:srgbClr val="16262B"/>
                </a:solidFill>
                <a:latin typeface="Calibri"/>
              </a:rPr>
              <a:t> (Accessed: 21 September 2026).</a:t>
            </a:r>
          </a:p>
        </p:txBody>
      </p:sp>
      <p:sp>
        <p:nvSpPr>
          <p:cNvPr id="13" name="TextBox 12"/>
          <p:cNvSpPr txBox="1"/>
          <p:nvPr/>
        </p:nvSpPr>
        <p:spPr>
          <a:xfrm>
            <a:off x="563880" y="1426713"/>
            <a:ext cx="11064240" cy="764120"/>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r>
              <a:rPr lang="en-US" sz="1050" dirty="0">
                <a:solidFill>
                  <a:srgbClr val="1F2933"/>
                </a:solidFill>
              </a:rPr>
              <a:t>Hawkes, R.E., Cameron, E., Bower, P. and French, D.P. (2020) 'Does the design of the NHS Diabetes Prevention </a:t>
            </a:r>
            <a:r>
              <a:rPr lang="en-US" sz="1050" dirty="0" err="1">
                <a:solidFill>
                  <a:srgbClr val="1F2933"/>
                </a:solidFill>
              </a:rPr>
              <a:t>Programme</a:t>
            </a:r>
            <a:r>
              <a:rPr lang="en-US" sz="1050" dirty="0">
                <a:solidFill>
                  <a:srgbClr val="1F2933"/>
                </a:solidFill>
              </a:rPr>
              <a:t> intervention have fidelity to the </a:t>
            </a:r>
            <a:r>
              <a:rPr lang="en-US" sz="1050" dirty="0" err="1">
                <a:solidFill>
                  <a:srgbClr val="1F2933"/>
                </a:solidFill>
              </a:rPr>
              <a:t>programme</a:t>
            </a:r>
            <a:r>
              <a:rPr lang="en-US" sz="1050" dirty="0">
                <a:solidFill>
                  <a:srgbClr val="1F2933"/>
                </a:solidFill>
              </a:rPr>
              <a:t> specification? A document analysis', Diabetic Medicine, 37(8), pp. 1357-1366. Available at: </a:t>
            </a:r>
            <a:r>
              <a:rPr lang="en-US" sz="1050" dirty="0">
                <a:solidFill>
                  <a:srgbClr val="1F2933"/>
                </a:solidFill>
                <a:hlinkClick r:id="rId4"/>
              </a:rPr>
              <a:t>https://doi.org/10.1111/dme.14201</a:t>
            </a:r>
            <a:r>
              <a:rPr lang="en-US" sz="1050" dirty="0">
                <a:solidFill>
                  <a:srgbClr val="1F2933"/>
                </a:solidFill>
              </a:rPr>
              <a:t> (Accessed: 9 September 2026</a:t>
            </a:r>
            <a:r>
              <a:rPr lang="en-US" sz="1000" dirty="0">
                <a:solidFill>
                  <a:srgbClr val="1F2933"/>
                </a:solidFill>
              </a:rPr>
              <a:t>).</a:t>
            </a:r>
            <a:endParaRPr lang="en-US" sz="1000" dirty="0"/>
          </a:p>
          <a:p>
            <a:pPr>
              <a:lnSpc>
                <a:spcPct val="105000"/>
              </a:lnSpc>
            </a:pPr>
            <a:endParaRPr sz="1050" dirty="0">
              <a:solidFill>
                <a:srgbClr val="16262B"/>
              </a:solidFill>
              <a:latin typeface="Calibri"/>
            </a:endParaRPr>
          </a:p>
        </p:txBody>
      </p:sp>
      <p:sp>
        <p:nvSpPr>
          <p:cNvPr id="14" name="TextBox 13"/>
          <p:cNvSpPr txBox="1"/>
          <p:nvPr/>
        </p:nvSpPr>
        <p:spPr>
          <a:xfrm>
            <a:off x="548640" y="2269135"/>
            <a:ext cx="11064240" cy="1247649"/>
          </a:xfrm>
          <a:prstGeom prst="rect">
            <a:avLst/>
          </a:prstGeom>
          <a:noFill/>
        </p:spPr>
        <p:txBody>
          <a:bodyPr wrap="square">
            <a:spAutoFit/>
          </a:bodyPr>
          <a:lstStyle/>
          <a:p>
            <a:pPr>
              <a:lnSpc>
                <a:spcPct val="105000"/>
              </a:lnSpc>
            </a:pPr>
            <a:endParaRPr lang="en-GB" sz="1050" dirty="0">
              <a:solidFill>
                <a:srgbClr val="16262B"/>
              </a:solidFill>
              <a:latin typeface="Calibri"/>
            </a:endParaRPr>
          </a:p>
          <a:p>
            <a:pPr>
              <a:lnSpc>
                <a:spcPct val="105000"/>
              </a:lnSpc>
            </a:pPr>
            <a:r>
              <a:rPr sz="1050" dirty="0">
                <a:solidFill>
                  <a:srgbClr val="16262B"/>
                </a:solidFill>
                <a:latin typeface="Calibri"/>
              </a:rPr>
              <a:t>Health Act 2006, c.28. London: The Stationery Office. Available at: </a:t>
            </a:r>
            <a:r>
              <a:rPr sz="1050" dirty="0">
                <a:solidFill>
                  <a:srgbClr val="16262B"/>
                </a:solidFill>
                <a:latin typeface="Calibri"/>
                <a:hlinkClick r:id="rId5"/>
              </a:rPr>
              <a:t>https://www.legislation.gov.uk/ukpga/2006/28/contents</a:t>
            </a:r>
            <a:r>
              <a:rPr lang="en-GB" sz="1050" dirty="0">
                <a:solidFill>
                  <a:srgbClr val="16262B"/>
                </a:solidFill>
                <a:latin typeface="Calibri"/>
              </a:rPr>
              <a:t> </a:t>
            </a:r>
            <a:r>
              <a:rPr sz="1050" dirty="0">
                <a:solidFill>
                  <a:srgbClr val="16262B"/>
                </a:solidFill>
                <a:latin typeface="Calibri"/>
              </a:rPr>
              <a:t>(Accessed: 9 September 2026).</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0000"/>
              </a:lnSpc>
            </a:pPr>
            <a:endParaRPr lang="en-GB" sz="1050" dirty="0"/>
          </a:p>
          <a:p>
            <a:pPr>
              <a:lnSpc>
                <a:spcPct val="100000"/>
              </a:lnSpc>
            </a:pPr>
            <a:endParaRPr lang="en-GB" sz="1050" dirty="0"/>
          </a:p>
          <a:p>
            <a:pPr>
              <a:lnSpc>
                <a:spcPct val="100000"/>
              </a:lnSpc>
            </a:pPr>
            <a:r>
              <a:rPr lang="en-GB" sz="1050" dirty="0"/>
              <a:t>Health and Care Act 2022, c. 31</a:t>
            </a:r>
            <a:r>
              <a:rPr lang="en-GB" sz="1050" b="1" dirty="0"/>
              <a:t>.</a:t>
            </a:r>
            <a:r>
              <a:rPr lang="en-GB" sz="1050" dirty="0"/>
              <a:t> Available at: </a:t>
            </a:r>
            <a:r>
              <a:rPr lang="en-GB" sz="1050" dirty="0">
                <a:hlinkClick r:id="rId6"/>
              </a:rPr>
              <a:t>https://www.legislation.gov.uk/ukpga/2022/31/contents</a:t>
            </a:r>
            <a:r>
              <a:rPr lang="en-GB" sz="1050" dirty="0"/>
              <a:t> (Accessed: 6 October 2026).</a:t>
            </a:r>
          </a:p>
          <a:p>
            <a:pPr>
              <a:lnSpc>
                <a:spcPct val="100000"/>
              </a:lnSpc>
            </a:pPr>
            <a:endParaRPr lang="en-GB" sz="1050" dirty="0">
              <a:solidFill>
                <a:srgbClr val="16262B"/>
              </a:solidFill>
              <a:latin typeface="Calibri"/>
            </a:endParaRPr>
          </a:p>
        </p:txBody>
      </p:sp>
      <p:sp>
        <p:nvSpPr>
          <p:cNvPr id="15" name="TextBox 14"/>
          <p:cNvSpPr txBox="1"/>
          <p:nvPr/>
        </p:nvSpPr>
        <p:spPr>
          <a:xfrm>
            <a:off x="548640" y="3598164"/>
            <a:ext cx="11064240" cy="424796"/>
          </a:xfrm>
          <a:prstGeom prst="rect">
            <a:avLst/>
          </a:prstGeom>
          <a:noFill/>
        </p:spPr>
        <p:txBody>
          <a:bodyPr wrap="square">
            <a:spAutoFit/>
          </a:bodyPr>
          <a:lstStyle/>
          <a:p>
            <a:pPr>
              <a:lnSpc>
                <a:spcPct val="105000"/>
              </a:lnSpc>
            </a:pPr>
            <a:r>
              <a:rPr sz="1050" dirty="0">
                <a:solidFill>
                  <a:srgbClr val="16262B"/>
                </a:solidFill>
                <a:latin typeface="Calibri"/>
              </a:rPr>
              <a:t>HM Government (2019) Voluntary National Review of Progress towards the Sustainable Development Goals. London: Department for International Development. Available at: </a:t>
            </a:r>
            <a:r>
              <a:rPr sz="1050" dirty="0">
                <a:solidFill>
                  <a:srgbClr val="16262B"/>
                </a:solidFill>
                <a:latin typeface="Calibri"/>
                <a:hlinkClick r:id="rId7"/>
              </a:rPr>
              <a:t>https://sustainabledevelopment.un.org/content/documents/23678UK_12072019_UK_Voluntary_National_Review_2019.pdf</a:t>
            </a:r>
            <a:r>
              <a:rPr lang="en-GB" sz="1050" dirty="0">
                <a:solidFill>
                  <a:srgbClr val="16262B"/>
                </a:solidFill>
                <a:latin typeface="Calibri"/>
              </a:rPr>
              <a:t> </a:t>
            </a:r>
            <a:r>
              <a:rPr sz="1050" dirty="0">
                <a:solidFill>
                  <a:srgbClr val="16262B"/>
                </a:solidFill>
                <a:latin typeface="Calibri"/>
              </a:rPr>
              <a:t>(Accessed: 8 September 2026).</a:t>
            </a:r>
          </a:p>
        </p:txBody>
      </p:sp>
      <p:sp>
        <p:nvSpPr>
          <p:cNvPr id="16" name="TextBox 15"/>
          <p:cNvSpPr txBox="1"/>
          <p:nvPr/>
        </p:nvSpPr>
        <p:spPr>
          <a:xfrm>
            <a:off x="548640" y="4416552"/>
            <a:ext cx="11064240" cy="424796"/>
          </a:xfrm>
          <a:prstGeom prst="rect">
            <a:avLst/>
          </a:prstGeom>
          <a:noFill/>
        </p:spPr>
        <p:txBody>
          <a:bodyPr wrap="square">
            <a:spAutoFit/>
          </a:bodyPr>
          <a:lstStyle/>
          <a:p>
            <a:pPr>
              <a:lnSpc>
                <a:spcPct val="105000"/>
              </a:lnSpc>
            </a:pPr>
            <a:r>
              <a:rPr sz="1050" dirty="0">
                <a:solidFill>
                  <a:srgbClr val="16262B"/>
                </a:solidFill>
                <a:latin typeface="Calibri"/>
              </a:rPr>
              <a:t>HM Revenue &amp; Customs (2018) Soft Drinks Industry Levy. London: HMRC. Available at: </a:t>
            </a:r>
            <a:r>
              <a:rPr sz="1050" dirty="0">
                <a:solidFill>
                  <a:srgbClr val="16262B"/>
                </a:solidFill>
                <a:latin typeface="Calibri"/>
                <a:hlinkClick r:id="rId8"/>
              </a:rPr>
              <a:t>https://www.gov.uk/government/statistics/soft-drinks-industry-levy-statistics/soft-drinks-industry-levy-statistics-background-and-reference</a:t>
            </a:r>
            <a:r>
              <a:rPr lang="en-GB" sz="1050" dirty="0">
                <a:solidFill>
                  <a:srgbClr val="16262B"/>
                </a:solidFill>
                <a:latin typeface="Calibri"/>
              </a:rPr>
              <a:t> </a:t>
            </a:r>
            <a:r>
              <a:rPr sz="1050" dirty="0">
                <a:solidFill>
                  <a:srgbClr val="16262B"/>
                </a:solidFill>
                <a:latin typeface="Calibri"/>
              </a:rPr>
              <a:t> (Accessed: 9 September 2026).</a:t>
            </a:r>
          </a:p>
        </p:txBody>
      </p:sp>
      <p:sp>
        <p:nvSpPr>
          <p:cNvPr id="17" name="TextBox 16"/>
          <p:cNvSpPr txBox="1"/>
          <p:nvPr/>
        </p:nvSpPr>
        <p:spPr>
          <a:xfrm>
            <a:off x="548640" y="5234940"/>
            <a:ext cx="11064240" cy="424796"/>
          </a:xfrm>
          <a:prstGeom prst="rect">
            <a:avLst/>
          </a:prstGeom>
          <a:noFill/>
        </p:spPr>
        <p:txBody>
          <a:bodyPr wrap="square">
            <a:spAutoFit/>
          </a:bodyPr>
          <a:lstStyle/>
          <a:p>
            <a:pPr>
              <a:lnSpc>
                <a:spcPct val="105000"/>
              </a:lnSpc>
            </a:pPr>
            <a:r>
              <a:rPr lang="en-GB" sz="1050" dirty="0"/>
              <a:t>Hochbaum, G.M. (1958) </a:t>
            </a:r>
            <a:r>
              <a:rPr lang="en-GB" sz="1050" i="1" dirty="0"/>
              <a:t>Public participation in medical screening programs: a socio-psychological study</a:t>
            </a:r>
            <a:r>
              <a:rPr lang="en-GB" sz="1050" dirty="0"/>
              <a:t>. Public Health Service Publication No. 572. Washington, DC: U.S. Department of Health, Education, and Welfare, Public Health Service. Available at: </a:t>
            </a:r>
            <a:r>
              <a:rPr lang="en-GB" sz="1050" dirty="0">
                <a:hlinkClick r:id="rId9"/>
              </a:rPr>
              <a:t>https://nysl.ptfs.com/aw-server/rest/product/purl/NYSL/s/51e7a638-c546-413a-a993-42dd40dba75a</a:t>
            </a:r>
            <a:r>
              <a:rPr lang="en-GB" sz="1050" dirty="0"/>
              <a:t> (Accessed: 19 September 2026).</a:t>
            </a:r>
            <a:endParaRPr sz="1050" dirty="0">
              <a:solidFill>
                <a:srgbClr val="16262B"/>
              </a:solidFill>
              <a:latin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11" name="Text 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23</a:t>
            </a:r>
            <a:endParaRPr lang="en-US" sz="1000" dirty="0"/>
          </a:p>
        </p:txBody>
      </p:sp>
      <p:sp>
        <p:nvSpPr>
          <p:cNvPr id="12" name="TextBox 11"/>
          <p:cNvSpPr txBox="1"/>
          <p:nvPr/>
        </p:nvSpPr>
        <p:spPr>
          <a:xfrm>
            <a:off x="548640" y="885775"/>
            <a:ext cx="11064240" cy="2282997"/>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Marmot, M., Allen, J., Boyce, T., Goldblatt, P. and Morrison, J. (2020) Health Equity in England: The Marmot Review 10 Years On. London: Institute of Health Equity. Available at: </a:t>
            </a:r>
            <a:r>
              <a:rPr lang="en-US" sz="1050" dirty="0">
                <a:solidFill>
                  <a:srgbClr val="1F2933"/>
                </a:solidFill>
                <a:hlinkClick r:id="rId3"/>
              </a:rPr>
              <a:t>https://www.health.org.uk/publications/reports/the-marmot-review-10-years-on</a:t>
            </a:r>
            <a:r>
              <a:rPr lang="en-US" sz="1050" dirty="0">
                <a:solidFill>
                  <a:srgbClr val="1F2933"/>
                </a:solidFill>
              </a:rPr>
              <a:t> (Accessed: 8 September 2026).</a:t>
            </a: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Middle, R. and Welch, L. (2022) 'Experiences of digital exclusion and the impact on health in people living with severe mental illness', Frontiers in Digital Health, 4, 1004547. Available at: </a:t>
            </a:r>
            <a:r>
              <a:rPr lang="en-US" sz="1050" dirty="0">
                <a:solidFill>
                  <a:srgbClr val="1F2933"/>
                </a:solidFill>
                <a:hlinkClick r:id="rId4"/>
              </a:rPr>
              <a:t>https://doi.org/10.3389/fdgth.2022.1004547</a:t>
            </a:r>
            <a:r>
              <a:rPr lang="en-US" sz="1050" dirty="0">
                <a:solidFill>
                  <a:srgbClr val="1F2933"/>
                </a:solidFill>
              </a:rPr>
              <a:t> (Accessed: 9 September 2026).</a:t>
            </a:r>
            <a:endParaRPr lang="en-US" sz="1050" dirty="0"/>
          </a:p>
          <a:p>
            <a:pPr>
              <a:lnSpc>
                <a:spcPct val="105000"/>
              </a:lnSpc>
            </a:pPr>
            <a:endParaRPr lang="en-US" sz="1000" dirty="0"/>
          </a:p>
          <a:p>
            <a:pPr>
              <a:lnSpc>
                <a:spcPct val="105000"/>
              </a:lnSpc>
            </a:pPr>
            <a:endParaRPr lang="en-US" sz="1050" dirty="0"/>
          </a:p>
          <a:p>
            <a:pPr>
              <a:lnSpc>
                <a:spcPct val="105000"/>
              </a:lnSpc>
            </a:pPr>
            <a:endParaRPr sz="1050" dirty="0">
              <a:solidFill>
                <a:srgbClr val="16262B"/>
              </a:solidFill>
              <a:latin typeface="Calibri"/>
            </a:endParaRPr>
          </a:p>
        </p:txBody>
      </p:sp>
      <p:sp>
        <p:nvSpPr>
          <p:cNvPr id="14" name="TextBox 13"/>
          <p:cNvSpPr txBox="1"/>
          <p:nvPr/>
        </p:nvSpPr>
        <p:spPr>
          <a:xfrm>
            <a:off x="579120" y="2634654"/>
            <a:ext cx="11064240" cy="764120"/>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NHS England (2019) The NHS Long Term Plan. London: NHS England. Available at: </a:t>
            </a:r>
            <a:r>
              <a:rPr lang="en-US" sz="1050" dirty="0">
                <a:solidFill>
                  <a:srgbClr val="1F2933"/>
                </a:solidFill>
                <a:hlinkClick r:id="rId5"/>
              </a:rPr>
              <a:t>https://www.longtermplan.nhs.uk/publication/nhs-long-term-plan/</a:t>
            </a:r>
            <a:r>
              <a:rPr lang="en-US" sz="1050" dirty="0">
                <a:solidFill>
                  <a:srgbClr val="1F2933"/>
                </a:solidFill>
              </a:rPr>
              <a:t> (Accessed: 8 September 2026)</a:t>
            </a:r>
            <a:r>
              <a:rPr lang="en-US" sz="700" dirty="0">
                <a:solidFill>
                  <a:srgbClr val="1F2933"/>
                </a:solidFill>
              </a:rPr>
              <a:t>.</a:t>
            </a:r>
            <a:endParaRPr lang="en-US" sz="700" dirty="0"/>
          </a:p>
          <a:p>
            <a:pPr>
              <a:lnSpc>
                <a:spcPct val="105000"/>
              </a:lnSpc>
            </a:pPr>
            <a:endParaRPr sz="1050" dirty="0">
              <a:solidFill>
                <a:srgbClr val="16262B"/>
              </a:solidFill>
              <a:latin typeface="Calibri"/>
            </a:endParaRPr>
          </a:p>
        </p:txBody>
      </p:sp>
      <p:sp>
        <p:nvSpPr>
          <p:cNvPr id="15" name="TextBox 14"/>
          <p:cNvSpPr txBox="1"/>
          <p:nvPr/>
        </p:nvSpPr>
        <p:spPr>
          <a:xfrm>
            <a:off x="563880" y="3269622"/>
            <a:ext cx="11064240" cy="764120"/>
          </a:xfrm>
          <a:prstGeom prst="rect">
            <a:avLst/>
          </a:prstGeom>
          <a:noFill/>
        </p:spPr>
        <p:txBody>
          <a:bodyPr wrap="square">
            <a:spAutoFit/>
          </a:bodyPr>
          <a:lstStyle/>
          <a:p>
            <a:pPr>
              <a:lnSpc>
                <a:spcPct val="105000"/>
              </a:lnSpc>
            </a:pPr>
            <a:endParaRPr lang="en-US" sz="1050" dirty="0">
              <a:solidFill>
                <a:srgbClr val="16262B"/>
              </a:solidFill>
              <a:latin typeface="Calibri" pitchFamily="34" charset="0"/>
              <a:ea typeface="Calibri" pitchFamily="34" charset="-122"/>
              <a:cs typeface="Calibri" pitchFamily="34" charset="-120"/>
            </a:endParaRPr>
          </a:p>
          <a:p>
            <a:pPr>
              <a:lnSpc>
                <a:spcPct val="105000"/>
              </a:lnSpc>
            </a:pPr>
            <a:r>
              <a:rPr lang="en-US" sz="1050" dirty="0">
                <a:solidFill>
                  <a:srgbClr val="16262B"/>
                </a:solidFill>
                <a:latin typeface="Calibri" pitchFamily="34" charset="0"/>
                <a:ea typeface="Calibri" pitchFamily="34" charset="-122"/>
                <a:cs typeface="Calibri" pitchFamily="34" charset="-120"/>
              </a:rPr>
              <a:t>NHS England (2023) Inclusive Digital Healthcare: A Framework for NHS Action on Digital Inclusion. London: NHS England. Available at: </a:t>
            </a:r>
            <a:r>
              <a:rPr lang="en-US" sz="1050" dirty="0">
                <a:solidFill>
                  <a:srgbClr val="16262B"/>
                </a:solidFill>
                <a:latin typeface="Calibri" pitchFamily="34" charset="0"/>
                <a:ea typeface="Calibri" pitchFamily="34" charset="-122"/>
                <a:cs typeface="Calibri" pitchFamily="34" charset="-120"/>
                <a:hlinkClick r:id="rId6"/>
              </a:rPr>
              <a:t>https://www.england.nhs.uk/long-read/inclusive-digital-healthcare-a-framework-for-nhs-action-on-digital-inclusion</a:t>
            </a:r>
            <a:r>
              <a:rPr lang="en-US" sz="1050" dirty="0">
                <a:solidFill>
                  <a:srgbClr val="16262B"/>
                </a:solidFill>
                <a:latin typeface="Calibri" pitchFamily="34" charset="0"/>
                <a:ea typeface="Calibri" pitchFamily="34" charset="-122"/>
                <a:cs typeface="Calibri" pitchFamily="34" charset="-120"/>
              </a:rPr>
              <a:t>  (Accessed: 8 September 2026).</a:t>
            </a:r>
            <a:endParaRPr lang="en-US" sz="1050" dirty="0"/>
          </a:p>
          <a:p>
            <a:pPr>
              <a:lnSpc>
                <a:spcPct val="105000"/>
              </a:lnSpc>
            </a:pPr>
            <a:endParaRPr sz="1050" dirty="0">
              <a:solidFill>
                <a:srgbClr val="16262B"/>
              </a:solidFill>
              <a:latin typeface="Calibri"/>
            </a:endParaRPr>
          </a:p>
        </p:txBody>
      </p:sp>
      <p:sp>
        <p:nvSpPr>
          <p:cNvPr id="16" name="TextBox 15"/>
          <p:cNvSpPr txBox="1"/>
          <p:nvPr/>
        </p:nvSpPr>
        <p:spPr>
          <a:xfrm>
            <a:off x="563880" y="4163410"/>
            <a:ext cx="11064240" cy="788357"/>
          </a:xfrm>
          <a:prstGeom prst="rect">
            <a:avLst/>
          </a:prstGeom>
          <a:noFill/>
        </p:spPr>
        <p:txBody>
          <a:bodyPr wrap="square">
            <a:spAutoFit/>
          </a:bodyPr>
          <a:lstStyle/>
          <a:p>
            <a:pPr>
              <a:lnSpc>
                <a:spcPct val="105000"/>
              </a:lnSpc>
            </a:pPr>
            <a:r>
              <a:rPr lang="en-US" sz="1050" dirty="0">
                <a:solidFill>
                  <a:srgbClr val="1F2933"/>
                </a:solidFill>
              </a:rPr>
              <a:t>Penn, L., Rodrigues, A., Haste, A., Marques, M.M., Budig, K., Sainsbury, K., Bell, R., Araujo-Soares, V., White, M., Summerbell, C., Goyder, E., Brennan, A., Adamson, A.J. and </a:t>
            </a:r>
            <a:r>
              <a:rPr lang="en-US" sz="1050" dirty="0" err="1">
                <a:solidFill>
                  <a:srgbClr val="1F2933"/>
                </a:solidFill>
              </a:rPr>
              <a:t>Sniehotta</a:t>
            </a:r>
            <a:r>
              <a:rPr lang="en-US" sz="1050" dirty="0">
                <a:solidFill>
                  <a:srgbClr val="1F2933"/>
                </a:solidFill>
              </a:rPr>
              <a:t>, F.F. (2018) 'NHS Diabetes Prevention </a:t>
            </a:r>
            <a:r>
              <a:rPr lang="en-US" sz="1050" dirty="0" err="1">
                <a:solidFill>
                  <a:srgbClr val="1F2933"/>
                </a:solidFill>
              </a:rPr>
              <a:t>Programme</a:t>
            </a:r>
            <a:r>
              <a:rPr lang="en-US" sz="1050" dirty="0">
                <a:solidFill>
                  <a:srgbClr val="1F2933"/>
                </a:solidFill>
              </a:rPr>
              <a:t> in England: formative evaluation of the </a:t>
            </a:r>
            <a:r>
              <a:rPr lang="en-US" sz="1050" dirty="0" err="1">
                <a:solidFill>
                  <a:srgbClr val="1F2933"/>
                </a:solidFill>
              </a:rPr>
              <a:t>programme</a:t>
            </a:r>
            <a:r>
              <a:rPr lang="en-US" sz="1050" dirty="0">
                <a:solidFill>
                  <a:srgbClr val="1F2933"/>
                </a:solidFill>
              </a:rPr>
              <a:t> in early phase implementation', BMJ Open, 8(2), e019467. Available at: </a:t>
            </a:r>
            <a:r>
              <a:rPr lang="en-US" sz="1050" dirty="0">
                <a:solidFill>
                  <a:srgbClr val="1F2933"/>
                </a:solidFill>
                <a:hlinkClick r:id="rId7"/>
              </a:rPr>
              <a:t>https://doi.org/10.1136/bmjopen-2017-019467</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7" name="TextBox 16"/>
          <p:cNvSpPr txBox="1"/>
          <p:nvPr/>
        </p:nvSpPr>
        <p:spPr>
          <a:xfrm>
            <a:off x="548640" y="5102243"/>
            <a:ext cx="11064240" cy="610616"/>
          </a:xfrm>
          <a:prstGeom prst="rect">
            <a:avLst/>
          </a:prstGeom>
          <a:noFill/>
        </p:spPr>
        <p:txBody>
          <a:bodyPr wrap="square">
            <a:spAutoFit/>
          </a:bodyPr>
          <a:lstStyle/>
          <a:p>
            <a:pPr>
              <a:lnSpc>
                <a:spcPct val="105000"/>
              </a:lnSpc>
            </a:pPr>
            <a:r>
              <a:rPr lang="en-US" sz="1050" dirty="0">
                <a:solidFill>
                  <a:srgbClr val="1F2933"/>
                </a:solidFill>
              </a:rPr>
              <a:t>Reeves, D., </a:t>
            </a:r>
            <a:r>
              <a:rPr lang="en-US" sz="1050" dirty="0" err="1">
                <a:solidFill>
                  <a:srgbClr val="1F2933"/>
                </a:solidFill>
              </a:rPr>
              <a:t>Woodham</a:t>
            </a:r>
            <a:r>
              <a:rPr lang="en-US" sz="1050" dirty="0">
                <a:solidFill>
                  <a:srgbClr val="1F2933"/>
                </a:solidFill>
              </a:rPr>
              <a:t>, A.A., French, D., Bower, P., Holland, F., </a:t>
            </a:r>
            <a:r>
              <a:rPr lang="en-US" sz="1050" dirty="0" err="1">
                <a:solidFill>
                  <a:srgbClr val="1F2933"/>
                </a:solidFill>
              </a:rPr>
              <a:t>Kontopantelis</a:t>
            </a:r>
            <a:r>
              <a:rPr lang="en-US" sz="1050" dirty="0">
                <a:solidFill>
                  <a:srgbClr val="1F2933"/>
                </a:solidFill>
              </a:rPr>
              <a:t>, E. and Cotterill, S. (2023) 'The influence of demographic, health and psychosocial factors on patient uptake of the English NHS diabetes prevention </a:t>
            </a:r>
            <a:r>
              <a:rPr lang="en-US" sz="1050" dirty="0" err="1">
                <a:solidFill>
                  <a:srgbClr val="1F2933"/>
                </a:solidFill>
              </a:rPr>
              <a:t>programme</a:t>
            </a:r>
            <a:r>
              <a:rPr lang="en-US" sz="1050" dirty="0">
                <a:solidFill>
                  <a:srgbClr val="1F2933"/>
                </a:solidFill>
              </a:rPr>
              <a:t>', BMC Health Services Research, 23, 352. Available at: </a:t>
            </a:r>
            <a:r>
              <a:rPr lang="en-US" sz="1050" dirty="0">
                <a:solidFill>
                  <a:srgbClr val="1F2933"/>
                </a:solidFill>
                <a:hlinkClick r:id="rId8"/>
              </a:rPr>
              <a:t>https://doi.org/10.1186/s12913-023-09195-z</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10" name="Text 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24</a:t>
            </a:r>
            <a:endParaRPr lang="en-US" sz="1000" dirty="0"/>
          </a:p>
        </p:txBody>
      </p:sp>
      <p:sp>
        <p:nvSpPr>
          <p:cNvPr id="11" name="TextBox 10"/>
          <p:cNvSpPr txBox="1"/>
          <p:nvPr/>
        </p:nvSpPr>
        <p:spPr>
          <a:xfrm>
            <a:off x="548640" y="574766"/>
            <a:ext cx="11064240" cy="1273105"/>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Rosenstock, I.M. (1974) 'Historical origins of the health belief model', Health Education Monographs, 2(4), pp. 328-335. Available at: </a:t>
            </a:r>
            <a:r>
              <a:rPr lang="en-US" sz="1050" dirty="0">
                <a:solidFill>
                  <a:srgbClr val="1F2933"/>
                </a:solidFill>
                <a:hlinkClick r:id="rId3"/>
              </a:rPr>
              <a:t>https://doi.org/10.1177/109019817400200403</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
        <p:nvSpPr>
          <p:cNvPr id="12" name="TextBox 11"/>
          <p:cNvSpPr txBox="1"/>
          <p:nvPr/>
        </p:nvSpPr>
        <p:spPr>
          <a:xfrm>
            <a:off x="563880" y="1250219"/>
            <a:ext cx="11064240" cy="1612429"/>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Shiells, K., Wale, A., </a:t>
            </a:r>
            <a:r>
              <a:rPr lang="en-US" sz="1050" dirty="0" err="1">
                <a:solidFill>
                  <a:srgbClr val="1F2933"/>
                </a:solidFill>
              </a:rPr>
              <a:t>Ezenwugo</a:t>
            </a:r>
            <a:r>
              <a:rPr lang="en-US" sz="1050" dirty="0">
                <a:solidFill>
                  <a:srgbClr val="1F2933"/>
                </a:solidFill>
              </a:rPr>
              <a:t>, G., Khatoon, S., Morgan, H., Fox-McNally, A., Shaw, H. and Hookway, A. (2025) Understanding the role of health beliefs amongst adults engaging with secondary and tertiary preventative services to live well with type 2 diabetes: A rapid review. Public Health Wales. Available at: </a:t>
            </a:r>
            <a:r>
              <a:rPr lang="en-US" sz="1050" dirty="0">
                <a:solidFill>
                  <a:srgbClr val="1F2933"/>
                </a:solidFill>
                <a:hlinkClick r:id="rId4"/>
              </a:rPr>
              <a:t>https://phw.nhs.wales/services-and-teams/observatory/evidence/evidence-documents/understanding-the-role-of-health-beliefs-amongst-adults-engaging-with-secondary-and-tertiary-preventive-services-to-live-well-with-type-2-diabetes-a-rapid-review-2025/</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
        <p:nvSpPr>
          <p:cNvPr id="13" name="TextBox 12"/>
          <p:cNvSpPr txBox="1"/>
          <p:nvPr/>
        </p:nvSpPr>
        <p:spPr>
          <a:xfrm>
            <a:off x="548640" y="2572585"/>
            <a:ext cx="11064240" cy="933782"/>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err="1">
                <a:solidFill>
                  <a:srgbClr val="1F2933"/>
                </a:solidFill>
              </a:rPr>
              <a:t>Valabhji</a:t>
            </a:r>
            <a:r>
              <a:rPr lang="en-US" sz="1050" dirty="0">
                <a:solidFill>
                  <a:srgbClr val="1F2933"/>
                </a:solidFill>
              </a:rPr>
              <a:t>, J., Barron, E., Bradley, D., </a:t>
            </a:r>
            <a:r>
              <a:rPr lang="en-US" sz="1050" dirty="0" err="1">
                <a:solidFill>
                  <a:srgbClr val="1F2933"/>
                </a:solidFill>
              </a:rPr>
              <a:t>Bakhai</a:t>
            </a:r>
            <a:r>
              <a:rPr lang="en-US" sz="1050" dirty="0">
                <a:solidFill>
                  <a:srgbClr val="1F2933"/>
                </a:solidFill>
              </a:rPr>
              <a:t>, C., Fagg, J., O'Neill, S. et al. (2020) 'Early outcomes from the English National Health Service Diabetes Prevention </a:t>
            </a:r>
            <a:r>
              <a:rPr lang="en-US" sz="1050" dirty="0" err="1">
                <a:solidFill>
                  <a:srgbClr val="1F2933"/>
                </a:solidFill>
              </a:rPr>
              <a:t>Programme</a:t>
            </a:r>
            <a:r>
              <a:rPr lang="en-US" sz="1050" dirty="0">
                <a:solidFill>
                  <a:srgbClr val="1F2933"/>
                </a:solidFill>
              </a:rPr>
              <a:t>', Diabetes Care, 43(1), pp. 152-160. Available at: </a:t>
            </a:r>
            <a:r>
              <a:rPr lang="en-US" sz="1050" dirty="0">
                <a:solidFill>
                  <a:srgbClr val="1F2933"/>
                </a:solidFill>
                <a:hlinkClick r:id="rId5"/>
              </a:rPr>
              <a:t>https://doi.org/10.2337/dc19-142</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4" name="TextBox 13"/>
          <p:cNvSpPr txBox="1"/>
          <p:nvPr/>
        </p:nvSpPr>
        <p:spPr>
          <a:xfrm>
            <a:off x="548640" y="3429000"/>
            <a:ext cx="11064240" cy="424796"/>
          </a:xfrm>
          <a:prstGeom prst="rect">
            <a:avLst/>
          </a:prstGeom>
          <a:noFill/>
        </p:spPr>
        <p:txBody>
          <a:bodyPr wrap="square">
            <a:spAutoFit/>
          </a:bodyPr>
          <a:lstStyle/>
          <a:p>
            <a:pPr>
              <a:lnSpc>
                <a:spcPct val="105000"/>
              </a:lnSpc>
            </a:pPr>
            <a:r>
              <a:rPr lang="en-US" sz="1050" dirty="0">
                <a:solidFill>
                  <a:srgbClr val="1F2933"/>
                </a:solidFill>
              </a:rPr>
              <a:t>World Health Organization (1946) Constitution of the World Health Organization. New York: World Health Organization. Available at: </a:t>
            </a:r>
            <a:r>
              <a:rPr lang="en-US" sz="1050" dirty="0">
                <a:solidFill>
                  <a:srgbClr val="1F2933"/>
                </a:solidFill>
                <a:hlinkClick r:id="rId6"/>
              </a:rPr>
              <a:t>https://apps.who.int/gb/bd/PDF/bd47/EN/constitution-en.pdf</a:t>
            </a:r>
            <a:r>
              <a:rPr lang="en-US" sz="1050" dirty="0">
                <a:solidFill>
                  <a:srgbClr val="1F2933"/>
                </a:solidFill>
              </a:rPr>
              <a:t> (Accessed: 9 September 2026).</a:t>
            </a:r>
            <a:endParaRPr lang="en-US" sz="1050" dirty="0"/>
          </a:p>
        </p:txBody>
      </p:sp>
      <p:sp>
        <p:nvSpPr>
          <p:cNvPr id="16" name="TextBox 15"/>
          <p:cNvSpPr txBox="1"/>
          <p:nvPr/>
        </p:nvSpPr>
        <p:spPr>
          <a:xfrm>
            <a:off x="548640" y="4222214"/>
            <a:ext cx="11064240" cy="424796"/>
          </a:xfrm>
          <a:prstGeom prst="rect">
            <a:avLst/>
          </a:prstGeom>
          <a:noFill/>
        </p:spPr>
        <p:txBody>
          <a:bodyPr wrap="square">
            <a:spAutoFit/>
          </a:bodyPr>
          <a:lstStyle/>
          <a:p>
            <a:pPr>
              <a:lnSpc>
                <a:spcPct val="105000"/>
              </a:lnSpc>
            </a:pPr>
            <a:r>
              <a:rPr lang="en-US" sz="1050" dirty="0">
                <a:solidFill>
                  <a:srgbClr val="16262B"/>
                </a:solidFill>
                <a:latin typeface="Calibri" pitchFamily="34" charset="0"/>
                <a:ea typeface="Calibri" pitchFamily="34" charset="-122"/>
                <a:cs typeface="Calibri" pitchFamily="34" charset="-120"/>
              </a:rPr>
              <a:t>World Health Organization (2021) Health Promotion Glossary of Terms. Geneva: World Health Organization. Available at: </a:t>
            </a:r>
            <a:r>
              <a:rPr lang="en-US" sz="1050" dirty="0">
                <a:solidFill>
                  <a:srgbClr val="16262B"/>
                </a:solidFill>
                <a:latin typeface="Calibri" pitchFamily="34" charset="0"/>
                <a:ea typeface="Calibri" pitchFamily="34" charset="-122"/>
                <a:cs typeface="Calibri" pitchFamily="34" charset="-120"/>
                <a:hlinkClick r:id="rId7"/>
              </a:rPr>
              <a:t>https://iris.who.int/handle/10665/350161</a:t>
            </a:r>
            <a:r>
              <a:rPr lang="en-US" sz="1050" dirty="0">
                <a:solidFill>
                  <a:srgbClr val="16262B"/>
                </a:solidFill>
                <a:latin typeface="Calibri" pitchFamily="34" charset="0"/>
                <a:ea typeface="Calibri" pitchFamily="34" charset="-122"/>
                <a:cs typeface="Calibri" pitchFamily="34" charset="-120"/>
              </a:rPr>
              <a:t> (Accessed: 8 September 2026).</a:t>
            </a:r>
            <a:endParaRPr lang="en-US" sz="1050" dirty="0"/>
          </a:p>
          <a:p>
            <a:pPr>
              <a:lnSpc>
                <a:spcPct val="105000"/>
              </a:lnSpc>
            </a:pPr>
            <a:endParaRPr sz="1050" dirty="0">
              <a:solidFill>
                <a:srgbClr val="16262B"/>
              </a:solidFill>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16983</TotalTime>
  <Words>3900</Words>
  <Application>Microsoft Office PowerPoint</Application>
  <PresentationFormat>Widescreen</PresentationFormat>
  <Paragraphs>363</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Thara Bi</cp:lastModifiedBy>
  <cp:revision>2</cp:revision>
  <dcterms:created xsi:type="dcterms:W3CDTF">2026-09-22T10:49:04Z</dcterms:created>
  <dcterms:modified xsi:type="dcterms:W3CDTF">2026-10-13T21:02:17Z</dcterms:modified>
</cp:coreProperties>
</file>