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74" d="100"/>
          <a:sy n="74" d="100"/>
        </p:scale>
        <p:origin x="352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latsho Davlatshoev" userId="5e613d9c1650e935" providerId="LiveId" clId="{84CAA52F-1389-4ECA-8D69-F5422A427B72}"/>
    <pc:docChg chg="modSld">
      <pc:chgData name="Davlatsho Davlatshoev" userId="5e613d9c1650e935" providerId="LiveId" clId="{84CAA52F-1389-4ECA-8D69-F5422A427B72}" dt="2026-08-09T10:22:08.053" v="124" actId="1076"/>
      <pc:docMkLst>
        <pc:docMk/>
      </pc:docMkLst>
      <pc:sldChg chg="modSp mod">
        <pc:chgData name="Davlatsho Davlatshoev" userId="5e613d9c1650e935" providerId="LiveId" clId="{84CAA52F-1389-4ECA-8D69-F5422A427B72}" dt="2026-08-09T10:10:00.178" v="123" actId="1036"/>
        <pc:sldMkLst>
          <pc:docMk/>
          <pc:sldMk cId="0" sldId="256"/>
        </pc:sldMkLst>
        <pc:spChg chg="mod">
          <ac:chgData name="Davlatsho Davlatshoev" userId="5e613d9c1650e935" providerId="LiveId" clId="{84CAA52F-1389-4ECA-8D69-F5422A427B72}" dt="2026-08-09T10:10:00.178" v="123" actId="1036"/>
          <ac:spMkLst>
            <pc:docMk/>
            <pc:sldMk cId="0" sldId="256"/>
            <ac:spMk id="2" creationId="{00000000-0000-0000-0000-000000000000}"/>
          </ac:spMkLst>
        </pc:spChg>
        <pc:spChg chg="mod">
          <ac:chgData name="Davlatsho Davlatshoev" userId="5e613d9c1650e935" providerId="LiveId" clId="{84CAA52F-1389-4ECA-8D69-F5422A427B72}" dt="2026-08-09T10:05:50.223" v="33" actId="20577"/>
          <ac:spMkLst>
            <pc:docMk/>
            <pc:sldMk cId="0" sldId="256"/>
            <ac:spMk id="8" creationId="{00000000-0000-0000-0000-000000000000}"/>
          </ac:spMkLst>
        </pc:spChg>
        <pc:spChg chg="mod">
          <ac:chgData name="Davlatsho Davlatshoev" userId="5e613d9c1650e935" providerId="LiveId" clId="{84CAA52F-1389-4ECA-8D69-F5422A427B72}" dt="2026-08-09T10:05:40.172" v="24" actId="20577"/>
          <ac:spMkLst>
            <pc:docMk/>
            <pc:sldMk cId="0" sldId="256"/>
            <ac:spMk id="9" creationId="{00000000-0000-0000-0000-000000000000}"/>
          </ac:spMkLst>
        </pc:spChg>
        <pc:spChg chg="mod">
          <ac:chgData name="Davlatsho Davlatshoev" userId="5e613d9c1650e935" providerId="LiveId" clId="{84CAA52F-1389-4ECA-8D69-F5422A427B72}" dt="2026-08-09T10:09:50.561" v="118" actId="20577"/>
          <ac:spMkLst>
            <pc:docMk/>
            <pc:sldMk cId="0" sldId="256"/>
            <ac:spMk id="15" creationId="{00000000-0000-0000-0000-000000000000}"/>
          </ac:spMkLst>
        </pc:spChg>
        <pc:spChg chg="mod">
          <ac:chgData name="Davlatsho Davlatshoev" userId="5e613d9c1650e935" providerId="LiveId" clId="{84CAA52F-1389-4ECA-8D69-F5422A427B72}" dt="2026-08-09T10:08:35.479" v="97" actId="20577"/>
          <ac:spMkLst>
            <pc:docMk/>
            <pc:sldMk cId="0" sldId="256"/>
            <ac:spMk id="17" creationId="{00000000-0000-0000-0000-000000000000}"/>
          </ac:spMkLst>
        </pc:spChg>
      </pc:sldChg>
      <pc:sldChg chg="modSp mod">
        <pc:chgData name="Davlatsho Davlatshoev" userId="5e613d9c1650e935" providerId="LiveId" clId="{84CAA52F-1389-4ECA-8D69-F5422A427B72}" dt="2026-08-09T10:22:08.053" v="124" actId="1076"/>
        <pc:sldMkLst>
          <pc:docMk/>
          <pc:sldMk cId="0" sldId="260"/>
        </pc:sldMkLst>
        <pc:spChg chg="mod">
          <ac:chgData name="Davlatsho Davlatshoev" userId="5e613d9c1650e935" providerId="LiveId" clId="{84CAA52F-1389-4ECA-8D69-F5422A427B72}" dt="2026-08-09T10:22:08.053" v="124" actId="1076"/>
          <ac:spMkLst>
            <pc:docMk/>
            <pc:sldMk cId="0" sldId="260"/>
            <ac:spMk id="8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780197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NOTE TO STUDENT: These monthly Fixed/Variable/Revenue figures are illustrative, built from your business plan's Year-1 milestones (10-person team, first contract Month 3, five client relationships by Month 6). Your business plan's Financial Plan section (Sources of Finance, Cash Flow, Cost of Production) was left blank — replace these with your actual costed figures before presenting, since the investor may test your reasoning behind them (e.g. 'what makes up your £14,000 fixed cost?').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2B2D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43130"/>
            <a:ext cx="12188952" cy="6858000"/>
          </a:xfrm>
          <a:prstGeom prst="rect">
            <a:avLst/>
          </a:prstGeom>
          <a:solidFill>
            <a:srgbClr val="2B2D2F"/>
          </a:solidFill>
          <a:ln/>
        </p:spPr>
        <p:txBody>
          <a:bodyPr/>
          <a:lstStyle/>
          <a:p>
            <a:endParaRPr lang="en-GB" dirty="0"/>
          </a:p>
        </p:txBody>
      </p:sp>
      <p:sp>
        <p:nvSpPr>
          <p:cNvPr id="3" name="Shape 1"/>
          <p:cNvSpPr/>
          <p:nvPr/>
        </p:nvSpPr>
        <p:spPr>
          <a:xfrm>
            <a:off x="9052560" y="0"/>
            <a:ext cx="3136392" cy="6858000"/>
          </a:xfrm>
          <a:prstGeom prst="rect">
            <a:avLst/>
          </a:prstGeom>
          <a:solidFill>
            <a:srgbClr val="3F424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822960" y="141732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300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PLAN PITCH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777240" y="1874520"/>
            <a:ext cx="786384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Davlatsho &amp; Co</a:t>
            </a:r>
            <a:endParaRPr lang="en-US" sz="440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Demolitions Limited</a:t>
            </a:r>
            <a:endParaRPr lang="en-US" sz="4400" dirty="0"/>
          </a:p>
        </p:txBody>
      </p:sp>
      <p:sp>
        <p:nvSpPr>
          <p:cNvPr id="6" name="Text 4"/>
          <p:cNvSpPr/>
          <p:nvPr/>
        </p:nvSpPr>
        <p:spPr>
          <a:xfrm>
            <a:off x="822960" y="3703320"/>
            <a:ext cx="74980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CFCFC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Licensed demolition, soft-strip and site-clearance contracting for Greater London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822960" y="4434840"/>
            <a:ext cx="2743200" cy="0"/>
          </a:xfrm>
          <a:prstGeom prst="line">
            <a:avLst/>
          </a:prstGeom>
          <a:noFill/>
          <a:ln w="25400">
            <a:solidFill>
              <a:srgbClr val="E3520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822960" y="4709160"/>
            <a:ext cx="19202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050" dirty="0"/>
          </a:p>
        </p:txBody>
      </p:sp>
      <p:sp>
        <p:nvSpPr>
          <p:cNvPr id="9" name="Text 7"/>
          <p:cNvSpPr/>
          <p:nvPr/>
        </p:nvSpPr>
        <p:spPr>
          <a:xfrm>
            <a:off x="2743200" y="4709160"/>
            <a:ext cx="56692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250" dirty="0"/>
          </a:p>
        </p:txBody>
      </p:sp>
      <p:sp>
        <p:nvSpPr>
          <p:cNvPr id="10" name="Text 8"/>
          <p:cNvSpPr/>
          <p:nvPr/>
        </p:nvSpPr>
        <p:spPr>
          <a:xfrm>
            <a:off x="822960" y="5056632"/>
            <a:ext cx="19202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F7B2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</a:t>
            </a:r>
            <a:endParaRPr lang="en-US" sz="1050" dirty="0"/>
          </a:p>
        </p:txBody>
      </p:sp>
      <p:sp>
        <p:nvSpPr>
          <p:cNvPr id="11" name="Text 9"/>
          <p:cNvSpPr/>
          <p:nvPr/>
        </p:nvSpPr>
        <p:spPr>
          <a:xfrm>
            <a:off x="2743200" y="5056632"/>
            <a:ext cx="56692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LCLM4006 – Enterprise and Entrepreneurship</a:t>
            </a:r>
            <a:endParaRPr lang="en-US" sz="1250" dirty="0"/>
          </a:p>
        </p:txBody>
      </p:sp>
      <p:sp>
        <p:nvSpPr>
          <p:cNvPr id="12" name="Text 10"/>
          <p:cNvSpPr/>
          <p:nvPr/>
        </p:nvSpPr>
        <p:spPr>
          <a:xfrm>
            <a:off x="822960" y="5404104"/>
            <a:ext cx="19202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F7B2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ASSIGNMENT</a:t>
            </a:r>
            <a:endParaRPr lang="en-US" sz="1050" dirty="0"/>
          </a:p>
        </p:txBody>
      </p:sp>
      <p:sp>
        <p:nvSpPr>
          <p:cNvPr id="13" name="Text 11"/>
          <p:cNvSpPr/>
          <p:nvPr/>
        </p:nvSpPr>
        <p:spPr>
          <a:xfrm>
            <a:off x="2743200" y="5404104"/>
            <a:ext cx="56692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Component 2 – Individual Investor Presentation</a:t>
            </a:r>
            <a:endParaRPr lang="en-US" sz="1250" dirty="0"/>
          </a:p>
        </p:txBody>
      </p:sp>
      <p:sp>
        <p:nvSpPr>
          <p:cNvPr id="14" name="Text 12"/>
          <p:cNvSpPr/>
          <p:nvPr/>
        </p:nvSpPr>
        <p:spPr>
          <a:xfrm>
            <a:off x="822960" y="5751576"/>
            <a:ext cx="19202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F7B2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</a:t>
            </a:r>
            <a:endParaRPr lang="en-US" sz="1050" dirty="0"/>
          </a:p>
        </p:txBody>
      </p:sp>
      <p:sp>
        <p:nvSpPr>
          <p:cNvPr id="15" name="Text 13"/>
          <p:cNvSpPr/>
          <p:nvPr/>
        </p:nvSpPr>
        <p:spPr>
          <a:xfrm>
            <a:off x="2743200" y="5751576"/>
            <a:ext cx="56692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chemeClr val="bg1"/>
                </a:solidFill>
              </a:rPr>
              <a:t>Thomas Adeyemi</a:t>
            </a:r>
          </a:p>
        </p:txBody>
      </p:sp>
      <p:sp>
        <p:nvSpPr>
          <p:cNvPr id="16" name="Text 14"/>
          <p:cNvSpPr/>
          <p:nvPr/>
        </p:nvSpPr>
        <p:spPr>
          <a:xfrm>
            <a:off x="822960" y="6099048"/>
            <a:ext cx="192024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00" dirty="0">
                <a:solidFill>
                  <a:srgbClr val="F7B2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PRESENTED BY</a:t>
            </a:r>
            <a:endParaRPr lang="en-US" sz="1050" dirty="0"/>
          </a:p>
        </p:txBody>
      </p:sp>
      <p:sp>
        <p:nvSpPr>
          <p:cNvPr id="17" name="Text 15"/>
          <p:cNvSpPr/>
          <p:nvPr/>
        </p:nvSpPr>
        <p:spPr>
          <a:xfrm>
            <a:off x="2743200" y="6099048"/>
            <a:ext cx="566928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Davlatsho Davlatshoev (2427976)</a:t>
            </a:r>
            <a:endParaRPr lang="en-US" sz="1250" dirty="0"/>
          </a:p>
        </p:txBody>
      </p:sp>
      <p:sp>
        <p:nvSpPr>
          <p:cNvPr id="18" name="Shape 16"/>
          <p:cNvSpPr/>
          <p:nvPr/>
        </p:nvSpPr>
        <p:spPr>
          <a:xfrm rot="2700000">
            <a:off x="9646920" y="2788920"/>
            <a:ext cx="1463040" cy="1463040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9052560" y="3246120"/>
            <a:ext cx="313639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D&amp;C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  ·  01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7315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22222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We Do</a:t>
            </a:r>
            <a:endParaRPr lang="en-US" sz="3400" dirty="0"/>
          </a:p>
        </p:txBody>
      </p:sp>
      <p:sp>
        <p:nvSpPr>
          <p:cNvPr id="4" name="Text 2"/>
          <p:cNvSpPr/>
          <p:nvPr/>
        </p:nvSpPr>
        <p:spPr>
          <a:xfrm>
            <a:off x="548640" y="1371600"/>
            <a:ext cx="1060704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rgbClr val="6E74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licensed demolition and site-clearance contractor for residential and commercial projects across Greater London, valued £5,000–£100,000.</a:t>
            </a:r>
            <a:endParaRPr lang="en-US" sz="1400" dirty="0"/>
          </a:p>
        </p:txBody>
      </p:sp>
      <p:sp>
        <p:nvSpPr>
          <p:cNvPr id="5" name="Shape 3"/>
          <p:cNvSpPr/>
          <p:nvPr/>
        </p:nvSpPr>
        <p:spPr>
          <a:xfrm>
            <a:off x="548640" y="2286000"/>
            <a:ext cx="3383280" cy="17830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54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" name="Shape 4"/>
          <p:cNvSpPr/>
          <p:nvPr/>
        </p:nvSpPr>
        <p:spPr>
          <a:xfrm>
            <a:off x="768096" y="2505456"/>
            <a:ext cx="347472" cy="347472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768096" y="2505456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01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768096" y="2962656"/>
            <a:ext cx="2944368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Full Structural Demolition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768096" y="3364992"/>
            <a:ext cx="2944368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6E74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Mechanical demolition using high-reach excavators with pulverisers, shears and crushers.</a:t>
            </a:r>
            <a:endParaRPr lang="en-US" sz="1000" dirty="0"/>
          </a:p>
        </p:txBody>
      </p:sp>
      <p:sp>
        <p:nvSpPr>
          <p:cNvPr id="10" name="Shape 8"/>
          <p:cNvSpPr/>
          <p:nvPr/>
        </p:nvSpPr>
        <p:spPr>
          <a:xfrm>
            <a:off x="4160520" y="2286000"/>
            <a:ext cx="3383280" cy="17830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54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4379976" y="2505456"/>
            <a:ext cx="347472" cy="347472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4379976" y="2505456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4379976" y="2962656"/>
            <a:ext cx="2944368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Soft-Strip &amp; Interior Clearance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4379976" y="3364992"/>
            <a:ext cx="2944368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6E74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Removal of fixtures, fittings and services ahead of refurbishment or demolition.</a:t>
            </a:r>
            <a:endParaRPr lang="en-US" sz="1000" dirty="0"/>
          </a:p>
        </p:txBody>
      </p:sp>
      <p:sp>
        <p:nvSpPr>
          <p:cNvPr id="15" name="Shape 13"/>
          <p:cNvSpPr/>
          <p:nvPr/>
        </p:nvSpPr>
        <p:spPr>
          <a:xfrm>
            <a:off x="7772400" y="2286000"/>
            <a:ext cx="3383280" cy="17830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54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Shape 14"/>
          <p:cNvSpPr/>
          <p:nvPr/>
        </p:nvSpPr>
        <p:spPr>
          <a:xfrm>
            <a:off x="7991856" y="2505456"/>
            <a:ext cx="347472" cy="347472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7991856" y="2505456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7991856" y="2962656"/>
            <a:ext cx="2944368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Selective &amp; Partial Demolition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7991856" y="3364992"/>
            <a:ext cx="2944368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6E74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Controlled removal protecting party walls, retained structures and heritage features.</a:t>
            </a:r>
            <a:endParaRPr lang="en-US" sz="1000" dirty="0"/>
          </a:p>
        </p:txBody>
      </p:sp>
      <p:sp>
        <p:nvSpPr>
          <p:cNvPr id="20" name="Shape 18"/>
          <p:cNvSpPr/>
          <p:nvPr/>
        </p:nvSpPr>
        <p:spPr>
          <a:xfrm>
            <a:off x="548640" y="4343400"/>
            <a:ext cx="3383280" cy="17830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54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1" name="Shape 19"/>
          <p:cNvSpPr/>
          <p:nvPr/>
        </p:nvSpPr>
        <p:spPr>
          <a:xfrm>
            <a:off x="768096" y="4562856"/>
            <a:ext cx="347472" cy="347472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2" name="Text 20"/>
          <p:cNvSpPr/>
          <p:nvPr/>
        </p:nvSpPr>
        <p:spPr>
          <a:xfrm>
            <a:off x="768096" y="4562856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768096" y="5020056"/>
            <a:ext cx="2944368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Concrete Crushing &amp; Recycling</a:t>
            </a:r>
            <a:endParaRPr lang="en-US" sz="1300" dirty="0"/>
          </a:p>
        </p:txBody>
      </p:sp>
      <p:sp>
        <p:nvSpPr>
          <p:cNvPr id="24" name="Text 22"/>
          <p:cNvSpPr/>
          <p:nvPr/>
        </p:nvSpPr>
        <p:spPr>
          <a:xfrm>
            <a:off x="768096" y="5422392"/>
            <a:ext cx="2944368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6E74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On-site crushing of rubble into recycled aggregate — cuts haulage and landfill.</a:t>
            </a:r>
            <a:endParaRPr lang="en-US" sz="1000" dirty="0"/>
          </a:p>
        </p:txBody>
      </p:sp>
      <p:sp>
        <p:nvSpPr>
          <p:cNvPr id="25" name="Shape 23"/>
          <p:cNvSpPr/>
          <p:nvPr/>
        </p:nvSpPr>
        <p:spPr>
          <a:xfrm>
            <a:off x="4160520" y="4343400"/>
            <a:ext cx="3383280" cy="178308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54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6" name="Shape 24"/>
          <p:cNvSpPr/>
          <p:nvPr/>
        </p:nvSpPr>
        <p:spPr>
          <a:xfrm>
            <a:off x="4379976" y="4562856"/>
            <a:ext cx="347472" cy="347472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7" name="Text 25"/>
          <p:cNvSpPr/>
          <p:nvPr/>
        </p:nvSpPr>
        <p:spPr>
          <a:xfrm>
            <a:off x="4379976" y="4562856"/>
            <a:ext cx="347472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100" dirty="0"/>
          </a:p>
        </p:txBody>
      </p:sp>
      <p:sp>
        <p:nvSpPr>
          <p:cNvPr id="28" name="Text 26"/>
          <p:cNvSpPr/>
          <p:nvPr/>
        </p:nvSpPr>
        <p:spPr>
          <a:xfrm>
            <a:off x="4379976" y="5020056"/>
            <a:ext cx="2944368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Licensed Site Clearance</a:t>
            </a:r>
            <a:endParaRPr lang="en-US" sz="1300" dirty="0"/>
          </a:p>
        </p:txBody>
      </p:sp>
      <p:sp>
        <p:nvSpPr>
          <p:cNvPr id="29" name="Text 27"/>
          <p:cNvSpPr/>
          <p:nvPr/>
        </p:nvSpPr>
        <p:spPr>
          <a:xfrm>
            <a:off x="4379976" y="5422392"/>
            <a:ext cx="2944368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6E74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Segregated, licensed waste disposal with full digital waste-transfer documentation.</a:t>
            </a:r>
            <a:endParaRPr lang="en-US" sz="1000" dirty="0"/>
          </a:p>
        </p:txBody>
      </p:sp>
      <p:sp>
        <p:nvSpPr>
          <p:cNvPr id="30" name="Shape 28"/>
          <p:cNvSpPr/>
          <p:nvPr/>
        </p:nvSpPr>
        <p:spPr>
          <a:xfrm>
            <a:off x="7772400" y="4343400"/>
            <a:ext cx="3383280" cy="1783080"/>
          </a:xfrm>
          <a:prstGeom prst="rect">
            <a:avLst/>
          </a:prstGeom>
          <a:solidFill>
            <a:srgbClr val="2B2D2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1" name="Text 29"/>
          <p:cNvSpPr/>
          <p:nvPr/>
        </p:nvSpPr>
        <p:spPr>
          <a:xfrm>
            <a:off x="7991856" y="4544568"/>
            <a:ext cx="2944368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kern="0" spc="150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OUR EDGE</a:t>
            </a:r>
            <a:endParaRPr lang="en-US" sz="1050" dirty="0"/>
          </a:p>
        </p:txBody>
      </p:sp>
      <p:sp>
        <p:nvSpPr>
          <p:cNvPr id="32" name="Text 30"/>
          <p:cNvSpPr/>
          <p:nvPr/>
        </p:nvSpPr>
        <p:spPr>
          <a:xfrm>
            <a:off x="7991856" y="4873752"/>
            <a:ext cx="2944368" cy="10972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accredited middle tier: too small for national contractors, too compliant for informal local operators.</a:t>
            </a:r>
            <a:endParaRPr lang="en-US" sz="1150" dirty="0"/>
          </a:p>
        </p:txBody>
      </p:sp>
      <p:sp>
        <p:nvSpPr>
          <p:cNvPr id="33" name="Text 31"/>
          <p:cNvSpPr/>
          <p:nvPr/>
        </p:nvSpPr>
        <p:spPr>
          <a:xfrm>
            <a:off x="11475720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E74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OVERVIEW  ·  02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73152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22222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Structure &amp; Management</a:t>
            </a:r>
            <a:endParaRPr lang="en-US" sz="3400" dirty="0"/>
          </a:p>
        </p:txBody>
      </p:sp>
      <p:sp>
        <p:nvSpPr>
          <p:cNvPr id="4" name="Shape 2"/>
          <p:cNvSpPr/>
          <p:nvPr/>
        </p:nvSpPr>
        <p:spPr>
          <a:xfrm>
            <a:off x="548640" y="1600200"/>
            <a:ext cx="3657600" cy="4434840"/>
          </a:xfrm>
          <a:prstGeom prst="rect">
            <a:avLst/>
          </a:prstGeom>
          <a:solidFill>
            <a:srgbClr val="2B2D2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22960" y="1828800"/>
            <a:ext cx="3108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LEGAL FORMAT</a:t>
            </a:r>
            <a:endParaRPr lang="en-US" sz="1100" dirty="0"/>
          </a:p>
        </p:txBody>
      </p:sp>
      <p:sp>
        <p:nvSpPr>
          <p:cNvPr id="6" name="Text 4"/>
          <p:cNvSpPr/>
          <p:nvPr/>
        </p:nvSpPr>
        <p:spPr>
          <a:xfrm>
            <a:off x="822960" y="2103120"/>
            <a:ext cx="310896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Private Limited</a:t>
            </a:r>
            <a:endParaRPr lang="en-US" sz="2400" dirty="0"/>
          </a:p>
          <a:p>
            <a:pPr marL="0" indent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Company</a:t>
            </a:r>
            <a:endParaRPr lang="en-US" sz="2400" dirty="0"/>
          </a:p>
        </p:txBody>
      </p:sp>
      <p:sp>
        <p:nvSpPr>
          <p:cNvPr id="7" name="Shape 5"/>
          <p:cNvSpPr/>
          <p:nvPr/>
        </p:nvSpPr>
        <p:spPr>
          <a:xfrm>
            <a:off x="822960" y="3118104"/>
            <a:ext cx="82296" cy="82296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024128" y="2999232"/>
            <a:ext cx="2880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E6E6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Registered office &amp; depot: Park Royal, London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822960" y="3648456"/>
            <a:ext cx="82296" cy="82296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024128" y="3529584"/>
            <a:ext cx="2880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E6E6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 Agency registered waste carrier, broker and dealer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822960" y="4178808"/>
            <a:ext cx="82296" cy="82296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024128" y="4059936"/>
            <a:ext cx="288036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50" dirty="0">
                <a:solidFill>
                  <a:srgbClr val="E6E6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CHAS, SafeContractor &amp; Constructionline accredited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822960" y="4864608"/>
            <a:ext cx="3108960" cy="0"/>
          </a:xfrm>
          <a:prstGeom prst="line">
            <a:avLst/>
          </a:prstGeom>
          <a:noFill/>
          <a:ln w="12700">
            <a:solidFill>
              <a:srgbClr val="6E747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822960" y="4983480"/>
            <a:ext cx="310896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F7B2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THIS FORMAT?</a:t>
            </a:r>
            <a:endParaRPr lang="en-US" sz="1000" dirty="0"/>
          </a:p>
        </p:txBody>
      </p:sp>
      <p:sp>
        <p:nvSpPr>
          <p:cNvPr id="15" name="Text 13"/>
          <p:cNvSpPr/>
          <p:nvPr/>
        </p:nvSpPr>
        <p:spPr>
          <a:xfrm>
            <a:off x="822960" y="5239512"/>
            <a:ext cx="3108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CFCFC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Limited liability protects personal assets, and Ltd status is required by principal contractors' procurement frameworks.</a:t>
            </a:r>
            <a:endParaRPr lang="en-US" sz="1000" dirty="0"/>
          </a:p>
        </p:txBody>
      </p:sp>
      <p:sp>
        <p:nvSpPr>
          <p:cNvPr id="16" name="Text 14"/>
          <p:cNvSpPr/>
          <p:nvPr/>
        </p:nvSpPr>
        <p:spPr>
          <a:xfrm>
            <a:off x="4572000" y="1691640"/>
            <a:ext cx="54864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TEAM</a:t>
            </a:r>
            <a:endParaRPr lang="en-US" sz="1100" dirty="0"/>
          </a:p>
        </p:txBody>
      </p:sp>
      <p:sp>
        <p:nvSpPr>
          <p:cNvPr id="17" name="Shape 15"/>
          <p:cNvSpPr/>
          <p:nvPr/>
        </p:nvSpPr>
        <p:spPr>
          <a:xfrm>
            <a:off x="4572000" y="2103120"/>
            <a:ext cx="6720840" cy="86868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8" name="Shape 16"/>
          <p:cNvSpPr/>
          <p:nvPr/>
        </p:nvSpPr>
        <p:spPr>
          <a:xfrm>
            <a:off x="4572000" y="2103120"/>
            <a:ext cx="73152" cy="868680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Text 17"/>
          <p:cNvSpPr/>
          <p:nvPr/>
        </p:nvSpPr>
        <p:spPr>
          <a:xfrm>
            <a:off x="4800600" y="2212848"/>
            <a:ext cx="2834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Davlatsho Davlatshoev</a:t>
            </a:r>
            <a:endParaRPr lang="en-US" sz="1300" dirty="0"/>
          </a:p>
        </p:txBody>
      </p:sp>
      <p:sp>
        <p:nvSpPr>
          <p:cNvPr id="20" name="Text 18"/>
          <p:cNvSpPr/>
          <p:nvPr/>
        </p:nvSpPr>
        <p:spPr>
          <a:xfrm>
            <a:off x="4800600" y="2532888"/>
            <a:ext cx="2834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Managing Director / CEO</a:t>
            </a:r>
            <a:endParaRPr lang="en-US" sz="1050" dirty="0"/>
          </a:p>
        </p:txBody>
      </p:sp>
      <p:sp>
        <p:nvSpPr>
          <p:cNvPr id="21" name="Text 19"/>
          <p:cNvSpPr/>
          <p:nvPr/>
        </p:nvSpPr>
        <p:spPr>
          <a:xfrm>
            <a:off x="7680960" y="2231136"/>
            <a:ext cx="3429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6E74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 direction, business development &amp; client relationships</a:t>
            </a:r>
            <a:endParaRPr lang="en-US" sz="1000" dirty="0"/>
          </a:p>
        </p:txBody>
      </p:sp>
      <p:sp>
        <p:nvSpPr>
          <p:cNvPr id="22" name="Shape 20"/>
          <p:cNvSpPr/>
          <p:nvPr/>
        </p:nvSpPr>
        <p:spPr>
          <a:xfrm>
            <a:off x="4572000" y="3127248"/>
            <a:ext cx="6720840" cy="86868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4572000" y="3127248"/>
            <a:ext cx="73152" cy="868680"/>
          </a:xfrm>
          <a:prstGeom prst="rect">
            <a:avLst/>
          </a:prstGeom>
          <a:solidFill>
            <a:srgbClr val="6E74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4800600" y="3236976"/>
            <a:ext cx="2834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Ahmad Bodurov</a:t>
            </a:r>
            <a:endParaRPr lang="en-US" sz="1300" dirty="0"/>
          </a:p>
        </p:txBody>
      </p:sp>
      <p:sp>
        <p:nvSpPr>
          <p:cNvPr id="25" name="Text 23"/>
          <p:cNvSpPr/>
          <p:nvPr/>
        </p:nvSpPr>
        <p:spPr>
          <a:xfrm>
            <a:off x="4800600" y="3557016"/>
            <a:ext cx="2834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Operations / Contracts Manager</a:t>
            </a:r>
            <a:endParaRPr lang="en-US" sz="1050" dirty="0"/>
          </a:p>
        </p:txBody>
      </p:sp>
      <p:sp>
        <p:nvSpPr>
          <p:cNvPr id="26" name="Text 24"/>
          <p:cNvSpPr/>
          <p:nvPr/>
        </p:nvSpPr>
        <p:spPr>
          <a:xfrm>
            <a:off x="7680960" y="3255264"/>
            <a:ext cx="3429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6E74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Live contracts, scheduling of plant &amp; labour, principal-contractor liaison</a:t>
            </a:r>
            <a:endParaRPr lang="en-US" sz="1000" dirty="0"/>
          </a:p>
        </p:txBody>
      </p:sp>
      <p:sp>
        <p:nvSpPr>
          <p:cNvPr id="27" name="Shape 25"/>
          <p:cNvSpPr/>
          <p:nvPr/>
        </p:nvSpPr>
        <p:spPr>
          <a:xfrm>
            <a:off x="4572000" y="4151376"/>
            <a:ext cx="6720840" cy="86868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8" name="Shape 26"/>
          <p:cNvSpPr/>
          <p:nvPr/>
        </p:nvSpPr>
        <p:spPr>
          <a:xfrm>
            <a:off x="4572000" y="4151376"/>
            <a:ext cx="73152" cy="868680"/>
          </a:xfrm>
          <a:prstGeom prst="rect">
            <a:avLst/>
          </a:prstGeom>
          <a:solidFill>
            <a:srgbClr val="6E74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9" name="Text 27"/>
          <p:cNvSpPr/>
          <p:nvPr/>
        </p:nvSpPr>
        <p:spPr>
          <a:xfrm>
            <a:off x="4800600" y="4261104"/>
            <a:ext cx="2834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Nekruz Amirbekov</a:t>
            </a:r>
            <a:endParaRPr lang="en-US" sz="1300" dirty="0"/>
          </a:p>
        </p:txBody>
      </p:sp>
      <p:sp>
        <p:nvSpPr>
          <p:cNvPr id="30" name="Text 28"/>
          <p:cNvSpPr/>
          <p:nvPr/>
        </p:nvSpPr>
        <p:spPr>
          <a:xfrm>
            <a:off x="4800600" y="4581144"/>
            <a:ext cx="2834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HSE Manager</a:t>
            </a:r>
            <a:endParaRPr lang="en-US" sz="1050" dirty="0"/>
          </a:p>
        </p:txBody>
      </p:sp>
      <p:sp>
        <p:nvSpPr>
          <p:cNvPr id="31" name="Text 29"/>
          <p:cNvSpPr/>
          <p:nvPr/>
        </p:nvSpPr>
        <p:spPr>
          <a:xfrm>
            <a:off x="7680960" y="4279392"/>
            <a:ext cx="3429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6E74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Compliance, CHAS/SafeContractor accreditation, waste-carrier registration</a:t>
            </a:r>
            <a:endParaRPr lang="en-US" sz="1000" dirty="0"/>
          </a:p>
        </p:txBody>
      </p:sp>
      <p:sp>
        <p:nvSpPr>
          <p:cNvPr id="32" name="Shape 30"/>
          <p:cNvSpPr/>
          <p:nvPr/>
        </p:nvSpPr>
        <p:spPr>
          <a:xfrm>
            <a:off x="4572000" y="5175504"/>
            <a:ext cx="6720840" cy="86868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33" name="Shape 31"/>
          <p:cNvSpPr/>
          <p:nvPr/>
        </p:nvSpPr>
        <p:spPr>
          <a:xfrm>
            <a:off x="4572000" y="5175504"/>
            <a:ext cx="73152" cy="868680"/>
          </a:xfrm>
          <a:prstGeom prst="rect">
            <a:avLst/>
          </a:prstGeom>
          <a:solidFill>
            <a:srgbClr val="6E747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4" name="Text 32"/>
          <p:cNvSpPr/>
          <p:nvPr/>
        </p:nvSpPr>
        <p:spPr>
          <a:xfrm>
            <a:off x="4800600" y="5285232"/>
            <a:ext cx="2834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Suhrob Shodibekov</a:t>
            </a:r>
            <a:endParaRPr lang="en-US" sz="1300" dirty="0"/>
          </a:p>
        </p:txBody>
      </p:sp>
      <p:sp>
        <p:nvSpPr>
          <p:cNvPr id="35" name="Text 33"/>
          <p:cNvSpPr/>
          <p:nvPr/>
        </p:nvSpPr>
        <p:spPr>
          <a:xfrm>
            <a:off x="4800600" y="5605272"/>
            <a:ext cx="2834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Manager</a:t>
            </a:r>
            <a:endParaRPr lang="en-US" sz="1050" dirty="0"/>
          </a:p>
        </p:txBody>
      </p:sp>
      <p:sp>
        <p:nvSpPr>
          <p:cNvPr id="36" name="Text 34"/>
          <p:cNvSpPr/>
          <p:nvPr/>
        </p:nvSpPr>
        <p:spPr>
          <a:xfrm>
            <a:off x="7680960" y="5303520"/>
            <a:ext cx="3429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000" dirty="0">
                <a:solidFill>
                  <a:srgbClr val="6E74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Site and facility safety and security</a:t>
            </a:r>
            <a:endParaRPr lang="en-US" sz="1000" dirty="0"/>
          </a:p>
        </p:txBody>
      </p:sp>
      <p:sp>
        <p:nvSpPr>
          <p:cNvPr id="37" name="Text 35"/>
          <p:cNvSpPr/>
          <p:nvPr/>
        </p:nvSpPr>
        <p:spPr>
          <a:xfrm>
            <a:off x="11475720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E74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2B2D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EXTERNAL ENVIRONMENT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PESTEL: Three Key Factors</a:t>
            </a:r>
            <a:endParaRPr lang="en-US" sz="3400" dirty="0"/>
          </a:p>
        </p:txBody>
      </p:sp>
      <p:sp>
        <p:nvSpPr>
          <p:cNvPr id="4" name="Shape 2"/>
          <p:cNvSpPr/>
          <p:nvPr/>
        </p:nvSpPr>
        <p:spPr>
          <a:xfrm>
            <a:off x="548640" y="1691640"/>
            <a:ext cx="3611880" cy="4434840"/>
          </a:xfrm>
          <a:prstGeom prst="rect">
            <a:avLst/>
          </a:prstGeom>
          <a:solidFill>
            <a:srgbClr val="3F424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48640" y="1691640"/>
            <a:ext cx="3611880" cy="502920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548640" y="1691640"/>
            <a:ext cx="3611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kern="0" spc="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POLITICAL</a:t>
            </a:r>
            <a:endParaRPr lang="en-US" sz="1400" dirty="0"/>
          </a:p>
        </p:txBody>
      </p:sp>
      <p:sp>
        <p:nvSpPr>
          <p:cNvPr id="7" name="Text 5"/>
          <p:cNvSpPr/>
          <p:nvPr/>
        </p:nvSpPr>
        <p:spPr>
          <a:xfrm>
            <a:off x="804672" y="2423160"/>
            <a:ext cx="3099816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6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Government housing &amp; infrastructure investment</a:t>
            </a:r>
            <a:endParaRPr lang="en-US" sz="1650" dirty="0"/>
          </a:p>
        </p:txBody>
      </p:sp>
      <p:sp>
        <p:nvSpPr>
          <p:cNvPr id="8" name="Text 6"/>
          <p:cNvSpPr/>
          <p:nvPr/>
        </p:nvSpPr>
        <p:spPr>
          <a:xfrm>
            <a:off x="804672" y="3657600"/>
            <a:ext cx="3099816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50" dirty="0">
                <a:solidFill>
                  <a:srgbClr val="D6D6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Continued public investment in housing and regeneration is driving demand for enabling and clearance works ahead of redevelopment — directly expanding our addressable pipeline.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4343400" y="1691640"/>
            <a:ext cx="3611880" cy="4434840"/>
          </a:xfrm>
          <a:prstGeom prst="rect">
            <a:avLst/>
          </a:prstGeom>
          <a:solidFill>
            <a:srgbClr val="3F424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4343400" y="1691640"/>
            <a:ext cx="3611880" cy="502920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4343400" y="1691640"/>
            <a:ext cx="3611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kern="0" spc="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ECONOMIC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4599432" y="2423160"/>
            <a:ext cx="3099816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6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Rising costs &amp; a contracting construction sector</a:t>
            </a:r>
            <a:endParaRPr lang="en-US" sz="1650" dirty="0"/>
          </a:p>
        </p:txBody>
      </p:sp>
      <p:sp>
        <p:nvSpPr>
          <p:cNvPr id="13" name="Text 11"/>
          <p:cNvSpPr/>
          <p:nvPr/>
        </p:nvSpPr>
        <p:spPr>
          <a:xfrm>
            <a:off x="4599432" y="3657600"/>
            <a:ext cx="3099816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50" dirty="0">
                <a:solidFill>
                  <a:srgbClr val="D6D6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2026 construction output is forecast to contract, while fuel, plant-hire, insurance and waste-disposal costs rise — compressing margins and requiring disciplined, value-based pricing.</a:t>
            </a:r>
            <a:endParaRPr lang="en-US" sz="1150" dirty="0"/>
          </a:p>
        </p:txBody>
      </p:sp>
      <p:sp>
        <p:nvSpPr>
          <p:cNvPr id="14" name="Shape 12"/>
          <p:cNvSpPr/>
          <p:nvPr/>
        </p:nvSpPr>
        <p:spPr>
          <a:xfrm>
            <a:off x="8138160" y="1691640"/>
            <a:ext cx="3611880" cy="4434840"/>
          </a:xfrm>
          <a:prstGeom prst="rect">
            <a:avLst/>
          </a:prstGeom>
          <a:solidFill>
            <a:srgbClr val="3F424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8138160" y="1691640"/>
            <a:ext cx="3611880" cy="502920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138160" y="1691640"/>
            <a:ext cx="361188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00" b="1" kern="0" spc="2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ENVIRONMENTAL</a:t>
            </a:r>
            <a:endParaRPr lang="en-US" sz="1400" dirty="0"/>
          </a:p>
        </p:txBody>
      </p:sp>
      <p:sp>
        <p:nvSpPr>
          <p:cNvPr id="17" name="Text 15"/>
          <p:cNvSpPr/>
          <p:nvPr/>
        </p:nvSpPr>
        <p:spPr>
          <a:xfrm>
            <a:off x="8394192" y="2423160"/>
            <a:ext cx="3099816" cy="11887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65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Demand for low-carbon, high-recycling demolition</a:t>
            </a:r>
            <a:endParaRPr lang="en-US" sz="1650" dirty="0"/>
          </a:p>
        </p:txBody>
      </p:sp>
      <p:sp>
        <p:nvSpPr>
          <p:cNvPr id="18" name="Text 16"/>
          <p:cNvSpPr/>
          <p:nvPr/>
        </p:nvSpPr>
        <p:spPr>
          <a:xfrm>
            <a:off x="8394192" y="3657600"/>
            <a:ext cx="3099816" cy="22860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5000"/>
              </a:lnSpc>
              <a:buNone/>
            </a:pPr>
            <a:r>
              <a:rPr lang="en-US" sz="1150" dirty="0">
                <a:solidFill>
                  <a:srgbClr val="D6D6D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 and regulators increasingly expect high materials-recycling rates. Our concrete-crushing and aggregate-recycling capability turns this pressure into a competitive advantage.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11475720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9A9C9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GO-TO-MARKET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9144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22222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Two Marketing Strategies</a:t>
            </a:r>
            <a:endParaRPr lang="en-US" sz="3400" dirty="0"/>
          </a:p>
        </p:txBody>
      </p:sp>
      <p:sp>
        <p:nvSpPr>
          <p:cNvPr id="4" name="Shape 2"/>
          <p:cNvSpPr/>
          <p:nvPr/>
        </p:nvSpPr>
        <p:spPr>
          <a:xfrm>
            <a:off x="548640" y="1691640"/>
            <a:ext cx="5440680" cy="44805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54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68680" y="1920240"/>
            <a:ext cx="11887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E8E4E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4000" dirty="0"/>
          </a:p>
        </p:txBody>
      </p:sp>
      <p:sp>
        <p:nvSpPr>
          <p:cNvPr id="6" name="Text 4"/>
          <p:cNvSpPr/>
          <p:nvPr/>
        </p:nvSpPr>
        <p:spPr>
          <a:xfrm>
            <a:off x="868680" y="2606040"/>
            <a:ext cx="4800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900" b="1" dirty="0">
                <a:solidFill>
                  <a:srgbClr val="22222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Accreditation-Led Credibility</a:t>
            </a:r>
            <a:endParaRPr lang="en-US" sz="1900" dirty="0"/>
          </a:p>
        </p:txBody>
      </p:sp>
      <p:sp>
        <p:nvSpPr>
          <p:cNvPr id="7" name="Text 5"/>
          <p:cNvSpPr/>
          <p:nvPr/>
        </p:nvSpPr>
        <p:spPr>
          <a:xfrm>
            <a:off x="868680" y="3200400"/>
            <a:ext cx="4800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Win trust before we win price.</a:t>
            </a:r>
            <a:endParaRPr lang="en-US" sz="1200" dirty="0"/>
          </a:p>
        </p:txBody>
      </p:sp>
      <p:sp>
        <p:nvSpPr>
          <p:cNvPr id="8" name="Shape 6"/>
          <p:cNvSpPr/>
          <p:nvPr/>
        </p:nvSpPr>
        <p:spPr>
          <a:xfrm>
            <a:off x="-123357" y="2061714"/>
            <a:ext cx="4800600" cy="0"/>
          </a:xfrm>
          <a:prstGeom prst="line">
            <a:avLst/>
          </a:prstGeom>
          <a:noFill/>
          <a:ln w="12700">
            <a:solidFill>
              <a:srgbClr val="E0DE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Shape 7"/>
          <p:cNvSpPr/>
          <p:nvPr/>
        </p:nvSpPr>
        <p:spPr>
          <a:xfrm>
            <a:off x="868680" y="3968496"/>
            <a:ext cx="91440" cy="91440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1097280" y="3831336"/>
            <a:ext cx="4572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CHAS, SafeContractor &amp; Constructionline accreditation signal safety and compliance to procurement teams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868680" y="4681728"/>
            <a:ext cx="91440" cy="91440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1097280" y="4544568"/>
            <a:ext cx="4572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NFDC (National Federation of Demolition Contractors) membership builds industry standing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868680" y="5394960"/>
            <a:ext cx="91440" cy="91440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Text 12"/>
          <p:cNvSpPr/>
          <p:nvPr/>
        </p:nvSpPr>
        <p:spPr>
          <a:xfrm>
            <a:off x="1097280" y="5257800"/>
            <a:ext cx="4572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Listing on Constructionline &amp; Find a Tender opens principal-contractor frameworks directly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6263640" y="1691640"/>
            <a:ext cx="5440680" cy="4480560"/>
          </a:xfrm>
          <a:prstGeom prst="rect">
            <a:avLst/>
          </a:prstGeom>
          <a:solidFill>
            <a:srgbClr val="FFFFFF"/>
          </a:solidFill>
          <a:ln/>
          <a:effectLst>
            <a:outerShdw blurRad="76200" dist="25400" dir="54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6583680" y="1920240"/>
            <a:ext cx="118872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E8E4E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4000" dirty="0"/>
          </a:p>
        </p:txBody>
      </p:sp>
      <p:sp>
        <p:nvSpPr>
          <p:cNvPr id="17" name="Text 15"/>
          <p:cNvSpPr/>
          <p:nvPr/>
        </p:nvSpPr>
        <p:spPr>
          <a:xfrm>
            <a:off x="6583680" y="2606040"/>
            <a:ext cx="4800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900" b="1" dirty="0">
                <a:solidFill>
                  <a:srgbClr val="22222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Direct Relationship &amp; Referral Marketing</a:t>
            </a:r>
            <a:endParaRPr lang="en-US" sz="1900" dirty="0"/>
          </a:p>
        </p:txBody>
      </p:sp>
      <p:sp>
        <p:nvSpPr>
          <p:cNvPr id="18" name="Text 16"/>
          <p:cNvSpPr/>
          <p:nvPr/>
        </p:nvSpPr>
        <p:spPr>
          <a:xfrm>
            <a:off x="6583680" y="3200400"/>
            <a:ext cx="48006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B2B trust is built face-to-face and proven on paper.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6583680" y="3657600"/>
            <a:ext cx="4800600" cy="0"/>
          </a:xfrm>
          <a:prstGeom prst="line">
            <a:avLst/>
          </a:prstGeom>
          <a:noFill/>
          <a:ln w="12700">
            <a:solidFill>
              <a:srgbClr val="E0DED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6583680" y="3968496"/>
            <a:ext cx="91440" cy="91440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6812280" y="3831336"/>
            <a:ext cx="4572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case-study website showcasing completed contracts and recycling rates</a:t>
            </a:r>
            <a:endParaRPr lang="en-US" sz="1150" dirty="0"/>
          </a:p>
        </p:txBody>
      </p:sp>
      <p:sp>
        <p:nvSpPr>
          <p:cNvPr id="22" name="Shape 20"/>
          <p:cNvSpPr/>
          <p:nvPr/>
        </p:nvSpPr>
        <p:spPr>
          <a:xfrm>
            <a:off x="6583680" y="4681728"/>
            <a:ext cx="91440" cy="91440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Text 21"/>
          <p:cNvSpPr/>
          <p:nvPr/>
        </p:nvSpPr>
        <p:spPr>
          <a:xfrm>
            <a:off x="6812280" y="4544568"/>
            <a:ext cx="4572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Active LinkedIn presence targeting principal contractors, developers &amp; local authorities</a:t>
            </a:r>
            <a:endParaRPr lang="en-US" sz="1150" dirty="0"/>
          </a:p>
        </p:txBody>
      </p:sp>
      <p:sp>
        <p:nvSpPr>
          <p:cNvPr id="24" name="Shape 22"/>
          <p:cNvSpPr/>
          <p:nvPr/>
        </p:nvSpPr>
        <p:spPr>
          <a:xfrm>
            <a:off x="6583680" y="5394960"/>
            <a:ext cx="91440" cy="91440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5" name="Text 23"/>
          <p:cNvSpPr/>
          <p:nvPr/>
        </p:nvSpPr>
        <p:spPr>
          <a:xfrm>
            <a:off x="6812280" y="5257800"/>
            <a:ext cx="45720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Referral pipeline from principal contractors, plus industry networking events</a:t>
            </a:r>
            <a:endParaRPr lang="en-US" sz="1150" dirty="0"/>
          </a:p>
        </p:txBody>
      </p:sp>
      <p:sp>
        <p:nvSpPr>
          <p:cNvPr id="26" name="Text 24"/>
          <p:cNvSpPr/>
          <p:nvPr/>
        </p:nvSpPr>
        <p:spPr>
          <a:xfrm>
            <a:off x="11475720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E74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ASK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100584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2222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Funding Requirements &amp; Allocation</a:t>
            </a:r>
            <a:endParaRPr lang="en-US" sz="3000" dirty="0"/>
          </a:p>
        </p:txBody>
      </p:sp>
      <p:sp>
        <p:nvSpPr>
          <p:cNvPr id="4" name="Text 2"/>
          <p:cNvSpPr/>
          <p:nvPr/>
        </p:nvSpPr>
        <p:spPr>
          <a:xfrm>
            <a:off x="548640" y="1143000"/>
            <a:ext cx="10058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50" i="1" dirty="0">
                <a:solidFill>
                  <a:srgbClr val="6E74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Monthly cost and revenue projection, Month 1 to Month 6 of trading</a:t>
            </a:r>
            <a:endParaRPr lang="en-US" sz="1250" dirty="0"/>
          </a:p>
        </p:txBody>
      </p:sp>
      <p:graphicFrame>
        <p:nvGraphicFramePr>
          <p:cNvPr id="7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691640"/>
          <a:ext cx="10853928" cy="2523744"/>
        </p:xfrm>
        <a:graphic>
          <a:graphicData uri="http://schemas.openxmlformats.org/drawingml/2006/table">
            <a:tbl>
              <a:tblPr/>
              <a:tblGrid>
                <a:gridCol w="14173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727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7276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7276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57276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572768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57276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420624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US" sz="1200" dirty="0"/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2D2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Month 1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2D2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Month 2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2D2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Month 3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2D2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Month 4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2D2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Month 5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2D2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1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Month 6</a:t>
                      </a:r>
                      <a:endParaRPr lang="en-US" sz="11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2B2D2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Fixed cost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7D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£14,000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7D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£14,000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7D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£14,000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7D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£14,000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7D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£14,000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7D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£14,000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E7D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Variable cost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EEE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EEE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£3,000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EEE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£6,000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EEE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£8,000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EEE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£9,500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EEEC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£11,500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0EEEC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E3520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Total cost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DE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E3520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£17,000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DE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E3520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£17,000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DE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E3520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£20,000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DE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E3520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£22,000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DE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E3520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£23,500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DE3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E35205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£25,500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DEDE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1E7A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Revenue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3E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E7A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3E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E7A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3E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E7A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£8,000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3E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E7A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£12,000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3E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E7A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£15,000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3E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1E7A3C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£18,000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9F3E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20624">
                <a:tc>
                  <a:txBody>
                    <a:bodyPr/>
                    <a:lstStyle/>
                    <a:p>
                      <a:pPr marL="0" indent="0" algn="l">
                        <a:buNone/>
                      </a:pPr>
                      <a:r>
                        <a:rPr lang="en-US" sz="1050" b="1" dirty="0">
                          <a:solidFill>
                            <a:srgbClr val="222222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Profit / loss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C0392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-£17,000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C0392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-£17,000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C0392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-£12,000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C0392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-£10,000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C0392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-£8,500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ctr">
                        <a:buNone/>
                      </a:pPr>
                      <a:r>
                        <a:rPr lang="en-US" sz="1050" b="1" dirty="0">
                          <a:solidFill>
                            <a:srgbClr val="C0392B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-£7,500</a:t>
                      </a:r>
                      <a:endParaRPr lang="en-US" sz="10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E0DEDA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6" name="Shape 3"/>
          <p:cNvSpPr/>
          <p:nvPr/>
        </p:nvSpPr>
        <p:spPr>
          <a:xfrm>
            <a:off x="548640" y="4535424"/>
            <a:ext cx="10853928" cy="1600200"/>
          </a:xfrm>
          <a:prstGeom prst="rect">
            <a:avLst/>
          </a:prstGeom>
          <a:solidFill>
            <a:srgbClr val="2B2D2F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ext 4"/>
          <p:cNvSpPr/>
          <p:nvPr/>
        </p:nvSpPr>
        <p:spPr>
          <a:xfrm>
            <a:off x="822960" y="4718304"/>
            <a:ext cx="5486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b="1" kern="0" spc="150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INVESTMENT CAPITAL NEEDED</a:t>
            </a:r>
            <a:endParaRPr lang="en-US" sz="1150" dirty="0"/>
          </a:p>
        </p:txBody>
      </p:sp>
      <p:sp>
        <p:nvSpPr>
          <p:cNvPr id="8" name="Text 5"/>
          <p:cNvSpPr/>
          <p:nvPr/>
        </p:nvSpPr>
        <p:spPr>
          <a:xfrm>
            <a:off x="822960" y="4992624"/>
            <a:ext cx="411480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£172,000</a:t>
            </a:r>
            <a:endParaRPr lang="en-US" sz="4000" dirty="0"/>
          </a:p>
        </p:txBody>
      </p:sp>
      <p:sp>
        <p:nvSpPr>
          <p:cNvPr id="9" name="Text 6"/>
          <p:cNvSpPr/>
          <p:nvPr/>
        </p:nvSpPr>
        <p:spPr>
          <a:xfrm>
            <a:off x="5120640" y="4791456"/>
            <a:ext cx="585216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Investment needed</a:t>
            </a:r>
            <a:r>
              <a:rPr lang="en-US" sz="1150" dirty="0">
                <a:solidFill>
                  <a:srgbClr val="CFCFC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= </a:t>
            </a:r>
            <a:r>
              <a:rPr lang="en-US" sz="1150" b="1" dirty="0">
                <a:solidFill>
                  <a:srgbClr val="FFFFFF"/>
                </a:solidFill>
                <a:highlight>
                  <a:srgbClr val="1C7293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Total Startup Cost</a:t>
            </a:r>
            <a:r>
              <a:rPr lang="en-US" sz="1150" dirty="0">
                <a:solidFill>
                  <a:srgbClr val="CFCFC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+ ( </a:t>
            </a:r>
            <a:r>
              <a:rPr lang="en-US" sz="1150" b="1" dirty="0">
                <a:solidFill>
                  <a:srgbClr val="FFFFFF"/>
                </a:solidFill>
                <a:highlight>
                  <a:srgbClr val="E35205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Total Cost</a:t>
            </a:r>
            <a:r>
              <a:rPr lang="en-US" sz="1150" dirty="0">
                <a:solidFill>
                  <a:srgbClr val="CFCFC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− </a:t>
            </a:r>
            <a:r>
              <a:rPr lang="en-US" sz="1150" b="1" dirty="0">
                <a:solidFill>
                  <a:srgbClr val="FFFFFF"/>
                </a:solidFill>
                <a:highlight>
                  <a:srgbClr val="1E7A3C"/>
                </a:highlight>
                <a:latin typeface="Calibri" pitchFamily="34" charset="0"/>
                <a:ea typeface="Calibri" pitchFamily="34" charset="-122"/>
                <a:cs typeface="Calibri" pitchFamily="34" charset="-120"/>
              </a:rPr>
              <a:t>Revenue</a:t>
            </a:r>
            <a:r>
              <a:rPr lang="en-US" sz="1150" dirty="0">
                <a:solidFill>
                  <a:srgbClr val="CFCFC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)  — up to Month 6</a:t>
            </a:r>
            <a:endParaRPr lang="en-US" sz="1150" dirty="0"/>
          </a:p>
        </p:txBody>
      </p:sp>
      <p:sp>
        <p:nvSpPr>
          <p:cNvPr id="10" name="Text 7"/>
          <p:cNvSpPr/>
          <p:nvPr/>
        </p:nvSpPr>
        <p:spPr>
          <a:xfrm>
            <a:off x="5120640" y="5312664"/>
            <a:ext cx="5852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rgbClr val="F7B2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 £100,000  +  ( £125,000  −  £53,000 ) )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5120640" y="5678424"/>
            <a:ext cx="5852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50" i="1" dirty="0">
                <a:solidFill>
                  <a:srgbClr val="9A9C9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Covers one-off startup costs plus the operating shortfall while revenue ramps up toward break-even.</a:t>
            </a:r>
            <a:endParaRPr lang="en-US" sz="950" dirty="0"/>
          </a:p>
        </p:txBody>
      </p:sp>
      <p:sp>
        <p:nvSpPr>
          <p:cNvPr id="13" name="Text 9"/>
          <p:cNvSpPr/>
          <p:nvPr/>
        </p:nvSpPr>
        <p:spPr>
          <a:xfrm>
            <a:off x="11475720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E74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4F3F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5720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200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</a:t>
            </a:r>
            <a:endParaRPr lang="en-US" sz="1200" dirty="0"/>
          </a:p>
        </p:txBody>
      </p:sp>
      <p:sp>
        <p:nvSpPr>
          <p:cNvPr id="3" name="Text 1"/>
          <p:cNvSpPr/>
          <p:nvPr/>
        </p:nvSpPr>
        <p:spPr>
          <a:xfrm>
            <a:off x="548640" y="621792"/>
            <a:ext cx="91440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000" b="1" dirty="0">
                <a:solidFill>
                  <a:srgbClr val="22222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 List</a:t>
            </a:r>
            <a:endParaRPr lang="en-US" sz="3000" dirty="0"/>
          </a:p>
        </p:txBody>
      </p:sp>
      <p:sp>
        <p:nvSpPr>
          <p:cNvPr id="4" name="Shape 2"/>
          <p:cNvSpPr/>
          <p:nvPr/>
        </p:nvSpPr>
        <p:spPr>
          <a:xfrm>
            <a:off x="548640" y="1600200"/>
            <a:ext cx="11064240" cy="9601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548640" y="1600200"/>
            <a:ext cx="73152" cy="960120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68680" y="1600200"/>
            <a:ext cx="6400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8E4E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01</a:t>
            </a:r>
            <a:endParaRPr lang="en-US" sz="2200" dirty="0"/>
          </a:p>
        </p:txBody>
      </p:sp>
      <p:sp>
        <p:nvSpPr>
          <p:cNvPr id="7" name="Text 5"/>
          <p:cNvSpPr/>
          <p:nvPr/>
        </p:nvSpPr>
        <p:spPr>
          <a:xfrm>
            <a:off x="1554480" y="1728216"/>
            <a:ext cx="969264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Construction Products Association (2026) Construction Industry Forecasts.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1554480" y="2148840"/>
            <a:ext cx="9692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www.constructionproducts.org.uk/publications/economics/construction-industry-forecasts/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548640" y="2761488"/>
            <a:ext cx="11064240" cy="9601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548640" y="2761488"/>
            <a:ext cx="73152" cy="960120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68680" y="2761488"/>
            <a:ext cx="6400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8E4E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02</a:t>
            </a:r>
            <a:endParaRPr lang="en-US" sz="2200" dirty="0"/>
          </a:p>
        </p:txBody>
      </p:sp>
      <p:sp>
        <p:nvSpPr>
          <p:cNvPr id="12" name="Text 10"/>
          <p:cNvSpPr/>
          <p:nvPr/>
        </p:nvSpPr>
        <p:spPr>
          <a:xfrm>
            <a:off x="1554480" y="2889504"/>
            <a:ext cx="969264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GOV.UK — Register or renew as a waste carrier, broker or dealer.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1554480" y="3310128"/>
            <a:ext cx="9692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www.gov.uk/waste-carrier-or-broker-registration</a:t>
            </a:r>
            <a:endParaRPr lang="en-US" sz="1050" dirty="0"/>
          </a:p>
        </p:txBody>
      </p:sp>
      <p:sp>
        <p:nvSpPr>
          <p:cNvPr id="14" name="Shape 12"/>
          <p:cNvSpPr/>
          <p:nvPr/>
        </p:nvSpPr>
        <p:spPr>
          <a:xfrm>
            <a:off x="548640" y="3922776"/>
            <a:ext cx="11064240" cy="9601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548640" y="3922776"/>
            <a:ext cx="73152" cy="960120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868680" y="3922776"/>
            <a:ext cx="6400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8E4E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03</a:t>
            </a:r>
            <a:endParaRPr lang="en-US" sz="2200" dirty="0"/>
          </a:p>
        </p:txBody>
      </p:sp>
      <p:sp>
        <p:nvSpPr>
          <p:cNvPr id="17" name="Text 15"/>
          <p:cNvSpPr/>
          <p:nvPr/>
        </p:nvSpPr>
        <p:spPr>
          <a:xfrm>
            <a:off x="1554480" y="4050792"/>
            <a:ext cx="969264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and Safety Executive — The Construction (Design and Management) Regulations 2015 (CDM 2015): Overview.</a:t>
            </a:r>
            <a:endParaRPr lang="en-US" sz="1300" dirty="0"/>
          </a:p>
        </p:txBody>
      </p:sp>
      <p:sp>
        <p:nvSpPr>
          <p:cNvPr id="18" name="Text 16"/>
          <p:cNvSpPr/>
          <p:nvPr/>
        </p:nvSpPr>
        <p:spPr>
          <a:xfrm>
            <a:off x="1554480" y="4471416"/>
            <a:ext cx="9692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www.hse.gov.uk/construction/cdm/2015/overview.htm</a:t>
            </a:r>
            <a:endParaRPr lang="en-US" sz="1050" dirty="0"/>
          </a:p>
        </p:txBody>
      </p:sp>
      <p:sp>
        <p:nvSpPr>
          <p:cNvPr id="19" name="Shape 17"/>
          <p:cNvSpPr/>
          <p:nvPr/>
        </p:nvSpPr>
        <p:spPr>
          <a:xfrm>
            <a:off x="548640" y="5084064"/>
            <a:ext cx="11064240" cy="960120"/>
          </a:xfrm>
          <a:prstGeom prst="rect">
            <a:avLst/>
          </a:prstGeom>
          <a:solidFill>
            <a:srgbClr val="FFFFFF"/>
          </a:solidFill>
          <a:ln/>
          <a:effectLst>
            <a:outerShdw blurRad="63500" dist="2540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548640" y="5084064"/>
            <a:ext cx="73152" cy="960120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868680" y="5084064"/>
            <a:ext cx="640080" cy="9601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E8E4E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04</a:t>
            </a:r>
            <a:endParaRPr lang="en-US" sz="2200" dirty="0"/>
          </a:p>
        </p:txBody>
      </p:sp>
      <p:sp>
        <p:nvSpPr>
          <p:cNvPr id="22" name="Text 20"/>
          <p:cNvSpPr/>
          <p:nvPr/>
        </p:nvSpPr>
        <p:spPr>
          <a:xfrm>
            <a:off x="1554480" y="5212080"/>
            <a:ext cx="9692640" cy="4572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300" dirty="0">
                <a:solidFill>
                  <a:srgbClr val="222222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IBISWorld (2025) Demolition in the UK — Market Size.</a:t>
            </a:r>
            <a:endParaRPr lang="en-US" sz="1300" dirty="0"/>
          </a:p>
        </p:txBody>
      </p:sp>
      <p:sp>
        <p:nvSpPr>
          <p:cNvPr id="23" name="Text 21"/>
          <p:cNvSpPr/>
          <p:nvPr/>
        </p:nvSpPr>
        <p:spPr>
          <a:xfrm>
            <a:off x="1554480" y="5632704"/>
            <a:ext cx="96926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050" i="1" dirty="0">
                <a:solidFill>
                  <a:srgbClr val="E35205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www.ibisworld.com/united-kingdom/market-size/demolition/2480</a:t>
            </a:r>
            <a:endParaRPr lang="en-US" sz="1050" dirty="0"/>
          </a:p>
        </p:txBody>
      </p:sp>
      <p:sp>
        <p:nvSpPr>
          <p:cNvPr id="24" name="Text 22"/>
          <p:cNvSpPr/>
          <p:nvPr/>
        </p:nvSpPr>
        <p:spPr>
          <a:xfrm>
            <a:off x="11475720" y="6446520"/>
            <a:ext cx="54864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1000" dirty="0">
                <a:solidFill>
                  <a:srgbClr val="6E747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07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2B2D2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052560" y="0"/>
            <a:ext cx="3136392" cy="6858000"/>
          </a:xfrm>
          <a:prstGeom prst="rect">
            <a:avLst/>
          </a:prstGeom>
          <a:solidFill>
            <a:srgbClr val="3F424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822960" y="2468880"/>
            <a:ext cx="7315200" cy="9144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4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4400" dirty="0"/>
          </a:p>
        </p:txBody>
      </p:sp>
      <p:sp>
        <p:nvSpPr>
          <p:cNvPr id="4" name="Text 2"/>
          <p:cNvSpPr/>
          <p:nvPr/>
        </p:nvSpPr>
        <p:spPr>
          <a:xfrm>
            <a:off x="822960" y="3246120"/>
            <a:ext cx="73152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800" i="1" dirty="0">
                <a:solidFill>
                  <a:srgbClr val="F7B267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822960" y="3977640"/>
            <a:ext cx="2743200" cy="0"/>
          </a:xfrm>
          <a:prstGeom prst="line">
            <a:avLst/>
          </a:prstGeom>
          <a:noFill/>
          <a:ln w="25400">
            <a:solidFill>
              <a:srgbClr val="E35205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822960" y="4206240"/>
            <a:ext cx="6400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E6E6E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Davlatsho &amp; Co Demolitions Limited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822960" y="4526280"/>
            <a:ext cx="64008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9A9C9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Licensed demolition &amp; site clearance  ·  Park Royal, London</a:t>
            </a:r>
            <a:endParaRPr lang="en-US" sz="1100" dirty="0"/>
          </a:p>
        </p:txBody>
      </p:sp>
      <p:sp>
        <p:nvSpPr>
          <p:cNvPr id="8" name="Shape 6"/>
          <p:cNvSpPr/>
          <p:nvPr/>
        </p:nvSpPr>
        <p:spPr>
          <a:xfrm rot="2700000">
            <a:off x="9646920" y="2788920"/>
            <a:ext cx="1463040" cy="1463040"/>
          </a:xfrm>
          <a:prstGeom prst="rect">
            <a:avLst/>
          </a:prstGeom>
          <a:solidFill>
            <a:srgbClr val="E3520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9052560" y="3246120"/>
            <a:ext cx="3136392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D&amp;C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884</Words>
  <Application>Microsoft Office PowerPoint</Application>
  <PresentationFormat>Widescreen</PresentationFormat>
  <Paragraphs>164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Davlatsho Davlatshoev</cp:lastModifiedBy>
  <cp:revision>1</cp:revision>
  <dcterms:created xsi:type="dcterms:W3CDTF">2026-08-09T09:38:12Z</dcterms:created>
  <dcterms:modified xsi:type="dcterms:W3CDTF">2026-08-09T10:22:18Z</dcterms:modified>
</cp:coreProperties>
</file>