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5"/>
  </p:notesMasterIdLst>
  <p:sldIdLst>
    <p:sldId id="256" r:id="rId2"/>
    <p:sldId id="258" r:id="rId3"/>
    <p:sldId id="269" r:id="rId4"/>
    <p:sldId id="270" r:id="rId5"/>
    <p:sldId id="257" r:id="rId6"/>
    <p:sldId id="268" r:id="rId7"/>
    <p:sldId id="259" r:id="rId8"/>
    <p:sldId id="260" r:id="rId9"/>
    <p:sldId id="261" r:id="rId10"/>
    <p:sldId id="264" r:id="rId11"/>
    <p:sldId id="265" r:id="rId12"/>
    <p:sldId id="262"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243"/>
    <p:restoredTop sz="96327"/>
  </p:normalViewPr>
  <p:slideViewPr>
    <p:cSldViewPr snapToGrid="0">
      <p:cViewPr>
        <p:scale>
          <a:sx n="104" d="100"/>
          <a:sy n="104" d="100"/>
        </p:scale>
        <p:origin x="144"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624A2B1-357D-48D6-B66F-F45520B327D8}" type="doc">
      <dgm:prSet loTypeId="urn:microsoft.com/office/officeart/2016/7/layout/BasicLinearProcessNumbered" loCatId="process" qsTypeId="urn:microsoft.com/office/officeart/2005/8/quickstyle/simple4" qsCatId="simple" csTypeId="urn:microsoft.com/office/officeart/2005/8/colors/colorful1" csCatId="colorful"/>
      <dgm:spPr/>
      <dgm:t>
        <a:bodyPr/>
        <a:lstStyle/>
        <a:p>
          <a:endParaRPr lang="en-US"/>
        </a:p>
      </dgm:t>
    </dgm:pt>
    <dgm:pt modelId="{C6CC849F-2A76-43E5-AC04-F91FD64EB5EF}">
      <dgm:prSet/>
      <dgm:spPr/>
      <dgm:t>
        <a:bodyPr/>
        <a:lstStyle/>
        <a:p>
          <a:r>
            <a:rPr lang="en-US" b="0" i="0" baseline="0"/>
            <a:t>The paper traces the beginnings of AI agents as a concept.</a:t>
          </a:r>
          <a:endParaRPr lang="en-US"/>
        </a:p>
      </dgm:t>
    </dgm:pt>
    <dgm:pt modelId="{0292EBE6-59A8-4F5E-BB32-9302E532B005}" type="parTrans" cxnId="{33AE2958-B39C-469A-A7AA-EA8C3BE68D44}">
      <dgm:prSet/>
      <dgm:spPr/>
      <dgm:t>
        <a:bodyPr/>
        <a:lstStyle/>
        <a:p>
          <a:endParaRPr lang="en-US"/>
        </a:p>
      </dgm:t>
    </dgm:pt>
    <dgm:pt modelId="{FD015D94-A998-411A-AD9B-170007D29158}" type="sibTrans" cxnId="{33AE2958-B39C-469A-A7AA-EA8C3BE68D44}">
      <dgm:prSet phldrT="1" phldr="0"/>
      <dgm:spPr/>
      <dgm:t>
        <a:bodyPr/>
        <a:lstStyle/>
        <a:p>
          <a:r>
            <a:rPr lang="en-US"/>
            <a:t>1</a:t>
          </a:r>
        </a:p>
      </dgm:t>
    </dgm:pt>
    <dgm:pt modelId="{49510288-D8FD-483E-BA5E-DA14DA302B06}">
      <dgm:prSet/>
      <dgm:spPr/>
      <dgm:t>
        <a:bodyPr/>
        <a:lstStyle/>
        <a:p>
          <a:r>
            <a:rPr lang="en-US" b="0" i="0" baseline="0"/>
            <a:t>It discusses the evolution of artificial intelligence.</a:t>
          </a:r>
          <a:endParaRPr lang="en-US"/>
        </a:p>
      </dgm:t>
    </dgm:pt>
    <dgm:pt modelId="{2CB10416-AB47-48F1-B19C-118AF337128E}" type="parTrans" cxnId="{39273FD7-F060-4F2F-A553-A28CD9BD7CDA}">
      <dgm:prSet/>
      <dgm:spPr/>
      <dgm:t>
        <a:bodyPr/>
        <a:lstStyle/>
        <a:p>
          <a:endParaRPr lang="en-US"/>
        </a:p>
      </dgm:t>
    </dgm:pt>
    <dgm:pt modelId="{DC5EDB24-8611-4CD8-B6EE-5545C0B390C1}" type="sibTrans" cxnId="{39273FD7-F060-4F2F-A553-A28CD9BD7CDA}">
      <dgm:prSet phldrT="2" phldr="0"/>
      <dgm:spPr/>
      <dgm:t>
        <a:bodyPr/>
        <a:lstStyle/>
        <a:p>
          <a:r>
            <a:rPr lang="en-US"/>
            <a:t>2</a:t>
          </a:r>
        </a:p>
      </dgm:t>
    </dgm:pt>
    <dgm:pt modelId="{D9753223-7736-40FF-B6AA-12F886BADA2E}">
      <dgm:prSet/>
      <dgm:spPr/>
      <dgm:t>
        <a:bodyPr/>
        <a:lstStyle/>
        <a:p>
          <a:r>
            <a:rPr lang="en-US" b="0" i="0" baseline="0"/>
            <a:t>It considers the role of humans in this change.</a:t>
          </a:r>
          <a:endParaRPr lang="en-US"/>
        </a:p>
      </dgm:t>
    </dgm:pt>
    <dgm:pt modelId="{B6238A67-B636-4E56-9CE1-46B0B0B368EA}" type="parTrans" cxnId="{B69D71B8-8D77-44FA-B904-63F2DCC66245}">
      <dgm:prSet/>
      <dgm:spPr/>
      <dgm:t>
        <a:bodyPr/>
        <a:lstStyle/>
        <a:p>
          <a:endParaRPr lang="en-US"/>
        </a:p>
      </dgm:t>
    </dgm:pt>
    <dgm:pt modelId="{51097F14-CADD-4AB6-9813-D59F431753FA}" type="sibTrans" cxnId="{B69D71B8-8D77-44FA-B904-63F2DCC66245}">
      <dgm:prSet phldrT="3" phldr="0"/>
      <dgm:spPr/>
      <dgm:t>
        <a:bodyPr/>
        <a:lstStyle/>
        <a:p>
          <a:r>
            <a:rPr lang="en-US"/>
            <a:t>3</a:t>
          </a:r>
        </a:p>
      </dgm:t>
    </dgm:pt>
    <dgm:pt modelId="{74AEDDEA-A8A7-420F-A8E7-5F070068D28B}">
      <dgm:prSet/>
      <dgm:spPr/>
      <dgm:t>
        <a:bodyPr/>
        <a:lstStyle/>
        <a:p>
          <a:r>
            <a:rPr lang="en-US" b="0" i="0" baseline="0"/>
            <a:t>It addresses ethical considerations related to AI.</a:t>
          </a:r>
          <a:endParaRPr lang="en-US"/>
        </a:p>
      </dgm:t>
    </dgm:pt>
    <dgm:pt modelId="{D8C9CE58-79C1-4A56-A22B-4678B1AF7F84}" type="parTrans" cxnId="{F148AE02-8C17-4A29-9008-C98237BC477F}">
      <dgm:prSet/>
      <dgm:spPr/>
      <dgm:t>
        <a:bodyPr/>
        <a:lstStyle/>
        <a:p>
          <a:endParaRPr lang="en-US"/>
        </a:p>
      </dgm:t>
    </dgm:pt>
    <dgm:pt modelId="{375E043B-C7FC-42C5-965E-A52F1EB68E64}" type="sibTrans" cxnId="{F148AE02-8C17-4A29-9008-C98237BC477F}">
      <dgm:prSet phldrT="4" phldr="0"/>
      <dgm:spPr/>
      <dgm:t>
        <a:bodyPr/>
        <a:lstStyle/>
        <a:p>
          <a:r>
            <a:rPr lang="en-US"/>
            <a:t>4</a:t>
          </a:r>
        </a:p>
      </dgm:t>
    </dgm:pt>
    <dgm:pt modelId="{C0670565-E101-410F-93AB-95749A30526D}">
      <dgm:prSet/>
      <dgm:spPr/>
      <dgm:t>
        <a:bodyPr/>
        <a:lstStyle/>
        <a:p>
          <a:r>
            <a:rPr lang="en-US" b="0" i="0" baseline="0"/>
            <a:t>It emphasises that many AI systems operate as “black boxes”.</a:t>
          </a:r>
          <a:endParaRPr lang="en-US"/>
        </a:p>
      </dgm:t>
    </dgm:pt>
    <dgm:pt modelId="{F77BFDDF-652D-4809-A339-25C223D0E3A8}" type="parTrans" cxnId="{24B001BE-543E-4AD2-B5BB-18D89F6773E7}">
      <dgm:prSet/>
      <dgm:spPr/>
      <dgm:t>
        <a:bodyPr/>
        <a:lstStyle/>
        <a:p>
          <a:endParaRPr lang="en-US"/>
        </a:p>
      </dgm:t>
    </dgm:pt>
    <dgm:pt modelId="{4C51BA14-E012-40AE-80AD-C3822ACA37CD}" type="sibTrans" cxnId="{24B001BE-543E-4AD2-B5BB-18D89F6773E7}">
      <dgm:prSet phldrT="5" phldr="0"/>
      <dgm:spPr/>
      <dgm:t>
        <a:bodyPr/>
        <a:lstStyle/>
        <a:p>
          <a:r>
            <a:rPr lang="en-US"/>
            <a:t>5</a:t>
          </a:r>
        </a:p>
      </dgm:t>
    </dgm:pt>
    <dgm:pt modelId="{CD8CE34F-A4F4-1246-A231-72C455811CA0}" type="pres">
      <dgm:prSet presAssocID="{A624A2B1-357D-48D6-B66F-F45520B327D8}" presName="Name0" presStyleCnt="0">
        <dgm:presLayoutVars>
          <dgm:animLvl val="lvl"/>
          <dgm:resizeHandles val="exact"/>
        </dgm:presLayoutVars>
      </dgm:prSet>
      <dgm:spPr/>
    </dgm:pt>
    <dgm:pt modelId="{59B969D3-E3FF-0A4D-9ACA-1C82029AD816}" type="pres">
      <dgm:prSet presAssocID="{C6CC849F-2A76-43E5-AC04-F91FD64EB5EF}" presName="compositeNode" presStyleCnt="0">
        <dgm:presLayoutVars>
          <dgm:bulletEnabled val="1"/>
        </dgm:presLayoutVars>
      </dgm:prSet>
      <dgm:spPr/>
    </dgm:pt>
    <dgm:pt modelId="{CE8B82A6-DE04-F842-8435-0C8BC1D7BB49}" type="pres">
      <dgm:prSet presAssocID="{C6CC849F-2A76-43E5-AC04-F91FD64EB5EF}" presName="bgRect" presStyleLbl="bgAccFollowNode1" presStyleIdx="0" presStyleCnt="5"/>
      <dgm:spPr/>
    </dgm:pt>
    <dgm:pt modelId="{CBEE69BB-4A31-4349-BBBA-939E6DF52EDD}" type="pres">
      <dgm:prSet presAssocID="{FD015D94-A998-411A-AD9B-170007D29158}" presName="sibTransNodeCircle" presStyleLbl="alignNode1" presStyleIdx="0" presStyleCnt="10">
        <dgm:presLayoutVars>
          <dgm:chMax val="0"/>
          <dgm:bulletEnabled/>
        </dgm:presLayoutVars>
      </dgm:prSet>
      <dgm:spPr/>
    </dgm:pt>
    <dgm:pt modelId="{61554144-5EC1-8B49-8819-865F9FB5F712}" type="pres">
      <dgm:prSet presAssocID="{C6CC849F-2A76-43E5-AC04-F91FD64EB5EF}" presName="bottomLine" presStyleLbl="alignNode1" presStyleIdx="1" presStyleCnt="10">
        <dgm:presLayoutVars/>
      </dgm:prSet>
      <dgm:spPr/>
    </dgm:pt>
    <dgm:pt modelId="{4058E607-2A3A-7F41-A586-ECBCAE847973}" type="pres">
      <dgm:prSet presAssocID="{C6CC849F-2A76-43E5-AC04-F91FD64EB5EF}" presName="nodeText" presStyleLbl="bgAccFollowNode1" presStyleIdx="0" presStyleCnt="5">
        <dgm:presLayoutVars>
          <dgm:bulletEnabled val="1"/>
        </dgm:presLayoutVars>
      </dgm:prSet>
      <dgm:spPr/>
    </dgm:pt>
    <dgm:pt modelId="{D67B17DC-A85F-F44E-9ED3-5C308F994C76}" type="pres">
      <dgm:prSet presAssocID="{FD015D94-A998-411A-AD9B-170007D29158}" presName="sibTrans" presStyleCnt="0"/>
      <dgm:spPr/>
    </dgm:pt>
    <dgm:pt modelId="{CD6E2D10-D20E-E149-9A12-BF2AD3A71716}" type="pres">
      <dgm:prSet presAssocID="{49510288-D8FD-483E-BA5E-DA14DA302B06}" presName="compositeNode" presStyleCnt="0">
        <dgm:presLayoutVars>
          <dgm:bulletEnabled val="1"/>
        </dgm:presLayoutVars>
      </dgm:prSet>
      <dgm:spPr/>
    </dgm:pt>
    <dgm:pt modelId="{ED3637A9-2381-7A44-AFE9-5DFCD9DF8595}" type="pres">
      <dgm:prSet presAssocID="{49510288-D8FD-483E-BA5E-DA14DA302B06}" presName="bgRect" presStyleLbl="bgAccFollowNode1" presStyleIdx="1" presStyleCnt="5"/>
      <dgm:spPr/>
    </dgm:pt>
    <dgm:pt modelId="{AA720466-A743-F548-9BF8-E6F9BB9951C5}" type="pres">
      <dgm:prSet presAssocID="{DC5EDB24-8611-4CD8-B6EE-5545C0B390C1}" presName="sibTransNodeCircle" presStyleLbl="alignNode1" presStyleIdx="2" presStyleCnt="10">
        <dgm:presLayoutVars>
          <dgm:chMax val="0"/>
          <dgm:bulletEnabled/>
        </dgm:presLayoutVars>
      </dgm:prSet>
      <dgm:spPr/>
    </dgm:pt>
    <dgm:pt modelId="{E8AA992A-B79F-1548-A94C-13E69A820AF8}" type="pres">
      <dgm:prSet presAssocID="{49510288-D8FD-483E-BA5E-DA14DA302B06}" presName="bottomLine" presStyleLbl="alignNode1" presStyleIdx="3" presStyleCnt="10">
        <dgm:presLayoutVars/>
      </dgm:prSet>
      <dgm:spPr/>
    </dgm:pt>
    <dgm:pt modelId="{58CAA46C-287A-F447-9A20-1212F91633B4}" type="pres">
      <dgm:prSet presAssocID="{49510288-D8FD-483E-BA5E-DA14DA302B06}" presName="nodeText" presStyleLbl="bgAccFollowNode1" presStyleIdx="1" presStyleCnt="5">
        <dgm:presLayoutVars>
          <dgm:bulletEnabled val="1"/>
        </dgm:presLayoutVars>
      </dgm:prSet>
      <dgm:spPr/>
    </dgm:pt>
    <dgm:pt modelId="{2F739AA8-5EA9-2C4A-AACB-A2F5366A3D14}" type="pres">
      <dgm:prSet presAssocID="{DC5EDB24-8611-4CD8-B6EE-5545C0B390C1}" presName="sibTrans" presStyleCnt="0"/>
      <dgm:spPr/>
    </dgm:pt>
    <dgm:pt modelId="{DE035C93-06C4-BD45-9064-87D5090D6841}" type="pres">
      <dgm:prSet presAssocID="{D9753223-7736-40FF-B6AA-12F886BADA2E}" presName="compositeNode" presStyleCnt="0">
        <dgm:presLayoutVars>
          <dgm:bulletEnabled val="1"/>
        </dgm:presLayoutVars>
      </dgm:prSet>
      <dgm:spPr/>
    </dgm:pt>
    <dgm:pt modelId="{8DBCF240-6ED9-0E4E-9F95-18DCC8D6C6A6}" type="pres">
      <dgm:prSet presAssocID="{D9753223-7736-40FF-B6AA-12F886BADA2E}" presName="bgRect" presStyleLbl="bgAccFollowNode1" presStyleIdx="2" presStyleCnt="5"/>
      <dgm:spPr/>
    </dgm:pt>
    <dgm:pt modelId="{9DDBD1AE-B395-F74E-AD72-615AAD06F47A}" type="pres">
      <dgm:prSet presAssocID="{51097F14-CADD-4AB6-9813-D59F431753FA}" presName="sibTransNodeCircle" presStyleLbl="alignNode1" presStyleIdx="4" presStyleCnt="10">
        <dgm:presLayoutVars>
          <dgm:chMax val="0"/>
          <dgm:bulletEnabled/>
        </dgm:presLayoutVars>
      </dgm:prSet>
      <dgm:spPr/>
    </dgm:pt>
    <dgm:pt modelId="{A54F23DD-74C1-4E42-BD9C-D05DF3255199}" type="pres">
      <dgm:prSet presAssocID="{D9753223-7736-40FF-B6AA-12F886BADA2E}" presName="bottomLine" presStyleLbl="alignNode1" presStyleIdx="5" presStyleCnt="10">
        <dgm:presLayoutVars/>
      </dgm:prSet>
      <dgm:spPr/>
    </dgm:pt>
    <dgm:pt modelId="{D47FB70C-A7EF-784E-921C-E93626E0C792}" type="pres">
      <dgm:prSet presAssocID="{D9753223-7736-40FF-B6AA-12F886BADA2E}" presName="nodeText" presStyleLbl="bgAccFollowNode1" presStyleIdx="2" presStyleCnt="5">
        <dgm:presLayoutVars>
          <dgm:bulletEnabled val="1"/>
        </dgm:presLayoutVars>
      </dgm:prSet>
      <dgm:spPr/>
    </dgm:pt>
    <dgm:pt modelId="{793C0970-A250-3543-AEFE-CEB0E415748A}" type="pres">
      <dgm:prSet presAssocID="{51097F14-CADD-4AB6-9813-D59F431753FA}" presName="sibTrans" presStyleCnt="0"/>
      <dgm:spPr/>
    </dgm:pt>
    <dgm:pt modelId="{DA9F18AC-07A1-CB48-ABEB-D133314215A1}" type="pres">
      <dgm:prSet presAssocID="{74AEDDEA-A8A7-420F-A8E7-5F070068D28B}" presName="compositeNode" presStyleCnt="0">
        <dgm:presLayoutVars>
          <dgm:bulletEnabled val="1"/>
        </dgm:presLayoutVars>
      </dgm:prSet>
      <dgm:spPr/>
    </dgm:pt>
    <dgm:pt modelId="{4805B2FA-BA65-244D-B10B-EE87A086B033}" type="pres">
      <dgm:prSet presAssocID="{74AEDDEA-A8A7-420F-A8E7-5F070068D28B}" presName="bgRect" presStyleLbl="bgAccFollowNode1" presStyleIdx="3" presStyleCnt="5"/>
      <dgm:spPr/>
    </dgm:pt>
    <dgm:pt modelId="{301BAB6B-2DE2-B54B-B50B-5A290B9FACAD}" type="pres">
      <dgm:prSet presAssocID="{375E043B-C7FC-42C5-965E-A52F1EB68E64}" presName="sibTransNodeCircle" presStyleLbl="alignNode1" presStyleIdx="6" presStyleCnt="10">
        <dgm:presLayoutVars>
          <dgm:chMax val="0"/>
          <dgm:bulletEnabled/>
        </dgm:presLayoutVars>
      </dgm:prSet>
      <dgm:spPr/>
    </dgm:pt>
    <dgm:pt modelId="{0DAEE20F-CCFC-5941-B528-DF5301C34DA1}" type="pres">
      <dgm:prSet presAssocID="{74AEDDEA-A8A7-420F-A8E7-5F070068D28B}" presName="bottomLine" presStyleLbl="alignNode1" presStyleIdx="7" presStyleCnt="10">
        <dgm:presLayoutVars/>
      </dgm:prSet>
      <dgm:spPr/>
    </dgm:pt>
    <dgm:pt modelId="{8C4E6894-8714-A641-8CCC-FC70B5BC5852}" type="pres">
      <dgm:prSet presAssocID="{74AEDDEA-A8A7-420F-A8E7-5F070068D28B}" presName="nodeText" presStyleLbl="bgAccFollowNode1" presStyleIdx="3" presStyleCnt="5">
        <dgm:presLayoutVars>
          <dgm:bulletEnabled val="1"/>
        </dgm:presLayoutVars>
      </dgm:prSet>
      <dgm:spPr/>
    </dgm:pt>
    <dgm:pt modelId="{5E4DDFF1-C416-AA41-B245-75A1F0DEA913}" type="pres">
      <dgm:prSet presAssocID="{375E043B-C7FC-42C5-965E-A52F1EB68E64}" presName="sibTrans" presStyleCnt="0"/>
      <dgm:spPr/>
    </dgm:pt>
    <dgm:pt modelId="{E38591C1-13E2-6045-AA19-0E0557EBD8FC}" type="pres">
      <dgm:prSet presAssocID="{C0670565-E101-410F-93AB-95749A30526D}" presName="compositeNode" presStyleCnt="0">
        <dgm:presLayoutVars>
          <dgm:bulletEnabled val="1"/>
        </dgm:presLayoutVars>
      </dgm:prSet>
      <dgm:spPr/>
    </dgm:pt>
    <dgm:pt modelId="{DA2B9B30-CFA8-D34A-BCB1-E40EBC83C677}" type="pres">
      <dgm:prSet presAssocID="{C0670565-E101-410F-93AB-95749A30526D}" presName="bgRect" presStyleLbl="bgAccFollowNode1" presStyleIdx="4" presStyleCnt="5"/>
      <dgm:spPr/>
    </dgm:pt>
    <dgm:pt modelId="{5E6F1237-86C0-8C4A-89EE-E1335164D094}" type="pres">
      <dgm:prSet presAssocID="{4C51BA14-E012-40AE-80AD-C3822ACA37CD}" presName="sibTransNodeCircle" presStyleLbl="alignNode1" presStyleIdx="8" presStyleCnt="10">
        <dgm:presLayoutVars>
          <dgm:chMax val="0"/>
          <dgm:bulletEnabled/>
        </dgm:presLayoutVars>
      </dgm:prSet>
      <dgm:spPr/>
    </dgm:pt>
    <dgm:pt modelId="{4B620AFE-A564-5948-991B-8915782D9D1F}" type="pres">
      <dgm:prSet presAssocID="{C0670565-E101-410F-93AB-95749A30526D}" presName="bottomLine" presStyleLbl="alignNode1" presStyleIdx="9" presStyleCnt="10">
        <dgm:presLayoutVars/>
      </dgm:prSet>
      <dgm:spPr/>
    </dgm:pt>
    <dgm:pt modelId="{C3389B93-F377-B943-A534-807D98B46B97}" type="pres">
      <dgm:prSet presAssocID="{C0670565-E101-410F-93AB-95749A30526D}" presName="nodeText" presStyleLbl="bgAccFollowNode1" presStyleIdx="4" presStyleCnt="5">
        <dgm:presLayoutVars>
          <dgm:bulletEnabled val="1"/>
        </dgm:presLayoutVars>
      </dgm:prSet>
      <dgm:spPr/>
    </dgm:pt>
  </dgm:ptLst>
  <dgm:cxnLst>
    <dgm:cxn modelId="{F148AE02-8C17-4A29-9008-C98237BC477F}" srcId="{A624A2B1-357D-48D6-B66F-F45520B327D8}" destId="{74AEDDEA-A8A7-420F-A8E7-5F070068D28B}" srcOrd="3" destOrd="0" parTransId="{D8C9CE58-79C1-4A56-A22B-4678B1AF7F84}" sibTransId="{375E043B-C7FC-42C5-965E-A52F1EB68E64}"/>
    <dgm:cxn modelId="{982C5723-F63E-DD49-A76F-1662EA758195}" type="presOf" srcId="{51097F14-CADD-4AB6-9813-D59F431753FA}" destId="{9DDBD1AE-B395-F74E-AD72-615AAD06F47A}" srcOrd="0" destOrd="0" presId="urn:microsoft.com/office/officeart/2016/7/layout/BasicLinearProcessNumbered"/>
    <dgm:cxn modelId="{29B5543C-1C92-5C44-AE41-1239B6B86494}" type="presOf" srcId="{375E043B-C7FC-42C5-965E-A52F1EB68E64}" destId="{301BAB6B-2DE2-B54B-B50B-5A290B9FACAD}" srcOrd="0" destOrd="0" presId="urn:microsoft.com/office/officeart/2016/7/layout/BasicLinearProcessNumbered"/>
    <dgm:cxn modelId="{DE91BE3F-F3DE-F449-963E-426A3B9C7A1C}" type="presOf" srcId="{D9753223-7736-40FF-B6AA-12F886BADA2E}" destId="{D47FB70C-A7EF-784E-921C-E93626E0C792}" srcOrd="1" destOrd="0" presId="urn:microsoft.com/office/officeart/2016/7/layout/BasicLinearProcessNumbered"/>
    <dgm:cxn modelId="{33AE2958-B39C-469A-A7AA-EA8C3BE68D44}" srcId="{A624A2B1-357D-48D6-B66F-F45520B327D8}" destId="{C6CC849F-2A76-43E5-AC04-F91FD64EB5EF}" srcOrd="0" destOrd="0" parTransId="{0292EBE6-59A8-4F5E-BB32-9302E532B005}" sibTransId="{FD015D94-A998-411A-AD9B-170007D29158}"/>
    <dgm:cxn modelId="{57A3AA5B-E6CE-D148-A8CE-AC269B91A742}" type="presOf" srcId="{74AEDDEA-A8A7-420F-A8E7-5F070068D28B}" destId="{8C4E6894-8714-A641-8CCC-FC70B5BC5852}" srcOrd="1" destOrd="0" presId="urn:microsoft.com/office/officeart/2016/7/layout/BasicLinearProcessNumbered"/>
    <dgm:cxn modelId="{7B1D0E67-44AC-8543-902C-073E9D649EBA}" type="presOf" srcId="{49510288-D8FD-483E-BA5E-DA14DA302B06}" destId="{ED3637A9-2381-7A44-AFE9-5DFCD9DF8595}" srcOrd="0" destOrd="0" presId="urn:microsoft.com/office/officeart/2016/7/layout/BasicLinearProcessNumbered"/>
    <dgm:cxn modelId="{4CEC1487-B7ED-354B-BB2C-5315CA8F05A7}" type="presOf" srcId="{C6CC849F-2A76-43E5-AC04-F91FD64EB5EF}" destId="{CE8B82A6-DE04-F842-8435-0C8BC1D7BB49}" srcOrd="0" destOrd="0" presId="urn:microsoft.com/office/officeart/2016/7/layout/BasicLinearProcessNumbered"/>
    <dgm:cxn modelId="{E59D6B87-C6DA-1A4C-BA90-1FA33C913B55}" type="presOf" srcId="{4C51BA14-E012-40AE-80AD-C3822ACA37CD}" destId="{5E6F1237-86C0-8C4A-89EE-E1335164D094}" srcOrd="0" destOrd="0" presId="urn:microsoft.com/office/officeart/2016/7/layout/BasicLinearProcessNumbered"/>
    <dgm:cxn modelId="{1954EC92-555C-9E42-B438-D0979BECAF53}" type="presOf" srcId="{C6CC849F-2A76-43E5-AC04-F91FD64EB5EF}" destId="{4058E607-2A3A-7F41-A586-ECBCAE847973}" srcOrd="1" destOrd="0" presId="urn:microsoft.com/office/officeart/2016/7/layout/BasicLinearProcessNumbered"/>
    <dgm:cxn modelId="{51D28993-040F-2045-82A2-BE41AC4E617F}" type="presOf" srcId="{C0670565-E101-410F-93AB-95749A30526D}" destId="{DA2B9B30-CFA8-D34A-BCB1-E40EBC83C677}" srcOrd="0" destOrd="0" presId="urn:microsoft.com/office/officeart/2016/7/layout/BasicLinearProcessNumbered"/>
    <dgm:cxn modelId="{2B7786A6-E9C4-0848-99BD-0D8073E9E2E5}" type="presOf" srcId="{49510288-D8FD-483E-BA5E-DA14DA302B06}" destId="{58CAA46C-287A-F447-9A20-1212F91633B4}" srcOrd="1" destOrd="0" presId="urn:microsoft.com/office/officeart/2016/7/layout/BasicLinearProcessNumbered"/>
    <dgm:cxn modelId="{F5FA7DA8-AEDF-AF44-B46D-518D4C420526}" type="presOf" srcId="{FD015D94-A998-411A-AD9B-170007D29158}" destId="{CBEE69BB-4A31-4349-BBBA-939E6DF52EDD}" srcOrd="0" destOrd="0" presId="urn:microsoft.com/office/officeart/2016/7/layout/BasicLinearProcessNumbered"/>
    <dgm:cxn modelId="{AD47B0B6-E957-5C46-AD0E-C4EB1D91D6E9}" type="presOf" srcId="{74AEDDEA-A8A7-420F-A8E7-5F070068D28B}" destId="{4805B2FA-BA65-244D-B10B-EE87A086B033}" srcOrd="0" destOrd="0" presId="urn:microsoft.com/office/officeart/2016/7/layout/BasicLinearProcessNumbered"/>
    <dgm:cxn modelId="{B69D71B8-8D77-44FA-B904-63F2DCC66245}" srcId="{A624A2B1-357D-48D6-B66F-F45520B327D8}" destId="{D9753223-7736-40FF-B6AA-12F886BADA2E}" srcOrd="2" destOrd="0" parTransId="{B6238A67-B636-4E56-9CE1-46B0B0B368EA}" sibTransId="{51097F14-CADD-4AB6-9813-D59F431753FA}"/>
    <dgm:cxn modelId="{24B001BE-543E-4AD2-B5BB-18D89F6773E7}" srcId="{A624A2B1-357D-48D6-B66F-F45520B327D8}" destId="{C0670565-E101-410F-93AB-95749A30526D}" srcOrd="4" destOrd="0" parTransId="{F77BFDDF-652D-4809-A339-25C223D0E3A8}" sibTransId="{4C51BA14-E012-40AE-80AD-C3822ACA37CD}"/>
    <dgm:cxn modelId="{D023D9D6-E328-474E-8C6B-FA6C8D1CC2A3}" type="presOf" srcId="{A624A2B1-357D-48D6-B66F-F45520B327D8}" destId="{CD8CE34F-A4F4-1246-A231-72C455811CA0}" srcOrd="0" destOrd="0" presId="urn:microsoft.com/office/officeart/2016/7/layout/BasicLinearProcessNumbered"/>
    <dgm:cxn modelId="{39273FD7-F060-4F2F-A553-A28CD9BD7CDA}" srcId="{A624A2B1-357D-48D6-B66F-F45520B327D8}" destId="{49510288-D8FD-483E-BA5E-DA14DA302B06}" srcOrd="1" destOrd="0" parTransId="{2CB10416-AB47-48F1-B19C-118AF337128E}" sibTransId="{DC5EDB24-8611-4CD8-B6EE-5545C0B390C1}"/>
    <dgm:cxn modelId="{A67A8EEF-5249-0D4C-91EF-B92AA0514358}" type="presOf" srcId="{C0670565-E101-410F-93AB-95749A30526D}" destId="{C3389B93-F377-B943-A534-807D98B46B97}" srcOrd="1" destOrd="0" presId="urn:microsoft.com/office/officeart/2016/7/layout/BasicLinearProcessNumbered"/>
    <dgm:cxn modelId="{7DF237F4-0F8E-354D-894A-CE36EC997DC7}" type="presOf" srcId="{DC5EDB24-8611-4CD8-B6EE-5545C0B390C1}" destId="{AA720466-A743-F548-9BF8-E6F9BB9951C5}" srcOrd="0" destOrd="0" presId="urn:microsoft.com/office/officeart/2016/7/layout/BasicLinearProcessNumbered"/>
    <dgm:cxn modelId="{C70B21FA-7822-BE4F-AAA7-3F9FA1C4A93D}" type="presOf" srcId="{D9753223-7736-40FF-B6AA-12F886BADA2E}" destId="{8DBCF240-6ED9-0E4E-9F95-18DCC8D6C6A6}" srcOrd="0" destOrd="0" presId="urn:microsoft.com/office/officeart/2016/7/layout/BasicLinearProcessNumbered"/>
    <dgm:cxn modelId="{493F0525-B049-FB41-9A6C-E363424E2C18}" type="presParOf" srcId="{CD8CE34F-A4F4-1246-A231-72C455811CA0}" destId="{59B969D3-E3FF-0A4D-9ACA-1C82029AD816}" srcOrd="0" destOrd="0" presId="urn:microsoft.com/office/officeart/2016/7/layout/BasicLinearProcessNumbered"/>
    <dgm:cxn modelId="{6683E674-F809-5243-BA5E-4C92B0C3B4DB}" type="presParOf" srcId="{59B969D3-E3FF-0A4D-9ACA-1C82029AD816}" destId="{CE8B82A6-DE04-F842-8435-0C8BC1D7BB49}" srcOrd="0" destOrd="0" presId="urn:microsoft.com/office/officeart/2016/7/layout/BasicLinearProcessNumbered"/>
    <dgm:cxn modelId="{16807162-9CC9-9645-9D37-D0775B4221C6}" type="presParOf" srcId="{59B969D3-E3FF-0A4D-9ACA-1C82029AD816}" destId="{CBEE69BB-4A31-4349-BBBA-939E6DF52EDD}" srcOrd="1" destOrd="0" presId="urn:microsoft.com/office/officeart/2016/7/layout/BasicLinearProcessNumbered"/>
    <dgm:cxn modelId="{90A7827D-9545-EC49-A6CE-376329ADF84E}" type="presParOf" srcId="{59B969D3-E3FF-0A4D-9ACA-1C82029AD816}" destId="{61554144-5EC1-8B49-8819-865F9FB5F712}" srcOrd="2" destOrd="0" presId="urn:microsoft.com/office/officeart/2016/7/layout/BasicLinearProcessNumbered"/>
    <dgm:cxn modelId="{CF778D7D-75B1-D249-8943-68502B4AF84F}" type="presParOf" srcId="{59B969D3-E3FF-0A4D-9ACA-1C82029AD816}" destId="{4058E607-2A3A-7F41-A586-ECBCAE847973}" srcOrd="3" destOrd="0" presId="urn:microsoft.com/office/officeart/2016/7/layout/BasicLinearProcessNumbered"/>
    <dgm:cxn modelId="{5002E7B4-F8E0-8C4C-AF3D-18ADC27DCF79}" type="presParOf" srcId="{CD8CE34F-A4F4-1246-A231-72C455811CA0}" destId="{D67B17DC-A85F-F44E-9ED3-5C308F994C76}" srcOrd="1" destOrd="0" presId="urn:microsoft.com/office/officeart/2016/7/layout/BasicLinearProcessNumbered"/>
    <dgm:cxn modelId="{25519026-5FFD-AE48-B07D-615A2666C6C5}" type="presParOf" srcId="{CD8CE34F-A4F4-1246-A231-72C455811CA0}" destId="{CD6E2D10-D20E-E149-9A12-BF2AD3A71716}" srcOrd="2" destOrd="0" presId="urn:microsoft.com/office/officeart/2016/7/layout/BasicLinearProcessNumbered"/>
    <dgm:cxn modelId="{1436696C-CA09-304A-87D9-87D6E2F4AC06}" type="presParOf" srcId="{CD6E2D10-D20E-E149-9A12-BF2AD3A71716}" destId="{ED3637A9-2381-7A44-AFE9-5DFCD9DF8595}" srcOrd="0" destOrd="0" presId="urn:microsoft.com/office/officeart/2016/7/layout/BasicLinearProcessNumbered"/>
    <dgm:cxn modelId="{7C4DFF2C-B165-0644-A199-4FA464B06A7A}" type="presParOf" srcId="{CD6E2D10-D20E-E149-9A12-BF2AD3A71716}" destId="{AA720466-A743-F548-9BF8-E6F9BB9951C5}" srcOrd="1" destOrd="0" presId="urn:microsoft.com/office/officeart/2016/7/layout/BasicLinearProcessNumbered"/>
    <dgm:cxn modelId="{019E8F01-424D-BF46-8217-2A53E0DA5118}" type="presParOf" srcId="{CD6E2D10-D20E-E149-9A12-BF2AD3A71716}" destId="{E8AA992A-B79F-1548-A94C-13E69A820AF8}" srcOrd="2" destOrd="0" presId="urn:microsoft.com/office/officeart/2016/7/layout/BasicLinearProcessNumbered"/>
    <dgm:cxn modelId="{F6D89E16-41EB-CC4F-8EB2-C0EA85A3D251}" type="presParOf" srcId="{CD6E2D10-D20E-E149-9A12-BF2AD3A71716}" destId="{58CAA46C-287A-F447-9A20-1212F91633B4}" srcOrd="3" destOrd="0" presId="urn:microsoft.com/office/officeart/2016/7/layout/BasicLinearProcessNumbered"/>
    <dgm:cxn modelId="{37DD6092-0AE8-394E-B0CF-35B7DB01DD26}" type="presParOf" srcId="{CD8CE34F-A4F4-1246-A231-72C455811CA0}" destId="{2F739AA8-5EA9-2C4A-AACB-A2F5366A3D14}" srcOrd="3" destOrd="0" presId="urn:microsoft.com/office/officeart/2016/7/layout/BasicLinearProcessNumbered"/>
    <dgm:cxn modelId="{83353C3E-F498-AE41-AB3C-663C2ECE7C85}" type="presParOf" srcId="{CD8CE34F-A4F4-1246-A231-72C455811CA0}" destId="{DE035C93-06C4-BD45-9064-87D5090D6841}" srcOrd="4" destOrd="0" presId="urn:microsoft.com/office/officeart/2016/7/layout/BasicLinearProcessNumbered"/>
    <dgm:cxn modelId="{EAEEFC5F-855B-E940-8636-8188947000A9}" type="presParOf" srcId="{DE035C93-06C4-BD45-9064-87D5090D6841}" destId="{8DBCF240-6ED9-0E4E-9F95-18DCC8D6C6A6}" srcOrd="0" destOrd="0" presId="urn:microsoft.com/office/officeart/2016/7/layout/BasicLinearProcessNumbered"/>
    <dgm:cxn modelId="{DECCA950-AD26-ED4B-9DC6-E6C60B346DA8}" type="presParOf" srcId="{DE035C93-06C4-BD45-9064-87D5090D6841}" destId="{9DDBD1AE-B395-F74E-AD72-615AAD06F47A}" srcOrd="1" destOrd="0" presId="urn:microsoft.com/office/officeart/2016/7/layout/BasicLinearProcessNumbered"/>
    <dgm:cxn modelId="{579617A9-7025-664D-B1E5-92BD61407A02}" type="presParOf" srcId="{DE035C93-06C4-BD45-9064-87D5090D6841}" destId="{A54F23DD-74C1-4E42-BD9C-D05DF3255199}" srcOrd="2" destOrd="0" presId="urn:microsoft.com/office/officeart/2016/7/layout/BasicLinearProcessNumbered"/>
    <dgm:cxn modelId="{A4A3F634-F319-2846-A820-4AE2A15BB5E6}" type="presParOf" srcId="{DE035C93-06C4-BD45-9064-87D5090D6841}" destId="{D47FB70C-A7EF-784E-921C-E93626E0C792}" srcOrd="3" destOrd="0" presId="urn:microsoft.com/office/officeart/2016/7/layout/BasicLinearProcessNumbered"/>
    <dgm:cxn modelId="{8D741C5B-A630-044E-BD4D-5DDE8B513194}" type="presParOf" srcId="{CD8CE34F-A4F4-1246-A231-72C455811CA0}" destId="{793C0970-A250-3543-AEFE-CEB0E415748A}" srcOrd="5" destOrd="0" presId="urn:microsoft.com/office/officeart/2016/7/layout/BasicLinearProcessNumbered"/>
    <dgm:cxn modelId="{72DC7E4E-220D-4B43-8E9C-118B92A94E7E}" type="presParOf" srcId="{CD8CE34F-A4F4-1246-A231-72C455811CA0}" destId="{DA9F18AC-07A1-CB48-ABEB-D133314215A1}" srcOrd="6" destOrd="0" presId="urn:microsoft.com/office/officeart/2016/7/layout/BasicLinearProcessNumbered"/>
    <dgm:cxn modelId="{CC366897-7068-DF4F-9F87-2D015C0B7C42}" type="presParOf" srcId="{DA9F18AC-07A1-CB48-ABEB-D133314215A1}" destId="{4805B2FA-BA65-244D-B10B-EE87A086B033}" srcOrd="0" destOrd="0" presId="urn:microsoft.com/office/officeart/2016/7/layout/BasicLinearProcessNumbered"/>
    <dgm:cxn modelId="{4DA74B7A-71F0-664C-9C7C-DB07A9463E40}" type="presParOf" srcId="{DA9F18AC-07A1-CB48-ABEB-D133314215A1}" destId="{301BAB6B-2DE2-B54B-B50B-5A290B9FACAD}" srcOrd="1" destOrd="0" presId="urn:microsoft.com/office/officeart/2016/7/layout/BasicLinearProcessNumbered"/>
    <dgm:cxn modelId="{5AA8B2B8-736C-D146-9230-C8665774F7F0}" type="presParOf" srcId="{DA9F18AC-07A1-CB48-ABEB-D133314215A1}" destId="{0DAEE20F-CCFC-5941-B528-DF5301C34DA1}" srcOrd="2" destOrd="0" presId="urn:microsoft.com/office/officeart/2016/7/layout/BasicLinearProcessNumbered"/>
    <dgm:cxn modelId="{8B351852-9E06-BC43-80F4-A771E7767C18}" type="presParOf" srcId="{DA9F18AC-07A1-CB48-ABEB-D133314215A1}" destId="{8C4E6894-8714-A641-8CCC-FC70B5BC5852}" srcOrd="3" destOrd="0" presId="urn:microsoft.com/office/officeart/2016/7/layout/BasicLinearProcessNumbered"/>
    <dgm:cxn modelId="{9C5D4637-B851-774D-B55D-16D0B7443BD0}" type="presParOf" srcId="{CD8CE34F-A4F4-1246-A231-72C455811CA0}" destId="{5E4DDFF1-C416-AA41-B245-75A1F0DEA913}" srcOrd="7" destOrd="0" presId="urn:microsoft.com/office/officeart/2016/7/layout/BasicLinearProcessNumbered"/>
    <dgm:cxn modelId="{190B040E-622D-CB4D-835C-F15B531D990F}" type="presParOf" srcId="{CD8CE34F-A4F4-1246-A231-72C455811CA0}" destId="{E38591C1-13E2-6045-AA19-0E0557EBD8FC}" srcOrd="8" destOrd="0" presId="urn:microsoft.com/office/officeart/2016/7/layout/BasicLinearProcessNumbered"/>
    <dgm:cxn modelId="{18AFBB60-A0F2-BD43-9CEE-E28BACD6C148}" type="presParOf" srcId="{E38591C1-13E2-6045-AA19-0E0557EBD8FC}" destId="{DA2B9B30-CFA8-D34A-BCB1-E40EBC83C677}" srcOrd="0" destOrd="0" presId="urn:microsoft.com/office/officeart/2016/7/layout/BasicLinearProcessNumbered"/>
    <dgm:cxn modelId="{1E320000-7634-F749-93BB-97CF55453008}" type="presParOf" srcId="{E38591C1-13E2-6045-AA19-0E0557EBD8FC}" destId="{5E6F1237-86C0-8C4A-89EE-E1335164D094}" srcOrd="1" destOrd="0" presId="urn:microsoft.com/office/officeart/2016/7/layout/BasicLinearProcessNumbered"/>
    <dgm:cxn modelId="{DC87FC3C-DE2C-0042-9520-3CCB3E886725}" type="presParOf" srcId="{E38591C1-13E2-6045-AA19-0E0557EBD8FC}" destId="{4B620AFE-A564-5948-991B-8915782D9D1F}" srcOrd="2" destOrd="0" presId="urn:microsoft.com/office/officeart/2016/7/layout/BasicLinearProcessNumbered"/>
    <dgm:cxn modelId="{E3D232B1-4AA3-2A44-9F05-DF9628A3208B}" type="presParOf" srcId="{E38591C1-13E2-6045-AA19-0E0557EBD8FC}" destId="{C3389B93-F377-B943-A534-807D98B46B97}" srcOrd="3" destOrd="0" presId="urn:microsoft.com/office/officeart/2016/7/layout/BasicLinearProcessNumbered"/>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0C41696-B41E-4774-BA29-10A0486CB5E4}" type="doc">
      <dgm:prSet loTypeId="urn:microsoft.com/office/officeart/2005/8/layout/vProcess5" loCatId="process" qsTypeId="urn:microsoft.com/office/officeart/2005/8/quickstyle/simple1" qsCatId="simple" csTypeId="urn:microsoft.com/office/officeart/2005/8/colors/colorful2" csCatId="colorful"/>
      <dgm:spPr/>
      <dgm:t>
        <a:bodyPr/>
        <a:lstStyle/>
        <a:p>
          <a:endParaRPr lang="en-US"/>
        </a:p>
      </dgm:t>
    </dgm:pt>
    <dgm:pt modelId="{C882AC07-EB9D-427E-B44F-AB07BB089D4E}">
      <dgm:prSet/>
      <dgm:spPr/>
      <dgm:t>
        <a:bodyPr/>
        <a:lstStyle/>
        <a:p>
          <a:r>
            <a:rPr lang="en-US"/>
            <a:t>“Architectural design choices made by the programmer… determine or influence the kinds of behaviours that the algorithm exhibits.”</a:t>
          </a:r>
        </a:p>
      </dgm:t>
    </dgm:pt>
    <dgm:pt modelId="{94C44F19-F30D-4754-9218-11DD9DF8D928}" type="parTrans" cxnId="{53FA0508-09CA-44B0-8534-1BB6427E7F0C}">
      <dgm:prSet/>
      <dgm:spPr/>
      <dgm:t>
        <a:bodyPr/>
        <a:lstStyle/>
        <a:p>
          <a:endParaRPr lang="en-US"/>
        </a:p>
      </dgm:t>
    </dgm:pt>
    <dgm:pt modelId="{2F200A5D-AACA-4472-82E9-EFE343B39BC6}" type="sibTrans" cxnId="{53FA0508-09CA-44B0-8534-1BB6427E7F0C}">
      <dgm:prSet/>
      <dgm:spPr/>
      <dgm:t>
        <a:bodyPr/>
        <a:lstStyle/>
        <a:p>
          <a:endParaRPr lang="en-US"/>
        </a:p>
      </dgm:t>
    </dgm:pt>
    <dgm:pt modelId="{392EEA78-F075-4D99-A15E-764747658105}">
      <dgm:prSet/>
      <dgm:spPr/>
      <dgm:t>
        <a:bodyPr/>
        <a:lstStyle/>
        <a:p>
          <a:r>
            <a:rPr lang="en-US"/>
            <a:t>AI systems evolve through human-driven processes: “AI replication behaviour may be facilitated through a culture of open source sharing… However, other institutions apply limits as well.”</a:t>
          </a:r>
        </a:p>
      </dgm:t>
    </dgm:pt>
    <dgm:pt modelId="{6BF6AB4C-2CDA-492A-BA95-330599BC42E6}" type="parTrans" cxnId="{D98FFFF7-3C38-4966-A33D-38F2BDDD0D04}">
      <dgm:prSet/>
      <dgm:spPr/>
      <dgm:t>
        <a:bodyPr/>
        <a:lstStyle/>
        <a:p>
          <a:endParaRPr lang="en-US"/>
        </a:p>
      </dgm:t>
    </dgm:pt>
    <dgm:pt modelId="{D7DA1426-8008-4787-80B0-1E3932ECFE19}" type="sibTrans" cxnId="{D98FFFF7-3C38-4966-A33D-38F2BDDD0D04}">
      <dgm:prSet/>
      <dgm:spPr/>
      <dgm:t>
        <a:bodyPr/>
        <a:lstStyle/>
        <a:p>
          <a:endParaRPr lang="en-US"/>
        </a:p>
      </dgm:t>
    </dgm:pt>
    <dgm:pt modelId="{BDB9EA40-9E83-B64E-96B6-824DB643E6A1}" type="pres">
      <dgm:prSet presAssocID="{20C41696-B41E-4774-BA29-10A0486CB5E4}" presName="outerComposite" presStyleCnt="0">
        <dgm:presLayoutVars>
          <dgm:chMax val="5"/>
          <dgm:dir/>
          <dgm:resizeHandles val="exact"/>
        </dgm:presLayoutVars>
      </dgm:prSet>
      <dgm:spPr/>
    </dgm:pt>
    <dgm:pt modelId="{751FB48B-C12D-8040-9822-F6E5FB1ED6C2}" type="pres">
      <dgm:prSet presAssocID="{20C41696-B41E-4774-BA29-10A0486CB5E4}" presName="dummyMaxCanvas" presStyleCnt="0">
        <dgm:presLayoutVars/>
      </dgm:prSet>
      <dgm:spPr/>
    </dgm:pt>
    <dgm:pt modelId="{052CB01F-298D-4944-9809-FB4EB45A074D}" type="pres">
      <dgm:prSet presAssocID="{20C41696-B41E-4774-BA29-10A0486CB5E4}" presName="TwoNodes_1" presStyleLbl="node1" presStyleIdx="0" presStyleCnt="2">
        <dgm:presLayoutVars>
          <dgm:bulletEnabled val="1"/>
        </dgm:presLayoutVars>
      </dgm:prSet>
      <dgm:spPr/>
    </dgm:pt>
    <dgm:pt modelId="{CB1C0FF2-49F4-444F-BA11-29516CA78D24}" type="pres">
      <dgm:prSet presAssocID="{20C41696-B41E-4774-BA29-10A0486CB5E4}" presName="TwoNodes_2" presStyleLbl="node1" presStyleIdx="1" presStyleCnt="2">
        <dgm:presLayoutVars>
          <dgm:bulletEnabled val="1"/>
        </dgm:presLayoutVars>
      </dgm:prSet>
      <dgm:spPr/>
    </dgm:pt>
    <dgm:pt modelId="{46DCED59-BC0B-644A-AB16-821597617819}" type="pres">
      <dgm:prSet presAssocID="{20C41696-B41E-4774-BA29-10A0486CB5E4}" presName="TwoConn_1-2" presStyleLbl="fgAccFollowNode1" presStyleIdx="0" presStyleCnt="1">
        <dgm:presLayoutVars>
          <dgm:bulletEnabled val="1"/>
        </dgm:presLayoutVars>
      </dgm:prSet>
      <dgm:spPr/>
    </dgm:pt>
    <dgm:pt modelId="{9DF9DF64-FD07-5E4D-863B-272A9285F964}" type="pres">
      <dgm:prSet presAssocID="{20C41696-B41E-4774-BA29-10A0486CB5E4}" presName="TwoNodes_1_text" presStyleLbl="node1" presStyleIdx="1" presStyleCnt="2">
        <dgm:presLayoutVars>
          <dgm:bulletEnabled val="1"/>
        </dgm:presLayoutVars>
      </dgm:prSet>
      <dgm:spPr/>
    </dgm:pt>
    <dgm:pt modelId="{2BAA2DF7-7878-8640-9C81-576151B4CC86}" type="pres">
      <dgm:prSet presAssocID="{20C41696-B41E-4774-BA29-10A0486CB5E4}" presName="TwoNodes_2_text" presStyleLbl="node1" presStyleIdx="1" presStyleCnt="2">
        <dgm:presLayoutVars>
          <dgm:bulletEnabled val="1"/>
        </dgm:presLayoutVars>
      </dgm:prSet>
      <dgm:spPr/>
    </dgm:pt>
  </dgm:ptLst>
  <dgm:cxnLst>
    <dgm:cxn modelId="{0F29AB03-C17C-FB4D-904E-CAD8BBAAD6E1}" type="presOf" srcId="{C882AC07-EB9D-427E-B44F-AB07BB089D4E}" destId="{052CB01F-298D-4944-9809-FB4EB45A074D}" srcOrd="0" destOrd="0" presId="urn:microsoft.com/office/officeart/2005/8/layout/vProcess5"/>
    <dgm:cxn modelId="{53FA0508-09CA-44B0-8534-1BB6427E7F0C}" srcId="{20C41696-B41E-4774-BA29-10A0486CB5E4}" destId="{C882AC07-EB9D-427E-B44F-AB07BB089D4E}" srcOrd="0" destOrd="0" parTransId="{94C44F19-F30D-4754-9218-11DD9DF8D928}" sibTransId="{2F200A5D-AACA-4472-82E9-EFE343B39BC6}"/>
    <dgm:cxn modelId="{ED83B510-AE42-5A46-AB5B-2841E5143B69}" type="presOf" srcId="{20C41696-B41E-4774-BA29-10A0486CB5E4}" destId="{BDB9EA40-9E83-B64E-96B6-824DB643E6A1}" srcOrd="0" destOrd="0" presId="urn:microsoft.com/office/officeart/2005/8/layout/vProcess5"/>
    <dgm:cxn modelId="{F60BC239-95E5-7E46-B95E-D52A2822A3B4}" type="presOf" srcId="{392EEA78-F075-4D99-A15E-764747658105}" destId="{CB1C0FF2-49F4-444F-BA11-29516CA78D24}" srcOrd="0" destOrd="0" presId="urn:microsoft.com/office/officeart/2005/8/layout/vProcess5"/>
    <dgm:cxn modelId="{DDB69389-6029-9441-BBFD-7DF84CA7497F}" type="presOf" srcId="{2F200A5D-AACA-4472-82E9-EFE343B39BC6}" destId="{46DCED59-BC0B-644A-AB16-821597617819}" srcOrd="0" destOrd="0" presId="urn:microsoft.com/office/officeart/2005/8/layout/vProcess5"/>
    <dgm:cxn modelId="{F31F78B6-B513-A140-9507-FDF92D7C050C}" type="presOf" srcId="{392EEA78-F075-4D99-A15E-764747658105}" destId="{2BAA2DF7-7878-8640-9C81-576151B4CC86}" srcOrd="1" destOrd="0" presId="urn:microsoft.com/office/officeart/2005/8/layout/vProcess5"/>
    <dgm:cxn modelId="{D98FFFF7-3C38-4966-A33D-38F2BDDD0D04}" srcId="{20C41696-B41E-4774-BA29-10A0486CB5E4}" destId="{392EEA78-F075-4D99-A15E-764747658105}" srcOrd="1" destOrd="0" parTransId="{6BF6AB4C-2CDA-492A-BA95-330599BC42E6}" sibTransId="{D7DA1426-8008-4787-80B0-1E3932ECFE19}"/>
    <dgm:cxn modelId="{2D0702FB-F8E7-554F-B68C-23DA49D46DDA}" type="presOf" srcId="{C882AC07-EB9D-427E-B44F-AB07BB089D4E}" destId="{9DF9DF64-FD07-5E4D-863B-272A9285F964}" srcOrd="1" destOrd="0" presId="urn:microsoft.com/office/officeart/2005/8/layout/vProcess5"/>
    <dgm:cxn modelId="{1FCD5AD1-5E06-D04B-95D0-F6C4F3BBE70B}" type="presParOf" srcId="{BDB9EA40-9E83-B64E-96B6-824DB643E6A1}" destId="{751FB48B-C12D-8040-9822-F6E5FB1ED6C2}" srcOrd="0" destOrd="0" presId="urn:microsoft.com/office/officeart/2005/8/layout/vProcess5"/>
    <dgm:cxn modelId="{32C03A17-D6D3-DA4F-A709-1F2C48F74744}" type="presParOf" srcId="{BDB9EA40-9E83-B64E-96B6-824DB643E6A1}" destId="{052CB01F-298D-4944-9809-FB4EB45A074D}" srcOrd="1" destOrd="0" presId="urn:microsoft.com/office/officeart/2005/8/layout/vProcess5"/>
    <dgm:cxn modelId="{C5C00B11-8C06-1948-A024-8585DADF8939}" type="presParOf" srcId="{BDB9EA40-9E83-B64E-96B6-824DB643E6A1}" destId="{CB1C0FF2-49F4-444F-BA11-29516CA78D24}" srcOrd="2" destOrd="0" presId="urn:microsoft.com/office/officeart/2005/8/layout/vProcess5"/>
    <dgm:cxn modelId="{A6314E70-E7D1-7644-9CDF-ACEC7BE18431}" type="presParOf" srcId="{BDB9EA40-9E83-B64E-96B6-824DB643E6A1}" destId="{46DCED59-BC0B-644A-AB16-821597617819}" srcOrd="3" destOrd="0" presId="urn:microsoft.com/office/officeart/2005/8/layout/vProcess5"/>
    <dgm:cxn modelId="{72C90B52-42B4-834D-A0FF-1FA0C507519C}" type="presParOf" srcId="{BDB9EA40-9E83-B64E-96B6-824DB643E6A1}" destId="{9DF9DF64-FD07-5E4D-863B-272A9285F964}" srcOrd="4" destOrd="0" presId="urn:microsoft.com/office/officeart/2005/8/layout/vProcess5"/>
    <dgm:cxn modelId="{7BDA4FF5-1B2E-104D-8216-0E7FDF9F2CC1}" type="presParOf" srcId="{BDB9EA40-9E83-B64E-96B6-824DB643E6A1}" destId="{2BAA2DF7-7878-8640-9C81-576151B4CC86}" srcOrd="5"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8B82A6-DE04-F842-8435-0C8BC1D7BB49}">
      <dsp:nvSpPr>
        <dsp:cNvPr id="0" name=""/>
        <dsp:cNvSpPr/>
      </dsp:nvSpPr>
      <dsp:spPr>
        <a:xfrm>
          <a:off x="3594" y="813467"/>
          <a:ext cx="1946002" cy="2724403"/>
        </a:xfrm>
        <a:prstGeom prst="rect">
          <a:avLst/>
        </a:prstGeom>
        <a:solidFill>
          <a:schemeClr val="accent2">
            <a:tint val="40000"/>
            <a:alpha val="90000"/>
            <a:hueOff val="0"/>
            <a:satOff val="0"/>
            <a:lumOff val="0"/>
            <a:alphaOff val="0"/>
          </a:schemeClr>
        </a:solidFill>
        <a:ln w="12700" cap="flat" cmpd="sng" algn="ctr">
          <a:solidFill>
            <a:schemeClr val="accent2">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755650">
            <a:lnSpc>
              <a:spcPct val="90000"/>
            </a:lnSpc>
            <a:spcBef>
              <a:spcPct val="0"/>
            </a:spcBef>
            <a:spcAft>
              <a:spcPct val="35000"/>
            </a:spcAft>
            <a:buNone/>
          </a:pPr>
          <a:r>
            <a:rPr lang="en-US" sz="1700" b="0" i="0" kern="1200" baseline="0"/>
            <a:t>The paper traces the beginnings of AI agents as a concept.</a:t>
          </a:r>
          <a:endParaRPr lang="en-US" sz="1700" kern="1200"/>
        </a:p>
      </dsp:txBody>
      <dsp:txXfrm>
        <a:off x="3594" y="1848740"/>
        <a:ext cx="1946002" cy="1634641"/>
      </dsp:txXfrm>
    </dsp:sp>
    <dsp:sp modelId="{CBEE69BB-4A31-4349-BBBA-939E6DF52EDD}">
      <dsp:nvSpPr>
        <dsp:cNvPr id="0" name=""/>
        <dsp:cNvSpPr/>
      </dsp:nvSpPr>
      <dsp:spPr>
        <a:xfrm>
          <a:off x="567934" y="1085907"/>
          <a:ext cx="817320" cy="817320"/>
        </a:xfrm>
        <a:prstGeom prst="ellipse">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1</a:t>
          </a:r>
        </a:p>
      </dsp:txBody>
      <dsp:txXfrm>
        <a:off x="687628" y="1205601"/>
        <a:ext cx="577932" cy="577932"/>
      </dsp:txXfrm>
    </dsp:sp>
    <dsp:sp modelId="{61554144-5EC1-8B49-8819-865F9FB5F712}">
      <dsp:nvSpPr>
        <dsp:cNvPr id="0" name=""/>
        <dsp:cNvSpPr/>
      </dsp:nvSpPr>
      <dsp:spPr>
        <a:xfrm>
          <a:off x="3594" y="3537798"/>
          <a:ext cx="1946002" cy="72"/>
        </a:xfrm>
        <a:prstGeom prst="rect">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ED3637A9-2381-7A44-AFE9-5DFCD9DF8595}">
      <dsp:nvSpPr>
        <dsp:cNvPr id="0" name=""/>
        <dsp:cNvSpPr/>
      </dsp:nvSpPr>
      <dsp:spPr>
        <a:xfrm>
          <a:off x="2144196" y="813467"/>
          <a:ext cx="1946002" cy="2724403"/>
        </a:xfrm>
        <a:prstGeom prst="rect">
          <a:avLst/>
        </a:prstGeom>
        <a:solidFill>
          <a:schemeClr val="accent3">
            <a:tint val="40000"/>
            <a:alpha val="90000"/>
            <a:hueOff val="0"/>
            <a:satOff val="0"/>
            <a:lumOff val="0"/>
            <a:alphaOff val="0"/>
          </a:schemeClr>
        </a:solidFill>
        <a:ln w="12700" cap="flat" cmpd="sng" algn="ctr">
          <a:solidFill>
            <a:schemeClr val="accent3">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755650">
            <a:lnSpc>
              <a:spcPct val="90000"/>
            </a:lnSpc>
            <a:spcBef>
              <a:spcPct val="0"/>
            </a:spcBef>
            <a:spcAft>
              <a:spcPct val="35000"/>
            </a:spcAft>
            <a:buNone/>
          </a:pPr>
          <a:r>
            <a:rPr lang="en-US" sz="1700" b="0" i="0" kern="1200" baseline="0"/>
            <a:t>It discusses the evolution of artificial intelligence.</a:t>
          </a:r>
          <a:endParaRPr lang="en-US" sz="1700" kern="1200"/>
        </a:p>
      </dsp:txBody>
      <dsp:txXfrm>
        <a:off x="2144196" y="1848740"/>
        <a:ext cx="1946002" cy="1634641"/>
      </dsp:txXfrm>
    </dsp:sp>
    <dsp:sp modelId="{AA720466-A743-F548-9BF8-E6F9BB9951C5}">
      <dsp:nvSpPr>
        <dsp:cNvPr id="0" name=""/>
        <dsp:cNvSpPr/>
      </dsp:nvSpPr>
      <dsp:spPr>
        <a:xfrm>
          <a:off x="2708537" y="1085907"/>
          <a:ext cx="817320" cy="817320"/>
        </a:xfrm>
        <a:prstGeom prst="ellipse">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1270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2</a:t>
          </a:r>
        </a:p>
      </dsp:txBody>
      <dsp:txXfrm>
        <a:off x="2828231" y="1205601"/>
        <a:ext cx="577932" cy="577932"/>
      </dsp:txXfrm>
    </dsp:sp>
    <dsp:sp modelId="{E8AA992A-B79F-1548-A94C-13E69A820AF8}">
      <dsp:nvSpPr>
        <dsp:cNvPr id="0" name=""/>
        <dsp:cNvSpPr/>
      </dsp:nvSpPr>
      <dsp:spPr>
        <a:xfrm>
          <a:off x="2144196" y="3537798"/>
          <a:ext cx="1946002" cy="72"/>
        </a:xfrm>
        <a:prstGeom prst="rect">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1270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8DBCF240-6ED9-0E4E-9F95-18DCC8D6C6A6}">
      <dsp:nvSpPr>
        <dsp:cNvPr id="0" name=""/>
        <dsp:cNvSpPr/>
      </dsp:nvSpPr>
      <dsp:spPr>
        <a:xfrm>
          <a:off x="4284798" y="813467"/>
          <a:ext cx="1946002" cy="2724403"/>
        </a:xfrm>
        <a:prstGeom prst="rect">
          <a:avLst/>
        </a:prstGeom>
        <a:solidFill>
          <a:schemeClr val="accent4">
            <a:tint val="40000"/>
            <a:alpha val="90000"/>
            <a:hueOff val="0"/>
            <a:satOff val="0"/>
            <a:lumOff val="0"/>
            <a:alphaOff val="0"/>
          </a:schemeClr>
        </a:solidFill>
        <a:ln w="12700" cap="flat" cmpd="sng" algn="ctr">
          <a:solidFill>
            <a:schemeClr val="accent4">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755650">
            <a:lnSpc>
              <a:spcPct val="90000"/>
            </a:lnSpc>
            <a:spcBef>
              <a:spcPct val="0"/>
            </a:spcBef>
            <a:spcAft>
              <a:spcPct val="35000"/>
            </a:spcAft>
            <a:buNone/>
          </a:pPr>
          <a:r>
            <a:rPr lang="en-US" sz="1700" b="0" i="0" kern="1200" baseline="0"/>
            <a:t>It considers the role of humans in this change.</a:t>
          </a:r>
          <a:endParaRPr lang="en-US" sz="1700" kern="1200"/>
        </a:p>
      </dsp:txBody>
      <dsp:txXfrm>
        <a:off x="4284798" y="1848740"/>
        <a:ext cx="1946002" cy="1634641"/>
      </dsp:txXfrm>
    </dsp:sp>
    <dsp:sp modelId="{9DDBD1AE-B395-F74E-AD72-615AAD06F47A}">
      <dsp:nvSpPr>
        <dsp:cNvPr id="0" name=""/>
        <dsp:cNvSpPr/>
      </dsp:nvSpPr>
      <dsp:spPr>
        <a:xfrm>
          <a:off x="4849139" y="1085907"/>
          <a:ext cx="817320" cy="817320"/>
        </a:xfrm>
        <a:prstGeom prst="ellipse">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1270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3</a:t>
          </a:r>
        </a:p>
      </dsp:txBody>
      <dsp:txXfrm>
        <a:off x="4968833" y="1205601"/>
        <a:ext cx="577932" cy="577932"/>
      </dsp:txXfrm>
    </dsp:sp>
    <dsp:sp modelId="{A54F23DD-74C1-4E42-BD9C-D05DF3255199}">
      <dsp:nvSpPr>
        <dsp:cNvPr id="0" name=""/>
        <dsp:cNvSpPr/>
      </dsp:nvSpPr>
      <dsp:spPr>
        <a:xfrm>
          <a:off x="4284798" y="3537798"/>
          <a:ext cx="1946002" cy="72"/>
        </a:xfrm>
        <a:prstGeom prst="rect">
          <a:avLst/>
        </a:prstGeom>
        <a:gradFill rotWithShape="0">
          <a:gsLst>
            <a:gs pos="0">
              <a:schemeClr val="accent2">
                <a:hueOff val="0"/>
                <a:satOff val="0"/>
                <a:lumOff val="0"/>
                <a:alphaOff val="0"/>
                <a:satMod val="103000"/>
                <a:lumMod val="102000"/>
                <a:tint val="94000"/>
              </a:schemeClr>
            </a:gs>
            <a:gs pos="50000">
              <a:schemeClr val="accent2">
                <a:hueOff val="0"/>
                <a:satOff val="0"/>
                <a:lumOff val="0"/>
                <a:alphaOff val="0"/>
                <a:satMod val="110000"/>
                <a:lumMod val="100000"/>
                <a:shade val="100000"/>
              </a:schemeClr>
            </a:gs>
            <a:gs pos="100000">
              <a:schemeClr val="accent2">
                <a:hueOff val="0"/>
                <a:satOff val="0"/>
                <a:lumOff val="0"/>
                <a:alphaOff val="0"/>
                <a:lumMod val="99000"/>
                <a:satMod val="120000"/>
                <a:shade val="78000"/>
              </a:schemeClr>
            </a:gs>
          </a:gsLst>
          <a:lin ang="5400000" scaled="0"/>
        </a:gradFill>
        <a:ln w="12700" cap="flat" cmpd="sng" algn="ctr">
          <a:solidFill>
            <a:schemeClr val="accent2">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4805B2FA-BA65-244D-B10B-EE87A086B033}">
      <dsp:nvSpPr>
        <dsp:cNvPr id="0" name=""/>
        <dsp:cNvSpPr/>
      </dsp:nvSpPr>
      <dsp:spPr>
        <a:xfrm>
          <a:off x="6425401" y="813467"/>
          <a:ext cx="1946002" cy="2724403"/>
        </a:xfrm>
        <a:prstGeom prst="rect">
          <a:avLst/>
        </a:prstGeom>
        <a:solidFill>
          <a:schemeClr val="accent5">
            <a:tint val="40000"/>
            <a:alpha val="90000"/>
            <a:hueOff val="0"/>
            <a:satOff val="0"/>
            <a:lumOff val="0"/>
            <a:alphaOff val="0"/>
          </a:schemeClr>
        </a:solidFill>
        <a:ln w="12700" cap="flat" cmpd="sng" algn="ctr">
          <a:solidFill>
            <a:schemeClr val="accent5">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755650">
            <a:lnSpc>
              <a:spcPct val="90000"/>
            </a:lnSpc>
            <a:spcBef>
              <a:spcPct val="0"/>
            </a:spcBef>
            <a:spcAft>
              <a:spcPct val="35000"/>
            </a:spcAft>
            <a:buNone/>
          </a:pPr>
          <a:r>
            <a:rPr lang="en-US" sz="1700" b="0" i="0" kern="1200" baseline="0"/>
            <a:t>It addresses ethical considerations related to AI.</a:t>
          </a:r>
          <a:endParaRPr lang="en-US" sz="1700" kern="1200"/>
        </a:p>
      </dsp:txBody>
      <dsp:txXfrm>
        <a:off x="6425401" y="1848740"/>
        <a:ext cx="1946002" cy="1634641"/>
      </dsp:txXfrm>
    </dsp:sp>
    <dsp:sp modelId="{301BAB6B-2DE2-B54B-B50B-5A290B9FACAD}">
      <dsp:nvSpPr>
        <dsp:cNvPr id="0" name=""/>
        <dsp:cNvSpPr/>
      </dsp:nvSpPr>
      <dsp:spPr>
        <a:xfrm>
          <a:off x="6989741" y="1085907"/>
          <a:ext cx="817320" cy="817320"/>
        </a:xfrm>
        <a:prstGeom prst="ellipse">
          <a:avLst/>
        </a:prstGeom>
        <a:gradFill rotWithShape="0">
          <a:gsLst>
            <a:gs pos="0">
              <a:schemeClr val="accent3">
                <a:hueOff val="0"/>
                <a:satOff val="0"/>
                <a:lumOff val="0"/>
                <a:alphaOff val="0"/>
                <a:satMod val="103000"/>
                <a:lumMod val="102000"/>
                <a:tint val="94000"/>
              </a:schemeClr>
            </a:gs>
            <a:gs pos="50000">
              <a:schemeClr val="accent3">
                <a:hueOff val="0"/>
                <a:satOff val="0"/>
                <a:lumOff val="0"/>
                <a:alphaOff val="0"/>
                <a:satMod val="110000"/>
                <a:lumMod val="100000"/>
                <a:shade val="100000"/>
              </a:schemeClr>
            </a:gs>
            <a:gs pos="100000">
              <a:schemeClr val="accent3">
                <a:hueOff val="0"/>
                <a:satOff val="0"/>
                <a:lumOff val="0"/>
                <a:alphaOff val="0"/>
                <a:lumMod val="99000"/>
                <a:satMod val="120000"/>
                <a:shade val="78000"/>
              </a:schemeClr>
            </a:gs>
          </a:gsLst>
          <a:lin ang="5400000" scaled="0"/>
        </a:gradFill>
        <a:ln w="12700" cap="flat" cmpd="sng" algn="ctr">
          <a:solidFill>
            <a:schemeClr val="accent3">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4</a:t>
          </a:r>
        </a:p>
      </dsp:txBody>
      <dsp:txXfrm>
        <a:off x="7109435" y="1205601"/>
        <a:ext cx="577932" cy="577932"/>
      </dsp:txXfrm>
    </dsp:sp>
    <dsp:sp modelId="{0DAEE20F-CCFC-5941-B528-DF5301C34DA1}">
      <dsp:nvSpPr>
        <dsp:cNvPr id="0" name=""/>
        <dsp:cNvSpPr/>
      </dsp:nvSpPr>
      <dsp:spPr>
        <a:xfrm>
          <a:off x="6425401" y="3537798"/>
          <a:ext cx="1946002" cy="72"/>
        </a:xfrm>
        <a:prstGeom prst="rect">
          <a:avLst/>
        </a:prstGeom>
        <a:gradFill rotWithShape="0">
          <a:gsLst>
            <a:gs pos="0">
              <a:schemeClr val="accent4">
                <a:hueOff val="0"/>
                <a:satOff val="0"/>
                <a:lumOff val="0"/>
                <a:alphaOff val="0"/>
                <a:satMod val="103000"/>
                <a:lumMod val="102000"/>
                <a:tint val="94000"/>
              </a:schemeClr>
            </a:gs>
            <a:gs pos="50000">
              <a:schemeClr val="accent4">
                <a:hueOff val="0"/>
                <a:satOff val="0"/>
                <a:lumOff val="0"/>
                <a:alphaOff val="0"/>
                <a:satMod val="110000"/>
                <a:lumMod val="100000"/>
                <a:shade val="100000"/>
              </a:schemeClr>
            </a:gs>
            <a:gs pos="100000">
              <a:schemeClr val="accent4">
                <a:hueOff val="0"/>
                <a:satOff val="0"/>
                <a:lumOff val="0"/>
                <a:alphaOff val="0"/>
                <a:lumMod val="99000"/>
                <a:satMod val="120000"/>
                <a:shade val="78000"/>
              </a:schemeClr>
            </a:gs>
          </a:gsLst>
          <a:lin ang="5400000" scaled="0"/>
        </a:gradFill>
        <a:ln w="12700" cap="flat" cmpd="sng" algn="ctr">
          <a:solidFill>
            <a:schemeClr val="accent4">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 modelId="{DA2B9B30-CFA8-D34A-BCB1-E40EBC83C677}">
      <dsp:nvSpPr>
        <dsp:cNvPr id="0" name=""/>
        <dsp:cNvSpPr/>
      </dsp:nvSpPr>
      <dsp:spPr>
        <a:xfrm>
          <a:off x="8566003" y="813467"/>
          <a:ext cx="1946002" cy="2724403"/>
        </a:xfrm>
        <a:prstGeom prst="rect">
          <a:avLst/>
        </a:prstGeom>
        <a:solidFill>
          <a:schemeClr val="accent6">
            <a:tint val="40000"/>
            <a:alpha val="90000"/>
            <a:hueOff val="0"/>
            <a:satOff val="0"/>
            <a:lumOff val="0"/>
            <a:alphaOff val="0"/>
          </a:schemeClr>
        </a:solidFill>
        <a:ln w="12700" cap="flat" cmpd="sng" algn="ctr">
          <a:solidFill>
            <a:schemeClr val="accent6">
              <a:tint val="40000"/>
              <a:alpha val="90000"/>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51718" tIns="330200" rIns="151718" bIns="330200" numCol="1" spcCol="1270" anchor="t" anchorCtr="0">
          <a:noAutofit/>
        </a:bodyPr>
        <a:lstStyle/>
        <a:p>
          <a:pPr marL="0" lvl="0" indent="0" algn="l" defTabSz="755650">
            <a:lnSpc>
              <a:spcPct val="90000"/>
            </a:lnSpc>
            <a:spcBef>
              <a:spcPct val="0"/>
            </a:spcBef>
            <a:spcAft>
              <a:spcPct val="35000"/>
            </a:spcAft>
            <a:buNone/>
          </a:pPr>
          <a:r>
            <a:rPr lang="en-US" sz="1700" b="0" i="0" kern="1200" baseline="0"/>
            <a:t>It emphasises that many AI systems operate as “black boxes”.</a:t>
          </a:r>
          <a:endParaRPr lang="en-US" sz="1700" kern="1200"/>
        </a:p>
      </dsp:txBody>
      <dsp:txXfrm>
        <a:off x="8566003" y="1848740"/>
        <a:ext cx="1946002" cy="1634641"/>
      </dsp:txXfrm>
    </dsp:sp>
    <dsp:sp modelId="{5E6F1237-86C0-8C4A-89EE-E1335164D094}">
      <dsp:nvSpPr>
        <dsp:cNvPr id="0" name=""/>
        <dsp:cNvSpPr/>
      </dsp:nvSpPr>
      <dsp:spPr>
        <a:xfrm>
          <a:off x="9130344" y="1085907"/>
          <a:ext cx="817320" cy="817320"/>
        </a:xfrm>
        <a:prstGeom prst="ellipse">
          <a:avLst/>
        </a:prstGeom>
        <a:gradFill rotWithShape="0">
          <a:gsLst>
            <a:gs pos="0">
              <a:schemeClr val="accent5">
                <a:hueOff val="0"/>
                <a:satOff val="0"/>
                <a:lumOff val="0"/>
                <a:alphaOff val="0"/>
                <a:satMod val="103000"/>
                <a:lumMod val="102000"/>
                <a:tint val="94000"/>
              </a:schemeClr>
            </a:gs>
            <a:gs pos="50000">
              <a:schemeClr val="accent5">
                <a:hueOff val="0"/>
                <a:satOff val="0"/>
                <a:lumOff val="0"/>
                <a:alphaOff val="0"/>
                <a:satMod val="110000"/>
                <a:lumMod val="100000"/>
                <a:shade val="100000"/>
              </a:schemeClr>
            </a:gs>
            <a:gs pos="100000">
              <a:schemeClr val="accent5">
                <a:hueOff val="0"/>
                <a:satOff val="0"/>
                <a:lumOff val="0"/>
                <a:alphaOff val="0"/>
                <a:lumMod val="99000"/>
                <a:satMod val="120000"/>
                <a:shade val="78000"/>
              </a:schemeClr>
            </a:gs>
          </a:gsLst>
          <a:lin ang="5400000" scaled="0"/>
        </a:gradFill>
        <a:ln w="12700" cap="flat" cmpd="sng" algn="ctr">
          <a:solidFill>
            <a:schemeClr val="accent5">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txBody>
        <a:bodyPr spcFirstLastPara="0" vert="horz" wrap="square" lIns="63722" tIns="12700" rIns="63722" bIns="12700" numCol="1" spcCol="1270" anchor="ctr" anchorCtr="0">
          <a:noAutofit/>
        </a:bodyPr>
        <a:lstStyle/>
        <a:p>
          <a:pPr marL="0" lvl="0" indent="0" algn="ctr" defTabSz="1733550">
            <a:lnSpc>
              <a:spcPct val="90000"/>
            </a:lnSpc>
            <a:spcBef>
              <a:spcPct val="0"/>
            </a:spcBef>
            <a:spcAft>
              <a:spcPct val="35000"/>
            </a:spcAft>
            <a:buNone/>
          </a:pPr>
          <a:r>
            <a:rPr lang="en-US" sz="3900" kern="1200"/>
            <a:t>5</a:t>
          </a:r>
        </a:p>
      </dsp:txBody>
      <dsp:txXfrm>
        <a:off x="9250038" y="1205601"/>
        <a:ext cx="577932" cy="577932"/>
      </dsp:txXfrm>
    </dsp:sp>
    <dsp:sp modelId="{4B620AFE-A564-5948-991B-8915782D9D1F}">
      <dsp:nvSpPr>
        <dsp:cNvPr id="0" name=""/>
        <dsp:cNvSpPr/>
      </dsp:nvSpPr>
      <dsp:spPr>
        <a:xfrm>
          <a:off x="8566003" y="3537798"/>
          <a:ext cx="1946002" cy="72"/>
        </a:xfrm>
        <a:prstGeom prst="rect">
          <a:avLst/>
        </a:prstGeom>
        <a:gradFill rotWithShape="0">
          <a:gsLst>
            <a:gs pos="0">
              <a:schemeClr val="accent6">
                <a:hueOff val="0"/>
                <a:satOff val="0"/>
                <a:lumOff val="0"/>
                <a:alphaOff val="0"/>
                <a:satMod val="103000"/>
                <a:lumMod val="102000"/>
                <a:tint val="94000"/>
              </a:schemeClr>
            </a:gs>
            <a:gs pos="50000">
              <a:schemeClr val="accent6">
                <a:hueOff val="0"/>
                <a:satOff val="0"/>
                <a:lumOff val="0"/>
                <a:alphaOff val="0"/>
                <a:satMod val="110000"/>
                <a:lumMod val="100000"/>
                <a:shade val="100000"/>
              </a:schemeClr>
            </a:gs>
            <a:gs pos="100000">
              <a:schemeClr val="accent6">
                <a:hueOff val="0"/>
                <a:satOff val="0"/>
                <a:lumOff val="0"/>
                <a:alphaOff val="0"/>
                <a:lumMod val="99000"/>
                <a:satMod val="120000"/>
                <a:shade val="78000"/>
              </a:schemeClr>
            </a:gs>
          </a:gsLst>
          <a:lin ang="5400000" scaled="0"/>
        </a:gradFill>
        <a:ln w="12700" cap="flat" cmpd="sng" algn="ctr">
          <a:solidFill>
            <a:schemeClr val="accent6">
              <a:hueOff val="0"/>
              <a:satOff val="0"/>
              <a:lumOff val="0"/>
              <a:alphaOff val="0"/>
            </a:schemeClr>
          </a:solidFill>
          <a:prstDash val="solid"/>
          <a:miter lim="800000"/>
        </a:ln>
        <a:effectLst/>
      </dsp:spPr>
      <dsp:style>
        <a:lnRef idx="1">
          <a:scrgbClr r="0" g="0" b="0"/>
        </a:lnRef>
        <a:fillRef idx="3">
          <a:scrgbClr r="0" g="0" b="0"/>
        </a:fillRef>
        <a:effectRef idx="2">
          <a:scrgbClr r="0" g="0" b="0"/>
        </a:effectRef>
        <a:fontRef idx="minor">
          <a:schemeClr val="lt1"/>
        </a:fontRef>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2CB01F-298D-4944-9809-FB4EB45A074D}">
      <dsp:nvSpPr>
        <dsp:cNvPr id="0" name=""/>
        <dsp:cNvSpPr/>
      </dsp:nvSpPr>
      <dsp:spPr>
        <a:xfrm>
          <a:off x="0" y="0"/>
          <a:ext cx="9288654" cy="1886762"/>
        </a:xfrm>
        <a:prstGeom prst="roundRect">
          <a:avLst>
            <a:gd name="adj" fmla="val 10000"/>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“Architectural design choices made by the programmer… determine or influence the kinds of behaviours that the algorithm exhibits.”</a:t>
          </a:r>
        </a:p>
      </dsp:txBody>
      <dsp:txXfrm>
        <a:off x="55261" y="55261"/>
        <a:ext cx="7338539" cy="1776240"/>
      </dsp:txXfrm>
    </dsp:sp>
    <dsp:sp modelId="{CB1C0FF2-49F4-444F-BA11-29516CA78D24}">
      <dsp:nvSpPr>
        <dsp:cNvPr id="0" name=""/>
        <dsp:cNvSpPr/>
      </dsp:nvSpPr>
      <dsp:spPr>
        <a:xfrm>
          <a:off x="1639174" y="2306042"/>
          <a:ext cx="9288654" cy="1886762"/>
        </a:xfrm>
        <a:prstGeom prst="roundRect">
          <a:avLst>
            <a:gd name="adj" fmla="val 10000"/>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sz="2200" kern="1200"/>
            <a:t>AI systems evolve through human-driven processes: “AI replication behaviour may be facilitated through a culture of open source sharing… However, other institutions apply limits as well.”</a:t>
          </a:r>
        </a:p>
      </dsp:txBody>
      <dsp:txXfrm>
        <a:off x="1694435" y="2361303"/>
        <a:ext cx="6312562" cy="1776240"/>
      </dsp:txXfrm>
    </dsp:sp>
    <dsp:sp modelId="{46DCED59-BC0B-644A-AB16-821597617819}">
      <dsp:nvSpPr>
        <dsp:cNvPr id="0" name=""/>
        <dsp:cNvSpPr/>
      </dsp:nvSpPr>
      <dsp:spPr>
        <a:xfrm>
          <a:off x="8062259" y="1483204"/>
          <a:ext cx="1226395" cy="1226395"/>
        </a:xfrm>
        <a:prstGeom prst="downArrow">
          <a:avLst>
            <a:gd name="adj1" fmla="val 55000"/>
            <a:gd name="adj2" fmla="val 45000"/>
          </a:avLst>
        </a:prstGeom>
        <a:solidFill>
          <a:schemeClr val="accent2">
            <a:tint val="40000"/>
            <a:alpha val="90000"/>
            <a:hueOff val="0"/>
            <a:satOff val="0"/>
            <a:lumOff val="0"/>
            <a:alphaOff val="0"/>
          </a:schemeClr>
        </a:solidFill>
        <a:ln w="19050" cap="flat" cmpd="sng" algn="ctr">
          <a:solidFill>
            <a:schemeClr val="accent2">
              <a:tint val="40000"/>
              <a:alpha val="9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marL="0" lvl="0" indent="0" algn="ctr" defTabSz="1600200">
            <a:lnSpc>
              <a:spcPct val="90000"/>
            </a:lnSpc>
            <a:spcBef>
              <a:spcPct val="0"/>
            </a:spcBef>
            <a:spcAft>
              <a:spcPct val="35000"/>
            </a:spcAft>
            <a:buNone/>
          </a:pPr>
          <a:endParaRPr lang="en-US" sz="3600" kern="1200"/>
        </a:p>
      </dsp:txBody>
      <dsp:txXfrm>
        <a:off x="8338198" y="1483204"/>
        <a:ext cx="674517" cy="922862"/>
      </dsp:txXfrm>
    </dsp:sp>
  </dsp:spTree>
</dsp:drawing>
</file>

<file path=ppt/diagrams/layout1.xml><?xml version="1.0" encoding="utf-8"?>
<dgm:layoutDef xmlns:dgm="http://schemas.openxmlformats.org/drawingml/2006/diagram" xmlns:a="http://schemas.openxmlformats.org/drawingml/2006/main" uniqueId="urn:microsoft.com/office/officeart/2016/7/layout/BasicLinearProcessNumbered">
  <dgm:title val="Basic Linear Process Numbered"/>
  <dgm:desc val="Used to show a progression; a timeline; sequential steps in a task, process, or workflow; or to emphasize movement or direction. Automatic numbers have been introduced to show the steps of the process which appears in a circle. Level 1 and Level 2 text appear in a rectangle."/>
  <dgm:catLst>
    <dgm:cat type="process"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101" type="sibTrans" cxnId="4">
          <dgm:prSet phldrT="1"/>
          <dgm:t>
            <a:bodyPr/>
            <a:lstStyle/>
            <a:p>
              <a:r>
                <a:t>1</a:t>
              </a:r>
            </a:p>
          </dgm:t>
        </dgm:pt>
        <dgm:pt modelId="201" type="sibTrans" cxnId="5">
          <dgm:prSet phldrT="2"/>
          <dgm:t>
            <a:bodyPr/>
            <a:lstStyle/>
            <a:p>
              <a:r>
                <a:t>2</a:t>
              </a:r>
            </a:p>
          </dgm:t>
        </dgm:pt>
        <dgm:pt modelId="301" type="sibTrans" cxnId="6">
          <dgm:prSet phldrT="3"/>
          <dgm:t>
            <a:bodyPr/>
            <a:lstStyle/>
            <a:p>
              <a:r>
                <a:t>3</a:t>
              </a:r>
            </a:p>
          </dgm:t>
        </dgm:pt>
      </dgm:ptLst>
      <dgm:cxnLst>
        <dgm:cxn modelId="4" srcId="0" destId="1" srcOrd="0" destOrd="0" sibTransId="101"/>
        <dgm:cxn modelId="5" srcId="0" destId="2" srcOrd="1" destOrd="0" sibTransId="201"/>
        <dgm:cxn modelId="6" srcId="0" destId="3" srcOrd="2" destOrd="0" sibTransId="301"/>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animLvl val="lvl"/>
      <dgm:resizeHandles val="exact"/>
    </dgm:varLst>
    <dgm:alg type="lin">
      <dgm:param type="linDir" val="fromL"/>
      <dgm:param type="nodeVertAlign" val="t"/>
    </dgm:alg>
    <dgm:shape xmlns:r="http://schemas.openxmlformats.org/officeDocument/2006/relationships" r:blip="">
      <dgm:adjLst/>
    </dgm:shape>
    <dgm:presOf/>
    <dgm:constrLst>
      <dgm:constr type="h" for="ch" forName="compositeNode" refType="h"/>
      <dgm:constr type="w" for="ch" forName="compositeNode" refType="w"/>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1"/>
      <dgm:constr type="primFontSz" for="des" forName="sibTransNodeCircle" op="equ"/>
      <dgm:constr type="primFontSz" for="des" forName="nodeText" op="equ"/>
      <dgm:constr type="h" for="des" forName="sibTransNodeCircle" op="equ"/>
      <dgm:constr type="w" for="des" forName="sibTransNodeCircle" op="equ"/>
    </dgm:constrLst>
    <dgm:ruleLst>
      <dgm:rule type="h" val="NaN" fact="1.2" max="NaN"/>
    </dgm:ruleLst>
    <dgm:forEach name="Name4" axis="ch" ptType="node">
      <dgm:layoutNode name="compositeNode">
        <dgm:varLst>
          <dgm:bulletEnabled val="1"/>
        </dgm:varLst>
        <dgm:alg type="composite"/>
        <dgm:constrLst>
          <dgm:constr type="h" refType="w" op="lte" fact="1.4"/>
          <dgm:constr type="w" for="ch" forName="bgRect" refType="w"/>
          <dgm:constr type="h" for="ch" forName="bgRect" refType="h"/>
          <dgm:constr type="t" for="ch" forName="bgRect"/>
          <dgm:constr type="l" for="ch" forName="bgRect"/>
          <dgm:constr type="h" for="ch" forName="sibTransNodeCircle" refType="h" refFor="ch" refForName="bgRect" fact="0.3"/>
          <dgm:constr type="w" for="ch" forName="sibTransNodeCircle" refType="h" refFor="ch" refForName="sibTransNodeCircle"/>
          <dgm:constr type="ctrX" for="ch" forName="sibTransNodeCircle" refType="w" fact="0.5"/>
          <dgm:constr type="ctrY" for="ch" forName="sibTransNodeCircle" refType="h" fact="0.25"/>
          <dgm:constr type="r" for="ch" forName="nodeText" refType="r" refFor="ch" refForName="bgRect"/>
          <dgm:constr type="h" for="ch" forName="nodeText" refType="h" refFor="ch" refForName="bgRect" fact="0.6"/>
          <dgm:constr type="t" for="ch" forName="nodeText" refType="h" refFor="ch" refForName="bgRect" fact="0.38"/>
          <dgm:constr type="b" for="ch" forName="bottomLine" refType="b" refFor="ch" refForName="bgRect"/>
          <dgm:constr type="w" for="ch" forName="bottomLine" refType="w" refFor="ch" refForName="bgRect"/>
          <dgm:constr type="h" for="ch" forName="bottomLine" val="0.002"/>
        </dgm:constrLst>
        <dgm:ruleLst/>
        <dgm:layoutNode name="bgRect" styleLbl="bgAccFollowNode1">
          <dgm:alg type="sp"/>
          <dgm:shape xmlns:r="http://schemas.openxmlformats.org/officeDocument/2006/relationships" type="rect" r:blip="">
            <dgm:adjLst/>
          </dgm:shape>
          <dgm:presOf axis="self"/>
          <dgm:constrLst/>
          <dgm:ruleLst/>
        </dgm:layoutNode>
        <dgm:forEach name="Name19" axis="followSib" ptType="sibTrans" hideLastTrans="0" cnt="1">
          <dgm:layoutNode name="sibTransNodeCircle" styleLbl="alignNode1">
            <dgm:varLst>
              <dgm:chMax val="0"/>
              <dgm:bulletEnabled/>
            </dgm:varLst>
            <dgm:presOf axis="self" ptType="sibTrans"/>
            <dgm:alg type="tx">
              <dgm:param type="txAnchorVert" val="mid"/>
              <dgm:param type="txAnchorHorzCh" val="ctr"/>
            </dgm:alg>
            <dgm:shape xmlns:r="http://schemas.openxmlformats.org/officeDocument/2006/relationships" type="ellipse" r:blip="">
              <dgm:adjLst/>
            </dgm:shape>
            <dgm:constrLst>
              <dgm:constr type="w" refType="h" op="lte"/>
              <dgm:constr type="primFontSz" val="48"/>
              <dgm:constr type="tMarg" val="1"/>
              <dgm:constr type="lMarg" refType="w" fact="0.221"/>
              <dgm:constr type="rMarg" refType="w" fact="0.221"/>
              <dgm:constr type="bMarg" val="1"/>
            </dgm:constrLst>
            <dgm:ruleLst>
              <dgm:rule type="primFontSz" val="14" fact="NaN" max="NaN"/>
            </dgm:ruleLst>
          </dgm:layoutNode>
        </dgm:forEach>
        <dgm:layoutNode name="bottomLine" styleLbl="alignNode1">
          <dgm:varLst/>
          <dgm:presOf/>
          <dgm:alg type="sp"/>
          <dgm:shape xmlns:r="http://schemas.openxmlformats.org/officeDocument/2006/relationships" type="rect" r:blip="">
            <dgm:adjLst/>
          </dgm:shape>
          <dgm:constrLst/>
          <dgm:ruleLst/>
        </dgm:layoutNode>
        <dgm:layoutNode name="nodeText" styleLbl="bgAccFollowNode1" moveWith="bgRect">
          <dgm:varLst>
            <dgm:bulletEnabled val="1"/>
          </dgm:varLst>
          <dgm:alg type="tx">
            <dgm:param type="parTxLTRAlign" val="l"/>
            <dgm:param type="parTxRTLAlign" val="r"/>
            <dgm:param type="txAnchorVert" val="t"/>
          </dgm:alg>
          <dgm:shape xmlns:r="http://schemas.openxmlformats.org/officeDocument/2006/relationships" type="rect" r:blip="" zOrderOff="-1" hideGeom="1">
            <dgm:adjLst/>
          </dgm:shape>
          <dgm:presOf axis="desOrSelf" ptType="node"/>
          <dgm:constrLst>
            <dgm:constr type="primFontSz" val="26"/>
            <dgm:constr type="tMarg" val="26"/>
            <dgm:constr type="lMarg" refType="w" fact="0.221"/>
            <dgm:constr type="rMarg" refType="w" fact="0.221"/>
            <dgm:constr type="bMarg" val="26"/>
          </dgm:constrLst>
          <dgm:ruleLst>
            <dgm:rule type="primFontSz" val="11" fact="NaN" max="NaN"/>
          </dgm:ruleLst>
        </dgm:layoutNode>
      </dgm:layoutNode>
      <dgm:forEach name="Name14" axis="followSib" ptType="sibTrans" cnt="1">
        <dgm:layoutNode name="sibTrans">
          <dgm:alg type="sp"/>
          <dgm:shape xmlns:r="http://schemas.openxmlformats.org/officeDocument/2006/relationships" r:blip="">
            <dgm:adjLst/>
          </dgm:shape>
          <dgm:presOf/>
          <dgm:constrLst/>
          <dgm:ruleLst/>
        </dgm:layoutNode>
      </dgm:forEach>
    </dgm:forEach>
  </dgm:layoutNode>
  <dgm:extLst>
    <a:ext uri="{4F341089-5ED1-44EC-B178-C955D00A3D55}">
      <dgm1611:autoBuNodeInfoLst xmlns:dgm1611="http://schemas.microsoft.com/office/drawing/2016/11/diagram">
        <dgm1611:autoBuNodeInfo lvl="1" ptType="sibTrans">
          <dgm1611:buPr prefix="" leadZeros="0">
            <a:buAutoNum type="arabicParenBoth"/>
          </dgm1611:buPr>
        </dgm1611:autoBuNodeInfo>
      </dgm1611:autoBuNodeInfoLst>
    </a:ext>
  </dgm:extLst>
</dgm:layoutDef>
</file>

<file path=ppt/diagrams/layout2.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68DC5B9-4823-494F-AA42-72BBE369BB9C}" type="datetimeFigureOut">
              <a:rPr lang="en-US" smtClean="0"/>
              <a:t>1/19/26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D62947B-354F-3640-B040-68065FDCF42C}" type="slidenum">
              <a:rPr lang="en-US" smtClean="0"/>
              <a:t>‹#›</a:t>
            </a:fld>
            <a:endParaRPr lang="en-US"/>
          </a:p>
        </p:txBody>
      </p:sp>
    </p:spTree>
    <p:extLst>
      <p:ext uri="{BB962C8B-B14F-4D97-AF65-F5344CB8AC3E}">
        <p14:creationId xmlns:p14="http://schemas.microsoft.com/office/powerpoint/2010/main" val="172342319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8D62947B-354F-3640-B040-68065FDCF42C}" type="slidenum">
              <a:rPr lang="en-US" smtClean="0"/>
              <a:t>2</a:t>
            </a:fld>
            <a:endParaRPr lang="en-US"/>
          </a:p>
        </p:txBody>
      </p:sp>
    </p:spTree>
    <p:extLst>
      <p:ext uri="{BB962C8B-B14F-4D97-AF65-F5344CB8AC3E}">
        <p14:creationId xmlns:p14="http://schemas.microsoft.com/office/powerpoint/2010/main" val="17966562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F6A70A-165A-55AE-22A3-2ED2D67CE29F}"/>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US"/>
          </a:p>
        </p:txBody>
      </p:sp>
      <p:sp>
        <p:nvSpPr>
          <p:cNvPr id="3" name="Subtitle 2">
            <a:extLst>
              <a:ext uri="{FF2B5EF4-FFF2-40B4-BE49-F238E27FC236}">
                <a16:creationId xmlns:a16="http://schemas.microsoft.com/office/drawing/2014/main" id="{CE7CB93F-8952-3D6E-E417-561E23BA3FB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4" name="Date Placeholder 3">
            <a:extLst>
              <a:ext uri="{FF2B5EF4-FFF2-40B4-BE49-F238E27FC236}">
                <a16:creationId xmlns:a16="http://schemas.microsoft.com/office/drawing/2014/main" id="{9A85B504-D674-A29E-7E46-7932319D44D0}"/>
              </a:ext>
            </a:extLst>
          </p:cNvPr>
          <p:cNvSpPr>
            <a:spLocks noGrp="1"/>
          </p:cNvSpPr>
          <p:nvPr>
            <p:ph type="dt" sz="half" idx="10"/>
          </p:nvPr>
        </p:nvSpPr>
        <p:spPr/>
        <p:txBody>
          <a:bodyPr/>
          <a:lstStyle/>
          <a:p>
            <a:fld id="{DD9806F0-6599-354E-8F59-2C8E60A0BFB7}" type="datetimeFigureOut">
              <a:rPr lang="en-US" smtClean="0"/>
              <a:t>1/19/26</a:t>
            </a:fld>
            <a:endParaRPr lang="en-US"/>
          </a:p>
        </p:txBody>
      </p:sp>
      <p:sp>
        <p:nvSpPr>
          <p:cNvPr id="5" name="Footer Placeholder 4">
            <a:extLst>
              <a:ext uri="{FF2B5EF4-FFF2-40B4-BE49-F238E27FC236}">
                <a16:creationId xmlns:a16="http://schemas.microsoft.com/office/drawing/2014/main" id="{5A2BB113-DEB2-5408-9B42-75EB5435528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907F409-B195-350E-E8EA-613D5027C706}"/>
              </a:ext>
            </a:extLst>
          </p:cNvPr>
          <p:cNvSpPr>
            <a:spLocks noGrp="1"/>
          </p:cNvSpPr>
          <p:nvPr>
            <p:ph type="sldNum" sz="quarter" idx="12"/>
          </p:nvPr>
        </p:nvSpPr>
        <p:spPr/>
        <p:txBody>
          <a:bodyPr/>
          <a:lstStyle/>
          <a:p>
            <a:fld id="{EB17C233-6613-6648-A443-3F5844736578}" type="slidenum">
              <a:rPr lang="en-US" smtClean="0"/>
              <a:t>‹#›</a:t>
            </a:fld>
            <a:endParaRPr lang="en-US"/>
          </a:p>
        </p:txBody>
      </p:sp>
    </p:spTree>
    <p:extLst>
      <p:ext uri="{BB962C8B-B14F-4D97-AF65-F5344CB8AC3E}">
        <p14:creationId xmlns:p14="http://schemas.microsoft.com/office/powerpoint/2010/main" val="893519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D6AD7-4D89-50C3-7A04-BAD7B45D4F9C}"/>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E7992B50-80A4-E99E-DD91-24B6019511A4}"/>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6D9D8CBB-9999-C25A-F5BD-06DE11F75D48}"/>
              </a:ext>
            </a:extLst>
          </p:cNvPr>
          <p:cNvSpPr>
            <a:spLocks noGrp="1"/>
          </p:cNvSpPr>
          <p:nvPr>
            <p:ph type="dt" sz="half" idx="10"/>
          </p:nvPr>
        </p:nvSpPr>
        <p:spPr/>
        <p:txBody>
          <a:bodyPr/>
          <a:lstStyle/>
          <a:p>
            <a:fld id="{DD9806F0-6599-354E-8F59-2C8E60A0BFB7}" type="datetimeFigureOut">
              <a:rPr lang="en-US" smtClean="0"/>
              <a:t>1/19/26</a:t>
            </a:fld>
            <a:endParaRPr lang="en-US"/>
          </a:p>
        </p:txBody>
      </p:sp>
      <p:sp>
        <p:nvSpPr>
          <p:cNvPr id="5" name="Footer Placeholder 4">
            <a:extLst>
              <a:ext uri="{FF2B5EF4-FFF2-40B4-BE49-F238E27FC236}">
                <a16:creationId xmlns:a16="http://schemas.microsoft.com/office/drawing/2014/main" id="{4B28D7F7-C5DE-51E0-A9E0-71E0560626D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383F960-DFBD-F751-5470-D0FC44632A65}"/>
              </a:ext>
            </a:extLst>
          </p:cNvPr>
          <p:cNvSpPr>
            <a:spLocks noGrp="1"/>
          </p:cNvSpPr>
          <p:nvPr>
            <p:ph type="sldNum" sz="quarter" idx="12"/>
          </p:nvPr>
        </p:nvSpPr>
        <p:spPr/>
        <p:txBody>
          <a:bodyPr/>
          <a:lstStyle/>
          <a:p>
            <a:fld id="{EB17C233-6613-6648-A443-3F5844736578}" type="slidenum">
              <a:rPr lang="en-US" smtClean="0"/>
              <a:t>‹#›</a:t>
            </a:fld>
            <a:endParaRPr lang="en-US"/>
          </a:p>
        </p:txBody>
      </p:sp>
    </p:spTree>
    <p:extLst>
      <p:ext uri="{BB962C8B-B14F-4D97-AF65-F5344CB8AC3E}">
        <p14:creationId xmlns:p14="http://schemas.microsoft.com/office/powerpoint/2010/main" val="36884587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8B29D7-0835-4005-C838-7F6505BCA6F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US"/>
          </a:p>
        </p:txBody>
      </p:sp>
      <p:sp>
        <p:nvSpPr>
          <p:cNvPr id="3" name="Text Placeholder 2">
            <a:extLst>
              <a:ext uri="{FF2B5EF4-FFF2-40B4-BE49-F238E27FC236}">
                <a16:creationId xmlns:a16="http://schemas.microsoft.com/office/drawing/2014/main" id="{24059156-6BDF-D726-C7DA-664CB5FEBFB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A2D8DC8B-A88B-F255-95A5-9F474201147B}"/>
              </a:ext>
            </a:extLst>
          </p:cNvPr>
          <p:cNvSpPr>
            <a:spLocks noGrp="1"/>
          </p:cNvSpPr>
          <p:nvPr>
            <p:ph type="dt" sz="half" idx="10"/>
          </p:nvPr>
        </p:nvSpPr>
        <p:spPr/>
        <p:txBody>
          <a:bodyPr/>
          <a:lstStyle/>
          <a:p>
            <a:fld id="{DD9806F0-6599-354E-8F59-2C8E60A0BFB7}" type="datetimeFigureOut">
              <a:rPr lang="en-US" smtClean="0"/>
              <a:t>1/19/26</a:t>
            </a:fld>
            <a:endParaRPr lang="en-US"/>
          </a:p>
        </p:txBody>
      </p:sp>
      <p:sp>
        <p:nvSpPr>
          <p:cNvPr id="5" name="Footer Placeholder 4">
            <a:extLst>
              <a:ext uri="{FF2B5EF4-FFF2-40B4-BE49-F238E27FC236}">
                <a16:creationId xmlns:a16="http://schemas.microsoft.com/office/drawing/2014/main" id="{1762FA62-8B45-99AC-67DE-4D7C118CFD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BB038E3-0FE6-0B7B-E585-40C9453E1E7D}"/>
              </a:ext>
            </a:extLst>
          </p:cNvPr>
          <p:cNvSpPr>
            <a:spLocks noGrp="1"/>
          </p:cNvSpPr>
          <p:nvPr>
            <p:ph type="sldNum" sz="quarter" idx="12"/>
          </p:nvPr>
        </p:nvSpPr>
        <p:spPr/>
        <p:txBody>
          <a:bodyPr/>
          <a:lstStyle/>
          <a:p>
            <a:fld id="{EB17C233-6613-6648-A443-3F5844736578}" type="slidenum">
              <a:rPr lang="en-US" smtClean="0"/>
              <a:t>‹#›</a:t>
            </a:fld>
            <a:endParaRPr lang="en-US"/>
          </a:p>
        </p:txBody>
      </p:sp>
    </p:spTree>
    <p:extLst>
      <p:ext uri="{BB962C8B-B14F-4D97-AF65-F5344CB8AC3E}">
        <p14:creationId xmlns:p14="http://schemas.microsoft.com/office/powerpoint/2010/main" val="3612726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BDCC62-FB3D-B928-00F5-6D9DEF0FF702}"/>
              </a:ext>
            </a:extLst>
          </p:cNvPr>
          <p:cNvSpPr>
            <a:spLocks noGrp="1"/>
          </p:cNvSpPr>
          <p:nvPr>
            <p:ph type="title"/>
          </p:nvPr>
        </p:nvSpPr>
        <p:spPr/>
        <p:txBody>
          <a:bodyPr/>
          <a:lstStyle/>
          <a:p>
            <a:r>
              <a:rPr lang="en-GB"/>
              <a:t>Click to edit Master title style</a:t>
            </a:r>
            <a:endParaRPr lang="en-US"/>
          </a:p>
        </p:txBody>
      </p:sp>
      <p:sp>
        <p:nvSpPr>
          <p:cNvPr id="3" name="Content Placeholder 2">
            <a:extLst>
              <a:ext uri="{FF2B5EF4-FFF2-40B4-BE49-F238E27FC236}">
                <a16:creationId xmlns:a16="http://schemas.microsoft.com/office/drawing/2014/main" id="{36E48EC3-288D-80DF-8F57-261D1940E3AE}"/>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a:extLst>
              <a:ext uri="{FF2B5EF4-FFF2-40B4-BE49-F238E27FC236}">
                <a16:creationId xmlns:a16="http://schemas.microsoft.com/office/drawing/2014/main" id="{A2C4E83A-77D9-249E-0804-707B2D6F71A6}"/>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a:extLst>
              <a:ext uri="{FF2B5EF4-FFF2-40B4-BE49-F238E27FC236}">
                <a16:creationId xmlns:a16="http://schemas.microsoft.com/office/drawing/2014/main" id="{1E588519-F703-98BC-F0D2-B579ADB8E342}"/>
              </a:ext>
            </a:extLst>
          </p:cNvPr>
          <p:cNvSpPr>
            <a:spLocks noGrp="1"/>
          </p:cNvSpPr>
          <p:nvPr>
            <p:ph type="dt" sz="half" idx="10"/>
          </p:nvPr>
        </p:nvSpPr>
        <p:spPr/>
        <p:txBody>
          <a:bodyPr/>
          <a:lstStyle/>
          <a:p>
            <a:fld id="{DD9806F0-6599-354E-8F59-2C8E60A0BFB7}" type="datetimeFigureOut">
              <a:rPr lang="en-US" smtClean="0"/>
              <a:t>1/19/26</a:t>
            </a:fld>
            <a:endParaRPr lang="en-US"/>
          </a:p>
        </p:txBody>
      </p:sp>
      <p:sp>
        <p:nvSpPr>
          <p:cNvPr id="6" name="Footer Placeholder 5">
            <a:extLst>
              <a:ext uri="{FF2B5EF4-FFF2-40B4-BE49-F238E27FC236}">
                <a16:creationId xmlns:a16="http://schemas.microsoft.com/office/drawing/2014/main" id="{C426D544-C716-E045-CFE3-0B01D2ABB5B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18C5AD9-4629-7C89-F9F5-EA37FD04BC5B}"/>
              </a:ext>
            </a:extLst>
          </p:cNvPr>
          <p:cNvSpPr>
            <a:spLocks noGrp="1"/>
          </p:cNvSpPr>
          <p:nvPr>
            <p:ph type="sldNum" sz="quarter" idx="12"/>
          </p:nvPr>
        </p:nvSpPr>
        <p:spPr/>
        <p:txBody>
          <a:bodyPr/>
          <a:lstStyle/>
          <a:p>
            <a:fld id="{EB17C233-6613-6648-A443-3F5844736578}" type="slidenum">
              <a:rPr lang="en-US" smtClean="0"/>
              <a:t>‹#›</a:t>
            </a:fld>
            <a:endParaRPr lang="en-US"/>
          </a:p>
        </p:txBody>
      </p:sp>
    </p:spTree>
    <p:extLst>
      <p:ext uri="{BB962C8B-B14F-4D97-AF65-F5344CB8AC3E}">
        <p14:creationId xmlns:p14="http://schemas.microsoft.com/office/powerpoint/2010/main" val="104329262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39F647-9CC7-4FDF-6EF0-ACB2CCB7DCC2}"/>
              </a:ext>
            </a:extLst>
          </p:cNvPr>
          <p:cNvSpPr>
            <a:spLocks noGrp="1"/>
          </p:cNvSpPr>
          <p:nvPr>
            <p:ph type="title"/>
          </p:nvPr>
        </p:nvSpPr>
        <p:spPr>
          <a:xfrm>
            <a:off x="839788" y="365125"/>
            <a:ext cx="10515600" cy="1325563"/>
          </a:xfrm>
        </p:spPr>
        <p:txBody>
          <a:bodyPr/>
          <a:lstStyle/>
          <a:p>
            <a:r>
              <a:rPr lang="en-GB"/>
              <a:t>Click to edit Master title style</a:t>
            </a:r>
            <a:endParaRPr lang="en-US"/>
          </a:p>
        </p:txBody>
      </p:sp>
      <p:sp>
        <p:nvSpPr>
          <p:cNvPr id="3" name="Text Placeholder 2">
            <a:extLst>
              <a:ext uri="{FF2B5EF4-FFF2-40B4-BE49-F238E27FC236}">
                <a16:creationId xmlns:a16="http://schemas.microsoft.com/office/drawing/2014/main" id="{DF927854-438C-9AD1-3D03-DB633BAFC42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EA95C668-C5D4-6A38-8D70-912D67061CBE}"/>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a:extLst>
              <a:ext uri="{FF2B5EF4-FFF2-40B4-BE49-F238E27FC236}">
                <a16:creationId xmlns:a16="http://schemas.microsoft.com/office/drawing/2014/main" id="{50BC52AB-82CA-86D6-1F15-0A73E99453E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2D3DE2EB-2216-E8EA-AFF5-F0FEE193C7DE}"/>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55CA33E9-34AA-C9E3-A51C-EFCB1019FAE9}"/>
              </a:ext>
            </a:extLst>
          </p:cNvPr>
          <p:cNvSpPr>
            <a:spLocks noGrp="1"/>
          </p:cNvSpPr>
          <p:nvPr>
            <p:ph type="dt" sz="half" idx="10"/>
          </p:nvPr>
        </p:nvSpPr>
        <p:spPr/>
        <p:txBody>
          <a:bodyPr/>
          <a:lstStyle/>
          <a:p>
            <a:fld id="{DD9806F0-6599-354E-8F59-2C8E60A0BFB7}" type="datetimeFigureOut">
              <a:rPr lang="en-US" smtClean="0"/>
              <a:t>1/19/26</a:t>
            </a:fld>
            <a:endParaRPr lang="en-US"/>
          </a:p>
        </p:txBody>
      </p:sp>
      <p:sp>
        <p:nvSpPr>
          <p:cNvPr id="8" name="Footer Placeholder 7">
            <a:extLst>
              <a:ext uri="{FF2B5EF4-FFF2-40B4-BE49-F238E27FC236}">
                <a16:creationId xmlns:a16="http://schemas.microsoft.com/office/drawing/2014/main" id="{BF0A59FF-8CCD-E4BB-A237-681F0F19735A}"/>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EF848BE8-4D3F-CC9E-07B8-6146422D0B8A}"/>
              </a:ext>
            </a:extLst>
          </p:cNvPr>
          <p:cNvSpPr>
            <a:spLocks noGrp="1"/>
          </p:cNvSpPr>
          <p:nvPr>
            <p:ph type="sldNum" sz="quarter" idx="12"/>
          </p:nvPr>
        </p:nvSpPr>
        <p:spPr/>
        <p:txBody>
          <a:bodyPr/>
          <a:lstStyle/>
          <a:p>
            <a:fld id="{EB17C233-6613-6648-A443-3F5844736578}" type="slidenum">
              <a:rPr lang="en-US" smtClean="0"/>
              <a:t>‹#›</a:t>
            </a:fld>
            <a:endParaRPr lang="en-US"/>
          </a:p>
        </p:txBody>
      </p:sp>
    </p:spTree>
    <p:extLst>
      <p:ext uri="{BB962C8B-B14F-4D97-AF65-F5344CB8AC3E}">
        <p14:creationId xmlns:p14="http://schemas.microsoft.com/office/powerpoint/2010/main" val="397086372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6A22C2-C043-3E54-F572-E729956BF888}"/>
              </a:ext>
            </a:extLst>
          </p:cNvPr>
          <p:cNvSpPr>
            <a:spLocks noGrp="1"/>
          </p:cNvSpPr>
          <p:nvPr>
            <p:ph type="title"/>
          </p:nvPr>
        </p:nvSpPr>
        <p:spPr/>
        <p:txBody>
          <a:bodyPr/>
          <a:lstStyle/>
          <a:p>
            <a:r>
              <a:rPr lang="en-GB"/>
              <a:t>Click to edit Master title style</a:t>
            </a:r>
            <a:endParaRPr lang="en-US"/>
          </a:p>
        </p:txBody>
      </p:sp>
      <p:sp>
        <p:nvSpPr>
          <p:cNvPr id="3" name="Date Placeholder 2">
            <a:extLst>
              <a:ext uri="{FF2B5EF4-FFF2-40B4-BE49-F238E27FC236}">
                <a16:creationId xmlns:a16="http://schemas.microsoft.com/office/drawing/2014/main" id="{F6A1A62C-591D-EE39-C3F0-469548AF3FBA}"/>
              </a:ext>
            </a:extLst>
          </p:cNvPr>
          <p:cNvSpPr>
            <a:spLocks noGrp="1"/>
          </p:cNvSpPr>
          <p:nvPr>
            <p:ph type="dt" sz="half" idx="10"/>
          </p:nvPr>
        </p:nvSpPr>
        <p:spPr/>
        <p:txBody>
          <a:bodyPr/>
          <a:lstStyle/>
          <a:p>
            <a:fld id="{DD9806F0-6599-354E-8F59-2C8E60A0BFB7}" type="datetimeFigureOut">
              <a:rPr lang="en-US" smtClean="0"/>
              <a:t>1/19/26</a:t>
            </a:fld>
            <a:endParaRPr lang="en-US"/>
          </a:p>
        </p:txBody>
      </p:sp>
      <p:sp>
        <p:nvSpPr>
          <p:cNvPr id="4" name="Footer Placeholder 3">
            <a:extLst>
              <a:ext uri="{FF2B5EF4-FFF2-40B4-BE49-F238E27FC236}">
                <a16:creationId xmlns:a16="http://schemas.microsoft.com/office/drawing/2014/main" id="{22DAD0FE-DBDA-A6BD-CAA2-1B2BB5C555C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A3059B5-6713-A166-9D6F-5BAEEB1EBC89}"/>
              </a:ext>
            </a:extLst>
          </p:cNvPr>
          <p:cNvSpPr>
            <a:spLocks noGrp="1"/>
          </p:cNvSpPr>
          <p:nvPr>
            <p:ph type="sldNum" sz="quarter" idx="12"/>
          </p:nvPr>
        </p:nvSpPr>
        <p:spPr/>
        <p:txBody>
          <a:bodyPr/>
          <a:lstStyle/>
          <a:p>
            <a:fld id="{EB17C233-6613-6648-A443-3F5844736578}" type="slidenum">
              <a:rPr lang="en-US" smtClean="0"/>
              <a:t>‹#›</a:t>
            </a:fld>
            <a:endParaRPr lang="en-US"/>
          </a:p>
        </p:txBody>
      </p:sp>
    </p:spTree>
    <p:extLst>
      <p:ext uri="{BB962C8B-B14F-4D97-AF65-F5344CB8AC3E}">
        <p14:creationId xmlns:p14="http://schemas.microsoft.com/office/powerpoint/2010/main" val="4992725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B335AAF-2BEE-3E9A-2CE4-61B7D3D98922}"/>
              </a:ext>
            </a:extLst>
          </p:cNvPr>
          <p:cNvSpPr>
            <a:spLocks noGrp="1"/>
          </p:cNvSpPr>
          <p:nvPr>
            <p:ph type="dt" sz="half" idx="10"/>
          </p:nvPr>
        </p:nvSpPr>
        <p:spPr/>
        <p:txBody>
          <a:bodyPr/>
          <a:lstStyle/>
          <a:p>
            <a:fld id="{DD9806F0-6599-354E-8F59-2C8E60A0BFB7}" type="datetimeFigureOut">
              <a:rPr lang="en-US" smtClean="0"/>
              <a:t>1/19/26</a:t>
            </a:fld>
            <a:endParaRPr lang="en-US"/>
          </a:p>
        </p:txBody>
      </p:sp>
      <p:sp>
        <p:nvSpPr>
          <p:cNvPr id="3" name="Footer Placeholder 2">
            <a:extLst>
              <a:ext uri="{FF2B5EF4-FFF2-40B4-BE49-F238E27FC236}">
                <a16:creationId xmlns:a16="http://schemas.microsoft.com/office/drawing/2014/main" id="{AA887C6A-3AFA-6D7F-9D5A-2C4AC7D5FB2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D6858C6-B2A1-1BE3-91EA-564731A2950A}"/>
              </a:ext>
            </a:extLst>
          </p:cNvPr>
          <p:cNvSpPr>
            <a:spLocks noGrp="1"/>
          </p:cNvSpPr>
          <p:nvPr>
            <p:ph type="sldNum" sz="quarter" idx="12"/>
          </p:nvPr>
        </p:nvSpPr>
        <p:spPr/>
        <p:txBody>
          <a:bodyPr/>
          <a:lstStyle/>
          <a:p>
            <a:fld id="{EB17C233-6613-6648-A443-3F5844736578}" type="slidenum">
              <a:rPr lang="en-US" smtClean="0"/>
              <a:t>‹#›</a:t>
            </a:fld>
            <a:endParaRPr lang="en-US"/>
          </a:p>
        </p:txBody>
      </p:sp>
    </p:spTree>
    <p:extLst>
      <p:ext uri="{BB962C8B-B14F-4D97-AF65-F5344CB8AC3E}">
        <p14:creationId xmlns:p14="http://schemas.microsoft.com/office/powerpoint/2010/main" val="14232701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6E5878-3D04-37FC-EB49-97DFC59FCFED}"/>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Content Placeholder 2">
            <a:extLst>
              <a:ext uri="{FF2B5EF4-FFF2-40B4-BE49-F238E27FC236}">
                <a16:creationId xmlns:a16="http://schemas.microsoft.com/office/drawing/2014/main" id="{DCE4427B-EE83-20B2-6163-A5A2790A5AB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a:extLst>
              <a:ext uri="{FF2B5EF4-FFF2-40B4-BE49-F238E27FC236}">
                <a16:creationId xmlns:a16="http://schemas.microsoft.com/office/drawing/2014/main" id="{C34C292A-7BFA-3B6E-1584-5695775B469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43793A9-8AAC-832C-01EB-869E11C8FD3E}"/>
              </a:ext>
            </a:extLst>
          </p:cNvPr>
          <p:cNvSpPr>
            <a:spLocks noGrp="1"/>
          </p:cNvSpPr>
          <p:nvPr>
            <p:ph type="dt" sz="half" idx="10"/>
          </p:nvPr>
        </p:nvSpPr>
        <p:spPr/>
        <p:txBody>
          <a:bodyPr/>
          <a:lstStyle/>
          <a:p>
            <a:fld id="{DD9806F0-6599-354E-8F59-2C8E60A0BFB7}" type="datetimeFigureOut">
              <a:rPr lang="en-US" smtClean="0"/>
              <a:t>1/19/26</a:t>
            </a:fld>
            <a:endParaRPr lang="en-US"/>
          </a:p>
        </p:txBody>
      </p:sp>
      <p:sp>
        <p:nvSpPr>
          <p:cNvPr id="6" name="Footer Placeholder 5">
            <a:extLst>
              <a:ext uri="{FF2B5EF4-FFF2-40B4-BE49-F238E27FC236}">
                <a16:creationId xmlns:a16="http://schemas.microsoft.com/office/drawing/2014/main" id="{67C55728-09DD-6672-CEF3-111F72F72D9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24700E7-F85B-884F-F261-7F0E89A04E66}"/>
              </a:ext>
            </a:extLst>
          </p:cNvPr>
          <p:cNvSpPr>
            <a:spLocks noGrp="1"/>
          </p:cNvSpPr>
          <p:nvPr>
            <p:ph type="sldNum" sz="quarter" idx="12"/>
          </p:nvPr>
        </p:nvSpPr>
        <p:spPr/>
        <p:txBody>
          <a:bodyPr/>
          <a:lstStyle/>
          <a:p>
            <a:fld id="{EB17C233-6613-6648-A443-3F5844736578}" type="slidenum">
              <a:rPr lang="en-US" smtClean="0"/>
              <a:t>‹#›</a:t>
            </a:fld>
            <a:endParaRPr lang="en-US"/>
          </a:p>
        </p:txBody>
      </p:sp>
    </p:spTree>
    <p:extLst>
      <p:ext uri="{BB962C8B-B14F-4D97-AF65-F5344CB8AC3E}">
        <p14:creationId xmlns:p14="http://schemas.microsoft.com/office/powerpoint/2010/main" val="3906391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D331F1-A6C9-E337-0CD2-B36693681D21}"/>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a:p>
        </p:txBody>
      </p:sp>
      <p:sp>
        <p:nvSpPr>
          <p:cNvPr id="3" name="Picture Placeholder 2">
            <a:extLst>
              <a:ext uri="{FF2B5EF4-FFF2-40B4-BE49-F238E27FC236}">
                <a16:creationId xmlns:a16="http://schemas.microsoft.com/office/drawing/2014/main" id="{88BC11DF-55A7-0760-F3B8-A6D240EA53C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D3705CD7-7499-2991-0904-446D598EA8B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5A7DD893-39AD-8645-5181-18D86ABF017B}"/>
              </a:ext>
            </a:extLst>
          </p:cNvPr>
          <p:cNvSpPr>
            <a:spLocks noGrp="1"/>
          </p:cNvSpPr>
          <p:nvPr>
            <p:ph type="dt" sz="half" idx="10"/>
          </p:nvPr>
        </p:nvSpPr>
        <p:spPr/>
        <p:txBody>
          <a:bodyPr/>
          <a:lstStyle/>
          <a:p>
            <a:fld id="{DD9806F0-6599-354E-8F59-2C8E60A0BFB7}" type="datetimeFigureOut">
              <a:rPr lang="en-US" smtClean="0"/>
              <a:t>1/19/26</a:t>
            </a:fld>
            <a:endParaRPr lang="en-US"/>
          </a:p>
        </p:txBody>
      </p:sp>
      <p:sp>
        <p:nvSpPr>
          <p:cNvPr id="6" name="Footer Placeholder 5">
            <a:extLst>
              <a:ext uri="{FF2B5EF4-FFF2-40B4-BE49-F238E27FC236}">
                <a16:creationId xmlns:a16="http://schemas.microsoft.com/office/drawing/2014/main" id="{E6550BA7-6A88-A5FF-8D25-DA8F9BAD5A5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3F83E57-E640-7074-0AC3-6B18BD9F728F}"/>
              </a:ext>
            </a:extLst>
          </p:cNvPr>
          <p:cNvSpPr>
            <a:spLocks noGrp="1"/>
          </p:cNvSpPr>
          <p:nvPr>
            <p:ph type="sldNum" sz="quarter" idx="12"/>
          </p:nvPr>
        </p:nvSpPr>
        <p:spPr/>
        <p:txBody>
          <a:bodyPr/>
          <a:lstStyle/>
          <a:p>
            <a:fld id="{EB17C233-6613-6648-A443-3F5844736578}" type="slidenum">
              <a:rPr lang="en-US" smtClean="0"/>
              <a:t>‹#›</a:t>
            </a:fld>
            <a:endParaRPr lang="en-US"/>
          </a:p>
        </p:txBody>
      </p:sp>
    </p:spTree>
    <p:extLst>
      <p:ext uri="{BB962C8B-B14F-4D97-AF65-F5344CB8AC3E}">
        <p14:creationId xmlns:p14="http://schemas.microsoft.com/office/powerpoint/2010/main" val="27214453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17BAEE-56E4-3B0A-5A1B-E7CFAA89820A}"/>
              </a:ext>
            </a:extLst>
          </p:cNvPr>
          <p:cNvSpPr>
            <a:spLocks noGrp="1"/>
          </p:cNvSpPr>
          <p:nvPr>
            <p:ph type="title"/>
          </p:nvPr>
        </p:nvSpPr>
        <p:spPr/>
        <p:txBody>
          <a:bodyPr/>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51744630-8734-B219-6ABB-39BF1FB5A706}"/>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E6C9F72-0B4C-FF52-E648-D1518A746D82}"/>
              </a:ext>
            </a:extLst>
          </p:cNvPr>
          <p:cNvSpPr>
            <a:spLocks noGrp="1"/>
          </p:cNvSpPr>
          <p:nvPr>
            <p:ph type="dt" sz="half" idx="10"/>
          </p:nvPr>
        </p:nvSpPr>
        <p:spPr/>
        <p:txBody>
          <a:bodyPr/>
          <a:lstStyle/>
          <a:p>
            <a:fld id="{DD9806F0-6599-354E-8F59-2C8E60A0BFB7}" type="datetimeFigureOut">
              <a:rPr lang="en-US" smtClean="0"/>
              <a:t>1/19/26</a:t>
            </a:fld>
            <a:endParaRPr lang="en-US"/>
          </a:p>
        </p:txBody>
      </p:sp>
      <p:sp>
        <p:nvSpPr>
          <p:cNvPr id="5" name="Footer Placeholder 4">
            <a:extLst>
              <a:ext uri="{FF2B5EF4-FFF2-40B4-BE49-F238E27FC236}">
                <a16:creationId xmlns:a16="http://schemas.microsoft.com/office/drawing/2014/main" id="{6F3322A7-274F-34B6-0AC6-E5A3244A87F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63E1F96-6722-849C-0CC8-ED10230C3749}"/>
              </a:ext>
            </a:extLst>
          </p:cNvPr>
          <p:cNvSpPr>
            <a:spLocks noGrp="1"/>
          </p:cNvSpPr>
          <p:nvPr>
            <p:ph type="sldNum" sz="quarter" idx="12"/>
          </p:nvPr>
        </p:nvSpPr>
        <p:spPr/>
        <p:txBody>
          <a:bodyPr/>
          <a:lstStyle/>
          <a:p>
            <a:fld id="{EB17C233-6613-6648-A443-3F5844736578}" type="slidenum">
              <a:rPr lang="en-US" smtClean="0"/>
              <a:t>‹#›</a:t>
            </a:fld>
            <a:endParaRPr lang="en-US"/>
          </a:p>
        </p:txBody>
      </p:sp>
    </p:spTree>
    <p:extLst>
      <p:ext uri="{BB962C8B-B14F-4D97-AF65-F5344CB8AC3E}">
        <p14:creationId xmlns:p14="http://schemas.microsoft.com/office/powerpoint/2010/main" val="1116458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909ABF1-5277-29DA-24A3-11BAF1F38621}"/>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US"/>
          </a:p>
        </p:txBody>
      </p:sp>
      <p:sp>
        <p:nvSpPr>
          <p:cNvPr id="3" name="Vertical Text Placeholder 2">
            <a:extLst>
              <a:ext uri="{FF2B5EF4-FFF2-40B4-BE49-F238E27FC236}">
                <a16:creationId xmlns:a16="http://schemas.microsoft.com/office/drawing/2014/main" id="{776A8BD7-AE7A-EA17-0C34-B312614747A6}"/>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F4952ED2-5C80-7F47-7C60-1B8C7F7D7E29}"/>
              </a:ext>
            </a:extLst>
          </p:cNvPr>
          <p:cNvSpPr>
            <a:spLocks noGrp="1"/>
          </p:cNvSpPr>
          <p:nvPr>
            <p:ph type="dt" sz="half" idx="10"/>
          </p:nvPr>
        </p:nvSpPr>
        <p:spPr/>
        <p:txBody>
          <a:bodyPr/>
          <a:lstStyle/>
          <a:p>
            <a:fld id="{DD9806F0-6599-354E-8F59-2C8E60A0BFB7}" type="datetimeFigureOut">
              <a:rPr lang="en-US" smtClean="0"/>
              <a:t>1/19/26</a:t>
            </a:fld>
            <a:endParaRPr lang="en-US"/>
          </a:p>
        </p:txBody>
      </p:sp>
      <p:sp>
        <p:nvSpPr>
          <p:cNvPr id="5" name="Footer Placeholder 4">
            <a:extLst>
              <a:ext uri="{FF2B5EF4-FFF2-40B4-BE49-F238E27FC236}">
                <a16:creationId xmlns:a16="http://schemas.microsoft.com/office/drawing/2014/main" id="{873A2F31-4017-AD3C-EA7A-1F8A2BA7946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CC54BBB-4CAC-2B15-6622-756496D41CFB}"/>
              </a:ext>
            </a:extLst>
          </p:cNvPr>
          <p:cNvSpPr>
            <a:spLocks noGrp="1"/>
          </p:cNvSpPr>
          <p:nvPr>
            <p:ph type="sldNum" sz="quarter" idx="12"/>
          </p:nvPr>
        </p:nvSpPr>
        <p:spPr/>
        <p:txBody>
          <a:bodyPr/>
          <a:lstStyle/>
          <a:p>
            <a:fld id="{EB17C233-6613-6648-A443-3F5844736578}" type="slidenum">
              <a:rPr lang="en-US" smtClean="0"/>
              <a:t>‹#›</a:t>
            </a:fld>
            <a:endParaRPr lang="en-US"/>
          </a:p>
        </p:txBody>
      </p:sp>
    </p:spTree>
    <p:extLst>
      <p:ext uri="{BB962C8B-B14F-4D97-AF65-F5344CB8AC3E}">
        <p14:creationId xmlns:p14="http://schemas.microsoft.com/office/powerpoint/2010/main" val="2998989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B78FCC3-2AFE-6BD4-FD6F-E1FDE78720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a:extLst>
              <a:ext uri="{FF2B5EF4-FFF2-40B4-BE49-F238E27FC236}">
                <a16:creationId xmlns:a16="http://schemas.microsoft.com/office/drawing/2014/main" id="{532C47E3-8117-679F-DAFE-F1F0BE5A4C6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3495B912-A05C-21F7-6429-BC612C6514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D9806F0-6599-354E-8F59-2C8E60A0BFB7}" type="datetimeFigureOut">
              <a:rPr lang="en-US" smtClean="0"/>
              <a:t>1/19/26</a:t>
            </a:fld>
            <a:endParaRPr lang="en-US"/>
          </a:p>
        </p:txBody>
      </p:sp>
      <p:sp>
        <p:nvSpPr>
          <p:cNvPr id="5" name="Footer Placeholder 4">
            <a:extLst>
              <a:ext uri="{FF2B5EF4-FFF2-40B4-BE49-F238E27FC236}">
                <a16:creationId xmlns:a16="http://schemas.microsoft.com/office/drawing/2014/main" id="{B8B8BB22-5AED-877E-524E-7C87077723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33A763DE-76A7-E0F0-8247-02F58694B77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B17C233-6613-6648-A443-3F5844736578}" type="slidenum">
              <a:rPr lang="en-US" smtClean="0"/>
              <a:t>‹#›</a:t>
            </a:fld>
            <a:endParaRPr lang="en-US"/>
          </a:p>
        </p:txBody>
      </p:sp>
    </p:spTree>
    <p:extLst>
      <p:ext uri="{BB962C8B-B14F-4D97-AF65-F5344CB8AC3E}">
        <p14:creationId xmlns:p14="http://schemas.microsoft.com/office/powerpoint/2010/main" val="37006566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microsoft.com/office/2007/relationships/media" Target="../media/media1.m4a"/><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1.png"/><Relationship Id="rId5" Type="http://schemas.openxmlformats.org/officeDocument/2006/relationships/slideLayout" Target="../slideLayouts/slideLayout2.xml"/><Relationship Id="rId4" Type="http://schemas.openxmlformats.org/officeDocument/2006/relationships/audio" Target="../media/media1.m4a"/></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77D6B2E-37A3-429E-A37C-F30ED64872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1723" y="-1"/>
            <a:ext cx="12225953" cy="6868071"/>
          </a:xfrm>
          <a:prstGeom prst="rect">
            <a:avLst/>
          </a:prstGeom>
          <a:gradFill>
            <a:gsLst>
              <a:gs pos="0">
                <a:srgbClr val="000000"/>
              </a:gs>
              <a:gs pos="100000">
                <a:schemeClr val="accent1">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41959" y="-3"/>
            <a:ext cx="11772269" cy="6868074"/>
          </a:xfrm>
          <a:prstGeom prst="rect">
            <a:avLst/>
          </a:prstGeom>
          <a:gradFill>
            <a:gsLst>
              <a:gs pos="21000">
                <a:schemeClr val="accent1">
                  <a:lumMod val="50000"/>
                  <a:alpha val="83000"/>
                </a:schemeClr>
              </a:gs>
              <a:gs pos="100000">
                <a:schemeClr val="accent1">
                  <a:alpha val="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5200" y="0"/>
            <a:ext cx="3623374" cy="6868072"/>
          </a:xfrm>
          <a:prstGeom prst="rect">
            <a:avLst/>
          </a:prstGeom>
          <a:gradFill>
            <a:gsLst>
              <a:gs pos="0">
                <a:schemeClr val="accent1">
                  <a:lumMod val="75000"/>
                  <a:alpha val="0"/>
                </a:schemeClr>
              </a:gs>
              <a:gs pos="99000">
                <a:srgbClr val="000000">
                  <a:alpha val="41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1064D5D5-227B-4F66-9AEA-46F570E793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5875" y="-3"/>
            <a:ext cx="12233581" cy="6868076"/>
          </a:xfrm>
          <a:prstGeom prst="rect">
            <a:avLst/>
          </a:prstGeom>
          <a:gradFill>
            <a:gsLst>
              <a:gs pos="3000">
                <a:schemeClr val="accent1">
                  <a:lumMod val="75000"/>
                  <a:alpha val="0"/>
                </a:schemeClr>
              </a:gs>
              <a:gs pos="100000">
                <a:srgbClr val="000000">
                  <a:alpha val="73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646B67A4-D328-4747-A82B-65E84FA463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484334" y="-861824"/>
            <a:ext cx="6861931" cy="8597859"/>
          </a:xfrm>
          <a:prstGeom prst="rect">
            <a:avLst/>
          </a:prstGeom>
          <a:gradFill>
            <a:gsLst>
              <a:gs pos="3000">
                <a:schemeClr val="accent1">
                  <a:lumMod val="75000"/>
                  <a:alpha val="0"/>
                </a:schemeClr>
              </a:gs>
              <a:gs pos="100000">
                <a:srgbClr val="000000">
                  <a:alpha val="27000"/>
                </a:srgb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Oval 19">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993193">
            <a:off x="1186972" y="1089049"/>
            <a:ext cx="4967533" cy="4988390"/>
          </a:xfrm>
          <a:prstGeom prst="ellipse">
            <a:avLst/>
          </a:prstGeom>
          <a:gradFill>
            <a:gsLst>
              <a:gs pos="0">
                <a:schemeClr val="accent1">
                  <a:alpha val="26000"/>
                </a:schemeClr>
              </a:gs>
              <a:gs pos="85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7EBA374-CD6C-D73F-0107-BC34A19F0F4E}"/>
              </a:ext>
            </a:extLst>
          </p:cNvPr>
          <p:cNvSpPr>
            <a:spLocks noGrp="1"/>
          </p:cNvSpPr>
          <p:nvPr>
            <p:ph type="ctrTitle"/>
          </p:nvPr>
        </p:nvSpPr>
        <p:spPr>
          <a:xfrm>
            <a:off x="4162567" y="818984"/>
            <a:ext cx="6714699" cy="3178689"/>
          </a:xfrm>
        </p:spPr>
        <p:txBody>
          <a:bodyPr>
            <a:normAutofit/>
          </a:bodyPr>
          <a:lstStyle/>
          <a:p>
            <a:pPr algn="l"/>
            <a:r>
              <a:rPr lang="en-US" sz="4400" dirty="0">
                <a:solidFill>
                  <a:srgbClr val="FFFFFF"/>
                </a:solidFill>
              </a:rPr>
              <a:t> </a:t>
            </a:r>
            <a:br>
              <a:rPr lang="en-US" sz="4400" dirty="0">
                <a:solidFill>
                  <a:srgbClr val="FFFFFF"/>
                </a:solidFill>
              </a:rPr>
            </a:br>
            <a:br>
              <a:rPr lang="en-US" sz="4400" dirty="0">
                <a:solidFill>
                  <a:srgbClr val="FFFFFF"/>
                </a:solidFill>
              </a:rPr>
            </a:br>
            <a:br>
              <a:rPr lang="en-US" sz="4400" dirty="0">
                <a:solidFill>
                  <a:srgbClr val="FFFFFF"/>
                </a:solidFill>
              </a:rPr>
            </a:br>
            <a:r>
              <a:rPr lang="en-GB" sz="4400" b="1" dirty="0">
                <a:solidFill>
                  <a:srgbClr val="FFFFFF"/>
                </a:solidFill>
              </a:rPr>
              <a:t>A Review of Article </a:t>
            </a:r>
            <a:br>
              <a:rPr lang="en-GB" sz="4400" b="1" dirty="0">
                <a:solidFill>
                  <a:srgbClr val="FFFFFF"/>
                </a:solidFill>
              </a:rPr>
            </a:br>
            <a:r>
              <a:rPr lang="en-GB" sz="4400" b="1" dirty="0">
                <a:solidFill>
                  <a:srgbClr val="FFFFFF"/>
                </a:solidFill>
              </a:rPr>
              <a:t>Machine behaviour</a:t>
            </a:r>
            <a:endParaRPr lang="en-US" sz="4400" dirty="0">
              <a:solidFill>
                <a:srgbClr val="FFFFFF"/>
              </a:solidFill>
            </a:endParaRPr>
          </a:p>
        </p:txBody>
      </p:sp>
      <p:sp>
        <p:nvSpPr>
          <p:cNvPr id="22" name="Rectangle 21">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 y="4490110"/>
            <a:ext cx="12217710" cy="2377962"/>
          </a:xfrm>
          <a:prstGeom prst="rect">
            <a:avLst/>
          </a:prstGeom>
          <a:gradFill>
            <a:gsLst>
              <a:gs pos="0">
                <a:schemeClr val="accent1">
                  <a:lumMod val="75000"/>
                  <a:alpha val="50000"/>
                </a:schemeClr>
              </a:gs>
              <a:gs pos="99000">
                <a:srgbClr val="000000">
                  <a:alpha val="34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a:extLst>
              <a:ext uri="{FF2B5EF4-FFF2-40B4-BE49-F238E27FC236}">
                <a16:creationId xmlns:a16="http://schemas.microsoft.com/office/drawing/2014/main" id="{7B25E731-689D-2E2A-C63B-F6E7AA38C005}"/>
              </a:ext>
            </a:extLst>
          </p:cNvPr>
          <p:cNvSpPr>
            <a:spLocks noGrp="1"/>
          </p:cNvSpPr>
          <p:nvPr>
            <p:ph type="subTitle" idx="1"/>
          </p:nvPr>
        </p:nvSpPr>
        <p:spPr>
          <a:xfrm>
            <a:off x="4285397" y="4960961"/>
            <a:ext cx="7055893" cy="1078054"/>
          </a:xfrm>
        </p:spPr>
        <p:txBody>
          <a:bodyPr>
            <a:normAutofit/>
          </a:bodyPr>
          <a:lstStyle/>
          <a:p>
            <a:pPr algn="l"/>
            <a:r>
              <a:rPr lang="en-GB" sz="1700" dirty="0">
                <a:solidFill>
                  <a:srgbClr val="FFFFFF"/>
                </a:solidFill>
              </a:rPr>
              <a:t>Written Rahwan, I., Cebrian, M., Obradovich, N., et al. </a:t>
            </a:r>
          </a:p>
          <a:p>
            <a:pPr algn="l"/>
            <a:endParaRPr lang="en-US" sz="1700" dirty="0">
              <a:solidFill>
                <a:srgbClr val="FFFFFF"/>
              </a:solidFill>
            </a:endParaRPr>
          </a:p>
          <a:p>
            <a:pPr algn="l"/>
            <a:r>
              <a:rPr lang="en-US" sz="1700" dirty="0">
                <a:solidFill>
                  <a:srgbClr val="FFFFFF"/>
                </a:solidFill>
              </a:rPr>
              <a:t>By Solomon Simukoko MBCS, MSc, MA</a:t>
            </a:r>
          </a:p>
        </p:txBody>
      </p:sp>
      <p:pic>
        <p:nvPicPr>
          <p:cNvPr id="6" name="Audio Recording 19 Jan 2026 at 10:23:03 pm">
            <a:hlinkClick r:id="" action="ppaction://media"/>
            <a:extLst>
              <a:ext uri="{FF2B5EF4-FFF2-40B4-BE49-F238E27FC236}">
                <a16:creationId xmlns:a16="http://schemas.microsoft.com/office/drawing/2014/main" id="{A32791D5-699D-568C-100B-4B5A46759447}"/>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9473954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7257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6" name="Rectangle 55">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Rectangle 57">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0" name="Rectangle 59">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2" name="Rectangle 61">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Rectangle 63">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2D6FA73-FBB8-C56E-F5D3-68A10ECF1EAB}"/>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The premise of this paper </a:t>
            </a:r>
          </a:p>
        </p:txBody>
      </p:sp>
      <p:sp>
        <p:nvSpPr>
          <p:cNvPr id="3" name="Content Placeholder 2">
            <a:extLst>
              <a:ext uri="{FF2B5EF4-FFF2-40B4-BE49-F238E27FC236}">
                <a16:creationId xmlns:a16="http://schemas.microsoft.com/office/drawing/2014/main" id="{D5035E36-8B13-9408-B91D-6E775DBA4040}"/>
              </a:ext>
            </a:extLst>
          </p:cNvPr>
          <p:cNvSpPr>
            <a:spLocks noGrp="1"/>
          </p:cNvSpPr>
          <p:nvPr>
            <p:ph idx="1"/>
          </p:nvPr>
        </p:nvSpPr>
        <p:spPr>
          <a:xfrm>
            <a:off x="1149178" y="1933113"/>
            <a:ext cx="9712412" cy="5219425"/>
          </a:xfrm>
        </p:spPr>
        <p:txBody>
          <a:bodyPr anchor="ctr">
            <a:normAutofit/>
          </a:bodyPr>
          <a:lstStyle/>
          <a:p>
            <a:pPr marL="0" indent="0">
              <a:buNone/>
            </a:pPr>
            <a:endParaRPr lang="en-US" altLang="en-US" sz="1300" b="1" dirty="0">
              <a:latin typeface="Segoe UI" panose="020B0502040204020203" pitchFamily="34" charset="0"/>
            </a:endParaRPr>
          </a:p>
          <a:p>
            <a:pPr marL="0" indent="0">
              <a:buNone/>
            </a:pPr>
            <a:r>
              <a:rPr lang="en-US" altLang="en-US" sz="1900" b="1" dirty="0">
                <a:latin typeface="Segoe UI" panose="020B0502040204020203" pitchFamily="34" charset="0"/>
              </a:rPr>
              <a:t>New Field Proposed</a:t>
            </a:r>
            <a:r>
              <a:rPr lang="en-US" altLang="en-US" sz="1900" dirty="0">
                <a:latin typeface="Segoe UI" panose="020B0502040204020203" pitchFamily="34" charset="0"/>
              </a:rPr>
              <a:t>: The paper calls for an interdisciplinary science of </a:t>
            </a:r>
            <a:r>
              <a:rPr lang="en-US" altLang="en-US" sz="1900" i="1" dirty="0">
                <a:latin typeface="Segoe UI" panose="020B0502040204020203" pitchFamily="34" charset="0"/>
              </a:rPr>
              <a:t>machine </a:t>
            </a:r>
            <a:r>
              <a:rPr lang="en-US" altLang="en-US" sz="1900" i="1" dirty="0" err="1">
                <a:latin typeface="Segoe UI" panose="020B0502040204020203" pitchFamily="34" charset="0"/>
              </a:rPr>
              <a:t>behaviour</a:t>
            </a:r>
            <a:r>
              <a:rPr lang="en-US" altLang="en-US" sz="1900" dirty="0">
                <a:latin typeface="Segoe UI" panose="020B0502040204020203" pitchFamily="34" charset="0"/>
              </a:rPr>
              <a:t> to study AI systems as </a:t>
            </a:r>
            <a:r>
              <a:rPr lang="en-US" altLang="en-US" sz="1900" dirty="0" err="1">
                <a:latin typeface="Segoe UI" panose="020B0502040204020203" pitchFamily="34" charset="0"/>
              </a:rPr>
              <a:t>behavioural</a:t>
            </a:r>
            <a:r>
              <a:rPr lang="en-US" altLang="en-US" sz="1900" dirty="0">
                <a:latin typeface="Segoe UI" panose="020B0502040204020203" pitchFamily="34" charset="0"/>
              </a:rPr>
              <a:t> entities, not just engineering artefacts.</a:t>
            </a:r>
          </a:p>
          <a:p>
            <a:pPr marL="0" indent="0">
              <a:buNone/>
            </a:pPr>
            <a:endParaRPr lang="en-US" altLang="en-US" sz="1900" dirty="0">
              <a:latin typeface="Segoe UI" panose="020B0502040204020203" pitchFamily="34" charset="0"/>
            </a:endParaRPr>
          </a:p>
          <a:p>
            <a:pPr marL="0" indent="0">
              <a:buNone/>
            </a:pPr>
            <a:r>
              <a:rPr lang="en-US" altLang="en-US" sz="1900" b="1" dirty="0">
                <a:latin typeface="Segoe UI" panose="020B0502040204020203" pitchFamily="34" charset="0"/>
              </a:rPr>
              <a:t>Ontological basis: </a:t>
            </a:r>
            <a:r>
              <a:rPr lang="en-US" altLang="en-US" sz="1900" dirty="0">
                <a:latin typeface="Segoe UI" panose="020B0502040204020203" pitchFamily="34" charset="0"/>
              </a:rPr>
              <a:t>The authors </a:t>
            </a:r>
            <a:r>
              <a:rPr lang="en-US" altLang="en-US" sz="1900" dirty="0" err="1">
                <a:latin typeface="Segoe UI" panose="020B0502040204020203" pitchFamily="34" charset="0"/>
              </a:rPr>
              <a:t>conceptualise</a:t>
            </a:r>
            <a:r>
              <a:rPr lang="en-US" altLang="en-US" sz="1900" dirty="0">
                <a:latin typeface="Segoe UI" panose="020B0502040204020203" pitchFamily="34" charset="0"/>
              </a:rPr>
              <a:t> AI systems as </a:t>
            </a:r>
            <a:r>
              <a:rPr lang="en-US" altLang="en-US" sz="1900" dirty="0" err="1">
                <a:latin typeface="Segoe UI" panose="020B0502040204020203" pitchFamily="34" charset="0"/>
              </a:rPr>
              <a:t>behavioural</a:t>
            </a:r>
            <a:r>
              <a:rPr lang="en-US" altLang="en-US" sz="1900" dirty="0">
                <a:latin typeface="Segoe UI" panose="020B0502040204020203" pitchFamily="34" charset="0"/>
              </a:rPr>
              <a:t> entities, not mere artefacts. They argue machines form “a class of actors with particular </a:t>
            </a:r>
            <a:r>
              <a:rPr lang="en-US" altLang="en-US" sz="1900" dirty="0" err="1">
                <a:latin typeface="Segoe UI" panose="020B0502040204020203" pitchFamily="34" charset="0"/>
              </a:rPr>
              <a:t>behavioural</a:t>
            </a:r>
            <a:r>
              <a:rPr lang="en-US" altLang="en-US" sz="1900" dirty="0">
                <a:latin typeface="Segoe UI" panose="020B0502040204020203" pitchFamily="34" charset="0"/>
              </a:rPr>
              <a:t> patterns and ecology”</a:t>
            </a:r>
          </a:p>
          <a:p>
            <a:pPr marL="0" indent="0">
              <a:buNone/>
            </a:pPr>
            <a:endParaRPr lang="en-US" altLang="en-US" sz="1900" dirty="0">
              <a:latin typeface="Segoe UI" panose="020B0502040204020203" pitchFamily="34" charset="0"/>
            </a:endParaRPr>
          </a:p>
          <a:p>
            <a:pPr marL="0" indent="0">
              <a:buNone/>
            </a:pPr>
            <a:r>
              <a:rPr lang="en-US" altLang="en-US" sz="1900" b="1" dirty="0">
                <a:latin typeface="Segoe UI" panose="020B0502040204020203" pitchFamily="34" charset="0"/>
              </a:rPr>
              <a:t>The epistemology: </a:t>
            </a:r>
            <a:r>
              <a:rPr lang="en-US" altLang="en-US" sz="1900" dirty="0">
                <a:latin typeface="Segoe UI" panose="020B0502040204020203" pitchFamily="34" charset="0"/>
              </a:rPr>
              <a:t>is empirical and interdisciplinary. The authors argue knowledge must come from observation of machines “in the wild,” integrating computer science with social sciences and </a:t>
            </a:r>
            <a:r>
              <a:rPr lang="en-US" altLang="en-US" sz="1900" dirty="0" err="1">
                <a:latin typeface="Segoe UI" panose="020B0502040204020203" pitchFamily="34" charset="0"/>
              </a:rPr>
              <a:t>behavioural</a:t>
            </a:r>
            <a:r>
              <a:rPr lang="en-US" altLang="en-US" sz="1900" dirty="0">
                <a:latin typeface="Segoe UI" panose="020B0502040204020203" pitchFamily="34" charset="0"/>
              </a:rPr>
              <a:t> sciences.</a:t>
            </a:r>
          </a:p>
          <a:p>
            <a:pPr marL="0" indent="0">
              <a:buNone/>
            </a:pPr>
            <a:endParaRPr lang="en-US" altLang="en-US" sz="1900" dirty="0">
              <a:latin typeface="Segoe UI" panose="020B0502040204020203" pitchFamily="34" charset="0"/>
            </a:endParaRPr>
          </a:p>
          <a:p>
            <a:r>
              <a:rPr lang="en-GB" sz="1900" b="1" dirty="0"/>
              <a:t> </a:t>
            </a:r>
            <a:r>
              <a:rPr lang="en-GB" sz="1900" dirty="0"/>
              <a:t>Written Rahwan, I., Cebrian, M., Obradovich, N., et al. </a:t>
            </a:r>
          </a:p>
          <a:p>
            <a:r>
              <a:rPr lang="en-GB" sz="1900" dirty="0"/>
              <a:t>N A T U RE </a:t>
            </a:r>
          </a:p>
          <a:p>
            <a:r>
              <a:rPr lang="en-GB" sz="1900" dirty="0"/>
              <a:t>2 5  A P RI L   2 0 1 9 | V O L 5 6 8 </a:t>
            </a:r>
          </a:p>
          <a:p>
            <a:endParaRPr lang="en-GB" sz="1300" dirty="0"/>
          </a:p>
          <a:p>
            <a:endParaRPr lang="en-GB" sz="1300" dirty="0"/>
          </a:p>
          <a:p>
            <a:endParaRPr lang="en-US" sz="1300" dirty="0"/>
          </a:p>
          <a:p>
            <a:pPr marL="0" indent="0">
              <a:buNone/>
            </a:pPr>
            <a:endParaRPr lang="en-US" sz="1300" dirty="0"/>
          </a:p>
        </p:txBody>
      </p:sp>
    </p:spTree>
    <p:extLst>
      <p:ext uri="{BB962C8B-B14F-4D97-AF65-F5344CB8AC3E}">
        <p14:creationId xmlns:p14="http://schemas.microsoft.com/office/powerpoint/2010/main" val="34818087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B867FF-FC45-48F7-8104-F89BE5490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8BB56887-D0D5-4F0C-9E19-7247EB83C8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08695" y="1"/>
            <a:ext cx="1135066"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FC1D2014-3A4B-D5EA-F160-F7AC9BB0221F}"/>
              </a:ext>
            </a:extLst>
          </p:cNvPr>
          <p:cNvSpPr>
            <a:spLocks noGrp="1"/>
          </p:cNvSpPr>
          <p:nvPr>
            <p:ph type="title"/>
          </p:nvPr>
        </p:nvSpPr>
        <p:spPr>
          <a:xfrm>
            <a:off x="838200" y="365125"/>
            <a:ext cx="10515600" cy="1325563"/>
          </a:xfrm>
        </p:spPr>
        <p:txBody>
          <a:bodyPr>
            <a:normAutofit/>
          </a:bodyPr>
          <a:lstStyle/>
          <a:p>
            <a:r>
              <a:rPr lang="en-US" dirty="0"/>
              <a:t>Methodology</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V="1">
            <a:off x="555710" y="2183223"/>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296FF34C-5BF1-ADE5-AC63-3BA9663B22A2}"/>
              </a:ext>
            </a:extLst>
          </p:cNvPr>
          <p:cNvSpPr>
            <a:spLocks noGrp="1"/>
          </p:cNvSpPr>
          <p:nvPr>
            <p:ph idx="1"/>
          </p:nvPr>
        </p:nvSpPr>
        <p:spPr>
          <a:xfrm>
            <a:off x="838200" y="1825625"/>
            <a:ext cx="10515600" cy="4351338"/>
          </a:xfrm>
        </p:spPr>
        <p:txBody>
          <a:bodyPr>
            <a:normAutofit/>
          </a:bodyPr>
          <a:lstStyle/>
          <a:p>
            <a:pPr marL="0" indent="0">
              <a:buNone/>
            </a:pPr>
            <a:r>
              <a:rPr lang="en-US" dirty="0"/>
              <a:t>The methodology recommended by the paper is comparable to ethology, </a:t>
            </a:r>
            <a:r>
              <a:rPr lang="en-US" dirty="0" err="1"/>
              <a:t>behavioural</a:t>
            </a:r>
            <a:r>
              <a:rPr lang="en-US" dirty="0"/>
              <a:t> ecology, and empirical </a:t>
            </a:r>
            <a:r>
              <a:rPr lang="en-US" dirty="0" err="1"/>
              <a:t>behavioural</a:t>
            </a:r>
            <a:r>
              <a:rPr lang="en-US" dirty="0"/>
              <a:t> science observing machine actions in natural contexts, understanding constraints, and </a:t>
            </a:r>
            <a:r>
              <a:rPr lang="en-US" dirty="0" err="1"/>
              <a:t>analysing</a:t>
            </a:r>
            <a:r>
              <a:rPr lang="en-US" dirty="0"/>
              <a:t> interactions between algorithms and environments. </a:t>
            </a:r>
          </a:p>
          <a:p>
            <a:pPr marL="0" indent="0">
              <a:buNone/>
            </a:pPr>
            <a:r>
              <a:rPr lang="en-US" b="1" dirty="0"/>
              <a:t>The authors </a:t>
            </a:r>
            <a:r>
              <a:rPr lang="en-US" b="1" dirty="0" err="1"/>
              <a:t>emphasise</a:t>
            </a:r>
            <a:r>
              <a:rPr lang="en-US" b="1" dirty="0"/>
              <a:t>: </a:t>
            </a:r>
          </a:p>
          <a:p>
            <a:r>
              <a:rPr lang="en-US" dirty="0"/>
              <a:t>Empirical study </a:t>
            </a:r>
          </a:p>
          <a:p>
            <a:r>
              <a:rPr lang="en-US" dirty="0"/>
              <a:t>Interdisciplinary frameworks </a:t>
            </a:r>
          </a:p>
          <a:p>
            <a:r>
              <a:rPr lang="en-US" dirty="0"/>
              <a:t>Examination of technical, legal, and institutional constraints</a:t>
            </a:r>
          </a:p>
        </p:txBody>
      </p:sp>
    </p:spTree>
    <p:extLst>
      <p:ext uri="{BB962C8B-B14F-4D97-AF65-F5344CB8AC3E}">
        <p14:creationId xmlns:p14="http://schemas.microsoft.com/office/powerpoint/2010/main" val="161611491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346D8B6-B146-E288-14C0-687F223FF9F7}"/>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Area of Research and Target Audience</a:t>
            </a:r>
          </a:p>
        </p:txBody>
      </p:sp>
      <p:sp>
        <p:nvSpPr>
          <p:cNvPr id="3" name="Content Placeholder 2">
            <a:extLst>
              <a:ext uri="{FF2B5EF4-FFF2-40B4-BE49-F238E27FC236}">
                <a16:creationId xmlns:a16="http://schemas.microsoft.com/office/drawing/2014/main" id="{BFA404DB-203F-BB42-22E7-859FF8953821}"/>
              </a:ext>
            </a:extLst>
          </p:cNvPr>
          <p:cNvSpPr>
            <a:spLocks noGrp="1"/>
          </p:cNvSpPr>
          <p:nvPr>
            <p:ph idx="1"/>
          </p:nvPr>
        </p:nvSpPr>
        <p:spPr>
          <a:xfrm>
            <a:off x="1371599" y="1754659"/>
            <a:ext cx="9724031" cy="4246896"/>
          </a:xfrm>
        </p:spPr>
        <p:txBody>
          <a:bodyPr anchor="ctr">
            <a:normAutofit/>
          </a:bodyPr>
          <a:lstStyle/>
          <a:p>
            <a:pPr marL="0" indent="0">
              <a:buNone/>
            </a:pPr>
            <a:r>
              <a:rPr lang="en-US" sz="2000" dirty="0"/>
              <a:t>This paper introduces and defines the field of Machine </a:t>
            </a:r>
            <a:r>
              <a:rPr lang="en-US" sz="2000" dirty="0" err="1"/>
              <a:t>Behaviour</a:t>
            </a:r>
            <a:r>
              <a:rPr lang="en-US" sz="2000" dirty="0"/>
              <a:t>, proposing that AI systems must be studied like biological agents and establishing a research agenda that spans </a:t>
            </a:r>
            <a:r>
              <a:rPr lang="en-US" sz="2000" dirty="0" err="1"/>
              <a:t>behavioural</a:t>
            </a:r>
            <a:r>
              <a:rPr lang="en-US" sz="2000" dirty="0"/>
              <a:t> science, computer science, social sciences, and ecology.</a:t>
            </a:r>
          </a:p>
          <a:p>
            <a:pPr marL="0" indent="0">
              <a:buNone/>
            </a:pPr>
            <a:r>
              <a:rPr lang="en-GB" sz="2400" b="1" dirty="0"/>
              <a:t>Based on the paper, the target audience includes:</a:t>
            </a:r>
            <a:endParaRPr lang="en-GB" sz="2400" dirty="0"/>
          </a:p>
          <a:p>
            <a:r>
              <a:rPr lang="en-GB" sz="2000" b="1" dirty="0"/>
              <a:t>AI researchers and computer scientists</a:t>
            </a:r>
            <a:br>
              <a:rPr lang="en-GB" sz="2000" dirty="0"/>
            </a:br>
            <a:r>
              <a:rPr lang="en-GB" sz="2000" dirty="0"/>
              <a:t>(because the paper critiques engineering‑only perspectives)</a:t>
            </a:r>
          </a:p>
          <a:p>
            <a:r>
              <a:rPr lang="en-GB" sz="2000" b="1" dirty="0"/>
              <a:t>Behavioural scientists, psychologists, economists, sociologists</a:t>
            </a:r>
            <a:br>
              <a:rPr lang="en-GB" sz="2000" dirty="0"/>
            </a:br>
            <a:r>
              <a:rPr lang="en-GB" sz="2000" dirty="0"/>
              <a:t>(because it argues for behavioural-level study)</a:t>
            </a:r>
          </a:p>
          <a:p>
            <a:r>
              <a:rPr lang="en-GB" sz="2000" b="1" dirty="0"/>
              <a:t>Policy makers, regulators, and institutions</a:t>
            </a:r>
            <a:br>
              <a:rPr lang="en-GB" sz="2000" dirty="0"/>
            </a:br>
            <a:r>
              <a:rPr lang="en-GB" sz="2000" dirty="0"/>
              <a:t>(because of the focus on constraints, accountability, social impact)</a:t>
            </a:r>
          </a:p>
          <a:p>
            <a:pPr marL="0" indent="0">
              <a:buNone/>
            </a:pPr>
            <a:endParaRPr lang="en-US" sz="2000" dirty="0"/>
          </a:p>
        </p:txBody>
      </p:sp>
    </p:spTree>
    <p:extLst>
      <p:ext uri="{BB962C8B-B14F-4D97-AF65-F5344CB8AC3E}">
        <p14:creationId xmlns:p14="http://schemas.microsoft.com/office/powerpoint/2010/main" val="41353880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71469858-348C-752B-0B9A-6F6B4A2B38EF}"/>
              </a:ext>
            </a:extLst>
          </p:cNvPr>
          <p:cNvPicPr>
            <a:picLocks noChangeAspect="1"/>
          </p:cNvPicPr>
          <p:nvPr/>
        </p:nvPicPr>
        <p:blipFill>
          <a:blip r:embed="rId2">
            <a:duotone>
              <a:schemeClr val="bg2">
                <a:shade val="45000"/>
                <a:satMod val="135000"/>
              </a:schemeClr>
              <a:prstClr val="white"/>
            </a:duotone>
          </a:blip>
          <a:srcRect t="5279" b="10451"/>
          <a:stretch>
            <a:fillRect/>
          </a:stretch>
        </p:blipFill>
        <p:spPr>
          <a:xfrm>
            <a:off x="20" y="10"/>
            <a:ext cx="12191980" cy="6857990"/>
          </a:xfrm>
          <a:prstGeom prst="rect">
            <a:avLst/>
          </a:prstGeom>
        </p:spPr>
      </p:pic>
      <p:sp>
        <p:nvSpPr>
          <p:cNvPr id="23" name="Rectangle 22">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238D187-F825-C318-9709-02155294DF9A}"/>
              </a:ext>
            </a:extLst>
          </p:cNvPr>
          <p:cNvSpPr>
            <a:spLocks noGrp="1"/>
          </p:cNvSpPr>
          <p:nvPr>
            <p:ph type="title"/>
          </p:nvPr>
        </p:nvSpPr>
        <p:spPr>
          <a:xfrm>
            <a:off x="838200" y="365125"/>
            <a:ext cx="10515600" cy="1325563"/>
          </a:xfrm>
        </p:spPr>
        <p:txBody>
          <a:bodyPr>
            <a:normAutofit/>
          </a:bodyPr>
          <a:lstStyle/>
          <a:p>
            <a:r>
              <a:rPr lang="en-US"/>
              <a:t>Rational For Selection</a:t>
            </a:r>
          </a:p>
        </p:txBody>
      </p:sp>
      <p:graphicFrame>
        <p:nvGraphicFramePr>
          <p:cNvPr id="18" name="Rectangle 1">
            <a:extLst>
              <a:ext uri="{FF2B5EF4-FFF2-40B4-BE49-F238E27FC236}">
                <a16:creationId xmlns:a16="http://schemas.microsoft.com/office/drawing/2014/main" id="{66C89B49-75AF-7051-DAEA-A68B5DFB2F5B}"/>
              </a:ext>
            </a:extLst>
          </p:cNvPr>
          <p:cNvGraphicFramePr>
            <a:graphicFrameLocks noGrp="1"/>
          </p:cNvGraphicFramePr>
          <p:nvPr>
            <p:ph idx="1"/>
            <p:extLst>
              <p:ext uri="{D42A27DB-BD31-4B8C-83A1-F6EECF244321}">
                <p14:modId xmlns:p14="http://schemas.microsoft.com/office/powerpoint/2010/main" val="297325646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8643158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1909DB0-2206-3418-6F32-35B85BCC8A67}"/>
              </a:ext>
            </a:extLst>
          </p:cNvPr>
          <p:cNvSpPr>
            <a:spLocks noGrp="1"/>
          </p:cNvSpPr>
          <p:nvPr>
            <p:ph type="title"/>
          </p:nvPr>
        </p:nvSpPr>
        <p:spPr>
          <a:xfrm>
            <a:off x="838200" y="756874"/>
            <a:ext cx="10515600" cy="1325563"/>
          </a:xfrm>
        </p:spPr>
        <p:txBody>
          <a:bodyPr>
            <a:normAutofit fontScale="90000"/>
          </a:bodyPr>
          <a:lstStyle/>
          <a:p>
            <a:r>
              <a:rPr lang="en-GB" b="1" dirty="0"/>
              <a:t>LLMs were on the horizon but were not yet a reality.</a:t>
            </a:r>
            <a:br>
              <a:rPr lang="en-GB" dirty="0"/>
            </a:br>
            <a:endParaRPr lang="en-US" dirty="0"/>
          </a:p>
        </p:txBody>
      </p:sp>
      <p:pic>
        <p:nvPicPr>
          <p:cNvPr id="7" name="Content Placeholder 6" descr="A screenshot of a graph&#10;&#10;AI-generated content may be incorrect.">
            <a:extLst>
              <a:ext uri="{FF2B5EF4-FFF2-40B4-BE49-F238E27FC236}">
                <a16:creationId xmlns:a16="http://schemas.microsoft.com/office/drawing/2014/main" id="{CD350EBC-B728-7979-026D-B5972F4CB618}"/>
              </a:ext>
            </a:extLst>
          </p:cNvPr>
          <p:cNvPicPr>
            <a:picLocks noGrp="1" noChangeAspect="1"/>
          </p:cNvPicPr>
          <p:nvPr>
            <p:ph idx="1"/>
          </p:nvPr>
        </p:nvPicPr>
        <p:blipFill>
          <a:blip r:embed="rId2"/>
          <a:stretch>
            <a:fillRect/>
          </a:stretch>
        </p:blipFill>
        <p:spPr>
          <a:xfrm>
            <a:off x="5678618" y="2018131"/>
            <a:ext cx="5063375" cy="4351338"/>
          </a:xfrm>
        </p:spPr>
      </p:pic>
      <p:pic>
        <p:nvPicPr>
          <p:cNvPr id="9" name="Picture 8" descr="A screenshot of a diagram&#10;&#10;AI-generated content may be incorrect.">
            <a:extLst>
              <a:ext uri="{FF2B5EF4-FFF2-40B4-BE49-F238E27FC236}">
                <a16:creationId xmlns:a16="http://schemas.microsoft.com/office/drawing/2014/main" id="{A5AFD815-27E5-67E8-5F00-E0EC588FA24E}"/>
              </a:ext>
            </a:extLst>
          </p:cNvPr>
          <p:cNvPicPr>
            <a:picLocks noChangeAspect="1"/>
          </p:cNvPicPr>
          <p:nvPr/>
        </p:nvPicPr>
        <p:blipFill>
          <a:blip r:embed="rId3"/>
          <a:stretch>
            <a:fillRect/>
          </a:stretch>
        </p:blipFill>
        <p:spPr>
          <a:xfrm>
            <a:off x="505939" y="1825625"/>
            <a:ext cx="5172679" cy="4543844"/>
          </a:xfrm>
          <a:prstGeom prst="rect">
            <a:avLst/>
          </a:prstGeom>
        </p:spPr>
      </p:pic>
    </p:spTree>
    <p:extLst>
      <p:ext uri="{BB962C8B-B14F-4D97-AF65-F5344CB8AC3E}">
        <p14:creationId xmlns:p14="http://schemas.microsoft.com/office/powerpoint/2010/main" val="325916074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B97F24A-32CE-4C1C-A50D-3016B394DC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1FB5D65-11BA-0ED3-33C1-F35C3B5594E8}"/>
              </a:ext>
            </a:extLst>
          </p:cNvPr>
          <p:cNvSpPr>
            <a:spLocks noGrp="1"/>
          </p:cNvSpPr>
          <p:nvPr>
            <p:ph type="title"/>
          </p:nvPr>
        </p:nvSpPr>
        <p:spPr>
          <a:xfrm>
            <a:off x="630936" y="639520"/>
            <a:ext cx="3429000" cy="1719072"/>
          </a:xfrm>
        </p:spPr>
        <p:txBody>
          <a:bodyPr anchor="b">
            <a:normAutofit/>
          </a:bodyPr>
          <a:lstStyle/>
          <a:p>
            <a:r>
              <a:rPr lang="en-GB" sz="3800"/>
              <a:t>Hybrid Systems and Programming</a:t>
            </a:r>
            <a:endParaRPr lang="en-US" sz="3800"/>
          </a:p>
        </p:txBody>
      </p:sp>
      <p:sp>
        <p:nvSpPr>
          <p:cNvPr id="19" name="sketch line">
            <a:extLst>
              <a:ext uri="{FF2B5EF4-FFF2-40B4-BE49-F238E27FC236}">
                <a16:creationId xmlns:a16="http://schemas.microsoft.com/office/drawing/2014/main" id="{CD8B4F24-440B-49E9-B85D-733523DC064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2573756"/>
            <a:ext cx="3255095" cy="18288"/>
          </a:xfrm>
          <a:custGeom>
            <a:avLst/>
            <a:gdLst>
              <a:gd name="csX0" fmla="*/ 0 w 3255095"/>
              <a:gd name="csY0" fmla="*/ 0 h 18288"/>
              <a:gd name="csX1" fmla="*/ 618468 w 3255095"/>
              <a:gd name="csY1" fmla="*/ 0 h 18288"/>
              <a:gd name="csX2" fmla="*/ 1269487 w 3255095"/>
              <a:gd name="csY2" fmla="*/ 0 h 18288"/>
              <a:gd name="csX3" fmla="*/ 1953057 w 3255095"/>
              <a:gd name="csY3" fmla="*/ 0 h 18288"/>
              <a:gd name="csX4" fmla="*/ 2636627 w 3255095"/>
              <a:gd name="csY4" fmla="*/ 0 h 18288"/>
              <a:gd name="csX5" fmla="*/ 3255095 w 3255095"/>
              <a:gd name="csY5" fmla="*/ 0 h 18288"/>
              <a:gd name="csX6" fmla="*/ 3255095 w 3255095"/>
              <a:gd name="csY6" fmla="*/ 18288 h 18288"/>
              <a:gd name="csX7" fmla="*/ 2538974 w 3255095"/>
              <a:gd name="csY7" fmla="*/ 18288 h 18288"/>
              <a:gd name="csX8" fmla="*/ 1822853 w 3255095"/>
              <a:gd name="csY8" fmla="*/ 18288 h 18288"/>
              <a:gd name="csX9" fmla="*/ 1171834 w 3255095"/>
              <a:gd name="csY9" fmla="*/ 18288 h 18288"/>
              <a:gd name="csX10" fmla="*/ 0 w 3255095"/>
              <a:gd name="csY10" fmla="*/ 18288 h 18288"/>
              <a:gd name="csX11" fmla="*/ 0 w 3255095"/>
              <a:gd name="csY11" fmla="*/ 0 h 18288"/>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2FE03E4A-425F-1674-D470-8BD2DD7B62A8}"/>
              </a:ext>
            </a:extLst>
          </p:cNvPr>
          <p:cNvSpPr>
            <a:spLocks noGrp="1"/>
          </p:cNvSpPr>
          <p:nvPr>
            <p:ph idx="1"/>
          </p:nvPr>
        </p:nvSpPr>
        <p:spPr>
          <a:xfrm>
            <a:off x="630936" y="2807208"/>
            <a:ext cx="3429000" cy="3410712"/>
          </a:xfrm>
        </p:spPr>
        <p:txBody>
          <a:bodyPr anchor="t">
            <a:normAutofit/>
          </a:bodyPr>
          <a:lstStyle/>
          <a:p>
            <a:pPr marL="0" indent="0">
              <a:buNone/>
            </a:pPr>
            <a:r>
              <a:rPr lang="en-US" sz="2000"/>
              <a:t>“Examining how altering the parameters of the engineering process can alter the subsequent behaviours of intelligent machines as they interact with other machines and with humans in natural settings is central to a holistic understanding of machine behaviour.”</a:t>
            </a:r>
          </a:p>
        </p:txBody>
      </p:sp>
      <p:pic>
        <p:nvPicPr>
          <p:cNvPr id="5" name="Picture 4" descr="Diagram of a diagram of a machine behavior&#10;&#10;AI-generated content may be incorrect.">
            <a:extLst>
              <a:ext uri="{FF2B5EF4-FFF2-40B4-BE49-F238E27FC236}">
                <a16:creationId xmlns:a16="http://schemas.microsoft.com/office/drawing/2014/main" id="{78829EF1-5D25-1117-615A-F331DAB9FDE4}"/>
              </a:ext>
            </a:extLst>
          </p:cNvPr>
          <p:cNvPicPr>
            <a:picLocks noChangeAspect="1"/>
          </p:cNvPicPr>
          <p:nvPr/>
        </p:nvPicPr>
        <p:blipFill>
          <a:blip r:embed="rId2"/>
          <a:stretch>
            <a:fillRect/>
          </a:stretch>
        </p:blipFill>
        <p:spPr>
          <a:xfrm>
            <a:off x="4654296" y="1064477"/>
            <a:ext cx="6903720" cy="4729046"/>
          </a:xfrm>
          <a:prstGeom prst="rect">
            <a:avLst/>
          </a:prstGeom>
        </p:spPr>
      </p:pic>
    </p:spTree>
    <p:extLst>
      <p:ext uri="{BB962C8B-B14F-4D97-AF65-F5344CB8AC3E}">
        <p14:creationId xmlns:p14="http://schemas.microsoft.com/office/powerpoint/2010/main" val="22945351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2EB492CD-616E-47F8-933B-5E2D952A059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19" name="Arc 18">
            <a:extLst>
              <a:ext uri="{FF2B5EF4-FFF2-40B4-BE49-F238E27FC236}">
                <a16:creationId xmlns:a16="http://schemas.microsoft.com/office/drawing/2014/main" id="{59383CF9-23B5-4335-9B21-1791C4CF1C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3967198" flipH="1">
            <a:off x="8631348" y="490493"/>
            <a:ext cx="2987899" cy="2987899"/>
          </a:xfrm>
          <a:prstGeom prst="arc">
            <a:avLst>
              <a:gd name="adj1" fmla="val 14441841"/>
              <a:gd name="adj2" fmla="val 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2F82DA6E-F89E-7422-D4DA-6E50218F4AB2}"/>
              </a:ext>
            </a:extLst>
          </p:cNvPr>
          <p:cNvSpPr>
            <a:spLocks noGrp="1"/>
          </p:cNvSpPr>
          <p:nvPr>
            <p:ph type="title"/>
          </p:nvPr>
        </p:nvSpPr>
        <p:spPr>
          <a:xfrm>
            <a:off x="5894962" y="479493"/>
            <a:ext cx="5458838" cy="1325563"/>
          </a:xfrm>
        </p:spPr>
        <p:txBody>
          <a:bodyPr>
            <a:normAutofit/>
          </a:bodyPr>
          <a:lstStyle/>
          <a:p>
            <a:r>
              <a:rPr lang="en-US"/>
              <a:t>Collective </a:t>
            </a:r>
            <a:r>
              <a:rPr lang="en-GB"/>
              <a:t>Behaviour</a:t>
            </a:r>
            <a:r>
              <a:rPr lang="en-US"/>
              <a:t> via simple Rules</a:t>
            </a:r>
          </a:p>
        </p:txBody>
      </p:sp>
      <p:sp>
        <p:nvSpPr>
          <p:cNvPr id="21" name="Freeform: Shape 20">
            <a:extLst>
              <a:ext uri="{FF2B5EF4-FFF2-40B4-BE49-F238E27FC236}">
                <a16:creationId xmlns:a16="http://schemas.microsoft.com/office/drawing/2014/main" id="{0007FE00-9498-4706-B255-6437B0252C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486400"/>
            <a:ext cx="2672863" cy="1371600"/>
          </a:xfrm>
          <a:custGeom>
            <a:avLst/>
            <a:gdLst>
              <a:gd name="connsiteX0" fmla="*/ 1721734 w 2672863"/>
              <a:gd name="connsiteY0" fmla="*/ 0 h 1371600"/>
              <a:gd name="connsiteX1" fmla="*/ 2564444 w 2672863"/>
              <a:gd name="connsiteY1" fmla="*/ 213382 h 1371600"/>
              <a:gd name="connsiteX2" fmla="*/ 2672863 w 2672863"/>
              <a:gd name="connsiteY2" fmla="*/ 279248 h 1371600"/>
              <a:gd name="connsiteX3" fmla="*/ 2672863 w 2672863"/>
              <a:gd name="connsiteY3" fmla="*/ 1371600 h 1371600"/>
              <a:gd name="connsiteX4" fmla="*/ 0 w 2672863"/>
              <a:gd name="connsiteY4" fmla="*/ 1371600 h 1371600"/>
              <a:gd name="connsiteX5" fmla="*/ 33268 w 2672863"/>
              <a:gd name="connsiteY5" fmla="*/ 1242216 h 1371600"/>
              <a:gd name="connsiteX6" fmla="*/ 1721734 w 2672863"/>
              <a:gd name="connsiteY6" fmla="*/ 0 h 1371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72863" h="137160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5" name="Picture 4" descr="A diagram of a simple algorithm&#10;&#10;AI-generated content may be incorrect.">
            <a:extLst>
              <a:ext uri="{FF2B5EF4-FFF2-40B4-BE49-F238E27FC236}">
                <a16:creationId xmlns:a16="http://schemas.microsoft.com/office/drawing/2014/main" id="{F72B9EA3-4148-16B6-7A8B-BDD3F645335D}"/>
              </a:ext>
            </a:extLst>
          </p:cNvPr>
          <p:cNvPicPr>
            <a:picLocks noChangeAspect="1"/>
          </p:cNvPicPr>
          <p:nvPr/>
        </p:nvPicPr>
        <p:blipFill>
          <a:blip r:embed="rId2"/>
          <a:stretch>
            <a:fillRect/>
          </a:stretch>
        </p:blipFill>
        <p:spPr>
          <a:xfrm>
            <a:off x="703182" y="955437"/>
            <a:ext cx="4777381" cy="4777381"/>
          </a:xfrm>
          <a:custGeom>
            <a:avLst/>
            <a:gdLst/>
            <a:ahLst/>
            <a:cxnLst/>
            <a:rect l="l" t="t" r="r" b="b"/>
            <a:pathLst>
              <a:path w="4777381" h="5643794">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p:spPr>
      </p:pic>
      <p:sp>
        <p:nvSpPr>
          <p:cNvPr id="3" name="Content Placeholder 2">
            <a:extLst>
              <a:ext uri="{FF2B5EF4-FFF2-40B4-BE49-F238E27FC236}">
                <a16:creationId xmlns:a16="http://schemas.microsoft.com/office/drawing/2014/main" id="{76EE8FF3-679F-5D4C-37A2-33B7541FB0FC}"/>
              </a:ext>
            </a:extLst>
          </p:cNvPr>
          <p:cNvSpPr>
            <a:spLocks noGrp="1"/>
          </p:cNvSpPr>
          <p:nvPr>
            <p:ph idx="1"/>
          </p:nvPr>
        </p:nvSpPr>
        <p:spPr>
          <a:xfrm>
            <a:off x="5894962" y="1984443"/>
            <a:ext cx="5458838" cy="4192520"/>
          </a:xfrm>
        </p:spPr>
        <p:txBody>
          <a:bodyPr>
            <a:normAutofit/>
          </a:bodyPr>
          <a:lstStyle/>
          <a:p>
            <a:pPr marL="0" indent="0">
              <a:buNone/>
            </a:pPr>
            <a:r>
              <a:rPr lang="en-US" sz="2000" b="1"/>
              <a:t>Collective </a:t>
            </a:r>
            <a:r>
              <a:rPr lang="en-US" sz="2000" b="1" err="1"/>
              <a:t>Behaviour</a:t>
            </a:r>
            <a:endParaRPr lang="en-US" sz="2000" b="1"/>
          </a:p>
          <a:p>
            <a:pPr marL="0" indent="0">
              <a:buNone/>
            </a:pPr>
            <a:r>
              <a:rPr lang="en-US" sz="2000"/>
              <a:t>“Robots that use simple algorithms for local interactions between bots can nevertheless produce interesting </a:t>
            </a:r>
            <a:r>
              <a:rPr lang="en-US" sz="2000" err="1"/>
              <a:t>behaviour</a:t>
            </a:r>
            <a:r>
              <a:rPr lang="en-US" sz="2000"/>
              <a:t> once aggregated into large collectives.”</a:t>
            </a:r>
          </a:p>
          <a:p>
            <a:pPr marL="0" indent="0">
              <a:buNone/>
            </a:pPr>
            <a:endParaRPr lang="en-US" sz="2000"/>
          </a:p>
          <a:p>
            <a:pPr marL="0" indent="0">
              <a:buNone/>
            </a:pPr>
            <a:r>
              <a:rPr lang="en-US" sz="2000" b="1"/>
              <a:t>Reinforcement Learning and Programming</a:t>
            </a:r>
          </a:p>
          <a:p>
            <a:pPr marL="0" indent="0">
              <a:buNone/>
            </a:pPr>
            <a:r>
              <a:rPr lang="en-US" sz="2000"/>
              <a:t>“A reinforcement learning agent trained to maximize long-term profit can learn peculiar short-term trading strategies based on its own past actions and concomitant feedback from the market.”</a:t>
            </a:r>
          </a:p>
          <a:p>
            <a:pPr marL="0" indent="0">
              <a:buNone/>
            </a:pPr>
            <a:endParaRPr lang="en-US" sz="2000"/>
          </a:p>
        </p:txBody>
      </p:sp>
    </p:spTree>
    <p:extLst>
      <p:ext uri="{BB962C8B-B14F-4D97-AF65-F5344CB8AC3E}">
        <p14:creationId xmlns:p14="http://schemas.microsoft.com/office/powerpoint/2010/main" val="3891395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2" name="Rectangle 21">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2" y="0"/>
            <a:ext cx="12191998"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8857" y="0"/>
            <a:ext cx="4063143"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27">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07777" y="-5307778"/>
            <a:ext cx="1576446" cy="12192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A42DB92-7791-C9EB-EC7E-194CE28FFABB}"/>
              </a:ext>
            </a:extLst>
          </p:cNvPr>
          <p:cNvSpPr>
            <a:spLocks noGrp="1"/>
          </p:cNvSpPr>
          <p:nvPr>
            <p:ph type="title"/>
          </p:nvPr>
        </p:nvSpPr>
        <p:spPr>
          <a:xfrm>
            <a:off x="1371597" y="348865"/>
            <a:ext cx="10044023" cy="877729"/>
          </a:xfrm>
        </p:spPr>
        <p:txBody>
          <a:bodyPr anchor="ctr">
            <a:normAutofit/>
          </a:bodyPr>
          <a:lstStyle/>
          <a:p>
            <a:r>
              <a:rPr lang="en-US" sz="3400">
                <a:solidFill>
                  <a:srgbClr val="FFFFFF"/>
                </a:solidFill>
              </a:rPr>
              <a:t>AI agents are created and shaped by human engineers:</a:t>
            </a:r>
          </a:p>
        </p:txBody>
      </p:sp>
      <p:graphicFrame>
        <p:nvGraphicFramePr>
          <p:cNvPr id="18" name="Content Placeholder 2">
            <a:extLst>
              <a:ext uri="{FF2B5EF4-FFF2-40B4-BE49-F238E27FC236}">
                <a16:creationId xmlns:a16="http://schemas.microsoft.com/office/drawing/2014/main" id="{3F9863F8-97FC-40E1-E351-EA8657420EF5}"/>
              </a:ext>
            </a:extLst>
          </p:cNvPr>
          <p:cNvGraphicFramePr>
            <a:graphicFrameLocks noGrp="1"/>
          </p:cNvGraphicFramePr>
          <p:nvPr>
            <p:ph idx="1"/>
            <p:extLst>
              <p:ext uri="{D42A27DB-BD31-4B8C-83A1-F6EECF244321}">
                <p14:modId xmlns:p14="http://schemas.microsoft.com/office/powerpoint/2010/main" val="3107541666"/>
              </p:ext>
            </p:extLst>
          </p:nvPr>
        </p:nvGraphicFramePr>
        <p:xfrm>
          <a:off x="644056" y="2112579"/>
          <a:ext cx="10927829"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1796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15F33AE-EBBF-59A4-59BE-CE44D83853FD}"/>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Evolution Through Code Reuse</a:t>
            </a:r>
          </a:p>
        </p:txBody>
      </p:sp>
      <p:sp>
        <p:nvSpPr>
          <p:cNvPr id="3" name="Content Placeholder 2">
            <a:extLst>
              <a:ext uri="{FF2B5EF4-FFF2-40B4-BE49-F238E27FC236}">
                <a16:creationId xmlns:a16="http://schemas.microsoft.com/office/drawing/2014/main" id="{32A4603E-C219-1E5E-DD58-C5902820D897}"/>
              </a:ext>
            </a:extLst>
          </p:cNvPr>
          <p:cNvSpPr>
            <a:spLocks noGrp="1"/>
          </p:cNvSpPr>
          <p:nvPr>
            <p:ph idx="1"/>
          </p:nvPr>
        </p:nvSpPr>
        <p:spPr>
          <a:xfrm>
            <a:off x="1096370" y="1206089"/>
            <a:ext cx="9724031" cy="3683358"/>
          </a:xfrm>
        </p:spPr>
        <p:txBody>
          <a:bodyPr anchor="ctr">
            <a:normAutofit/>
          </a:bodyPr>
          <a:lstStyle/>
          <a:p>
            <a:pPr marL="0" indent="0">
              <a:buNone/>
            </a:pPr>
            <a:r>
              <a:rPr lang="en-US" sz="4000" dirty="0"/>
              <a:t>“At each step, aspects of the algorithms are reused in new contexts, both constraining future </a:t>
            </a:r>
            <a:r>
              <a:rPr lang="en-US" sz="4000" dirty="0" err="1"/>
              <a:t>behaviour</a:t>
            </a:r>
            <a:r>
              <a:rPr lang="en-US" sz="4000" dirty="0"/>
              <a:t> and making possible additional innovations</a:t>
            </a:r>
          </a:p>
        </p:txBody>
      </p:sp>
      <p:pic>
        <p:nvPicPr>
          <p:cNvPr id="5" name="Picture 4" descr="A diagram of a study process&#10;&#10;AI-generated content may be incorrect.">
            <a:extLst>
              <a:ext uri="{FF2B5EF4-FFF2-40B4-BE49-F238E27FC236}">
                <a16:creationId xmlns:a16="http://schemas.microsoft.com/office/drawing/2014/main" id="{F7CF9DED-F802-23C7-C6FE-B328C4B7A9B2}"/>
              </a:ext>
            </a:extLst>
          </p:cNvPr>
          <p:cNvPicPr>
            <a:picLocks noChangeAspect="1"/>
          </p:cNvPicPr>
          <p:nvPr/>
        </p:nvPicPr>
        <p:blipFill>
          <a:blip r:embed="rId2"/>
          <a:srcRect b="4036"/>
          <a:stretch>
            <a:fillRect/>
          </a:stretch>
        </p:blipFill>
        <p:spPr>
          <a:xfrm>
            <a:off x="6108700" y="3577554"/>
            <a:ext cx="6083300" cy="2985908"/>
          </a:xfrm>
          <a:prstGeom prst="rect">
            <a:avLst/>
          </a:prstGeom>
        </p:spPr>
      </p:pic>
    </p:spTree>
    <p:extLst>
      <p:ext uri="{BB962C8B-B14F-4D97-AF65-F5344CB8AC3E}">
        <p14:creationId xmlns:p14="http://schemas.microsoft.com/office/powerpoint/2010/main" val="3304022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erson looking at a magnifying glass&#10;&#10;AI-generated content may be incorrect.">
            <a:extLst>
              <a:ext uri="{FF2B5EF4-FFF2-40B4-BE49-F238E27FC236}">
                <a16:creationId xmlns:a16="http://schemas.microsoft.com/office/drawing/2014/main" id="{0644673D-C6F9-6216-C24E-101FFD76F130}"/>
              </a:ext>
            </a:extLst>
          </p:cNvPr>
          <p:cNvPicPr>
            <a:picLocks noChangeAspect="1"/>
          </p:cNvPicPr>
          <p:nvPr/>
        </p:nvPicPr>
        <p:blipFill>
          <a:blip r:embed="rId2"/>
          <a:srcRect r="5882" b="-1"/>
          <a:stretch>
            <a:fillRect/>
          </a:stretch>
        </p:blipFill>
        <p:spPr>
          <a:xfrm>
            <a:off x="1" y="10"/>
            <a:ext cx="9669642" cy="6857990"/>
          </a:xfrm>
          <a:prstGeom prst="rect">
            <a:avLst/>
          </a:prstGeom>
        </p:spPr>
      </p:pic>
      <p:sp>
        <p:nvSpPr>
          <p:cNvPr id="19" name="Rectangle 18">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053D27F-DADF-0199-8BA4-D146347F27AF}"/>
              </a:ext>
            </a:extLst>
          </p:cNvPr>
          <p:cNvSpPr>
            <a:spLocks noGrp="1"/>
          </p:cNvSpPr>
          <p:nvPr>
            <p:ph type="title"/>
          </p:nvPr>
        </p:nvSpPr>
        <p:spPr>
          <a:xfrm>
            <a:off x="7531610" y="365125"/>
            <a:ext cx="3822189" cy="1899912"/>
          </a:xfrm>
        </p:spPr>
        <p:txBody>
          <a:bodyPr>
            <a:normAutofit/>
          </a:bodyPr>
          <a:lstStyle/>
          <a:p>
            <a:r>
              <a:rPr lang="en-US" sz="4000"/>
              <a:t>Interpretability Challenges</a:t>
            </a:r>
          </a:p>
        </p:txBody>
      </p:sp>
      <p:sp>
        <p:nvSpPr>
          <p:cNvPr id="3" name="Content Placeholder 2">
            <a:extLst>
              <a:ext uri="{FF2B5EF4-FFF2-40B4-BE49-F238E27FC236}">
                <a16:creationId xmlns:a16="http://schemas.microsoft.com/office/drawing/2014/main" id="{F7FC5C09-222C-9A10-C7D9-44CE45F94C65}"/>
              </a:ext>
            </a:extLst>
          </p:cNvPr>
          <p:cNvSpPr>
            <a:spLocks noGrp="1"/>
          </p:cNvSpPr>
          <p:nvPr>
            <p:ph idx="1"/>
          </p:nvPr>
        </p:nvSpPr>
        <p:spPr>
          <a:xfrm>
            <a:off x="7531610" y="2434201"/>
            <a:ext cx="3822189" cy="3742762"/>
          </a:xfrm>
        </p:spPr>
        <p:txBody>
          <a:bodyPr>
            <a:normAutofit/>
          </a:bodyPr>
          <a:lstStyle/>
          <a:p>
            <a:pPr marL="0" indent="0">
              <a:buNone/>
            </a:pPr>
            <a:r>
              <a:rPr lang="en-US" sz="2000"/>
              <a:t>“Because many current AI systems are derived from machine learning methods that are applied to increasingly complex data, the study of the mechanism behind a machine’s behaviour… will require continued work on interpretability methods for machine learning.”</a:t>
            </a:r>
          </a:p>
        </p:txBody>
      </p:sp>
    </p:spTree>
    <p:extLst>
      <p:ext uri="{BB962C8B-B14F-4D97-AF65-F5344CB8AC3E}">
        <p14:creationId xmlns:p14="http://schemas.microsoft.com/office/powerpoint/2010/main" val="37208653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1B15ED52-F352-441B-82BF-E0EA34836D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3B2E3793-BFE6-45A2-9B7B-E18844431C9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1"/>
            <a:ext cx="12191998" cy="1590742"/>
          </a:xfrm>
          <a:prstGeom prst="rect">
            <a:avLst/>
          </a:prstGeom>
          <a:gradFill>
            <a:gsLst>
              <a:gs pos="0">
                <a:srgbClr val="000000"/>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C4C4868-CB8F-4AF9-9CDB-8108F2C19B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 y="0"/>
            <a:ext cx="8115306" cy="1590742"/>
          </a:xfrm>
          <a:prstGeom prst="rect">
            <a:avLst/>
          </a:prstGeom>
          <a:gradFill>
            <a:gsLst>
              <a:gs pos="20000">
                <a:schemeClr val="accent1">
                  <a:alpha val="0"/>
                </a:schemeClr>
              </a:gs>
              <a:gs pos="100000">
                <a:schemeClr val="accent1">
                  <a:lumMod val="50000"/>
                  <a:alpha val="5500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375E0459-6403-40CD-989D-56A4407CA1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8115299" y="-1"/>
            <a:ext cx="4076698" cy="1590742"/>
          </a:xfrm>
          <a:prstGeom prst="rect">
            <a:avLst/>
          </a:prstGeom>
          <a:gradFill>
            <a:gsLst>
              <a:gs pos="0">
                <a:schemeClr val="accent1">
                  <a:alpha val="66000"/>
                </a:schemeClr>
              </a:gs>
              <a:gs pos="100000">
                <a:srgbClr val="000000">
                  <a:alpha val="30000"/>
                </a:srgbClr>
              </a:gs>
            </a:gsLst>
            <a:lin ang="13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53E5B1A8-3AC9-4BD1-9BBC-78CA94F2D1B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9350" y="-1"/>
            <a:ext cx="11732646" cy="1597433"/>
          </a:xfrm>
          <a:prstGeom prst="rect">
            <a:avLst/>
          </a:prstGeom>
          <a:gradFill>
            <a:gsLst>
              <a:gs pos="50000">
                <a:srgbClr val="000000">
                  <a:alpha val="0"/>
                </a:srgbClr>
              </a:gs>
              <a:gs pos="99000">
                <a:schemeClr val="accent1">
                  <a:lumMod val="50000"/>
                  <a:alpha val="52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73DEF1-8FA5-37CA-1160-25637F8956D7}"/>
              </a:ext>
            </a:extLst>
          </p:cNvPr>
          <p:cNvSpPr>
            <a:spLocks noGrp="1"/>
          </p:cNvSpPr>
          <p:nvPr>
            <p:ph type="title"/>
          </p:nvPr>
        </p:nvSpPr>
        <p:spPr>
          <a:xfrm>
            <a:off x="1371599" y="294538"/>
            <a:ext cx="9895951" cy="1033669"/>
          </a:xfrm>
        </p:spPr>
        <p:txBody>
          <a:bodyPr>
            <a:normAutofit/>
          </a:bodyPr>
          <a:lstStyle/>
          <a:p>
            <a:r>
              <a:rPr lang="en-US" sz="4000">
                <a:solidFill>
                  <a:srgbClr val="FFFFFF"/>
                </a:solidFill>
              </a:rPr>
              <a:t>Human oversight remains critical:</a:t>
            </a:r>
          </a:p>
        </p:txBody>
      </p:sp>
      <p:sp>
        <p:nvSpPr>
          <p:cNvPr id="3" name="Content Placeholder 2">
            <a:extLst>
              <a:ext uri="{FF2B5EF4-FFF2-40B4-BE49-F238E27FC236}">
                <a16:creationId xmlns:a16="http://schemas.microsoft.com/office/drawing/2014/main" id="{AE7225FA-F10C-1AFA-4C9D-E7538300A0AA}"/>
              </a:ext>
            </a:extLst>
          </p:cNvPr>
          <p:cNvSpPr>
            <a:spLocks noGrp="1"/>
          </p:cNvSpPr>
          <p:nvPr>
            <p:ph idx="1"/>
          </p:nvPr>
        </p:nvSpPr>
        <p:spPr>
          <a:xfrm>
            <a:off x="679621" y="1891970"/>
            <a:ext cx="6598510" cy="3683358"/>
          </a:xfrm>
        </p:spPr>
        <p:txBody>
          <a:bodyPr anchor="ctr">
            <a:normAutofit fontScale="92500"/>
          </a:bodyPr>
          <a:lstStyle/>
          <a:p>
            <a:pPr marL="0" indent="0">
              <a:buNone/>
            </a:pPr>
            <a:r>
              <a:rPr lang="en-US" sz="4000" dirty="0"/>
              <a:t>“At present, the scientists who study the </a:t>
            </a:r>
            <a:r>
              <a:rPr lang="en-US" sz="4000" dirty="0" err="1"/>
              <a:t>behaviours</a:t>
            </a:r>
            <a:r>
              <a:rPr lang="en-US" sz="4000" dirty="0"/>
              <a:t> of these virtual and embodied artificial intelligence (AI) agents are predominantly the same scientists who have created the agents themselves.”</a:t>
            </a:r>
          </a:p>
        </p:txBody>
      </p:sp>
      <p:pic>
        <p:nvPicPr>
          <p:cNvPr id="5" name="Picture 4" descr="A person holding a magnifying glass looking at a computer screen&#10;&#10;AI-generated content may be incorrect.">
            <a:extLst>
              <a:ext uri="{FF2B5EF4-FFF2-40B4-BE49-F238E27FC236}">
                <a16:creationId xmlns:a16="http://schemas.microsoft.com/office/drawing/2014/main" id="{BDEA67B8-809F-967E-C2E9-76189D2D47B9}"/>
              </a:ext>
            </a:extLst>
          </p:cNvPr>
          <p:cNvPicPr>
            <a:picLocks noChangeAspect="1"/>
          </p:cNvPicPr>
          <p:nvPr/>
        </p:nvPicPr>
        <p:blipFill>
          <a:blip r:embed="rId2"/>
          <a:stretch>
            <a:fillRect/>
          </a:stretch>
        </p:blipFill>
        <p:spPr>
          <a:xfrm>
            <a:off x="7449065" y="1622745"/>
            <a:ext cx="4572000" cy="4572000"/>
          </a:xfrm>
          <a:prstGeom prst="rect">
            <a:avLst/>
          </a:prstGeom>
        </p:spPr>
      </p:pic>
    </p:spTree>
    <p:extLst>
      <p:ext uri="{BB962C8B-B14F-4D97-AF65-F5344CB8AC3E}">
        <p14:creationId xmlns:p14="http://schemas.microsoft.com/office/powerpoint/2010/main" val="8689127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Rectangle 40">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Oval 42">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5417A864-1BE0-0256-070F-78CB4F5BDB7F}"/>
              </a:ext>
            </a:extLst>
          </p:cNvPr>
          <p:cNvSpPr>
            <a:spLocks noGrp="1"/>
          </p:cNvSpPr>
          <p:nvPr>
            <p:ph type="title"/>
          </p:nvPr>
        </p:nvSpPr>
        <p:spPr>
          <a:xfrm>
            <a:off x="387870" y="235888"/>
            <a:ext cx="4230100" cy="3387497"/>
          </a:xfrm>
        </p:spPr>
        <p:txBody>
          <a:bodyPr anchor="b">
            <a:normAutofit/>
          </a:bodyPr>
          <a:lstStyle/>
          <a:p>
            <a:pPr algn="r"/>
            <a:r>
              <a:rPr lang="en-US" sz="4000" dirty="0">
                <a:solidFill>
                  <a:srgbClr val="FFFFFF"/>
                </a:solidFill>
              </a:rPr>
              <a:t>Conclusion</a:t>
            </a:r>
          </a:p>
        </p:txBody>
      </p:sp>
      <p:sp>
        <p:nvSpPr>
          <p:cNvPr id="5" name="Rectangle 1">
            <a:extLst>
              <a:ext uri="{FF2B5EF4-FFF2-40B4-BE49-F238E27FC236}">
                <a16:creationId xmlns:a16="http://schemas.microsoft.com/office/drawing/2014/main" id="{093DD7D9-ECCE-03ED-92C5-D482DBEE21EA}"/>
              </a:ext>
            </a:extLst>
          </p:cNvPr>
          <p:cNvSpPr>
            <a:spLocks noGrp="1" noChangeArrowheads="1"/>
          </p:cNvSpPr>
          <p:nvPr>
            <p:ph idx="1"/>
          </p:nvPr>
        </p:nvSpPr>
        <p:spPr bwMode="auto">
          <a:xfrm>
            <a:off x="5926619" y="410222"/>
            <a:ext cx="5528095" cy="6336567"/>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lIns="91440" tIns="45720" rIns="91440" bIns="45720" numCol="1" anchor="ctr" anchorCtr="0" compatLnSpc="1">
            <a:prstTxWarp prst="textNoShape">
              <a:avLst/>
            </a:prstTxWarp>
            <a:normAutofit/>
          </a:bodyPr>
          <a:lstStyle/>
          <a:p>
            <a:pPr marL="0" marR="0" lvl="0" indent="0" defTabSz="914400" rtl="0" eaLnBrk="0" fontAlgn="base" latinLnBrk="0" hangingPunct="0">
              <a:spcBef>
                <a:spcPct val="0"/>
              </a:spcBef>
              <a:spcAft>
                <a:spcPts val="600"/>
              </a:spcAft>
              <a:buClrTx/>
              <a:buSzTx/>
              <a:buFontTx/>
              <a:buChar char="•"/>
              <a:tabLst/>
            </a:pPr>
            <a:r>
              <a:rPr kumimoji="0" lang="en-US" altLang="en-US" sz="1800" b="1" i="0" u="none" strike="noStrike" cap="none" normalizeH="0" baseline="0" dirty="0">
                <a:ln>
                  <a:noFill/>
                </a:ln>
                <a:effectLst/>
                <a:latin typeface="Segoe UI" panose="020B0502040204020203" pitchFamily="34" charset="0"/>
              </a:rPr>
              <a:t>Machine </a:t>
            </a:r>
            <a:r>
              <a:rPr kumimoji="0" lang="en-US" altLang="en-US" sz="1800" b="1" i="0" u="none" strike="noStrike" cap="none" normalizeH="0" baseline="0" dirty="0" err="1">
                <a:ln>
                  <a:noFill/>
                </a:ln>
                <a:effectLst/>
                <a:latin typeface="Segoe UI" panose="020B0502040204020203" pitchFamily="34" charset="0"/>
              </a:rPr>
              <a:t>behaviour</a:t>
            </a:r>
            <a:r>
              <a:rPr kumimoji="0" lang="en-US" altLang="en-US" sz="1800" b="1" i="0" u="none" strike="noStrike" cap="none" normalizeH="0" baseline="0" dirty="0">
                <a:ln>
                  <a:noFill/>
                </a:ln>
                <a:effectLst/>
                <a:latin typeface="Segoe UI" panose="020B0502040204020203" pitchFamily="34" charset="0"/>
              </a:rPr>
              <a:t> emerges from design + environment:</a:t>
            </a:r>
            <a:r>
              <a:rPr kumimoji="0" lang="en-US" altLang="en-US" sz="1800" b="0" i="0" u="none" strike="noStrike" cap="none" normalizeH="0" baseline="0" dirty="0">
                <a:ln>
                  <a:noFill/>
                </a:ln>
                <a:effectLst/>
                <a:latin typeface="Segoe UI" panose="020B0502040204020203" pitchFamily="34" charset="0"/>
              </a:rPr>
              <a:t> AI systems act as </a:t>
            </a:r>
            <a:r>
              <a:rPr kumimoji="0" lang="en-US" altLang="en-US" sz="1800" b="0" i="0" u="none" strike="noStrike" cap="none" normalizeH="0" baseline="0" dirty="0" err="1">
                <a:ln>
                  <a:noFill/>
                </a:ln>
                <a:effectLst/>
                <a:latin typeface="Segoe UI" panose="020B0502040204020203" pitchFamily="34" charset="0"/>
              </a:rPr>
              <a:t>behavioural</a:t>
            </a:r>
            <a:r>
              <a:rPr kumimoji="0" lang="en-US" altLang="en-US" sz="1800" b="0" i="0" u="none" strike="noStrike" cap="none" normalizeH="0" baseline="0" dirty="0">
                <a:ln>
                  <a:noFill/>
                </a:ln>
                <a:effectLst/>
                <a:latin typeface="Segoe UI" panose="020B0502040204020203" pitchFamily="34" charset="0"/>
              </a:rPr>
              <a:t> entities whose actions arise from architecture, data, training processes, and real‑world interactions.</a:t>
            </a:r>
          </a:p>
          <a:p>
            <a:pPr marL="0" marR="0" lvl="0" indent="0" defTabSz="914400" rtl="0" eaLnBrk="0" fontAlgn="base" latinLnBrk="0" hangingPunct="0">
              <a:spcBef>
                <a:spcPct val="0"/>
              </a:spcBef>
              <a:spcAft>
                <a:spcPts val="600"/>
              </a:spcAft>
              <a:buClrTx/>
              <a:buSzTx/>
              <a:buFontTx/>
              <a:buChar char="•"/>
              <a:tabLst/>
            </a:pPr>
            <a:r>
              <a:rPr kumimoji="0" lang="en-US" altLang="en-US" sz="1800" b="1" i="0" u="none" strike="noStrike" cap="none" normalizeH="0" baseline="0" dirty="0">
                <a:ln>
                  <a:noFill/>
                </a:ln>
                <a:effectLst/>
                <a:latin typeface="Segoe UI" panose="020B0502040204020203" pitchFamily="34" charset="0"/>
              </a:rPr>
              <a:t>Simple rules → complex outcomes:</a:t>
            </a:r>
            <a:r>
              <a:rPr kumimoji="0" lang="en-US" altLang="en-US" sz="1800" b="0" i="0" u="none" strike="noStrike" cap="none" normalizeH="0" baseline="0" dirty="0">
                <a:ln>
                  <a:noFill/>
                </a:ln>
                <a:effectLst/>
                <a:latin typeface="Segoe UI" panose="020B0502040204020203" pitchFamily="34" charset="0"/>
              </a:rPr>
              <a:t> Even basic local algorithms can produce surprising collective </a:t>
            </a:r>
            <a:r>
              <a:rPr kumimoji="0" lang="en-US" altLang="en-US" sz="1800" b="0" i="0" u="none" strike="noStrike" cap="none" normalizeH="0" baseline="0" dirty="0" err="1">
                <a:ln>
                  <a:noFill/>
                </a:ln>
                <a:effectLst/>
                <a:latin typeface="Segoe UI" panose="020B0502040204020203" pitchFamily="34" charset="0"/>
              </a:rPr>
              <a:t>behaviours</a:t>
            </a:r>
            <a:r>
              <a:rPr kumimoji="0" lang="en-US" altLang="en-US" sz="1800" b="0" i="0" u="none" strike="noStrike" cap="none" normalizeH="0" baseline="0" dirty="0">
                <a:ln>
                  <a:noFill/>
                </a:ln>
                <a:effectLst/>
                <a:latin typeface="Segoe UI" panose="020B0502040204020203" pitchFamily="34" charset="0"/>
              </a:rPr>
              <a:t> when scaled, showing the need for </a:t>
            </a:r>
            <a:r>
              <a:rPr kumimoji="0" lang="en-US" altLang="en-US" sz="1800" b="0" i="0" u="none" strike="noStrike" cap="none" normalizeH="0" baseline="0" dirty="0" err="1">
                <a:ln>
                  <a:noFill/>
                </a:ln>
                <a:effectLst/>
                <a:latin typeface="Segoe UI" panose="020B0502040204020203" pitchFamily="34" charset="0"/>
              </a:rPr>
              <a:t>behavioural</a:t>
            </a:r>
            <a:r>
              <a:rPr kumimoji="0" lang="en-US" altLang="en-US" sz="1800" b="0" i="0" u="none" strike="noStrike" cap="none" normalizeH="0" baseline="0" dirty="0">
                <a:ln>
                  <a:noFill/>
                </a:ln>
                <a:effectLst/>
                <a:latin typeface="Segoe UI" panose="020B0502040204020203" pitchFamily="34" charset="0"/>
              </a:rPr>
              <a:t>‑level study.</a:t>
            </a:r>
          </a:p>
          <a:p>
            <a:pPr marL="0" marR="0" lvl="0" indent="0" defTabSz="914400" rtl="0" eaLnBrk="0" fontAlgn="base" latinLnBrk="0" hangingPunct="0">
              <a:spcBef>
                <a:spcPct val="0"/>
              </a:spcBef>
              <a:spcAft>
                <a:spcPts val="600"/>
              </a:spcAft>
              <a:buClrTx/>
              <a:buSzTx/>
              <a:buFontTx/>
              <a:buChar char="•"/>
              <a:tabLst/>
            </a:pPr>
            <a:r>
              <a:rPr kumimoji="0" lang="en-US" altLang="en-US" sz="1800" b="1" i="0" u="none" strike="noStrike" cap="none" normalizeH="0" baseline="0" dirty="0">
                <a:ln>
                  <a:noFill/>
                </a:ln>
                <a:effectLst/>
                <a:latin typeface="Segoe UI" panose="020B0502040204020203" pitchFamily="34" charset="0"/>
              </a:rPr>
              <a:t>Human decisions shape machine evolution:</a:t>
            </a:r>
            <a:r>
              <a:rPr kumimoji="0" lang="en-US" altLang="en-US" sz="1800" b="0" i="0" u="none" strike="noStrike" cap="none" normalizeH="0" baseline="0" dirty="0">
                <a:ln>
                  <a:noFill/>
                </a:ln>
                <a:effectLst/>
                <a:latin typeface="Segoe UI" panose="020B0502040204020203" pitchFamily="34" charset="0"/>
              </a:rPr>
              <a:t> Programming choices, code reuse, open‑source culture, and institutional constraints all influence how AI agents develop and propagate.</a:t>
            </a:r>
          </a:p>
          <a:p>
            <a:pPr marL="0" marR="0" lvl="0" indent="0" defTabSz="914400" rtl="0" eaLnBrk="0" fontAlgn="base" latinLnBrk="0" hangingPunct="0">
              <a:spcBef>
                <a:spcPct val="0"/>
              </a:spcBef>
              <a:spcAft>
                <a:spcPts val="600"/>
              </a:spcAft>
              <a:buClrTx/>
              <a:buSzTx/>
              <a:buFontTx/>
              <a:buChar char="•"/>
              <a:tabLst/>
            </a:pPr>
            <a:r>
              <a:rPr kumimoji="0" lang="en-US" altLang="en-US" sz="1800" b="1" i="0" u="none" strike="noStrike" cap="none" normalizeH="0" baseline="0" dirty="0">
                <a:ln>
                  <a:noFill/>
                </a:ln>
                <a:effectLst/>
                <a:latin typeface="Segoe UI" panose="020B0502040204020203" pitchFamily="34" charset="0"/>
              </a:rPr>
              <a:t>Opacity remains a major challenge:</a:t>
            </a:r>
            <a:r>
              <a:rPr kumimoji="0" lang="en-US" altLang="en-US" sz="1800" b="0" i="0" u="none" strike="noStrike" cap="none" normalizeH="0" baseline="0" dirty="0">
                <a:ln>
                  <a:noFill/>
                </a:ln>
                <a:effectLst/>
                <a:latin typeface="Segoe UI" panose="020B0502040204020203" pitchFamily="34" charset="0"/>
              </a:rPr>
              <a:t> Many systems operate as black boxes, making interpretability essential for understanding and governing </a:t>
            </a:r>
            <a:r>
              <a:rPr kumimoji="0" lang="en-US" altLang="en-US" sz="1800" b="0" i="0" u="none" strike="noStrike" cap="none" normalizeH="0" baseline="0" dirty="0" err="1">
                <a:ln>
                  <a:noFill/>
                </a:ln>
                <a:effectLst/>
                <a:latin typeface="Segoe UI" panose="020B0502040204020203" pitchFamily="34" charset="0"/>
              </a:rPr>
              <a:t>behaviour</a:t>
            </a:r>
            <a:r>
              <a:rPr kumimoji="0" lang="en-US" altLang="en-US" sz="1800" b="0" i="0" u="none" strike="noStrike" cap="none" normalizeH="0" baseline="0" dirty="0">
                <a:ln>
                  <a:noFill/>
                </a:ln>
                <a:effectLst/>
                <a:latin typeface="Segoe UI" panose="020B0502040204020203" pitchFamily="34" charset="0"/>
              </a:rPr>
              <a:t>.</a:t>
            </a:r>
          </a:p>
          <a:p>
            <a:pPr marL="0" marR="0" lvl="0" indent="0" defTabSz="914400" rtl="0" eaLnBrk="0" fontAlgn="base" latinLnBrk="0" hangingPunct="0">
              <a:spcBef>
                <a:spcPct val="0"/>
              </a:spcBef>
              <a:spcAft>
                <a:spcPts val="600"/>
              </a:spcAft>
              <a:buClrTx/>
              <a:buSzTx/>
              <a:buFontTx/>
              <a:buChar char="•"/>
              <a:tabLst/>
            </a:pPr>
            <a:r>
              <a:rPr kumimoji="0" lang="en-US" altLang="en-US" sz="1800" b="1" i="0" u="none" strike="noStrike" cap="none" normalizeH="0" baseline="0" dirty="0">
                <a:ln>
                  <a:noFill/>
                </a:ln>
                <a:effectLst/>
                <a:latin typeface="Segoe UI" panose="020B0502040204020203" pitchFamily="34" charset="0"/>
              </a:rPr>
              <a:t>Oversight and accountability are essential:</a:t>
            </a:r>
            <a:r>
              <a:rPr kumimoji="0" lang="en-US" altLang="en-US" sz="1800" b="0" i="0" u="none" strike="noStrike" cap="none" normalizeH="0" baseline="0" dirty="0">
                <a:ln>
                  <a:noFill/>
                </a:ln>
                <a:effectLst/>
                <a:latin typeface="Segoe UI" panose="020B0502040204020203" pitchFamily="34" charset="0"/>
              </a:rPr>
              <a:t> As AI systems grow in complexity and autonomy, human governance, ethics, and transparency must remain central.</a:t>
            </a:r>
          </a:p>
          <a:p>
            <a:pPr marL="0" marR="0" lvl="0" indent="0" defTabSz="914400" rtl="0" eaLnBrk="0" fontAlgn="base" latinLnBrk="0" hangingPunct="0">
              <a:spcBef>
                <a:spcPct val="0"/>
              </a:spcBef>
              <a:spcAft>
                <a:spcPts val="600"/>
              </a:spcAft>
              <a:buClrTx/>
              <a:buSzTx/>
              <a:buFontTx/>
              <a:buNone/>
              <a:tabLst/>
            </a:pPr>
            <a:endParaRPr kumimoji="0" lang="en-US" altLang="en-US" sz="1600" b="0" i="0" u="none" strike="noStrike" cap="none" normalizeH="0" baseline="0" dirty="0">
              <a:ln>
                <a:noFill/>
              </a:ln>
              <a:effectLst/>
              <a:latin typeface="Arial" panose="020B0604020202020204" pitchFamily="34" charset="0"/>
            </a:endParaRPr>
          </a:p>
        </p:txBody>
      </p:sp>
      <p:pic>
        <p:nvPicPr>
          <p:cNvPr id="6" name="Audio Recording 19 Jan 2026 at 10:05:47 pm">
            <a:hlinkClick r:id="" action="ppaction://media"/>
            <a:extLst>
              <a:ext uri="{FF2B5EF4-FFF2-40B4-BE49-F238E27FC236}">
                <a16:creationId xmlns:a16="http://schemas.microsoft.com/office/drawing/2014/main" id="{B91ABCF5-79B6-D383-2245-7B148A0D758D}"/>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5689600" y="3022600"/>
            <a:ext cx="812800" cy="812800"/>
          </a:xfrm>
          <a:prstGeom prst="rect">
            <a:avLst/>
          </a:prstGeom>
        </p:spPr>
      </p:pic>
      <p:pic>
        <p:nvPicPr>
          <p:cNvPr id="7" name="Audio Recording 19 Jan 2026 at 10:23:03 pm">
            <a:hlinkClick r:id="" action="ppaction://media"/>
            <a:extLst>
              <a:ext uri="{FF2B5EF4-FFF2-40B4-BE49-F238E27FC236}">
                <a16:creationId xmlns:a16="http://schemas.microsoft.com/office/drawing/2014/main" id="{67F2E5C7-AE49-A510-3D0F-633EBAF825CF}"/>
              </a:ext>
            </a:extLst>
          </p:cNvPr>
          <p:cNvPicPr>
            <a:picLocks noChangeAspect="1"/>
          </p:cNvPicPr>
          <p:nvPr>
            <a:audioFile r:link="rId4"/>
            <p:extLst>
              <p:ext uri="{DAA4B4D4-6D71-4841-9C94-3DE7FCFB9230}">
                <p14:media xmlns:p14="http://schemas.microsoft.com/office/powerpoint/2010/main" r:embed="rId3"/>
              </p:ext>
            </p:extLst>
          </p:nvPr>
        </p:nvPicPr>
        <p:blipFill>
          <a:blip r:embed="rId6"/>
          <a:stretch>
            <a:fillRect/>
          </a:stretch>
        </p:blipFill>
        <p:spPr>
          <a:xfrm>
            <a:off x="5689600" y="3022600"/>
            <a:ext cx="812800" cy="812800"/>
          </a:xfrm>
          <a:prstGeom prst="rect">
            <a:avLst/>
          </a:prstGeom>
        </p:spPr>
      </p:pic>
    </p:spTree>
    <p:extLst>
      <p:ext uri="{BB962C8B-B14F-4D97-AF65-F5344CB8AC3E}">
        <p14:creationId xmlns:p14="http://schemas.microsoft.com/office/powerpoint/2010/main" val="42324753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852284" fill="hold"/>
                                        <p:tgtEl>
                                          <p:spTgt spid="6"/>
                                        </p:tgtEl>
                                      </p:cBhvr>
                                    </p:cmd>
                                  </p:childTnLst>
                                </p:cTn>
                              </p:par>
                            </p:childTnLst>
                          </p:cTn>
                        </p:par>
                      </p:childTnLst>
                    </p:cTn>
                  </p:par>
                  <p:par>
                    <p:cTn id="7" fill="hold">
                      <p:stCondLst>
                        <p:cond delay="indefinite"/>
                      </p:stCondLst>
                      <p:childTnLst>
                        <p:par>
                          <p:cTn id="8" fill="hold">
                            <p:stCondLst>
                              <p:cond delay="0"/>
                            </p:stCondLst>
                            <p:childTnLst>
                              <p:par>
                                <p:cTn id="9" presetID="1" presetClass="mediacall" presetSubtype="0" fill="hold" nodeType="clickEffect">
                                  <p:stCondLst>
                                    <p:cond delay="0"/>
                                  </p:stCondLst>
                                  <p:childTnLst>
                                    <p:cmd type="call" cmd="playFrom(0.0)">
                                      <p:cBhvr>
                                        <p:cTn id="10" dur="67257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11" fill="hold" display="0">
                  <p:stCondLst>
                    <p:cond delay="indefinite"/>
                  </p:stCondLst>
                  <p:endCondLst>
                    <p:cond evt="onStopAudio" delay="0">
                      <p:tgtEl>
                        <p:sldTgt/>
                      </p:tgtEl>
                    </p:cond>
                  </p:endCondLst>
                </p:cTn>
                <p:tgtEl>
                  <p:spTgt spid="6"/>
                </p:tgtEl>
              </p:cMediaNode>
            </p:audio>
            <p:audio>
              <p:cMediaNode vol="80000">
                <p:cTn id="12" fill="hold" display="0">
                  <p:stCondLst>
                    <p:cond delay="indefinite"/>
                  </p:stCondLst>
                  <p:endCondLst>
                    <p:cond evt="onStopAudio" delay="0">
                      <p:tgtEl>
                        <p:sldTgt/>
                      </p:tgtEl>
                    </p:cond>
                  </p:endCondLst>
                </p:cTn>
                <p:tgtEl>
                  <p:spTgt spid="7"/>
                </p:tgtEl>
              </p:cMediaNode>
            </p:audio>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1368</TotalTime>
  <Words>820</Words>
  <Application>Microsoft Macintosh PowerPoint</Application>
  <PresentationFormat>Widescreen</PresentationFormat>
  <Paragraphs>65</Paragraphs>
  <Slides>13</Slides>
  <Notes>1</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Aptos</vt:lpstr>
      <vt:lpstr>Aptos Display</vt:lpstr>
      <vt:lpstr>Arial</vt:lpstr>
      <vt:lpstr>Calibri</vt:lpstr>
      <vt:lpstr>Segoe UI</vt:lpstr>
      <vt:lpstr>Office Theme</vt:lpstr>
      <vt:lpstr>    A Review of Article  Machine behaviour</vt:lpstr>
      <vt:lpstr>The premise of this paper </vt:lpstr>
      <vt:lpstr>Methodology</vt:lpstr>
      <vt:lpstr>Area of Research and Target Audience</vt:lpstr>
      <vt:lpstr>Rational For Selection</vt:lpstr>
      <vt:lpstr>LLMs were on the horizon but were not yet a reality. </vt:lpstr>
      <vt:lpstr>Hybrid Systems and Programming</vt:lpstr>
      <vt:lpstr>Collective Behaviour via simple Rules</vt:lpstr>
      <vt:lpstr>AI agents are created and shaped by human engineers:</vt:lpstr>
      <vt:lpstr>Evolution Through Code Reuse</vt:lpstr>
      <vt:lpstr>Interpretability Challenges</vt:lpstr>
      <vt:lpstr>Human oversight remains critical:</vt:lpstr>
      <vt:lpstr>Conclusion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Solomon Simukoko</dc:creator>
  <cp:lastModifiedBy>Solomon Simukoko</cp:lastModifiedBy>
  <cp:revision>7</cp:revision>
  <dcterms:created xsi:type="dcterms:W3CDTF">2026-01-15T11:03:47Z</dcterms:created>
  <dcterms:modified xsi:type="dcterms:W3CDTF">2026-01-19T22:23:35Z</dcterms:modified>
</cp:coreProperties>
</file>