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358" autoAdjust="0"/>
  </p:normalViewPr>
  <p:slideViewPr>
    <p:cSldViewPr snapToGrid="0">
      <p:cViewPr varScale="1">
        <p:scale>
          <a:sx n="55" d="100"/>
          <a:sy n="55" d="100"/>
        </p:scale>
        <p:origin x="109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urag Prasad" userId="aa70a8f4c649b348" providerId="LiveId" clId="{ECD4EA58-409C-44D1-9304-71DEC83F7B32}"/>
    <pc:docChg chg="undo custSel addSld modSld">
      <pc:chgData name="Anurag Prasad" userId="aa70a8f4c649b348" providerId="LiveId" clId="{ECD4EA58-409C-44D1-9304-71DEC83F7B32}" dt="2026-10-02T15:55:12.626" v="369" actId="114"/>
      <pc:docMkLst>
        <pc:docMk/>
      </pc:docMkLst>
      <pc:sldChg chg="addSp delSp modSp mod">
        <pc:chgData name="Anurag Prasad" userId="aa70a8f4c649b348" providerId="LiveId" clId="{ECD4EA58-409C-44D1-9304-71DEC83F7B32}" dt="2026-10-02T12:26:24.517" v="368" actId="20577"/>
        <pc:sldMkLst>
          <pc:docMk/>
          <pc:sldMk cId="3799735983" sldId="256"/>
        </pc:sldMkLst>
        <pc:spChg chg="del mod">
          <ac:chgData name="Anurag Prasad" userId="aa70a8f4c649b348" providerId="LiveId" clId="{ECD4EA58-409C-44D1-9304-71DEC83F7B32}" dt="2026-10-02T12:04:02.980" v="4" actId="478"/>
          <ac:spMkLst>
            <pc:docMk/>
            <pc:sldMk cId="3799735983" sldId="256"/>
            <ac:spMk id="2" creationId="{BB1AD00E-6F07-3C32-2E4E-1C9E6F79B6A1}"/>
          </ac:spMkLst>
        </pc:spChg>
        <pc:spChg chg="del mod">
          <ac:chgData name="Anurag Prasad" userId="aa70a8f4c649b348" providerId="LiveId" clId="{ECD4EA58-409C-44D1-9304-71DEC83F7B32}" dt="2026-10-02T12:04:05.308" v="5" actId="478"/>
          <ac:spMkLst>
            <pc:docMk/>
            <pc:sldMk cId="3799735983" sldId="256"/>
            <ac:spMk id="3" creationId="{16D9837D-181A-9875-EA0A-138BD93CEC83}"/>
          </ac:spMkLst>
        </pc:spChg>
        <pc:spChg chg="add del mod">
          <ac:chgData name="Anurag Prasad" userId="aa70a8f4c649b348" providerId="LiveId" clId="{ECD4EA58-409C-44D1-9304-71DEC83F7B32}" dt="2026-10-02T12:04:06.533" v="6" actId="478"/>
          <ac:spMkLst>
            <pc:docMk/>
            <pc:sldMk cId="3799735983" sldId="256"/>
            <ac:spMk id="5" creationId="{A4D181C4-694E-B629-A4E8-BF925EEF1644}"/>
          </ac:spMkLst>
        </pc:spChg>
        <pc:spChg chg="add mod">
          <ac:chgData name="Anurag Prasad" userId="aa70a8f4c649b348" providerId="LiveId" clId="{ECD4EA58-409C-44D1-9304-71DEC83F7B32}" dt="2026-10-02T12:26:24.517" v="368" actId="20577"/>
          <ac:spMkLst>
            <pc:docMk/>
            <pc:sldMk cId="3799735983" sldId="256"/>
            <ac:spMk id="7" creationId="{CF12053F-B705-DA90-955B-2C48ABB53537}"/>
          </ac:spMkLst>
        </pc:spChg>
        <pc:picChg chg="add mod">
          <ac:chgData name="Anurag Prasad" userId="aa70a8f4c649b348" providerId="LiveId" clId="{ECD4EA58-409C-44D1-9304-71DEC83F7B32}" dt="2026-10-02T12:24:01.056" v="366" actId="14100"/>
          <ac:picMkLst>
            <pc:docMk/>
            <pc:sldMk cId="3799735983" sldId="256"/>
            <ac:picMk id="9" creationId="{5EAC2CAE-1290-046A-7F2A-CE85360C8754}"/>
          </ac:picMkLst>
        </pc:picChg>
      </pc:sldChg>
      <pc:sldChg chg="addSp modSp add mod">
        <pc:chgData name="Anurag Prasad" userId="aa70a8f4c649b348" providerId="LiveId" clId="{ECD4EA58-409C-44D1-9304-71DEC83F7B32}" dt="2026-10-02T12:23:29.206" v="358" actId="14100"/>
        <pc:sldMkLst>
          <pc:docMk/>
          <pc:sldMk cId="4225025125" sldId="257"/>
        </pc:sldMkLst>
        <pc:spChg chg="mod">
          <ac:chgData name="Anurag Prasad" userId="aa70a8f4c649b348" providerId="LiveId" clId="{ECD4EA58-409C-44D1-9304-71DEC83F7B32}" dt="2026-10-02T12:04:33.603" v="35" actId="1076"/>
          <ac:spMkLst>
            <pc:docMk/>
            <pc:sldMk cId="4225025125" sldId="257"/>
            <ac:spMk id="7" creationId="{52217A3B-EF8C-190D-A431-A0817B5DE3C6}"/>
          </ac:spMkLst>
        </pc:spChg>
        <pc:graphicFrameChg chg="add mod modGraphic">
          <ac:chgData name="Anurag Prasad" userId="aa70a8f4c649b348" providerId="LiveId" clId="{ECD4EA58-409C-44D1-9304-71DEC83F7B32}" dt="2026-10-02T12:23:29.206" v="358" actId="14100"/>
          <ac:graphicFrameMkLst>
            <pc:docMk/>
            <pc:sldMk cId="4225025125" sldId="257"/>
            <ac:graphicFrameMk id="2" creationId="{BCBDD400-7328-7833-F987-E3B551E1C380}"/>
          </ac:graphicFrameMkLst>
        </pc:graphicFrameChg>
      </pc:sldChg>
      <pc:sldChg chg="addSp modSp add mod modNotesTx">
        <pc:chgData name="Anurag Prasad" userId="aa70a8f4c649b348" providerId="LiveId" clId="{ECD4EA58-409C-44D1-9304-71DEC83F7B32}" dt="2026-10-02T12:18:52.846" v="296" actId="14100"/>
        <pc:sldMkLst>
          <pc:docMk/>
          <pc:sldMk cId="2223989554" sldId="258"/>
        </pc:sldMkLst>
        <pc:spChg chg="add mod">
          <ac:chgData name="Anurag Prasad" userId="aa70a8f4c649b348" providerId="LiveId" clId="{ECD4EA58-409C-44D1-9304-71DEC83F7B32}" dt="2026-10-02T12:18:42.977" v="292" actId="14100"/>
          <ac:spMkLst>
            <pc:docMk/>
            <pc:sldMk cId="2223989554" sldId="258"/>
            <ac:spMk id="3" creationId="{87D784D6-FFAD-B01E-5ECE-96DBF23FFA84}"/>
          </ac:spMkLst>
        </pc:spChg>
        <pc:spChg chg="mod">
          <ac:chgData name="Anurag Prasad" userId="aa70a8f4c649b348" providerId="LiveId" clId="{ECD4EA58-409C-44D1-9304-71DEC83F7B32}" dt="2026-10-02T12:04:41.351" v="56" actId="20577"/>
          <ac:spMkLst>
            <pc:docMk/>
            <pc:sldMk cId="2223989554" sldId="258"/>
            <ac:spMk id="7" creationId="{FAF87653-C2DD-E271-9242-F39790B59BF5}"/>
          </ac:spMkLst>
        </pc:spChg>
        <pc:picChg chg="add mod">
          <ac:chgData name="Anurag Prasad" userId="aa70a8f4c649b348" providerId="LiveId" clId="{ECD4EA58-409C-44D1-9304-71DEC83F7B32}" dt="2026-10-02T12:18:52.846" v="296" actId="14100"/>
          <ac:picMkLst>
            <pc:docMk/>
            <pc:sldMk cId="2223989554" sldId="258"/>
            <ac:picMk id="4" creationId="{37C836C0-B7BF-B536-D23B-D5022D8B547A}"/>
          </ac:picMkLst>
        </pc:picChg>
      </pc:sldChg>
      <pc:sldChg chg="addSp modSp add mod modNotesTx">
        <pc:chgData name="Anurag Prasad" userId="aa70a8f4c649b348" providerId="LiveId" clId="{ECD4EA58-409C-44D1-9304-71DEC83F7B32}" dt="2026-10-02T12:19:21.592" v="301" actId="14100"/>
        <pc:sldMkLst>
          <pc:docMk/>
          <pc:sldMk cId="2508161729" sldId="259"/>
        </pc:sldMkLst>
        <pc:spChg chg="mod">
          <ac:chgData name="Anurag Prasad" userId="aa70a8f4c649b348" providerId="LiveId" clId="{ECD4EA58-409C-44D1-9304-71DEC83F7B32}" dt="2026-10-02T12:07:24.648" v="87" actId="14100"/>
          <ac:spMkLst>
            <pc:docMk/>
            <pc:sldMk cId="2508161729" sldId="259"/>
            <ac:spMk id="3" creationId="{594E0DA8-B5C6-C4D1-60C0-9316E9F67BAD}"/>
          </ac:spMkLst>
        </pc:spChg>
        <pc:spChg chg="mod">
          <ac:chgData name="Anurag Prasad" userId="aa70a8f4c649b348" providerId="LiveId" clId="{ECD4EA58-409C-44D1-9304-71DEC83F7B32}" dt="2026-10-02T12:06:58.135" v="77"/>
          <ac:spMkLst>
            <pc:docMk/>
            <pc:sldMk cId="2508161729" sldId="259"/>
            <ac:spMk id="7" creationId="{3950481B-C4D0-9504-4C52-6115BF374A42}"/>
          </ac:spMkLst>
        </pc:spChg>
        <pc:picChg chg="add mod">
          <ac:chgData name="Anurag Prasad" userId="aa70a8f4c649b348" providerId="LiveId" clId="{ECD4EA58-409C-44D1-9304-71DEC83F7B32}" dt="2026-10-02T12:19:21.592" v="301" actId="14100"/>
          <ac:picMkLst>
            <pc:docMk/>
            <pc:sldMk cId="2508161729" sldId="259"/>
            <ac:picMk id="2" creationId="{C6DA3894-86F5-F019-0BB7-08972071F3D9}"/>
          </ac:picMkLst>
        </pc:picChg>
      </pc:sldChg>
      <pc:sldChg chg="addSp delSp modSp add mod modNotesTx">
        <pc:chgData name="Anurag Prasad" userId="aa70a8f4c649b348" providerId="LiveId" clId="{ECD4EA58-409C-44D1-9304-71DEC83F7B32}" dt="2026-10-02T15:55:12.626" v="369" actId="114"/>
        <pc:sldMkLst>
          <pc:docMk/>
          <pc:sldMk cId="3374320553" sldId="260"/>
        </pc:sldMkLst>
        <pc:spChg chg="add del mod">
          <ac:chgData name="Anurag Prasad" userId="aa70a8f4c649b348" providerId="LiveId" clId="{ECD4EA58-409C-44D1-9304-71DEC83F7B32}" dt="2026-10-02T12:08:29.042" v="102" actId="113"/>
          <ac:spMkLst>
            <pc:docMk/>
            <pc:sldMk cId="3374320553" sldId="260"/>
            <ac:spMk id="3" creationId="{5EFF768A-A183-C3EB-EB26-6ADEEA63BCE0}"/>
          </ac:spMkLst>
        </pc:spChg>
        <pc:spChg chg="mod">
          <ac:chgData name="Anurag Prasad" userId="aa70a8f4c649b348" providerId="LiveId" clId="{ECD4EA58-409C-44D1-9304-71DEC83F7B32}" dt="2026-10-02T12:08:14.537" v="94"/>
          <ac:spMkLst>
            <pc:docMk/>
            <pc:sldMk cId="3374320553" sldId="260"/>
            <ac:spMk id="7" creationId="{DB176A33-F24D-47E2-8848-01531EF1CD68}"/>
          </ac:spMkLst>
        </pc:spChg>
        <pc:graphicFrameChg chg="add mod modGraphic">
          <ac:chgData name="Anurag Prasad" userId="aa70a8f4c649b348" providerId="LiveId" clId="{ECD4EA58-409C-44D1-9304-71DEC83F7B32}" dt="2026-10-02T15:55:12.626" v="369" actId="114"/>
          <ac:graphicFrameMkLst>
            <pc:docMk/>
            <pc:sldMk cId="3374320553" sldId="260"/>
            <ac:graphicFrameMk id="2" creationId="{E53430E9-CD85-57DC-4050-AB8CE702E07B}"/>
          </ac:graphicFrameMkLst>
        </pc:graphicFrameChg>
      </pc:sldChg>
      <pc:sldChg chg="addSp delSp modSp add mod modNotesTx">
        <pc:chgData name="Anurag Prasad" userId="aa70a8f4c649b348" providerId="LiveId" clId="{ECD4EA58-409C-44D1-9304-71DEC83F7B32}" dt="2026-10-02T12:23:44.650" v="360" actId="14100"/>
        <pc:sldMkLst>
          <pc:docMk/>
          <pc:sldMk cId="3270285879" sldId="261"/>
        </pc:sldMkLst>
        <pc:spChg chg="mod">
          <ac:chgData name="Anurag Prasad" userId="aa70a8f4c649b348" providerId="LiveId" clId="{ECD4EA58-409C-44D1-9304-71DEC83F7B32}" dt="2026-10-02T12:11:53.249" v="170" actId="14100"/>
          <ac:spMkLst>
            <pc:docMk/>
            <pc:sldMk cId="3270285879" sldId="261"/>
            <ac:spMk id="3" creationId="{C11C45CF-0613-046A-A51E-9D497073C950}"/>
          </ac:spMkLst>
        </pc:spChg>
        <pc:spChg chg="mod">
          <ac:chgData name="Anurag Prasad" userId="aa70a8f4c649b348" providerId="LiveId" clId="{ECD4EA58-409C-44D1-9304-71DEC83F7B32}" dt="2026-10-02T12:09:24.028" v="139" actId="20577"/>
          <ac:spMkLst>
            <pc:docMk/>
            <pc:sldMk cId="3270285879" sldId="261"/>
            <ac:spMk id="7" creationId="{C8B3397E-425B-F061-6747-18307B31099D}"/>
          </ac:spMkLst>
        </pc:spChg>
        <pc:graphicFrameChg chg="del">
          <ac:chgData name="Anurag Prasad" userId="aa70a8f4c649b348" providerId="LiveId" clId="{ECD4EA58-409C-44D1-9304-71DEC83F7B32}" dt="2026-10-02T12:09:27.444" v="140" actId="478"/>
          <ac:graphicFrameMkLst>
            <pc:docMk/>
            <pc:sldMk cId="3270285879" sldId="261"/>
            <ac:graphicFrameMk id="2" creationId="{4C36F65E-D30F-A4A3-083E-41AAC7D0F034}"/>
          </ac:graphicFrameMkLst>
        </pc:graphicFrameChg>
        <pc:picChg chg="add del mod">
          <ac:chgData name="Anurag Prasad" userId="aa70a8f4c649b348" providerId="LiveId" clId="{ECD4EA58-409C-44D1-9304-71DEC83F7B32}" dt="2026-10-02T12:23:42.306" v="359" actId="21"/>
          <ac:picMkLst>
            <pc:docMk/>
            <pc:sldMk cId="3270285879" sldId="261"/>
            <ac:picMk id="4" creationId="{8ED8756F-782C-5EC1-6BA9-A0A148F161F8}"/>
          </ac:picMkLst>
        </pc:picChg>
        <pc:picChg chg="add mod">
          <ac:chgData name="Anurag Prasad" userId="aa70a8f4c649b348" providerId="LiveId" clId="{ECD4EA58-409C-44D1-9304-71DEC83F7B32}" dt="2026-10-02T12:23:44.650" v="360" actId="14100"/>
          <ac:picMkLst>
            <pc:docMk/>
            <pc:sldMk cId="3270285879" sldId="261"/>
            <ac:picMk id="5" creationId="{50760686-17FC-8150-0CAE-6E98C29AD05E}"/>
          </ac:picMkLst>
        </pc:picChg>
      </pc:sldChg>
      <pc:sldChg chg="addSp modSp add mod modNotesTx">
        <pc:chgData name="Anurag Prasad" userId="aa70a8f4c649b348" providerId="LiveId" clId="{ECD4EA58-409C-44D1-9304-71DEC83F7B32}" dt="2026-10-02T12:21:11.766" v="330" actId="1036"/>
        <pc:sldMkLst>
          <pc:docMk/>
          <pc:sldMk cId="1043812835" sldId="262"/>
        </pc:sldMkLst>
        <pc:spChg chg="mod">
          <ac:chgData name="Anurag Prasad" userId="aa70a8f4c649b348" providerId="LiveId" clId="{ECD4EA58-409C-44D1-9304-71DEC83F7B32}" dt="2026-10-02T12:11:57.680" v="171" actId="12"/>
          <ac:spMkLst>
            <pc:docMk/>
            <pc:sldMk cId="1043812835" sldId="262"/>
            <ac:spMk id="3" creationId="{F16D2BE4-F25B-D49B-1B6F-54A3B27D5315}"/>
          </ac:spMkLst>
        </pc:spChg>
        <pc:picChg chg="add mod">
          <ac:chgData name="Anurag Prasad" userId="aa70a8f4c649b348" providerId="LiveId" clId="{ECD4EA58-409C-44D1-9304-71DEC83F7B32}" dt="2026-10-02T12:21:11.766" v="330" actId="1036"/>
          <ac:picMkLst>
            <pc:docMk/>
            <pc:sldMk cId="1043812835" sldId="262"/>
            <ac:picMk id="2" creationId="{56AA2532-27EB-ABEC-A281-028A722A49B9}"/>
          </ac:picMkLst>
        </pc:picChg>
      </pc:sldChg>
      <pc:sldChg chg="addSp delSp modSp add mod modNotesTx">
        <pc:chgData name="Anurag Prasad" userId="aa70a8f4c649b348" providerId="LiveId" clId="{ECD4EA58-409C-44D1-9304-71DEC83F7B32}" dt="2026-10-02T12:13:27.277" v="190" actId="2711"/>
        <pc:sldMkLst>
          <pc:docMk/>
          <pc:sldMk cId="2085197205" sldId="263"/>
        </pc:sldMkLst>
        <pc:spChg chg="del">
          <ac:chgData name="Anurag Prasad" userId="aa70a8f4c649b348" providerId="LiveId" clId="{ECD4EA58-409C-44D1-9304-71DEC83F7B32}" dt="2026-10-02T12:12:42.565" v="182" actId="478"/>
          <ac:spMkLst>
            <pc:docMk/>
            <pc:sldMk cId="2085197205" sldId="263"/>
            <ac:spMk id="3" creationId="{89D8D1E4-5DF6-8178-7028-AE093B3D977E}"/>
          </ac:spMkLst>
        </pc:spChg>
        <pc:spChg chg="add">
          <ac:chgData name="Anurag Prasad" userId="aa70a8f4c649b348" providerId="LiveId" clId="{ECD4EA58-409C-44D1-9304-71DEC83F7B32}" dt="2026-10-02T12:12:46.240" v="183" actId="22"/>
          <ac:spMkLst>
            <pc:docMk/>
            <pc:sldMk cId="2085197205" sldId="263"/>
            <ac:spMk id="4" creationId="{561E15E4-0A6F-4035-EF2B-E9175BDD0283}"/>
          </ac:spMkLst>
        </pc:spChg>
        <pc:spChg chg="mod">
          <ac:chgData name="Anurag Prasad" userId="aa70a8f4c649b348" providerId="LiveId" clId="{ECD4EA58-409C-44D1-9304-71DEC83F7B32}" dt="2026-10-02T12:12:37.394" v="181"/>
          <ac:spMkLst>
            <pc:docMk/>
            <pc:sldMk cId="2085197205" sldId="263"/>
            <ac:spMk id="7" creationId="{16090E22-4271-E910-6A4D-311CA5E7CF86}"/>
          </ac:spMkLst>
        </pc:spChg>
        <pc:graphicFrameChg chg="add mod modGraphic">
          <ac:chgData name="Anurag Prasad" userId="aa70a8f4c649b348" providerId="LiveId" clId="{ECD4EA58-409C-44D1-9304-71DEC83F7B32}" dt="2026-10-02T12:13:27.277" v="190" actId="2711"/>
          <ac:graphicFrameMkLst>
            <pc:docMk/>
            <pc:sldMk cId="2085197205" sldId="263"/>
            <ac:graphicFrameMk id="5" creationId="{7C61ACB5-0FF9-6A3A-2A44-139E5A23182B}"/>
          </ac:graphicFrameMkLst>
        </pc:graphicFrameChg>
      </pc:sldChg>
      <pc:sldChg chg="addSp delSp modSp add mod modNotesTx">
        <pc:chgData name="Anurag Prasad" userId="aa70a8f4c649b348" providerId="LiveId" clId="{ECD4EA58-409C-44D1-9304-71DEC83F7B32}" dt="2026-10-02T12:15:08.582" v="221" actId="14100"/>
        <pc:sldMkLst>
          <pc:docMk/>
          <pc:sldMk cId="2157680153" sldId="264"/>
        </pc:sldMkLst>
        <pc:spChg chg="mod">
          <ac:chgData name="Anurag Prasad" userId="aa70a8f4c649b348" providerId="LiveId" clId="{ECD4EA58-409C-44D1-9304-71DEC83F7B32}" dt="2026-10-02T12:14:18.001" v="218" actId="12"/>
          <ac:spMkLst>
            <pc:docMk/>
            <pc:sldMk cId="2157680153" sldId="264"/>
            <ac:spMk id="4" creationId="{BE75908E-DF23-B51D-A6C3-5A66586444D9}"/>
          </ac:spMkLst>
        </pc:spChg>
        <pc:spChg chg="mod">
          <ac:chgData name="Anurag Prasad" userId="aa70a8f4c649b348" providerId="LiveId" clId="{ECD4EA58-409C-44D1-9304-71DEC83F7B32}" dt="2026-10-02T12:13:54.842" v="209" actId="20577"/>
          <ac:spMkLst>
            <pc:docMk/>
            <pc:sldMk cId="2157680153" sldId="264"/>
            <ac:spMk id="7" creationId="{9A6B296D-FDD8-F031-F263-9F902FEDCF26}"/>
          </ac:spMkLst>
        </pc:spChg>
        <pc:graphicFrameChg chg="del">
          <ac:chgData name="Anurag Prasad" userId="aa70a8f4c649b348" providerId="LiveId" clId="{ECD4EA58-409C-44D1-9304-71DEC83F7B32}" dt="2026-10-02T12:13:56.954" v="210" actId="478"/>
          <ac:graphicFrameMkLst>
            <pc:docMk/>
            <pc:sldMk cId="2157680153" sldId="264"/>
            <ac:graphicFrameMk id="5" creationId="{0A7F058D-24C2-CCF8-CC45-1BC4795763B4}"/>
          </ac:graphicFrameMkLst>
        </pc:graphicFrameChg>
        <pc:picChg chg="add mod">
          <ac:chgData name="Anurag Prasad" userId="aa70a8f4c649b348" providerId="LiveId" clId="{ECD4EA58-409C-44D1-9304-71DEC83F7B32}" dt="2026-10-02T12:15:08.582" v="221" actId="14100"/>
          <ac:picMkLst>
            <pc:docMk/>
            <pc:sldMk cId="2157680153" sldId="264"/>
            <ac:picMk id="2" creationId="{7209C6D9-9E3A-E9E7-A783-03473335DE72}"/>
          </ac:picMkLst>
        </pc:picChg>
      </pc:sldChg>
      <pc:sldChg chg="addSp delSp modSp add mod modNotesTx">
        <pc:chgData name="Anurag Prasad" userId="aa70a8f4c649b348" providerId="LiveId" clId="{ECD4EA58-409C-44D1-9304-71DEC83F7B32}" dt="2026-10-02T12:22:02.168" v="346" actId="14100"/>
        <pc:sldMkLst>
          <pc:docMk/>
          <pc:sldMk cId="22837291" sldId="265"/>
        </pc:sldMkLst>
        <pc:spChg chg="mod">
          <ac:chgData name="Anurag Prasad" userId="aa70a8f4c649b348" providerId="LiveId" clId="{ECD4EA58-409C-44D1-9304-71DEC83F7B32}" dt="2026-10-02T12:15:35.528" v="235" actId="12"/>
          <ac:spMkLst>
            <pc:docMk/>
            <pc:sldMk cId="22837291" sldId="265"/>
            <ac:spMk id="4" creationId="{B2A7AE7C-2567-AEBB-D6AE-C39806C6A70F}"/>
          </ac:spMkLst>
        </pc:spChg>
        <pc:spChg chg="mod">
          <ac:chgData name="Anurag Prasad" userId="aa70a8f4c649b348" providerId="LiveId" clId="{ECD4EA58-409C-44D1-9304-71DEC83F7B32}" dt="2026-10-02T12:15:21.666" v="226"/>
          <ac:spMkLst>
            <pc:docMk/>
            <pc:sldMk cId="22837291" sldId="265"/>
            <ac:spMk id="7" creationId="{DAD9B067-CD6B-8C89-3387-4A9219927F44}"/>
          </ac:spMkLst>
        </pc:spChg>
        <pc:picChg chg="del">
          <ac:chgData name="Anurag Prasad" userId="aa70a8f4c649b348" providerId="LiveId" clId="{ECD4EA58-409C-44D1-9304-71DEC83F7B32}" dt="2026-10-02T12:15:22.442" v="227" actId="478"/>
          <ac:picMkLst>
            <pc:docMk/>
            <pc:sldMk cId="22837291" sldId="265"/>
            <ac:picMk id="2" creationId="{5612B987-C236-4207-CD80-F3EC690C0C00}"/>
          </ac:picMkLst>
        </pc:picChg>
        <pc:picChg chg="add mod">
          <ac:chgData name="Anurag Prasad" userId="aa70a8f4c649b348" providerId="LiveId" clId="{ECD4EA58-409C-44D1-9304-71DEC83F7B32}" dt="2026-10-02T12:22:02.168" v="346" actId="14100"/>
          <ac:picMkLst>
            <pc:docMk/>
            <pc:sldMk cId="22837291" sldId="265"/>
            <ac:picMk id="5" creationId="{39732BFD-0439-A87E-8274-089E71C06570}"/>
          </ac:picMkLst>
        </pc:picChg>
      </pc:sldChg>
      <pc:sldChg chg="modSp add mod modNotesTx">
        <pc:chgData name="Anurag Prasad" userId="aa70a8f4c649b348" providerId="LiveId" clId="{ECD4EA58-409C-44D1-9304-71DEC83F7B32}" dt="2026-10-02T12:16:00.014" v="253" actId="2711"/>
        <pc:sldMkLst>
          <pc:docMk/>
          <pc:sldMk cId="232128469" sldId="266"/>
        </pc:sldMkLst>
        <pc:spChg chg="mod">
          <ac:chgData name="Anurag Prasad" userId="aa70a8f4c649b348" providerId="LiveId" clId="{ECD4EA58-409C-44D1-9304-71DEC83F7B32}" dt="2026-10-02T12:16:00.014" v="253" actId="2711"/>
          <ac:spMkLst>
            <pc:docMk/>
            <pc:sldMk cId="232128469" sldId="266"/>
            <ac:spMk id="4" creationId="{8813AC3E-2F54-51E9-D34C-D9F4074CDCB6}"/>
          </ac:spMkLst>
        </pc:spChg>
        <pc:spChg chg="mod">
          <ac:chgData name="Anurag Prasad" userId="aa70a8f4c649b348" providerId="LiveId" clId="{ECD4EA58-409C-44D1-9304-71DEC83F7B32}" dt="2026-10-02T12:15:45.806" v="250" actId="20577"/>
          <ac:spMkLst>
            <pc:docMk/>
            <pc:sldMk cId="232128469" sldId="266"/>
            <ac:spMk id="7" creationId="{8A6E5CFC-1666-6628-C0ED-A1D87873C6C9}"/>
          </ac:spMkLst>
        </pc:spChg>
      </pc:sldChg>
      <pc:sldChg chg="addSp delSp modSp add mod">
        <pc:chgData name="Anurag Prasad" userId="aa70a8f4c649b348" providerId="LiveId" clId="{ECD4EA58-409C-44D1-9304-71DEC83F7B32}" dt="2026-10-02T12:17:57.252" v="288"/>
        <pc:sldMkLst>
          <pc:docMk/>
          <pc:sldMk cId="1875992199" sldId="267"/>
        </pc:sldMkLst>
        <pc:spChg chg="del">
          <ac:chgData name="Anurag Prasad" userId="aa70a8f4c649b348" providerId="LiveId" clId="{ECD4EA58-409C-44D1-9304-71DEC83F7B32}" dt="2026-10-02T12:17:03.655" v="255" actId="478"/>
          <ac:spMkLst>
            <pc:docMk/>
            <pc:sldMk cId="1875992199" sldId="267"/>
            <ac:spMk id="4" creationId="{82B1F5D4-D8EA-B648-24BB-6DAA48397443}"/>
          </ac:spMkLst>
        </pc:spChg>
        <pc:spChg chg="mod">
          <ac:chgData name="Anurag Prasad" userId="aa70a8f4c649b348" providerId="LiveId" clId="{ECD4EA58-409C-44D1-9304-71DEC83F7B32}" dt="2026-10-02T12:17:17.494" v="282" actId="20577"/>
          <ac:spMkLst>
            <pc:docMk/>
            <pc:sldMk cId="1875992199" sldId="267"/>
            <ac:spMk id="7" creationId="{7F215BB0-80BC-7F6D-B167-3A4865F72AB4}"/>
          </ac:spMkLst>
        </pc:spChg>
        <pc:picChg chg="add">
          <ac:chgData name="Anurag Prasad" userId="aa70a8f4c649b348" providerId="LiveId" clId="{ECD4EA58-409C-44D1-9304-71DEC83F7B32}" dt="2026-10-02T12:17:57.252" v="288"/>
          <ac:picMkLst>
            <pc:docMk/>
            <pc:sldMk cId="1875992199" sldId="267"/>
            <ac:picMk id="2" creationId="{A995097A-A685-CBA7-8553-3F69FE289CAF}"/>
          </ac:picMkLst>
        </pc:picChg>
      </pc:sldChg>
      <pc:sldChg chg="addSp delSp new mod">
        <pc:chgData name="Anurag Prasad" userId="aa70a8f4c649b348" providerId="LiveId" clId="{ECD4EA58-409C-44D1-9304-71DEC83F7B32}" dt="2026-10-02T12:17:35.386" v="286"/>
        <pc:sldMkLst>
          <pc:docMk/>
          <pc:sldMk cId="3867777425" sldId="268"/>
        </pc:sldMkLst>
        <pc:spChg chg="del">
          <ac:chgData name="Anurag Prasad" userId="aa70a8f4c649b348" providerId="LiveId" clId="{ECD4EA58-409C-44D1-9304-71DEC83F7B32}" dt="2026-10-02T12:17:22.260" v="284" actId="478"/>
          <ac:spMkLst>
            <pc:docMk/>
            <pc:sldMk cId="3867777425" sldId="268"/>
            <ac:spMk id="2" creationId="{D0AD1FA6-F1D2-8256-C901-D8ADDEEEE75F}"/>
          </ac:spMkLst>
        </pc:spChg>
        <pc:spChg chg="del">
          <ac:chgData name="Anurag Prasad" userId="aa70a8f4c649b348" providerId="LiveId" clId="{ECD4EA58-409C-44D1-9304-71DEC83F7B32}" dt="2026-10-02T12:17:22.260" v="284" actId="478"/>
          <ac:spMkLst>
            <pc:docMk/>
            <pc:sldMk cId="3867777425" sldId="268"/>
            <ac:spMk id="3" creationId="{503325C6-04B4-3623-D3F0-4C4CFBD9F82D}"/>
          </ac:spMkLst>
        </pc:spChg>
        <pc:picChg chg="add">
          <ac:chgData name="Anurag Prasad" userId="aa70a8f4c649b348" providerId="LiveId" clId="{ECD4EA58-409C-44D1-9304-71DEC83F7B32}" dt="2026-10-02T12:17:35.386" v="286"/>
          <ac:picMkLst>
            <pc:docMk/>
            <pc:sldMk cId="3867777425" sldId="268"/>
            <ac:picMk id="4" creationId="{E7C86984-F694-3354-1183-C7705FA589E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5942A5-4053-4BD1-BEC0-A245B090D548}"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57F266D2-65F6-43F4-8514-891335FAFE44}">
      <dgm:prSet phldrT="[Text]" custT="1"/>
      <dgm:spPr/>
      <dgm:t>
        <a:bodyPr/>
        <a:lstStyle/>
        <a:p>
          <a:pPr>
            <a:buNone/>
          </a:pPr>
          <a:r>
            <a:rPr lang="en-GB" sz="1800" b="1">
              <a:latin typeface="Times New Roman" panose="02020603050405020304" pitchFamily="18" charset="0"/>
              <a:cs typeface="Times New Roman" panose="02020603050405020304" pitchFamily="18" charset="0"/>
            </a:rPr>
            <a:t>Introduction to the Structure of the Presentation	</a:t>
          </a:r>
        </a:p>
      </dgm:t>
    </dgm:pt>
    <dgm:pt modelId="{D43EE8F7-1EA8-4508-9D07-FDC6506C35F5}" type="parTrans" cxnId="{93443CD4-E2F3-4F86-B780-1CDCDA1575BC}">
      <dgm:prSet/>
      <dgm:spPr/>
      <dgm:t>
        <a:bodyPr/>
        <a:lstStyle/>
        <a:p>
          <a:endParaRPr lang="en-GB"/>
        </a:p>
      </dgm:t>
    </dgm:pt>
    <dgm:pt modelId="{8835F2C8-CDD3-4A6D-AD86-99300F6EB1D2}" type="sibTrans" cxnId="{93443CD4-E2F3-4F86-B780-1CDCDA1575BC}">
      <dgm:prSet/>
      <dgm:spPr/>
      <dgm:t>
        <a:bodyPr/>
        <a:lstStyle/>
        <a:p>
          <a:endParaRPr lang="en-GB"/>
        </a:p>
      </dgm:t>
    </dgm:pt>
    <dgm:pt modelId="{6A457767-F294-4E27-ABCF-6ACE02016E9B}">
      <dgm:prSet custT="1"/>
      <dgm:spPr/>
      <dgm:t>
        <a:bodyPr/>
        <a:lstStyle/>
        <a:p>
          <a:pPr>
            <a:buNone/>
          </a:pPr>
          <a:r>
            <a:rPr lang="en-GB" sz="1800" b="1">
              <a:latin typeface="Times New Roman" panose="02020603050405020304" pitchFamily="18" charset="0"/>
              <a:cs typeface="Times New Roman" panose="02020603050405020304" pitchFamily="18" charset="0"/>
            </a:rPr>
            <a:t>Overview of the Context of the Basil’s Bakery Case Study	</a:t>
          </a:r>
        </a:p>
      </dgm:t>
    </dgm:pt>
    <dgm:pt modelId="{5AC135B7-CFE5-41E5-88DE-34AE52334D9B}" type="parTrans" cxnId="{A0079272-C8CD-4476-9B48-9EB19B0021D5}">
      <dgm:prSet/>
      <dgm:spPr/>
      <dgm:t>
        <a:bodyPr/>
        <a:lstStyle/>
        <a:p>
          <a:endParaRPr lang="en-GB"/>
        </a:p>
      </dgm:t>
    </dgm:pt>
    <dgm:pt modelId="{E982B8EB-301E-47A7-A237-8D5EE3087BA2}" type="sibTrans" cxnId="{A0079272-C8CD-4476-9B48-9EB19B0021D5}">
      <dgm:prSet/>
      <dgm:spPr/>
      <dgm:t>
        <a:bodyPr/>
        <a:lstStyle/>
        <a:p>
          <a:endParaRPr lang="en-GB"/>
        </a:p>
      </dgm:t>
    </dgm:pt>
    <dgm:pt modelId="{D6916834-E431-43DC-B9B9-599870767105}">
      <dgm:prSet custT="1"/>
      <dgm:spPr/>
      <dgm:t>
        <a:bodyPr/>
        <a:lstStyle/>
        <a:p>
          <a:pPr>
            <a:buNone/>
          </a:pPr>
          <a:r>
            <a:rPr lang="en-GB" sz="1800" b="1">
              <a:latin typeface="Times New Roman" panose="02020603050405020304" pitchFamily="18" charset="0"/>
              <a:cs typeface="Times New Roman" panose="02020603050405020304" pitchFamily="18" charset="0"/>
            </a:rPr>
            <a:t>Nature and Scope of the Issues Affecting the Lack of Growth in Sales at Basil’s Bakery	</a:t>
          </a:r>
        </a:p>
      </dgm:t>
    </dgm:pt>
    <dgm:pt modelId="{F88BF069-B943-4FDA-B0E3-B29D600989FB}" type="parTrans" cxnId="{0E4EA985-9C4E-404D-AD69-05EC89CCA553}">
      <dgm:prSet/>
      <dgm:spPr/>
      <dgm:t>
        <a:bodyPr/>
        <a:lstStyle/>
        <a:p>
          <a:endParaRPr lang="en-GB"/>
        </a:p>
      </dgm:t>
    </dgm:pt>
    <dgm:pt modelId="{A143E882-1666-4ADF-B54F-7CDB8820CF2C}" type="sibTrans" cxnId="{0E4EA985-9C4E-404D-AD69-05EC89CCA553}">
      <dgm:prSet/>
      <dgm:spPr/>
      <dgm:t>
        <a:bodyPr/>
        <a:lstStyle/>
        <a:p>
          <a:endParaRPr lang="en-GB"/>
        </a:p>
      </dgm:t>
    </dgm:pt>
    <dgm:pt modelId="{B7F40A0C-FA20-47A7-9B07-82910FB71AB9}">
      <dgm:prSet custT="1"/>
      <dgm:spPr/>
      <dgm:t>
        <a:bodyPr/>
        <a:lstStyle/>
        <a:p>
          <a:pPr>
            <a:buNone/>
          </a:pPr>
          <a:r>
            <a:rPr lang="en-GB" sz="1800" b="1">
              <a:latin typeface="Times New Roman" panose="02020603050405020304" pitchFamily="18" charset="0"/>
              <a:cs typeface="Times New Roman" panose="02020603050405020304" pitchFamily="18" charset="0"/>
            </a:rPr>
            <a:t>Evidences and Examples	</a:t>
          </a:r>
        </a:p>
      </dgm:t>
    </dgm:pt>
    <dgm:pt modelId="{7DD8BDF1-B1EF-4A77-886C-5625294EFC45}" type="parTrans" cxnId="{A0327412-4500-4BF9-9777-0EBBAFD4C127}">
      <dgm:prSet/>
      <dgm:spPr/>
      <dgm:t>
        <a:bodyPr/>
        <a:lstStyle/>
        <a:p>
          <a:endParaRPr lang="en-GB"/>
        </a:p>
      </dgm:t>
    </dgm:pt>
    <dgm:pt modelId="{D6CDFA37-628A-4BDA-A449-36BCF7BB3B05}" type="sibTrans" cxnId="{A0327412-4500-4BF9-9777-0EBBAFD4C127}">
      <dgm:prSet/>
      <dgm:spPr/>
      <dgm:t>
        <a:bodyPr/>
        <a:lstStyle/>
        <a:p>
          <a:endParaRPr lang="en-GB"/>
        </a:p>
      </dgm:t>
    </dgm:pt>
    <dgm:pt modelId="{802FCF97-1FC8-4716-85FD-CD6D348FE3F3}">
      <dgm:prSet custT="1"/>
      <dgm:spPr/>
      <dgm:t>
        <a:bodyPr/>
        <a:lstStyle/>
        <a:p>
          <a:pPr>
            <a:buNone/>
          </a:pPr>
          <a:r>
            <a:rPr lang="en-GB" sz="1800" b="1" dirty="0">
              <a:latin typeface="Times New Roman" panose="02020603050405020304" pitchFamily="18" charset="0"/>
              <a:cs typeface="Times New Roman" panose="02020603050405020304" pitchFamily="18" charset="0"/>
            </a:rPr>
            <a:t>Application of a PESTEL Analysis to Basil’s Bakery	</a:t>
          </a:r>
        </a:p>
      </dgm:t>
    </dgm:pt>
    <dgm:pt modelId="{FA47EDFF-A046-4690-8CE8-1BA02AFD4E9B}" type="parTrans" cxnId="{6C9E42F2-44F9-4DC8-9060-7BC106A135A2}">
      <dgm:prSet/>
      <dgm:spPr/>
      <dgm:t>
        <a:bodyPr/>
        <a:lstStyle/>
        <a:p>
          <a:endParaRPr lang="en-GB"/>
        </a:p>
      </dgm:t>
    </dgm:pt>
    <dgm:pt modelId="{98C01EDF-32B7-4239-9B48-65B6A1C7E107}" type="sibTrans" cxnId="{6C9E42F2-44F9-4DC8-9060-7BC106A135A2}">
      <dgm:prSet/>
      <dgm:spPr/>
      <dgm:t>
        <a:bodyPr/>
        <a:lstStyle/>
        <a:p>
          <a:endParaRPr lang="en-GB"/>
        </a:p>
      </dgm:t>
    </dgm:pt>
    <dgm:pt modelId="{A32BAB6B-9560-4545-A5B7-714ED330B13F}">
      <dgm:prSet custT="1"/>
      <dgm:spPr/>
      <dgm:t>
        <a:bodyPr/>
        <a:lstStyle/>
        <a:p>
          <a:pPr>
            <a:buNone/>
          </a:pPr>
          <a:r>
            <a:rPr lang="en-GB" sz="1800" b="1">
              <a:latin typeface="Times New Roman" panose="02020603050405020304" pitchFamily="18" charset="0"/>
              <a:cs typeface="Times New Roman" panose="02020603050405020304" pitchFamily="18" charset="0"/>
            </a:rPr>
            <a:t>Application of a Fishbone Diagram to Basil’s Bakery	</a:t>
          </a:r>
        </a:p>
      </dgm:t>
    </dgm:pt>
    <dgm:pt modelId="{CBEFE432-F43C-433A-8C3D-33FCB1C6D68B}" type="parTrans" cxnId="{A4491179-FA63-4850-B279-7EDBB410DA5C}">
      <dgm:prSet/>
      <dgm:spPr/>
      <dgm:t>
        <a:bodyPr/>
        <a:lstStyle/>
        <a:p>
          <a:endParaRPr lang="en-GB"/>
        </a:p>
      </dgm:t>
    </dgm:pt>
    <dgm:pt modelId="{9BE4962E-A83B-4737-AEA3-9296AA6F5054}" type="sibTrans" cxnId="{A4491179-FA63-4850-B279-7EDBB410DA5C}">
      <dgm:prSet/>
      <dgm:spPr/>
      <dgm:t>
        <a:bodyPr/>
        <a:lstStyle/>
        <a:p>
          <a:endParaRPr lang="en-GB"/>
        </a:p>
      </dgm:t>
    </dgm:pt>
    <dgm:pt modelId="{C9CA8781-40DC-4FDC-9421-8700BB828A33}">
      <dgm:prSet custT="1"/>
      <dgm:spPr/>
      <dgm:t>
        <a:bodyPr/>
        <a:lstStyle/>
        <a:p>
          <a:pPr>
            <a:buNone/>
          </a:pPr>
          <a:r>
            <a:rPr lang="en-GB" sz="1800" b="1">
              <a:latin typeface="Times New Roman" panose="02020603050405020304" pitchFamily="18" charset="0"/>
              <a:cs typeface="Times New Roman" panose="02020603050405020304" pitchFamily="18" charset="0"/>
            </a:rPr>
            <a:t>Conclusion - Summary of the Key Findings	</a:t>
          </a:r>
        </a:p>
      </dgm:t>
    </dgm:pt>
    <dgm:pt modelId="{C5F4A089-05CE-4BFF-9DAE-6172B1A65D58}" type="parTrans" cxnId="{418D784A-38AE-4F12-8A30-1B8E1CCE235A}">
      <dgm:prSet/>
      <dgm:spPr/>
      <dgm:t>
        <a:bodyPr/>
        <a:lstStyle/>
        <a:p>
          <a:endParaRPr lang="en-GB"/>
        </a:p>
      </dgm:t>
    </dgm:pt>
    <dgm:pt modelId="{1AD45F6A-FFA7-4719-B55F-759F6338FD54}" type="sibTrans" cxnId="{418D784A-38AE-4F12-8A30-1B8E1CCE235A}">
      <dgm:prSet/>
      <dgm:spPr/>
      <dgm:t>
        <a:bodyPr/>
        <a:lstStyle/>
        <a:p>
          <a:endParaRPr lang="en-GB"/>
        </a:p>
      </dgm:t>
    </dgm:pt>
    <dgm:pt modelId="{A38F7AEF-1790-4FB9-9769-BB5D90EB5CD7}">
      <dgm:prSet custT="1"/>
      <dgm:spPr/>
      <dgm:t>
        <a:bodyPr/>
        <a:lstStyle/>
        <a:p>
          <a:pPr>
            <a:buNone/>
          </a:pPr>
          <a:r>
            <a:rPr lang="en-GB" sz="1800" b="1" dirty="0">
              <a:latin typeface="Times New Roman" panose="02020603050405020304" pitchFamily="18" charset="0"/>
              <a:cs typeface="Times New Roman" panose="02020603050405020304" pitchFamily="18" charset="0"/>
            </a:rPr>
            <a:t>References	</a:t>
          </a:r>
        </a:p>
      </dgm:t>
    </dgm:pt>
    <dgm:pt modelId="{9595EC4C-93DA-4F35-8E2B-15B853E4072A}" type="parTrans" cxnId="{C3674839-ADA6-4A74-86DB-C3EAF663D236}">
      <dgm:prSet/>
      <dgm:spPr/>
      <dgm:t>
        <a:bodyPr/>
        <a:lstStyle/>
        <a:p>
          <a:endParaRPr lang="en-GB"/>
        </a:p>
      </dgm:t>
    </dgm:pt>
    <dgm:pt modelId="{3554E509-3A52-49C8-897E-A56D08876894}" type="sibTrans" cxnId="{C3674839-ADA6-4A74-86DB-C3EAF663D236}">
      <dgm:prSet/>
      <dgm:spPr/>
      <dgm:t>
        <a:bodyPr/>
        <a:lstStyle/>
        <a:p>
          <a:endParaRPr lang="en-GB"/>
        </a:p>
      </dgm:t>
    </dgm:pt>
    <dgm:pt modelId="{591D5C32-9B1A-4E21-88F7-FCE9D3847814}" type="pres">
      <dgm:prSet presAssocID="{E65942A5-4053-4BD1-BEC0-A245B090D548}" presName="diagram" presStyleCnt="0">
        <dgm:presLayoutVars>
          <dgm:dir/>
          <dgm:resizeHandles val="exact"/>
        </dgm:presLayoutVars>
      </dgm:prSet>
      <dgm:spPr/>
    </dgm:pt>
    <dgm:pt modelId="{992BD02D-CB01-4D70-A9C3-A2CD5F7C18D3}" type="pres">
      <dgm:prSet presAssocID="{57F266D2-65F6-43F4-8514-891335FAFE44}" presName="node" presStyleLbl="node1" presStyleIdx="0" presStyleCnt="8">
        <dgm:presLayoutVars>
          <dgm:bulletEnabled val="1"/>
        </dgm:presLayoutVars>
      </dgm:prSet>
      <dgm:spPr/>
    </dgm:pt>
    <dgm:pt modelId="{69AC98DA-1271-4A68-AA01-B6F9163BD977}" type="pres">
      <dgm:prSet presAssocID="{8835F2C8-CDD3-4A6D-AD86-99300F6EB1D2}" presName="sibTrans" presStyleCnt="0"/>
      <dgm:spPr/>
    </dgm:pt>
    <dgm:pt modelId="{58C9C7D2-D4B3-43B2-A908-CFAEC031AF37}" type="pres">
      <dgm:prSet presAssocID="{6A457767-F294-4E27-ABCF-6ACE02016E9B}" presName="node" presStyleLbl="node1" presStyleIdx="1" presStyleCnt="8">
        <dgm:presLayoutVars>
          <dgm:bulletEnabled val="1"/>
        </dgm:presLayoutVars>
      </dgm:prSet>
      <dgm:spPr/>
    </dgm:pt>
    <dgm:pt modelId="{70C54887-1296-49C2-ACE7-9AD71465EE30}" type="pres">
      <dgm:prSet presAssocID="{E982B8EB-301E-47A7-A237-8D5EE3087BA2}" presName="sibTrans" presStyleCnt="0"/>
      <dgm:spPr/>
    </dgm:pt>
    <dgm:pt modelId="{554CC540-3A10-4C18-B8CC-DBDFB3196DD4}" type="pres">
      <dgm:prSet presAssocID="{D6916834-E431-43DC-B9B9-599870767105}" presName="node" presStyleLbl="node1" presStyleIdx="2" presStyleCnt="8">
        <dgm:presLayoutVars>
          <dgm:bulletEnabled val="1"/>
        </dgm:presLayoutVars>
      </dgm:prSet>
      <dgm:spPr/>
    </dgm:pt>
    <dgm:pt modelId="{6EA8578E-9913-4715-89AB-EBA1784325FA}" type="pres">
      <dgm:prSet presAssocID="{A143E882-1666-4ADF-B54F-7CDB8820CF2C}" presName="sibTrans" presStyleCnt="0"/>
      <dgm:spPr/>
    </dgm:pt>
    <dgm:pt modelId="{8E19B0DF-4740-461F-A5F3-3F7C79C9AF33}" type="pres">
      <dgm:prSet presAssocID="{B7F40A0C-FA20-47A7-9B07-82910FB71AB9}" presName="node" presStyleLbl="node1" presStyleIdx="3" presStyleCnt="8">
        <dgm:presLayoutVars>
          <dgm:bulletEnabled val="1"/>
        </dgm:presLayoutVars>
      </dgm:prSet>
      <dgm:spPr/>
    </dgm:pt>
    <dgm:pt modelId="{2ACAA1AF-21D6-423F-BEB6-571550C11C88}" type="pres">
      <dgm:prSet presAssocID="{D6CDFA37-628A-4BDA-A449-36BCF7BB3B05}" presName="sibTrans" presStyleCnt="0"/>
      <dgm:spPr/>
    </dgm:pt>
    <dgm:pt modelId="{F7FE7DE4-217A-4451-A5D8-4FECD29238F8}" type="pres">
      <dgm:prSet presAssocID="{802FCF97-1FC8-4716-85FD-CD6D348FE3F3}" presName="node" presStyleLbl="node1" presStyleIdx="4" presStyleCnt="8">
        <dgm:presLayoutVars>
          <dgm:bulletEnabled val="1"/>
        </dgm:presLayoutVars>
      </dgm:prSet>
      <dgm:spPr/>
    </dgm:pt>
    <dgm:pt modelId="{58DDAE7C-7B52-4815-AD69-F9567DC528E1}" type="pres">
      <dgm:prSet presAssocID="{98C01EDF-32B7-4239-9B48-65B6A1C7E107}" presName="sibTrans" presStyleCnt="0"/>
      <dgm:spPr/>
    </dgm:pt>
    <dgm:pt modelId="{6E7A134C-5EBB-4C0B-8453-1C996A2A3EFF}" type="pres">
      <dgm:prSet presAssocID="{A32BAB6B-9560-4545-A5B7-714ED330B13F}" presName="node" presStyleLbl="node1" presStyleIdx="5" presStyleCnt="8">
        <dgm:presLayoutVars>
          <dgm:bulletEnabled val="1"/>
        </dgm:presLayoutVars>
      </dgm:prSet>
      <dgm:spPr/>
    </dgm:pt>
    <dgm:pt modelId="{40CE0E6A-7A9F-441C-9182-01C4C463210C}" type="pres">
      <dgm:prSet presAssocID="{9BE4962E-A83B-4737-AEA3-9296AA6F5054}" presName="sibTrans" presStyleCnt="0"/>
      <dgm:spPr/>
    </dgm:pt>
    <dgm:pt modelId="{62EB9021-D65D-4B06-8DB7-CBDB9AE69E3B}" type="pres">
      <dgm:prSet presAssocID="{C9CA8781-40DC-4FDC-9421-8700BB828A33}" presName="node" presStyleLbl="node1" presStyleIdx="6" presStyleCnt="8">
        <dgm:presLayoutVars>
          <dgm:bulletEnabled val="1"/>
        </dgm:presLayoutVars>
      </dgm:prSet>
      <dgm:spPr/>
    </dgm:pt>
    <dgm:pt modelId="{6B8902CB-3B34-4255-8B4B-4C6DBC93FE4B}" type="pres">
      <dgm:prSet presAssocID="{1AD45F6A-FFA7-4719-B55F-759F6338FD54}" presName="sibTrans" presStyleCnt="0"/>
      <dgm:spPr/>
    </dgm:pt>
    <dgm:pt modelId="{EAEE09F4-E334-42D6-AB14-5AF0FFC7C45A}" type="pres">
      <dgm:prSet presAssocID="{A38F7AEF-1790-4FB9-9769-BB5D90EB5CD7}" presName="node" presStyleLbl="node1" presStyleIdx="7" presStyleCnt="8">
        <dgm:presLayoutVars>
          <dgm:bulletEnabled val="1"/>
        </dgm:presLayoutVars>
      </dgm:prSet>
      <dgm:spPr/>
    </dgm:pt>
  </dgm:ptLst>
  <dgm:cxnLst>
    <dgm:cxn modelId="{A0327412-4500-4BF9-9777-0EBBAFD4C127}" srcId="{E65942A5-4053-4BD1-BEC0-A245B090D548}" destId="{B7F40A0C-FA20-47A7-9B07-82910FB71AB9}" srcOrd="3" destOrd="0" parTransId="{7DD8BDF1-B1EF-4A77-886C-5625294EFC45}" sibTransId="{D6CDFA37-628A-4BDA-A449-36BCF7BB3B05}"/>
    <dgm:cxn modelId="{D3026D17-85E4-4791-BE69-342062EE2683}" type="presOf" srcId="{57F266D2-65F6-43F4-8514-891335FAFE44}" destId="{992BD02D-CB01-4D70-A9C3-A2CD5F7C18D3}" srcOrd="0" destOrd="0" presId="urn:microsoft.com/office/officeart/2005/8/layout/default"/>
    <dgm:cxn modelId="{BAF93636-BE9C-447E-8F6E-460DD8CB1B9C}" type="presOf" srcId="{6A457767-F294-4E27-ABCF-6ACE02016E9B}" destId="{58C9C7D2-D4B3-43B2-A908-CFAEC031AF37}" srcOrd="0" destOrd="0" presId="urn:microsoft.com/office/officeart/2005/8/layout/default"/>
    <dgm:cxn modelId="{C3674839-ADA6-4A74-86DB-C3EAF663D236}" srcId="{E65942A5-4053-4BD1-BEC0-A245B090D548}" destId="{A38F7AEF-1790-4FB9-9769-BB5D90EB5CD7}" srcOrd="7" destOrd="0" parTransId="{9595EC4C-93DA-4F35-8E2B-15B853E4072A}" sibTransId="{3554E509-3A52-49C8-897E-A56D08876894}"/>
    <dgm:cxn modelId="{A397174A-8608-447D-85AD-55717DA38C6C}" type="presOf" srcId="{D6916834-E431-43DC-B9B9-599870767105}" destId="{554CC540-3A10-4C18-B8CC-DBDFB3196DD4}" srcOrd="0" destOrd="0" presId="urn:microsoft.com/office/officeart/2005/8/layout/default"/>
    <dgm:cxn modelId="{418D784A-38AE-4F12-8A30-1B8E1CCE235A}" srcId="{E65942A5-4053-4BD1-BEC0-A245B090D548}" destId="{C9CA8781-40DC-4FDC-9421-8700BB828A33}" srcOrd="6" destOrd="0" parTransId="{C5F4A089-05CE-4BFF-9DAE-6172B1A65D58}" sibTransId="{1AD45F6A-FFA7-4719-B55F-759F6338FD54}"/>
    <dgm:cxn modelId="{53574171-9FE2-4FFA-9263-F0FFA3BADC6D}" type="presOf" srcId="{C9CA8781-40DC-4FDC-9421-8700BB828A33}" destId="{62EB9021-D65D-4B06-8DB7-CBDB9AE69E3B}" srcOrd="0" destOrd="0" presId="urn:microsoft.com/office/officeart/2005/8/layout/default"/>
    <dgm:cxn modelId="{A0079272-C8CD-4476-9B48-9EB19B0021D5}" srcId="{E65942A5-4053-4BD1-BEC0-A245B090D548}" destId="{6A457767-F294-4E27-ABCF-6ACE02016E9B}" srcOrd="1" destOrd="0" parTransId="{5AC135B7-CFE5-41E5-88DE-34AE52334D9B}" sibTransId="{E982B8EB-301E-47A7-A237-8D5EE3087BA2}"/>
    <dgm:cxn modelId="{A4491179-FA63-4850-B279-7EDBB410DA5C}" srcId="{E65942A5-4053-4BD1-BEC0-A245B090D548}" destId="{A32BAB6B-9560-4545-A5B7-714ED330B13F}" srcOrd="5" destOrd="0" parTransId="{CBEFE432-F43C-433A-8C3D-33FCB1C6D68B}" sibTransId="{9BE4962E-A83B-4737-AEA3-9296AA6F5054}"/>
    <dgm:cxn modelId="{0E4EA985-9C4E-404D-AD69-05EC89CCA553}" srcId="{E65942A5-4053-4BD1-BEC0-A245B090D548}" destId="{D6916834-E431-43DC-B9B9-599870767105}" srcOrd="2" destOrd="0" parTransId="{F88BF069-B943-4FDA-B0E3-B29D600989FB}" sibTransId="{A143E882-1666-4ADF-B54F-7CDB8820CF2C}"/>
    <dgm:cxn modelId="{52ABDA88-EE35-415A-ACF8-11701506B305}" type="presOf" srcId="{A38F7AEF-1790-4FB9-9769-BB5D90EB5CD7}" destId="{EAEE09F4-E334-42D6-AB14-5AF0FFC7C45A}" srcOrd="0" destOrd="0" presId="urn:microsoft.com/office/officeart/2005/8/layout/default"/>
    <dgm:cxn modelId="{7396089D-96E7-4593-91B1-075BAE835A5D}" type="presOf" srcId="{B7F40A0C-FA20-47A7-9B07-82910FB71AB9}" destId="{8E19B0DF-4740-461F-A5F3-3F7C79C9AF33}" srcOrd="0" destOrd="0" presId="urn:microsoft.com/office/officeart/2005/8/layout/default"/>
    <dgm:cxn modelId="{4474B69F-F589-46E5-9ED2-8449BADFA2ED}" type="presOf" srcId="{802FCF97-1FC8-4716-85FD-CD6D348FE3F3}" destId="{F7FE7DE4-217A-4451-A5D8-4FECD29238F8}" srcOrd="0" destOrd="0" presId="urn:microsoft.com/office/officeart/2005/8/layout/default"/>
    <dgm:cxn modelId="{578B78AB-6D67-4DA3-90FA-94E1FEEA3EF2}" type="presOf" srcId="{A32BAB6B-9560-4545-A5B7-714ED330B13F}" destId="{6E7A134C-5EBB-4C0B-8453-1C996A2A3EFF}" srcOrd="0" destOrd="0" presId="urn:microsoft.com/office/officeart/2005/8/layout/default"/>
    <dgm:cxn modelId="{93443CD4-E2F3-4F86-B780-1CDCDA1575BC}" srcId="{E65942A5-4053-4BD1-BEC0-A245B090D548}" destId="{57F266D2-65F6-43F4-8514-891335FAFE44}" srcOrd="0" destOrd="0" parTransId="{D43EE8F7-1EA8-4508-9D07-FDC6506C35F5}" sibTransId="{8835F2C8-CDD3-4A6D-AD86-99300F6EB1D2}"/>
    <dgm:cxn modelId="{A36CEBDB-6433-4E94-A678-BD6EA099D645}" type="presOf" srcId="{E65942A5-4053-4BD1-BEC0-A245B090D548}" destId="{591D5C32-9B1A-4E21-88F7-FCE9D3847814}" srcOrd="0" destOrd="0" presId="urn:microsoft.com/office/officeart/2005/8/layout/default"/>
    <dgm:cxn modelId="{6C9E42F2-44F9-4DC8-9060-7BC106A135A2}" srcId="{E65942A5-4053-4BD1-BEC0-A245B090D548}" destId="{802FCF97-1FC8-4716-85FD-CD6D348FE3F3}" srcOrd="4" destOrd="0" parTransId="{FA47EDFF-A046-4690-8CE8-1BA02AFD4E9B}" sibTransId="{98C01EDF-32B7-4239-9B48-65B6A1C7E107}"/>
    <dgm:cxn modelId="{969D133F-21A0-4EBF-B5A3-F3D8E1FA0955}" type="presParOf" srcId="{591D5C32-9B1A-4E21-88F7-FCE9D3847814}" destId="{992BD02D-CB01-4D70-A9C3-A2CD5F7C18D3}" srcOrd="0" destOrd="0" presId="urn:microsoft.com/office/officeart/2005/8/layout/default"/>
    <dgm:cxn modelId="{8D70FD4D-224B-4C3B-A0A8-EBBF48501F14}" type="presParOf" srcId="{591D5C32-9B1A-4E21-88F7-FCE9D3847814}" destId="{69AC98DA-1271-4A68-AA01-B6F9163BD977}" srcOrd="1" destOrd="0" presId="urn:microsoft.com/office/officeart/2005/8/layout/default"/>
    <dgm:cxn modelId="{AE111F53-86BD-4461-A030-EF9AF813A46A}" type="presParOf" srcId="{591D5C32-9B1A-4E21-88F7-FCE9D3847814}" destId="{58C9C7D2-D4B3-43B2-A908-CFAEC031AF37}" srcOrd="2" destOrd="0" presId="urn:microsoft.com/office/officeart/2005/8/layout/default"/>
    <dgm:cxn modelId="{81199E8D-B030-4F42-A36B-B561743F0834}" type="presParOf" srcId="{591D5C32-9B1A-4E21-88F7-FCE9D3847814}" destId="{70C54887-1296-49C2-ACE7-9AD71465EE30}" srcOrd="3" destOrd="0" presId="urn:microsoft.com/office/officeart/2005/8/layout/default"/>
    <dgm:cxn modelId="{3D5C17A6-6641-4E8E-8C28-2D67C0237C51}" type="presParOf" srcId="{591D5C32-9B1A-4E21-88F7-FCE9D3847814}" destId="{554CC540-3A10-4C18-B8CC-DBDFB3196DD4}" srcOrd="4" destOrd="0" presId="urn:microsoft.com/office/officeart/2005/8/layout/default"/>
    <dgm:cxn modelId="{35C813CA-0F8F-47C6-898A-7F59A2BF4A48}" type="presParOf" srcId="{591D5C32-9B1A-4E21-88F7-FCE9D3847814}" destId="{6EA8578E-9913-4715-89AB-EBA1784325FA}" srcOrd="5" destOrd="0" presId="urn:microsoft.com/office/officeart/2005/8/layout/default"/>
    <dgm:cxn modelId="{ACF3430F-76DF-4F14-BC8F-E1AC98A7764F}" type="presParOf" srcId="{591D5C32-9B1A-4E21-88F7-FCE9D3847814}" destId="{8E19B0DF-4740-461F-A5F3-3F7C79C9AF33}" srcOrd="6" destOrd="0" presId="urn:microsoft.com/office/officeart/2005/8/layout/default"/>
    <dgm:cxn modelId="{734FC04D-2E94-4CDF-AFFF-D9ABBD6D50B3}" type="presParOf" srcId="{591D5C32-9B1A-4E21-88F7-FCE9D3847814}" destId="{2ACAA1AF-21D6-423F-BEB6-571550C11C88}" srcOrd="7" destOrd="0" presId="urn:microsoft.com/office/officeart/2005/8/layout/default"/>
    <dgm:cxn modelId="{8F5C2C5A-32E2-4986-B8EF-9A88C84C3428}" type="presParOf" srcId="{591D5C32-9B1A-4E21-88F7-FCE9D3847814}" destId="{F7FE7DE4-217A-4451-A5D8-4FECD29238F8}" srcOrd="8" destOrd="0" presId="urn:microsoft.com/office/officeart/2005/8/layout/default"/>
    <dgm:cxn modelId="{6DD6D871-330B-4524-90D4-48377ED993C4}" type="presParOf" srcId="{591D5C32-9B1A-4E21-88F7-FCE9D3847814}" destId="{58DDAE7C-7B52-4815-AD69-F9567DC528E1}" srcOrd="9" destOrd="0" presId="urn:microsoft.com/office/officeart/2005/8/layout/default"/>
    <dgm:cxn modelId="{D6860FE8-D0D6-457A-8F63-FAE1A9C7EB6E}" type="presParOf" srcId="{591D5C32-9B1A-4E21-88F7-FCE9D3847814}" destId="{6E7A134C-5EBB-4C0B-8453-1C996A2A3EFF}" srcOrd="10" destOrd="0" presId="urn:microsoft.com/office/officeart/2005/8/layout/default"/>
    <dgm:cxn modelId="{8B6359D3-1D77-47A7-808C-44FF2F23F928}" type="presParOf" srcId="{591D5C32-9B1A-4E21-88F7-FCE9D3847814}" destId="{40CE0E6A-7A9F-441C-9182-01C4C463210C}" srcOrd="11" destOrd="0" presId="urn:microsoft.com/office/officeart/2005/8/layout/default"/>
    <dgm:cxn modelId="{D042FE98-1F54-4D97-819E-CDF3B3716719}" type="presParOf" srcId="{591D5C32-9B1A-4E21-88F7-FCE9D3847814}" destId="{62EB9021-D65D-4B06-8DB7-CBDB9AE69E3B}" srcOrd="12" destOrd="0" presId="urn:microsoft.com/office/officeart/2005/8/layout/default"/>
    <dgm:cxn modelId="{1037D47B-DECC-42D2-AA43-AC2A684E7054}" type="presParOf" srcId="{591D5C32-9B1A-4E21-88F7-FCE9D3847814}" destId="{6B8902CB-3B34-4255-8B4B-4C6DBC93FE4B}" srcOrd="13" destOrd="0" presId="urn:microsoft.com/office/officeart/2005/8/layout/default"/>
    <dgm:cxn modelId="{D09C8DAF-C682-44F9-B7D1-2550A11ABFB0}" type="presParOf" srcId="{591D5C32-9B1A-4E21-88F7-FCE9D3847814}" destId="{EAEE09F4-E334-42D6-AB14-5AF0FFC7C45A}"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2BD02D-CB01-4D70-A9C3-A2CD5F7C18D3}">
      <dsp:nvSpPr>
        <dsp:cNvPr id="0" name=""/>
        <dsp:cNvSpPr/>
      </dsp:nvSpPr>
      <dsp:spPr>
        <a:xfrm>
          <a:off x="3492" y="970764"/>
          <a:ext cx="2770336" cy="16622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Times New Roman" panose="02020603050405020304" pitchFamily="18" charset="0"/>
              <a:cs typeface="Times New Roman" panose="02020603050405020304" pitchFamily="18" charset="0"/>
            </a:rPr>
            <a:t>Introduction to the Structure of the Presentation	</a:t>
          </a:r>
        </a:p>
      </dsp:txBody>
      <dsp:txXfrm>
        <a:off x="3492" y="970764"/>
        <a:ext cx="2770336" cy="1662202"/>
      </dsp:txXfrm>
    </dsp:sp>
    <dsp:sp modelId="{58C9C7D2-D4B3-43B2-A908-CFAEC031AF37}">
      <dsp:nvSpPr>
        <dsp:cNvPr id="0" name=""/>
        <dsp:cNvSpPr/>
      </dsp:nvSpPr>
      <dsp:spPr>
        <a:xfrm>
          <a:off x="3050862" y="970764"/>
          <a:ext cx="2770336" cy="1662202"/>
        </a:xfrm>
        <a:prstGeom prst="rect">
          <a:avLst/>
        </a:prstGeom>
        <a:solidFill>
          <a:schemeClr val="accent3">
            <a:hueOff val="938272"/>
            <a:satOff val="-7233"/>
            <a:lumOff val="1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Times New Roman" panose="02020603050405020304" pitchFamily="18" charset="0"/>
              <a:cs typeface="Times New Roman" panose="02020603050405020304" pitchFamily="18" charset="0"/>
            </a:rPr>
            <a:t>Overview of the Context of the Basil’s Bakery Case Study	</a:t>
          </a:r>
        </a:p>
      </dsp:txBody>
      <dsp:txXfrm>
        <a:off x="3050862" y="970764"/>
        <a:ext cx="2770336" cy="1662202"/>
      </dsp:txXfrm>
    </dsp:sp>
    <dsp:sp modelId="{554CC540-3A10-4C18-B8CC-DBDFB3196DD4}">
      <dsp:nvSpPr>
        <dsp:cNvPr id="0" name=""/>
        <dsp:cNvSpPr/>
      </dsp:nvSpPr>
      <dsp:spPr>
        <a:xfrm>
          <a:off x="6098233" y="970764"/>
          <a:ext cx="2770336" cy="1662202"/>
        </a:xfrm>
        <a:prstGeom prst="rect">
          <a:avLst/>
        </a:prstGeom>
        <a:solidFill>
          <a:schemeClr val="accent3">
            <a:hueOff val="1876544"/>
            <a:satOff val="-14466"/>
            <a:lumOff val="39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Times New Roman" panose="02020603050405020304" pitchFamily="18" charset="0"/>
              <a:cs typeface="Times New Roman" panose="02020603050405020304" pitchFamily="18" charset="0"/>
            </a:rPr>
            <a:t>Nature and Scope of the Issues Affecting the Lack of Growth in Sales at Basil’s Bakery	</a:t>
          </a:r>
        </a:p>
      </dsp:txBody>
      <dsp:txXfrm>
        <a:off x="6098233" y="970764"/>
        <a:ext cx="2770336" cy="1662202"/>
      </dsp:txXfrm>
    </dsp:sp>
    <dsp:sp modelId="{8E19B0DF-4740-461F-A5F3-3F7C79C9AF33}">
      <dsp:nvSpPr>
        <dsp:cNvPr id="0" name=""/>
        <dsp:cNvSpPr/>
      </dsp:nvSpPr>
      <dsp:spPr>
        <a:xfrm>
          <a:off x="9145604" y="970764"/>
          <a:ext cx="2770336" cy="1662202"/>
        </a:xfrm>
        <a:prstGeom prst="rect">
          <a:avLst/>
        </a:prstGeom>
        <a:solidFill>
          <a:schemeClr val="accent3">
            <a:hueOff val="2814816"/>
            <a:satOff val="-21699"/>
            <a:lumOff val="58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Times New Roman" panose="02020603050405020304" pitchFamily="18" charset="0"/>
              <a:cs typeface="Times New Roman" panose="02020603050405020304" pitchFamily="18" charset="0"/>
            </a:rPr>
            <a:t>Evidences and Examples	</a:t>
          </a:r>
        </a:p>
      </dsp:txBody>
      <dsp:txXfrm>
        <a:off x="9145604" y="970764"/>
        <a:ext cx="2770336" cy="1662202"/>
      </dsp:txXfrm>
    </dsp:sp>
    <dsp:sp modelId="{F7FE7DE4-217A-4451-A5D8-4FECD29238F8}">
      <dsp:nvSpPr>
        <dsp:cNvPr id="0" name=""/>
        <dsp:cNvSpPr/>
      </dsp:nvSpPr>
      <dsp:spPr>
        <a:xfrm>
          <a:off x="3492" y="2910000"/>
          <a:ext cx="2770336" cy="1662202"/>
        </a:xfrm>
        <a:prstGeom prst="rect">
          <a:avLst/>
        </a:prstGeom>
        <a:solidFill>
          <a:schemeClr val="accent3">
            <a:hueOff val="3753088"/>
            <a:satOff val="-28933"/>
            <a:lumOff val="78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Application of a PESTEL Analysis to Basil’s Bakery	</a:t>
          </a:r>
        </a:p>
      </dsp:txBody>
      <dsp:txXfrm>
        <a:off x="3492" y="2910000"/>
        <a:ext cx="2770336" cy="1662202"/>
      </dsp:txXfrm>
    </dsp:sp>
    <dsp:sp modelId="{6E7A134C-5EBB-4C0B-8453-1C996A2A3EFF}">
      <dsp:nvSpPr>
        <dsp:cNvPr id="0" name=""/>
        <dsp:cNvSpPr/>
      </dsp:nvSpPr>
      <dsp:spPr>
        <a:xfrm>
          <a:off x="3050862" y="2910000"/>
          <a:ext cx="2770336" cy="1662202"/>
        </a:xfrm>
        <a:prstGeom prst="rect">
          <a:avLst/>
        </a:prstGeom>
        <a:solidFill>
          <a:schemeClr val="accent3">
            <a:hueOff val="4691360"/>
            <a:satOff val="-36166"/>
            <a:lumOff val="9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Times New Roman" panose="02020603050405020304" pitchFamily="18" charset="0"/>
              <a:cs typeface="Times New Roman" panose="02020603050405020304" pitchFamily="18" charset="0"/>
            </a:rPr>
            <a:t>Application of a Fishbone Diagram to Basil’s Bakery	</a:t>
          </a:r>
        </a:p>
      </dsp:txBody>
      <dsp:txXfrm>
        <a:off x="3050862" y="2910000"/>
        <a:ext cx="2770336" cy="1662202"/>
      </dsp:txXfrm>
    </dsp:sp>
    <dsp:sp modelId="{62EB9021-D65D-4B06-8DB7-CBDB9AE69E3B}">
      <dsp:nvSpPr>
        <dsp:cNvPr id="0" name=""/>
        <dsp:cNvSpPr/>
      </dsp:nvSpPr>
      <dsp:spPr>
        <a:xfrm>
          <a:off x="6098233" y="2910000"/>
          <a:ext cx="2770336" cy="1662202"/>
        </a:xfrm>
        <a:prstGeom prst="rect">
          <a:avLst/>
        </a:prstGeom>
        <a:solidFill>
          <a:schemeClr val="accent3">
            <a:hueOff val="5629633"/>
            <a:satOff val="-43399"/>
            <a:lumOff val="117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Times New Roman" panose="02020603050405020304" pitchFamily="18" charset="0"/>
              <a:cs typeface="Times New Roman" panose="02020603050405020304" pitchFamily="18" charset="0"/>
            </a:rPr>
            <a:t>Conclusion - Summary of the Key Findings	</a:t>
          </a:r>
        </a:p>
      </dsp:txBody>
      <dsp:txXfrm>
        <a:off x="6098233" y="2910000"/>
        <a:ext cx="2770336" cy="1662202"/>
      </dsp:txXfrm>
    </dsp:sp>
    <dsp:sp modelId="{EAEE09F4-E334-42D6-AB14-5AF0FFC7C45A}">
      <dsp:nvSpPr>
        <dsp:cNvPr id="0" name=""/>
        <dsp:cNvSpPr/>
      </dsp:nvSpPr>
      <dsp:spPr>
        <a:xfrm>
          <a:off x="9145604" y="2910000"/>
          <a:ext cx="2770336" cy="1662202"/>
        </a:xfrm>
        <a:prstGeom prst="rect">
          <a:avLst/>
        </a:prstGeom>
        <a:solidFill>
          <a:schemeClr val="accent3">
            <a:hueOff val="6567904"/>
            <a:satOff val="-50632"/>
            <a:lumOff val="137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References	</a:t>
          </a:r>
        </a:p>
      </dsp:txBody>
      <dsp:txXfrm>
        <a:off x="9145604" y="2910000"/>
        <a:ext cx="2770336" cy="166220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8159BF-3470-4C76-B9F4-49FB69718A24}"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FF5D7B-1C75-4D31-8B7A-96853112FA57}" type="slidenum">
              <a:rPr lang="en-GB" smtClean="0"/>
              <a:t>‹#›</a:t>
            </a:fld>
            <a:endParaRPr lang="en-GB"/>
          </a:p>
        </p:txBody>
      </p:sp>
    </p:spTree>
    <p:extLst>
      <p:ext uri="{BB962C8B-B14F-4D97-AF65-F5344CB8AC3E}">
        <p14:creationId xmlns:p14="http://schemas.microsoft.com/office/powerpoint/2010/main" val="3311473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 to the Structure of the Presentation</a:t>
            </a:r>
          </a:p>
          <a:p>
            <a:r>
              <a:rPr lang="en-GB" sz="1200" kern="1200" dirty="0">
                <a:solidFill>
                  <a:schemeClr val="tx1"/>
                </a:solidFill>
                <a:effectLst/>
                <a:latin typeface="+mn-lt"/>
                <a:ea typeface="+mn-ea"/>
                <a:cs typeface="+mn-cs"/>
              </a:rPr>
              <a:t>The final section brings everything together to create an evidence-based view of Basil strategic issues and business performance.</a:t>
            </a:r>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Overview of the Context of the Basil’s Bakery Case Study</a:t>
            </a:r>
          </a:p>
          <a:p>
            <a:r>
              <a:rPr lang="en-GB" sz="1200" kern="1200" dirty="0">
                <a:solidFill>
                  <a:schemeClr val="tx1"/>
                </a:solidFill>
                <a:effectLst/>
                <a:latin typeface="+mn-lt"/>
                <a:ea typeface="+mn-ea"/>
                <a:cs typeface="+mn-cs"/>
              </a:rPr>
              <a:t>Sales increased in the beginning, but dropped significantly during COVID-19 and have since hovered around 25% below what they were in 2019 in 2023-2025. Leading pressures on the bakery's sustainability are from decreased retail-park traffic, the transition to hybrid working, business closures, rising operating costs and volatile prices for organic ingredients.</a:t>
            </a:r>
            <a:endParaRPr lang="en-GB" sz="1200" b="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9FF5D7B-1C75-4D31-8B7A-96853112FA57}" type="slidenum">
              <a:rPr lang="en-GB" smtClean="0"/>
              <a:t>3</a:t>
            </a:fld>
            <a:endParaRPr lang="en-GB"/>
          </a:p>
        </p:txBody>
      </p:sp>
    </p:spTree>
    <p:extLst>
      <p:ext uri="{BB962C8B-B14F-4D97-AF65-F5344CB8AC3E}">
        <p14:creationId xmlns:p14="http://schemas.microsoft.com/office/powerpoint/2010/main" val="2406584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EC7184-DC6F-D593-5AC5-C1B80FE849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0185C1-A71B-E4DE-1BA1-D01DDA05CC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43FD8A-83A1-B746-D3D7-CF1D9B471D58}"/>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On the internal side, it is the lack of delivery and dependable pre-order systems which limit customer and sales possibilities. At the same time, escalating rents, utilities, insurance, bakery business rates and the fluctuating prices of organic ingredients put additional pressure on business economics, threatening the bakery's commercial viability (Aggarwal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2025).</a:t>
            </a:r>
          </a:p>
          <a:p>
            <a:r>
              <a:rPr lang="en-GB" sz="1200" b="1" kern="1200" dirty="0">
                <a:solidFill>
                  <a:schemeClr val="tx1"/>
                </a:solidFill>
                <a:effectLst/>
                <a:latin typeface="+mn-lt"/>
                <a:ea typeface="+mn-ea"/>
                <a:cs typeface="+mn-cs"/>
              </a:rPr>
              <a:t>Evidences and Examples</a:t>
            </a:r>
          </a:p>
          <a:p>
            <a:r>
              <a:rPr lang="en-GB" sz="1200" kern="1200" dirty="0">
                <a:solidFill>
                  <a:schemeClr val="tx1"/>
                </a:solidFill>
                <a:effectLst/>
                <a:latin typeface="+mn-lt"/>
                <a:ea typeface="+mn-ea"/>
                <a:cs typeface="+mn-cs"/>
              </a:rPr>
              <a:t>In 2023–2025, sales averaged around 25% less than 2019 sales. Customers have requested delivery and pre-order services; Basil reports a decline in retail-park traffic and reports of shop closures. The results show 28% of working adults were hybrid during January–March 2025, highlighting the importance of evolving work trends across the country (ONS, 2025).</a:t>
            </a:r>
          </a:p>
          <a:p>
            <a:endParaRPr lang="en-GB" dirty="0"/>
          </a:p>
        </p:txBody>
      </p:sp>
      <p:sp>
        <p:nvSpPr>
          <p:cNvPr id="4" name="Slide Number Placeholder 3">
            <a:extLst>
              <a:ext uri="{FF2B5EF4-FFF2-40B4-BE49-F238E27FC236}">
                <a16:creationId xmlns:a16="http://schemas.microsoft.com/office/drawing/2014/main" id="{3948BF30-437C-C69D-DB04-95CD074486C5}"/>
              </a:ext>
            </a:extLst>
          </p:cNvPr>
          <p:cNvSpPr>
            <a:spLocks noGrp="1"/>
          </p:cNvSpPr>
          <p:nvPr>
            <p:ph type="sldNum" sz="quarter" idx="5"/>
          </p:nvPr>
        </p:nvSpPr>
        <p:spPr/>
        <p:txBody>
          <a:bodyPr/>
          <a:lstStyle/>
          <a:p>
            <a:fld id="{69FF5D7B-1C75-4D31-8B7A-96853112FA57}" type="slidenum">
              <a:rPr lang="en-GB" smtClean="0"/>
              <a:t>4</a:t>
            </a:fld>
            <a:endParaRPr lang="en-GB"/>
          </a:p>
        </p:txBody>
      </p:sp>
    </p:spTree>
    <p:extLst>
      <p:ext uri="{BB962C8B-B14F-4D97-AF65-F5344CB8AC3E}">
        <p14:creationId xmlns:p14="http://schemas.microsoft.com/office/powerpoint/2010/main" val="23725442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9899F9-349C-B6F9-20AE-4F30DE9924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133F4D-9469-155B-D896-FB7BEA6810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22AAB3-716C-FFD6-0753-1166D8D6D510}"/>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Links Between the Case, Research and PESTEL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case highlights decreasing attendance, hybrid working, increasing overheads, as well as the new expectations customers are having in the highly competitive hospitality industry. These pressures are backed up by independent evidence – since 28% of all working adults were hybrid working in early 2025, and food prices kept increasing in 2026 (ONS, 2025).</a:t>
            </a:r>
          </a:p>
          <a:p>
            <a:endParaRPr lang="en-GB" dirty="0"/>
          </a:p>
        </p:txBody>
      </p:sp>
      <p:sp>
        <p:nvSpPr>
          <p:cNvPr id="4" name="Slide Number Placeholder 3">
            <a:extLst>
              <a:ext uri="{FF2B5EF4-FFF2-40B4-BE49-F238E27FC236}">
                <a16:creationId xmlns:a16="http://schemas.microsoft.com/office/drawing/2014/main" id="{55E2934A-3665-663B-317D-D246C02BDDEF}"/>
              </a:ext>
            </a:extLst>
          </p:cNvPr>
          <p:cNvSpPr>
            <a:spLocks noGrp="1"/>
          </p:cNvSpPr>
          <p:nvPr>
            <p:ph type="sldNum" sz="quarter" idx="5"/>
          </p:nvPr>
        </p:nvSpPr>
        <p:spPr/>
        <p:txBody>
          <a:bodyPr/>
          <a:lstStyle/>
          <a:p>
            <a:fld id="{69FF5D7B-1C75-4D31-8B7A-96853112FA57}" type="slidenum">
              <a:rPr lang="en-GB" smtClean="0"/>
              <a:t>5</a:t>
            </a:fld>
            <a:endParaRPr lang="en-GB"/>
          </a:p>
        </p:txBody>
      </p:sp>
    </p:spTree>
    <p:extLst>
      <p:ext uri="{BB962C8B-B14F-4D97-AF65-F5344CB8AC3E}">
        <p14:creationId xmlns:p14="http://schemas.microsoft.com/office/powerpoint/2010/main" val="2804205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34B13-AA39-AA4A-2F1A-7EAC606122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1B8533-263A-C339-2B13-00E6EDDDE5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D55ECA-2957-54F8-EF5C-DED7BF3E0C68}"/>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Political:</a:t>
            </a:r>
            <a:r>
              <a:rPr lang="en-GB" sz="1200" kern="1200" dirty="0">
                <a:solidFill>
                  <a:schemeClr val="tx1"/>
                </a:solidFill>
                <a:effectLst/>
                <a:latin typeface="+mn-lt"/>
                <a:ea typeface="+mn-ea"/>
                <a:cs typeface="+mn-cs"/>
              </a:rPr>
              <a:t> However, without the rateable value of his property, Basil eligibility cannot be displayed. This is an illustration of how government policy could impact the bakery's cost framework and financial planning.</a:t>
            </a:r>
          </a:p>
          <a:p>
            <a:r>
              <a:rPr lang="en-GB" sz="1200" b="1" kern="1200" dirty="0">
                <a:solidFill>
                  <a:schemeClr val="tx1"/>
                </a:solidFill>
                <a:effectLst/>
                <a:latin typeface="+mn-lt"/>
                <a:ea typeface="+mn-ea"/>
                <a:cs typeface="+mn-cs"/>
              </a:rPr>
              <a:t>Economic:</a:t>
            </a:r>
            <a:r>
              <a:rPr lang="en-GB" sz="1200" kern="1200" dirty="0">
                <a:solidFill>
                  <a:schemeClr val="tx1"/>
                </a:solidFill>
                <a:effectLst/>
                <a:latin typeface="+mn-lt"/>
                <a:ea typeface="+mn-ea"/>
                <a:cs typeface="+mn-cs"/>
              </a:rPr>
              <a:t>  While inflation has slowed down, it is still high. This can create a sense of cramped margins at Basil and cause the 25% sales drop to be more consequential to profit.</a:t>
            </a:r>
          </a:p>
          <a:p>
            <a:r>
              <a:rPr lang="en-GB" sz="1200" b="1" kern="1200" dirty="0">
                <a:solidFill>
                  <a:schemeClr val="tx1"/>
                </a:solidFill>
                <a:effectLst/>
                <a:latin typeface="+mn-lt"/>
                <a:ea typeface="+mn-ea"/>
                <a:cs typeface="+mn-cs"/>
              </a:rPr>
              <a:t>Social:</a:t>
            </a:r>
            <a:r>
              <a:rPr lang="en-GB" sz="1200" kern="1200" dirty="0">
                <a:solidFill>
                  <a:schemeClr val="tx1"/>
                </a:solidFill>
                <a:effectLst/>
                <a:latin typeface="+mn-lt"/>
                <a:ea typeface="+mn-ea"/>
                <a:cs typeface="+mn-cs"/>
              </a:rPr>
              <a:t>  This corroborates the case observation of office workers increasingly working remotely, decreasing their weekly routine office visits. As a result, the reliance on passing trade is now less strong in the case of Basil.</a:t>
            </a:r>
          </a:p>
          <a:p>
            <a:endParaRPr lang="en-GB" dirty="0"/>
          </a:p>
        </p:txBody>
      </p:sp>
      <p:sp>
        <p:nvSpPr>
          <p:cNvPr id="4" name="Slide Number Placeholder 3">
            <a:extLst>
              <a:ext uri="{FF2B5EF4-FFF2-40B4-BE49-F238E27FC236}">
                <a16:creationId xmlns:a16="http://schemas.microsoft.com/office/drawing/2014/main" id="{0D609751-69CF-6D58-9CF3-14A602E61043}"/>
              </a:ext>
            </a:extLst>
          </p:cNvPr>
          <p:cNvSpPr>
            <a:spLocks noGrp="1"/>
          </p:cNvSpPr>
          <p:nvPr>
            <p:ph type="sldNum" sz="quarter" idx="5"/>
          </p:nvPr>
        </p:nvSpPr>
        <p:spPr/>
        <p:txBody>
          <a:bodyPr/>
          <a:lstStyle/>
          <a:p>
            <a:fld id="{69FF5D7B-1C75-4D31-8B7A-96853112FA57}" type="slidenum">
              <a:rPr lang="en-GB" smtClean="0"/>
              <a:t>6</a:t>
            </a:fld>
            <a:endParaRPr lang="en-GB"/>
          </a:p>
        </p:txBody>
      </p:sp>
    </p:spTree>
    <p:extLst>
      <p:ext uri="{BB962C8B-B14F-4D97-AF65-F5344CB8AC3E}">
        <p14:creationId xmlns:p14="http://schemas.microsoft.com/office/powerpoint/2010/main" val="25264262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2B8316-0330-55A0-C4FB-49FB4D5DB7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914CC2-F2B4-F5BD-6EEA-8C4337F0C5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D0B5F8-2C93-B239-1C21-CDA6E566A183}"/>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Technological:</a:t>
            </a:r>
            <a:r>
              <a:rPr lang="en-GB" sz="1200" kern="1200" dirty="0">
                <a:solidFill>
                  <a:schemeClr val="tx1"/>
                </a:solidFill>
                <a:effectLst/>
                <a:latin typeface="+mn-lt"/>
                <a:ea typeface="+mn-ea"/>
                <a:cs typeface="+mn-cs"/>
              </a:rPr>
              <a:t>  According to ONS, the card transactions made by consumers online accounted for 50.5% of the total UK card spending figure in September 2025, up from 43.7% in 2019 (ONS, 2026). This shows the rise in significance of virtual shopping platforms for enterprises.</a:t>
            </a:r>
          </a:p>
          <a:p>
            <a:r>
              <a:rPr lang="en-GB" sz="1200" b="1" kern="1200" dirty="0">
                <a:solidFill>
                  <a:schemeClr val="tx1"/>
                </a:solidFill>
                <a:effectLst/>
                <a:latin typeface="+mn-lt"/>
                <a:ea typeface="+mn-ea"/>
                <a:cs typeface="+mn-cs"/>
              </a:rPr>
              <a:t>Environmental:</a:t>
            </a:r>
            <a:r>
              <a:rPr lang="en-GB" sz="1200" kern="1200" dirty="0">
                <a:solidFill>
                  <a:schemeClr val="tx1"/>
                </a:solidFill>
                <a:effectLst/>
                <a:latin typeface="+mn-lt"/>
                <a:ea typeface="+mn-ea"/>
                <a:cs typeface="+mn-cs"/>
              </a:rPr>
              <a:t>  There may be environmental costs due to delivery and further wrapping (Melesse and </a:t>
            </a:r>
            <a:r>
              <a:rPr lang="en-GB" sz="1200" kern="1200" dirty="0" err="1">
                <a:solidFill>
                  <a:schemeClr val="tx1"/>
                </a:solidFill>
                <a:effectLst/>
                <a:latin typeface="+mn-lt"/>
                <a:ea typeface="+mn-ea"/>
                <a:cs typeface="+mn-cs"/>
              </a:rPr>
              <a:t>Orrù</a:t>
            </a:r>
            <a:r>
              <a:rPr lang="en-GB" sz="1200" kern="1200" dirty="0">
                <a:solidFill>
                  <a:schemeClr val="tx1"/>
                </a:solidFill>
                <a:effectLst/>
                <a:latin typeface="+mn-lt"/>
                <a:ea typeface="+mn-ea"/>
                <a:cs typeface="+mn-cs"/>
              </a:rPr>
              <a:t>, 2025). Hence, all extension activities need to consider customer convenience as well as sustainable sourcing, packaging and waste management.</a:t>
            </a:r>
          </a:p>
          <a:p>
            <a:r>
              <a:rPr lang="en-GB" sz="1200" b="1" kern="1200" dirty="0">
                <a:solidFill>
                  <a:schemeClr val="tx1"/>
                </a:solidFill>
                <a:effectLst/>
                <a:latin typeface="+mn-lt"/>
                <a:ea typeface="+mn-ea"/>
                <a:cs typeface="+mn-cs"/>
              </a:rPr>
              <a:t>Legal:</a:t>
            </a:r>
            <a:r>
              <a:rPr lang="en-GB" sz="1200" kern="1200" dirty="0">
                <a:solidFill>
                  <a:schemeClr val="tx1"/>
                </a:solidFill>
                <a:effectLst/>
                <a:latin typeface="+mn-lt"/>
                <a:ea typeface="+mn-ea"/>
                <a:cs typeface="+mn-cs"/>
              </a:rPr>
              <a:t> Food businesses offering their products online continue to be subject to food hygiene requirements, and customers need to be provided with the correct information on the food and allergens (Melesse and </a:t>
            </a:r>
            <a:r>
              <a:rPr lang="en-GB" sz="1200" kern="1200" dirty="0" err="1">
                <a:solidFill>
                  <a:schemeClr val="tx1"/>
                </a:solidFill>
                <a:effectLst/>
                <a:latin typeface="+mn-lt"/>
                <a:ea typeface="+mn-ea"/>
                <a:cs typeface="+mn-cs"/>
              </a:rPr>
              <a:t>Orrù</a:t>
            </a:r>
            <a:r>
              <a:rPr lang="en-GB" sz="1200" kern="1200" dirty="0">
                <a:solidFill>
                  <a:schemeClr val="tx1"/>
                </a:solidFill>
                <a:effectLst/>
                <a:latin typeface="+mn-lt"/>
                <a:ea typeface="+mn-ea"/>
                <a:cs typeface="+mn-cs"/>
              </a:rPr>
              <a:t>, 2025). Therefore, for Basil, the challenge is to ensure that although technological concepts expand, regulatory compliance is not impaired.</a:t>
            </a:r>
          </a:p>
          <a:p>
            <a:endParaRPr lang="en-GB" dirty="0"/>
          </a:p>
        </p:txBody>
      </p:sp>
      <p:sp>
        <p:nvSpPr>
          <p:cNvPr id="4" name="Slide Number Placeholder 3">
            <a:extLst>
              <a:ext uri="{FF2B5EF4-FFF2-40B4-BE49-F238E27FC236}">
                <a16:creationId xmlns:a16="http://schemas.microsoft.com/office/drawing/2014/main" id="{D283E727-1173-70FB-3689-58485014F3BF}"/>
              </a:ext>
            </a:extLst>
          </p:cNvPr>
          <p:cNvSpPr>
            <a:spLocks noGrp="1"/>
          </p:cNvSpPr>
          <p:nvPr>
            <p:ph type="sldNum" sz="quarter" idx="5"/>
          </p:nvPr>
        </p:nvSpPr>
        <p:spPr/>
        <p:txBody>
          <a:bodyPr/>
          <a:lstStyle/>
          <a:p>
            <a:fld id="{69FF5D7B-1C75-4D31-8B7A-96853112FA57}" type="slidenum">
              <a:rPr lang="en-GB" smtClean="0"/>
              <a:t>7</a:t>
            </a:fld>
            <a:endParaRPr lang="en-GB"/>
          </a:p>
        </p:txBody>
      </p:sp>
    </p:spTree>
    <p:extLst>
      <p:ext uri="{BB962C8B-B14F-4D97-AF65-F5344CB8AC3E}">
        <p14:creationId xmlns:p14="http://schemas.microsoft.com/office/powerpoint/2010/main" val="19691134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0F5B3-D3FF-8DD3-8B78-6884DEC95E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C2B6E3-C60D-AA27-4F09-5BA167B461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20DC4A-59C6-70BD-589E-698E3FBDFF32}"/>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Links between the Case, Research and Fishbone Diagram</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Fishbone diagram is used as a tool to 'fishbone' the case evidence along with external research (Majka 2023). Examples of demand factors are reduced footfalls, hybrid working and business closures, whereas increases in operational costs are financial factors. Constraints of process and channel become obvious through customer requests for delivery and pre-ordering.</a:t>
            </a:r>
          </a:p>
          <a:p>
            <a:endParaRPr lang="en-GB" dirty="0"/>
          </a:p>
        </p:txBody>
      </p:sp>
      <p:sp>
        <p:nvSpPr>
          <p:cNvPr id="4" name="Slide Number Placeholder 3">
            <a:extLst>
              <a:ext uri="{FF2B5EF4-FFF2-40B4-BE49-F238E27FC236}">
                <a16:creationId xmlns:a16="http://schemas.microsoft.com/office/drawing/2014/main" id="{EB900A5E-FFEC-C42C-435E-5A9A270F514C}"/>
              </a:ext>
            </a:extLst>
          </p:cNvPr>
          <p:cNvSpPr>
            <a:spLocks noGrp="1"/>
          </p:cNvSpPr>
          <p:nvPr>
            <p:ph type="sldNum" sz="quarter" idx="5"/>
          </p:nvPr>
        </p:nvSpPr>
        <p:spPr/>
        <p:txBody>
          <a:bodyPr/>
          <a:lstStyle/>
          <a:p>
            <a:fld id="{69FF5D7B-1C75-4D31-8B7A-96853112FA57}" type="slidenum">
              <a:rPr lang="en-GB" smtClean="0"/>
              <a:t>8</a:t>
            </a:fld>
            <a:endParaRPr lang="en-GB"/>
          </a:p>
        </p:txBody>
      </p:sp>
    </p:spTree>
    <p:extLst>
      <p:ext uri="{BB962C8B-B14F-4D97-AF65-F5344CB8AC3E}">
        <p14:creationId xmlns:p14="http://schemas.microsoft.com/office/powerpoint/2010/main" val="1739159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0DAE1D-1975-0C10-0070-7BB4A07825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9A7924-CFE8-034E-C976-4BCB4E40B3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6FF74A-3396-3850-6B4C-EDE7EEC1D125}"/>
              </a:ext>
            </a:extLst>
          </p:cNvPr>
          <p:cNvSpPr>
            <a:spLocks noGrp="1"/>
          </p:cNvSpPr>
          <p:nvPr>
            <p:ph type="body" idx="1"/>
          </p:nvPr>
        </p:nvSpPr>
        <p:spPr/>
        <p:txBody>
          <a:bodyPr/>
          <a:lstStyle/>
          <a:p>
            <a:pPr lvl="0"/>
            <a:r>
              <a:rPr lang="en-GB" sz="1200" kern="1200" dirty="0">
                <a:solidFill>
                  <a:schemeClr val="tx1"/>
                </a:solidFill>
                <a:effectLst/>
                <a:latin typeface="+mn-lt"/>
                <a:ea typeface="+mn-ea"/>
                <a:cs typeface="+mn-cs"/>
              </a:rPr>
              <a:t>Channel constraints refer to the lack of delivery and limited digital ordering.</a:t>
            </a:r>
          </a:p>
          <a:p>
            <a:pPr lvl="0"/>
            <a:r>
              <a:rPr lang="en-GB" sz="1200" kern="1200" dirty="0">
                <a:solidFill>
                  <a:schemeClr val="tx1"/>
                </a:solidFill>
                <a:effectLst/>
                <a:latin typeface="+mn-lt"/>
                <a:ea typeface="+mn-ea"/>
                <a:cs typeface="+mn-cs"/>
              </a:rPr>
              <a:t>Cost includes increases in rent, utilities, insurance and business rates and the unpredictable price of organic ingredients. </a:t>
            </a:r>
          </a:p>
          <a:p>
            <a:endParaRPr lang="en-GB" dirty="0"/>
          </a:p>
        </p:txBody>
      </p:sp>
      <p:sp>
        <p:nvSpPr>
          <p:cNvPr id="4" name="Slide Number Placeholder 3">
            <a:extLst>
              <a:ext uri="{FF2B5EF4-FFF2-40B4-BE49-F238E27FC236}">
                <a16:creationId xmlns:a16="http://schemas.microsoft.com/office/drawing/2014/main" id="{1A37B3FD-23EF-587A-F625-7E59EA6C23B0}"/>
              </a:ext>
            </a:extLst>
          </p:cNvPr>
          <p:cNvSpPr>
            <a:spLocks noGrp="1"/>
          </p:cNvSpPr>
          <p:nvPr>
            <p:ph type="sldNum" sz="quarter" idx="5"/>
          </p:nvPr>
        </p:nvSpPr>
        <p:spPr/>
        <p:txBody>
          <a:bodyPr/>
          <a:lstStyle/>
          <a:p>
            <a:fld id="{69FF5D7B-1C75-4D31-8B7A-96853112FA57}" type="slidenum">
              <a:rPr lang="en-GB" smtClean="0"/>
              <a:t>9</a:t>
            </a:fld>
            <a:endParaRPr lang="en-GB"/>
          </a:p>
        </p:txBody>
      </p:sp>
    </p:spTree>
    <p:extLst>
      <p:ext uri="{BB962C8B-B14F-4D97-AF65-F5344CB8AC3E}">
        <p14:creationId xmlns:p14="http://schemas.microsoft.com/office/powerpoint/2010/main" val="22965260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C1FFD4-F1CA-A16F-58ED-6D32C5124F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972727-6DDC-3F72-E1D4-52511DD8C6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AAEC49-03C0-A871-0DAE-76DA9FE6145A}"/>
              </a:ext>
            </a:extLst>
          </p:cNvPr>
          <p:cNvSpPr>
            <a:spLocks noGrp="1"/>
          </p:cNvSpPr>
          <p:nvPr>
            <p:ph type="body" idx="1"/>
          </p:nvPr>
        </p:nvSpPr>
        <p:spPr/>
        <p:txBody>
          <a:bodyPr/>
          <a:lstStyle/>
          <a:p>
            <a:pPr lvl="0"/>
            <a:r>
              <a:rPr lang="en-GB" sz="1200" kern="1200" dirty="0">
                <a:solidFill>
                  <a:schemeClr val="tx1"/>
                </a:solidFill>
                <a:effectLst/>
                <a:latin typeface="+mn-lt"/>
                <a:ea typeface="+mn-ea"/>
                <a:cs typeface="+mn-cs"/>
              </a:rPr>
              <a:t>PESTEL highlights the external pressures and the Fishbone identifies the interconnected ones – both internal and external.</a:t>
            </a:r>
          </a:p>
          <a:p>
            <a:pPr lvl="0"/>
            <a:r>
              <a:rPr lang="en-GB" sz="1200" kern="1200" dirty="0">
                <a:solidFill>
                  <a:schemeClr val="tx1"/>
                </a:solidFill>
                <a:effectLst/>
                <a:latin typeface="+mn-lt"/>
                <a:ea typeface="+mn-ea"/>
                <a:cs typeface="+mn-cs"/>
              </a:rPr>
              <a:t>Additional footfall, customer, transaction and margin information is needed to help confirm the most critical issues.</a:t>
            </a:r>
          </a:p>
          <a:p>
            <a:endParaRPr lang="en-GB" dirty="0"/>
          </a:p>
        </p:txBody>
      </p:sp>
      <p:sp>
        <p:nvSpPr>
          <p:cNvPr id="4" name="Slide Number Placeholder 3">
            <a:extLst>
              <a:ext uri="{FF2B5EF4-FFF2-40B4-BE49-F238E27FC236}">
                <a16:creationId xmlns:a16="http://schemas.microsoft.com/office/drawing/2014/main" id="{74C1EC75-8977-C7A9-2FA0-8BBB79149D28}"/>
              </a:ext>
            </a:extLst>
          </p:cNvPr>
          <p:cNvSpPr>
            <a:spLocks noGrp="1"/>
          </p:cNvSpPr>
          <p:nvPr>
            <p:ph type="sldNum" sz="quarter" idx="5"/>
          </p:nvPr>
        </p:nvSpPr>
        <p:spPr/>
        <p:txBody>
          <a:bodyPr/>
          <a:lstStyle/>
          <a:p>
            <a:fld id="{69FF5D7B-1C75-4D31-8B7A-96853112FA57}" type="slidenum">
              <a:rPr lang="en-GB" smtClean="0"/>
              <a:t>10</a:t>
            </a:fld>
            <a:endParaRPr lang="en-GB"/>
          </a:p>
        </p:txBody>
      </p:sp>
    </p:spTree>
    <p:extLst>
      <p:ext uri="{BB962C8B-B14F-4D97-AF65-F5344CB8AC3E}">
        <p14:creationId xmlns:p14="http://schemas.microsoft.com/office/powerpoint/2010/main" val="2964859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403E9A-AE9B-418D-6C6C-E08684163C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793EC4-9621-6CF3-7AA8-F83F55072E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EF769F-757A-4F86-61F4-CD0DDF0DCD6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14C925B-702A-1FD1-459E-F4952859DEB6}"/>
              </a:ext>
            </a:extLst>
          </p:cNvPr>
          <p:cNvSpPr>
            <a:spLocks noGrp="1"/>
          </p:cNvSpPr>
          <p:nvPr>
            <p:ph type="sldNum" sz="quarter" idx="5"/>
          </p:nvPr>
        </p:nvSpPr>
        <p:spPr/>
        <p:txBody>
          <a:bodyPr/>
          <a:lstStyle/>
          <a:p>
            <a:fld id="{69FF5D7B-1C75-4D31-8B7A-96853112FA57}" type="slidenum">
              <a:rPr lang="en-GB" smtClean="0"/>
              <a:t>11</a:t>
            </a:fld>
            <a:endParaRPr lang="en-GB"/>
          </a:p>
        </p:txBody>
      </p:sp>
    </p:spTree>
    <p:extLst>
      <p:ext uri="{BB962C8B-B14F-4D97-AF65-F5344CB8AC3E}">
        <p14:creationId xmlns:p14="http://schemas.microsoft.com/office/powerpoint/2010/main" val="39702442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09AE24-107A-17AD-874D-2097C49025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F88667-5CDE-A32F-FEEC-0C80FFA079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0B8EA9-8831-2212-D183-F8837912030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7687ED-5625-A228-E01A-CB84DD345976}"/>
              </a:ext>
            </a:extLst>
          </p:cNvPr>
          <p:cNvSpPr>
            <a:spLocks noGrp="1"/>
          </p:cNvSpPr>
          <p:nvPr>
            <p:ph type="sldNum" sz="quarter" idx="5"/>
          </p:nvPr>
        </p:nvSpPr>
        <p:spPr/>
        <p:txBody>
          <a:bodyPr/>
          <a:lstStyle/>
          <a:p>
            <a:fld id="{69FF5D7B-1C75-4D31-8B7A-96853112FA57}" type="slidenum">
              <a:rPr lang="en-GB" smtClean="0"/>
              <a:t>12</a:t>
            </a:fld>
            <a:endParaRPr lang="en-GB"/>
          </a:p>
        </p:txBody>
      </p:sp>
    </p:spTree>
    <p:extLst>
      <p:ext uri="{BB962C8B-B14F-4D97-AF65-F5344CB8AC3E}">
        <p14:creationId xmlns:p14="http://schemas.microsoft.com/office/powerpoint/2010/main" val="822364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194DD7C-AD17-4585-8CB7-D1C83E2C254D}"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699E1A-E686-4571-BEEC-36B4021F8C5F}" type="slidenum">
              <a:rPr lang="en-GB" smtClean="0"/>
              <a:t>‹#›</a:t>
            </a:fld>
            <a:endParaRPr lang="en-GB"/>
          </a:p>
        </p:txBody>
      </p:sp>
    </p:spTree>
    <p:extLst>
      <p:ext uri="{BB962C8B-B14F-4D97-AF65-F5344CB8AC3E}">
        <p14:creationId xmlns:p14="http://schemas.microsoft.com/office/powerpoint/2010/main" val="3217413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2194DD7C-AD17-4585-8CB7-D1C83E2C254D}"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699E1A-E686-4571-BEEC-36B4021F8C5F}" type="slidenum">
              <a:rPr lang="en-GB" smtClean="0"/>
              <a:t>‹#›</a:t>
            </a:fld>
            <a:endParaRPr lang="en-GB"/>
          </a:p>
        </p:txBody>
      </p:sp>
    </p:spTree>
    <p:extLst>
      <p:ext uri="{BB962C8B-B14F-4D97-AF65-F5344CB8AC3E}">
        <p14:creationId xmlns:p14="http://schemas.microsoft.com/office/powerpoint/2010/main" val="12358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94DD7C-AD17-4585-8CB7-D1C83E2C254D}"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699E1A-E686-4571-BEEC-36B4021F8C5F}" type="slidenum">
              <a:rPr lang="en-GB" smtClean="0"/>
              <a:t>‹#›</a:t>
            </a:fld>
            <a:endParaRPr lang="en-GB"/>
          </a:p>
        </p:txBody>
      </p:sp>
    </p:spTree>
    <p:extLst>
      <p:ext uri="{BB962C8B-B14F-4D97-AF65-F5344CB8AC3E}">
        <p14:creationId xmlns:p14="http://schemas.microsoft.com/office/powerpoint/2010/main" val="4171401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194DD7C-AD17-4585-8CB7-D1C83E2C254D}"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699E1A-E686-4571-BEEC-36B4021F8C5F}" type="slidenum">
              <a:rPr lang="en-GB" smtClean="0"/>
              <a:t>‹#›</a:t>
            </a:fld>
            <a:endParaRPr lang="en-GB"/>
          </a:p>
        </p:txBody>
      </p:sp>
    </p:spTree>
    <p:extLst>
      <p:ext uri="{BB962C8B-B14F-4D97-AF65-F5344CB8AC3E}">
        <p14:creationId xmlns:p14="http://schemas.microsoft.com/office/powerpoint/2010/main" val="1736352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194DD7C-AD17-4585-8CB7-D1C83E2C254D}" type="datetimeFigureOut">
              <a:rPr lang="en-GB" smtClean="0"/>
              <a:t>07/10/2026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699E1A-E686-4571-BEEC-36B4021F8C5F}" type="slidenum">
              <a:rPr lang="en-GB" smtClean="0"/>
              <a:t>‹#›</a:t>
            </a:fld>
            <a:endParaRPr lang="en-GB"/>
          </a:p>
        </p:txBody>
      </p:sp>
    </p:spTree>
    <p:extLst>
      <p:ext uri="{BB962C8B-B14F-4D97-AF65-F5344CB8AC3E}">
        <p14:creationId xmlns:p14="http://schemas.microsoft.com/office/powerpoint/2010/main" val="3905963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194DD7C-AD17-4585-8CB7-D1C83E2C254D}" type="datetimeFigureOut">
              <a:rPr lang="en-GB" smtClean="0"/>
              <a:t>07/10/2026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E699E1A-E686-4571-BEEC-36B4021F8C5F}" type="slidenum">
              <a:rPr lang="en-GB" smtClean="0"/>
              <a:t>‹#›</a:t>
            </a:fld>
            <a:endParaRPr lang="en-GB"/>
          </a:p>
        </p:txBody>
      </p:sp>
    </p:spTree>
    <p:extLst>
      <p:ext uri="{BB962C8B-B14F-4D97-AF65-F5344CB8AC3E}">
        <p14:creationId xmlns:p14="http://schemas.microsoft.com/office/powerpoint/2010/main" val="3727044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194DD7C-AD17-4585-8CB7-D1C83E2C254D}" type="datetimeFigureOut">
              <a:rPr lang="en-GB" smtClean="0"/>
              <a:t>07/10/2026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E699E1A-E686-4571-BEEC-36B4021F8C5F}" type="slidenum">
              <a:rPr lang="en-GB" smtClean="0"/>
              <a:t>‹#›</a:t>
            </a:fld>
            <a:endParaRPr lang="en-GB"/>
          </a:p>
        </p:txBody>
      </p:sp>
    </p:spTree>
    <p:extLst>
      <p:ext uri="{BB962C8B-B14F-4D97-AF65-F5344CB8AC3E}">
        <p14:creationId xmlns:p14="http://schemas.microsoft.com/office/powerpoint/2010/main" val="3453634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194DD7C-AD17-4585-8CB7-D1C83E2C254D}" type="datetimeFigureOut">
              <a:rPr lang="en-GB" smtClean="0"/>
              <a:t>07/10/2026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E699E1A-E686-4571-BEEC-36B4021F8C5F}" type="slidenum">
              <a:rPr lang="en-GB" smtClean="0"/>
              <a:t>‹#›</a:t>
            </a:fld>
            <a:endParaRPr lang="en-GB"/>
          </a:p>
        </p:txBody>
      </p:sp>
    </p:spTree>
    <p:extLst>
      <p:ext uri="{BB962C8B-B14F-4D97-AF65-F5344CB8AC3E}">
        <p14:creationId xmlns:p14="http://schemas.microsoft.com/office/powerpoint/2010/main" val="6851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94DD7C-AD17-4585-8CB7-D1C83E2C254D}"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699E1A-E686-4571-BEEC-36B4021F8C5F}" type="slidenum">
              <a:rPr lang="en-GB" smtClean="0"/>
              <a:t>‹#›</a:t>
            </a:fld>
            <a:endParaRPr lang="en-GB"/>
          </a:p>
        </p:txBody>
      </p:sp>
    </p:spTree>
    <p:extLst>
      <p:ext uri="{BB962C8B-B14F-4D97-AF65-F5344CB8AC3E}">
        <p14:creationId xmlns:p14="http://schemas.microsoft.com/office/powerpoint/2010/main" val="4057323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94DD7C-AD17-4585-8CB7-D1C83E2C254D}"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699E1A-E686-4571-BEEC-36B4021F8C5F}" type="slidenum">
              <a:rPr lang="en-GB" smtClean="0"/>
              <a:t>‹#›</a:t>
            </a:fld>
            <a:endParaRPr lang="en-GB"/>
          </a:p>
        </p:txBody>
      </p:sp>
    </p:spTree>
    <p:extLst>
      <p:ext uri="{BB962C8B-B14F-4D97-AF65-F5344CB8AC3E}">
        <p14:creationId xmlns:p14="http://schemas.microsoft.com/office/powerpoint/2010/main" val="42576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194DD7C-AD17-4585-8CB7-D1C83E2C254D}"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699E1A-E686-4571-BEEC-36B4021F8C5F}" type="slidenum">
              <a:rPr lang="en-GB" smtClean="0"/>
              <a:t>‹#›</a:t>
            </a:fld>
            <a:endParaRPr lang="en-GB"/>
          </a:p>
        </p:txBody>
      </p:sp>
    </p:spTree>
    <p:extLst>
      <p:ext uri="{BB962C8B-B14F-4D97-AF65-F5344CB8AC3E}">
        <p14:creationId xmlns:p14="http://schemas.microsoft.com/office/powerpoint/2010/main" val="7251389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194DD7C-AD17-4585-8CB7-D1C83E2C254D}"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699E1A-E686-4571-BEEC-36B4021F8C5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332457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94DD7C-AD17-4585-8CB7-D1C83E2C254D}"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699E1A-E686-4571-BEEC-36B4021F8C5F}" type="slidenum">
              <a:rPr lang="en-GB" smtClean="0"/>
              <a:t>‹#›</a:t>
            </a:fld>
            <a:endParaRPr lang="en-GB"/>
          </a:p>
        </p:txBody>
      </p:sp>
    </p:spTree>
    <p:extLst>
      <p:ext uri="{BB962C8B-B14F-4D97-AF65-F5344CB8AC3E}">
        <p14:creationId xmlns:p14="http://schemas.microsoft.com/office/powerpoint/2010/main" val="12657921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194DD7C-AD17-4585-8CB7-D1C83E2C254D}" type="datetimeFigureOut">
              <a:rPr lang="en-GB" smtClean="0"/>
              <a:t>07/10/2026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699E1A-E686-4571-BEEC-36B4021F8C5F}" type="slidenum">
              <a:rPr lang="en-GB" smtClean="0"/>
              <a:t>‹#›</a:t>
            </a:fld>
            <a:endParaRPr lang="en-GB"/>
          </a:p>
        </p:txBody>
      </p:sp>
    </p:spTree>
    <p:extLst>
      <p:ext uri="{BB962C8B-B14F-4D97-AF65-F5344CB8AC3E}">
        <p14:creationId xmlns:p14="http://schemas.microsoft.com/office/powerpoint/2010/main" val="9592469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194DD7C-AD17-4585-8CB7-D1C83E2C254D}" type="datetimeFigureOut">
              <a:rPr lang="en-GB" smtClean="0"/>
              <a:t>07/10/2026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699E1A-E686-4571-BEEC-36B4021F8C5F}" type="slidenum">
              <a:rPr lang="en-GB" smtClean="0"/>
              <a:t>‹#›</a:t>
            </a:fld>
            <a:endParaRPr lang="en-GB"/>
          </a:p>
        </p:txBody>
      </p:sp>
    </p:spTree>
    <p:extLst>
      <p:ext uri="{BB962C8B-B14F-4D97-AF65-F5344CB8AC3E}">
        <p14:creationId xmlns:p14="http://schemas.microsoft.com/office/powerpoint/2010/main" val="24867629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94DD7C-AD17-4585-8CB7-D1C83E2C254D}"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699E1A-E686-4571-BEEC-36B4021F8C5F}" type="slidenum">
              <a:rPr lang="en-GB" smtClean="0"/>
              <a:t>‹#›</a:t>
            </a:fld>
            <a:endParaRPr lang="en-GB"/>
          </a:p>
        </p:txBody>
      </p:sp>
    </p:spTree>
    <p:extLst>
      <p:ext uri="{BB962C8B-B14F-4D97-AF65-F5344CB8AC3E}">
        <p14:creationId xmlns:p14="http://schemas.microsoft.com/office/powerpoint/2010/main" val="1286211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94DD7C-AD17-4585-8CB7-D1C83E2C254D}"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699E1A-E686-4571-BEEC-36B4021F8C5F}" type="slidenum">
              <a:rPr lang="en-GB" smtClean="0"/>
              <a:t>‹#›</a:t>
            </a:fld>
            <a:endParaRPr lang="en-GB"/>
          </a:p>
        </p:txBody>
      </p:sp>
    </p:spTree>
    <p:extLst>
      <p:ext uri="{BB962C8B-B14F-4D97-AF65-F5344CB8AC3E}">
        <p14:creationId xmlns:p14="http://schemas.microsoft.com/office/powerpoint/2010/main" val="426689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194DD7C-AD17-4585-8CB7-D1C83E2C254D}" type="datetimeFigureOut">
              <a:rPr lang="en-GB" smtClean="0"/>
              <a:t>07/10/2026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E699E1A-E686-4571-BEEC-36B4021F8C5F}" type="slidenum">
              <a:rPr lang="en-GB" smtClean="0"/>
              <a:t>‹#›</a:t>
            </a:fld>
            <a:endParaRPr lang="en-GB"/>
          </a:p>
        </p:txBody>
      </p:sp>
    </p:spTree>
    <p:extLst>
      <p:ext uri="{BB962C8B-B14F-4D97-AF65-F5344CB8AC3E}">
        <p14:creationId xmlns:p14="http://schemas.microsoft.com/office/powerpoint/2010/main" val="4110841742"/>
      </p:ext>
    </p:extLst>
  </p:cSld>
  <p:clrMap bg1="dk1" tx1="lt1" bg2="dk2" tx2="lt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bin"/><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coventry.gov.uk/business-rates/business-rates-1/2"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hyperlink" Target="https://www.ons.gov.uk/economy/inflationandpriceindices/bulletins/consumerpriceinflation/june2026" TargetMode="External"/><Relationship Id="rId5" Type="http://schemas.openxmlformats.org/officeDocument/2006/relationships/hyperlink" Target="https://www.ons.gov.uk/economy/nationalaccounts/balanceofpayments/articles/consumercardspendingecommerceanddigitaltradeinsightsintheuk/2019to2025" TargetMode="External"/><Relationship Id="rId4" Type="http://schemas.openxmlformats.org/officeDocument/2006/relationships/hyperlink" Target="https://www.ons.gov.uk/employmentandlabourmarket/peopleinwork/employmentandemployeetypes/articles/whohasaccesstohybridworkingreatbritain/latest"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F12053F-B705-DA90-955B-2C48ABB53537}"/>
              </a:ext>
            </a:extLst>
          </p:cNvPr>
          <p:cNvSpPr txBox="1"/>
          <p:nvPr/>
        </p:nvSpPr>
        <p:spPr>
          <a:xfrm>
            <a:off x="1571172" y="153435"/>
            <a:ext cx="8708011" cy="4380686"/>
          </a:xfrm>
          <a:prstGeom prst="rect">
            <a:avLst/>
          </a:prstGeom>
          <a:noFill/>
        </p:spPr>
        <p:txBody>
          <a:bodyPr wrap="square">
            <a:spAutoFit/>
          </a:bodyPr>
          <a:lstStyle/>
          <a:p>
            <a:pPr algn="ctr">
              <a:lnSpc>
                <a:spcPct val="100000"/>
              </a:lnSpc>
              <a:spcAft>
                <a:spcPts val="800"/>
              </a:spcAft>
              <a:buNone/>
            </a:pPr>
            <a:r>
              <a:rPr lang="en-GB"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a:t>
            </a:r>
            <a:r>
              <a:rPr lang="en-GB" sz="3600" b="1"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Name:Ana</a:t>
            </a:r>
            <a:r>
              <a:rPr lang="en-GB"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Maria Neculau</a:t>
            </a:r>
            <a:endParaRPr lang="en-GB" sz="36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0000"/>
              </a:lnSpc>
              <a:spcAft>
                <a:spcPts val="800"/>
              </a:spcAft>
              <a:buNone/>
            </a:pPr>
            <a:r>
              <a:rPr lang="en-GB"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Number:2219181</a:t>
            </a:r>
            <a:endParaRPr lang="en-GB" sz="36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0000"/>
              </a:lnSpc>
              <a:spcAft>
                <a:spcPts val="800"/>
              </a:spcAft>
              <a:buNone/>
            </a:pPr>
            <a:r>
              <a:rPr lang="en-GB"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Module Code:</a:t>
            </a:r>
            <a:r>
              <a:rPr lang="en-GB" sz="36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LCLM4004</a:t>
            </a:r>
            <a:endParaRPr lang="en-GB" sz="36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0000"/>
              </a:lnSpc>
              <a:spcAft>
                <a:spcPts val="800"/>
              </a:spcAft>
              <a:buNone/>
            </a:pPr>
            <a:r>
              <a:rPr lang="en-GB"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Module Name: Problem Solving and Decision Making</a:t>
            </a:r>
            <a:endParaRPr lang="en-GB" sz="36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00000"/>
              </a:lnSpc>
              <a:spcAft>
                <a:spcPts val="800"/>
              </a:spcAft>
              <a:buNone/>
            </a:pPr>
            <a:r>
              <a:rPr lang="en-GB"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Component 1: Individual Presentation: Basil's Bakery</a:t>
            </a:r>
            <a:endParaRPr lang="en-GB"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9" name="Picture 8" descr="Basil's Bakery (@basilsbakerybath) · Bath">
            <a:extLst>
              <a:ext uri="{FF2B5EF4-FFF2-40B4-BE49-F238E27FC236}">
                <a16:creationId xmlns:a16="http://schemas.microsoft.com/office/drawing/2014/main" id="{5EAC2CAE-1290-046A-7F2A-CE85360C8754}"/>
              </a:ext>
            </a:extLst>
          </p:cNvPr>
          <p:cNvPicPr>
            <a:picLocks noChangeAspect="1"/>
          </p:cNvPicPr>
          <p:nvPr/>
        </p:nvPicPr>
        <p:blipFill>
          <a:blip r:embed="rId2"/>
          <a:stretch>
            <a:fillRect/>
          </a:stretch>
        </p:blipFill>
        <p:spPr>
          <a:xfrm>
            <a:off x="4168313" y="4458878"/>
            <a:ext cx="4334189" cy="2399122"/>
          </a:xfrm>
          <a:prstGeom prst="rect">
            <a:avLst/>
          </a:prstGeom>
        </p:spPr>
      </p:pic>
    </p:spTree>
    <p:extLst>
      <p:ext uri="{BB962C8B-B14F-4D97-AF65-F5344CB8AC3E}">
        <p14:creationId xmlns:p14="http://schemas.microsoft.com/office/powerpoint/2010/main" val="3799735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16A8C0-CF75-3A8B-ABC8-2C4296DCF0B0}"/>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52217A3B-EF8C-190D-A431-A0817B5DE3C6}"/>
              </a:ext>
            </a:extLst>
          </p:cNvPr>
          <p:cNvSpPr txBox="1"/>
          <p:nvPr/>
        </p:nvSpPr>
        <p:spPr>
          <a:xfrm>
            <a:off x="1346068" y="69734"/>
            <a:ext cx="8708011" cy="646331"/>
          </a:xfrm>
          <a:prstGeom prst="rect">
            <a:avLst/>
          </a:prstGeom>
          <a:noFill/>
        </p:spPr>
        <p:txBody>
          <a:bodyPr wrap="square">
            <a:spAutoFit/>
          </a:bodyPr>
          <a:lstStyle/>
          <a:p>
            <a:pPr algn="ctr">
              <a:lnSpc>
                <a:spcPct val="100000"/>
              </a:lnSpc>
              <a:spcAft>
                <a:spcPts val="800"/>
              </a:spcAft>
              <a:buNone/>
            </a:pPr>
            <a:r>
              <a:rPr lang="en-GB"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Table of Contents</a:t>
            </a:r>
            <a:endParaRPr lang="en-GB"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BCBDD400-7328-7833-F987-E3B551E1C380}"/>
              </a:ext>
            </a:extLst>
          </p:cNvPr>
          <p:cNvGraphicFramePr/>
          <p:nvPr>
            <p:extLst>
              <p:ext uri="{D42A27DB-BD31-4B8C-83A1-F6EECF244321}">
                <p14:modId xmlns:p14="http://schemas.microsoft.com/office/powerpoint/2010/main" val="2546375547"/>
              </p:ext>
            </p:extLst>
          </p:nvPr>
        </p:nvGraphicFramePr>
        <p:xfrm>
          <a:off x="78298" y="938219"/>
          <a:ext cx="11919433" cy="55429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5025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410B5F-D60D-C6B0-AD5A-AD756CBBAE1E}"/>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FAF87653-C2DD-E271-9242-F39790B59BF5}"/>
              </a:ext>
            </a:extLst>
          </p:cNvPr>
          <p:cNvSpPr txBox="1"/>
          <p:nvPr/>
        </p:nvSpPr>
        <p:spPr>
          <a:xfrm>
            <a:off x="1346068" y="69734"/>
            <a:ext cx="8708011" cy="646331"/>
          </a:xfrm>
          <a:prstGeom prst="rect">
            <a:avLst/>
          </a:prstGeom>
          <a:noFill/>
        </p:spPr>
        <p:txBody>
          <a:bodyPr wrap="square">
            <a:spAutoFit/>
          </a:bodyPr>
          <a:lstStyle/>
          <a:p>
            <a:pPr algn="ctr">
              <a:lnSpc>
                <a:spcPct val="100000"/>
              </a:lnSpc>
              <a:spcAft>
                <a:spcPts val="800"/>
              </a:spcAft>
              <a:buNone/>
            </a:pPr>
            <a:r>
              <a:rPr lang="en-GB"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GB"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87D784D6-FFAD-B01E-5ECE-96DBF23FFA84}"/>
              </a:ext>
            </a:extLst>
          </p:cNvPr>
          <p:cNvSpPr txBox="1"/>
          <p:nvPr/>
        </p:nvSpPr>
        <p:spPr>
          <a:xfrm>
            <a:off x="294588" y="1383080"/>
            <a:ext cx="7050757" cy="4012893"/>
          </a:xfrm>
          <a:prstGeom prst="rect">
            <a:avLst/>
          </a:prstGeom>
          <a:noFill/>
        </p:spPr>
        <p:txBody>
          <a:bodyPr wrap="square">
            <a:spAutoFit/>
          </a:bodyPr>
          <a:lstStyle/>
          <a:p>
            <a:pPr>
              <a:lnSpc>
                <a:spcPct val="150000"/>
              </a:lnSpc>
              <a:spcBef>
                <a:spcPts val="1200"/>
              </a:spcBef>
              <a:buNone/>
            </a:pPr>
            <a:r>
              <a:rPr lang="en-GB" sz="18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to the Structure of the Presentation</a:t>
            </a:r>
          </a:p>
          <a:p>
            <a:pPr marL="285750" indent="-285750" algn="just">
              <a:lnSpc>
                <a:spcPct val="150000"/>
              </a:lnSpc>
              <a:spcAft>
                <a:spcPts val="800"/>
              </a:spcAft>
              <a:buFont typeface="Arial" panose="020B0604020202020204" pitchFamily="34" charset="0"/>
              <a:buChar char="•"/>
            </a:pPr>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This presentation will focus on how to investigate why there is poor sales performance at Basil Bakery. </a:t>
            </a:r>
          </a:p>
          <a:p>
            <a:pPr marL="285750" indent="-285750" algn="just">
              <a:lnSpc>
                <a:spcPct val="150000"/>
              </a:lnSpc>
              <a:spcAft>
                <a:spcPts val="800"/>
              </a:spcAft>
              <a:buFont typeface="Arial" panose="020B0604020202020204" pitchFamily="34" charset="0"/>
              <a:buChar char="•"/>
            </a:pPr>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It analyses the problem with PESTEL and Fishbone analysis, considering external factors and internal operational limitations. </a:t>
            </a:r>
          </a:p>
          <a:p>
            <a:pPr>
              <a:lnSpc>
                <a:spcPct val="150000"/>
              </a:lnSpc>
              <a:spcBef>
                <a:spcPts val="200"/>
              </a:spcBef>
              <a:buNone/>
            </a:pPr>
            <a:r>
              <a:rPr lang="en-GB" sz="18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Overview </a:t>
            </a:r>
            <a:r>
              <a:rPr lang="en-GB" sz="1800" b="1" kern="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of the </a:t>
            </a:r>
            <a:r>
              <a:rPr lang="en-GB" sz="18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Context</a:t>
            </a:r>
            <a:r>
              <a:rPr lang="en-GB" sz="1800" b="1" kern="1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 of the Basil’s Bakery </a:t>
            </a:r>
            <a:r>
              <a:rPr lang="en-GB" sz="18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Case Study</a:t>
            </a:r>
          </a:p>
          <a:p>
            <a:pPr marL="285750" indent="-285750" algn="just">
              <a:lnSpc>
                <a:spcPct val="150000"/>
              </a:lnSpc>
              <a:spcAft>
                <a:spcPts val="800"/>
              </a:spcAft>
              <a:buFont typeface="Arial" panose="020B0604020202020204" pitchFamily="34" charset="0"/>
              <a:buChar char="•"/>
            </a:pPr>
            <a:r>
              <a:rPr lang="en-GB"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Basil Bakery has been an independent enterprise since 2015, specialising in cakes, pastries and breads baked from organic ingredients in Coventry. </a:t>
            </a:r>
            <a:endPar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descr="Basil's Bakery">
            <a:extLst>
              <a:ext uri="{FF2B5EF4-FFF2-40B4-BE49-F238E27FC236}">
                <a16:creationId xmlns:a16="http://schemas.microsoft.com/office/drawing/2014/main" id="{37C836C0-B7BF-B536-D23B-D5022D8B547A}"/>
              </a:ext>
            </a:extLst>
          </p:cNvPr>
          <p:cNvPicPr>
            <a:picLocks noChangeAspect="1"/>
          </p:cNvPicPr>
          <p:nvPr/>
        </p:nvPicPr>
        <p:blipFill>
          <a:blip r:embed="rId3"/>
          <a:stretch>
            <a:fillRect/>
          </a:stretch>
        </p:blipFill>
        <p:spPr>
          <a:xfrm>
            <a:off x="7630211" y="1145512"/>
            <a:ext cx="4561789" cy="5712487"/>
          </a:xfrm>
          <a:prstGeom prst="rect">
            <a:avLst/>
          </a:prstGeom>
        </p:spPr>
      </p:pic>
    </p:spTree>
    <p:extLst>
      <p:ext uri="{BB962C8B-B14F-4D97-AF65-F5344CB8AC3E}">
        <p14:creationId xmlns:p14="http://schemas.microsoft.com/office/powerpoint/2010/main" val="2223989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0DE7C-D185-507E-BD35-98DCC3BB7FE3}"/>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3950481B-C4D0-9504-4C52-6115BF374A42}"/>
              </a:ext>
            </a:extLst>
          </p:cNvPr>
          <p:cNvSpPr txBox="1"/>
          <p:nvPr/>
        </p:nvSpPr>
        <p:spPr>
          <a:xfrm>
            <a:off x="1346068" y="69734"/>
            <a:ext cx="8708011" cy="1754326"/>
          </a:xfrm>
          <a:prstGeom prst="rect">
            <a:avLst/>
          </a:prstGeom>
          <a:noFill/>
        </p:spPr>
        <p:txBody>
          <a:bodyPr wrap="square">
            <a:spAutoFit/>
          </a:bodyPr>
          <a:lstStyle/>
          <a:p>
            <a:pPr algn="ctr">
              <a:lnSpc>
                <a:spcPct val="100000"/>
              </a:lnSpc>
              <a:spcAft>
                <a:spcPts val="800"/>
              </a:spcAft>
              <a:buNone/>
            </a:pPr>
            <a:r>
              <a:rPr lang="en-US"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Nature and Scope of the Issues Affecting the Lack of Growth in Sales at Basil’s Bakery</a:t>
            </a:r>
            <a:endParaRPr lang="en-GB"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594E0DA8-B5C6-C4D1-60C0-9316E9F67BAD}"/>
              </a:ext>
            </a:extLst>
          </p:cNvPr>
          <p:cNvSpPr txBox="1"/>
          <p:nvPr/>
        </p:nvSpPr>
        <p:spPr>
          <a:xfrm>
            <a:off x="254395" y="2045123"/>
            <a:ext cx="6588532" cy="2689454"/>
          </a:xfrm>
          <a:prstGeom prst="rect">
            <a:avLst/>
          </a:prstGeom>
          <a:noFill/>
        </p:spPr>
        <p:txBody>
          <a:bodyPr wrap="square">
            <a:spAutoFit/>
          </a:bodyPr>
          <a:lstStyle/>
          <a:p>
            <a:pPr marL="285750" indent="-285750" algn="just">
              <a:lnSpc>
                <a:spcPct val="150000"/>
              </a:lnSpc>
              <a:spcBef>
                <a:spcPts val="1200"/>
              </a:spcBef>
              <a:buFont typeface="Arial" panose="020B0604020202020204" pitchFamily="34" charset="0"/>
              <a:buChar char="•"/>
            </a:pPr>
            <a:r>
              <a:rPr lang="en-US"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competing demand for Basil Bakery is part of the overall situation in which operational and financial pressures limit the ability to grow sales. </a:t>
            </a:r>
          </a:p>
          <a:p>
            <a:pPr marL="285750" indent="-285750" algn="just">
              <a:lnSpc>
                <a:spcPct val="150000"/>
              </a:lnSpc>
              <a:spcBef>
                <a:spcPts val="1200"/>
              </a:spcBef>
              <a:buFont typeface="Arial" panose="020B0604020202020204" pitchFamily="34" charset="0"/>
              <a:buChar char="•"/>
            </a:pPr>
            <a:r>
              <a:rPr lang="en-US"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Falling footprint of retail parks and business closures have affected the local customer base, and hybrid working has affected the regular retail customer base of office workers. </a:t>
            </a:r>
            <a:endPar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 name="Picture 1" descr="SWEET TREATS | Basil's Bakery">
            <a:extLst>
              <a:ext uri="{FF2B5EF4-FFF2-40B4-BE49-F238E27FC236}">
                <a16:creationId xmlns:a16="http://schemas.microsoft.com/office/drawing/2014/main" id="{C6DA3894-86F5-F019-0BB7-08972071F3D9}"/>
              </a:ext>
            </a:extLst>
          </p:cNvPr>
          <p:cNvPicPr>
            <a:picLocks noChangeAspect="1"/>
          </p:cNvPicPr>
          <p:nvPr/>
        </p:nvPicPr>
        <p:blipFill>
          <a:blip r:embed="rId3"/>
          <a:stretch>
            <a:fillRect/>
          </a:stretch>
        </p:blipFill>
        <p:spPr>
          <a:xfrm>
            <a:off x="6842927" y="1165609"/>
            <a:ext cx="5349073" cy="5692391"/>
          </a:xfrm>
          <a:prstGeom prst="rect">
            <a:avLst/>
          </a:prstGeom>
        </p:spPr>
      </p:pic>
    </p:spTree>
    <p:extLst>
      <p:ext uri="{BB962C8B-B14F-4D97-AF65-F5344CB8AC3E}">
        <p14:creationId xmlns:p14="http://schemas.microsoft.com/office/powerpoint/2010/main" val="2508161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59DED-05C5-9BD8-6BE7-3B6F60AADC22}"/>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DB176A33-F24D-47E2-8848-01531EF1CD68}"/>
              </a:ext>
            </a:extLst>
          </p:cNvPr>
          <p:cNvSpPr txBox="1"/>
          <p:nvPr/>
        </p:nvSpPr>
        <p:spPr>
          <a:xfrm>
            <a:off x="1346068" y="69734"/>
            <a:ext cx="8708011" cy="1200329"/>
          </a:xfrm>
          <a:prstGeom prst="rect">
            <a:avLst/>
          </a:prstGeom>
          <a:noFill/>
        </p:spPr>
        <p:txBody>
          <a:bodyPr wrap="square">
            <a:spAutoFit/>
          </a:bodyPr>
          <a:lstStyle/>
          <a:p>
            <a:pPr algn="ctr">
              <a:lnSpc>
                <a:spcPct val="100000"/>
              </a:lnSpc>
              <a:spcAft>
                <a:spcPts val="800"/>
              </a:spcAft>
              <a:buNone/>
            </a:pPr>
            <a:r>
              <a:rPr lang="en-US"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Application of a PESTEL Analysis to Basil’s Bakery</a:t>
            </a:r>
            <a:endParaRPr lang="en-GB"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5EFF768A-A183-C3EB-EB26-6ADEEA63BCE0}"/>
              </a:ext>
            </a:extLst>
          </p:cNvPr>
          <p:cNvSpPr txBox="1"/>
          <p:nvPr/>
        </p:nvSpPr>
        <p:spPr>
          <a:xfrm>
            <a:off x="163960" y="1270063"/>
            <a:ext cx="6588532" cy="458074"/>
          </a:xfrm>
          <a:prstGeom prst="rect">
            <a:avLst/>
          </a:prstGeom>
          <a:noFill/>
        </p:spPr>
        <p:txBody>
          <a:bodyPr wrap="square">
            <a:spAutoFit/>
          </a:bodyPr>
          <a:lstStyle/>
          <a:p>
            <a:pPr algn="just">
              <a:lnSpc>
                <a:spcPct val="150000"/>
              </a:lnSpc>
              <a:spcBef>
                <a:spcPts val="1200"/>
              </a:spcBef>
            </a:pPr>
            <a:r>
              <a:rPr lang="en-US" sz="18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Purpose, Benefits and Limitations</a:t>
            </a:r>
            <a:endParaRPr lang="en-GB" sz="12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2" name="Table 1">
            <a:extLst>
              <a:ext uri="{FF2B5EF4-FFF2-40B4-BE49-F238E27FC236}">
                <a16:creationId xmlns:a16="http://schemas.microsoft.com/office/drawing/2014/main" id="{E53430E9-CD85-57DC-4050-AB8CE702E07B}"/>
              </a:ext>
            </a:extLst>
          </p:cNvPr>
          <p:cNvGraphicFramePr>
            <a:graphicFrameLocks noGrp="1"/>
          </p:cNvGraphicFramePr>
          <p:nvPr>
            <p:extLst>
              <p:ext uri="{D42A27DB-BD31-4B8C-83A1-F6EECF244321}">
                <p14:modId xmlns:p14="http://schemas.microsoft.com/office/powerpoint/2010/main" val="974540057"/>
              </p:ext>
            </p:extLst>
          </p:nvPr>
        </p:nvGraphicFramePr>
        <p:xfrm>
          <a:off x="0" y="1945466"/>
          <a:ext cx="12192000" cy="4912534"/>
        </p:xfrm>
        <a:graphic>
          <a:graphicData uri="http://schemas.openxmlformats.org/drawingml/2006/table">
            <a:tbl>
              <a:tblPr firstRow="1" firstCol="1" bandRow="1">
                <a:tableStyleId>{5C22544A-7EE6-4342-B048-85BDC9FD1C3A}</a:tableStyleId>
              </a:tblPr>
              <a:tblGrid>
                <a:gridCol w="6096000">
                  <a:extLst>
                    <a:ext uri="{9D8B030D-6E8A-4147-A177-3AD203B41FA5}">
                      <a16:colId xmlns:a16="http://schemas.microsoft.com/office/drawing/2014/main" val="183804878"/>
                    </a:ext>
                  </a:extLst>
                </a:gridCol>
                <a:gridCol w="6096000">
                  <a:extLst>
                    <a:ext uri="{9D8B030D-6E8A-4147-A177-3AD203B41FA5}">
                      <a16:colId xmlns:a16="http://schemas.microsoft.com/office/drawing/2014/main" val="1516532367"/>
                    </a:ext>
                  </a:extLst>
                </a:gridCol>
              </a:tblGrid>
              <a:tr h="411435">
                <a:tc>
                  <a:txBody>
                    <a:bodyPr/>
                    <a:lstStyle/>
                    <a:p>
                      <a:pPr algn="ctr">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Aspects</a:t>
                      </a:r>
                      <a:endParaRPr lang="en-GB" sz="18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Key Points</a:t>
                      </a:r>
                      <a:endParaRPr lang="en-GB" sz="18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29319160"/>
                  </a:ext>
                </a:extLst>
              </a:tr>
              <a:tr h="1641430">
                <a:tc>
                  <a:txBody>
                    <a:bodyPr/>
                    <a:lstStyle/>
                    <a:p>
                      <a:pPr algn="ctr">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Purpose</a:t>
                      </a:r>
                      <a:endParaRPr lang="en-GB" sz="18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Systematically analyses the macro-environment and identifies external opportunities, threats and their potential impact on sales and costs.</a:t>
                      </a:r>
                      <a:endParaRPr lang="en-GB" sz="18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84584779"/>
                  </a:ext>
                </a:extLst>
              </a:tr>
              <a:tr h="1641430">
                <a:tc>
                  <a:txBody>
                    <a:bodyPr/>
                    <a:lstStyle/>
                    <a:p>
                      <a:pPr algn="ctr">
                        <a:lnSpc>
                          <a:spcPct val="150000"/>
                        </a:lnSpc>
                        <a:spcAft>
                          <a:spcPts val="800"/>
                        </a:spcAft>
                        <a:buNone/>
                      </a:pPr>
                      <a:r>
                        <a:rPr lang="en-GB" sz="1800" kern="100" dirty="0">
                          <a:effectLst/>
                          <a:latin typeface="Times New Roman" panose="02020603050405020304" pitchFamily="18" charset="0"/>
                          <a:cs typeface="Times New Roman" panose="02020603050405020304" pitchFamily="18" charset="0"/>
                        </a:rPr>
                        <a:t>Benefits</a:t>
                      </a:r>
                      <a:endPar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800" kern="100" dirty="0">
                          <a:effectLst/>
                          <a:latin typeface="Times New Roman" panose="02020603050405020304" pitchFamily="18" charset="0"/>
                          <a:cs typeface="Times New Roman" panose="02020603050405020304" pitchFamily="18" charset="0"/>
                        </a:rPr>
                        <a:t>Links external developments to business performance, helping Basil recognise opportunities, anticipate threats and assess business resilience.</a:t>
                      </a:r>
                      <a:endPar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08632422"/>
                  </a:ext>
                </a:extLst>
              </a:tr>
              <a:tr h="1218239">
                <a:tc>
                  <a:txBody>
                    <a:bodyPr/>
                    <a:lstStyle/>
                    <a:p>
                      <a:pPr algn="ctr">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Limitations</a:t>
                      </a:r>
                      <a:endParaRPr lang="en-GB" sz="18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800" kern="100" dirty="0">
                          <a:effectLst/>
                          <a:latin typeface="Times New Roman" panose="02020603050405020304" pitchFamily="18" charset="0"/>
                          <a:cs typeface="Times New Roman" panose="02020603050405020304" pitchFamily="18" charset="0"/>
                        </a:rPr>
                        <a:t>It does not establish direct causality or automatically prioritise the importance of individual factors (</a:t>
                      </a:r>
                      <a:r>
                        <a:rPr lang="en-GB" sz="1800" kern="100" dirty="0" err="1">
                          <a:effectLst/>
                          <a:latin typeface="Times New Roman" panose="02020603050405020304" pitchFamily="18" charset="0"/>
                          <a:cs typeface="Times New Roman" panose="02020603050405020304" pitchFamily="18" charset="0"/>
                        </a:rPr>
                        <a:t>Vartiak</a:t>
                      </a:r>
                      <a:r>
                        <a:rPr lang="en-GB" sz="1800" kern="100" dirty="0">
                          <a:effectLst/>
                          <a:latin typeface="Times New Roman" panose="02020603050405020304" pitchFamily="18" charset="0"/>
                          <a:cs typeface="Times New Roman" panose="02020603050405020304" pitchFamily="18" charset="0"/>
                        </a:rPr>
                        <a:t> </a:t>
                      </a:r>
                      <a:r>
                        <a:rPr lang="en-GB" sz="1800" i="1" kern="100" dirty="0">
                          <a:effectLst/>
                          <a:latin typeface="Times New Roman" panose="02020603050405020304" pitchFamily="18" charset="0"/>
                          <a:cs typeface="Times New Roman" panose="02020603050405020304" pitchFamily="18" charset="0"/>
                        </a:rPr>
                        <a:t>et al., </a:t>
                      </a:r>
                      <a:r>
                        <a:rPr lang="en-GB" sz="1800" kern="100" dirty="0">
                          <a:effectLst/>
                          <a:latin typeface="Times New Roman" panose="02020603050405020304" pitchFamily="18" charset="0"/>
                          <a:cs typeface="Times New Roman" panose="02020603050405020304" pitchFamily="18" charset="0"/>
                        </a:rPr>
                        <a:t>2022).</a:t>
                      </a:r>
                      <a:endPar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63891127"/>
                  </a:ext>
                </a:extLst>
              </a:tr>
            </a:tbl>
          </a:graphicData>
        </a:graphic>
      </p:graphicFrame>
    </p:spTree>
    <p:extLst>
      <p:ext uri="{BB962C8B-B14F-4D97-AF65-F5344CB8AC3E}">
        <p14:creationId xmlns:p14="http://schemas.microsoft.com/office/powerpoint/2010/main" val="3374320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84EB6-D276-CA5D-25DC-B1AD162A9D23}"/>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C8B3397E-425B-F061-6747-18307B31099D}"/>
              </a:ext>
            </a:extLst>
          </p:cNvPr>
          <p:cNvSpPr txBox="1"/>
          <p:nvPr/>
        </p:nvSpPr>
        <p:spPr>
          <a:xfrm>
            <a:off x="1346068" y="69734"/>
            <a:ext cx="8708011" cy="1200329"/>
          </a:xfrm>
          <a:prstGeom prst="rect">
            <a:avLst/>
          </a:prstGeom>
          <a:noFill/>
        </p:spPr>
        <p:txBody>
          <a:bodyPr wrap="square">
            <a:spAutoFit/>
          </a:bodyPr>
          <a:lstStyle/>
          <a:p>
            <a:pPr algn="ctr">
              <a:lnSpc>
                <a:spcPct val="100000"/>
              </a:lnSpc>
              <a:spcAft>
                <a:spcPts val="800"/>
              </a:spcAft>
              <a:buNone/>
            </a:pPr>
            <a:r>
              <a:rPr lang="en-US"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Application of a PESTEL Analysis to Basil’s Bakery (contd.)</a:t>
            </a:r>
            <a:endParaRPr lang="en-GB"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C11C45CF-0613-046A-A51E-9D497073C950}"/>
              </a:ext>
            </a:extLst>
          </p:cNvPr>
          <p:cNvSpPr txBox="1"/>
          <p:nvPr/>
        </p:nvSpPr>
        <p:spPr>
          <a:xfrm>
            <a:off x="163959" y="1270062"/>
            <a:ext cx="7693852" cy="544405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Political:</a:t>
            </a:r>
            <a:r>
              <a:rPr lang="en-GB" dirty="0">
                <a:latin typeface="Times New Roman" panose="02020603050405020304" pitchFamily="18" charset="0"/>
                <a:cs typeface="Times New Roman" panose="02020603050405020304" pitchFamily="18" charset="0"/>
              </a:rPr>
              <a:t> The cost at which the government hikes business rates could affect the running costs of Basil. In England, from 2026, retail, hospitality and leisure properties under £51,000 rateable value will get a 38.2p small business rate relief RHL multiplier (Coventry.gov.uk, 2026). </a:t>
            </a:r>
          </a:p>
          <a:p>
            <a:pPr marL="285750" indent="-285750" algn="just">
              <a:lnSpc>
                <a:spcPct val="150000"/>
              </a:lnSpc>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Economic:</a:t>
            </a:r>
            <a:r>
              <a:rPr lang="en-GB" dirty="0">
                <a:latin typeface="Times New Roman" panose="02020603050405020304" pitchFamily="18" charset="0"/>
                <a:cs typeface="Times New Roman" panose="02020603050405020304" pitchFamily="18" charset="0"/>
              </a:rPr>
              <a:t> It is important to consider the economic conditions as Basil requires higher rent, utilities, insurance and ingredient spending. The ONS prices rose 1.7% in 12 months up to June 2026 in the food and non-alcoholic beverage price index group (ONS, 2026). </a:t>
            </a:r>
          </a:p>
          <a:p>
            <a:pPr marL="285750" indent="-285750" algn="just">
              <a:lnSpc>
                <a:spcPct val="150000"/>
              </a:lnSpc>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Social:</a:t>
            </a:r>
            <a:r>
              <a:rPr lang="en-GB" dirty="0">
                <a:latin typeface="Times New Roman" panose="02020603050405020304" pitchFamily="18" charset="0"/>
                <a:cs typeface="Times New Roman" panose="02020603050405020304" pitchFamily="18" charset="0"/>
              </a:rPr>
              <a:t> Adjustments in working habits have a direct impact on Basil customers. Between January and March 2025, ONS reported that 28% of working adults were working in a hybrid set-up (ONS, 2025). </a:t>
            </a:r>
          </a:p>
        </p:txBody>
      </p:sp>
      <p:pic>
        <p:nvPicPr>
          <p:cNvPr id="5" name="Picture 4" descr="PESTLE Analysis: The CEO's Guide to Future-Proofing a Business | by Asif  Iqbal | Techno-Preneurship | Medium">
            <a:extLst>
              <a:ext uri="{FF2B5EF4-FFF2-40B4-BE49-F238E27FC236}">
                <a16:creationId xmlns:a16="http://schemas.microsoft.com/office/drawing/2014/main" id="{50760686-17FC-8150-0CAE-6E98C29AD05E}"/>
              </a:ext>
            </a:extLst>
          </p:cNvPr>
          <p:cNvPicPr>
            <a:picLocks noChangeAspect="1"/>
          </p:cNvPicPr>
          <p:nvPr/>
        </p:nvPicPr>
        <p:blipFill>
          <a:blip r:embed="rId3"/>
          <a:stretch>
            <a:fillRect/>
          </a:stretch>
        </p:blipFill>
        <p:spPr>
          <a:xfrm>
            <a:off x="7857811" y="1165609"/>
            <a:ext cx="4334189" cy="5692391"/>
          </a:xfrm>
          <a:prstGeom prst="rect">
            <a:avLst/>
          </a:prstGeom>
        </p:spPr>
      </p:pic>
    </p:spTree>
    <p:extLst>
      <p:ext uri="{BB962C8B-B14F-4D97-AF65-F5344CB8AC3E}">
        <p14:creationId xmlns:p14="http://schemas.microsoft.com/office/powerpoint/2010/main" val="3270285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C782E7-3B72-BA63-E615-39437062B165}"/>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61D7BE6E-C000-2415-838F-25B6F6A99066}"/>
              </a:ext>
            </a:extLst>
          </p:cNvPr>
          <p:cNvSpPr txBox="1"/>
          <p:nvPr/>
        </p:nvSpPr>
        <p:spPr>
          <a:xfrm>
            <a:off x="1346068" y="69734"/>
            <a:ext cx="8708011" cy="1200329"/>
          </a:xfrm>
          <a:prstGeom prst="rect">
            <a:avLst/>
          </a:prstGeom>
          <a:noFill/>
        </p:spPr>
        <p:txBody>
          <a:bodyPr wrap="square">
            <a:spAutoFit/>
          </a:bodyPr>
          <a:lstStyle/>
          <a:p>
            <a:pPr algn="ctr">
              <a:lnSpc>
                <a:spcPct val="100000"/>
              </a:lnSpc>
              <a:spcAft>
                <a:spcPts val="800"/>
              </a:spcAft>
              <a:buNone/>
            </a:pPr>
            <a:r>
              <a:rPr lang="en-US"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Application of a PESTEL Analysis to Basil’s Bakery (contd.)</a:t>
            </a:r>
            <a:endParaRPr lang="en-GB"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F16D2BE4-F25B-D49B-1B6F-54A3B27D5315}"/>
              </a:ext>
            </a:extLst>
          </p:cNvPr>
          <p:cNvSpPr txBox="1"/>
          <p:nvPr/>
        </p:nvSpPr>
        <p:spPr>
          <a:xfrm>
            <a:off x="163959" y="1270062"/>
            <a:ext cx="7111047" cy="3782061"/>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Technological:</a:t>
            </a:r>
            <a:r>
              <a:rPr lang="en-GB" dirty="0">
                <a:latin typeface="Times New Roman" panose="02020603050405020304" pitchFamily="18" charset="0"/>
                <a:cs typeface="Times New Roman" panose="02020603050405020304" pitchFamily="18" charset="0"/>
              </a:rPr>
              <a:t> Digital ordering can decrease the number of times Basil has to walk through. </a:t>
            </a:r>
          </a:p>
          <a:p>
            <a:pPr marL="285750" indent="-285750" algn="just">
              <a:lnSpc>
                <a:spcPct val="150000"/>
              </a:lnSpc>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Environmental:</a:t>
            </a:r>
            <a:r>
              <a:rPr lang="en-GB" dirty="0">
                <a:latin typeface="Times New Roman" panose="02020603050405020304" pitchFamily="18" charset="0"/>
                <a:cs typeface="Times New Roman" panose="02020603050405020304" pitchFamily="18" charset="0"/>
              </a:rPr>
              <a:t> A policy on organic raw materials can lead to differentiation, but also brings with it a risk of being exposed to the variability of agricultural raw materials, as discovered in the case. </a:t>
            </a:r>
          </a:p>
          <a:p>
            <a:pPr marL="285750" indent="-285750" algn="just">
              <a:lnSpc>
                <a:spcPct val="150000"/>
              </a:lnSpc>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GB" b="1" dirty="0">
                <a:latin typeface="Times New Roman" panose="02020603050405020304" pitchFamily="18" charset="0"/>
                <a:cs typeface="Times New Roman" panose="02020603050405020304" pitchFamily="18" charset="0"/>
              </a:rPr>
              <a:t>Legal:</a:t>
            </a:r>
            <a:r>
              <a:rPr lang="en-GB" dirty="0">
                <a:latin typeface="Times New Roman" panose="02020603050405020304" pitchFamily="18" charset="0"/>
                <a:cs typeface="Times New Roman" panose="02020603050405020304" pitchFamily="18" charset="0"/>
              </a:rPr>
              <a:t> Extension of online ordering or delivery would lead to an increase in compliance requirements. </a:t>
            </a:r>
          </a:p>
        </p:txBody>
      </p:sp>
      <p:pic>
        <p:nvPicPr>
          <p:cNvPr id="2" name="Picture 1" descr="Marketing Theories – PESTEL Analysis | Professional Academy">
            <a:extLst>
              <a:ext uri="{FF2B5EF4-FFF2-40B4-BE49-F238E27FC236}">
                <a16:creationId xmlns:a16="http://schemas.microsoft.com/office/drawing/2014/main" id="{56AA2532-27EB-ABEC-A281-028A722A49B9}"/>
              </a:ext>
            </a:extLst>
          </p:cNvPr>
          <p:cNvPicPr>
            <a:picLocks noChangeAspect="1"/>
          </p:cNvPicPr>
          <p:nvPr/>
        </p:nvPicPr>
        <p:blipFill>
          <a:blip r:embed="rId3"/>
          <a:stretch>
            <a:fillRect/>
          </a:stretch>
        </p:blipFill>
        <p:spPr>
          <a:xfrm>
            <a:off x="7275006" y="1175657"/>
            <a:ext cx="4916994" cy="5692994"/>
          </a:xfrm>
          <a:prstGeom prst="rect">
            <a:avLst/>
          </a:prstGeom>
        </p:spPr>
      </p:pic>
    </p:spTree>
    <p:extLst>
      <p:ext uri="{BB962C8B-B14F-4D97-AF65-F5344CB8AC3E}">
        <p14:creationId xmlns:p14="http://schemas.microsoft.com/office/powerpoint/2010/main" val="1043812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CB11A7-28D0-A853-3D2F-42E25C32FB2E}"/>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16090E22-4271-E910-6A4D-311CA5E7CF86}"/>
              </a:ext>
            </a:extLst>
          </p:cNvPr>
          <p:cNvSpPr txBox="1"/>
          <p:nvPr/>
        </p:nvSpPr>
        <p:spPr>
          <a:xfrm>
            <a:off x="1346068" y="69734"/>
            <a:ext cx="8708011" cy="1200329"/>
          </a:xfrm>
          <a:prstGeom prst="rect">
            <a:avLst/>
          </a:prstGeom>
          <a:noFill/>
        </p:spPr>
        <p:txBody>
          <a:bodyPr wrap="square">
            <a:spAutoFit/>
          </a:bodyPr>
          <a:lstStyle/>
          <a:p>
            <a:pPr algn="ctr">
              <a:lnSpc>
                <a:spcPct val="100000"/>
              </a:lnSpc>
              <a:spcAft>
                <a:spcPts val="800"/>
              </a:spcAft>
              <a:buNone/>
            </a:pPr>
            <a:r>
              <a:rPr lang="en-US"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Application of a Fishbone Diagram to Basil’s Bakery</a:t>
            </a:r>
            <a:endParaRPr lang="en-GB"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561E15E4-0A6F-4035-EF2B-E9175BDD0283}"/>
              </a:ext>
            </a:extLst>
          </p:cNvPr>
          <p:cNvSpPr txBox="1"/>
          <p:nvPr/>
        </p:nvSpPr>
        <p:spPr>
          <a:xfrm>
            <a:off x="163960" y="1270063"/>
            <a:ext cx="6588532" cy="458074"/>
          </a:xfrm>
          <a:prstGeom prst="rect">
            <a:avLst/>
          </a:prstGeom>
          <a:noFill/>
        </p:spPr>
        <p:txBody>
          <a:bodyPr wrap="square">
            <a:spAutoFit/>
          </a:bodyPr>
          <a:lstStyle/>
          <a:p>
            <a:pPr algn="just">
              <a:lnSpc>
                <a:spcPct val="150000"/>
              </a:lnSpc>
              <a:spcBef>
                <a:spcPts val="1200"/>
              </a:spcBef>
            </a:pPr>
            <a:r>
              <a:rPr lang="en-US" sz="1800" b="1"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Purpose, Benefits and Limitations</a:t>
            </a:r>
            <a:endParaRPr lang="en-GB" sz="12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7C61ACB5-0FF9-6A3A-2A44-139E5A23182B}"/>
              </a:ext>
            </a:extLst>
          </p:cNvPr>
          <p:cNvGraphicFramePr>
            <a:graphicFrameLocks noGrp="1"/>
          </p:cNvGraphicFramePr>
          <p:nvPr>
            <p:extLst>
              <p:ext uri="{D42A27DB-BD31-4B8C-83A1-F6EECF244321}">
                <p14:modId xmlns:p14="http://schemas.microsoft.com/office/powerpoint/2010/main" val="1416071953"/>
              </p:ext>
            </p:extLst>
          </p:nvPr>
        </p:nvGraphicFramePr>
        <p:xfrm>
          <a:off x="0" y="1743302"/>
          <a:ext cx="12192000" cy="5114699"/>
        </p:xfrm>
        <a:graphic>
          <a:graphicData uri="http://schemas.openxmlformats.org/drawingml/2006/table">
            <a:tbl>
              <a:tblPr firstRow="1" firstCol="1" bandRow="1">
                <a:tableStyleId>{93296810-A885-4BE3-A3E7-6D5BEEA58F35}</a:tableStyleId>
              </a:tblPr>
              <a:tblGrid>
                <a:gridCol w="6096000">
                  <a:extLst>
                    <a:ext uri="{9D8B030D-6E8A-4147-A177-3AD203B41FA5}">
                      <a16:colId xmlns:a16="http://schemas.microsoft.com/office/drawing/2014/main" val="843280676"/>
                    </a:ext>
                  </a:extLst>
                </a:gridCol>
                <a:gridCol w="6096000">
                  <a:extLst>
                    <a:ext uri="{9D8B030D-6E8A-4147-A177-3AD203B41FA5}">
                      <a16:colId xmlns:a16="http://schemas.microsoft.com/office/drawing/2014/main" val="746980159"/>
                    </a:ext>
                  </a:extLst>
                </a:gridCol>
              </a:tblGrid>
              <a:tr h="594669">
                <a:tc>
                  <a:txBody>
                    <a:bodyPr/>
                    <a:lstStyle/>
                    <a:p>
                      <a:pPr algn="ctr">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Aspects</a:t>
                      </a:r>
                      <a:endParaRPr lang="en-GB" sz="18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Main Points</a:t>
                      </a:r>
                      <a:endParaRPr lang="en-GB" sz="18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7458086"/>
                  </a:ext>
                </a:extLst>
              </a:tr>
              <a:tr h="1112058">
                <a:tc>
                  <a:txBody>
                    <a:bodyPr/>
                    <a:lstStyle/>
                    <a:p>
                      <a:pPr algn="ctr">
                        <a:lnSpc>
                          <a:spcPct val="150000"/>
                        </a:lnSpc>
                        <a:spcAft>
                          <a:spcPts val="800"/>
                        </a:spcAft>
                        <a:buNone/>
                      </a:pPr>
                      <a:r>
                        <a:rPr lang="en-GB" sz="1800" kern="100" dirty="0">
                          <a:effectLst/>
                          <a:latin typeface="Times New Roman" panose="02020603050405020304" pitchFamily="18" charset="0"/>
                          <a:cs typeface="Times New Roman" panose="02020603050405020304" pitchFamily="18" charset="0"/>
                        </a:rPr>
                        <a:t>Purpose</a:t>
                      </a:r>
                      <a:endPar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Identifies and organises the possible root causes of a specific problem.</a:t>
                      </a:r>
                      <a:endParaRPr lang="en-GB" sz="18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54296639"/>
                  </a:ext>
                </a:extLst>
              </a:tr>
              <a:tr h="1703986">
                <a:tc>
                  <a:txBody>
                    <a:bodyPr/>
                    <a:lstStyle/>
                    <a:p>
                      <a:pPr algn="ctr">
                        <a:lnSpc>
                          <a:spcPct val="150000"/>
                        </a:lnSpc>
                        <a:spcAft>
                          <a:spcPts val="800"/>
                        </a:spcAft>
                        <a:buNone/>
                      </a:pPr>
                      <a:r>
                        <a:rPr lang="en-GB" sz="1800" kern="100" dirty="0">
                          <a:effectLst/>
                          <a:latin typeface="Times New Roman" panose="02020603050405020304" pitchFamily="18" charset="0"/>
                          <a:cs typeface="Times New Roman" panose="02020603050405020304" pitchFamily="18" charset="0"/>
                        </a:rPr>
                        <a:t>Benefits</a:t>
                      </a:r>
                      <a:endPar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800" kern="100" dirty="0">
                          <a:effectLst/>
                          <a:latin typeface="Times New Roman" panose="02020603050405020304" pitchFamily="18" charset="0"/>
                          <a:cs typeface="Times New Roman" panose="02020603050405020304" pitchFamily="18" charset="0"/>
                        </a:rPr>
                        <a:t>Provides a visual structure for analysing multiple causes and their relationships (Majka 2023).</a:t>
                      </a:r>
                      <a:endPar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23529898"/>
                  </a:ext>
                </a:extLst>
              </a:tr>
              <a:tr h="1703986">
                <a:tc>
                  <a:txBody>
                    <a:bodyPr/>
                    <a:lstStyle/>
                    <a:p>
                      <a:pPr algn="ctr">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Limitations</a:t>
                      </a:r>
                      <a:endParaRPr lang="en-GB" sz="18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GB" sz="1800" kern="100" dirty="0">
                          <a:effectLst/>
                          <a:latin typeface="Times New Roman" panose="02020603050405020304" pitchFamily="18" charset="0"/>
                          <a:cs typeface="Times New Roman" panose="02020603050405020304" pitchFamily="18" charset="0"/>
                        </a:rPr>
                        <a:t>Identifies possible causes, not proven causes; requires further evidence and data for verification (Majka 2023).</a:t>
                      </a:r>
                      <a:endPar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9814449"/>
                  </a:ext>
                </a:extLst>
              </a:tr>
            </a:tbl>
          </a:graphicData>
        </a:graphic>
      </p:graphicFrame>
    </p:spTree>
    <p:extLst>
      <p:ext uri="{BB962C8B-B14F-4D97-AF65-F5344CB8AC3E}">
        <p14:creationId xmlns:p14="http://schemas.microsoft.com/office/powerpoint/2010/main" val="2085197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4DC690-3701-7DC3-89B2-95274D77A762}"/>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9A6B296D-FDD8-F031-F263-9F902FEDCF26}"/>
              </a:ext>
            </a:extLst>
          </p:cNvPr>
          <p:cNvSpPr txBox="1"/>
          <p:nvPr/>
        </p:nvSpPr>
        <p:spPr>
          <a:xfrm>
            <a:off x="1346068" y="69734"/>
            <a:ext cx="8708011" cy="1200329"/>
          </a:xfrm>
          <a:prstGeom prst="rect">
            <a:avLst/>
          </a:prstGeom>
          <a:noFill/>
        </p:spPr>
        <p:txBody>
          <a:bodyPr wrap="square">
            <a:spAutoFit/>
          </a:bodyPr>
          <a:lstStyle/>
          <a:p>
            <a:pPr algn="ctr">
              <a:lnSpc>
                <a:spcPct val="100000"/>
              </a:lnSpc>
              <a:spcAft>
                <a:spcPts val="800"/>
              </a:spcAft>
              <a:buNone/>
            </a:pPr>
            <a:r>
              <a:rPr lang="en-US"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Application of a Fishbone Diagram to Basil’s Bakery (contd.)</a:t>
            </a:r>
            <a:endParaRPr lang="en-GB"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BE75908E-DF23-B51D-A6C3-5A66586444D9}"/>
              </a:ext>
            </a:extLst>
          </p:cNvPr>
          <p:cNvSpPr txBox="1"/>
          <p:nvPr/>
        </p:nvSpPr>
        <p:spPr>
          <a:xfrm>
            <a:off x="163960" y="1270063"/>
            <a:ext cx="6588532" cy="3782061"/>
          </a:xfrm>
          <a:prstGeom prst="rect">
            <a:avLst/>
          </a:prstGeom>
          <a:noFill/>
        </p:spPr>
        <p:txBody>
          <a:bodyPr wrap="square">
            <a:spAutoFit/>
          </a:bodyPr>
          <a:lstStyle/>
          <a:p>
            <a:pPr algn="just">
              <a:lnSpc>
                <a:spcPct val="150000"/>
              </a:lnSpc>
            </a:pPr>
            <a:r>
              <a:rPr lang="en-GB" b="1" dirty="0">
                <a:latin typeface="Times New Roman" panose="02020603050405020304" pitchFamily="18" charset="0"/>
                <a:cs typeface="Times New Roman" panose="02020603050405020304" pitchFamily="18" charset="0"/>
              </a:rPr>
              <a:t>Explanations of the Factors</a:t>
            </a:r>
            <a:endParaRPr lang="en-GB"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Market/Place factors involve less traffic at retail parks, store shutdowns and a lower number of jobs in the area. </a:t>
            </a:r>
          </a:p>
          <a:p>
            <a:pPr marL="285750" lvl="0" indent="-285750" algn="just">
              <a:lnSpc>
                <a:spcPct val="150000"/>
              </a:lnSpc>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Customers changing purchasing habits and rising hybrid working are all factors. </a:t>
            </a:r>
          </a:p>
          <a:p>
            <a:pPr marL="285750" lvl="0" indent="-285750" algn="just">
              <a:lnSpc>
                <a:spcPct val="150000"/>
              </a:lnSpc>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Process problems include long queues, the precariousness of telephone ordering and Basil necessity to remain on the ground. </a:t>
            </a:r>
          </a:p>
        </p:txBody>
      </p:sp>
      <p:pic>
        <p:nvPicPr>
          <p:cNvPr id="2" name="Picture 1">
            <a:extLst>
              <a:ext uri="{FF2B5EF4-FFF2-40B4-BE49-F238E27FC236}">
                <a16:creationId xmlns:a16="http://schemas.microsoft.com/office/drawing/2014/main" id="{7209C6D9-9E3A-E9E7-A783-03473335DE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2466" y="1703094"/>
            <a:ext cx="5165574" cy="38735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157680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668A26-4857-8F2D-97A3-E2EA0F948909}"/>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DAD9B067-CD6B-8C89-3387-4A9219927F44}"/>
              </a:ext>
            </a:extLst>
          </p:cNvPr>
          <p:cNvSpPr txBox="1"/>
          <p:nvPr/>
        </p:nvSpPr>
        <p:spPr>
          <a:xfrm>
            <a:off x="1346068" y="69734"/>
            <a:ext cx="8708011" cy="646331"/>
          </a:xfrm>
          <a:prstGeom prst="rect">
            <a:avLst/>
          </a:prstGeom>
          <a:noFill/>
        </p:spPr>
        <p:txBody>
          <a:bodyPr wrap="square">
            <a:spAutoFit/>
          </a:bodyPr>
          <a:lstStyle/>
          <a:p>
            <a:pPr algn="ctr">
              <a:lnSpc>
                <a:spcPct val="100000"/>
              </a:lnSpc>
              <a:spcAft>
                <a:spcPts val="800"/>
              </a:spcAft>
              <a:buNone/>
            </a:pPr>
            <a:r>
              <a:rPr lang="en-US"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Conclusion - Summary of the Key Findings</a:t>
            </a:r>
            <a:endParaRPr lang="en-GB"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B2A7AE7C-2567-AEBB-D6AE-C39806C6A70F}"/>
              </a:ext>
            </a:extLst>
          </p:cNvPr>
          <p:cNvSpPr txBox="1"/>
          <p:nvPr/>
        </p:nvSpPr>
        <p:spPr>
          <a:xfrm>
            <a:off x="163960" y="1270063"/>
            <a:ext cx="6588532" cy="4613058"/>
          </a:xfrm>
          <a:prstGeom prst="rect">
            <a:avLst/>
          </a:prstGeom>
          <a:noFill/>
        </p:spPr>
        <p:txBody>
          <a:bodyPr wrap="square">
            <a:spAutoFit/>
          </a:bodyPr>
          <a:lstStyle/>
          <a:p>
            <a:pPr marL="285750" lvl="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number of sales continues to run about a quarter below the sales from 2019, signifying a performance issue.</a:t>
            </a:r>
          </a:p>
          <a:p>
            <a:pPr marL="285750" lvl="0" indent="-285750" algn="just">
              <a:lnSpc>
                <a:spcPct val="150000"/>
              </a:lnSpc>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Basil longstanding customer base has been depleted by fewer people walking in, shop closures, as well as hybrid working.</a:t>
            </a:r>
          </a:p>
          <a:p>
            <a:pPr marL="285750" lvl="0" indent="-285750" algn="just">
              <a:lnSpc>
                <a:spcPct val="150000"/>
              </a:lnSpc>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Limited customer access and sales due to no delivery and limited pre-ordering.</a:t>
            </a:r>
          </a:p>
          <a:p>
            <a:pPr marL="285750" lvl="0" indent="-285750" algn="just">
              <a:lnSpc>
                <a:spcPct val="150000"/>
              </a:lnSpc>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Operating and ingredient costs are rising, which also puts pressure on the finances.</a:t>
            </a:r>
          </a:p>
        </p:txBody>
      </p:sp>
      <p:pic>
        <p:nvPicPr>
          <p:cNvPr id="5" name="Picture 4">
            <a:extLst>
              <a:ext uri="{FF2B5EF4-FFF2-40B4-BE49-F238E27FC236}">
                <a16:creationId xmlns:a16="http://schemas.microsoft.com/office/drawing/2014/main" id="{39732BFD-0439-A87E-8274-089E71C06570}"/>
              </a:ext>
            </a:extLst>
          </p:cNvPr>
          <p:cNvPicPr>
            <a:picLocks noChangeAspect="1"/>
          </p:cNvPicPr>
          <p:nvPr/>
        </p:nvPicPr>
        <p:blipFill>
          <a:blip r:embed="rId3"/>
          <a:stretch>
            <a:fillRect/>
          </a:stretch>
        </p:blipFill>
        <p:spPr>
          <a:xfrm>
            <a:off x="6752493" y="1159534"/>
            <a:ext cx="5439508" cy="5698465"/>
          </a:xfrm>
          <a:prstGeom prst="rect">
            <a:avLst/>
          </a:prstGeom>
        </p:spPr>
      </p:pic>
    </p:spTree>
    <p:extLst>
      <p:ext uri="{BB962C8B-B14F-4D97-AF65-F5344CB8AC3E}">
        <p14:creationId xmlns:p14="http://schemas.microsoft.com/office/powerpoint/2010/main" val="228372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7346DD-E2BB-921C-0F45-34C8C526F5F5}"/>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8A6E5CFC-1666-6628-C0ED-A1D87873C6C9}"/>
              </a:ext>
            </a:extLst>
          </p:cNvPr>
          <p:cNvSpPr txBox="1"/>
          <p:nvPr/>
        </p:nvSpPr>
        <p:spPr>
          <a:xfrm>
            <a:off x="1346068" y="69734"/>
            <a:ext cx="8708011" cy="646331"/>
          </a:xfrm>
          <a:prstGeom prst="rect">
            <a:avLst/>
          </a:prstGeom>
          <a:noFill/>
        </p:spPr>
        <p:txBody>
          <a:bodyPr wrap="square">
            <a:spAutoFit/>
          </a:bodyPr>
          <a:lstStyle/>
          <a:p>
            <a:pPr algn="ctr">
              <a:lnSpc>
                <a:spcPct val="100000"/>
              </a:lnSpc>
              <a:spcAft>
                <a:spcPts val="800"/>
              </a:spcAft>
              <a:buNone/>
            </a:pPr>
            <a:r>
              <a:rPr lang="en-US" sz="3600" b="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GB"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8813AC3E-2F54-51E9-D34C-D9F4074CDCB6}"/>
              </a:ext>
            </a:extLst>
          </p:cNvPr>
          <p:cNvSpPr txBox="1"/>
          <p:nvPr/>
        </p:nvSpPr>
        <p:spPr>
          <a:xfrm>
            <a:off x="163960" y="1270063"/>
            <a:ext cx="12028040" cy="5078313"/>
          </a:xfrm>
          <a:prstGeom prst="rect">
            <a:avLst/>
          </a:prstGeom>
          <a:noFill/>
        </p:spPr>
        <p:txBody>
          <a:bodyPr wrap="square">
            <a:spAutoFit/>
          </a:bodyPr>
          <a:lstStyle/>
          <a:p>
            <a:r>
              <a:rPr lang="en-GB" dirty="0">
                <a:latin typeface="Times New Roman" panose="02020603050405020304" pitchFamily="18" charset="0"/>
                <a:cs typeface="Times New Roman" panose="02020603050405020304" pitchFamily="18" charset="0"/>
              </a:rPr>
              <a:t>Aggarwal, A., Baker, H.K. and Joshi, N.A. (2025) Organizational innovation as business strategy: A review and Bibliometric analysis. </a:t>
            </a:r>
            <a:r>
              <a:rPr lang="en-GB" i="1" dirty="0">
                <a:latin typeface="Times New Roman" panose="02020603050405020304" pitchFamily="18" charset="0"/>
                <a:cs typeface="Times New Roman" panose="02020603050405020304" pitchFamily="18" charset="0"/>
              </a:rPr>
              <a:t>Journal of the Knowledge Economy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16</a:t>
            </a:r>
            <a:r>
              <a:rPr lang="en-GB" dirty="0">
                <a:latin typeface="Times New Roman" panose="02020603050405020304" pitchFamily="18" charset="0"/>
                <a:cs typeface="Times New Roman" panose="02020603050405020304" pitchFamily="18" charset="0"/>
              </a:rPr>
              <a:t>(2), pp.6550-6576.</a:t>
            </a:r>
          </a:p>
          <a:p>
            <a:r>
              <a:rPr lang="en-GB" dirty="0">
                <a:latin typeface="Times New Roman" panose="02020603050405020304" pitchFamily="18" charset="0"/>
                <a:cs typeface="Times New Roman" panose="02020603050405020304" pitchFamily="18" charset="0"/>
              </a:rPr>
              <a:t>Coventry.gov.uk. (2026) </a:t>
            </a:r>
            <a:r>
              <a:rPr lang="en-GB" i="1" dirty="0">
                <a:latin typeface="Times New Roman" panose="02020603050405020304" pitchFamily="18" charset="0"/>
                <a:cs typeface="Times New Roman" panose="02020603050405020304" pitchFamily="18" charset="0"/>
              </a:rPr>
              <a:t>Business rates.</a:t>
            </a:r>
            <a:r>
              <a:rPr lang="en-GB" dirty="0">
                <a:latin typeface="Times New Roman" panose="02020603050405020304" pitchFamily="18" charset="0"/>
                <a:cs typeface="Times New Roman" panose="02020603050405020304" pitchFamily="18" charset="0"/>
              </a:rPr>
              <a:t> Available at: </a:t>
            </a:r>
            <a:r>
              <a:rPr lang="en-GB" u="sng" dirty="0">
                <a:latin typeface="Times New Roman" panose="02020603050405020304" pitchFamily="18" charset="0"/>
                <a:cs typeface="Times New Roman" panose="02020603050405020304" pitchFamily="18" charset="0"/>
                <a:hlinkClick r:id="rId3"/>
              </a:rPr>
              <a:t>https://www.coventry.gov.uk/business-rates/business-rates-1/2</a:t>
            </a:r>
            <a:r>
              <a:rPr lang="en-GB" dirty="0">
                <a:latin typeface="Times New Roman" panose="02020603050405020304" pitchFamily="18" charset="0"/>
                <a:cs typeface="Times New Roman" panose="02020603050405020304" pitchFamily="18" charset="0"/>
              </a:rPr>
              <a:t> [Accessed on: 30 September 2026].</a:t>
            </a:r>
          </a:p>
          <a:p>
            <a:r>
              <a:rPr lang="en-GB" dirty="0">
                <a:latin typeface="Times New Roman" panose="02020603050405020304" pitchFamily="18" charset="0"/>
                <a:cs typeface="Times New Roman" panose="02020603050405020304" pitchFamily="18" charset="0"/>
              </a:rPr>
              <a:t>Majka, M. (2023) Fishbone diagram.</a:t>
            </a:r>
          </a:p>
          <a:p>
            <a:r>
              <a:rPr lang="en-GB" dirty="0">
                <a:latin typeface="Times New Roman" panose="02020603050405020304" pitchFamily="18" charset="0"/>
                <a:cs typeface="Times New Roman" panose="02020603050405020304" pitchFamily="18" charset="0"/>
              </a:rPr>
              <a:t>Melesse, T.Y. and </a:t>
            </a:r>
            <a:r>
              <a:rPr lang="en-GB" dirty="0" err="1">
                <a:latin typeface="Times New Roman" panose="02020603050405020304" pitchFamily="18" charset="0"/>
                <a:cs typeface="Times New Roman" panose="02020603050405020304" pitchFamily="18" charset="0"/>
              </a:rPr>
              <a:t>Orrù</a:t>
            </a:r>
            <a:r>
              <a:rPr lang="en-GB" dirty="0">
                <a:latin typeface="Times New Roman" panose="02020603050405020304" pitchFamily="18" charset="0"/>
                <a:cs typeface="Times New Roman" panose="02020603050405020304" pitchFamily="18" charset="0"/>
              </a:rPr>
              <a:t>, P.F. (2025) The digital revolution in the bakery sector: Innovations, challenges, and opportunities from Industry 4.0. </a:t>
            </a:r>
            <a:r>
              <a:rPr lang="en-GB" i="1" dirty="0">
                <a:latin typeface="Times New Roman" panose="02020603050405020304" pitchFamily="18" charset="0"/>
                <a:cs typeface="Times New Roman" panose="02020603050405020304" pitchFamily="18" charset="0"/>
              </a:rPr>
              <a:t>Foods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14</a:t>
            </a:r>
            <a:r>
              <a:rPr lang="en-GB" dirty="0">
                <a:latin typeface="Times New Roman" panose="02020603050405020304" pitchFamily="18" charset="0"/>
                <a:cs typeface="Times New Roman" panose="02020603050405020304" pitchFamily="18" charset="0"/>
              </a:rPr>
              <a:t>(3), p.526.</a:t>
            </a:r>
          </a:p>
          <a:p>
            <a:r>
              <a:rPr lang="en-GB" dirty="0">
                <a:latin typeface="Times New Roman" panose="02020603050405020304" pitchFamily="18" charset="0"/>
                <a:cs typeface="Times New Roman" panose="02020603050405020304" pitchFamily="18" charset="0"/>
              </a:rPr>
              <a:t>ONS. (2025) </a:t>
            </a:r>
            <a:r>
              <a:rPr lang="en-GB" i="1" dirty="0">
                <a:latin typeface="Times New Roman" panose="02020603050405020304" pitchFamily="18" charset="0"/>
                <a:cs typeface="Times New Roman" panose="02020603050405020304" pitchFamily="18" charset="0"/>
              </a:rPr>
              <a:t>Who has access to hybrid work in Great Britain?</a:t>
            </a:r>
            <a:r>
              <a:rPr lang="en-GB" dirty="0">
                <a:latin typeface="Times New Roman" panose="02020603050405020304" pitchFamily="18" charset="0"/>
                <a:cs typeface="Times New Roman" panose="02020603050405020304" pitchFamily="18" charset="0"/>
              </a:rPr>
              <a:t> Available at: </a:t>
            </a:r>
            <a:r>
              <a:rPr lang="en-GB" u="sng" dirty="0">
                <a:latin typeface="Times New Roman" panose="02020603050405020304" pitchFamily="18" charset="0"/>
                <a:cs typeface="Times New Roman" panose="02020603050405020304" pitchFamily="18" charset="0"/>
                <a:hlinkClick r:id="rId4"/>
              </a:rPr>
              <a:t>https://www.ons.gov.uk/employmentandlabourmarket/peopleinwork/employmentandemployeetypes/articles/whohasaccesstohybridworkingreatbritain/latest</a:t>
            </a:r>
            <a:r>
              <a:rPr lang="en-GB" dirty="0">
                <a:latin typeface="Times New Roman" panose="02020603050405020304" pitchFamily="18" charset="0"/>
                <a:cs typeface="Times New Roman" panose="02020603050405020304" pitchFamily="18" charset="0"/>
              </a:rPr>
              <a:t> [Accessed on: 30 September 2026].</a:t>
            </a:r>
          </a:p>
          <a:p>
            <a:r>
              <a:rPr lang="en-GB" dirty="0">
                <a:latin typeface="Times New Roman" panose="02020603050405020304" pitchFamily="18" charset="0"/>
                <a:cs typeface="Times New Roman" panose="02020603050405020304" pitchFamily="18" charset="0"/>
              </a:rPr>
              <a:t>ONS. (2026) </a:t>
            </a:r>
            <a:r>
              <a:rPr lang="en-GB" i="1" dirty="0">
                <a:latin typeface="Times New Roman" panose="02020603050405020304" pitchFamily="18" charset="0"/>
                <a:cs typeface="Times New Roman" panose="02020603050405020304" pitchFamily="18" charset="0"/>
              </a:rPr>
              <a:t>Consumer card spending, e-commerce and digital trade insights in the UK: 2019 to 2025. </a:t>
            </a:r>
            <a:r>
              <a:rPr lang="en-GB" dirty="0">
                <a:latin typeface="Times New Roman" panose="02020603050405020304" pitchFamily="18" charset="0"/>
                <a:cs typeface="Times New Roman" panose="02020603050405020304" pitchFamily="18" charset="0"/>
              </a:rPr>
              <a:t>Available at: </a:t>
            </a:r>
            <a:r>
              <a:rPr lang="en-GB" u="sng" dirty="0">
                <a:latin typeface="Times New Roman" panose="02020603050405020304" pitchFamily="18" charset="0"/>
                <a:cs typeface="Times New Roman" panose="02020603050405020304" pitchFamily="18" charset="0"/>
                <a:hlinkClick r:id="rId5"/>
              </a:rPr>
              <a:t>https://www.ons.gov.uk/economy/nationalaccounts/balanceofpayments/articles/consumercardspendingecommerceanddigitaltradeinsightsintheuk/2019to2025</a:t>
            </a:r>
            <a:r>
              <a:rPr lang="en-GB" dirty="0">
                <a:latin typeface="Times New Roman" panose="02020603050405020304" pitchFamily="18" charset="0"/>
                <a:cs typeface="Times New Roman" panose="02020603050405020304" pitchFamily="18" charset="0"/>
              </a:rPr>
              <a:t> [Accessed on: 30 September 2026].</a:t>
            </a:r>
          </a:p>
          <a:p>
            <a:r>
              <a:rPr lang="en-GB" dirty="0">
                <a:latin typeface="Times New Roman" panose="02020603050405020304" pitchFamily="18" charset="0"/>
                <a:cs typeface="Times New Roman" panose="02020603050405020304" pitchFamily="18" charset="0"/>
              </a:rPr>
              <a:t>ONS. (2026) </a:t>
            </a:r>
            <a:r>
              <a:rPr lang="en-GB" i="1" dirty="0">
                <a:latin typeface="Times New Roman" panose="02020603050405020304" pitchFamily="18" charset="0"/>
                <a:cs typeface="Times New Roman" panose="02020603050405020304" pitchFamily="18" charset="0"/>
              </a:rPr>
              <a:t>Consumer price inflation, UK: June 2026. </a:t>
            </a:r>
            <a:r>
              <a:rPr lang="en-GB" dirty="0">
                <a:latin typeface="Times New Roman" panose="02020603050405020304" pitchFamily="18" charset="0"/>
                <a:cs typeface="Times New Roman" panose="02020603050405020304" pitchFamily="18" charset="0"/>
              </a:rPr>
              <a:t>Available at: </a:t>
            </a:r>
            <a:r>
              <a:rPr lang="en-GB" u="sng" dirty="0">
                <a:latin typeface="Times New Roman" panose="02020603050405020304" pitchFamily="18" charset="0"/>
                <a:cs typeface="Times New Roman" panose="02020603050405020304" pitchFamily="18" charset="0"/>
                <a:hlinkClick r:id="rId6"/>
              </a:rPr>
              <a:t>https://www.ons.gov.uk/economy/inflationandpriceindices/bulletins/consumerpriceinflation/june2026</a:t>
            </a:r>
            <a:r>
              <a:rPr lang="en-GB" dirty="0">
                <a:latin typeface="Times New Roman" panose="02020603050405020304" pitchFamily="18" charset="0"/>
                <a:cs typeface="Times New Roman" panose="02020603050405020304" pitchFamily="18" charset="0"/>
              </a:rPr>
              <a:t> [Accessed on: 30 September 2026].</a:t>
            </a:r>
          </a:p>
          <a:p>
            <a:r>
              <a:rPr lang="en-GB" dirty="0" err="1">
                <a:latin typeface="Times New Roman" panose="02020603050405020304" pitchFamily="18" charset="0"/>
                <a:cs typeface="Times New Roman" panose="02020603050405020304" pitchFamily="18" charset="0"/>
              </a:rPr>
              <a:t>Vartiak</a:t>
            </a:r>
            <a:r>
              <a:rPr lang="en-GB" dirty="0">
                <a:latin typeface="Times New Roman" panose="02020603050405020304" pitchFamily="18" charset="0"/>
                <a:cs typeface="Times New Roman" panose="02020603050405020304" pitchFamily="18" charset="0"/>
              </a:rPr>
              <a:t>, L., </a:t>
            </a:r>
            <a:r>
              <a:rPr lang="en-GB" dirty="0" err="1">
                <a:latin typeface="Times New Roman" panose="02020603050405020304" pitchFamily="18" charset="0"/>
                <a:cs typeface="Times New Roman" panose="02020603050405020304" pitchFamily="18" charset="0"/>
              </a:rPr>
              <a:t>Jaseckova</a:t>
            </a:r>
            <a:r>
              <a:rPr lang="en-GB" dirty="0">
                <a:latin typeface="Times New Roman" panose="02020603050405020304" pitchFamily="18" charset="0"/>
                <a:cs typeface="Times New Roman" panose="02020603050405020304" pitchFamily="18" charset="0"/>
              </a:rPr>
              <a:t>, G. and </a:t>
            </a:r>
            <a:r>
              <a:rPr lang="en-GB" dirty="0" err="1">
                <a:latin typeface="Times New Roman" panose="02020603050405020304" pitchFamily="18" charset="0"/>
                <a:cs typeface="Times New Roman" panose="02020603050405020304" pitchFamily="18" charset="0"/>
              </a:rPr>
              <a:t>Capkova</a:t>
            </a:r>
            <a:r>
              <a:rPr lang="en-GB" dirty="0">
                <a:latin typeface="Times New Roman" panose="02020603050405020304" pitchFamily="18" charset="0"/>
                <a:cs typeface="Times New Roman" panose="02020603050405020304" pitchFamily="18" charset="0"/>
              </a:rPr>
              <a:t>, E. (2022) STUDENT ACTIVATION IN THE EDUCATION PROCESS: THE PESTLE ANALYSIS CREATION. In </a:t>
            </a:r>
            <a:r>
              <a:rPr lang="en-GB" i="1" dirty="0">
                <a:latin typeface="Times New Roman" panose="02020603050405020304" pitchFamily="18" charset="0"/>
                <a:cs typeface="Times New Roman" panose="02020603050405020304" pitchFamily="18" charset="0"/>
              </a:rPr>
              <a:t>EDULEARN22 Proceedings</a:t>
            </a:r>
            <a:r>
              <a:rPr lang="en-GB" dirty="0">
                <a:latin typeface="Times New Roman" panose="02020603050405020304" pitchFamily="18" charset="0"/>
                <a:cs typeface="Times New Roman" panose="02020603050405020304" pitchFamily="18" charset="0"/>
              </a:rPr>
              <a:t> (pp. 4105-4110). IATED.</a:t>
            </a:r>
          </a:p>
        </p:txBody>
      </p:sp>
    </p:spTree>
    <p:extLst>
      <p:ext uri="{BB962C8B-B14F-4D97-AF65-F5344CB8AC3E}">
        <p14:creationId xmlns:p14="http://schemas.microsoft.com/office/powerpoint/2010/main" val="232128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32F8F6-C19B-E0D0-A184-670F89F85774}"/>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7F215BB0-80BC-7F6D-B167-3A4865F72AB4}"/>
              </a:ext>
            </a:extLst>
          </p:cNvPr>
          <p:cNvSpPr txBox="1"/>
          <p:nvPr/>
        </p:nvSpPr>
        <p:spPr>
          <a:xfrm>
            <a:off x="1346068" y="69734"/>
            <a:ext cx="8708011" cy="646331"/>
          </a:xfrm>
          <a:prstGeom prst="rect">
            <a:avLst/>
          </a:prstGeom>
          <a:noFill/>
        </p:spPr>
        <p:txBody>
          <a:bodyPr wrap="square">
            <a:spAutoFit/>
          </a:bodyPr>
          <a:lstStyle/>
          <a:p>
            <a:pPr algn="ctr">
              <a:lnSpc>
                <a:spcPct val="100000"/>
              </a:lnSpc>
              <a:spcAft>
                <a:spcPts val="800"/>
              </a:spcAft>
              <a:buNone/>
            </a:pPr>
            <a:r>
              <a:rPr lang="en-US" sz="3600" b="1" kern="100" dirty="0">
                <a:latin typeface="Times New Roman" panose="02020603050405020304" pitchFamily="18" charset="0"/>
                <a:ea typeface="Calibri" panose="020F0502020204030204" pitchFamily="34" charset="0"/>
                <a:cs typeface="Times New Roman" panose="02020603050405020304" pitchFamily="18" charset="0"/>
              </a:rPr>
              <a:t>Question and Answer</a:t>
            </a:r>
            <a:endParaRPr lang="en-GB" sz="2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 name="Picture 1" descr="Question and Answer Session with Collins">
            <a:extLst>
              <a:ext uri="{FF2B5EF4-FFF2-40B4-BE49-F238E27FC236}">
                <a16:creationId xmlns:a16="http://schemas.microsoft.com/office/drawing/2014/main" id="{A995097A-A685-CBA7-8553-3F69FE289CAF}"/>
              </a:ext>
            </a:extLst>
          </p:cNvPr>
          <p:cNvPicPr>
            <a:picLocks noChangeAspect="1"/>
          </p:cNvPicPr>
          <p:nvPr/>
        </p:nvPicPr>
        <p:blipFill>
          <a:blip r:embed="rId3"/>
          <a:stretch>
            <a:fillRect/>
          </a:stretch>
        </p:blipFill>
        <p:spPr>
          <a:xfrm>
            <a:off x="3403513" y="1735277"/>
            <a:ext cx="5381625" cy="3362325"/>
          </a:xfrm>
          <a:prstGeom prst="rect">
            <a:avLst/>
          </a:prstGeom>
        </p:spPr>
      </p:pic>
    </p:spTree>
    <p:extLst>
      <p:ext uri="{BB962C8B-B14F-4D97-AF65-F5344CB8AC3E}">
        <p14:creationId xmlns:p14="http://schemas.microsoft.com/office/powerpoint/2010/main" val="1875992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hank you Vectors - Download Free High-Quality Vectors | Magnific (formerly  Freepik)">
            <a:extLst>
              <a:ext uri="{FF2B5EF4-FFF2-40B4-BE49-F238E27FC236}">
                <a16:creationId xmlns:a16="http://schemas.microsoft.com/office/drawing/2014/main" id="{E7C86984-F694-3354-1183-C7705FA589E7}"/>
              </a:ext>
            </a:extLst>
          </p:cNvPr>
          <p:cNvPicPr>
            <a:picLocks noChangeAspect="1"/>
          </p:cNvPicPr>
          <p:nvPr/>
        </p:nvPicPr>
        <p:blipFill>
          <a:blip r:embed="rId2"/>
          <a:stretch>
            <a:fillRect/>
          </a:stretch>
        </p:blipFill>
        <p:spPr>
          <a:xfrm>
            <a:off x="3113000" y="1311676"/>
            <a:ext cx="5962650" cy="4219575"/>
          </a:xfrm>
          <a:prstGeom prst="rect">
            <a:avLst/>
          </a:prstGeom>
        </p:spPr>
      </p:pic>
    </p:spTree>
    <p:extLst>
      <p:ext uri="{BB962C8B-B14F-4D97-AF65-F5344CB8AC3E}">
        <p14:creationId xmlns:p14="http://schemas.microsoft.com/office/powerpoint/2010/main" val="38677774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32</TotalTime>
  <Words>1807</Words>
  <Application>Microsoft Office PowerPoint</Application>
  <PresentationFormat>Widescreen</PresentationFormat>
  <Paragraphs>111</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Times New Roman</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Ana-Maria Neculau (2219181)</cp:lastModifiedBy>
  <cp:revision>1</cp:revision>
  <dcterms:created xsi:type="dcterms:W3CDTF">2026-09-28T00:00:00Z</dcterms:created>
  <dcterms:modified xsi:type="dcterms:W3CDTF">2026-10-07T09:57:38Z</dcterms:modified>
</cp:coreProperties>
</file>