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9"/>
  </p:notesMasterIdLst>
  <p:handoutMasterIdLst>
    <p:handoutMasterId r:id="rId30"/>
  </p:handoutMasterIdLst>
  <p:sldIdLst>
    <p:sldId id="256" r:id="rId2"/>
    <p:sldId id="257" r:id="rId3"/>
    <p:sldId id="258" r:id="rId4"/>
    <p:sldId id="281" r:id="rId5"/>
    <p:sldId id="259" r:id="rId6"/>
    <p:sldId id="260" r:id="rId7"/>
    <p:sldId id="261" r:id="rId8"/>
    <p:sldId id="262" r:id="rId9"/>
    <p:sldId id="280" r:id="rId10"/>
    <p:sldId id="279" r:id="rId11"/>
    <p:sldId id="278" r:id="rId12"/>
    <p:sldId id="277" r:id="rId13"/>
    <p:sldId id="282" r:id="rId14"/>
    <p:sldId id="276" r:id="rId15"/>
    <p:sldId id="275" r:id="rId16"/>
    <p:sldId id="274" r:id="rId17"/>
    <p:sldId id="273" r:id="rId18"/>
    <p:sldId id="272" r:id="rId19"/>
    <p:sldId id="269" r:id="rId20"/>
    <p:sldId id="267" r:id="rId21"/>
    <p:sldId id="270" r:id="rId22"/>
    <p:sldId id="271" r:id="rId23"/>
    <p:sldId id="268" r:id="rId24"/>
    <p:sldId id="266" r:id="rId25"/>
    <p:sldId id="265" r:id="rId26"/>
    <p:sldId id="264" r:id="rId27"/>
    <p:sldId id="26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942" autoAdjust="0"/>
    <p:restoredTop sz="94660"/>
  </p:normalViewPr>
  <p:slideViewPr>
    <p:cSldViewPr snapToGrid="0">
      <p:cViewPr varScale="1">
        <p:scale>
          <a:sx n="82" d="100"/>
          <a:sy n="82" d="100"/>
        </p:scale>
        <p:origin x="44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A64E69A-ECBA-4691-AE98-C6E36819AF6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kkhjh</a:t>
            </a:r>
          </a:p>
        </p:txBody>
      </p:sp>
      <p:sp>
        <p:nvSpPr>
          <p:cNvPr id="3" name="Date Placeholder 2">
            <a:extLst>
              <a:ext uri="{FF2B5EF4-FFF2-40B4-BE49-F238E27FC236}">
                <a16:creationId xmlns:a16="http://schemas.microsoft.com/office/drawing/2014/main" id="{FFC8852A-729C-419D-8C1A-18ED2C988D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B5D28A2-A301-4C6C-ACDE-6A3ADB884690}" type="datetimeFigureOut">
              <a:rPr lang="en-GB" smtClean="0"/>
              <a:t>11/08/2026</a:t>
            </a:fld>
            <a:endParaRPr lang="en-GB"/>
          </a:p>
        </p:txBody>
      </p:sp>
      <p:sp>
        <p:nvSpPr>
          <p:cNvPr id="4" name="Footer Placeholder 3">
            <a:extLst>
              <a:ext uri="{FF2B5EF4-FFF2-40B4-BE49-F238E27FC236}">
                <a16:creationId xmlns:a16="http://schemas.microsoft.com/office/drawing/2014/main" id="{11C7F7C9-201B-431A-B9D5-2205A5C7246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531379-0599-4014-9501-1445A5F4B54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F9AAF6E-8811-4343-AF55-E662698BF220}" type="slidenum">
              <a:rPr lang="en-GB" smtClean="0"/>
              <a:t>‹#›</a:t>
            </a:fld>
            <a:endParaRPr lang="en-GB"/>
          </a:p>
        </p:txBody>
      </p:sp>
    </p:spTree>
    <p:extLst>
      <p:ext uri="{BB962C8B-B14F-4D97-AF65-F5344CB8AC3E}">
        <p14:creationId xmlns:p14="http://schemas.microsoft.com/office/powerpoint/2010/main" val="360568168"/>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kkhjh</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F71038-DDD6-4D5A-B53E-9B492156B2D7}" type="datetimeFigureOut">
              <a:rPr lang="en-GB" smtClean="0"/>
              <a:t>11/08/2026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EC5C4E-5DEF-4443-8273-B7C39CE5BA4E}" type="slidenum">
              <a:rPr lang="en-GB" smtClean="0"/>
              <a:t>‹#›</a:t>
            </a:fld>
            <a:endParaRPr lang="en-GB"/>
          </a:p>
        </p:txBody>
      </p:sp>
    </p:spTree>
    <p:extLst>
      <p:ext uri="{BB962C8B-B14F-4D97-AF65-F5344CB8AC3E}">
        <p14:creationId xmlns:p14="http://schemas.microsoft.com/office/powerpoint/2010/main" val="2626330105"/>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E1C3903E-0926-49A3-A610-3B8723BFA323}" type="datetimeFigureOut">
              <a:rPr lang="en-GB" smtClean="0"/>
              <a:t>11/08/2026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816869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C3903E-0926-49A3-A610-3B8723BFA323}"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1421863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1C3903E-0926-49A3-A610-3B8723BFA323}" type="datetimeFigureOut">
              <a:rPr lang="en-GB" smtClean="0"/>
              <a:t>11/08/2026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477575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C3903E-0926-49A3-A610-3B8723BFA323}" type="datetimeFigureOut">
              <a:rPr lang="en-GB" smtClean="0"/>
              <a:t>11/08/2026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2982415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C3903E-0926-49A3-A610-3B8723BFA323}" type="datetimeFigureOut">
              <a:rPr lang="en-GB" smtClean="0"/>
              <a:t>11/08/2026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3511352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C3903E-0926-49A3-A610-3B8723BFA323}" type="datetimeFigureOut">
              <a:rPr lang="en-GB" smtClean="0"/>
              <a:t>11/08/2026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3787677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C3903E-0926-49A3-A610-3B8723BFA323}" type="datetimeFigureOut">
              <a:rPr lang="en-GB" smtClean="0"/>
              <a:t>11/08/2026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1209495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C3903E-0926-49A3-A610-3B8723BFA323}" type="datetimeFigureOut">
              <a:rPr lang="en-GB" smtClean="0"/>
              <a:t>11/08/2026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3849952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C3903E-0926-49A3-A610-3B8723BFA323}" type="datetimeFigureOut">
              <a:rPr lang="en-GB" smtClean="0"/>
              <a:t>11/08/2026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2720042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C3903E-0926-49A3-A610-3B8723BFA323}" type="datetimeFigureOut">
              <a:rPr lang="en-GB" smtClean="0"/>
              <a:t>11/08/2026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4248663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1C3903E-0926-49A3-A610-3B8723BFA323}" type="datetimeFigureOut">
              <a:rPr lang="en-GB" smtClean="0"/>
              <a:t>11/08/2026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36632525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1C3903E-0926-49A3-A610-3B8723BFA323}" type="datetimeFigureOut">
              <a:rPr lang="en-GB" smtClean="0"/>
              <a:t>11/08/2026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D2C1FBC-EE3B-467B-9610-3FE43A0B435D}"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090467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1C3903E-0926-49A3-A610-3B8723BFA323}" type="datetimeFigureOut">
              <a:rPr lang="en-GB" smtClean="0"/>
              <a:t>11/08/2026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1706004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1C3903E-0926-49A3-A610-3B8723BFA323}" type="datetimeFigureOut">
              <a:rPr lang="en-GB" smtClean="0"/>
              <a:t>11/08/2026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4036976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1C3903E-0926-49A3-A610-3B8723BFA323}" type="datetimeFigureOut">
              <a:rPr lang="en-GB" smtClean="0"/>
              <a:t>11/08/2026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781588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C3903E-0926-49A3-A610-3B8723BFA323}" type="datetimeFigureOut">
              <a:rPr lang="en-GB" smtClean="0"/>
              <a:t>11/08/2026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3211897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1C3903E-0926-49A3-A610-3B8723BFA323}" type="datetimeFigureOut">
              <a:rPr lang="en-GB" smtClean="0"/>
              <a:t>11/08/2026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D2C1FBC-EE3B-467B-9610-3FE43A0B435D}" type="slidenum">
              <a:rPr lang="en-GB" smtClean="0"/>
              <a:t>‹#›</a:t>
            </a:fld>
            <a:endParaRPr lang="en-GB"/>
          </a:p>
        </p:txBody>
      </p:sp>
    </p:spTree>
    <p:extLst>
      <p:ext uri="{BB962C8B-B14F-4D97-AF65-F5344CB8AC3E}">
        <p14:creationId xmlns:p14="http://schemas.microsoft.com/office/powerpoint/2010/main" val="1610083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1C3903E-0926-49A3-A610-3B8723BFA323}" type="datetimeFigureOut">
              <a:rPr lang="en-GB" smtClean="0"/>
              <a:t>11/08/2026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2C1FBC-EE3B-467B-9610-3FE43A0B435D}" type="slidenum">
              <a:rPr lang="en-GB" smtClean="0"/>
              <a:t>‹#›</a:t>
            </a:fld>
            <a:endParaRPr lang="en-GB"/>
          </a:p>
        </p:txBody>
      </p:sp>
    </p:spTree>
    <p:extLst>
      <p:ext uri="{BB962C8B-B14F-4D97-AF65-F5344CB8AC3E}">
        <p14:creationId xmlns:p14="http://schemas.microsoft.com/office/powerpoint/2010/main" val="137734849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rontiersin.org/articles/10.3389/fimmu.2015.00550/ful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doi.org/10.1038/s41392-025-02168-0" TargetMode="External"/><Relationship Id="rId3" Type="http://schemas.openxmlformats.org/officeDocument/2006/relationships/hyperlink" Target="https://doi.org/10.1002/art.40930" TargetMode="External"/><Relationship Id="rId7" Type="http://schemas.openxmlformats.org/officeDocument/2006/relationships/hyperlink" Target="https://doi.org/10.1136/ard-2022-223741" TargetMode="External"/><Relationship Id="rId12" Type="http://schemas.openxmlformats.org/officeDocument/2006/relationships/hyperlink" Target="https://doi.org/10.1038/s41584-023-00948-y" TargetMode="External"/><Relationship Id="rId2" Type="http://schemas.openxmlformats.org/officeDocument/2006/relationships/hyperlink" Target="https://doi.org/10.2215/CJN.05780616" TargetMode="External"/><Relationship Id="rId1" Type="http://schemas.openxmlformats.org/officeDocument/2006/relationships/slideLayout" Target="../slideLayouts/slideLayout2.xml"/><Relationship Id="rId6" Type="http://schemas.openxmlformats.org/officeDocument/2006/relationships/hyperlink" Target="https://doi.org/10.1093/rheumatology/kex286" TargetMode="External"/><Relationship Id="rId11" Type="http://schemas.openxmlformats.org/officeDocument/2006/relationships/hyperlink" Target="https://doi.org/10.1136/ard-2023-224762" TargetMode="External"/><Relationship Id="rId5" Type="http://schemas.openxmlformats.org/officeDocument/2006/relationships/hyperlink" Target="https://doi.org/10.1136/bmjqs-2015-004315" TargetMode="External"/><Relationship Id="rId10" Type="http://schemas.openxmlformats.org/officeDocument/2006/relationships/hyperlink" Target="https://doi.org/10.1136/lupus-2022-000697" TargetMode="External"/><Relationship Id="rId4" Type="http://schemas.openxmlformats.org/officeDocument/2006/relationships/hyperlink" Target="https://doi.org/10.1038/s41584-021-00690-3" TargetMode="External"/><Relationship Id="rId9" Type="http://schemas.openxmlformats.org/officeDocument/2006/relationships/hyperlink" Target="https://doi.org/10.1177/1759720X211073001"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3389/fpsyg.2024.1376257" TargetMode="External"/><Relationship Id="rId13" Type="http://schemas.openxmlformats.org/officeDocument/2006/relationships/hyperlink" Target="https://doi.org/10.3390/ijms25189965" TargetMode="External"/><Relationship Id="rId3" Type="http://schemas.openxmlformats.org/officeDocument/2006/relationships/hyperlink" Target="https://doi.org/10.1007/s10067-022-06268-y" TargetMode="External"/><Relationship Id="rId7" Type="http://schemas.openxmlformats.org/officeDocument/2006/relationships/hyperlink" Target="https://doi.org/10.3389/fmed.2022.939594" TargetMode="External"/><Relationship Id="rId12" Type="http://schemas.openxmlformats.org/officeDocument/2006/relationships/hyperlink" Target="https://doi.org/10.3390/jcm14165714" TargetMode="External"/><Relationship Id="rId2" Type="http://schemas.openxmlformats.org/officeDocument/2006/relationships/hyperlink" Target="https://doi.org/10.1016/j.jaut.2018.11.001" TargetMode="External"/><Relationship Id="rId1" Type="http://schemas.openxmlformats.org/officeDocument/2006/relationships/slideLayout" Target="../slideLayouts/slideLayout2.xml"/><Relationship Id="rId6" Type="http://schemas.openxmlformats.org/officeDocument/2006/relationships/hyperlink" Target="https://doi.org/10.3389/fimmu.2022.974826" TargetMode="External"/><Relationship Id="rId11" Type="http://schemas.openxmlformats.org/officeDocument/2006/relationships/hyperlink" Target="https://www.england.nhs.uk/wp-content/uploads/2019/01/universal-personalised-care.pdf" TargetMode="External"/><Relationship Id="rId5" Type="http://schemas.openxmlformats.org/officeDocument/2006/relationships/hyperlink" Target="https://academic.oup.com/rheumatology/article-pdf/doi/10.1093/rheumatology/kex286/22779088/kex286.pdf" TargetMode="External"/><Relationship Id="rId10" Type="http://schemas.openxmlformats.org/officeDocument/2006/relationships/hyperlink" Target="https://doi.org/10.3390/jcm10163754" TargetMode="External"/><Relationship Id="rId4" Type="http://schemas.openxmlformats.org/officeDocument/2006/relationships/hyperlink" Target="https://doi.org/10.3390/jcm12124059" TargetMode="External"/><Relationship Id="rId9" Type="http://schemas.openxmlformats.org/officeDocument/2006/relationships/hyperlink" Target="https://www.nice.org.uk/guidance/conditions-and-diseases/blood-and-immune-system-conditions/systemic-lupus-erythematosus" TargetMode="External"/><Relationship Id="rId14" Type="http://schemas.openxmlformats.org/officeDocument/2006/relationships/hyperlink" Target="https://doi.org/10.1038/s41572-025-00653-y"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186/s43556-024-00217-8" TargetMode="External"/><Relationship Id="rId3" Type="http://schemas.openxmlformats.org/officeDocument/2006/relationships/hyperlink" Target="https://doi.org/10.1093/rheumatology/kex260" TargetMode="External"/><Relationship Id="rId7" Type="http://schemas.openxmlformats.org/officeDocument/2006/relationships/hyperlink" Target="http://jamanetwork.com/article.aspx?doi=10.1001/jama.2024.2315" TargetMode="External"/><Relationship Id="rId2" Type="http://schemas.openxmlformats.org/officeDocument/2006/relationships/hyperlink" Target="https://doi.org/10.3390/healthcare12020233" TargetMode="External"/><Relationship Id="rId1" Type="http://schemas.openxmlformats.org/officeDocument/2006/relationships/slideLayout" Target="../slideLayouts/slideLayout2.xml"/><Relationship Id="rId6" Type="http://schemas.openxmlformats.org/officeDocument/2006/relationships/hyperlink" Target="https://doi.org/10.55563/clinexprheumatol/mnvmvo" TargetMode="External"/><Relationship Id="rId5" Type="http://schemas.openxmlformats.org/officeDocument/2006/relationships/hyperlink" Target="https://doi.org/10.1093/rap/rkab071" TargetMode="External"/><Relationship Id="rId4" Type="http://schemas.openxmlformats.org/officeDocument/2006/relationships/hyperlink" Target="https://doi.org/10.3390/ijms26030929" TargetMode="External"/><Relationship Id="rId9" Type="http://schemas.openxmlformats.org/officeDocument/2006/relationships/hyperlink" Target="https://doi.org/10.1016/j.heliyon.2024.e245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2F508-322A-4AC6-9475-FBB85D688706}"/>
              </a:ext>
            </a:extLst>
          </p:cNvPr>
          <p:cNvSpPr>
            <a:spLocks noGrp="1"/>
          </p:cNvSpPr>
          <p:nvPr>
            <p:ph type="ctrTitle"/>
          </p:nvPr>
        </p:nvSpPr>
        <p:spPr>
          <a:xfrm>
            <a:off x="2600785" y="3350518"/>
            <a:ext cx="9186040" cy="500428"/>
          </a:xfrm>
        </p:spPr>
        <p:txBody>
          <a:bodyPr>
            <a:normAutofit fontScale="90000"/>
          </a:bodyPr>
          <a:lstStyle/>
          <a:p>
            <a:r>
              <a:rPr lang="en-GB" sz="4000" b="1" dirty="0">
                <a:latin typeface="+mn-lt"/>
              </a:rPr>
              <a:t>Systemic Lupus Erythematosus (SLE)</a:t>
            </a:r>
          </a:p>
        </p:txBody>
      </p:sp>
      <p:sp>
        <p:nvSpPr>
          <p:cNvPr id="3" name="Subtitle 2">
            <a:extLst>
              <a:ext uri="{FF2B5EF4-FFF2-40B4-BE49-F238E27FC236}">
                <a16:creationId xmlns:a16="http://schemas.microsoft.com/office/drawing/2014/main" id="{30618C56-E061-4E92-86F0-F0AB0884ED31}"/>
              </a:ext>
            </a:extLst>
          </p:cNvPr>
          <p:cNvSpPr>
            <a:spLocks noGrp="1"/>
          </p:cNvSpPr>
          <p:nvPr>
            <p:ph type="subTitle" idx="1"/>
          </p:nvPr>
        </p:nvSpPr>
        <p:spPr>
          <a:xfrm>
            <a:off x="1901589" y="4119522"/>
            <a:ext cx="10985937" cy="694449"/>
          </a:xfrm>
        </p:spPr>
        <p:txBody>
          <a:bodyPr>
            <a:noAutofit/>
          </a:bodyPr>
          <a:lstStyle/>
          <a:p>
            <a:r>
              <a:rPr lang="en-US" sz="2000" b="1" cap="none" dirty="0">
                <a:latin typeface="+mn-lt"/>
              </a:rPr>
              <a:t>Diagnosis, Management and </a:t>
            </a:r>
            <a:r>
              <a:rPr lang="en-GB" sz="2000" b="1" cap="none" dirty="0">
                <a:latin typeface="+mn-lt"/>
              </a:rPr>
              <a:t>Personalised</a:t>
            </a:r>
            <a:r>
              <a:rPr lang="en-US" sz="2000" b="1" cap="none" dirty="0">
                <a:latin typeface="+mn-lt"/>
              </a:rPr>
              <a:t> Care Approach for Long-term Condition</a:t>
            </a:r>
            <a:endParaRPr lang="en-GB" sz="2000" b="1" cap="none" dirty="0">
              <a:latin typeface="+mn-lt"/>
            </a:endParaRPr>
          </a:p>
        </p:txBody>
      </p:sp>
      <p:pic>
        <p:nvPicPr>
          <p:cNvPr id="4" name="Picture 3">
            <a:extLst>
              <a:ext uri="{FF2B5EF4-FFF2-40B4-BE49-F238E27FC236}">
                <a16:creationId xmlns:a16="http://schemas.microsoft.com/office/drawing/2014/main" id="{7A3AE0A7-FF6F-4075-A9B1-527CBFE9F3F3}"/>
              </a:ext>
            </a:extLst>
          </p:cNvPr>
          <p:cNvPicPr>
            <a:picLocks noChangeAspect="1"/>
          </p:cNvPicPr>
          <p:nvPr/>
        </p:nvPicPr>
        <p:blipFill>
          <a:blip r:embed="rId2"/>
          <a:stretch>
            <a:fillRect/>
          </a:stretch>
        </p:blipFill>
        <p:spPr>
          <a:xfrm>
            <a:off x="8473646" y="231609"/>
            <a:ext cx="1816765" cy="597460"/>
          </a:xfrm>
          <a:prstGeom prst="rect">
            <a:avLst/>
          </a:prstGeom>
        </p:spPr>
      </p:pic>
      <p:sp>
        <p:nvSpPr>
          <p:cNvPr id="5" name="TextBox 4">
            <a:extLst>
              <a:ext uri="{FF2B5EF4-FFF2-40B4-BE49-F238E27FC236}">
                <a16:creationId xmlns:a16="http://schemas.microsoft.com/office/drawing/2014/main" id="{B47560B5-BE0D-4FC9-B6A6-78479B1628E0}"/>
              </a:ext>
            </a:extLst>
          </p:cNvPr>
          <p:cNvSpPr txBox="1"/>
          <p:nvPr/>
        </p:nvSpPr>
        <p:spPr>
          <a:xfrm>
            <a:off x="1901589" y="605632"/>
            <a:ext cx="9186041" cy="2594300"/>
          </a:xfrm>
          <a:prstGeom prst="rect">
            <a:avLst/>
          </a:prstGeom>
          <a:noFill/>
        </p:spPr>
        <p:txBody>
          <a:bodyPr wrap="square" rtlCol="0">
            <a:spAutoFit/>
          </a:bodyPr>
          <a:lstStyle/>
          <a:p>
            <a:pPr algn="ctr">
              <a:lnSpc>
                <a:spcPct val="150000"/>
              </a:lnSpc>
            </a:pPr>
            <a:r>
              <a:rPr lang="en-US" sz="2800" b="1" dirty="0">
                <a:latin typeface="+mj-lt"/>
              </a:rPr>
              <a:t>Module: LCHS7003: Community Care and Management of Longer-term Conditions</a:t>
            </a:r>
          </a:p>
          <a:p>
            <a:pPr algn="ctr">
              <a:lnSpc>
                <a:spcPct val="150000"/>
              </a:lnSpc>
            </a:pPr>
            <a:r>
              <a:rPr lang="en-US" sz="2800" b="1" dirty="0">
                <a:latin typeface="+mj-lt"/>
              </a:rPr>
              <a:t>Assessment: Component 2 – Individual</a:t>
            </a:r>
          </a:p>
          <a:p>
            <a:pPr algn="ctr">
              <a:lnSpc>
                <a:spcPct val="150000"/>
              </a:lnSpc>
            </a:pPr>
            <a:r>
              <a:rPr lang="en-US" sz="2800" b="1" dirty="0">
                <a:latin typeface="+mj-lt"/>
              </a:rPr>
              <a:t>Lecturer name; MUHAMMAD KHAN   </a:t>
            </a:r>
          </a:p>
        </p:txBody>
      </p:sp>
      <p:sp>
        <p:nvSpPr>
          <p:cNvPr id="6" name="TextBox 5">
            <a:extLst>
              <a:ext uri="{FF2B5EF4-FFF2-40B4-BE49-F238E27FC236}">
                <a16:creationId xmlns:a16="http://schemas.microsoft.com/office/drawing/2014/main" id="{BD87AAE0-31DC-4CCE-8A24-77C5C5C56F12}"/>
              </a:ext>
            </a:extLst>
          </p:cNvPr>
          <p:cNvSpPr txBox="1"/>
          <p:nvPr/>
        </p:nvSpPr>
        <p:spPr>
          <a:xfrm>
            <a:off x="2600785" y="4620882"/>
            <a:ext cx="8730137" cy="923330"/>
          </a:xfrm>
          <a:prstGeom prst="rect">
            <a:avLst/>
          </a:prstGeom>
          <a:noFill/>
        </p:spPr>
        <p:txBody>
          <a:bodyPr wrap="square" rtlCol="0">
            <a:spAutoFit/>
          </a:bodyPr>
          <a:lstStyle/>
          <a:p>
            <a:r>
              <a:rPr lang="en-GB" b="1" dirty="0"/>
              <a:t>Presented by: AKHILA KANCHARLA </a:t>
            </a:r>
          </a:p>
          <a:p>
            <a:endParaRPr lang="en-GB" b="1" dirty="0"/>
          </a:p>
          <a:p>
            <a:r>
              <a:rPr lang="en-GB" b="1" dirty="0"/>
              <a:t>Student id ;2526734 </a:t>
            </a:r>
          </a:p>
        </p:txBody>
      </p:sp>
    </p:spTree>
    <p:extLst>
      <p:ext uri="{BB962C8B-B14F-4D97-AF65-F5344CB8AC3E}">
        <p14:creationId xmlns:p14="http://schemas.microsoft.com/office/powerpoint/2010/main" val="3232831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E19E6-B811-493F-A0E8-2F5CF5305079}"/>
              </a:ext>
            </a:extLst>
          </p:cNvPr>
          <p:cNvSpPr>
            <a:spLocks noGrp="1"/>
          </p:cNvSpPr>
          <p:nvPr>
            <p:ph type="title"/>
          </p:nvPr>
        </p:nvSpPr>
        <p:spPr>
          <a:xfrm>
            <a:off x="1346472" y="1085623"/>
            <a:ext cx="10769327" cy="702303"/>
          </a:xfrm>
        </p:spPr>
        <p:txBody>
          <a:bodyPr>
            <a:normAutofit fontScale="90000"/>
          </a:bodyPr>
          <a:lstStyle/>
          <a:p>
            <a:r>
              <a:rPr lang="en-US" sz="3200" b="1" dirty="0"/>
              <a:t>Introduction to Systemic Lupus Erythematosus (SLE)</a:t>
            </a:r>
            <a:endParaRPr lang="en-GB" sz="3200" b="1" dirty="0"/>
          </a:p>
        </p:txBody>
      </p:sp>
      <p:sp>
        <p:nvSpPr>
          <p:cNvPr id="3" name="Content Placeholder 2">
            <a:extLst>
              <a:ext uri="{FF2B5EF4-FFF2-40B4-BE49-F238E27FC236}">
                <a16:creationId xmlns:a16="http://schemas.microsoft.com/office/drawing/2014/main" id="{2FF87E39-AF00-4DAB-BB77-E49E41CF7629}"/>
              </a:ext>
            </a:extLst>
          </p:cNvPr>
          <p:cNvSpPr>
            <a:spLocks noGrp="1"/>
          </p:cNvSpPr>
          <p:nvPr>
            <p:ph idx="1"/>
          </p:nvPr>
        </p:nvSpPr>
        <p:spPr>
          <a:xfrm>
            <a:off x="219667" y="1787926"/>
            <a:ext cx="7317205" cy="4497259"/>
          </a:xfrm>
          <a:solidFill>
            <a:schemeClr val="accent5">
              <a:lumMod val="20000"/>
              <a:lumOff val="80000"/>
            </a:schemeClr>
          </a:solidFill>
        </p:spPr>
        <p:txBody>
          <a:bodyPr>
            <a:normAutofit fontScale="92500"/>
          </a:bodyPr>
          <a:lstStyle/>
          <a:p>
            <a:pPr algn="just">
              <a:buFont typeface="Wingdings" panose="05000000000000000000" pitchFamily="2" charset="2"/>
              <a:buChar char="§"/>
            </a:pPr>
            <a:r>
              <a:rPr lang="en-US" dirty="0"/>
              <a:t>Systemic lupus erythematosus (SLE) is a long-term autoimmune condition in which the body's immune tolerance breaks down, driving widespread inflammation through the generation of autoantibodies (Siegel and Sammaritano, 2024).</a:t>
            </a:r>
          </a:p>
          <a:p>
            <a:pPr algn="just">
              <a:buFont typeface="Wingdings" panose="05000000000000000000" pitchFamily="2" charset="2"/>
              <a:buChar char="§"/>
            </a:pPr>
            <a:r>
              <a:rPr lang="en-US" dirty="0"/>
              <a:t>As a multisystem condition, SLE can involve almost any organ, with the skin, connective tissue, joints, kidneys, blood vessels, heart and nervous system all potentially affected (Dai et al., 2025).</a:t>
            </a:r>
          </a:p>
          <a:p>
            <a:pPr algn="just">
              <a:buFont typeface="Wingdings" panose="05000000000000000000" pitchFamily="2" charset="2"/>
              <a:buChar char="§"/>
            </a:pPr>
            <a:r>
              <a:rPr lang="en-US" dirty="0"/>
              <a:t>The disease follows an unpredictable course of flares and remissions, producing a wide range of presentations that make lifelong monitoring essential (Fanouriakis et al., 2024).</a:t>
            </a:r>
          </a:p>
          <a:p>
            <a:pPr algn="just">
              <a:buFont typeface="Wingdings" panose="05000000000000000000" pitchFamily="2" charset="2"/>
              <a:buChar char="§"/>
            </a:pPr>
            <a:r>
              <a:rPr lang="en-US" dirty="0"/>
              <a:t>Given this complexity, effective care depends on combining medical treatment with self-management support and psychosocial input from a multidisciplinary team (NHS England, 2023).</a:t>
            </a:r>
          </a:p>
        </p:txBody>
      </p:sp>
      <p:pic>
        <p:nvPicPr>
          <p:cNvPr id="5" name="Picture 4">
            <a:extLst>
              <a:ext uri="{FF2B5EF4-FFF2-40B4-BE49-F238E27FC236}">
                <a16:creationId xmlns:a16="http://schemas.microsoft.com/office/drawing/2014/main" id="{2583CDD0-9F1F-431C-ABC1-4862A4E639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44152" y="2139141"/>
            <a:ext cx="3560276" cy="3377423"/>
          </a:xfrm>
          <a:prstGeom prst="rect">
            <a:avLst/>
          </a:prstGeom>
        </p:spPr>
      </p:pic>
      <p:sp>
        <p:nvSpPr>
          <p:cNvPr id="7" name="TextBox 6">
            <a:extLst>
              <a:ext uri="{FF2B5EF4-FFF2-40B4-BE49-F238E27FC236}">
                <a16:creationId xmlns:a16="http://schemas.microsoft.com/office/drawing/2014/main" id="{B2AACA7B-E29E-4ED1-8BD6-F1789C1B6FAD}"/>
              </a:ext>
            </a:extLst>
          </p:cNvPr>
          <p:cNvSpPr txBox="1"/>
          <p:nvPr/>
        </p:nvSpPr>
        <p:spPr>
          <a:xfrm>
            <a:off x="7969102" y="5587409"/>
            <a:ext cx="3854303" cy="400110"/>
          </a:xfrm>
          <a:prstGeom prst="rect">
            <a:avLst/>
          </a:prstGeom>
          <a:noFill/>
        </p:spPr>
        <p:txBody>
          <a:bodyPr wrap="square" rtlCol="0">
            <a:spAutoFit/>
          </a:bodyPr>
          <a:lstStyle/>
          <a:p>
            <a:r>
              <a:rPr lang="en-US" sz="1000" dirty="0"/>
              <a:t>Fig 1: Overview of immune mechanisms contributing to systemic lupus erythematosus pathogenesis (adapted from Dai et al., 2025).</a:t>
            </a:r>
            <a:endParaRPr lang="en-GB" sz="1000" dirty="0"/>
          </a:p>
        </p:txBody>
      </p:sp>
    </p:spTree>
    <p:extLst>
      <p:ext uri="{BB962C8B-B14F-4D97-AF65-F5344CB8AC3E}">
        <p14:creationId xmlns:p14="http://schemas.microsoft.com/office/powerpoint/2010/main" val="2899919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F655-552F-4B72-86A0-223E81D000D2}"/>
              </a:ext>
            </a:extLst>
          </p:cNvPr>
          <p:cNvSpPr>
            <a:spLocks noGrp="1"/>
          </p:cNvSpPr>
          <p:nvPr>
            <p:ph type="title"/>
          </p:nvPr>
        </p:nvSpPr>
        <p:spPr>
          <a:xfrm>
            <a:off x="1290084" y="982131"/>
            <a:ext cx="10058400" cy="612753"/>
          </a:xfrm>
        </p:spPr>
        <p:txBody>
          <a:bodyPr>
            <a:normAutofit/>
          </a:bodyPr>
          <a:lstStyle/>
          <a:p>
            <a:r>
              <a:rPr lang="en-US" sz="3200" b="1" dirty="0"/>
              <a:t>Pathophysiology and </a:t>
            </a:r>
            <a:r>
              <a:rPr lang="en-GB" sz="3200" b="1" dirty="0"/>
              <a:t>Aetiology</a:t>
            </a:r>
            <a:r>
              <a:rPr lang="en-US" sz="3200" b="1" dirty="0"/>
              <a:t> of SLE</a:t>
            </a:r>
            <a:endParaRPr lang="en-GB" sz="3200" b="1" dirty="0"/>
          </a:p>
        </p:txBody>
      </p:sp>
      <p:sp>
        <p:nvSpPr>
          <p:cNvPr id="3" name="Content Placeholder 2">
            <a:extLst>
              <a:ext uri="{FF2B5EF4-FFF2-40B4-BE49-F238E27FC236}">
                <a16:creationId xmlns:a16="http://schemas.microsoft.com/office/drawing/2014/main" id="{9EEA9BC6-2E8B-4176-8BC6-534AA2F32B5F}"/>
              </a:ext>
            </a:extLst>
          </p:cNvPr>
          <p:cNvSpPr>
            <a:spLocks noGrp="1"/>
          </p:cNvSpPr>
          <p:nvPr>
            <p:ph idx="1"/>
          </p:nvPr>
        </p:nvSpPr>
        <p:spPr>
          <a:xfrm>
            <a:off x="244548" y="1770321"/>
            <a:ext cx="11536325" cy="5034515"/>
          </a:xfrm>
        </p:spPr>
        <p:txBody>
          <a:bodyPr>
            <a:normAutofit fontScale="92500" lnSpcReduction="10000"/>
          </a:bodyPr>
          <a:lstStyle/>
          <a:p>
            <a:pPr algn="just">
              <a:lnSpc>
                <a:spcPct val="170000"/>
              </a:lnSpc>
              <a:buFont typeface="Wingdings" panose="05000000000000000000" pitchFamily="2" charset="2"/>
              <a:buChar char="§"/>
            </a:pPr>
            <a:r>
              <a:rPr lang="en-GB" dirty="0"/>
              <a:t>The development of SLE reflects an interaction between inherited susceptibility, environmental exposures and a malfunctioning immune response (Su et al., 2024).</a:t>
            </a:r>
          </a:p>
          <a:p>
            <a:pPr algn="just">
              <a:lnSpc>
                <a:spcPct val="170000"/>
              </a:lnSpc>
              <a:buFont typeface="Wingdings" panose="05000000000000000000" pitchFamily="2" charset="2"/>
              <a:buChar char="§"/>
            </a:pPr>
            <a:r>
              <a:rPr lang="en-GB" dirty="0"/>
              <a:t>This immune malfunction results in the generation of autoantibodies, including ANA and anti-dsDNA, which form complexes that deposit in tissue and cause organ injury (Pagkopoulou et al., 2025).</a:t>
            </a:r>
          </a:p>
          <a:p>
            <a:pPr algn="just">
              <a:lnSpc>
                <a:spcPct val="170000"/>
              </a:lnSpc>
              <a:buFont typeface="Wingdings" panose="05000000000000000000" pitchFamily="2" charset="2"/>
              <a:buChar char="§"/>
            </a:pPr>
            <a:r>
              <a:rPr lang="en-GB" dirty="0"/>
              <a:t>Recognised environmental triggers include sun exposure, tobacco use, infection and hormonal influences (Su et al., 2024).</a:t>
            </a:r>
          </a:p>
          <a:p>
            <a:pPr algn="just">
              <a:lnSpc>
                <a:spcPct val="170000"/>
              </a:lnSpc>
              <a:buFont typeface="Wingdings" panose="05000000000000000000" pitchFamily="2" charset="2"/>
              <a:buChar char="§"/>
            </a:pPr>
            <a:r>
              <a:rPr lang="en-GB" dirty="0"/>
              <a:t>Disease progression has also been linked to neutrophil extracellular trap formation and interferon-driven signalling (Parodis and Sjöwall, 2024).</a:t>
            </a:r>
          </a:p>
        </p:txBody>
      </p:sp>
    </p:spTree>
    <p:extLst>
      <p:ext uri="{BB962C8B-B14F-4D97-AF65-F5344CB8AC3E}">
        <p14:creationId xmlns:p14="http://schemas.microsoft.com/office/powerpoint/2010/main" val="1891179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8E51E-EA66-407A-AFC9-E4CF59ACA0EE}"/>
              </a:ext>
            </a:extLst>
          </p:cNvPr>
          <p:cNvSpPr>
            <a:spLocks noGrp="1"/>
          </p:cNvSpPr>
          <p:nvPr>
            <p:ph type="title"/>
          </p:nvPr>
        </p:nvSpPr>
        <p:spPr>
          <a:xfrm>
            <a:off x="3981430" y="-102637"/>
            <a:ext cx="7524770" cy="2160038"/>
          </a:xfrm>
        </p:spPr>
        <p:txBody>
          <a:bodyPr>
            <a:normAutofit/>
          </a:bodyPr>
          <a:lstStyle/>
          <a:p>
            <a:r>
              <a:rPr lang="en-US" sz="3200" b="1" dirty="0">
                <a:cs typeface="Calibri" panose="020F0502020204030204" pitchFamily="34" charset="0"/>
              </a:rPr>
              <a:t>Immune Mechanisms Driving SLE Pathogenesis</a:t>
            </a:r>
            <a:endParaRPr lang="en-GB" sz="3200" b="1" dirty="0">
              <a:cs typeface="Calibri" panose="020F0502020204030204" pitchFamily="34" charset="0"/>
            </a:endParaRPr>
          </a:p>
        </p:txBody>
      </p:sp>
      <p:sp>
        <p:nvSpPr>
          <p:cNvPr id="3" name="Content Placeholder 2">
            <a:extLst>
              <a:ext uri="{FF2B5EF4-FFF2-40B4-BE49-F238E27FC236}">
                <a16:creationId xmlns:a16="http://schemas.microsoft.com/office/drawing/2014/main" id="{1890947D-DDC9-4885-8918-1432F38A93AE}"/>
              </a:ext>
            </a:extLst>
          </p:cNvPr>
          <p:cNvSpPr>
            <a:spLocks noGrp="1"/>
          </p:cNvSpPr>
          <p:nvPr>
            <p:ph idx="1"/>
          </p:nvPr>
        </p:nvSpPr>
        <p:spPr>
          <a:xfrm flipH="1" flipV="1">
            <a:off x="8845420" y="6127012"/>
            <a:ext cx="270588" cy="395086"/>
          </a:xfrm>
        </p:spPr>
        <p:txBody>
          <a:bodyPr>
            <a:noAutofit/>
          </a:bodyPr>
          <a:lstStyle/>
          <a:p>
            <a:pPr marL="0" indent="0" algn="just">
              <a:lnSpc>
                <a:spcPct val="150000"/>
              </a:lnSpc>
              <a:buNone/>
            </a:pPr>
            <a:endParaRPr lang="en-GB" sz="16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D25FA4E0-04CE-4728-B149-17FC313CD925}"/>
              </a:ext>
            </a:extLst>
          </p:cNvPr>
          <p:cNvPicPr>
            <a:picLocks noChangeAspect="1"/>
          </p:cNvPicPr>
          <p:nvPr/>
        </p:nvPicPr>
        <p:blipFill>
          <a:blip r:embed="rId2"/>
          <a:stretch>
            <a:fillRect/>
          </a:stretch>
        </p:blipFill>
        <p:spPr>
          <a:xfrm>
            <a:off x="7944706" y="1465776"/>
            <a:ext cx="4121020" cy="4916737"/>
          </a:xfrm>
          <a:prstGeom prst="rect">
            <a:avLst/>
          </a:prstGeom>
        </p:spPr>
      </p:pic>
      <p:sp>
        <p:nvSpPr>
          <p:cNvPr id="7" name="TextBox 6">
            <a:extLst>
              <a:ext uri="{FF2B5EF4-FFF2-40B4-BE49-F238E27FC236}">
                <a16:creationId xmlns:a16="http://schemas.microsoft.com/office/drawing/2014/main" id="{E9E30FFF-CCB7-4BB1-8926-AA4E6714E8BB}"/>
              </a:ext>
            </a:extLst>
          </p:cNvPr>
          <p:cNvSpPr txBox="1"/>
          <p:nvPr/>
        </p:nvSpPr>
        <p:spPr>
          <a:xfrm>
            <a:off x="8197252" y="6382513"/>
            <a:ext cx="3868474" cy="461665"/>
          </a:xfrm>
          <a:prstGeom prst="rect">
            <a:avLst/>
          </a:prstGeom>
          <a:noFill/>
        </p:spPr>
        <p:txBody>
          <a:bodyPr wrap="square">
            <a:spAutoFit/>
          </a:bodyPr>
          <a:lstStyle/>
          <a:p>
            <a:r>
              <a:rPr lang="en-US" sz="1200" dirty="0"/>
              <a:t>Figure 2: A broad view of the pathogenesis of SLE, source: Crow (2023).</a:t>
            </a:r>
          </a:p>
        </p:txBody>
      </p:sp>
      <p:sp>
        <p:nvSpPr>
          <p:cNvPr id="6" name="TextBox 5">
            <a:extLst>
              <a:ext uri="{FF2B5EF4-FFF2-40B4-BE49-F238E27FC236}">
                <a16:creationId xmlns:a16="http://schemas.microsoft.com/office/drawing/2014/main" id="{A4756A73-0F44-99B2-BA92-C06D8F8C02AF}"/>
              </a:ext>
            </a:extLst>
          </p:cNvPr>
          <p:cNvSpPr txBox="1"/>
          <p:nvPr/>
        </p:nvSpPr>
        <p:spPr>
          <a:xfrm>
            <a:off x="209780" y="1476470"/>
            <a:ext cx="7732904" cy="5231474"/>
          </a:xfrm>
          <a:prstGeom prst="rect">
            <a:avLst/>
          </a:prstGeom>
          <a:noFill/>
        </p:spPr>
        <p:txBody>
          <a:bodyPr wrap="square">
            <a:spAutoFit/>
          </a:bodyPr>
          <a:lstStyle/>
          <a:p>
            <a:pPr algn="just">
              <a:lnSpc>
                <a:spcPct val="150000"/>
              </a:lnSpc>
              <a:buFont typeface="Wingdings" panose="05000000000000000000" pitchFamily="2" charset="2"/>
              <a:buChar char="§"/>
            </a:pPr>
            <a:r>
              <a:rPr lang="en-US" sz="1600" dirty="0">
                <a:latin typeface="Calibri" panose="020F0502020204030204" pitchFamily="34" charset="0"/>
                <a:cs typeface="Calibri" panose="020F0502020204030204" pitchFamily="34" charset="0"/>
              </a:rPr>
              <a:t>A combination of genetic predisposition, environmental triggers such as UV exposure and infection, and socioeconomic or psychosocial stress can all push the immune system toward dysregulation.</a:t>
            </a:r>
          </a:p>
          <a:p>
            <a:pPr algn="just">
              <a:lnSpc>
                <a:spcPct val="150000"/>
              </a:lnSpc>
              <a:buFont typeface="Wingdings" panose="05000000000000000000" pitchFamily="2" charset="2"/>
              <a:buChar char="§"/>
            </a:pPr>
            <a:r>
              <a:rPr lang="en-US" sz="1600" dirty="0">
                <a:latin typeface="Calibri" panose="020F0502020204030204" pitchFamily="34" charset="0"/>
                <a:cs typeface="Calibri" panose="020F0502020204030204" pitchFamily="34" charset="0"/>
              </a:rPr>
              <a:t>Cell death through necrosis or apoptosis exposes intracellular material that provokes an inflammatory response, and this injury can, in turn, worsen immune dysregulation under ongoing stress.</a:t>
            </a:r>
          </a:p>
          <a:p>
            <a:pPr algn="just">
              <a:lnSpc>
                <a:spcPct val="150000"/>
              </a:lnSpc>
              <a:buFont typeface="Wingdings" panose="05000000000000000000" pitchFamily="2" charset="2"/>
              <a:buChar char="§"/>
            </a:pPr>
            <a:r>
              <a:rPr lang="en-US" sz="1600" dirty="0">
                <a:latin typeface="Calibri" panose="020F0502020204030204" pitchFamily="34" charset="0"/>
                <a:cs typeface="Calibri" panose="020F0502020204030204" pitchFamily="34" charset="0"/>
              </a:rPr>
              <a:t>When the immune system loses its ability to distinguish self from non-self, the resulting inflammation activates monocytes, plasmacytoid dendritic cells, and T and B lymphocytes, driving cytokine release and abnormal autoantibody production.</a:t>
            </a:r>
          </a:p>
          <a:p>
            <a:pPr algn="just">
              <a:lnSpc>
                <a:spcPct val="150000"/>
              </a:lnSpc>
              <a:buFont typeface="Wingdings" panose="05000000000000000000" pitchFamily="2" charset="2"/>
              <a:buChar char="§"/>
            </a:pPr>
            <a:r>
              <a:rPr lang="en-US" sz="1600" dirty="0">
                <a:latin typeface="Calibri" panose="020F0502020204030204" pitchFamily="34" charset="0"/>
                <a:cs typeface="Calibri" panose="020F0502020204030204" pitchFamily="34" charset="0"/>
              </a:rPr>
              <a:t>These circulating immune complexes settle in target tissues and organs, where they trigger direct injury and progressive damage.</a:t>
            </a:r>
          </a:p>
          <a:p>
            <a:pPr marL="0" indent="0" algn="just">
              <a:lnSpc>
                <a:spcPct val="150000"/>
              </a:lnSpc>
              <a:buNone/>
            </a:pPr>
            <a:r>
              <a:rPr lang="en-US" sz="1600" dirty="0">
                <a:latin typeface="Calibri" panose="020F0502020204030204" pitchFamily="34" charset="0"/>
                <a:cs typeface="Calibri" panose="020F0502020204030204" pitchFamily="34" charset="0"/>
              </a:rPr>
              <a:t>                                                                        (</a:t>
            </a:r>
            <a:r>
              <a:rPr lang="en-US" sz="1600" dirty="0"/>
              <a:t>Crow, 2023)</a:t>
            </a:r>
            <a:endParaRPr lang="en-IN" dirty="0"/>
          </a:p>
        </p:txBody>
      </p:sp>
    </p:spTree>
    <p:extLst>
      <p:ext uri="{BB962C8B-B14F-4D97-AF65-F5344CB8AC3E}">
        <p14:creationId xmlns:p14="http://schemas.microsoft.com/office/powerpoint/2010/main" val="3176516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8538C-9263-4016-BAD8-94A802440266}"/>
              </a:ext>
            </a:extLst>
          </p:cNvPr>
          <p:cNvSpPr>
            <a:spLocks noGrp="1"/>
          </p:cNvSpPr>
          <p:nvPr>
            <p:ph type="title"/>
          </p:nvPr>
        </p:nvSpPr>
        <p:spPr/>
        <p:txBody>
          <a:bodyPr>
            <a:normAutofit/>
          </a:bodyPr>
          <a:lstStyle/>
          <a:p>
            <a:r>
              <a:rPr lang="en-GB" sz="3200" b="1" dirty="0"/>
              <a:t>Clinical Manifestations and Symptoms</a:t>
            </a:r>
          </a:p>
        </p:txBody>
      </p:sp>
      <p:sp>
        <p:nvSpPr>
          <p:cNvPr id="3" name="Content Placeholder 2">
            <a:extLst>
              <a:ext uri="{FF2B5EF4-FFF2-40B4-BE49-F238E27FC236}">
                <a16:creationId xmlns:a16="http://schemas.microsoft.com/office/drawing/2014/main" id="{F9DE48B9-8BCE-4F02-B096-0047FC9C3661}"/>
              </a:ext>
            </a:extLst>
          </p:cNvPr>
          <p:cNvSpPr>
            <a:spLocks noGrp="1"/>
          </p:cNvSpPr>
          <p:nvPr>
            <p:ph idx="1"/>
          </p:nvPr>
        </p:nvSpPr>
        <p:spPr>
          <a:xfrm>
            <a:off x="1" y="1568302"/>
            <a:ext cx="7251404" cy="5156791"/>
          </a:xfrm>
        </p:spPr>
        <p:txBody>
          <a:bodyPr>
            <a:noAutofit/>
          </a:bodyPr>
          <a:lstStyle/>
          <a:p>
            <a:pPr algn="just">
              <a:lnSpc>
                <a:spcPct val="150000"/>
              </a:lnSpc>
              <a:buFont typeface="Wingdings" panose="05000000000000000000" pitchFamily="2" charset="2"/>
              <a:buChar char="§"/>
            </a:pPr>
            <a:r>
              <a:rPr lang="en-US" sz="1400" dirty="0"/>
              <a:t>Common early features include fatigue, joint pain, fever and arthritis, alongside skin signs such as a butterfly-shaped facial rash and sensitivity to sunlight, which are considered hallmark presentations of the condition (Fava and Petri, 2023).</a:t>
            </a:r>
          </a:p>
          <a:p>
            <a:pPr algn="just">
              <a:lnSpc>
                <a:spcPct val="150000"/>
              </a:lnSpc>
              <a:buFont typeface="Wingdings" panose="05000000000000000000" pitchFamily="2" charset="2"/>
              <a:buChar char="§"/>
            </a:pPr>
            <a:r>
              <a:rPr lang="en-US" sz="1400" dirty="0"/>
              <a:t>Roughly two in five patients develop lupus nephritis, making it the leading contributor to disease-related illness and a threat to long-term kidney function (Almaani et al., 2017).</a:t>
            </a:r>
          </a:p>
          <a:p>
            <a:pPr algn="just">
              <a:lnSpc>
                <a:spcPct val="150000"/>
              </a:lnSpc>
              <a:buFont typeface="Wingdings" panose="05000000000000000000" pitchFamily="2" charset="2"/>
              <a:buChar char="§"/>
            </a:pPr>
            <a:r>
              <a:rPr lang="en-US" sz="1400" dirty="0"/>
              <a:t>Involvement of the nervous, cardiovascular and respiratory systems adds further complexity to the disease and places greater demands on healthcare services (Schilirò et al., 2024).</a:t>
            </a:r>
          </a:p>
          <a:p>
            <a:pPr algn="just">
              <a:lnSpc>
                <a:spcPct val="150000"/>
              </a:lnSpc>
              <a:buFont typeface="Wingdings" panose="05000000000000000000" pitchFamily="2" charset="2"/>
              <a:buChar char="§"/>
            </a:pPr>
            <a:r>
              <a:rPr lang="en-US" sz="1400" dirty="0"/>
              <a:t>Fatigue is often the most disabling feature overall and can persist even when other markers show the disease is well controlled (Nguyen, Huang and O’Neill, 2021).</a:t>
            </a:r>
          </a:p>
        </p:txBody>
      </p:sp>
      <p:pic>
        <p:nvPicPr>
          <p:cNvPr id="5" name="Picture 4">
            <a:extLst>
              <a:ext uri="{FF2B5EF4-FFF2-40B4-BE49-F238E27FC236}">
                <a16:creationId xmlns:a16="http://schemas.microsoft.com/office/drawing/2014/main" id="{B1B6B135-9489-4EAC-B263-8BBD2D889786}"/>
              </a:ext>
            </a:extLst>
          </p:cNvPr>
          <p:cNvPicPr>
            <a:picLocks noChangeAspect="1"/>
          </p:cNvPicPr>
          <p:nvPr/>
        </p:nvPicPr>
        <p:blipFill>
          <a:blip r:embed="rId2"/>
          <a:stretch>
            <a:fillRect/>
          </a:stretch>
        </p:blipFill>
        <p:spPr>
          <a:xfrm>
            <a:off x="7509039" y="1862051"/>
            <a:ext cx="4181460" cy="4337194"/>
          </a:xfrm>
          <a:prstGeom prst="rect">
            <a:avLst/>
          </a:prstGeom>
        </p:spPr>
      </p:pic>
      <p:sp>
        <p:nvSpPr>
          <p:cNvPr id="6" name="TextBox 5">
            <a:extLst>
              <a:ext uri="{FF2B5EF4-FFF2-40B4-BE49-F238E27FC236}">
                <a16:creationId xmlns:a16="http://schemas.microsoft.com/office/drawing/2014/main" id="{7E95D7F4-7B52-4165-B5F7-30801A58B396}"/>
              </a:ext>
            </a:extLst>
          </p:cNvPr>
          <p:cNvSpPr txBox="1"/>
          <p:nvPr/>
        </p:nvSpPr>
        <p:spPr>
          <a:xfrm>
            <a:off x="7849281" y="6250527"/>
            <a:ext cx="3940233" cy="276999"/>
          </a:xfrm>
          <a:prstGeom prst="rect">
            <a:avLst/>
          </a:prstGeom>
          <a:noFill/>
        </p:spPr>
        <p:txBody>
          <a:bodyPr wrap="square" rtlCol="0">
            <a:spAutoFit/>
          </a:bodyPr>
          <a:lstStyle/>
          <a:p>
            <a:r>
              <a:rPr lang="en-US" sz="1200" dirty="0"/>
              <a:t>Figure 3: Adopted from: Almaani et al. (2017)</a:t>
            </a:r>
            <a:endParaRPr lang="en-GB" sz="1200" dirty="0"/>
          </a:p>
        </p:txBody>
      </p:sp>
    </p:spTree>
    <p:extLst>
      <p:ext uri="{BB962C8B-B14F-4D97-AF65-F5344CB8AC3E}">
        <p14:creationId xmlns:p14="http://schemas.microsoft.com/office/powerpoint/2010/main" val="2989182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C9900-B8E6-443C-BCD3-B05643D59AD2}"/>
              </a:ext>
            </a:extLst>
          </p:cNvPr>
          <p:cNvSpPr>
            <a:spLocks noGrp="1"/>
          </p:cNvSpPr>
          <p:nvPr>
            <p:ph type="title"/>
          </p:nvPr>
        </p:nvSpPr>
        <p:spPr>
          <a:xfrm>
            <a:off x="4300869" y="421237"/>
            <a:ext cx="7341781" cy="1160120"/>
          </a:xfrm>
        </p:spPr>
        <p:txBody>
          <a:bodyPr>
            <a:normAutofit/>
          </a:bodyPr>
          <a:lstStyle/>
          <a:p>
            <a:r>
              <a:rPr lang="en-US" sz="3200" b="1" dirty="0"/>
              <a:t>Global Prevalence and Epidemiology of SLE</a:t>
            </a:r>
            <a:endParaRPr lang="en-GB" sz="3200" b="1" dirty="0"/>
          </a:p>
        </p:txBody>
      </p:sp>
      <p:sp>
        <p:nvSpPr>
          <p:cNvPr id="3" name="Content Placeholder 2">
            <a:extLst>
              <a:ext uri="{FF2B5EF4-FFF2-40B4-BE49-F238E27FC236}">
                <a16:creationId xmlns:a16="http://schemas.microsoft.com/office/drawing/2014/main" id="{5BB6E9B0-9E2D-4475-901E-337E4241EAD3}"/>
              </a:ext>
            </a:extLst>
          </p:cNvPr>
          <p:cNvSpPr>
            <a:spLocks noGrp="1"/>
          </p:cNvSpPr>
          <p:nvPr>
            <p:ph idx="1"/>
          </p:nvPr>
        </p:nvSpPr>
        <p:spPr>
          <a:xfrm>
            <a:off x="5321082" y="1631435"/>
            <a:ext cx="6927625" cy="5279728"/>
          </a:xfrm>
        </p:spPr>
        <p:txBody>
          <a:bodyPr>
            <a:normAutofit fontScale="77500" lnSpcReduction="20000"/>
          </a:bodyPr>
          <a:lstStyle/>
          <a:p>
            <a:pPr>
              <a:lnSpc>
                <a:spcPct val="150000"/>
              </a:lnSpc>
            </a:pPr>
            <a:r>
              <a:rPr lang="en-US" dirty="0"/>
              <a:t>An estimated 5 million people live with SLE worldwide, with figures highest in North America, where incidence reaches around 23.2 cases per 100,000 person-years and prevalence around 241 per 100,000; rates vary considerably by geography and ethnic background (Barber et al., 2021).</a:t>
            </a:r>
          </a:p>
          <a:p>
            <a:pPr>
              <a:lnSpc>
                <a:spcPct val="150000"/>
              </a:lnSpc>
            </a:pPr>
            <a:r>
              <a:rPr lang="en-US" dirty="0"/>
              <a:t>Women are disproportionately affected, particularly during their reproductive years, whereas onset in men tends to occur later in life (Rees et al., 2023).</a:t>
            </a:r>
          </a:p>
          <a:p>
            <a:pPr>
              <a:lnSpc>
                <a:spcPct val="150000"/>
              </a:lnSpc>
            </a:pPr>
            <a:r>
              <a:rPr lang="en-US" dirty="0"/>
              <a:t>Some minority ethnic groups experience more severe disease and higher mortality, a pattern shaped by a mix of biological, social and healthcare-access factors (Fike, 2022).</a:t>
            </a:r>
          </a:p>
          <a:p>
            <a:pPr>
              <a:lnSpc>
                <a:spcPct val="150000"/>
              </a:lnSpc>
            </a:pPr>
            <a:r>
              <a:rPr lang="en-US" dirty="0"/>
              <a:t>Better diagnostic tools mean milder disease is now identified more often, yet severe organ involvement continues to pose a significant challenge worldwide (Rees et al., 2023).</a:t>
            </a:r>
          </a:p>
        </p:txBody>
      </p:sp>
      <p:pic>
        <p:nvPicPr>
          <p:cNvPr id="5" name="Picture 4">
            <a:extLst>
              <a:ext uri="{FF2B5EF4-FFF2-40B4-BE49-F238E27FC236}">
                <a16:creationId xmlns:a16="http://schemas.microsoft.com/office/drawing/2014/main" id="{66209D2D-DAA5-465C-B377-964FB0CBFF02}"/>
              </a:ext>
            </a:extLst>
          </p:cNvPr>
          <p:cNvPicPr>
            <a:picLocks noChangeAspect="1"/>
          </p:cNvPicPr>
          <p:nvPr/>
        </p:nvPicPr>
        <p:blipFill>
          <a:blip r:embed="rId2"/>
          <a:stretch>
            <a:fillRect/>
          </a:stretch>
        </p:blipFill>
        <p:spPr>
          <a:xfrm>
            <a:off x="74645" y="1698696"/>
            <a:ext cx="5422648" cy="4303383"/>
          </a:xfrm>
          <a:prstGeom prst="rect">
            <a:avLst/>
          </a:prstGeom>
        </p:spPr>
      </p:pic>
      <p:sp>
        <p:nvSpPr>
          <p:cNvPr id="6" name="TextBox 5">
            <a:extLst>
              <a:ext uri="{FF2B5EF4-FFF2-40B4-BE49-F238E27FC236}">
                <a16:creationId xmlns:a16="http://schemas.microsoft.com/office/drawing/2014/main" id="{27F7AC76-E095-4272-9DF7-8A15ADF3FCC1}"/>
              </a:ext>
            </a:extLst>
          </p:cNvPr>
          <p:cNvSpPr txBox="1"/>
          <p:nvPr/>
        </p:nvSpPr>
        <p:spPr>
          <a:xfrm>
            <a:off x="419986" y="6002079"/>
            <a:ext cx="4279605" cy="461665"/>
          </a:xfrm>
          <a:prstGeom prst="rect">
            <a:avLst/>
          </a:prstGeom>
          <a:noFill/>
        </p:spPr>
        <p:txBody>
          <a:bodyPr wrap="square" rtlCol="0">
            <a:spAutoFit/>
          </a:bodyPr>
          <a:lstStyle/>
          <a:p>
            <a:r>
              <a:rPr lang="en-US" sz="1200" dirty="0"/>
              <a:t>Figure 4: Global epidemiological distribution of SLE, Adapted  from Rees et al. (2023) </a:t>
            </a:r>
            <a:endParaRPr lang="en-GB" sz="1200" dirty="0"/>
          </a:p>
        </p:txBody>
      </p:sp>
    </p:spTree>
    <p:extLst>
      <p:ext uri="{BB962C8B-B14F-4D97-AF65-F5344CB8AC3E}">
        <p14:creationId xmlns:p14="http://schemas.microsoft.com/office/powerpoint/2010/main" val="2710063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D958F-E1CE-4738-8994-CAB91554BB31}"/>
              </a:ext>
            </a:extLst>
          </p:cNvPr>
          <p:cNvSpPr>
            <a:spLocks noGrp="1"/>
          </p:cNvSpPr>
          <p:nvPr>
            <p:ph type="title"/>
          </p:nvPr>
        </p:nvSpPr>
        <p:spPr/>
        <p:txBody>
          <a:bodyPr>
            <a:normAutofit fontScale="90000"/>
          </a:bodyPr>
          <a:lstStyle/>
          <a:p>
            <a:r>
              <a:rPr lang="en-US" sz="4000" b="1" dirty="0"/>
              <a:t>SLE Prevalence and Challenges in the United Kingdom</a:t>
            </a:r>
            <a:endParaRPr lang="en-GB" sz="4000" b="1" dirty="0"/>
          </a:p>
        </p:txBody>
      </p:sp>
      <p:sp>
        <p:nvSpPr>
          <p:cNvPr id="3" name="Content Placeholder 2">
            <a:extLst>
              <a:ext uri="{FF2B5EF4-FFF2-40B4-BE49-F238E27FC236}">
                <a16:creationId xmlns:a16="http://schemas.microsoft.com/office/drawing/2014/main" id="{46AA2DB3-F43F-4DCE-A1DD-A0E4997E1DAF}"/>
              </a:ext>
            </a:extLst>
          </p:cNvPr>
          <p:cNvSpPr>
            <a:spLocks noGrp="1"/>
          </p:cNvSpPr>
          <p:nvPr>
            <p:ph idx="1"/>
          </p:nvPr>
        </p:nvSpPr>
        <p:spPr>
          <a:xfrm>
            <a:off x="600739" y="2306202"/>
            <a:ext cx="10820400" cy="4052068"/>
          </a:xfrm>
        </p:spPr>
        <p:txBody>
          <a:bodyPr>
            <a:normAutofit/>
          </a:bodyPr>
          <a:lstStyle/>
          <a:p>
            <a:pPr algn="just">
              <a:lnSpc>
                <a:spcPct val="150000"/>
              </a:lnSpc>
              <a:buFont typeface="Wingdings" panose="05000000000000000000" pitchFamily="2" charset="2"/>
              <a:buChar char="§"/>
            </a:pPr>
            <a:r>
              <a:rPr lang="en-US" sz="1800" dirty="0"/>
              <a:t>Within the UK, SLE remains relatively rare, predominantly affects women, and calls for management by specialist rheumatology services (British Society for Rheumatology, 2018).</a:t>
            </a:r>
          </a:p>
          <a:p>
            <a:pPr algn="just">
              <a:lnSpc>
                <a:spcPct val="150000"/>
              </a:lnSpc>
              <a:buFont typeface="Wingdings" panose="05000000000000000000" pitchFamily="2" charset="2"/>
              <a:buChar char="§"/>
            </a:pPr>
            <a:r>
              <a:rPr lang="en-US" sz="1800" dirty="0"/>
              <a:t>Because its symptoms overlap with those of many other inflammatory and autoimmune illnesses, patients often experience a delay before diagnosis is confirmed (Yang et al., 2024).</a:t>
            </a:r>
          </a:p>
          <a:p>
            <a:pPr algn="just">
              <a:lnSpc>
                <a:spcPct val="150000"/>
              </a:lnSpc>
              <a:buFont typeface="Wingdings" panose="05000000000000000000" pitchFamily="2" charset="2"/>
              <a:buChar char="§"/>
            </a:pPr>
            <a:r>
              <a:rPr lang="en-US" sz="1800" dirty="0"/>
              <a:t>Ethnic background continues to influence how severe the disease is, how readily patients reach specialist services, and the outcomes they ultimately achieve (Barber et al., 2022).</a:t>
            </a:r>
          </a:p>
          <a:p>
            <a:pPr algn="just">
              <a:lnSpc>
                <a:spcPct val="150000"/>
              </a:lnSpc>
              <a:buFont typeface="Wingdings" panose="05000000000000000000" pitchFamily="2" charset="2"/>
              <a:buChar char="§"/>
            </a:pPr>
            <a:r>
              <a:rPr lang="en-US" sz="1800" dirty="0"/>
              <a:t>National guidance calls for prompt referral to specialists, coordinated input from multiple services, and close control of disease activity (BSR, 2018; NICE, 2025).</a:t>
            </a:r>
          </a:p>
        </p:txBody>
      </p:sp>
    </p:spTree>
    <p:extLst>
      <p:ext uri="{BB962C8B-B14F-4D97-AF65-F5344CB8AC3E}">
        <p14:creationId xmlns:p14="http://schemas.microsoft.com/office/powerpoint/2010/main" val="2750019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DE13C-5094-46E0-80DA-7DE2CE5C7944}"/>
              </a:ext>
            </a:extLst>
          </p:cNvPr>
          <p:cNvSpPr>
            <a:spLocks noGrp="1"/>
          </p:cNvSpPr>
          <p:nvPr>
            <p:ph type="title"/>
          </p:nvPr>
        </p:nvSpPr>
        <p:spPr>
          <a:xfrm>
            <a:off x="3643462" y="695227"/>
            <a:ext cx="5880652" cy="1293028"/>
          </a:xfrm>
        </p:spPr>
        <p:txBody>
          <a:bodyPr>
            <a:normAutofit/>
          </a:bodyPr>
          <a:lstStyle/>
          <a:p>
            <a:r>
              <a:rPr lang="en-GB" sz="3200" b="1" dirty="0"/>
              <a:t>Economic Burden of SLE</a:t>
            </a:r>
          </a:p>
        </p:txBody>
      </p:sp>
      <p:sp>
        <p:nvSpPr>
          <p:cNvPr id="3" name="Content Placeholder 2">
            <a:extLst>
              <a:ext uri="{FF2B5EF4-FFF2-40B4-BE49-F238E27FC236}">
                <a16:creationId xmlns:a16="http://schemas.microsoft.com/office/drawing/2014/main" id="{E7B863EA-4037-4BD9-BC32-5333CF47DE45}"/>
              </a:ext>
            </a:extLst>
          </p:cNvPr>
          <p:cNvSpPr>
            <a:spLocks noGrp="1"/>
          </p:cNvSpPr>
          <p:nvPr>
            <p:ph idx="1"/>
          </p:nvPr>
        </p:nvSpPr>
        <p:spPr>
          <a:xfrm>
            <a:off x="92361" y="1988255"/>
            <a:ext cx="6879264" cy="4252624"/>
          </a:xfrm>
        </p:spPr>
        <p:txBody>
          <a:bodyPr>
            <a:noAutofit/>
          </a:bodyPr>
          <a:lstStyle/>
          <a:p>
            <a:pPr algn="just">
              <a:lnSpc>
                <a:spcPct val="150000"/>
              </a:lnSpc>
              <a:buFont typeface="Wingdings" panose="05000000000000000000" pitchFamily="2" charset="2"/>
              <a:buChar char="§"/>
            </a:pPr>
            <a:r>
              <a:rPr lang="en-US" sz="1600" dirty="0"/>
              <a:t>The financial impact of SLE on the NHS is considerable, with annual costs per patient rising to around £7,532 following diagnosis — an increase of roughly £4,476 on pre-diagnosis spending (Samnaliev et al., 2021)</a:t>
            </a:r>
          </a:p>
          <a:p>
            <a:pPr algn="just">
              <a:lnSpc>
                <a:spcPct val="150000"/>
              </a:lnSpc>
              <a:buFont typeface="Wingdings" panose="05000000000000000000" pitchFamily="2" charset="2"/>
              <a:buChar char="§"/>
            </a:pPr>
            <a:r>
              <a:rPr lang="en-US" sz="1600" dirty="0"/>
              <a:t>Beyond direct costs, the condition takes a social toll through persistent fatigue, diminished quality of life, psychological strain and difficulty coping with everyday tasks (Primavera et al., 2024).</a:t>
            </a:r>
          </a:p>
          <a:p>
            <a:pPr algn="just">
              <a:lnSpc>
                <a:spcPct val="150000"/>
              </a:lnSpc>
              <a:buFont typeface="Wingdings" panose="05000000000000000000" pitchFamily="2" charset="2"/>
              <a:buChar char="§"/>
            </a:pPr>
            <a:r>
              <a:rPr lang="en-US" sz="1600" dirty="0"/>
              <a:t>Lost working hours, reduced productivity and disability add further indirect costs that ripple out to patients, their families and wider society (Nguyen, Huang and O’Neill, 2021).</a:t>
            </a:r>
          </a:p>
          <a:p>
            <a:pPr algn="just">
              <a:lnSpc>
                <a:spcPct val="150000"/>
              </a:lnSpc>
              <a:buFont typeface="Wingdings" panose="05000000000000000000" pitchFamily="2" charset="2"/>
              <a:buChar char="§"/>
            </a:pPr>
            <a:r>
              <a:rPr lang="en-US" sz="1600" dirty="0"/>
              <a:t>Earlier diagnosis paired with tighter disease control could lower these long-term costs by heading off complications before they arise.</a:t>
            </a:r>
          </a:p>
        </p:txBody>
      </p:sp>
      <p:pic>
        <p:nvPicPr>
          <p:cNvPr id="5" name="Picture 4">
            <a:extLst>
              <a:ext uri="{FF2B5EF4-FFF2-40B4-BE49-F238E27FC236}">
                <a16:creationId xmlns:a16="http://schemas.microsoft.com/office/drawing/2014/main" id="{3C279045-8D9D-44AB-9BFE-6DD7EBF41F96}"/>
              </a:ext>
            </a:extLst>
          </p:cNvPr>
          <p:cNvPicPr>
            <a:picLocks noChangeAspect="1"/>
          </p:cNvPicPr>
          <p:nvPr/>
        </p:nvPicPr>
        <p:blipFill>
          <a:blip r:embed="rId2"/>
          <a:stretch>
            <a:fillRect/>
          </a:stretch>
        </p:blipFill>
        <p:spPr>
          <a:xfrm>
            <a:off x="7187821" y="1737360"/>
            <a:ext cx="4534575" cy="4041854"/>
          </a:xfrm>
          <a:prstGeom prst="rect">
            <a:avLst/>
          </a:prstGeom>
        </p:spPr>
      </p:pic>
      <p:sp>
        <p:nvSpPr>
          <p:cNvPr id="6" name="TextBox 5">
            <a:extLst>
              <a:ext uri="{FF2B5EF4-FFF2-40B4-BE49-F238E27FC236}">
                <a16:creationId xmlns:a16="http://schemas.microsoft.com/office/drawing/2014/main" id="{6C45A70A-7FBC-4AF4-B3E5-4D4D926A8B83}"/>
              </a:ext>
            </a:extLst>
          </p:cNvPr>
          <p:cNvSpPr txBox="1"/>
          <p:nvPr/>
        </p:nvSpPr>
        <p:spPr>
          <a:xfrm>
            <a:off x="7060019" y="5779214"/>
            <a:ext cx="4928190" cy="461665"/>
          </a:xfrm>
          <a:prstGeom prst="rect">
            <a:avLst/>
          </a:prstGeom>
          <a:noFill/>
        </p:spPr>
        <p:txBody>
          <a:bodyPr wrap="square" rtlCol="0">
            <a:spAutoFit/>
          </a:bodyPr>
          <a:lstStyle/>
          <a:p>
            <a:r>
              <a:rPr lang="en-US" sz="1200" dirty="0"/>
              <a:t>Figure 5. Economic burden of systemic lupus erythematosus (SLE) by disease severity and healthcare utilization, Adapted from Samnaliev et al. (2021).</a:t>
            </a:r>
            <a:endParaRPr lang="en-GB" sz="1200" dirty="0"/>
          </a:p>
        </p:txBody>
      </p:sp>
    </p:spTree>
    <p:extLst>
      <p:ext uri="{BB962C8B-B14F-4D97-AF65-F5344CB8AC3E}">
        <p14:creationId xmlns:p14="http://schemas.microsoft.com/office/powerpoint/2010/main" val="911088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1AA-776D-4E22-863D-4F83FF71825D}"/>
              </a:ext>
            </a:extLst>
          </p:cNvPr>
          <p:cNvSpPr>
            <a:spLocks noGrp="1"/>
          </p:cNvSpPr>
          <p:nvPr>
            <p:ph type="title"/>
          </p:nvPr>
        </p:nvSpPr>
        <p:spPr/>
        <p:txBody>
          <a:bodyPr>
            <a:normAutofit/>
          </a:bodyPr>
          <a:lstStyle/>
          <a:p>
            <a:r>
              <a:rPr lang="en-US" sz="4000" b="1" dirty="0"/>
              <a:t>Social and Psychological Impact of Living with SLE</a:t>
            </a:r>
            <a:endParaRPr lang="en-GB" sz="4000" b="1" dirty="0"/>
          </a:p>
        </p:txBody>
      </p:sp>
      <p:sp>
        <p:nvSpPr>
          <p:cNvPr id="3" name="Content Placeholder 2">
            <a:extLst>
              <a:ext uri="{FF2B5EF4-FFF2-40B4-BE49-F238E27FC236}">
                <a16:creationId xmlns:a16="http://schemas.microsoft.com/office/drawing/2014/main" id="{587518E9-98BF-4E7E-B5FB-280CBA8E28B2}"/>
              </a:ext>
            </a:extLst>
          </p:cNvPr>
          <p:cNvSpPr>
            <a:spLocks noGrp="1"/>
          </p:cNvSpPr>
          <p:nvPr>
            <p:ph idx="1"/>
          </p:nvPr>
        </p:nvSpPr>
        <p:spPr>
          <a:xfrm>
            <a:off x="330495" y="2442081"/>
            <a:ext cx="11531010" cy="3415380"/>
          </a:xfrm>
        </p:spPr>
        <p:txBody>
          <a:bodyPr>
            <a:noAutofit/>
          </a:bodyPr>
          <a:lstStyle/>
          <a:p>
            <a:pPr algn="just">
              <a:lnSpc>
                <a:spcPct val="150000"/>
              </a:lnSpc>
              <a:buFont typeface="Wingdings" panose="05000000000000000000" pitchFamily="2" charset="2"/>
              <a:buChar char="§"/>
            </a:pPr>
            <a:r>
              <a:rPr lang="en-US" sz="1800" dirty="0"/>
              <a:t>Among the many symptoms of SLE, fatigue stands out as particularly disabling, closely linked to poorer well-being, greater psychological distress and a lower overall quality of life (Lu et al., 2024).</a:t>
            </a:r>
          </a:p>
          <a:p>
            <a:pPr algn="just">
              <a:lnSpc>
                <a:spcPct val="150000"/>
              </a:lnSpc>
              <a:buFont typeface="Wingdings" panose="05000000000000000000" pitchFamily="2" charset="2"/>
              <a:buChar char="§"/>
            </a:pPr>
            <a:r>
              <a:rPr lang="en-US" sz="1800" dirty="0"/>
              <a:t>This persistent tiredness can heighten anxiety and depressive symptoms while pulling patients away from social engagement (Nguyen, Huang and O’Neill, 2021).</a:t>
            </a:r>
          </a:p>
          <a:p>
            <a:pPr algn="just">
              <a:lnSpc>
                <a:spcPct val="150000"/>
              </a:lnSpc>
              <a:buFont typeface="Wingdings" panose="05000000000000000000" pitchFamily="2" charset="2"/>
              <a:buChar char="§"/>
            </a:pPr>
            <a:r>
              <a:rPr lang="en-US" sz="1800" dirty="0"/>
              <a:t>Because flares can begin and end unpredictably, many patients struggle to keep up with work commitments and household responsibilities.</a:t>
            </a:r>
          </a:p>
          <a:p>
            <a:pPr algn="just">
              <a:lnSpc>
                <a:spcPct val="150000"/>
              </a:lnSpc>
              <a:buFont typeface="Wingdings" panose="05000000000000000000" pitchFamily="2" charset="2"/>
              <a:buChar char="§"/>
            </a:pPr>
            <a:r>
              <a:rPr lang="en-US" sz="1800" dirty="0"/>
              <a:t>Care that only targets physical symptoms is incomplete; the emotional and social dimensions of living with SLE need equal attention (NHS England, 2023).</a:t>
            </a:r>
          </a:p>
        </p:txBody>
      </p:sp>
    </p:spTree>
    <p:extLst>
      <p:ext uri="{BB962C8B-B14F-4D97-AF65-F5344CB8AC3E}">
        <p14:creationId xmlns:p14="http://schemas.microsoft.com/office/powerpoint/2010/main" val="3810858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463C8-1D23-426F-A426-214547FD0CDD}"/>
              </a:ext>
            </a:extLst>
          </p:cNvPr>
          <p:cNvSpPr>
            <a:spLocks noGrp="1"/>
          </p:cNvSpPr>
          <p:nvPr>
            <p:ph type="title"/>
          </p:nvPr>
        </p:nvSpPr>
        <p:spPr/>
        <p:txBody>
          <a:bodyPr>
            <a:normAutofit/>
          </a:bodyPr>
          <a:lstStyle/>
          <a:p>
            <a:r>
              <a:rPr lang="en-GB" sz="3200" b="1" dirty="0"/>
              <a:t>Diagnosis of Systemic Lupus Erythematosus</a:t>
            </a:r>
          </a:p>
        </p:txBody>
      </p:sp>
      <p:sp>
        <p:nvSpPr>
          <p:cNvPr id="3" name="Content Placeholder 2">
            <a:extLst>
              <a:ext uri="{FF2B5EF4-FFF2-40B4-BE49-F238E27FC236}">
                <a16:creationId xmlns:a16="http://schemas.microsoft.com/office/drawing/2014/main" id="{744BD29B-615A-42D0-BEA9-3F63547F052E}"/>
              </a:ext>
            </a:extLst>
          </p:cNvPr>
          <p:cNvSpPr>
            <a:spLocks noGrp="1"/>
          </p:cNvSpPr>
          <p:nvPr>
            <p:ph idx="1"/>
          </p:nvPr>
        </p:nvSpPr>
        <p:spPr>
          <a:xfrm>
            <a:off x="353340" y="2057401"/>
            <a:ext cx="11382154" cy="4219492"/>
          </a:xfrm>
        </p:spPr>
        <p:txBody>
          <a:bodyPr>
            <a:normAutofit/>
          </a:bodyPr>
          <a:lstStyle/>
          <a:p>
            <a:pPr algn="just">
              <a:lnSpc>
                <a:spcPct val="150000"/>
              </a:lnSpc>
              <a:buFont typeface="Wingdings" panose="05000000000000000000" pitchFamily="2" charset="2"/>
              <a:buChar char="§"/>
            </a:pPr>
            <a:r>
              <a:rPr lang="en-US" sz="1600" dirty="0"/>
              <a:t>No single test can confirm SLE, so clinicians must piece together findings from several sources while ruling out conditions that mimic it, making diagnosis inherently complex (Aringer et al., 2023).</a:t>
            </a:r>
          </a:p>
          <a:p>
            <a:pPr algn="just">
              <a:lnSpc>
                <a:spcPct val="150000"/>
              </a:lnSpc>
              <a:buFont typeface="Wingdings" panose="05000000000000000000" pitchFamily="2" charset="2"/>
              <a:buChar char="§"/>
            </a:pPr>
            <a:r>
              <a:rPr lang="en-US" sz="1600" dirty="0"/>
              <a:t>First-line investigations typically include antinuclear antibody screening, anti-double-stranded DNA testing, complement (C3/C4) levels and general inflammatory markers (Fanouriakis et al., 2024).</a:t>
            </a:r>
          </a:p>
          <a:p>
            <a:pPr algn="just">
              <a:lnSpc>
                <a:spcPct val="150000"/>
              </a:lnSpc>
              <a:buFont typeface="Wingdings" panose="05000000000000000000" pitchFamily="2" charset="2"/>
              <a:buChar char="§"/>
            </a:pPr>
            <a:r>
              <a:rPr lang="en-US" sz="1600" dirty="0"/>
              <a:t>The 2019 EULAR/ACR criteria require patients to meet threshold scores across both a clinical and an immunological domain before a diagnosis can be confirmed, which has helped standardise practice across research and clinical settings (Aringer et al., 2023).</a:t>
            </a:r>
          </a:p>
          <a:p>
            <a:pPr algn="just">
              <a:lnSpc>
                <a:spcPct val="150000"/>
              </a:lnSpc>
              <a:buFont typeface="Wingdings" panose="05000000000000000000" pitchFamily="2" charset="2"/>
              <a:buChar char="§"/>
            </a:pPr>
            <a:r>
              <a:rPr lang="en-US" sz="1600" dirty="0"/>
              <a:t>As organ damage may develop without obvious symptoms, kidney function tests and urinalysis form a routine part of the diagnostic work-up (Fanouriakis et al., 2024).</a:t>
            </a:r>
          </a:p>
        </p:txBody>
      </p:sp>
    </p:spTree>
    <p:extLst>
      <p:ext uri="{BB962C8B-B14F-4D97-AF65-F5344CB8AC3E}">
        <p14:creationId xmlns:p14="http://schemas.microsoft.com/office/powerpoint/2010/main" val="106010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4977-5931-4F44-A42F-B35FB44CD84A}"/>
              </a:ext>
            </a:extLst>
          </p:cNvPr>
          <p:cNvSpPr>
            <a:spLocks noGrp="1"/>
          </p:cNvSpPr>
          <p:nvPr>
            <p:ph type="title"/>
          </p:nvPr>
        </p:nvSpPr>
        <p:spPr/>
        <p:txBody>
          <a:bodyPr>
            <a:normAutofit/>
          </a:bodyPr>
          <a:lstStyle/>
          <a:p>
            <a:r>
              <a:rPr lang="en-US" sz="3200" b="1" dirty="0"/>
              <a:t>Initial Assessment and Long-Term Monitoring</a:t>
            </a:r>
            <a:endParaRPr lang="en-GB" sz="3200" b="1" dirty="0"/>
          </a:p>
        </p:txBody>
      </p:sp>
      <p:sp>
        <p:nvSpPr>
          <p:cNvPr id="3" name="Content Placeholder 2">
            <a:extLst>
              <a:ext uri="{FF2B5EF4-FFF2-40B4-BE49-F238E27FC236}">
                <a16:creationId xmlns:a16="http://schemas.microsoft.com/office/drawing/2014/main" id="{8BF1ECCC-56A2-49EB-A49C-CA69B6FED879}"/>
              </a:ext>
            </a:extLst>
          </p:cNvPr>
          <p:cNvSpPr>
            <a:spLocks noGrp="1"/>
          </p:cNvSpPr>
          <p:nvPr>
            <p:ph idx="1"/>
          </p:nvPr>
        </p:nvSpPr>
        <p:spPr>
          <a:xfrm>
            <a:off x="357346" y="1991507"/>
            <a:ext cx="11227981" cy="4416843"/>
          </a:xfrm>
        </p:spPr>
        <p:txBody>
          <a:bodyPr>
            <a:normAutofit fontScale="92500" lnSpcReduction="10000"/>
          </a:bodyPr>
          <a:lstStyle/>
          <a:p>
            <a:pPr algn="just">
              <a:lnSpc>
                <a:spcPct val="150000"/>
              </a:lnSpc>
              <a:buFont typeface="Wingdings" panose="05000000000000000000" pitchFamily="2" charset="2"/>
              <a:buChar char="§"/>
            </a:pPr>
            <a:r>
              <a:rPr lang="en-US" dirty="0"/>
              <a:t>A thorough assessment tracks current disease activity, any cumulative organ damage, how well treatment is working, and side effects arising from medication (Fanouriakis et al., 2024).</a:t>
            </a:r>
          </a:p>
          <a:p>
            <a:pPr algn="just">
              <a:lnSpc>
                <a:spcPct val="150000"/>
              </a:lnSpc>
              <a:buFont typeface="Wingdings" panose="05000000000000000000" pitchFamily="2" charset="2"/>
              <a:buChar char="§"/>
            </a:pPr>
            <a:r>
              <a:rPr lang="en-US" dirty="0"/>
              <a:t>Validated scoring tools such as the SLE Disease Activity Index (SLEDAI) help clinicians quantify activity and inform treatment decisions.</a:t>
            </a:r>
          </a:p>
          <a:p>
            <a:pPr algn="just">
              <a:lnSpc>
                <a:spcPct val="150000"/>
              </a:lnSpc>
              <a:buFont typeface="Wingdings" panose="05000000000000000000" pitchFamily="2" charset="2"/>
              <a:buChar char="§"/>
            </a:pPr>
            <a:r>
              <a:rPr lang="en-US" dirty="0"/>
              <a:t>Ongoing monitoring routinely covers kidney function, urine analysis, and screening for cardiovascular and infection risk (British Society for Rheumatology, 2018).</a:t>
            </a:r>
          </a:p>
          <a:p>
            <a:pPr algn="just">
              <a:lnSpc>
                <a:spcPct val="150000"/>
              </a:lnSpc>
              <a:buFont typeface="Wingdings" panose="05000000000000000000" pitchFamily="2" charset="2"/>
              <a:buChar char="§"/>
            </a:pPr>
            <a:r>
              <a:rPr lang="en-US" dirty="0"/>
              <a:t>The treat-to-target strategy sets remission, or at least low disease activity, as the goal while keeping corticosteroid exposure to a minimum (Fanouriakis et al., 2024).</a:t>
            </a:r>
          </a:p>
        </p:txBody>
      </p:sp>
    </p:spTree>
    <p:extLst>
      <p:ext uri="{BB962C8B-B14F-4D97-AF65-F5344CB8AC3E}">
        <p14:creationId xmlns:p14="http://schemas.microsoft.com/office/powerpoint/2010/main" val="246760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DA3F5-F5C4-45B8-9453-81D4899DFBA3}"/>
              </a:ext>
            </a:extLst>
          </p:cNvPr>
          <p:cNvSpPr>
            <a:spLocks noGrp="1"/>
          </p:cNvSpPr>
          <p:nvPr>
            <p:ph type="title"/>
          </p:nvPr>
        </p:nvSpPr>
        <p:spPr>
          <a:xfrm>
            <a:off x="3156098" y="423066"/>
            <a:ext cx="8610600" cy="1293028"/>
          </a:xfrm>
        </p:spPr>
        <p:txBody>
          <a:bodyPr>
            <a:normAutofit/>
          </a:bodyPr>
          <a:lstStyle/>
          <a:p>
            <a:r>
              <a:rPr lang="en-GB" sz="3200" b="1" dirty="0"/>
              <a:t>UK Guidance for SLE Management</a:t>
            </a:r>
          </a:p>
        </p:txBody>
      </p:sp>
      <p:sp>
        <p:nvSpPr>
          <p:cNvPr id="3" name="Content Placeholder 2">
            <a:extLst>
              <a:ext uri="{FF2B5EF4-FFF2-40B4-BE49-F238E27FC236}">
                <a16:creationId xmlns:a16="http://schemas.microsoft.com/office/drawing/2014/main" id="{E0A93EA0-CA4E-492F-B9A4-2F1251B3ADF4}"/>
              </a:ext>
            </a:extLst>
          </p:cNvPr>
          <p:cNvSpPr>
            <a:spLocks noGrp="1"/>
          </p:cNvSpPr>
          <p:nvPr>
            <p:ph idx="1"/>
          </p:nvPr>
        </p:nvSpPr>
        <p:spPr>
          <a:xfrm>
            <a:off x="1" y="1737360"/>
            <a:ext cx="7192926" cy="5072793"/>
          </a:xfrm>
        </p:spPr>
        <p:txBody>
          <a:bodyPr>
            <a:normAutofit fontScale="70000" lnSpcReduction="20000"/>
          </a:bodyPr>
          <a:lstStyle/>
          <a:p>
            <a:pPr algn="just">
              <a:lnSpc>
                <a:spcPct val="170000"/>
              </a:lnSpc>
              <a:buFont typeface="Wingdings" panose="05000000000000000000" pitchFamily="2" charset="2"/>
              <a:buChar char="§"/>
            </a:pPr>
            <a:r>
              <a:rPr lang="en-US" dirty="0"/>
              <a:t>UK practice is grounded in early diagnosis and individually tailored, multidisciplinary treatment planning (British Society for Rheumatology, 2018).</a:t>
            </a:r>
          </a:p>
          <a:p>
            <a:pPr algn="just">
              <a:lnSpc>
                <a:spcPct val="170000"/>
              </a:lnSpc>
              <a:buFont typeface="Wingdings" panose="05000000000000000000" pitchFamily="2" charset="2"/>
              <a:buChar char="§"/>
            </a:pPr>
            <a:r>
              <a:rPr lang="en-US" dirty="0"/>
              <a:t>NICE promotes a joined-up model of long-term condition management built on active collaboration between patients and their care teams (NICE, 2025).</a:t>
            </a:r>
          </a:p>
          <a:p>
            <a:pPr algn="just">
              <a:lnSpc>
                <a:spcPct val="170000"/>
              </a:lnSpc>
              <a:buFont typeface="Wingdings" panose="05000000000000000000" pitchFamily="2" charset="2"/>
              <a:buChar char="§"/>
            </a:pPr>
            <a:r>
              <a:rPr lang="en-US" dirty="0"/>
              <a:t>The overarching aim is to control inflammatory activity while keeping treatment-related harm to a minimum.</a:t>
            </a:r>
          </a:p>
          <a:p>
            <a:pPr algn="just">
              <a:lnSpc>
                <a:spcPct val="170000"/>
              </a:lnSpc>
              <a:buFont typeface="Wingdings" panose="05000000000000000000" pitchFamily="2" charset="2"/>
              <a:buChar char="§"/>
            </a:pPr>
            <a:r>
              <a:rPr lang="en-US" dirty="0"/>
              <a:t>Patients with organ involvement or more complex disease should be reviewed regularly by specialist services.</a:t>
            </a:r>
          </a:p>
          <a:p>
            <a:pPr algn="just">
              <a:lnSpc>
                <a:spcPct val="170000"/>
              </a:lnSpc>
              <a:buFont typeface="Wingdings" panose="05000000000000000000" pitchFamily="2" charset="2"/>
              <a:buChar char="§"/>
            </a:pPr>
            <a:r>
              <a:rPr lang="en-US" dirty="0"/>
              <a:t>The NHS Comprehensive Model of Personalised Care ties these elements together, giving structure to coordinated, individualised and co-produced SLE care (NHS England, 2023).</a:t>
            </a:r>
          </a:p>
          <a:p>
            <a:pPr algn="just">
              <a:lnSpc>
                <a:spcPct val="170000"/>
              </a:lnSpc>
              <a:buFont typeface="Wingdings" panose="05000000000000000000" pitchFamily="2" charset="2"/>
              <a:buChar char="§"/>
            </a:pPr>
            <a:endParaRPr lang="en-GB" dirty="0"/>
          </a:p>
        </p:txBody>
      </p:sp>
      <p:pic>
        <p:nvPicPr>
          <p:cNvPr id="5" name="Picture 4">
            <a:extLst>
              <a:ext uri="{FF2B5EF4-FFF2-40B4-BE49-F238E27FC236}">
                <a16:creationId xmlns:a16="http://schemas.microsoft.com/office/drawing/2014/main" id="{A60F1947-2E13-4B6C-98DA-1296EAFD30D2}"/>
              </a:ext>
            </a:extLst>
          </p:cNvPr>
          <p:cNvPicPr>
            <a:picLocks noChangeAspect="1"/>
          </p:cNvPicPr>
          <p:nvPr/>
        </p:nvPicPr>
        <p:blipFill>
          <a:blip r:embed="rId2"/>
          <a:stretch>
            <a:fillRect/>
          </a:stretch>
        </p:blipFill>
        <p:spPr>
          <a:xfrm>
            <a:off x="7268817" y="1726727"/>
            <a:ext cx="4857674" cy="4133353"/>
          </a:xfrm>
          <a:prstGeom prst="rect">
            <a:avLst/>
          </a:prstGeom>
        </p:spPr>
      </p:pic>
      <p:sp>
        <p:nvSpPr>
          <p:cNvPr id="7" name="TextBox 6">
            <a:extLst>
              <a:ext uri="{FF2B5EF4-FFF2-40B4-BE49-F238E27FC236}">
                <a16:creationId xmlns:a16="http://schemas.microsoft.com/office/drawing/2014/main" id="{34ED9360-980B-4D8E-9515-7F34376CD84F}"/>
              </a:ext>
            </a:extLst>
          </p:cNvPr>
          <p:cNvSpPr txBox="1"/>
          <p:nvPr/>
        </p:nvSpPr>
        <p:spPr>
          <a:xfrm>
            <a:off x="7334326" y="5870713"/>
            <a:ext cx="4857674" cy="646331"/>
          </a:xfrm>
          <a:prstGeom prst="rect">
            <a:avLst/>
          </a:prstGeom>
          <a:noFill/>
        </p:spPr>
        <p:txBody>
          <a:bodyPr wrap="square" rtlCol="0">
            <a:spAutoFit/>
          </a:bodyPr>
          <a:lstStyle/>
          <a:p>
            <a:r>
              <a:rPr lang="en-US" sz="1200" dirty="0"/>
              <a:t>Figure 6. Evidence-based management of systemic lupus erythematosus (SLE) in the UK, adapted from NICE, 2025 and BSR, 2018)</a:t>
            </a:r>
            <a:endParaRPr lang="en-GB" sz="1200" dirty="0"/>
          </a:p>
        </p:txBody>
      </p:sp>
    </p:spTree>
    <p:extLst>
      <p:ext uri="{BB962C8B-B14F-4D97-AF65-F5344CB8AC3E}">
        <p14:creationId xmlns:p14="http://schemas.microsoft.com/office/powerpoint/2010/main" val="2838784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01AF0-8B7B-410F-8D8C-CDA9309D8282}"/>
              </a:ext>
            </a:extLst>
          </p:cNvPr>
          <p:cNvSpPr>
            <a:spLocks noGrp="1"/>
          </p:cNvSpPr>
          <p:nvPr>
            <p:ph type="title"/>
          </p:nvPr>
        </p:nvSpPr>
        <p:spPr>
          <a:xfrm>
            <a:off x="3382926" y="445396"/>
            <a:ext cx="8610600" cy="1277078"/>
          </a:xfrm>
        </p:spPr>
        <p:txBody>
          <a:bodyPr>
            <a:normAutofit/>
          </a:bodyPr>
          <a:lstStyle/>
          <a:p>
            <a:r>
              <a:rPr lang="en-US" sz="3200" b="1" dirty="0"/>
              <a:t>Models and Frameworks Supporting SLE Management</a:t>
            </a:r>
            <a:endParaRPr lang="en-GB" sz="3200" b="1" dirty="0"/>
          </a:p>
        </p:txBody>
      </p:sp>
      <p:graphicFrame>
        <p:nvGraphicFramePr>
          <p:cNvPr id="4" name="Table 3">
            <a:extLst>
              <a:ext uri="{FF2B5EF4-FFF2-40B4-BE49-F238E27FC236}">
                <a16:creationId xmlns:a16="http://schemas.microsoft.com/office/drawing/2014/main" id="{429EDB78-27CF-4139-8A23-7C5A2587E810}"/>
              </a:ext>
            </a:extLst>
          </p:cNvPr>
          <p:cNvGraphicFramePr>
            <a:graphicFrameLocks noGrp="1"/>
          </p:cNvGraphicFramePr>
          <p:nvPr>
            <p:extLst>
              <p:ext uri="{D42A27DB-BD31-4B8C-83A1-F6EECF244321}">
                <p14:modId xmlns:p14="http://schemas.microsoft.com/office/powerpoint/2010/main" val="2978078335"/>
              </p:ext>
            </p:extLst>
          </p:nvPr>
        </p:nvGraphicFramePr>
        <p:xfrm>
          <a:off x="53163" y="1557671"/>
          <a:ext cx="12200859" cy="4297930"/>
        </p:xfrm>
        <a:graphic>
          <a:graphicData uri="http://schemas.openxmlformats.org/drawingml/2006/table">
            <a:tbl>
              <a:tblPr firstRow="1" firstCol="1" bandRow="1">
                <a:tableStyleId>{5C22544A-7EE6-4342-B048-85BDC9FD1C3A}</a:tableStyleId>
              </a:tblPr>
              <a:tblGrid>
                <a:gridCol w="2530549">
                  <a:extLst>
                    <a:ext uri="{9D8B030D-6E8A-4147-A177-3AD203B41FA5}">
                      <a16:colId xmlns:a16="http://schemas.microsoft.com/office/drawing/2014/main" val="415502442"/>
                    </a:ext>
                  </a:extLst>
                </a:gridCol>
                <a:gridCol w="5560828">
                  <a:extLst>
                    <a:ext uri="{9D8B030D-6E8A-4147-A177-3AD203B41FA5}">
                      <a16:colId xmlns:a16="http://schemas.microsoft.com/office/drawing/2014/main" val="2582167465"/>
                    </a:ext>
                  </a:extLst>
                </a:gridCol>
                <a:gridCol w="4109482">
                  <a:extLst>
                    <a:ext uri="{9D8B030D-6E8A-4147-A177-3AD203B41FA5}">
                      <a16:colId xmlns:a16="http://schemas.microsoft.com/office/drawing/2014/main" val="1961539614"/>
                    </a:ext>
                  </a:extLst>
                </a:gridCol>
              </a:tblGrid>
              <a:tr h="267112">
                <a:tc>
                  <a:txBody>
                    <a:bodyPr/>
                    <a:lstStyle/>
                    <a:p>
                      <a:pPr marL="0" marR="0" algn="ctr">
                        <a:lnSpc>
                          <a:spcPct val="107000"/>
                        </a:lnSpc>
                        <a:spcBef>
                          <a:spcPts val="0"/>
                        </a:spcBef>
                        <a:spcAft>
                          <a:spcPts val="0"/>
                        </a:spcAft>
                      </a:pPr>
                      <a:r>
                        <a:rPr lang="en-GB" sz="1400">
                          <a:effectLst/>
                        </a:rPr>
                        <a:t>Model / Framework</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1717" marR="41717" marT="0" marB="0"/>
                </a:tc>
                <a:tc>
                  <a:txBody>
                    <a:bodyPr/>
                    <a:lstStyle/>
                    <a:p>
                      <a:pPr marL="0" marR="0" algn="ctr">
                        <a:lnSpc>
                          <a:spcPct val="107000"/>
                        </a:lnSpc>
                        <a:spcBef>
                          <a:spcPts val="0"/>
                        </a:spcBef>
                        <a:spcAft>
                          <a:spcPts val="0"/>
                        </a:spcAft>
                      </a:pPr>
                      <a:r>
                        <a:rPr lang="en-GB" sz="1400" dirty="0">
                          <a:effectLst/>
                        </a:rPr>
                        <a:t>Purpose and Application in SLE Management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1717" marR="41717" marT="0" marB="0"/>
                </a:tc>
                <a:tc>
                  <a:txBody>
                    <a:bodyPr/>
                    <a:lstStyle/>
                    <a:p>
                      <a:pPr marL="0" marR="0" algn="ctr">
                        <a:lnSpc>
                          <a:spcPct val="107000"/>
                        </a:lnSpc>
                        <a:spcBef>
                          <a:spcPts val="0"/>
                        </a:spcBef>
                        <a:spcAft>
                          <a:spcPts val="0"/>
                        </a:spcAft>
                      </a:pPr>
                      <a:r>
                        <a:rPr lang="en-GB" sz="1400">
                          <a:effectLst/>
                        </a:rPr>
                        <a:t>Expected Contribution to Outcomes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1717" marR="41717" marT="0" marB="0"/>
                </a:tc>
                <a:extLst>
                  <a:ext uri="{0D108BD9-81ED-4DB2-BD59-A6C34878D82A}">
                    <a16:rowId xmlns:a16="http://schemas.microsoft.com/office/drawing/2014/main" val="3939011509"/>
                  </a:ext>
                </a:extLst>
              </a:tr>
              <a:tr h="1524473">
                <a:tc>
                  <a:txBody>
                    <a:bodyPr/>
                    <a:lstStyle/>
                    <a:p>
                      <a:pPr marL="0" marR="0">
                        <a:lnSpc>
                          <a:spcPct val="107000"/>
                        </a:lnSpc>
                        <a:spcBef>
                          <a:spcPts val="0"/>
                        </a:spcBef>
                        <a:spcAft>
                          <a:spcPts val="0"/>
                        </a:spcAft>
                      </a:pPr>
                      <a:r>
                        <a:rPr lang="en-GB" sz="1400">
                          <a:effectLst/>
                        </a:rPr>
                        <a:t>NHS Comprehensive Model of Personalised Care (Principal Framework)</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1717" marR="41717" marT="0" marB="0"/>
                </a:tc>
                <a:tc>
                  <a:txBody>
                    <a:bodyPr/>
                    <a:lstStyle/>
                    <a:p>
                      <a:pPr marL="0" marR="0">
                        <a:lnSpc>
                          <a:spcPct val="107000"/>
                        </a:lnSpc>
                        <a:spcBef>
                          <a:spcPts val="0"/>
                        </a:spcBef>
                        <a:spcAft>
                          <a:spcPts val="0"/>
                        </a:spcAft>
                      </a:pPr>
                      <a:r>
                        <a:rPr lang="en-GB" sz="1400" dirty="0">
                          <a:effectLst/>
                        </a:rPr>
                        <a:t>Places the patient at the centre of care by combining shared decision-making, individualised care planning and supported self-management — tailoring SLE care to each person's disease pattern, treatment preferences, lifestyle and goals. (NHS England, 2023)</a:t>
                      </a:r>
                    </a:p>
                  </a:txBody>
                  <a:tcPr marL="41717" marR="41717" marT="0" marB="0"/>
                </a:tc>
                <a:tc>
                  <a:txBody>
                    <a:bodyPr/>
                    <a:lstStyle/>
                    <a:p>
                      <a:pPr marL="0" marR="0">
                        <a:lnSpc>
                          <a:spcPct val="107000"/>
                        </a:lnSpc>
                        <a:spcBef>
                          <a:spcPts val="0"/>
                        </a:spcBef>
                        <a:spcAft>
                          <a:spcPts val="0"/>
                        </a:spcAft>
                      </a:pPr>
                      <a:r>
                        <a:rPr lang="en-GB" sz="1400" dirty="0">
                          <a:effectLst/>
                        </a:rPr>
                        <a:t>Strengthens patient engagement, adherence, self-management confidence and overall quality of life through coordinated, individual-focused care.</a:t>
                      </a:r>
                    </a:p>
                  </a:txBody>
                  <a:tcPr marL="41717" marR="41717" marT="0" marB="0"/>
                </a:tc>
                <a:extLst>
                  <a:ext uri="{0D108BD9-81ED-4DB2-BD59-A6C34878D82A}">
                    <a16:rowId xmlns:a16="http://schemas.microsoft.com/office/drawing/2014/main" val="4206947687"/>
                  </a:ext>
                </a:extLst>
              </a:tr>
              <a:tr h="1394016">
                <a:tc>
                  <a:txBody>
                    <a:bodyPr/>
                    <a:lstStyle/>
                    <a:p>
                      <a:pPr marL="0" marR="0">
                        <a:lnSpc>
                          <a:spcPct val="107000"/>
                        </a:lnSpc>
                        <a:spcBef>
                          <a:spcPts val="0"/>
                        </a:spcBef>
                        <a:spcAft>
                          <a:spcPts val="0"/>
                        </a:spcAft>
                      </a:pPr>
                      <a:r>
                        <a:rPr lang="en-GB" sz="1400">
                          <a:effectLst/>
                        </a:rPr>
                        <a:t>Treat-to-Target (T2T) Approach</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1717" marR="41717" marT="0" marB="0"/>
                </a:tc>
                <a:tc>
                  <a:txBody>
                    <a:bodyPr/>
                    <a:lstStyle/>
                    <a:p>
                      <a:pPr marL="0" marR="0">
                        <a:lnSpc>
                          <a:spcPct val="107000"/>
                        </a:lnSpc>
                        <a:spcBef>
                          <a:spcPts val="0"/>
                        </a:spcBef>
                        <a:spcAft>
                          <a:spcPts val="0"/>
                        </a:spcAft>
                      </a:pPr>
                      <a:r>
                        <a:rPr lang="en-GB" sz="1400" dirty="0">
                          <a:effectLst/>
                        </a:rPr>
                        <a:t>Directs clinicians toward remission or minimal disease activity via regular monitoring, timely adjustments to therapy and proactive prevention of organ damage — implemented by tracking activity, limiting flares and reducing corticosteroid use. (Fanouriakis et al., 2024)</a:t>
                      </a:r>
                    </a:p>
                  </a:txBody>
                  <a:tcPr marL="41717" marR="41717" marT="0" marB="0"/>
                </a:tc>
                <a:tc>
                  <a:txBody>
                    <a:bodyPr/>
                    <a:lstStyle/>
                    <a:p>
                      <a:pPr marL="0" marR="0">
                        <a:lnSpc>
                          <a:spcPct val="107000"/>
                        </a:lnSpc>
                        <a:spcBef>
                          <a:spcPts val="0"/>
                        </a:spcBef>
                        <a:spcAft>
                          <a:spcPts val="0"/>
                        </a:spcAft>
                      </a:pPr>
                      <a:r>
                        <a:rPr lang="en-GB" sz="1400">
                          <a:effectLst/>
                        </a:rPr>
                        <a:t>Supports tighter disease control, fewer complications and protection against irreversible organ damage.</a:t>
                      </a:r>
                    </a:p>
                  </a:txBody>
                  <a:tcPr marL="41717" marR="41717" marT="0" marB="0"/>
                </a:tc>
                <a:extLst>
                  <a:ext uri="{0D108BD9-81ED-4DB2-BD59-A6C34878D82A}">
                    <a16:rowId xmlns:a16="http://schemas.microsoft.com/office/drawing/2014/main" val="3397484052"/>
                  </a:ext>
                </a:extLst>
              </a:tr>
              <a:tr h="1112329">
                <a:tc>
                  <a:txBody>
                    <a:bodyPr/>
                    <a:lstStyle/>
                    <a:p>
                      <a:pPr marL="0" marR="0">
                        <a:lnSpc>
                          <a:spcPct val="107000"/>
                        </a:lnSpc>
                        <a:spcBef>
                          <a:spcPts val="0"/>
                        </a:spcBef>
                        <a:spcAft>
                          <a:spcPts val="0"/>
                        </a:spcAft>
                      </a:pPr>
                      <a:r>
                        <a:rPr lang="en-GB" sz="1400">
                          <a:effectLst/>
                        </a:rPr>
                        <a:t>Multidisciplinary Care Model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1717" marR="41717" marT="0" marB="0"/>
                </a:tc>
                <a:tc>
                  <a:txBody>
                    <a:bodyPr/>
                    <a:lstStyle/>
                    <a:p>
                      <a:pPr marL="0" marR="0">
                        <a:lnSpc>
                          <a:spcPct val="107000"/>
                        </a:lnSpc>
                        <a:spcBef>
                          <a:spcPts val="0"/>
                        </a:spcBef>
                        <a:spcAft>
                          <a:spcPts val="0"/>
                        </a:spcAft>
                      </a:pPr>
                      <a:r>
                        <a:rPr lang="en-GB" sz="1400">
                          <a:effectLst/>
                        </a:rPr>
                        <a:t>Draws together rheumatologists, specialist nurses, GPs, pharmacists, psychologists and allied health professionals to respond to the medical, psychological and social dimensions of SLE. (Galoppini et al., 2023)</a:t>
                      </a:r>
                    </a:p>
                  </a:txBody>
                  <a:tcPr marL="41717" marR="41717" marT="0" marB="0"/>
                </a:tc>
                <a:tc>
                  <a:txBody>
                    <a:bodyPr/>
                    <a:lstStyle/>
                    <a:p>
                      <a:pPr marL="0" marR="0">
                        <a:lnSpc>
                          <a:spcPct val="107000"/>
                        </a:lnSpc>
                        <a:spcBef>
                          <a:spcPts val="0"/>
                        </a:spcBef>
                        <a:spcAft>
                          <a:spcPts val="0"/>
                        </a:spcAft>
                      </a:pPr>
                      <a:r>
                        <a:rPr lang="en-GB" sz="1400" dirty="0">
                          <a:effectLst/>
                        </a:rPr>
                        <a:t>Improves continuity of care, medication safety, holistic management and responsiveness to broader patient needs.</a:t>
                      </a:r>
                    </a:p>
                  </a:txBody>
                  <a:tcPr marL="41717" marR="41717" marT="0" marB="0"/>
                </a:tc>
                <a:extLst>
                  <a:ext uri="{0D108BD9-81ED-4DB2-BD59-A6C34878D82A}">
                    <a16:rowId xmlns:a16="http://schemas.microsoft.com/office/drawing/2014/main" val="1551390479"/>
                  </a:ext>
                </a:extLst>
              </a:tr>
            </a:tbl>
          </a:graphicData>
        </a:graphic>
      </p:graphicFrame>
      <p:sp>
        <p:nvSpPr>
          <p:cNvPr id="5" name="TextBox 4">
            <a:extLst>
              <a:ext uri="{FF2B5EF4-FFF2-40B4-BE49-F238E27FC236}">
                <a16:creationId xmlns:a16="http://schemas.microsoft.com/office/drawing/2014/main" id="{26768C09-5FD6-49E3-AE36-E87DBDDEF980}"/>
              </a:ext>
            </a:extLst>
          </p:cNvPr>
          <p:cNvSpPr txBox="1"/>
          <p:nvPr/>
        </p:nvSpPr>
        <p:spPr>
          <a:xfrm>
            <a:off x="101009" y="6093627"/>
            <a:ext cx="11892517" cy="523220"/>
          </a:xfrm>
          <a:prstGeom prst="rect">
            <a:avLst/>
          </a:prstGeom>
          <a:noFill/>
        </p:spPr>
        <p:txBody>
          <a:bodyPr wrap="square" rtlCol="0">
            <a:spAutoFit/>
          </a:bodyPr>
          <a:lstStyle/>
          <a:p>
            <a:r>
              <a:rPr lang="en-US" sz="1400" dirty="0"/>
              <a:t>Because SLE is a lifelong, multifaceted condition demanding sustained and wide-ranging support, combining these frameworks is preferable to relying on any single approach (NHS England, 2023; Fanouriakis et al., 2024).</a:t>
            </a:r>
          </a:p>
        </p:txBody>
      </p:sp>
    </p:spTree>
    <p:extLst>
      <p:ext uri="{BB962C8B-B14F-4D97-AF65-F5344CB8AC3E}">
        <p14:creationId xmlns:p14="http://schemas.microsoft.com/office/powerpoint/2010/main" val="1865770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09A63-27BC-41FD-B5B0-9F918E35C72F}"/>
              </a:ext>
            </a:extLst>
          </p:cNvPr>
          <p:cNvSpPr>
            <a:spLocks noGrp="1"/>
          </p:cNvSpPr>
          <p:nvPr>
            <p:ph type="title"/>
          </p:nvPr>
        </p:nvSpPr>
        <p:spPr/>
        <p:txBody>
          <a:bodyPr>
            <a:normAutofit/>
          </a:bodyPr>
          <a:lstStyle/>
          <a:p>
            <a:r>
              <a:rPr lang="en-US" sz="3200" b="1" dirty="0"/>
              <a:t>Pharmacological Treatment Options for SLE</a:t>
            </a:r>
            <a:endParaRPr lang="en-GB" sz="3200" b="1" dirty="0"/>
          </a:p>
        </p:txBody>
      </p:sp>
      <p:sp>
        <p:nvSpPr>
          <p:cNvPr id="3" name="Content Placeholder 2">
            <a:extLst>
              <a:ext uri="{FF2B5EF4-FFF2-40B4-BE49-F238E27FC236}">
                <a16:creationId xmlns:a16="http://schemas.microsoft.com/office/drawing/2014/main" id="{18B2920D-5D47-4487-A494-D85DEDBAC4A2}"/>
              </a:ext>
            </a:extLst>
          </p:cNvPr>
          <p:cNvSpPr>
            <a:spLocks noGrp="1"/>
          </p:cNvSpPr>
          <p:nvPr>
            <p:ph idx="1"/>
          </p:nvPr>
        </p:nvSpPr>
        <p:spPr>
          <a:xfrm>
            <a:off x="848138" y="1958378"/>
            <a:ext cx="10041450" cy="4470006"/>
          </a:xfrm>
        </p:spPr>
        <p:txBody>
          <a:bodyPr>
            <a:normAutofit/>
          </a:bodyPr>
          <a:lstStyle/>
          <a:p>
            <a:pPr algn="just">
              <a:lnSpc>
                <a:spcPct val="150000"/>
              </a:lnSpc>
              <a:buFont typeface="Wingdings" panose="05000000000000000000" pitchFamily="2" charset="2"/>
              <a:buChar char="§"/>
            </a:pPr>
            <a:r>
              <a:rPr lang="en-US" sz="1600" dirty="0"/>
              <a:t>Hydroxychloroquine remains a cornerstone treatment, valued for easing symptoms, cutting flare frequency and enabling lower long-term steroid doses (Dima et al., 2022).</a:t>
            </a:r>
          </a:p>
          <a:p>
            <a:pPr algn="just">
              <a:lnSpc>
                <a:spcPct val="150000"/>
              </a:lnSpc>
              <a:buFont typeface="Wingdings" panose="05000000000000000000" pitchFamily="2" charset="2"/>
              <a:buChar char="§"/>
            </a:pPr>
            <a:r>
              <a:rPr lang="en-US" sz="1600" dirty="0"/>
              <a:t> Because prolonged corticosteroid therapy carries risks such as osteoporosis, infection and cardiovascular disease, clinicians must weigh these harms against the benefits of controlling SLE through immunosuppression (Fanouriakis et al., 2024).</a:t>
            </a:r>
          </a:p>
          <a:p>
            <a:pPr algn="just">
              <a:lnSpc>
                <a:spcPct val="150000"/>
              </a:lnSpc>
              <a:buFont typeface="Wingdings" panose="05000000000000000000" pitchFamily="2" charset="2"/>
              <a:buChar char="§"/>
            </a:pPr>
            <a:r>
              <a:rPr lang="en-US" sz="1600" dirty="0"/>
              <a:t>Which immunosuppressant is chosen — mycophenolate, azathioprine or methotrexate — depends on how severe the disease is and which organs are affected (Fanouriakis et al., 2024).</a:t>
            </a:r>
          </a:p>
          <a:p>
            <a:pPr algn="just">
              <a:lnSpc>
                <a:spcPct val="150000"/>
              </a:lnSpc>
              <a:buFont typeface="Wingdings" panose="05000000000000000000" pitchFamily="2" charset="2"/>
              <a:buChar char="§"/>
            </a:pPr>
            <a:r>
              <a:rPr lang="en-US" sz="1600" dirty="0"/>
              <a:t>Biologic agents such as anifrolumab and belimumab are being used more often to target immune pathways directly, though selecting the right agent is complicated by how variable SLE presentations can be (Saegusa et al., 2025).</a:t>
            </a:r>
          </a:p>
        </p:txBody>
      </p:sp>
    </p:spTree>
    <p:extLst>
      <p:ext uri="{BB962C8B-B14F-4D97-AF65-F5344CB8AC3E}">
        <p14:creationId xmlns:p14="http://schemas.microsoft.com/office/powerpoint/2010/main" val="951685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B0111-966D-405C-9484-E9BB6741CD80}"/>
              </a:ext>
            </a:extLst>
          </p:cNvPr>
          <p:cNvSpPr>
            <a:spLocks noGrp="1"/>
          </p:cNvSpPr>
          <p:nvPr>
            <p:ph type="title"/>
          </p:nvPr>
        </p:nvSpPr>
        <p:spPr/>
        <p:txBody>
          <a:bodyPr>
            <a:normAutofit/>
          </a:bodyPr>
          <a:lstStyle/>
          <a:p>
            <a:r>
              <a:rPr lang="en-GB" sz="3200" b="1" dirty="0"/>
              <a:t>Non-Pharmacological Management and Lifestyle Support</a:t>
            </a:r>
          </a:p>
        </p:txBody>
      </p:sp>
      <p:sp>
        <p:nvSpPr>
          <p:cNvPr id="3" name="Content Placeholder 2">
            <a:extLst>
              <a:ext uri="{FF2B5EF4-FFF2-40B4-BE49-F238E27FC236}">
                <a16:creationId xmlns:a16="http://schemas.microsoft.com/office/drawing/2014/main" id="{CDB78CAC-E921-4F0A-9F5C-EC70F6B82595}"/>
              </a:ext>
            </a:extLst>
          </p:cNvPr>
          <p:cNvSpPr>
            <a:spLocks noGrp="1"/>
          </p:cNvSpPr>
          <p:nvPr>
            <p:ph idx="1"/>
          </p:nvPr>
        </p:nvSpPr>
        <p:spPr>
          <a:xfrm>
            <a:off x="569535" y="1991508"/>
            <a:ext cx="10804806" cy="4432792"/>
          </a:xfrm>
        </p:spPr>
        <p:txBody>
          <a:bodyPr>
            <a:normAutofit fontScale="92500" lnSpcReduction="10000"/>
          </a:bodyPr>
          <a:lstStyle/>
          <a:p>
            <a:pPr algn="just">
              <a:lnSpc>
                <a:spcPct val="150000"/>
              </a:lnSpc>
              <a:buFont typeface="Wingdings" panose="05000000000000000000" pitchFamily="2" charset="2"/>
              <a:buChar char="§"/>
            </a:pPr>
            <a:r>
              <a:rPr lang="en-US" dirty="0"/>
              <a:t>Alongside medication, lifestyle changes can ease symptoms and support better health over the long term.</a:t>
            </a:r>
          </a:p>
          <a:p>
            <a:pPr algn="just">
              <a:lnSpc>
                <a:spcPct val="150000"/>
              </a:lnSpc>
              <a:buFont typeface="Wingdings" panose="05000000000000000000" pitchFamily="2" charset="2"/>
              <a:buChar char="§"/>
            </a:pPr>
            <a:r>
              <a:rPr lang="en-US" dirty="0"/>
              <a:t>Sun protection education is important, since ultraviolet exposure can activate the immune system and trigger a flare (Klein and Kunz, 2022).</a:t>
            </a:r>
          </a:p>
          <a:p>
            <a:pPr algn="just">
              <a:lnSpc>
                <a:spcPct val="150000"/>
              </a:lnSpc>
              <a:buFont typeface="Wingdings" panose="05000000000000000000" pitchFamily="2" charset="2"/>
              <a:buChar char="§"/>
            </a:pPr>
            <a:r>
              <a:rPr lang="en-US" dirty="0"/>
              <a:t>Structured exercise programmes have been shown to ease fatigue, support cardiovascular health and improve functional ability (Drenkard et al., 2022).</a:t>
            </a:r>
          </a:p>
          <a:p>
            <a:pPr algn="just">
              <a:lnSpc>
                <a:spcPct val="150000"/>
              </a:lnSpc>
              <a:buFont typeface="Wingdings" panose="05000000000000000000" pitchFamily="2" charset="2"/>
              <a:buChar char="§"/>
            </a:pPr>
            <a:r>
              <a:rPr lang="en-US" dirty="0"/>
              <a:t>Other protective measures include stopping smoking, eating a balanced diet, keeping up to date with vaccinations, and managing stress.</a:t>
            </a:r>
          </a:p>
        </p:txBody>
      </p:sp>
    </p:spTree>
    <p:extLst>
      <p:ext uri="{BB962C8B-B14F-4D97-AF65-F5344CB8AC3E}">
        <p14:creationId xmlns:p14="http://schemas.microsoft.com/office/powerpoint/2010/main" val="1633776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9F479-D63E-4188-B1DE-B3FB6D05C029}"/>
              </a:ext>
            </a:extLst>
          </p:cNvPr>
          <p:cNvSpPr>
            <a:spLocks noGrp="1"/>
          </p:cNvSpPr>
          <p:nvPr>
            <p:ph type="title"/>
          </p:nvPr>
        </p:nvSpPr>
        <p:spPr>
          <a:xfrm>
            <a:off x="3001617" y="320425"/>
            <a:ext cx="8610600" cy="1293028"/>
          </a:xfrm>
        </p:spPr>
        <p:txBody>
          <a:bodyPr>
            <a:normAutofit/>
          </a:bodyPr>
          <a:lstStyle/>
          <a:p>
            <a:r>
              <a:rPr lang="en-US" sz="3200" b="1" dirty="0"/>
              <a:t>Multidisciplinary Team (MDT) Approach to SLE Care</a:t>
            </a:r>
            <a:endParaRPr lang="en-GB" sz="3200" b="1" dirty="0"/>
          </a:p>
        </p:txBody>
      </p:sp>
      <p:sp>
        <p:nvSpPr>
          <p:cNvPr id="3" name="Content Placeholder 2">
            <a:extLst>
              <a:ext uri="{FF2B5EF4-FFF2-40B4-BE49-F238E27FC236}">
                <a16:creationId xmlns:a16="http://schemas.microsoft.com/office/drawing/2014/main" id="{A7E26F0F-6AC7-49B3-82ED-DB9641D96E39}"/>
              </a:ext>
            </a:extLst>
          </p:cNvPr>
          <p:cNvSpPr>
            <a:spLocks noGrp="1"/>
          </p:cNvSpPr>
          <p:nvPr>
            <p:ph idx="1"/>
          </p:nvPr>
        </p:nvSpPr>
        <p:spPr>
          <a:xfrm>
            <a:off x="245165" y="1683934"/>
            <a:ext cx="6745357" cy="4948779"/>
          </a:xfrm>
        </p:spPr>
        <p:txBody>
          <a:bodyPr>
            <a:noAutofit/>
          </a:bodyPr>
          <a:lstStyle/>
          <a:p>
            <a:pPr algn="just">
              <a:lnSpc>
                <a:spcPct val="150000"/>
              </a:lnSpc>
              <a:buFont typeface="Wingdings" panose="05000000000000000000" pitchFamily="2" charset="2"/>
              <a:buChar char="§"/>
            </a:pPr>
            <a:r>
              <a:rPr lang="en-US" sz="1600" dirty="0"/>
              <a:t>Effective SLE care depends on close working between rheumatology specialists, specialist nurses, GPs, pharmacists, psychologists and other allied professionals.</a:t>
            </a:r>
          </a:p>
          <a:p>
            <a:pPr algn="just">
              <a:lnSpc>
                <a:spcPct val="150000"/>
              </a:lnSpc>
              <a:buFont typeface="Wingdings" panose="05000000000000000000" pitchFamily="2" charset="2"/>
              <a:buChar char="§"/>
            </a:pPr>
            <a:r>
              <a:rPr lang="en-US" sz="1600" dirty="0"/>
              <a:t>Specialist nurses play a hands-on role, educating patients about their medicines, helping manage symptoms and flares, and building patients' confidence in controlling their own condition.</a:t>
            </a:r>
          </a:p>
          <a:p>
            <a:pPr algn="just">
              <a:lnSpc>
                <a:spcPct val="150000"/>
              </a:lnSpc>
              <a:buFont typeface="Wingdings" panose="05000000000000000000" pitchFamily="2" charset="2"/>
              <a:buChar char="§"/>
            </a:pPr>
            <a:r>
              <a:rPr lang="en-US" sz="1600" dirty="0"/>
              <a:t>Pharmacists focus on medication safety more broadly, supporting adherence and keeping watch for treatment side effects.</a:t>
            </a:r>
          </a:p>
          <a:p>
            <a:pPr algn="just">
              <a:lnSpc>
                <a:spcPct val="150000"/>
              </a:lnSpc>
              <a:buFont typeface="Wingdings" panose="05000000000000000000" pitchFamily="2" charset="2"/>
              <a:buChar char="§"/>
            </a:pPr>
            <a:r>
              <a:rPr lang="en-US" sz="1600" dirty="0"/>
              <a:t>Bringing these professionals together as an MDT allows care to be far more responsive to the complex, changing needs of people with SLE (Galoppini et al., 2023).</a:t>
            </a:r>
          </a:p>
        </p:txBody>
      </p:sp>
      <p:pic>
        <p:nvPicPr>
          <p:cNvPr id="6" name="Picture 5">
            <a:extLst>
              <a:ext uri="{FF2B5EF4-FFF2-40B4-BE49-F238E27FC236}">
                <a16:creationId xmlns:a16="http://schemas.microsoft.com/office/drawing/2014/main" id="{BE67C64A-0617-4F50-BBAC-B373C68F7A13}"/>
              </a:ext>
            </a:extLst>
          </p:cNvPr>
          <p:cNvPicPr>
            <a:picLocks noChangeAspect="1"/>
          </p:cNvPicPr>
          <p:nvPr/>
        </p:nvPicPr>
        <p:blipFill>
          <a:blip r:embed="rId2"/>
          <a:stretch>
            <a:fillRect/>
          </a:stretch>
        </p:blipFill>
        <p:spPr>
          <a:xfrm>
            <a:off x="7109202" y="1737360"/>
            <a:ext cx="4962350" cy="4002156"/>
          </a:xfrm>
          <a:prstGeom prst="rect">
            <a:avLst/>
          </a:prstGeom>
        </p:spPr>
      </p:pic>
      <p:sp>
        <p:nvSpPr>
          <p:cNvPr id="7" name="TextBox 6">
            <a:extLst>
              <a:ext uri="{FF2B5EF4-FFF2-40B4-BE49-F238E27FC236}">
                <a16:creationId xmlns:a16="http://schemas.microsoft.com/office/drawing/2014/main" id="{75E4A94C-E29C-4D8A-B62A-AC8B45BD5E73}"/>
              </a:ext>
            </a:extLst>
          </p:cNvPr>
          <p:cNvSpPr txBox="1"/>
          <p:nvPr/>
        </p:nvSpPr>
        <p:spPr>
          <a:xfrm>
            <a:off x="7169426" y="5792942"/>
            <a:ext cx="5022574" cy="461665"/>
          </a:xfrm>
          <a:prstGeom prst="rect">
            <a:avLst/>
          </a:prstGeom>
          <a:noFill/>
        </p:spPr>
        <p:txBody>
          <a:bodyPr wrap="square" rtlCol="0">
            <a:spAutoFit/>
          </a:bodyPr>
          <a:lstStyle/>
          <a:p>
            <a:r>
              <a:rPr lang="en-US" sz="1200" dirty="0"/>
              <a:t>Figure 7. Multidisciplinary team-based care approach for SLE, adapted from Galoppini et al. (2023)</a:t>
            </a:r>
            <a:endParaRPr lang="en-GB" sz="1200" dirty="0"/>
          </a:p>
        </p:txBody>
      </p:sp>
    </p:spTree>
    <p:extLst>
      <p:ext uri="{BB962C8B-B14F-4D97-AF65-F5344CB8AC3E}">
        <p14:creationId xmlns:p14="http://schemas.microsoft.com/office/powerpoint/2010/main" val="8068630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F370D-A162-423D-A085-41120DD8104C}"/>
              </a:ext>
            </a:extLst>
          </p:cNvPr>
          <p:cNvSpPr>
            <a:spLocks noGrp="1"/>
          </p:cNvSpPr>
          <p:nvPr>
            <p:ph type="title"/>
          </p:nvPr>
        </p:nvSpPr>
        <p:spPr/>
        <p:txBody>
          <a:bodyPr>
            <a:normAutofit/>
          </a:bodyPr>
          <a:lstStyle/>
          <a:p>
            <a:r>
              <a:rPr lang="en-US" sz="3200" b="1" dirty="0"/>
              <a:t>Comorbidities and Complications Associated with SLE</a:t>
            </a:r>
            <a:endParaRPr lang="en-GB" sz="3200" b="1" dirty="0"/>
          </a:p>
        </p:txBody>
      </p:sp>
      <p:sp>
        <p:nvSpPr>
          <p:cNvPr id="3" name="Content Placeholder 2">
            <a:extLst>
              <a:ext uri="{FF2B5EF4-FFF2-40B4-BE49-F238E27FC236}">
                <a16:creationId xmlns:a16="http://schemas.microsoft.com/office/drawing/2014/main" id="{2DF3D6F1-B47E-4F22-B222-238B44910C40}"/>
              </a:ext>
            </a:extLst>
          </p:cNvPr>
          <p:cNvSpPr>
            <a:spLocks noGrp="1"/>
          </p:cNvSpPr>
          <p:nvPr>
            <p:ph idx="1"/>
          </p:nvPr>
        </p:nvSpPr>
        <p:spPr>
          <a:xfrm>
            <a:off x="356191" y="1845734"/>
            <a:ext cx="11305722" cy="4846614"/>
          </a:xfrm>
        </p:spPr>
        <p:txBody>
          <a:bodyPr>
            <a:normAutofit fontScale="92500"/>
          </a:bodyPr>
          <a:lstStyle/>
          <a:p>
            <a:pPr algn="just">
              <a:lnSpc>
                <a:spcPct val="150000"/>
              </a:lnSpc>
              <a:buFont typeface="Wingdings" panose="05000000000000000000" pitchFamily="2" charset="2"/>
              <a:buChar char="§"/>
            </a:pPr>
            <a:r>
              <a:rPr lang="en-US" dirty="0"/>
              <a:t>Persistent inflammation accelerates atherosclerosis, making cardiovascular disease the single biggest cause of illness and death among people with SLE (Schilirò et al., 2024)</a:t>
            </a:r>
          </a:p>
          <a:p>
            <a:pPr algn="just">
              <a:lnSpc>
                <a:spcPct val="150000"/>
              </a:lnSpc>
              <a:buFont typeface="Wingdings" panose="05000000000000000000" pitchFamily="2" charset="2"/>
              <a:buChar char="§"/>
            </a:pPr>
            <a:r>
              <a:rPr lang="en-US" dirty="0"/>
              <a:t>Left uncontrolled, lupus nephritis — one of the most severe complications — can progress to chronic kidney disease and eventual kidney failure (Parodis et al., 2025)</a:t>
            </a:r>
          </a:p>
          <a:p>
            <a:pPr algn="just">
              <a:lnSpc>
                <a:spcPct val="150000"/>
              </a:lnSpc>
              <a:buFont typeface="Wingdings" panose="05000000000000000000" pitchFamily="2" charset="2"/>
              <a:buChar char="§"/>
            </a:pPr>
            <a:r>
              <a:rPr lang="en-US" dirty="0"/>
              <a:t>Extended corticosteroid use brings its own dangers, including osteoporosis, susceptibility to infection and metabolic disturbance.</a:t>
            </a:r>
          </a:p>
          <a:p>
            <a:pPr algn="just">
              <a:lnSpc>
                <a:spcPct val="150000"/>
              </a:lnSpc>
              <a:buFont typeface="Wingdings" panose="05000000000000000000" pitchFamily="2" charset="2"/>
              <a:buChar char="§"/>
            </a:pPr>
            <a:r>
              <a:rPr lang="en-US" dirty="0"/>
              <a:t>Anxiety and depression are common alongside SLE and can both erode quality of life and undermine adherence to treatment (Nguyen, Huang and O’Neill, 2021)</a:t>
            </a:r>
          </a:p>
        </p:txBody>
      </p:sp>
    </p:spTree>
    <p:extLst>
      <p:ext uri="{BB962C8B-B14F-4D97-AF65-F5344CB8AC3E}">
        <p14:creationId xmlns:p14="http://schemas.microsoft.com/office/powerpoint/2010/main" val="3721885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1F417-B614-4EAA-849A-E9B3748B5E1F}"/>
              </a:ext>
            </a:extLst>
          </p:cNvPr>
          <p:cNvSpPr>
            <a:spLocks noGrp="1"/>
          </p:cNvSpPr>
          <p:nvPr>
            <p:ph type="title"/>
          </p:nvPr>
        </p:nvSpPr>
        <p:spPr/>
        <p:txBody>
          <a:bodyPr>
            <a:normAutofit/>
          </a:bodyPr>
          <a:lstStyle/>
          <a:p>
            <a:r>
              <a:rPr lang="en-US" sz="3200" b="1" dirty="0"/>
              <a:t>Prevention and Risk Reduction Strategies</a:t>
            </a:r>
            <a:endParaRPr lang="en-GB" sz="3200" b="1" dirty="0"/>
          </a:p>
        </p:txBody>
      </p:sp>
      <p:sp>
        <p:nvSpPr>
          <p:cNvPr id="3" name="Content Placeholder 2">
            <a:extLst>
              <a:ext uri="{FF2B5EF4-FFF2-40B4-BE49-F238E27FC236}">
                <a16:creationId xmlns:a16="http://schemas.microsoft.com/office/drawing/2014/main" id="{51B26E2B-BE22-412C-AB2C-7E2A27069A7D}"/>
              </a:ext>
            </a:extLst>
          </p:cNvPr>
          <p:cNvSpPr>
            <a:spLocks noGrp="1"/>
          </p:cNvSpPr>
          <p:nvPr>
            <p:ph idx="1"/>
          </p:nvPr>
        </p:nvSpPr>
        <p:spPr>
          <a:xfrm>
            <a:off x="404037" y="1845734"/>
            <a:ext cx="11259879" cy="4485954"/>
          </a:xfrm>
        </p:spPr>
        <p:txBody>
          <a:bodyPr>
            <a:normAutofit fontScale="92500" lnSpcReduction="20000"/>
          </a:bodyPr>
          <a:lstStyle/>
          <a:p>
            <a:pPr algn="just">
              <a:lnSpc>
                <a:spcPct val="150000"/>
              </a:lnSpc>
              <a:buFont typeface="Wingdings" panose="05000000000000000000" pitchFamily="2" charset="2"/>
              <a:buChar char="§"/>
            </a:pPr>
            <a:r>
              <a:rPr lang="en-US" dirty="0"/>
              <a:t>Given the strong genetic and immunological basis of SLE, there is currently no way to prevent the disease outright (Dai et al., 2025).</a:t>
            </a:r>
          </a:p>
          <a:p>
            <a:pPr algn="just">
              <a:lnSpc>
                <a:spcPct val="150000"/>
              </a:lnSpc>
              <a:buFont typeface="Wingdings" panose="05000000000000000000" pitchFamily="2" charset="2"/>
              <a:buChar char="§"/>
            </a:pPr>
            <a:r>
              <a:rPr lang="en-US" dirty="0"/>
              <a:t>Prevention efforts therefore focus on slowing disease progression through timely diagnosis, effective treatment and consistent follow-up (Fanouriakis et al., 2024).</a:t>
            </a:r>
          </a:p>
          <a:p>
            <a:pPr algn="just">
              <a:lnSpc>
                <a:spcPct val="150000"/>
              </a:lnSpc>
              <a:buFont typeface="Wingdings" panose="05000000000000000000" pitchFamily="2" charset="2"/>
              <a:buChar char="§"/>
            </a:pPr>
            <a:r>
              <a:rPr lang="en-US" dirty="0"/>
              <a:t>Modifiable risk factors worth addressing include smoking, cardiovascular risk, infection and medication adherence (Svenungsson et al., 2001; Fanouriakis et al., 2024).</a:t>
            </a:r>
          </a:p>
          <a:p>
            <a:pPr algn="just">
              <a:lnSpc>
                <a:spcPct val="150000"/>
              </a:lnSpc>
              <a:buFont typeface="Wingdings" panose="05000000000000000000" pitchFamily="2" charset="2"/>
              <a:buChar char="§"/>
            </a:pPr>
            <a:r>
              <a:rPr lang="en-US" dirty="0"/>
              <a:t>Teaching patients to recognise early flare symptoms allows treatment to start sooner, helping avoid downstream complications (Nguyen et al., 2021).</a:t>
            </a:r>
          </a:p>
        </p:txBody>
      </p:sp>
    </p:spTree>
    <p:extLst>
      <p:ext uri="{BB962C8B-B14F-4D97-AF65-F5344CB8AC3E}">
        <p14:creationId xmlns:p14="http://schemas.microsoft.com/office/powerpoint/2010/main" val="13244680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CDDC9-9689-48EB-A891-114C5A7AFA3D}"/>
              </a:ext>
            </a:extLst>
          </p:cNvPr>
          <p:cNvSpPr>
            <a:spLocks noGrp="1"/>
          </p:cNvSpPr>
          <p:nvPr>
            <p:ph type="title"/>
          </p:nvPr>
        </p:nvSpPr>
        <p:spPr/>
        <p:txBody>
          <a:bodyPr>
            <a:normAutofit/>
          </a:bodyPr>
          <a:lstStyle/>
          <a:p>
            <a:r>
              <a:rPr lang="en-US" sz="3200" b="1" dirty="0"/>
              <a:t>Skills, Values and Behaviours Required for Co-productive Care</a:t>
            </a:r>
            <a:endParaRPr lang="en-GB" sz="3200" b="1" dirty="0"/>
          </a:p>
        </p:txBody>
      </p:sp>
      <p:sp>
        <p:nvSpPr>
          <p:cNvPr id="4" name="Rectangle 1">
            <a:extLst>
              <a:ext uri="{FF2B5EF4-FFF2-40B4-BE49-F238E27FC236}">
                <a16:creationId xmlns:a16="http://schemas.microsoft.com/office/drawing/2014/main" id="{A9728490-C686-4CFE-B6CF-D2A328C94AB7}"/>
              </a:ext>
            </a:extLst>
          </p:cNvPr>
          <p:cNvSpPr>
            <a:spLocks noGrp="1" noChangeArrowheads="1"/>
          </p:cNvSpPr>
          <p:nvPr>
            <p:ph idx="1"/>
          </p:nvPr>
        </p:nvSpPr>
        <p:spPr bwMode="auto">
          <a:xfrm>
            <a:off x="503853" y="1781965"/>
            <a:ext cx="11277022" cy="47961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Delivering good SLE care relies on clinicians who communicate clearly, listen actively and involve patients genuinely in decisions (NHS England, 2023).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Patients bring first-hand expertise about living with the condition, and care plans should reflect their own goals, preferences and concerns (NHS England, 2023; Batalden et al., 2022).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Important professional values include: (NHS England, 2023)</a:t>
            </a:r>
          </a:p>
          <a:p>
            <a:pPr lvl="2" eaLnBrk="0" fontAlgn="base" hangingPunct="0">
              <a:lnSpc>
                <a:spcPct val="150000"/>
              </a:lnSpc>
              <a:spcBef>
                <a:spcPct val="0"/>
              </a:spcBef>
              <a:spcAft>
                <a:spcPct val="0"/>
              </a:spcAft>
              <a:buClrTx/>
              <a:buFont typeface="Wingdings" panose="05000000000000000000" pitchFamily="2" charset="2"/>
              <a:buChar char="ü"/>
            </a:pPr>
            <a:r>
              <a:rPr kumimoji="0" lang="en-US" altLang="en-US" sz="1600" b="0" i="0" u="none" strike="noStrike" cap="none" normalizeH="0" baseline="0" dirty="0">
                <a:ln>
                  <a:noFill/>
                </a:ln>
                <a:solidFill>
                  <a:schemeClr val="tx1"/>
                </a:solidFill>
                <a:effectLst/>
                <a:latin typeface="Arial" panose="020B0604020202020204" pitchFamily="34" charset="0"/>
              </a:rPr>
              <a:t>Respect </a:t>
            </a:r>
          </a:p>
          <a:p>
            <a:pPr lvl="2" eaLnBrk="0" fontAlgn="base" hangingPunct="0">
              <a:lnSpc>
                <a:spcPct val="150000"/>
              </a:lnSpc>
              <a:spcBef>
                <a:spcPct val="0"/>
              </a:spcBef>
              <a:spcAft>
                <a:spcPct val="0"/>
              </a:spcAft>
              <a:buClrTx/>
              <a:buFont typeface="Wingdings" panose="05000000000000000000" pitchFamily="2" charset="2"/>
              <a:buChar char="ü"/>
            </a:pPr>
            <a:r>
              <a:rPr kumimoji="0" lang="en-US" altLang="en-US" sz="1600" b="0" i="0" u="none" strike="noStrike" cap="none" normalizeH="0" baseline="0" dirty="0">
                <a:ln>
                  <a:noFill/>
                </a:ln>
                <a:solidFill>
                  <a:schemeClr val="tx1"/>
                </a:solidFill>
                <a:effectLst/>
                <a:latin typeface="Arial" panose="020B0604020202020204" pitchFamily="34" charset="0"/>
              </a:rPr>
              <a:t>Compassion </a:t>
            </a:r>
          </a:p>
          <a:p>
            <a:pPr lvl="2" eaLnBrk="0" fontAlgn="base" hangingPunct="0">
              <a:lnSpc>
                <a:spcPct val="150000"/>
              </a:lnSpc>
              <a:spcBef>
                <a:spcPct val="0"/>
              </a:spcBef>
              <a:spcAft>
                <a:spcPct val="0"/>
              </a:spcAft>
              <a:buClrTx/>
              <a:buFont typeface="Wingdings" panose="05000000000000000000" pitchFamily="2" charset="2"/>
              <a:buChar char="ü"/>
            </a:pPr>
            <a:r>
              <a:rPr kumimoji="0" lang="en-US" altLang="en-US" sz="1600" b="0" i="0" u="none" strike="noStrike" cap="none" normalizeH="0" baseline="0" dirty="0">
                <a:ln>
                  <a:noFill/>
                </a:ln>
                <a:solidFill>
                  <a:schemeClr val="tx1"/>
                </a:solidFill>
                <a:effectLst/>
                <a:latin typeface="Arial" panose="020B0604020202020204" pitchFamily="34" charset="0"/>
              </a:rPr>
              <a:t>Empathy </a:t>
            </a:r>
          </a:p>
          <a:p>
            <a:pPr lvl="2" eaLnBrk="0" fontAlgn="base" hangingPunct="0">
              <a:lnSpc>
                <a:spcPct val="150000"/>
              </a:lnSpc>
              <a:spcBef>
                <a:spcPct val="0"/>
              </a:spcBef>
              <a:spcAft>
                <a:spcPct val="0"/>
              </a:spcAft>
              <a:buClrTx/>
              <a:buFont typeface="Wingdings" panose="05000000000000000000" pitchFamily="2" charset="2"/>
              <a:buChar char="ü"/>
            </a:pPr>
            <a:r>
              <a:rPr kumimoji="0" lang="en-US" altLang="en-US" sz="1600" b="0" i="0" u="none" strike="noStrike" cap="none" normalizeH="0" baseline="0" dirty="0">
                <a:ln>
                  <a:noFill/>
                </a:ln>
                <a:solidFill>
                  <a:schemeClr val="tx1"/>
                </a:solidFill>
                <a:effectLst/>
                <a:latin typeface="Arial" panose="020B0604020202020204" pitchFamily="34" charset="0"/>
              </a:rPr>
              <a:t>Cultural sensitivity </a:t>
            </a:r>
          </a:p>
          <a:p>
            <a:pPr lvl="2" eaLnBrk="0" fontAlgn="base" hangingPunct="0">
              <a:lnSpc>
                <a:spcPct val="150000"/>
              </a:lnSpc>
              <a:spcBef>
                <a:spcPct val="0"/>
              </a:spcBef>
              <a:spcAft>
                <a:spcPct val="0"/>
              </a:spcAft>
              <a:buClrTx/>
              <a:buFont typeface="Wingdings" panose="05000000000000000000" pitchFamily="2" charset="2"/>
              <a:buChar char="ü"/>
            </a:pPr>
            <a:r>
              <a:rPr kumimoji="0" lang="en-US" altLang="en-US" sz="1600" b="0" i="0" u="none" strike="noStrike" cap="none" normalizeH="0" baseline="0" dirty="0">
                <a:ln>
                  <a:noFill/>
                </a:ln>
                <a:solidFill>
                  <a:schemeClr val="tx1"/>
                </a:solidFill>
                <a:effectLst/>
                <a:latin typeface="Arial" panose="020B0604020202020204" pitchFamily="34" charset="0"/>
              </a:rPr>
              <a:t>Patient autonomy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Working as equal partners in this way — co-production — builds trust, strengthens adherence and improves patient satisfaction (Batalden et al., 2022). </a:t>
            </a:r>
          </a:p>
        </p:txBody>
      </p:sp>
    </p:spTree>
    <p:extLst>
      <p:ext uri="{BB962C8B-B14F-4D97-AF65-F5344CB8AC3E}">
        <p14:creationId xmlns:p14="http://schemas.microsoft.com/office/powerpoint/2010/main" val="813466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43A4C-8EEC-44EE-A3C4-C523AE2B935F}"/>
              </a:ext>
            </a:extLst>
          </p:cNvPr>
          <p:cNvSpPr>
            <a:spLocks noGrp="1"/>
          </p:cNvSpPr>
          <p:nvPr>
            <p:ph type="title"/>
          </p:nvPr>
        </p:nvSpPr>
        <p:spPr/>
        <p:txBody>
          <a:bodyPr>
            <a:normAutofit/>
          </a:bodyPr>
          <a:lstStyle/>
          <a:p>
            <a:r>
              <a:rPr lang="en-GB" sz="3200" b="1" dirty="0"/>
              <a:t>Recommendations for Improving SLE Management</a:t>
            </a:r>
          </a:p>
        </p:txBody>
      </p:sp>
      <p:sp>
        <p:nvSpPr>
          <p:cNvPr id="3" name="Content Placeholder 2">
            <a:extLst>
              <a:ext uri="{FF2B5EF4-FFF2-40B4-BE49-F238E27FC236}">
                <a16:creationId xmlns:a16="http://schemas.microsoft.com/office/drawing/2014/main" id="{A8D49E10-D99F-4F7F-9798-5FC7B4E8843C}"/>
              </a:ext>
            </a:extLst>
          </p:cNvPr>
          <p:cNvSpPr>
            <a:spLocks noGrp="1"/>
          </p:cNvSpPr>
          <p:nvPr>
            <p:ph idx="1"/>
          </p:nvPr>
        </p:nvSpPr>
        <p:spPr>
          <a:xfrm>
            <a:off x="563218" y="2090282"/>
            <a:ext cx="10701978" cy="4693290"/>
          </a:xfrm>
        </p:spPr>
        <p:txBody>
          <a:bodyPr>
            <a:normAutofit/>
          </a:bodyPr>
          <a:lstStyle/>
          <a:p>
            <a:pPr algn="just">
              <a:lnSpc>
                <a:spcPct val="150000"/>
              </a:lnSpc>
              <a:buFont typeface="Wingdings" panose="05000000000000000000" pitchFamily="2" charset="2"/>
              <a:buChar char="§"/>
            </a:pPr>
            <a:r>
              <a:rPr lang="en-US" sz="1600" dirty="0"/>
              <a:t>Strengthen recognition of early symptoms in primary care so that diagnosis, and the organ damage delay can cause, is minimised (Yang et al., 2024; Fanouriakis et al., 2024).</a:t>
            </a:r>
          </a:p>
          <a:p>
            <a:pPr algn="just">
              <a:lnSpc>
                <a:spcPct val="150000"/>
              </a:lnSpc>
              <a:buFont typeface="Wingdings" panose="05000000000000000000" pitchFamily="2" charset="2"/>
              <a:buChar char="§"/>
            </a:pPr>
            <a:r>
              <a:rPr lang="en-US" sz="1600" dirty="0"/>
              <a:t>Expand multidisciplinary pathways to draw in specialist nurses, rheumatology teams and community pharmacy services (Galoppini et al., 2023; Fanouriakis et al., 2024).</a:t>
            </a:r>
          </a:p>
          <a:p>
            <a:pPr algn="just">
              <a:lnSpc>
                <a:spcPct val="150000"/>
              </a:lnSpc>
              <a:buFont typeface="Wingdings" panose="05000000000000000000" pitchFamily="2" charset="2"/>
              <a:buChar char="§"/>
            </a:pPr>
            <a:r>
              <a:rPr lang="en-US" sz="1600" dirty="0"/>
              <a:t>Widen access to individually tailored care that genuinely supports shared decision-making and self-management (NHS England, 2023; Nguyen, Huang and O’Neill, 2021).</a:t>
            </a:r>
          </a:p>
          <a:p>
            <a:pPr algn="just">
              <a:lnSpc>
                <a:spcPct val="150000"/>
              </a:lnSpc>
              <a:buFont typeface="Wingdings" panose="05000000000000000000" pitchFamily="2" charset="2"/>
              <a:buChar char="§"/>
            </a:pPr>
            <a:r>
              <a:rPr lang="en-US" sz="1600" dirty="0"/>
              <a:t>Reduce health inequities by improving access to specialist and psychological services and providing culturally appropriate health education (Barber et al., 2021; NHS England, 2023).</a:t>
            </a:r>
          </a:p>
          <a:p>
            <a:pPr algn="just">
              <a:lnSpc>
                <a:spcPct val="150000"/>
              </a:lnSpc>
              <a:buFont typeface="Wingdings" panose="05000000000000000000" pitchFamily="2" charset="2"/>
              <a:buChar char="§"/>
            </a:pPr>
            <a:r>
              <a:rPr lang="en-US" sz="1600" dirty="0"/>
              <a:t>Support initiatives that improve treatment effectiveness while limiting the harms of polypharmacy, and expand the role of precision medicine (Fanouriakis et al., 2024; Saegusa et al., 2025).</a:t>
            </a:r>
          </a:p>
        </p:txBody>
      </p:sp>
    </p:spTree>
    <p:extLst>
      <p:ext uri="{BB962C8B-B14F-4D97-AF65-F5344CB8AC3E}">
        <p14:creationId xmlns:p14="http://schemas.microsoft.com/office/powerpoint/2010/main" val="4406471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F393-3597-4F86-8D4F-379C0B3B1559}"/>
              </a:ext>
            </a:extLst>
          </p:cNvPr>
          <p:cNvSpPr>
            <a:spLocks noGrp="1"/>
          </p:cNvSpPr>
          <p:nvPr>
            <p:ph type="title"/>
          </p:nvPr>
        </p:nvSpPr>
        <p:spPr>
          <a:xfrm>
            <a:off x="2817845" y="465794"/>
            <a:ext cx="8688355" cy="1293028"/>
          </a:xfrm>
        </p:spPr>
        <p:txBody>
          <a:bodyPr>
            <a:normAutofit/>
          </a:bodyPr>
          <a:lstStyle/>
          <a:p>
            <a:r>
              <a:rPr lang="en-US" sz="3200" b="1" dirty="0"/>
              <a:t>Supported Self-Management for People Living with SLE</a:t>
            </a:r>
            <a:endParaRPr lang="en-GB" sz="3200" b="1" dirty="0"/>
          </a:p>
        </p:txBody>
      </p:sp>
      <p:sp>
        <p:nvSpPr>
          <p:cNvPr id="4" name="Rectangle 1">
            <a:extLst>
              <a:ext uri="{FF2B5EF4-FFF2-40B4-BE49-F238E27FC236}">
                <a16:creationId xmlns:a16="http://schemas.microsoft.com/office/drawing/2014/main" id="{F8A7B4FF-EDFA-41B8-A316-36D2AB464A0A}"/>
              </a:ext>
            </a:extLst>
          </p:cNvPr>
          <p:cNvSpPr>
            <a:spLocks noGrp="1" noChangeArrowheads="1"/>
          </p:cNvSpPr>
          <p:nvPr>
            <p:ph idx="1"/>
          </p:nvPr>
        </p:nvSpPr>
        <p:spPr bwMode="auto">
          <a:xfrm>
            <a:off x="429208" y="1611669"/>
            <a:ext cx="10857543" cy="5027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With the right support, patients can build the confidence needed to manage symptoms, make informed treatment choices and navigate the lifestyle challenges of SLE.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Key self-management strategies include: </a:t>
            </a:r>
          </a:p>
          <a:p>
            <a:pPr marL="761238" lvl="2" indent="-285750" eaLnBrk="0" fontAlgn="base" hangingPunct="0">
              <a:lnSpc>
                <a:spcPct val="150000"/>
              </a:lnSpc>
              <a:spcBef>
                <a:spcPct val="0"/>
              </a:spcBef>
              <a:spcAft>
                <a:spcPct val="0"/>
              </a:spcAft>
              <a:buClrTx/>
              <a:buFont typeface="Wingdings" panose="05000000000000000000" pitchFamily="2" charset="2"/>
              <a:buChar char="ü"/>
            </a:pPr>
            <a:r>
              <a:rPr kumimoji="0" lang="en-US" altLang="en-US" b="0" i="0" u="none" strike="noStrike" cap="none" normalizeH="0" baseline="0" dirty="0">
                <a:ln>
                  <a:noFill/>
                </a:ln>
                <a:solidFill>
                  <a:schemeClr val="tx1"/>
                </a:solidFill>
                <a:effectLst/>
                <a:latin typeface="Arial" panose="020B0604020202020204" pitchFamily="34" charset="0"/>
              </a:rPr>
              <a:t>Recognising early flare symptoms </a:t>
            </a:r>
          </a:p>
          <a:p>
            <a:pPr marL="761238" lvl="2" indent="-285750" eaLnBrk="0" fontAlgn="base" hangingPunct="0">
              <a:lnSpc>
                <a:spcPct val="150000"/>
              </a:lnSpc>
              <a:spcBef>
                <a:spcPct val="0"/>
              </a:spcBef>
              <a:spcAft>
                <a:spcPct val="0"/>
              </a:spcAft>
              <a:buClrTx/>
              <a:buFont typeface="Wingdings" panose="05000000000000000000" pitchFamily="2" charset="2"/>
              <a:buChar char="ü"/>
            </a:pPr>
            <a:r>
              <a:rPr kumimoji="0" lang="en-US" altLang="en-US" b="0" i="0" u="none" strike="noStrike" cap="none" normalizeH="0" baseline="0" dirty="0">
                <a:ln>
                  <a:noFill/>
                </a:ln>
                <a:solidFill>
                  <a:schemeClr val="tx1"/>
                </a:solidFill>
                <a:effectLst/>
                <a:latin typeface="Arial" panose="020B0604020202020204" pitchFamily="34" charset="0"/>
              </a:rPr>
              <a:t>Medication adherence </a:t>
            </a:r>
          </a:p>
          <a:p>
            <a:pPr marL="761238" lvl="2" indent="-285750" eaLnBrk="0" fontAlgn="base" hangingPunct="0">
              <a:lnSpc>
                <a:spcPct val="150000"/>
              </a:lnSpc>
              <a:spcBef>
                <a:spcPct val="0"/>
              </a:spcBef>
              <a:spcAft>
                <a:spcPct val="0"/>
              </a:spcAft>
              <a:buClrTx/>
              <a:buFont typeface="Wingdings" panose="05000000000000000000" pitchFamily="2" charset="2"/>
              <a:buChar char="ü"/>
            </a:pPr>
            <a:r>
              <a:rPr kumimoji="0" lang="en-US" altLang="en-US" b="0" i="0" u="none" strike="noStrike" cap="none" normalizeH="0" baseline="0" dirty="0">
                <a:ln>
                  <a:noFill/>
                </a:ln>
                <a:solidFill>
                  <a:schemeClr val="tx1"/>
                </a:solidFill>
                <a:effectLst/>
                <a:latin typeface="Arial" panose="020B0604020202020204" pitchFamily="34" charset="0"/>
              </a:rPr>
              <a:t>Fatigue management </a:t>
            </a:r>
          </a:p>
          <a:p>
            <a:pPr marL="761238" lvl="2" indent="-285750" eaLnBrk="0" fontAlgn="base" hangingPunct="0">
              <a:lnSpc>
                <a:spcPct val="150000"/>
              </a:lnSpc>
              <a:spcBef>
                <a:spcPct val="0"/>
              </a:spcBef>
              <a:spcAft>
                <a:spcPct val="0"/>
              </a:spcAft>
              <a:buClrTx/>
              <a:buFont typeface="Wingdings" panose="05000000000000000000" pitchFamily="2" charset="2"/>
              <a:buChar char="ü"/>
            </a:pPr>
            <a:r>
              <a:rPr kumimoji="0" lang="en-US" altLang="en-US" b="0" i="0" u="none" strike="noStrike" cap="none" normalizeH="0" baseline="0" dirty="0">
                <a:ln>
                  <a:noFill/>
                </a:ln>
                <a:solidFill>
                  <a:schemeClr val="tx1"/>
                </a:solidFill>
                <a:effectLst/>
                <a:latin typeface="Arial" panose="020B0604020202020204" pitchFamily="34" charset="0"/>
              </a:rPr>
              <a:t>Maintaining physical activity </a:t>
            </a:r>
          </a:p>
          <a:p>
            <a:pPr marL="761238" lvl="2" indent="-285750" eaLnBrk="0" fontAlgn="base" hangingPunct="0">
              <a:lnSpc>
                <a:spcPct val="150000"/>
              </a:lnSpc>
              <a:spcBef>
                <a:spcPct val="0"/>
              </a:spcBef>
              <a:spcAft>
                <a:spcPct val="0"/>
              </a:spcAft>
              <a:buClrTx/>
              <a:buFont typeface="Wingdings" panose="05000000000000000000" pitchFamily="2" charset="2"/>
              <a:buChar char="ü"/>
            </a:pPr>
            <a:r>
              <a:rPr kumimoji="0" lang="en-US" altLang="en-US" b="0" i="0" u="none" strike="noStrike" cap="none" normalizeH="0" baseline="0" dirty="0">
                <a:ln>
                  <a:noFill/>
                </a:ln>
                <a:solidFill>
                  <a:schemeClr val="tx1"/>
                </a:solidFill>
                <a:effectLst/>
                <a:latin typeface="Arial" panose="020B0604020202020204" pitchFamily="34" charset="0"/>
              </a:rPr>
              <a:t>Understanding triggers and prevention strategies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Self-management should never mean patients are left to cope alone; ongoing education and support from the care team remain essential (NHS England, 2023).</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Access to self-management could be broadened through digital tools, structured education and peer support networks, all working towards greater patient independence.</a:t>
            </a:r>
          </a:p>
        </p:txBody>
      </p:sp>
    </p:spTree>
    <p:extLst>
      <p:ext uri="{BB962C8B-B14F-4D97-AF65-F5344CB8AC3E}">
        <p14:creationId xmlns:p14="http://schemas.microsoft.com/office/powerpoint/2010/main" val="3985033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8E2FF-621B-45A9-BDEB-3E88C4442161}"/>
              </a:ext>
            </a:extLst>
          </p:cNvPr>
          <p:cNvSpPr>
            <a:spLocks noGrp="1"/>
          </p:cNvSpPr>
          <p:nvPr>
            <p:ph type="title"/>
          </p:nvPr>
        </p:nvSpPr>
        <p:spPr>
          <a:xfrm>
            <a:off x="4315587" y="186070"/>
            <a:ext cx="7876413" cy="1293028"/>
          </a:xfrm>
        </p:spPr>
        <p:txBody>
          <a:bodyPr>
            <a:normAutofit fontScale="90000"/>
          </a:bodyPr>
          <a:lstStyle/>
          <a:p>
            <a:r>
              <a:rPr lang="en-US" sz="3200" b="1" dirty="0"/>
              <a:t>Comprehensive Model of Personalised Care in SLE Management</a:t>
            </a:r>
            <a:endParaRPr lang="en-GB" sz="3200" b="1" dirty="0"/>
          </a:p>
        </p:txBody>
      </p:sp>
      <p:graphicFrame>
        <p:nvGraphicFramePr>
          <p:cNvPr id="6" name="Table 5">
            <a:extLst>
              <a:ext uri="{FF2B5EF4-FFF2-40B4-BE49-F238E27FC236}">
                <a16:creationId xmlns:a16="http://schemas.microsoft.com/office/drawing/2014/main" id="{A401E232-D181-4808-8D46-1E7342D50B5F}"/>
              </a:ext>
            </a:extLst>
          </p:cNvPr>
          <p:cNvGraphicFramePr>
            <a:graphicFrameLocks noGrp="1"/>
          </p:cNvGraphicFramePr>
          <p:nvPr>
            <p:extLst>
              <p:ext uri="{D42A27DB-BD31-4B8C-83A1-F6EECF244321}">
                <p14:modId xmlns:p14="http://schemas.microsoft.com/office/powerpoint/2010/main" val="1892054371"/>
              </p:ext>
            </p:extLst>
          </p:nvPr>
        </p:nvGraphicFramePr>
        <p:xfrm>
          <a:off x="0" y="1584462"/>
          <a:ext cx="12075042" cy="4551326"/>
        </p:xfrm>
        <a:graphic>
          <a:graphicData uri="http://schemas.openxmlformats.org/drawingml/2006/table">
            <a:tbl>
              <a:tblPr firstRow="1" firstCol="1" bandRow="1">
                <a:tableStyleId>{BDBED569-4797-4DF1-A0F4-6AAB3CD982D8}</a:tableStyleId>
              </a:tblPr>
              <a:tblGrid>
                <a:gridCol w="3758609">
                  <a:extLst>
                    <a:ext uri="{9D8B030D-6E8A-4147-A177-3AD203B41FA5}">
                      <a16:colId xmlns:a16="http://schemas.microsoft.com/office/drawing/2014/main" val="3024804399"/>
                    </a:ext>
                  </a:extLst>
                </a:gridCol>
                <a:gridCol w="3923414">
                  <a:extLst>
                    <a:ext uri="{9D8B030D-6E8A-4147-A177-3AD203B41FA5}">
                      <a16:colId xmlns:a16="http://schemas.microsoft.com/office/drawing/2014/main" val="4277732149"/>
                    </a:ext>
                  </a:extLst>
                </a:gridCol>
                <a:gridCol w="4393019">
                  <a:extLst>
                    <a:ext uri="{9D8B030D-6E8A-4147-A177-3AD203B41FA5}">
                      <a16:colId xmlns:a16="http://schemas.microsoft.com/office/drawing/2014/main" val="1843289583"/>
                    </a:ext>
                  </a:extLst>
                </a:gridCol>
              </a:tblGrid>
              <a:tr h="308133">
                <a:tc>
                  <a:txBody>
                    <a:bodyPr/>
                    <a:lstStyle/>
                    <a:p>
                      <a:pPr marL="0" marR="0" algn="ctr">
                        <a:lnSpc>
                          <a:spcPct val="107000"/>
                        </a:lnSpc>
                        <a:spcBef>
                          <a:spcPts val="0"/>
                        </a:spcBef>
                        <a:spcAft>
                          <a:spcPts val="0"/>
                        </a:spcAft>
                      </a:pPr>
                      <a:r>
                        <a:rPr lang="en-GB" sz="1400">
                          <a:effectLst/>
                        </a:rPr>
                        <a:t>1. Shared decision-making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400">
                          <a:effectLst/>
                        </a:rPr>
                        <a:t>2. Personalised care &amp; support planning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400">
                          <a:effectLst/>
                        </a:rPr>
                        <a:t>3. Enabling choice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3564919"/>
                  </a:ext>
                </a:extLst>
              </a:tr>
              <a:tr h="1752342">
                <a:tc>
                  <a:txBody>
                    <a:bodyPr/>
                    <a:lstStyle/>
                    <a:p>
                      <a:pPr marL="0" marR="0">
                        <a:lnSpc>
                          <a:spcPct val="150000"/>
                        </a:lnSpc>
                        <a:spcBef>
                          <a:spcPts val="0"/>
                        </a:spcBef>
                        <a:spcAft>
                          <a:spcPts val="0"/>
                        </a:spcAft>
                      </a:pPr>
                      <a:r>
                        <a:rPr lang="en-GB" sz="1400" b="0" dirty="0">
                          <a:effectLst/>
                        </a:rPr>
                        <a:t>Medication choices, steroid tapering, biologic use and pregnancy planning are decided jointly, with clinician and patient acting as equal partners (NHS England, 2023; Fanouriakis et al., 2024).</a:t>
                      </a:r>
                    </a:p>
                  </a:txBody>
                  <a:tcPr marL="68580" marR="68580" marT="0" marB="0"/>
                </a:tc>
                <a:tc>
                  <a:txBody>
                    <a:bodyPr/>
                    <a:lstStyle/>
                    <a:p>
                      <a:pPr marL="0" marR="0">
                        <a:lnSpc>
                          <a:spcPct val="150000"/>
                        </a:lnSpc>
                        <a:spcBef>
                          <a:spcPts val="0"/>
                        </a:spcBef>
                        <a:spcAft>
                          <a:spcPts val="0"/>
                        </a:spcAft>
                      </a:pPr>
                      <a:r>
                        <a:rPr lang="en-GB" sz="1400" dirty="0">
                          <a:effectLst/>
                        </a:rPr>
                        <a:t>Together, patient and clinician agree a care plan addressing symptoms, flare triggers, organ involvement, personal goals, treatment risks and a plan of action should the disease worsen (NHS England, 2023; NICE, 2025).</a:t>
                      </a:r>
                    </a:p>
                  </a:txBody>
                  <a:tcPr marL="68580" marR="68580" marT="0" marB="0"/>
                </a:tc>
                <a:tc>
                  <a:txBody>
                    <a:bodyPr/>
                    <a:lstStyle/>
                    <a:p>
                      <a:pPr marL="0" marR="0">
                        <a:lnSpc>
                          <a:spcPct val="150000"/>
                        </a:lnSpc>
                        <a:spcBef>
                          <a:spcPts val="0"/>
                        </a:spcBef>
                        <a:spcAft>
                          <a:spcPts val="0"/>
                        </a:spcAft>
                      </a:pPr>
                      <a:r>
                        <a:rPr lang="en-GB" sz="1400">
                          <a:effectLst/>
                        </a:rPr>
                        <a:t>Patients are helped to select clinically suitable treatments, appointment formats, care settings and support services that fit their own preferences and circumstances (NHS England, 2023; NICE, 2025).</a:t>
                      </a:r>
                    </a:p>
                  </a:txBody>
                  <a:tcPr marL="68580" marR="68580" marT="0" marB="0"/>
                </a:tc>
                <a:extLst>
                  <a:ext uri="{0D108BD9-81ED-4DB2-BD59-A6C34878D82A}">
                    <a16:rowId xmlns:a16="http://schemas.microsoft.com/office/drawing/2014/main" val="1168986707"/>
                  </a:ext>
                </a:extLst>
              </a:tr>
              <a:tr h="488844">
                <a:tc>
                  <a:txBody>
                    <a:bodyPr/>
                    <a:lstStyle/>
                    <a:p>
                      <a:pPr marL="0" marR="0" algn="ctr">
                        <a:lnSpc>
                          <a:spcPct val="150000"/>
                        </a:lnSpc>
                        <a:spcBef>
                          <a:spcPts val="0"/>
                        </a:spcBef>
                        <a:spcAft>
                          <a:spcPts val="0"/>
                        </a:spcAft>
                      </a:pPr>
                      <a:r>
                        <a:rPr lang="en-GB" sz="1400" dirty="0">
                          <a:effectLst/>
                        </a:rPr>
                        <a:t>4. Social prescribing &amp; community support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400">
                          <a:effectLst/>
                        </a:rPr>
                        <a:t>5. Supported self-management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400">
                          <a:effectLst/>
                        </a:rPr>
                        <a:t>6. Personal health budgets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64253868"/>
                  </a:ext>
                </a:extLst>
              </a:tr>
              <a:tr h="1752342">
                <a:tc>
                  <a:txBody>
                    <a:bodyPr/>
                    <a:lstStyle/>
                    <a:p>
                      <a:pPr marL="0" marR="0">
                        <a:lnSpc>
                          <a:spcPct val="150000"/>
                        </a:lnSpc>
                        <a:spcBef>
                          <a:spcPts val="0"/>
                        </a:spcBef>
                        <a:spcAft>
                          <a:spcPts val="0"/>
                        </a:spcAft>
                      </a:pPr>
                      <a:r>
                        <a:rPr lang="en-GB" sz="1400" b="0" dirty="0">
                          <a:effectLst/>
                        </a:rPr>
                        <a:t>Link workers help patients connect with lupus charities, peer networks, psychological support, community exercise schemes, welfare advice and employment services (NHS England, 2023; Galoppini et al., 2023).</a:t>
                      </a:r>
                    </a:p>
                  </a:txBody>
                  <a:tcPr marL="68580" marR="68580" marT="0" marB="0"/>
                </a:tc>
                <a:tc>
                  <a:txBody>
                    <a:bodyPr/>
                    <a:lstStyle/>
                    <a:p>
                      <a:pPr marL="0" marR="0">
                        <a:lnSpc>
                          <a:spcPct val="150000"/>
                        </a:lnSpc>
                        <a:spcBef>
                          <a:spcPts val="0"/>
                        </a:spcBef>
                        <a:spcAft>
                          <a:spcPts val="0"/>
                        </a:spcAft>
                      </a:pPr>
                      <a:r>
                        <a:rPr lang="en-GB" sz="1400" dirty="0">
                          <a:effectLst/>
                        </a:rPr>
                        <a:t>Coaching and education build patients' confidence in adherence, flare recognition, fatigue management, sun protection, activity and trigger avoidance (NHS England, 2023; Klein and Kunz, 2022).</a:t>
                      </a:r>
                    </a:p>
                  </a:txBody>
                  <a:tcPr marL="68580" marR="68580" marT="0" marB="0"/>
                </a:tc>
                <a:tc>
                  <a:txBody>
                    <a:bodyPr/>
                    <a:lstStyle/>
                    <a:p>
                      <a:pPr marL="0" marR="0">
                        <a:lnSpc>
                          <a:spcPct val="150000"/>
                        </a:lnSpc>
                        <a:spcBef>
                          <a:spcPts val="0"/>
                        </a:spcBef>
                        <a:spcAft>
                          <a:spcPts val="0"/>
                        </a:spcAft>
                      </a:pPr>
                      <a:r>
                        <a:rPr lang="en-GB" sz="1400" dirty="0">
                          <a:effectLst/>
                        </a:rPr>
                        <a:t>For those who qualify, flexible funding can help cover transport, rehabilitation, psychological support, equipment or joined-up health and social care needs (NHS England, 2023).</a:t>
                      </a:r>
                    </a:p>
                  </a:txBody>
                  <a:tcPr marL="68580" marR="68580" marT="0" marB="0"/>
                </a:tc>
                <a:extLst>
                  <a:ext uri="{0D108BD9-81ED-4DB2-BD59-A6C34878D82A}">
                    <a16:rowId xmlns:a16="http://schemas.microsoft.com/office/drawing/2014/main" val="1634671868"/>
                  </a:ext>
                </a:extLst>
              </a:tr>
            </a:tbl>
          </a:graphicData>
        </a:graphic>
      </p:graphicFrame>
      <p:sp>
        <p:nvSpPr>
          <p:cNvPr id="8" name="TextBox 7">
            <a:extLst>
              <a:ext uri="{FF2B5EF4-FFF2-40B4-BE49-F238E27FC236}">
                <a16:creationId xmlns:a16="http://schemas.microsoft.com/office/drawing/2014/main" id="{5CAA1670-9F9D-4225-8E44-682356ABC995}"/>
              </a:ext>
            </a:extLst>
          </p:cNvPr>
          <p:cNvSpPr txBox="1"/>
          <p:nvPr/>
        </p:nvSpPr>
        <p:spPr>
          <a:xfrm>
            <a:off x="155944" y="6172199"/>
            <a:ext cx="12036056" cy="523220"/>
          </a:xfrm>
          <a:prstGeom prst="rect">
            <a:avLst/>
          </a:prstGeom>
          <a:noFill/>
        </p:spPr>
        <p:txBody>
          <a:bodyPr wrap="square" rtlCol="0">
            <a:spAutoFit/>
          </a:bodyPr>
          <a:lstStyle/>
          <a:p>
            <a:r>
              <a:rPr lang="en-US" sz="1400" dirty="0"/>
              <a:t>Recommendation: these six elements work best delivered together, supporting coordinated, person-centred care that improves self-management, cuts down flares and raises quality of life for people with SLE (NHS England, 2023).</a:t>
            </a:r>
          </a:p>
        </p:txBody>
      </p:sp>
    </p:spTree>
    <p:extLst>
      <p:ext uri="{BB962C8B-B14F-4D97-AF65-F5344CB8AC3E}">
        <p14:creationId xmlns:p14="http://schemas.microsoft.com/office/powerpoint/2010/main" val="33981419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254F7-0EAA-4D5C-B041-F686D32D8D35}"/>
              </a:ext>
            </a:extLst>
          </p:cNvPr>
          <p:cNvSpPr>
            <a:spLocks noGrp="1"/>
          </p:cNvSpPr>
          <p:nvPr>
            <p:ph type="title"/>
          </p:nvPr>
        </p:nvSpPr>
        <p:spPr/>
        <p:txBody>
          <a:bodyPr>
            <a:normAutofit/>
          </a:bodyPr>
          <a:lstStyle/>
          <a:p>
            <a:r>
              <a:rPr lang="en-US" sz="3200" b="1" dirty="0"/>
              <a:t>Current Challenges and Future Directions in SLE Care</a:t>
            </a:r>
            <a:endParaRPr lang="en-GB" sz="3200" b="1" dirty="0"/>
          </a:p>
        </p:txBody>
      </p:sp>
      <p:sp>
        <p:nvSpPr>
          <p:cNvPr id="4" name="Rectangle 1">
            <a:extLst>
              <a:ext uri="{FF2B5EF4-FFF2-40B4-BE49-F238E27FC236}">
                <a16:creationId xmlns:a16="http://schemas.microsoft.com/office/drawing/2014/main" id="{51B42ABF-6CD9-4674-9EFC-5D0A12A7D6D4}"/>
              </a:ext>
            </a:extLst>
          </p:cNvPr>
          <p:cNvSpPr>
            <a:spLocks noGrp="1" noChangeArrowheads="1"/>
          </p:cNvSpPr>
          <p:nvPr>
            <p:ph idx="1"/>
          </p:nvPr>
        </p:nvSpPr>
        <p:spPr bwMode="auto">
          <a:xfrm>
            <a:off x="239233" y="1967152"/>
            <a:ext cx="10781414"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Despite treatment advances, ongoing diagnostic delays and unequal access to care mean many patients still struggle to achieve consistent disease control (Siegel and Sammaritano, 2024).</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Long-term corticosteroid exposure remains a major, and largely avoidable, drag on quality of life.</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Looking ahead, precision medicine offers a promising direction, using biomarkers to tailor therapy to the individual and better predict how patients will respond (Fasano et al., 2023).</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Digital health tools and community-based services could further make care more efficient, flexible and easier to sustain. </a:t>
            </a:r>
          </a:p>
        </p:txBody>
      </p:sp>
    </p:spTree>
    <p:extLst>
      <p:ext uri="{BB962C8B-B14F-4D97-AF65-F5344CB8AC3E}">
        <p14:creationId xmlns:p14="http://schemas.microsoft.com/office/powerpoint/2010/main" val="1205416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AEB0-6FC1-4E72-97C5-14D838851AB6}"/>
              </a:ext>
            </a:extLst>
          </p:cNvPr>
          <p:cNvSpPr>
            <a:spLocks noGrp="1"/>
          </p:cNvSpPr>
          <p:nvPr>
            <p:ph type="title"/>
          </p:nvPr>
        </p:nvSpPr>
        <p:spPr/>
        <p:txBody>
          <a:bodyPr>
            <a:normAutofit/>
          </a:bodyPr>
          <a:lstStyle/>
          <a:p>
            <a:r>
              <a:rPr lang="en-GB" sz="3200" b="1" dirty="0"/>
              <a:t>Conclusion</a:t>
            </a:r>
          </a:p>
        </p:txBody>
      </p:sp>
      <p:sp>
        <p:nvSpPr>
          <p:cNvPr id="3" name="Content Placeholder 2">
            <a:extLst>
              <a:ext uri="{FF2B5EF4-FFF2-40B4-BE49-F238E27FC236}">
                <a16:creationId xmlns:a16="http://schemas.microsoft.com/office/drawing/2014/main" id="{CEE7A4C0-CA81-4A0E-812F-146D926FD020}"/>
              </a:ext>
            </a:extLst>
          </p:cNvPr>
          <p:cNvSpPr>
            <a:spLocks noGrp="1"/>
          </p:cNvSpPr>
          <p:nvPr>
            <p:ph idx="1"/>
          </p:nvPr>
        </p:nvSpPr>
        <p:spPr>
          <a:xfrm>
            <a:off x="803644" y="2387118"/>
            <a:ext cx="10584712" cy="3706509"/>
          </a:xfrm>
        </p:spPr>
        <p:txBody>
          <a:bodyPr>
            <a:noAutofit/>
          </a:bodyPr>
          <a:lstStyle/>
          <a:p>
            <a:pPr>
              <a:lnSpc>
                <a:spcPct val="150000"/>
              </a:lnSpc>
              <a:buFont typeface="Wingdings" panose="05000000000000000000" pitchFamily="2" charset="2"/>
              <a:buChar char="§"/>
            </a:pPr>
            <a:r>
              <a:rPr lang="en-US" sz="1600" dirty="0"/>
              <a:t>SLE is a complex, lifelong autoimmune condition best managed through continuous monitoring and coordinated, multidisciplinary care.</a:t>
            </a:r>
          </a:p>
          <a:p>
            <a:pPr>
              <a:lnSpc>
                <a:spcPct val="150000"/>
              </a:lnSpc>
              <a:buFont typeface="Wingdings" panose="05000000000000000000" pitchFamily="2" charset="2"/>
              <a:buChar char="§"/>
            </a:pPr>
            <a:r>
              <a:rPr lang="en-US" sz="1600" dirty="0"/>
              <a:t>Even as diagnosis and treatment have improved, patients continue to face substantial physical, psychosocial and financial challenges.</a:t>
            </a:r>
          </a:p>
          <a:p>
            <a:pPr>
              <a:lnSpc>
                <a:spcPct val="150000"/>
              </a:lnSpc>
              <a:buFont typeface="Wingdings" panose="05000000000000000000" pitchFamily="2" charset="2"/>
              <a:buChar char="§"/>
            </a:pPr>
            <a:r>
              <a:rPr lang="en-US" sz="1600" dirty="0"/>
              <a:t>The strongest care combines evidence-based medical treatment with holistic, individualised support, including building patients' self-management skills through co-production.</a:t>
            </a:r>
          </a:p>
          <a:p>
            <a:pPr>
              <a:lnSpc>
                <a:spcPct val="150000"/>
              </a:lnSpc>
              <a:buFont typeface="Wingdings" panose="05000000000000000000" pitchFamily="2" charset="2"/>
              <a:buChar char="§"/>
            </a:pPr>
            <a:r>
              <a:rPr lang="en-US" sz="1600" dirty="0"/>
              <a:t>Healthcare professionals who put these principles into practice are best placed to reduce complications, improve patients' quality of life, and support their full participation in everyday life.</a:t>
            </a:r>
          </a:p>
        </p:txBody>
      </p:sp>
    </p:spTree>
    <p:extLst>
      <p:ext uri="{BB962C8B-B14F-4D97-AF65-F5344CB8AC3E}">
        <p14:creationId xmlns:p14="http://schemas.microsoft.com/office/powerpoint/2010/main" val="2835645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B3DA2-DF53-457F-86AE-C48ECD24869D}"/>
              </a:ext>
            </a:extLst>
          </p:cNvPr>
          <p:cNvSpPr>
            <a:spLocks noGrp="1"/>
          </p:cNvSpPr>
          <p:nvPr>
            <p:ph type="title"/>
          </p:nvPr>
        </p:nvSpPr>
        <p:spPr/>
        <p:txBody>
          <a:bodyPr>
            <a:normAutofit/>
          </a:bodyPr>
          <a:lstStyle/>
          <a:p>
            <a:r>
              <a:rPr lang="en-GB" sz="3200" b="1" dirty="0"/>
              <a:t>Reference</a:t>
            </a:r>
          </a:p>
        </p:txBody>
      </p:sp>
      <p:sp>
        <p:nvSpPr>
          <p:cNvPr id="3" name="Content Placeholder 2">
            <a:extLst>
              <a:ext uri="{FF2B5EF4-FFF2-40B4-BE49-F238E27FC236}">
                <a16:creationId xmlns:a16="http://schemas.microsoft.com/office/drawing/2014/main" id="{889B9A41-4586-446A-BCAE-0E6701B0DFFA}"/>
              </a:ext>
            </a:extLst>
          </p:cNvPr>
          <p:cNvSpPr>
            <a:spLocks noGrp="1"/>
          </p:cNvSpPr>
          <p:nvPr>
            <p:ph idx="1"/>
          </p:nvPr>
        </p:nvSpPr>
        <p:spPr>
          <a:xfrm>
            <a:off x="85898" y="1646985"/>
            <a:ext cx="12020203" cy="4641272"/>
          </a:xfrm>
        </p:spPr>
        <p:txBody>
          <a:bodyPr>
            <a:noAutofit/>
          </a:bodyPr>
          <a:lstStyle/>
          <a:p>
            <a:pPr lvl="1">
              <a:lnSpc>
                <a:spcPct val="107000"/>
              </a:lnSpc>
              <a:spcBef>
                <a:spcPts val="0"/>
              </a:spcBef>
              <a:spcAft>
                <a:spcPts val="800"/>
              </a:spcAft>
              <a:buFont typeface="Wingdings" panose="05000000000000000000" pitchFamily="2"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Almaani</a:t>
            </a:r>
            <a:r>
              <a:rPr lang="en-GB" sz="1050" dirty="0">
                <a:effectLst/>
                <a:latin typeface="Calibri" panose="020F0502020204030204" pitchFamily="34" charset="0"/>
                <a:ea typeface="Calibri" panose="020F0502020204030204" pitchFamily="34" charset="0"/>
                <a:cs typeface="Times New Roman" panose="02020603050405020304" pitchFamily="18" charset="0"/>
              </a:rPr>
              <a:t>, S., Meara, A. and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Rovin</a:t>
            </a:r>
            <a:r>
              <a:rPr lang="en-GB" sz="1050" dirty="0">
                <a:effectLst/>
                <a:latin typeface="Calibri" panose="020F0502020204030204" pitchFamily="34" charset="0"/>
                <a:ea typeface="Calibri" panose="020F0502020204030204" pitchFamily="34" charset="0"/>
                <a:cs typeface="Times New Roman" panose="02020603050405020304" pitchFamily="18" charset="0"/>
              </a:rPr>
              <a:t>, B.H., 2016. Update on lupus nephritis.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Clinical journal of the American Society of Nephrology: CJASN</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12</a:t>
            </a:r>
            <a:r>
              <a:rPr lang="en-GB" sz="1050" dirty="0">
                <a:effectLst/>
                <a:latin typeface="Calibri" panose="020F0502020204030204" pitchFamily="34" charset="0"/>
                <a:ea typeface="Calibri" panose="020F0502020204030204" pitchFamily="34" charset="0"/>
                <a:cs typeface="Times New Roman" panose="02020603050405020304" pitchFamily="18" charset="0"/>
              </a:rPr>
              <a:t>(5), p.825.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doi</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10.2215/CJN.05780616</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spcBef>
                <a:spcPts val="0"/>
              </a:spcBef>
              <a:spcAft>
                <a:spcPts val="800"/>
              </a:spcAft>
              <a:buFont typeface="Wingdings" panose="05000000000000000000" pitchFamily="2" charset="2"/>
              <a:buChar char="§"/>
            </a:pPr>
            <a:r>
              <a:rPr lang="en-GB" sz="1050" dirty="0" err="1">
                <a:effectLst/>
                <a:latin typeface="Calibri" panose="020F0502020204030204" pitchFamily="34" charset="0"/>
                <a:ea typeface="Calibri" panose="020F0502020204030204" pitchFamily="34" charset="0"/>
                <a:cs typeface="Times New Roman" panose="02020603050405020304" pitchFamily="18" charset="0"/>
              </a:rPr>
              <a:t>Aringer</a:t>
            </a:r>
            <a:r>
              <a:rPr lang="en-GB" sz="1050" dirty="0">
                <a:effectLst/>
                <a:latin typeface="Calibri" panose="020F0502020204030204" pitchFamily="34" charset="0"/>
                <a:ea typeface="Calibri" panose="020F0502020204030204" pitchFamily="34" charset="0"/>
                <a:cs typeface="Times New Roman" panose="02020603050405020304" pitchFamily="18" charset="0"/>
              </a:rPr>
              <a:t>, M.,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Costenbader</a:t>
            </a:r>
            <a:r>
              <a:rPr lang="en-GB" sz="1050" dirty="0">
                <a:effectLst/>
                <a:latin typeface="Calibri" panose="020F0502020204030204" pitchFamily="34" charset="0"/>
                <a:ea typeface="Calibri" panose="020F0502020204030204" pitchFamily="34" charset="0"/>
                <a:cs typeface="Times New Roman" panose="02020603050405020304" pitchFamily="18" charset="0"/>
              </a:rPr>
              <a:t>, K.,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Daikh</a:t>
            </a:r>
            <a:r>
              <a:rPr lang="en-GB" sz="1050" dirty="0">
                <a:effectLst/>
                <a:latin typeface="Calibri" panose="020F0502020204030204" pitchFamily="34" charset="0"/>
                <a:ea typeface="Calibri" panose="020F0502020204030204" pitchFamily="34" charset="0"/>
                <a:cs typeface="Times New Roman" panose="02020603050405020304" pitchFamily="18" charset="0"/>
              </a:rPr>
              <a:t>, D., Brinks, R.,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Mosca</a:t>
            </a:r>
            <a:r>
              <a:rPr lang="en-GB" sz="1050" dirty="0">
                <a:effectLst/>
                <a:latin typeface="Calibri" panose="020F0502020204030204" pitchFamily="34" charset="0"/>
                <a:ea typeface="Calibri" panose="020F0502020204030204" pitchFamily="34" charset="0"/>
                <a:cs typeface="Times New Roman" panose="02020603050405020304" pitchFamily="18" charset="0"/>
              </a:rPr>
              <a:t>, M., Ramsey-Goldman, R., Smolen, J.S.,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Wofsy</a:t>
            </a:r>
            <a:r>
              <a:rPr lang="en-GB" sz="1050" dirty="0">
                <a:effectLst/>
                <a:latin typeface="Calibri" panose="020F0502020204030204" pitchFamily="34" charset="0"/>
                <a:ea typeface="Calibri" panose="020F0502020204030204" pitchFamily="34" charset="0"/>
                <a:cs typeface="Times New Roman" panose="02020603050405020304" pitchFamily="18" charset="0"/>
              </a:rPr>
              <a:t>, D.,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Boumpas</a:t>
            </a:r>
            <a:r>
              <a:rPr lang="en-GB" sz="1050" dirty="0">
                <a:effectLst/>
                <a:latin typeface="Calibri" panose="020F0502020204030204" pitchFamily="34" charset="0"/>
                <a:ea typeface="Calibri" panose="020F0502020204030204" pitchFamily="34" charset="0"/>
                <a:cs typeface="Times New Roman" panose="02020603050405020304" pitchFamily="18" charset="0"/>
              </a:rPr>
              <a:t>, D.T., Kamen, D.L. and Jayne, D. (2023) ‘2019 European League Against Rheumatism/American College of Rheumatology classification criteria for systemic lupus erythematosus: update and clinical implications’,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Annals of the Rheumatic Diseases</a:t>
            </a:r>
            <a:r>
              <a:rPr lang="en-GB" sz="1050" dirty="0">
                <a:effectLst/>
                <a:latin typeface="Calibri" panose="020F0502020204030204" pitchFamily="34" charset="0"/>
                <a:ea typeface="Calibri" panose="020F0502020204030204" pitchFamily="34" charset="0"/>
                <a:cs typeface="Times New Roman" panose="02020603050405020304" pitchFamily="18" charset="0"/>
              </a:rPr>
              <a:t>, 82(5), pp. 625–633. </a:t>
            </a:r>
            <a:r>
              <a:rPr lang="en-GB" sz="1050" b="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https://doi.org/10.1002/art.40930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spcBef>
                <a:spcPts val="0"/>
              </a:spcBef>
              <a:spcAft>
                <a:spcPts val="800"/>
              </a:spcAft>
              <a:buFont typeface="Wingdings" panose="05000000000000000000" pitchFamily="2"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Barber, M.R.W.,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Drenkard</a:t>
            </a:r>
            <a:r>
              <a:rPr lang="en-GB" sz="1050" dirty="0">
                <a:effectLst/>
                <a:latin typeface="Calibri" panose="020F0502020204030204" pitchFamily="34" charset="0"/>
                <a:ea typeface="Calibri" panose="020F0502020204030204" pitchFamily="34" charset="0"/>
                <a:cs typeface="Times New Roman" panose="02020603050405020304" pitchFamily="18" charset="0"/>
              </a:rPr>
              <a:t>, C.,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Falasinnu</a:t>
            </a:r>
            <a:r>
              <a:rPr lang="en-GB" sz="1050" dirty="0">
                <a:effectLst/>
                <a:latin typeface="Calibri" panose="020F0502020204030204" pitchFamily="34" charset="0"/>
                <a:ea typeface="Calibri" panose="020F0502020204030204" pitchFamily="34" charset="0"/>
                <a:cs typeface="Times New Roman" panose="02020603050405020304" pitchFamily="18" charset="0"/>
              </a:rPr>
              <a:t>, T., Hoi, A.,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Mak</a:t>
            </a:r>
            <a:r>
              <a:rPr lang="en-GB" sz="1050" dirty="0">
                <a:effectLst/>
                <a:latin typeface="Calibri" panose="020F0502020204030204" pitchFamily="34" charset="0"/>
                <a:ea typeface="Calibri" panose="020F0502020204030204" pitchFamily="34" charset="0"/>
                <a:cs typeface="Times New Roman" panose="02020603050405020304" pitchFamily="18" charset="0"/>
              </a:rPr>
              <a:t>, A.,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Kow</a:t>
            </a:r>
            <a:r>
              <a:rPr lang="en-GB" sz="1050" dirty="0">
                <a:effectLst/>
                <a:latin typeface="Calibri" panose="020F0502020204030204" pitchFamily="34" charset="0"/>
                <a:ea typeface="Calibri" panose="020F0502020204030204" pitchFamily="34" charset="0"/>
                <a:cs typeface="Times New Roman" panose="02020603050405020304" pitchFamily="18" charset="0"/>
              </a:rPr>
              <a:t>, N.Y.,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Svenungsson</a:t>
            </a:r>
            <a:r>
              <a:rPr lang="en-GB" sz="1050" dirty="0">
                <a:effectLst/>
                <a:latin typeface="Calibri" panose="020F0502020204030204" pitchFamily="34" charset="0"/>
                <a:ea typeface="Calibri" panose="020F0502020204030204" pitchFamily="34" charset="0"/>
                <a:cs typeface="Times New Roman" panose="02020603050405020304" pitchFamily="18" charset="0"/>
              </a:rPr>
              <a:t>, E., Peterson, J., Clarke, A.E. and Ramsey-Goldman, R. (2021) ‘Global epidemiology of systemic lupus erythematosus’,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Nature Reviews Rheumatology</a:t>
            </a:r>
            <a:r>
              <a:rPr lang="en-GB" sz="1050" dirty="0">
                <a:effectLst/>
                <a:latin typeface="Calibri" panose="020F0502020204030204" pitchFamily="34" charset="0"/>
                <a:ea typeface="Calibri" panose="020F0502020204030204" pitchFamily="34" charset="0"/>
                <a:cs typeface="Times New Roman" panose="02020603050405020304" pitchFamily="18" charset="0"/>
              </a:rPr>
              <a:t>, 18, pp. 515–532. DOI: </a:t>
            </a:r>
            <a:r>
              <a:rPr lang="en-GB"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10.1038/s41584-021-00690-3</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spcBef>
                <a:spcPts val="0"/>
              </a:spcBef>
              <a:spcAft>
                <a:spcPts val="800"/>
              </a:spcAft>
              <a:buFont typeface="Wingdings" panose="05000000000000000000" pitchFamily="2" charset="2"/>
              <a:buChar char="§"/>
            </a:pPr>
            <a:r>
              <a:rPr lang="en-GB" sz="1050" dirty="0" err="1">
                <a:effectLst/>
                <a:latin typeface="Calibri" panose="020F0502020204030204" pitchFamily="34" charset="0"/>
                <a:ea typeface="Calibri" panose="020F0502020204030204" pitchFamily="34" charset="0"/>
                <a:cs typeface="Times New Roman" panose="02020603050405020304" pitchFamily="18" charset="0"/>
              </a:rPr>
              <a:t>Batalden</a:t>
            </a:r>
            <a:r>
              <a:rPr lang="en-GB" sz="1050" dirty="0">
                <a:effectLst/>
                <a:latin typeface="Calibri" panose="020F0502020204030204" pitchFamily="34" charset="0"/>
                <a:ea typeface="Calibri" panose="020F0502020204030204" pitchFamily="34" charset="0"/>
                <a:cs typeface="Times New Roman" panose="02020603050405020304" pitchFamily="18" charset="0"/>
              </a:rPr>
              <a:t>, M.,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Batalden</a:t>
            </a:r>
            <a:r>
              <a:rPr lang="en-GB" sz="1050" dirty="0">
                <a:effectLst/>
                <a:latin typeface="Calibri" panose="020F0502020204030204" pitchFamily="34" charset="0"/>
                <a:ea typeface="Calibri" panose="020F0502020204030204" pitchFamily="34" charset="0"/>
                <a:cs typeface="Times New Roman" panose="02020603050405020304" pitchFamily="18" charset="0"/>
              </a:rPr>
              <a:t>, P., Margolis, P.,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Seid</a:t>
            </a:r>
            <a:r>
              <a:rPr lang="en-GB" sz="1050" dirty="0">
                <a:effectLst/>
                <a:latin typeface="Calibri" panose="020F0502020204030204" pitchFamily="34" charset="0"/>
                <a:ea typeface="Calibri" panose="020F0502020204030204" pitchFamily="34" charset="0"/>
                <a:cs typeface="Times New Roman" panose="02020603050405020304" pitchFamily="18" charset="0"/>
              </a:rPr>
              <a:t>, M., Armstrong, G.,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Opipari-Arrigan</a:t>
            </a:r>
            <a:r>
              <a:rPr lang="en-GB" sz="1050" dirty="0">
                <a:effectLst/>
                <a:latin typeface="Calibri" panose="020F0502020204030204" pitchFamily="34" charset="0"/>
                <a:ea typeface="Calibri" panose="020F0502020204030204" pitchFamily="34" charset="0"/>
                <a:cs typeface="Times New Roman" panose="02020603050405020304" pitchFamily="18" charset="0"/>
              </a:rPr>
              <a:t>, L. and Hartung, H. (2022) ‘Coproduction of healthcare services’,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BMJ Quality &amp; Safety</a:t>
            </a:r>
            <a:r>
              <a:rPr lang="en-GB" sz="1050" dirty="0">
                <a:effectLst/>
                <a:latin typeface="Calibri" panose="020F0502020204030204" pitchFamily="34" charset="0"/>
                <a:ea typeface="Calibri" panose="020F0502020204030204" pitchFamily="34" charset="0"/>
                <a:cs typeface="Times New Roman" panose="02020603050405020304" pitchFamily="18" charset="0"/>
              </a:rPr>
              <a:t>, 31(4), pp. 307–313. </a:t>
            </a:r>
            <a:r>
              <a:rPr lang="en-GB"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https://doi.org/10.1136/bmjqs-2015-004315</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spcBef>
                <a:spcPts val="0"/>
              </a:spcBef>
              <a:spcAft>
                <a:spcPts val="800"/>
              </a:spcAft>
              <a:buFont typeface="Wingdings" panose="05000000000000000000" pitchFamily="2"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British Society for Rheumatology (2018) ‘British Society for Rheumatology guideline for the management of systemic lupus erythematosus in adults’,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Rheumatology</a:t>
            </a:r>
            <a:r>
              <a:rPr lang="en-GB" sz="1050" dirty="0">
                <a:effectLst/>
                <a:latin typeface="Calibri" panose="020F0502020204030204" pitchFamily="34" charset="0"/>
                <a:ea typeface="Calibri" panose="020F0502020204030204" pitchFamily="34" charset="0"/>
                <a:cs typeface="Times New Roman" panose="02020603050405020304" pitchFamily="18" charset="0"/>
              </a:rPr>
              <a:t>, 57(1), pp. e1–e45.</a:t>
            </a:r>
            <a:br>
              <a:rPr lang="en-GB" sz="1050" dirty="0">
                <a:effectLst/>
                <a:latin typeface="Calibri" panose="020F0502020204030204" pitchFamily="34" charset="0"/>
                <a:ea typeface="Calibri" panose="020F0502020204030204" pitchFamily="34" charset="0"/>
                <a:cs typeface="Times New Roman" panose="02020603050405020304" pitchFamily="18" charset="0"/>
              </a:rPr>
            </a:br>
            <a:r>
              <a:rPr lang="en-GB" sz="105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https://doi.org/10.1093/rheumatology/kex286</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p>
          <a:p>
            <a:pPr lvl="1">
              <a:lnSpc>
                <a:spcPct val="107000"/>
              </a:lnSpc>
              <a:spcBef>
                <a:spcPts val="0"/>
              </a:spcBef>
              <a:spcAft>
                <a:spcPts val="800"/>
              </a:spcAft>
              <a:buFont typeface="Wingdings" panose="05000000000000000000" pitchFamily="2" charset="2"/>
              <a:buChar char="§"/>
            </a:pPr>
            <a:r>
              <a:rPr lang="en-US" sz="1050" dirty="0">
                <a:effectLst/>
                <a:latin typeface="Calibri" panose="020F0502020204030204" pitchFamily="34" charset="0"/>
                <a:ea typeface="Calibri" panose="020F0502020204030204" pitchFamily="34" charset="0"/>
                <a:cs typeface="Times New Roman" panose="02020603050405020304" pitchFamily="18" charset="0"/>
              </a:rPr>
              <a:t>Crow, M.K., 2023. Pathogenesis of systemic lupus erythematosus: risks, mechanisms and therapeutic targets. Annals of the rheumatic diseases, 82(8), pp.999-1014. </a:t>
            </a:r>
            <a:r>
              <a:rPr lang="en-US" sz="1050" dirty="0">
                <a:effectLst/>
                <a:latin typeface="Calibri" panose="020F0502020204030204" pitchFamily="34" charset="0"/>
                <a:ea typeface="Calibri" panose="020F0502020204030204" pitchFamily="34" charset="0"/>
                <a:cs typeface="Times New Roman" panose="02020603050405020304" pitchFamily="18" charset="0"/>
                <a:hlinkClick r:id="rId7"/>
              </a:rPr>
              <a:t>https://doi.org/10.1136/ard-2022-223741</a:t>
            </a:r>
            <a:r>
              <a:rPr lang="en-US" sz="105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spcBef>
                <a:spcPts val="0"/>
              </a:spcBef>
              <a:spcAft>
                <a:spcPts val="800"/>
              </a:spcAft>
              <a:buFont typeface="Wingdings" panose="05000000000000000000" pitchFamily="2"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Dai, X., Fan, Y., &amp; Zhao, X. (2025). Systemic lupus erythematosus: updated insights on the pathogenesis, diagnosis, prevention and therapeutics.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Signal transduction and targeted therapy</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10</a:t>
            </a:r>
            <a:r>
              <a:rPr lang="en-GB" sz="1050" dirty="0">
                <a:effectLst/>
                <a:latin typeface="Calibri" panose="020F0502020204030204" pitchFamily="34" charset="0"/>
                <a:ea typeface="Calibri" panose="020F0502020204030204" pitchFamily="34" charset="0"/>
                <a:cs typeface="Times New Roman" panose="02020603050405020304" pitchFamily="18" charset="0"/>
              </a:rPr>
              <a:t>(1), 102. </a:t>
            </a:r>
            <a:r>
              <a:rPr lang="en-GB"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https://doi.org/10.1038/s41392-025-02168-0</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p>
          <a:p>
            <a:pPr lvl="1">
              <a:lnSpc>
                <a:spcPct val="107000"/>
              </a:lnSpc>
              <a:spcBef>
                <a:spcPts val="0"/>
              </a:spcBef>
              <a:spcAft>
                <a:spcPts val="800"/>
              </a:spcAft>
              <a:buFont typeface="Wingdings" panose="05000000000000000000" pitchFamily="2"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Dima, A.,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Jurcut</a:t>
            </a:r>
            <a:r>
              <a:rPr lang="en-GB" sz="1050" dirty="0">
                <a:effectLst/>
                <a:latin typeface="Calibri" panose="020F0502020204030204" pitchFamily="34" charset="0"/>
                <a:ea typeface="Calibri" panose="020F0502020204030204" pitchFamily="34" charset="0"/>
                <a:cs typeface="Times New Roman" panose="02020603050405020304" pitchFamily="18" charset="0"/>
              </a:rPr>
              <a:t>, C.,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Chasset</a:t>
            </a:r>
            <a:r>
              <a:rPr lang="en-GB" sz="1050" dirty="0">
                <a:effectLst/>
                <a:latin typeface="Calibri" panose="020F0502020204030204" pitchFamily="34" charset="0"/>
                <a:ea typeface="Calibri" panose="020F0502020204030204" pitchFamily="34" charset="0"/>
                <a:cs typeface="Times New Roman" panose="02020603050405020304" pitchFamily="18" charset="0"/>
              </a:rPr>
              <a:t>, F.,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Felten</a:t>
            </a:r>
            <a:r>
              <a:rPr lang="en-GB" sz="1050" dirty="0">
                <a:effectLst/>
                <a:latin typeface="Calibri" panose="020F0502020204030204" pitchFamily="34" charset="0"/>
                <a:ea typeface="Calibri" panose="020F0502020204030204" pitchFamily="34" charset="0"/>
                <a:cs typeface="Times New Roman" panose="02020603050405020304" pitchFamily="18" charset="0"/>
              </a:rPr>
              <a:t>, R. and Arnaud, L., 2022. Hydroxychloroquine in systemic lupus erythematosus: overview of current knowledge.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Therapeutic advances in musculoskeletal disease</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14</a:t>
            </a:r>
            <a:r>
              <a:rPr lang="en-GB" sz="1050" dirty="0">
                <a:effectLst/>
                <a:latin typeface="Calibri" panose="020F0502020204030204" pitchFamily="34" charset="0"/>
                <a:ea typeface="Calibri" panose="020F0502020204030204" pitchFamily="34" charset="0"/>
                <a:cs typeface="Times New Roman" panose="02020603050405020304" pitchFamily="18" charset="0"/>
              </a:rPr>
              <a:t>, p.1759720X211073001.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doi</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10.1177/1759720X211073001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spcBef>
                <a:spcPts val="0"/>
              </a:spcBef>
              <a:spcAft>
                <a:spcPts val="800"/>
              </a:spcAft>
              <a:buFont typeface="Wingdings" panose="05000000000000000000" pitchFamily="2" charset="2"/>
              <a:buChar char="§"/>
            </a:pPr>
            <a:r>
              <a:rPr lang="en-GB" sz="1050" dirty="0" err="1">
                <a:effectLst/>
                <a:latin typeface="Calibri" panose="020F0502020204030204" pitchFamily="34" charset="0"/>
                <a:ea typeface="Calibri" panose="020F0502020204030204" pitchFamily="34" charset="0"/>
                <a:cs typeface="Times New Roman" panose="02020603050405020304" pitchFamily="18" charset="0"/>
              </a:rPr>
              <a:t>Drenkard</a:t>
            </a:r>
            <a:r>
              <a:rPr lang="en-GB" sz="1050" dirty="0">
                <a:effectLst/>
                <a:latin typeface="Calibri" panose="020F0502020204030204" pitchFamily="34" charset="0"/>
                <a:ea typeface="Calibri" panose="020F0502020204030204" pitchFamily="34" charset="0"/>
                <a:cs typeface="Times New Roman" panose="02020603050405020304" pitchFamily="18" charset="0"/>
              </a:rPr>
              <a:t>, C., Theis, K. A., Daugherty, T. T., Helmick, C. G., Dunlop-Thomas, C., Bao, G., ... &amp; Lim, S. S. (2022). Depression, stigma and social isolation: the psychosocial trifecta of primary chronic cutaneous lupus erythematosus, a cross-sectional and path analysis.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Lupus science &amp; medicine</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9</a:t>
            </a:r>
            <a:r>
              <a:rPr lang="en-GB" sz="1050" dirty="0">
                <a:effectLst/>
                <a:latin typeface="Calibri" panose="020F0502020204030204" pitchFamily="34" charset="0"/>
                <a:ea typeface="Calibri" panose="020F0502020204030204" pitchFamily="34" charset="0"/>
                <a:cs typeface="Times New Roman" panose="02020603050405020304" pitchFamily="18" charset="0"/>
              </a:rPr>
              <a:t>(1), e000697.</a:t>
            </a:r>
            <a:r>
              <a:rPr lang="en-GB" sz="105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t>
            </a:r>
            <a:r>
              <a:rPr lang="en-GB"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https://doi.org/10.1136/lupus-2022-000697</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p>
          <a:p>
            <a:pPr lvl="1">
              <a:lnSpc>
                <a:spcPct val="107000"/>
              </a:lnSpc>
              <a:spcBef>
                <a:spcPts val="0"/>
              </a:spcBef>
              <a:spcAft>
                <a:spcPts val="800"/>
              </a:spcAft>
              <a:buFont typeface="Wingdings" panose="05000000000000000000" pitchFamily="2"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Fanouriakis, A.,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Kostopoulou</a:t>
            </a:r>
            <a:r>
              <a:rPr lang="en-GB" sz="1050" dirty="0">
                <a:effectLst/>
                <a:latin typeface="Calibri" panose="020F0502020204030204" pitchFamily="34" charset="0"/>
                <a:ea typeface="Calibri" panose="020F0502020204030204" pitchFamily="34" charset="0"/>
                <a:cs typeface="Times New Roman" panose="02020603050405020304" pitchFamily="18" charset="0"/>
              </a:rPr>
              <a:t>, M., Andersen, J.,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Aringer</a:t>
            </a:r>
            <a:r>
              <a:rPr lang="en-GB" sz="1050" dirty="0">
                <a:effectLst/>
                <a:latin typeface="Calibri" panose="020F0502020204030204" pitchFamily="34" charset="0"/>
                <a:ea typeface="Calibri" panose="020F0502020204030204" pitchFamily="34" charset="0"/>
                <a:cs typeface="Times New Roman" panose="02020603050405020304" pitchFamily="18" charset="0"/>
              </a:rPr>
              <a:t>, M., Arnaud, L., Bae, S.C.,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Boletis</a:t>
            </a:r>
            <a:r>
              <a:rPr lang="en-GB" sz="1050" dirty="0">
                <a:effectLst/>
                <a:latin typeface="Calibri" panose="020F0502020204030204" pitchFamily="34" charset="0"/>
                <a:ea typeface="Calibri" panose="020F0502020204030204" pitchFamily="34" charset="0"/>
                <a:cs typeface="Times New Roman" panose="02020603050405020304" pitchFamily="18" charset="0"/>
              </a:rPr>
              <a:t>, J., Bruce, I.N.,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Cervera</a:t>
            </a:r>
            <a:r>
              <a:rPr lang="en-GB" sz="1050" dirty="0">
                <a:effectLst/>
                <a:latin typeface="Calibri" panose="020F0502020204030204" pitchFamily="34" charset="0"/>
                <a:ea typeface="Calibri" panose="020F0502020204030204" pitchFamily="34" charset="0"/>
                <a:cs typeface="Times New Roman" panose="02020603050405020304" pitchFamily="18" charset="0"/>
              </a:rPr>
              <a:t>, R.,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Doria</a:t>
            </a:r>
            <a:r>
              <a:rPr lang="en-GB" sz="1050" dirty="0">
                <a:effectLst/>
                <a:latin typeface="Calibri" panose="020F0502020204030204" pitchFamily="34" charset="0"/>
                <a:ea typeface="Calibri" panose="020F0502020204030204" pitchFamily="34" charset="0"/>
                <a:cs typeface="Times New Roman" panose="02020603050405020304" pitchFamily="18" charset="0"/>
              </a:rPr>
              <a:t>, A. and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Dörner</a:t>
            </a:r>
            <a:r>
              <a:rPr lang="en-GB" sz="1050" dirty="0">
                <a:effectLst/>
                <a:latin typeface="Calibri" panose="020F0502020204030204" pitchFamily="34" charset="0"/>
                <a:ea typeface="Calibri" panose="020F0502020204030204" pitchFamily="34" charset="0"/>
                <a:cs typeface="Times New Roman" panose="02020603050405020304" pitchFamily="18" charset="0"/>
              </a:rPr>
              <a:t>, T. (2024) ‘EULAR recommendations for the management of systemic lupus erythematosus: 2023 update’,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Annals of the Rheumatic Diseases</a:t>
            </a:r>
            <a:r>
              <a:rPr lang="en-GB" sz="1050" dirty="0">
                <a:effectLst/>
                <a:latin typeface="Calibri" panose="020F0502020204030204" pitchFamily="34" charset="0"/>
                <a:ea typeface="Calibri" panose="020F0502020204030204" pitchFamily="34" charset="0"/>
                <a:cs typeface="Times New Roman" panose="02020603050405020304" pitchFamily="18" charset="0"/>
              </a:rPr>
              <a:t>, 83(1), pp.15–29. </a:t>
            </a:r>
            <a:r>
              <a:rPr lang="en-GB"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https://doi.org/10.1136/ard-2023-224762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spcBef>
                <a:spcPts val="0"/>
              </a:spcBef>
              <a:spcAft>
                <a:spcPts val="800"/>
              </a:spcAft>
              <a:buFont typeface="Wingdings" panose="05000000000000000000" pitchFamily="2" charset="2"/>
              <a:buChar char="§"/>
            </a:pPr>
            <a:r>
              <a:rPr lang="en-GB" sz="1050" dirty="0">
                <a:effectLst/>
                <a:latin typeface="Calibri" panose="020F0502020204030204" pitchFamily="34" charset="0"/>
                <a:ea typeface="Calibri" panose="020F0502020204030204" pitchFamily="34" charset="0"/>
                <a:cs typeface="Times New Roman" panose="02020603050405020304" pitchFamily="18" charset="0"/>
              </a:rPr>
              <a:t>Fasano, S.,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Milone</a:t>
            </a:r>
            <a:r>
              <a:rPr lang="en-GB" sz="1050" dirty="0">
                <a:effectLst/>
                <a:latin typeface="Calibri" panose="020F0502020204030204" pitchFamily="34" charset="0"/>
                <a:ea typeface="Calibri" panose="020F0502020204030204" pitchFamily="34" charset="0"/>
                <a:cs typeface="Times New Roman" panose="02020603050405020304" pitchFamily="18" charset="0"/>
              </a:rPr>
              <a:t>, A., Nicoletti, G.F., Isenberg, D.A. and </a:t>
            </a:r>
            <a:r>
              <a:rPr lang="en-GB" sz="1050" dirty="0" err="1">
                <a:effectLst/>
                <a:latin typeface="Calibri" panose="020F0502020204030204" pitchFamily="34" charset="0"/>
                <a:ea typeface="Calibri" panose="020F0502020204030204" pitchFamily="34" charset="0"/>
                <a:cs typeface="Times New Roman" panose="02020603050405020304" pitchFamily="18" charset="0"/>
              </a:rPr>
              <a:t>Ciccia</a:t>
            </a:r>
            <a:r>
              <a:rPr lang="en-GB" sz="1050" dirty="0">
                <a:effectLst/>
                <a:latin typeface="Calibri" panose="020F0502020204030204" pitchFamily="34" charset="0"/>
                <a:ea typeface="Calibri" panose="020F0502020204030204" pitchFamily="34" charset="0"/>
                <a:cs typeface="Times New Roman" panose="02020603050405020304" pitchFamily="18" charset="0"/>
              </a:rPr>
              <a:t>, F., 2023. Precision medicine in systemic lupus erythematosus.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Nature Reviews Rheumatology</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19</a:t>
            </a:r>
            <a:r>
              <a:rPr lang="en-GB" sz="1050" dirty="0">
                <a:effectLst/>
                <a:latin typeface="Calibri" panose="020F0502020204030204" pitchFamily="34" charset="0"/>
                <a:ea typeface="Calibri" panose="020F0502020204030204" pitchFamily="34" charset="0"/>
                <a:cs typeface="Times New Roman" panose="02020603050405020304" pitchFamily="18" charset="0"/>
              </a:rPr>
              <a:t>(6), pp.331-342. </a:t>
            </a:r>
            <a:r>
              <a:rPr lang="en-GB" sz="105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https://doi.org/10.1038/s41584-023-00948-y</a:t>
            </a:r>
            <a:r>
              <a:rPr lang="en-GB" sz="1050" dirty="0">
                <a:effectLst/>
                <a:latin typeface="Calibri" panose="020F0502020204030204" pitchFamily="34" charset="0"/>
                <a:ea typeface="Calibri" panose="020F0502020204030204" pitchFamily="34" charset="0"/>
                <a:cs typeface="Times New Roman" panose="02020603050405020304" pitchFamily="18" charset="0"/>
              </a:rPr>
              <a:t> </a:t>
            </a:r>
          </a:p>
          <a:p>
            <a:pPr lvl="1">
              <a:buFont typeface="Wingdings" panose="05000000000000000000" pitchFamily="2" charset="2"/>
              <a:buChar char="§"/>
            </a:pPr>
            <a:endParaRPr lang="en-GB" sz="1050" dirty="0"/>
          </a:p>
        </p:txBody>
      </p:sp>
    </p:spTree>
    <p:extLst>
      <p:ext uri="{BB962C8B-B14F-4D97-AF65-F5344CB8AC3E}">
        <p14:creationId xmlns:p14="http://schemas.microsoft.com/office/powerpoint/2010/main" val="3817934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6D3AD-8004-4706-96AF-3FF9B8A4C58C}"/>
              </a:ext>
            </a:extLst>
          </p:cNvPr>
          <p:cNvSpPr>
            <a:spLocks noGrp="1"/>
          </p:cNvSpPr>
          <p:nvPr>
            <p:ph type="title"/>
          </p:nvPr>
        </p:nvSpPr>
        <p:spPr/>
        <p:txBody>
          <a:bodyPr>
            <a:normAutofit/>
          </a:bodyPr>
          <a:lstStyle/>
          <a:p>
            <a:r>
              <a:rPr lang="en-US" sz="3200" b="1" dirty="0"/>
              <a:t>References</a:t>
            </a:r>
            <a:endParaRPr lang="en-GB" sz="3200" b="1" dirty="0"/>
          </a:p>
        </p:txBody>
      </p:sp>
      <p:sp>
        <p:nvSpPr>
          <p:cNvPr id="3" name="Content Placeholder 2">
            <a:extLst>
              <a:ext uri="{FF2B5EF4-FFF2-40B4-BE49-F238E27FC236}">
                <a16:creationId xmlns:a16="http://schemas.microsoft.com/office/drawing/2014/main" id="{A66B25C4-6DCE-49A8-A49A-84ADA85A4A7C}"/>
              </a:ext>
            </a:extLst>
          </p:cNvPr>
          <p:cNvSpPr>
            <a:spLocks noGrp="1"/>
          </p:cNvSpPr>
          <p:nvPr>
            <p:ph idx="1"/>
          </p:nvPr>
        </p:nvSpPr>
        <p:spPr>
          <a:xfrm>
            <a:off x="116379" y="1829108"/>
            <a:ext cx="12153207" cy="4460855"/>
          </a:xfrm>
        </p:spPr>
        <p:txBody>
          <a:bodyPr>
            <a:normAutofit fontScale="55000" lnSpcReduction="20000"/>
          </a:bodyPr>
          <a:lstStyle/>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Fava, A. and Petri, M. (2023) ‘Systemic lupus erythematosus: diagnosis and clinical management update’,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Clinical Medicine</a:t>
            </a:r>
            <a:r>
              <a:rPr lang="en-GB" sz="2000" dirty="0">
                <a:effectLst/>
                <a:latin typeface="Calibri" panose="020F0502020204030204" pitchFamily="34" charset="0"/>
                <a:ea typeface="Calibri" panose="020F0502020204030204" pitchFamily="34" charset="0"/>
                <a:cs typeface="Times New Roman" panose="02020603050405020304" pitchFamily="18" charset="0"/>
              </a:rPr>
              <a:t>, 23(3), pp.250–256.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https://doi.org/10.1016/j.jaut.2018.11.001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err="1">
                <a:effectLst/>
                <a:latin typeface="Calibri" panose="020F0502020204030204" pitchFamily="34" charset="0"/>
                <a:ea typeface="Calibri" panose="020F0502020204030204" pitchFamily="34" charset="0"/>
                <a:cs typeface="Times New Roman" panose="02020603050405020304" pitchFamily="18" charset="0"/>
              </a:rPr>
              <a:t>Fike</a:t>
            </a:r>
            <a:r>
              <a:rPr lang="en-GB" sz="2000" dirty="0">
                <a:effectLst/>
                <a:latin typeface="Calibri" panose="020F0502020204030204" pitchFamily="34" charset="0"/>
                <a:ea typeface="Calibri" panose="020F0502020204030204" pitchFamily="34" charset="0"/>
                <a:cs typeface="Times New Roman" panose="02020603050405020304" pitchFamily="18" charset="0"/>
              </a:rPr>
              <a:t>, A., 2022. Health disparities in systemic lupus erythematosus—a narrative review.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Clinical Rheumatology</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https://doi.org/10.1007/s10067-022-06268-y</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0"/>
              </a:spcBef>
              <a:spcAft>
                <a:spcPts val="800"/>
              </a:spcAft>
              <a:buFont typeface="Wingdings" panose="05000000000000000000" pitchFamily="2" charset="2"/>
              <a:buChar char="§"/>
            </a:pPr>
            <a:r>
              <a:rPr lang="en-GB" sz="2000" dirty="0" err="1">
                <a:effectLst/>
                <a:latin typeface="Calibri" panose="020F0502020204030204" pitchFamily="34" charset="0"/>
                <a:ea typeface="Calibri" panose="020F0502020204030204" pitchFamily="34" charset="0"/>
                <a:cs typeface="Times New Roman" panose="02020603050405020304" pitchFamily="18" charset="0"/>
              </a:rPr>
              <a:t>Galoppini</a:t>
            </a:r>
            <a:r>
              <a:rPr lang="en-GB" sz="2000" dirty="0">
                <a:effectLst/>
                <a:latin typeface="Calibri" panose="020F0502020204030204" pitchFamily="34" charset="0"/>
                <a:ea typeface="Calibri" panose="020F0502020204030204" pitchFamily="34" charset="0"/>
                <a:cs typeface="Times New Roman" panose="02020603050405020304" pitchFamily="18" charset="0"/>
              </a:rPr>
              <a:t>, G., Marangoni, A.,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Cirilli</a:t>
            </a:r>
            <a:r>
              <a:rPr lang="en-GB" sz="2000" dirty="0">
                <a:effectLst/>
                <a:latin typeface="Calibri" panose="020F0502020204030204" pitchFamily="34" charset="0"/>
                <a:ea typeface="Calibri" panose="020F0502020204030204" pitchFamily="34" charset="0"/>
                <a:cs typeface="Times New Roman" panose="02020603050405020304" pitchFamily="18" charset="0"/>
              </a:rPr>
              <a:t>, F.,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Ruffilli</a:t>
            </a:r>
            <a:r>
              <a:rPr lang="en-GB" sz="2000" dirty="0">
                <a:effectLst/>
                <a:latin typeface="Calibri" panose="020F0502020204030204" pitchFamily="34" charset="0"/>
                <a:ea typeface="Calibri" panose="020F0502020204030204" pitchFamily="34" charset="0"/>
                <a:cs typeface="Times New Roman" panose="02020603050405020304" pitchFamily="18" charset="0"/>
              </a:rPr>
              <a:t>, F.,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Garaffoni</a:t>
            </a:r>
            <a:r>
              <a:rPr lang="en-GB" sz="2000" dirty="0">
                <a:effectLst/>
                <a:latin typeface="Calibri" panose="020F0502020204030204" pitchFamily="34" charset="0"/>
                <a:ea typeface="Calibri" panose="020F0502020204030204" pitchFamily="34" charset="0"/>
                <a:cs typeface="Times New Roman" panose="02020603050405020304" pitchFamily="18" charset="0"/>
              </a:rPr>
              <a:t>, C.,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Govoni</a:t>
            </a:r>
            <a:r>
              <a:rPr lang="en-GB" sz="2000" dirty="0">
                <a:effectLst/>
                <a:latin typeface="Calibri" panose="020F0502020204030204" pitchFamily="34" charset="0"/>
                <a:ea typeface="Calibri" panose="020F0502020204030204" pitchFamily="34" charset="0"/>
                <a:cs typeface="Times New Roman" panose="02020603050405020304" pitchFamily="18" charset="0"/>
              </a:rPr>
              <a:t>, M., Scire, C.A.,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Silvagni</a:t>
            </a:r>
            <a:r>
              <a:rPr lang="en-GB" sz="2000" dirty="0">
                <a:effectLst/>
                <a:latin typeface="Calibri" panose="020F0502020204030204" pitchFamily="34" charset="0"/>
                <a:ea typeface="Calibri" panose="020F0502020204030204" pitchFamily="34" charset="0"/>
                <a:cs typeface="Times New Roman" panose="02020603050405020304" pitchFamily="18" charset="0"/>
              </a:rPr>
              <a:t>, E. and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Bortoluzzi</a:t>
            </a:r>
            <a:r>
              <a:rPr lang="en-GB" sz="2000" dirty="0">
                <a:effectLst/>
                <a:latin typeface="Calibri" panose="020F0502020204030204" pitchFamily="34" charset="0"/>
                <a:ea typeface="Calibri" panose="020F0502020204030204" pitchFamily="34" charset="0"/>
                <a:cs typeface="Times New Roman" panose="02020603050405020304" pitchFamily="18" charset="0"/>
              </a:rPr>
              <a:t>, A., 2023. Optimizing patient care: a systematic review of multidisciplinary approaches for SLE management.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Journal of Clinical Medicine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12</a:t>
            </a:r>
            <a:r>
              <a:rPr lang="en-GB" sz="2000" dirty="0">
                <a:effectLst/>
                <a:latin typeface="Calibri" panose="020F0502020204030204" pitchFamily="34" charset="0"/>
                <a:ea typeface="Calibri" panose="020F0502020204030204" pitchFamily="34" charset="0"/>
                <a:cs typeface="Times New Roman" panose="02020603050405020304" pitchFamily="18" charset="0"/>
              </a:rPr>
              <a:t>(12), p.4059.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https://doi.org/10.3390/jcm12124059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Gordon, C., Amissah-Arthur, M.B.,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Gayed</a:t>
            </a:r>
            <a:r>
              <a:rPr lang="en-GB" sz="2000" dirty="0">
                <a:effectLst/>
                <a:latin typeface="Calibri" panose="020F0502020204030204" pitchFamily="34" charset="0"/>
                <a:ea typeface="Calibri" panose="020F0502020204030204" pitchFamily="34" charset="0"/>
                <a:cs typeface="Times New Roman" panose="02020603050405020304" pitchFamily="18" charset="0"/>
              </a:rPr>
              <a:t>, M., Brown, S., Bruce, I.N.,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D’Cruz</a:t>
            </a:r>
            <a:r>
              <a:rPr lang="en-GB" sz="2000" dirty="0">
                <a:effectLst/>
                <a:latin typeface="Calibri" panose="020F0502020204030204" pitchFamily="34" charset="0"/>
                <a:ea typeface="Calibri" panose="020F0502020204030204" pitchFamily="34" charset="0"/>
                <a:cs typeface="Times New Roman" panose="02020603050405020304" pitchFamily="18" charset="0"/>
              </a:rPr>
              <a:t>, D., Empson, B., Griffiths, B., Jayne, D.,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Khamashta</a:t>
            </a:r>
            <a:r>
              <a:rPr lang="en-GB" sz="2000" dirty="0">
                <a:effectLst/>
                <a:latin typeface="Calibri" panose="020F0502020204030204" pitchFamily="34" charset="0"/>
                <a:ea typeface="Calibri" panose="020F0502020204030204" pitchFamily="34" charset="0"/>
                <a:cs typeface="Times New Roman" panose="02020603050405020304" pitchFamily="18" charset="0"/>
              </a:rPr>
              <a:t>, M. and Lightstone, L., 2018. The British Society for Rheumatology guideline for the management of systemic lupus erythematosus in adults.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Rheumatology</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57</a:t>
            </a:r>
            <a:r>
              <a:rPr lang="en-GB" sz="2000" dirty="0">
                <a:effectLst/>
                <a:latin typeface="Calibri" panose="020F0502020204030204" pitchFamily="34" charset="0"/>
                <a:ea typeface="Calibri" panose="020F0502020204030204" pitchFamily="34" charset="0"/>
                <a:cs typeface="Times New Roman" panose="02020603050405020304" pitchFamily="18" charset="0"/>
              </a:rPr>
              <a:t>(1), pp.e1-e45. doi:</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10.1093/rheumatology/kex286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Guzmán-Martínez, G.,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Marañon</a:t>
            </a:r>
            <a:r>
              <a:rPr lang="en-GB" sz="2000" dirty="0">
                <a:effectLst/>
                <a:latin typeface="Calibri" panose="020F0502020204030204" pitchFamily="34" charset="0"/>
                <a:ea typeface="Calibri" panose="020F0502020204030204" pitchFamily="34" charset="0"/>
                <a:cs typeface="Times New Roman" panose="02020603050405020304" pitchFamily="18" charset="0"/>
              </a:rPr>
              <a:t>, C. and CYTED RIBLES Network, 2022. Immune mechanisms associated with cardiovascular disease in systemic lupus erythematosus: A path to potential biomarkers.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Frontiers in immunology</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13</a:t>
            </a:r>
            <a:r>
              <a:rPr lang="en-GB" sz="2000" dirty="0">
                <a:effectLst/>
                <a:latin typeface="Calibri" panose="020F0502020204030204" pitchFamily="34" charset="0"/>
                <a:ea typeface="Calibri" panose="020F0502020204030204" pitchFamily="34" charset="0"/>
                <a:cs typeface="Times New Roman" panose="02020603050405020304" pitchFamily="18" charset="0"/>
              </a:rPr>
              <a:t>, p.974826.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https://doi.org/10.3389/fimmu.2022.974826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Klein, B. and Kunz, M., 2022. Current concepts of photosensitivity in cutaneous lupus erythematosus.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Frontiers in medicine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9</a:t>
            </a:r>
            <a:r>
              <a:rPr lang="en-GB" sz="2000" dirty="0">
                <a:effectLst/>
                <a:latin typeface="Calibri" panose="020F0502020204030204" pitchFamily="34" charset="0"/>
                <a:ea typeface="Calibri" panose="020F0502020204030204" pitchFamily="34" charset="0"/>
                <a:cs typeface="Times New Roman" panose="02020603050405020304" pitchFamily="18" charset="0"/>
              </a:rPr>
              <a:t>, p.939594.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https://doi.org/10.3389/fmed.2022.939594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Lu, J., Yu, M. and Xu, R., 2024. Cross-sectional survey to determine fatigue in patients with systemic lupus erythematosus.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Frontiers in Psychology</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15</a:t>
            </a:r>
            <a:r>
              <a:rPr lang="en-GB" sz="2000" dirty="0">
                <a:effectLst/>
                <a:latin typeface="Calibri" panose="020F0502020204030204" pitchFamily="34" charset="0"/>
                <a:ea typeface="Calibri" panose="020F0502020204030204" pitchFamily="34" charset="0"/>
                <a:cs typeface="Times New Roman" panose="02020603050405020304" pitchFamily="18" charset="0"/>
              </a:rPr>
              <a:t>, p.1376257.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https://doi.org/10.3389/fpsyg.2024.1376257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National Institute for Health and Care Excellence (NICE) (2025)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Systemic lupus erythematosus: Guidance and evidence</a:t>
            </a:r>
            <a:r>
              <a:rPr lang="en-GB" sz="2000" dirty="0">
                <a:effectLst/>
                <a:latin typeface="Calibri" panose="020F0502020204030204" pitchFamily="34" charset="0"/>
                <a:ea typeface="Calibri" panose="020F0502020204030204" pitchFamily="34" charset="0"/>
                <a:cs typeface="Times New Roman" panose="02020603050405020304" pitchFamily="18" charset="0"/>
              </a:rPr>
              <a:t>. London: NICE.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https://www.nice.org.uk/guidance/conditions-and-diseases/blood-and-immune-system-conditions/systemic-lupus-erythematosus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Nguyen, M.H., Huang, F.F. and O’Neill, S.G., 2021. Patient-reported outcomes for quality of life in SLE: essential in clinical trials and ready for routine care.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Journal of clinical medicine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10</a:t>
            </a:r>
            <a:r>
              <a:rPr lang="en-GB" sz="2000" dirty="0">
                <a:effectLst/>
                <a:latin typeface="Calibri" panose="020F0502020204030204" pitchFamily="34" charset="0"/>
                <a:ea typeface="Calibri" panose="020F0502020204030204" pitchFamily="34" charset="0"/>
                <a:cs typeface="Times New Roman" panose="02020603050405020304" pitchFamily="18" charset="0"/>
              </a:rPr>
              <a:t>(16), p.3754.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https://doi.org/10.3390/jcm10163754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NHS England (2023)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Universal Personalised Care: Implementing the Comprehensive Model</a:t>
            </a:r>
            <a:r>
              <a:rPr lang="en-GB" sz="2000" dirty="0">
                <a:effectLst/>
                <a:latin typeface="Calibri" panose="020F0502020204030204" pitchFamily="34" charset="0"/>
                <a:ea typeface="Calibri" panose="020F0502020204030204" pitchFamily="34" charset="0"/>
                <a:cs typeface="Times New Roman" panose="02020603050405020304" pitchFamily="18" charset="0"/>
              </a:rPr>
              <a:t>. London: NHS England. Available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at:</a:t>
            </a:r>
            <a:r>
              <a:rPr lang="en-GB" sz="20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://www.england.nhs.uk/wp-content/uploads/2019/01/universal-personalised-care.pdf</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Pagkopoulou, E.,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Loutradis</a:t>
            </a:r>
            <a:r>
              <a:rPr lang="en-GB" sz="2000" dirty="0">
                <a:effectLst/>
                <a:latin typeface="Calibri" panose="020F0502020204030204" pitchFamily="34" charset="0"/>
                <a:ea typeface="Calibri" panose="020F0502020204030204" pitchFamily="34" charset="0"/>
                <a:cs typeface="Times New Roman" panose="02020603050405020304" pitchFamily="18" charset="0"/>
              </a:rPr>
              <a:t>, C., Papaioannou, M.,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Daoudaki</a:t>
            </a:r>
            <a:r>
              <a:rPr lang="en-GB" sz="2000" dirty="0">
                <a:effectLst/>
                <a:latin typeface="Calibri" panose="020F0502020204030204" pitchFamily="34" charset="0"/>
                <a:ea typeface="Calibri" panose="020F0502020204030204" pitchFamily="34" charset="0"/>
                <a:cs typeface="Times New Roman" panose="02020603050405020304" pitchFamily="18" charset="0"/>
              </a:rPr>
              <a:t>, M.,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Stangou</a:t>
            </a:r>
            <a:r>
              <a:rPr lang="en-GB" sz="2000" dirty="0">
                <a:effectLst/>
                <a:latin typeface="Calibri" panose="020F0502020204030204" pitchFamily="34" charset="0"/>
                <a:ea typeface="Calibri" panose="020F0502020204030204" pitchFamily="34" charset="0"/>
                <a:cs typeface="Times New Roman" panose="02020603050405020304" pitchFamily="18" charset="0"/>
              </a:rPr>
              <a:t>, M. and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Dimitroulas</a:t>
            </a:r>
            <a:r>
              <a:rPr lang="en-GB" sz="2000" dirty="0">
                <a:effectLst/>
                <a:latin typeface="Calibri" panose="020F0502020204030204" pitchFamily="34" charset="0"/>
                <a:ea typeface="Calibri" panose="020F0502020204030204" pitchFamily="34" charset="0"/>
                <a:cs typeface="Times New Roman" panose="02020603050405020304" pitchFamily="18" charset="0"/>
              </a:rPr>
              <a:t>, T., 2025. Autoantibodies in systemic lupus erythematosus: diagnostic and pathogenic insights.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Journal of clinical medicine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14</a:t>
            </a:r>
            <a:r>
              <a:rPr lang="en-GB" sz="2000" dirty="0">
                <a:effectLst/>
                <a:latin typeface="Calibri" panose="020F0502020204030204" pitchFamily="34" charset="0"/>
                <a:ea typeface="Calibri" panose="020F0502020204030204" pitchFamily="34" charset="0"/>
                <a:cs typeface="Times New Roman" panose="02020603050405020304" pitchFamily="18" charset="0"/>
              </a:rPr>
              <a:t>(16), p.5714.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https://doi.org/10.3390/jcm14165714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Parodis, I. and Sjöwall, C., 2024. Immune mechanisms and biomarkers in systemic lupus erythematosus.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International Journal of Molecular Sciences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25</a:t>
            </a:r>
            <a:r>
              <a:rPr lang="en-GB" sz="2000" dirty="0">
                <a:effectLst/>
                <a:latin typeface="Calibri" panose="020F0502020204030204" pitchFamily="34" charset="0"/>
                <a:ea typeface="Calibri" panose="020F0502020204030204" pitchFamily="34" charset="0"/>
                <a:cs typeface="Times New Roman" panose="02020603050405020304" pitchFamily="18" charset="0"/>
              </a:rPr>
              <a:t>(18), p.9965.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https://doi.org/10.3390/ijms25189965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Parodis, I., Rovin, B.H.,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Tektonidou</a:t>
            </a:r>
            <a:r>
              <a:rPr lang="en-GB" sz="2000" dirty="0">
                <a:effectLst/>
                <a:latin typeface="Calibri" panose="020F0502020204030204" pitchFamily="34" charset="0"/>
                <a:ea typeface="Calibri" panose="020F0502020204030204" pitchFamily="34" charset="0"/>
                <a:cs typeface="Times New Roman" panose="02020603050405020304" pitchFamily="18" charset="0"/>
              </a:rPr>
              <a:t>, M.G., Anders, H.J., Malvar, A., Mok, C.C. and Mohan, C., 2025. Lupus nephritis.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Nature Reviews Disease Primers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11</a:t>
            </a:r>
            <a:r>
              <a:rPr lang="en-GB" sz="2000" dirty="0">
                <a:effectLst/>
                <a:latin typeface="Calibri" panose="020F0502020204030204" pitchFamily="34" charset="0"/>
                <a:ea typeface="Calibri" panose="020F0502020204030204" pitchFamily="34" charset="0"/>
                <a:cs typeface="Times New Roman" panose="02020603050405020304" pitchFamily="18" charset="0"/>
              </a:rPr>
              <a:t>(1), p.69.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https://doi.org/10.1038/s41572-025-00653-y</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4803220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DA333-9163-4176-A513-9443A7CAD232}"/>
              </a:ext>
            </a:extLst>
          </p:cNvPr>
          <p:cNvSpPr>
            <a:spLocks noGrp="1"/>
          </p:cNvSpPr>
          <p:nvPr>
            <p:ph type="title"/>
          </p:nvPr>
        </p:nvSpPr>
        <p:spPr/>
        <p:txBody>
          <a:bodyPr>
            <a:normAutofit/>
          </a:bodyPr>
          <a:lstStyle/>
          <a:p>
            <a:r>
              <a:rPr lang="en-US" sz="3200" b="1" dirty="0"/>
              <a:t>References</a:t>
            </a:r>
            <a:endParaRPr lang="en-GB" sz="3200" b="1" dirty="0"/>
          </a:p>
        </p:txBody>
      </p:sp>
      <p:sp>
        <p:nvSpPr>
          <p:cNvPr id="3" name="Content Placeholder 2">
            <a:extLst>
              <a:ext uri="{FF2B5EF4-FFF2-40B4-BE49-F238E27FC236}">
                <a16:creationId xmlns:a16="http://schemas.microsoft.com/office/drawing/2014/main" id="{E357190D-B781-4450-817E-CBEC2823571E}"/>
              </a:ext>
            </a:extLst>
          </p:cNvPr>
          <p:cNvSpPr>
            <a:spLocks noGrp="1"/>
          </p:cNvSpPr>
          <p:nvPr>
            <p:ph idx="1"/>
          </p:nvPr>
        </p:nvSpPr>
        <p:spPr>
          <a:xfrm>
            <a:off x="282633" y="1845734"/>
            <a:ext cx="11393978" cy="4023360"/>
          </a:xfrm>
        </p:spPr>
        <p:txBody>
          <a:bodyPr>
            <a:normAutofit fontScale="62500" lnSpcReduction="20000"/>
          </a:bodyPr>
          <a:lstStyle/>
          <a:p>
            <a:pPr marR="0">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Primavera, D., Carta, M.G., Romano, F.,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Sancassiani</a:t>
            </a:r>
            <a:r>
              <a:rPr lang="en-GB" sz="2000" dirty="0">
                <a:effectLst/>
                <a:latin typeface="Calibri" panose="020F0502020204030204" pitchFamily="34" charset="0"/>
                <a:ea typeface="Calibri" panose="020F0502020204030204" pitchFamily="34" charset="0"/>
                <a:cs typeface="Times New Roman" panose="02020603050405020304" pitchFamily="18" charset="0"/>
              </a:rPr>
              <a:t>, F.,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Chessa</a:t>
            </a:r>
            <a:r>
              <a:rPr lang="en-GB" sz="2000" dirty="0">
                <a:effectLst/>
                <a:latin typeface="Calibri" panose="020F0502020204030204" pitchFamily="34" charset="0"/>
                <a:ea typeface="Calibri" panose="020F0502020204030204" pitchFamily="34" charset="0"/>
                <a:cs typeface="Times New Roman" panose="02020603050405020304" pitchFamily="18" charset="0"/>
              </a:rPr>
              <a:t>, E., Floris, A.,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Cossu</a:t>
            </a:r>
            <a:r>
              <a:rPr lang="en-GB" sz="2000" dirty="0">
                <a:effectLst/>
                <a:latin typeface="Calibri" panose="020F0502020204030204" pitchFamily="34" charset="0"/>
                <a:ea typeface="Calibri" panose="020F0502020204030204" pitchFamily="34" charset="0"/>
                <a:cs typeface="Times New Roman" panose="02020603050405020304" pitchFamily="18" charset="0"/>
              </a:rPr>
              <a:t>, G.,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Nardi</a:t>
            </a:r>
            <a:r>
              <a:rPr lang="en-GB" sz="2000" dirty="0">
                <a:effectLst/>
                <a:latin typeface="Calibri" panose="020F0502020204030204" pitchFamily="34" charset="0"/>
                <a:ea typeface="Calibri" panose="020F0502020204030204" pitchFamily="34" charset="0"/>
                <a:cs typeface="Times New Roman" panose="02020603050405020304" pitchFamily="18" charset="0"/>
              </a:rPr>
              <a:t>, A.E.,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Piga</a:t>
            </a:r>
            <a:r>
              <a:rPr lang="en-GB" sz="2000" dirty="0">
                <a:effectLst/>
                <a:latin typeface="Calibri" panose="020F0502020204030204" pitchFamily="34" charset="0"/>
                <a:ea typeface="Calibri" panose="020F0502020204030204" pitchFamily="34" charset="0"/>
                <a:cs typeface="Times New Roman" panose="02020603050405020304" pitchFamily="18" charset="0"/>
              </a:rPr>
              <a:t>, M. and Cauli, A., 2024, January. Quality of life in systemic lupus erythematosus and other chronic diseases: highlighting the amplified impact of depressive episodes. In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Healthcare</a:t>
            </a:r>
            <a:r>
              <a:rPr lang="en-GB" sz="2000" dirty="0">
                <a:effectLst/>
                <a:latin typeface="Calibri" panose="020F0502020204030204" pitchFamily="34" charset="0"/>
                <a:ea typeface="Calibri" panose="020F0502020204030204" pitchFamily="34" charset="0"/>
                <a:cs typeface="Times New Roman" panose="02020603050405020304" pitchFamily="18" charset="0"/>
              </a:rPr>
              <a:t> (Vol. 12, No. 2, p. 233). MDPI.  </a:t>
            </a:r>
            <a:r>
              <a:rPr lang="en-GB" sz="2000" b="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https://doi.org/10.3390/healthcare12020233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Rees, F., Doherty, M.,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Grainge</a:t>
            </a:r>
            <a:r>
              <a:rPr lang="en-GB" sz="2000" dirty="0">
                <a:effectLst/>
                <a:latin typeface="Calibri" panose="020F0502020204030204" pitchFamily="34" charset="0"/>
                <a:ea typeface="Calibri" panose="020F0502020204030204" pitchFamily="34" charset="0"/>
                <a:cs typeface="Times New Roman" panose="02020603050405020304" pitchFamily="18" charset="0"/>
              </a:rPr>
              <a:t>, M.J., Lanyon, P. and Zhang, W., 2017. The worldwide incidence and prevalence of systemic lupus erythematosus: a systematic review of epidemiological studies.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Rheumatology</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56</a:t>
            </a:r>
            <a:r>
              <a:rPr lang="en-GB" sz="2000" dirty="0">
                <a:effectLst/>
                <a:latin typeface="Calibri" panose="020F0502020204030204" pitchFamily="34" charset="0"/>
                <a:ea typeface="Calibri" panose="020F0502020204030204" pitchFamily="34" charset="0"/>
                <a:cs typeface="Times New Roman" panose="02020603050405020304" pitchFamily="18" charset="0"/>
              </a:rPr>
              <a:t>(11), pp.1945-1961.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https://doi.org/10.1093/rheumatology/kex260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07000"/>
              </a:lnSpc>
              <a:spcBef>
                <a:spcPts val="0"/>
              </a:spcBef>
              <a:spcAft>
                <a:spcPts val="800"/>
              </a:spcAft>
              <a:buFont typeface="Wingdings" panose="05000000000000000000" pitchFamily="2" charset="2"/>
              <a:buChar char="§"/>
            </a:pPr>
            <a:r>
              <a:rPr lang="en-GB" sz="2000" dirty="0" err="1">
                <a:effectLst/>
                <a:latin typeface="Calibri" panose="020F0502020204030204" pitchFamily="34" charset="0"/>
                <a:ea typeface="Calibri" panose="020F0502020204030204" pitchFamily="34" charset="0"/>
                <a:cs typeface="Times New Roman" panose="02020603050405020304" pitchFamily="18" charset="0"/>
              </a:rPr>
              <a:t>Saegusa</a:t>
            </a:r>
            <a:r>
              <a:rPr lang="en-GB" sz="2000" dirty="0">
                <a:effectLst/>
                <a:latin typeface="Calibri" panose="020F0502020204030204" pitchFamily="34" charset="0"/>
                <a:ea typeface="Calibri" panose="020F0502020204030204" pitchFamily="34" charset="0"/>
                <a:cs typeface="Times New Roman" panose="02020603050405020304" pitchFamily="18" charset="0"/>
              </a:rPr>
              <a:t>, K.,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Tsuchida</a:t>
            </a:r>
            <a:r>
              <a:rPr lang="en-GB" sz="2000" dirty="0">
                <a:effectLst/>
                <a:latin typeface="Calibri" panose="020F0502020204030204" pitchFamily="34" charset="0"/>
                <a:ea typeface="Calibri" panose="020F0502020204030204" pitchFamily="34" charset="0"/>
                <a:cs typeface="Times New Roman" panose="02020603050405020304" pitchFamily="18" charset="0"/>
              </a:rPr>
              <a:t>, Y., Komai, T., Tsuchiya, H. and Fujio, K., 2025. Advances in targeted therapy for systemic lupus erythematosus: current treatments and novel approaches.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International journal of molecular sciences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26</a:t>
            </a:r>
            <a:r>
              <a:rPr lang="en-GB" sz="2000" dirty="0">
                <a:effectLst/>
                <a:latin typeface="Calibri" panose="020F0502020204030204" pitchFamily="34" charset="0"/>
                <a:ea typeface="Calibri" panose="020F0502020204030204" pitchFamily="34" charset="0"/>
                <a:cs typeface="Times New Roman" panose="02020603050405020304" pitchFamily="18" charset="0"/>
              </a:rPr>
              <a:t>(3), p.929.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https://doi.org/10.3390/ijms26030929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07000"/>
              </a:lnSpc>
              <a:spcBef>
                <a:spcPts val="0"/>
              </a:spcBef>
              <a:spcAft>
                <a:spcPts val="800"/>
              </a:spcAft>
              <a:buFont typeface="Wingdings" panose="05000000000000000000" pitchFamily="2" charset="2"/>
              <a:buChar char="§"/>
            </a:pPr>
            <a:r>
              <a:rPr lang="en-GB" sz="2000" dirty="0" err="1">
                <a:effectLst/>
                <a:latin typeface="Calibri" panose="020F0502020204030204" pitchFamily="34" charset="0"/>
                <a:ea typeface="Calibri" panose="020F0502020204030204" pitchFamily="34" charset="0"/>
                <a:cs typeface="Times New Roman" panose="02020603050405020304" pitchFamily="18" charset="0"/>
              </a:rPr>
              <a:t>Samnaliev</a:t>
            </a:r>
            <a:r>
              <a:rPr lang="en-GB" sz="2000" dirty="0">
                <a:effectLst/>
                <a:latin typeface="Calibri" panose="020F0502020204030204" pitchFamily="34" charset="0"/>
                <a:ea typeface="Calibri" panose="020F0502020204030204" pitchFamily="34" charset="0"/>
                <a:cs typeface="Times New Roman" panose="02020603050405020304" pitchFamily="18" charset="0"/>
              </a:rPr>
              <a:t>, M., Barut, V., Weir, S., Langham, J., Langham, S., Wang, X., Desta, B. and Hammond, E., 2021. Health-care utilization and costs in adults with systemic lupus erythematosus in the United Kingdom: a real-world observational retrospective cohort analysis.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Rheumatology advances in practice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5</a:t>
            </a:r>
            <a:r>
              <a:rPr lang="en-GB" sz="2000" dirty="0">
                <a:effectLst/>
                <a:latin typeface="Calibri" panose="020F0502020204030204" pitchFamily="34" charset="0"/>
                <a:ea typeface="Calibri" panose="020F0502020204030204" pitchFamily="34" charset="0"/>
                <a:cs typeface="Times New Roman" panose="02020603050405020304" pitchFamily="18" charset="0"/>
              </a:rPr>
              <a:t>(3), p.rkab071.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https://doi.org/10.1093/rap/rkab071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07000"/>
              </a:lnSpc>
              <a:spcBef>
                <a:spcPts val="0"/>
              </a:spcBef>
              <a:spcAft>
                <a:spcPts val="800"/>
              </a:spcAft>
              <a:buFont typeface="Wingdings" panose="05000000000000000000" pitchFamily="2" charset="2"/>
              <a:buChar char="§"/>
            </a:pPr>
            <a:r>
              <a:rPr lang="en-GB" sz="2000" dirty="0" err="1">
                <a:effectLst/>
                <a:latin typeface="Calibri" panose="020F0502020204030204" pitchFamily="34" charset="0"/>
                <a:ea typeface="Calibri" panose="020F0502020204030204" pitchFamily="34" charset="0"/>
                <a:cs typeface="Times New Roman" panose="02020603050405020304" pitchFamily="18" charset="0"/>
              </a:rPr>
              <a:t>Schilirò</a:t>
            </a:r>
            <a:r>
              <a:rPr lang="en-GB" sz="2000" dirty="0">
                <a:effectLst/>
                <a:latin typeface="Calibri" panose="020F0502020204030204" pitchFamily="34" charset="0"/>
                <a:ea typeface="Calibri" panose="020F0502020204030204" pitchFamily="34" charset="0"/>
                <a:cs typeface="Times New Roman" panose="02020603050405020304" pitchFamily="18" charset="0"/>
              </a:rPr>
              <a:t>, D.,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Silvagni</a:t>
            </a:r>
            <a:r>
              <a:rPr lang="en-GB" sz="2000" dirty="0">
                <a:effectLst/>
                <a:latin typeface="Calibri" panose="020F0502020204030204" pitchFamily="34" charset="0"/>
                <a:ea typeface="Calibri" panose="020F0502020204030204" pitchFamily="34" charset="0"/>
                <a:cs typeface="Times New Roman" panose="02020603050405020304" pitchFamily="18" charset="0"/>
              </a:rPr>
              <a:t>, E.,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Ciribè</a:t>
            </a:r>
            <a:r>
              <a:rPr lang="en-GB" sz="2000" dirty="0">
                <a:effectLst/>
                <a:latin typeface="Calibri" panose="020F0502020204030204" pitchFamily="34" charset="0"/>
                <a:ea typeface="Calibri" panose="020F0502020204030204" pitchFamily="34" charset="0"/>
                <a:cs typeface="Times New Roman" panose="02020603050405020304" pitchFamily="18" charset="0"/>
              </a:rPr>
              <a:t>, B.,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Fattorini</a:t>
            </a:r>
            <a:r>
              <a:rPr lang="en-GB" sz="2000" dirty="0">
                <a:effectLst/>
                <a:latin typeface="Calibri" panose="020F0502020204030204" pitchFamily="34" charset="0"/>
                <a:ea typeface="Calibri" panose="020F0502020204030204" pitchFamily="34" charset="0"/>
                <a:cs typeface="Times New Roman" panose="02020603050405020304" pitchFamily="18" charset="0"/>
              </a:rPr>
              <a:t>, F.,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Maccarrone</a:t>
            </a:r>
            <a:r>
              <a:rPr lang="en-GB" sz="2000" dirty="0">
                <a:effectLst/>
                <a:latin typeface="Calibri" panose="020F0502020204030204" pitchFamily="34" charset="0"/>
                <a:ea typeface="Calibri" panose="020F0502020204030204" pitchFamily="34" charset="0"/>
                <a:cs typeface="Times New Roman" panose="02020603050405020304" pitchFamily="18" charset="0"/>
              </a:rPr>
              <a:t>, V.,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Elefante</a:t>
            </a:r>
            <a:r>
              <a:rPr lang="en-GB" sz="2000" dirty="0">
                <a:effectLst/>
                <a:latin typeface="Calibri" panose="020F0502020204030204" pitchFamily="34" charset="0"/>
                <a:ea typeface="Calibri" panose="020F0502020204030204" pitchFamily="34" charset="0"/>
                <a:cs typeface="Times New Roman" panose="02020603050405020304" pitchFamily="18" charset="0"/>
              </a:rPr>
              <a:t>, E.,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Signorini</a:t>
            </a:r>
            <a:r>
              <a:rPr lang="en-GB" sz="2000" dirty="0">
                <a:effectLst/>
                <a:latin typeface="Calibri" panose="020F0502020204030204" pitchFamily="34" charset="0"/>
                <a:ea typeface="Calibri" panose="020F0502020204030204" pitchFamily="34" charset="0"/>
                <a:cs typeface="Times New Roman" panose="02020603050405020304" pitchFamily="18" charset="0"/>
              </a:rPr>
              <a:t>, V., Zucchi, D.,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Cardelli</a:t>
            </a:r>
            <a:r>
              <a:rPr lang="en-GB" sz="2000" dirty="0">
                <a:effectLst/>
                <a:latin typeface="Calibri" panose="020F0502020204030204" pitchFamily="34" charset="0"/>
                <a:ea typeface="Calibri" panose="020F0502020204030204" pitchFamily="34" charset="0"/>
                <a:cs typeface="Times New Roman" panose="02020603050405020304" pitchFamily="18" charset="0"/>
              </a:rPr>
              <a:t>, C.,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Bortoluzzi</a:t>
            </a:r>
            <a:r>
              <a:rPr lang="en-GB" sz="2000" dirty="0">
                <a:effectLst/>
                <a:latin typeface="Calibri" panose="020F0502020204030204" pitchFamily="34" charset="0"/>
                <a:ea typeface="Calibri" panose="020F0502020204030204" pitchFamily="34" charset="0"/>
                <a:cs typeface="Times New Roman" panose="02020603050405020304" pitchFamily="18" charset="0"/>
              </a:rPr>
              <a:t>, A. and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Tani</a:t>
            </a:r>
            <a:r>
              <a:rPr lang="en-GB" sz="2000" dirty="0">
                <a:effectLst/>
                <a:latin typeface="Calibri" panose="020F0502020204030204" pitchFamily="34" charset="0"/>
                <a:ea typeface="Calibri" panose="020F0502020204030204" pitchFamily="34" charset="0"/>
                <a:cs typeface="Times New Roman" panose="02020603050405020304" pitchFamily="18" charset="0"/>
              </a:rPr>
              <a:t>, C., 2024. Systemic lupus erythematosus: one year in review 2024.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Clinical and Experimental Rheumatology</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44</a:t>
            </a:r>
            <a:r>
              <a:rPr lang="en-GB" sz="2000" dirty="0">
                <a:effectLst/>
                <a:latin typeface="Calibri" panose="020F0502020204030204" pitchFamily="34" charset="0"/>
                <a:ea typeface="Calibri" panose="020F0502020204030204" pitchFamily="34" charset="0"/>
                <a:cs typeface="Times New Roman" panose="02020603050405020304" pitchFamily="18" charset="0"/>
              </a:rPr>
              <a:t>(3), pp.583-592. DOI: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10.55563/</a:t>
            </a:r>
            <a:r>
              <a:rPr lang="en-GB" sz="20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clinexprheumatol</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a:t>
            </a:r>
            <a:r>
              <a:rPr lang="en-GB" sz="20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mnvmvo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Siegel, C.H. and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Sammaritano</a:t>
            </a:r>
            <a:r>
              <a:rPr lang="en-GB" sz="2000" dirty="0">
                <a:effectLst/>
                <a:latin typeface="Calibri" panose="020F0502020204030204" pitchFamily="34" charset="0"/>
                <a:ea typeface="Calibri" panose="020F0502020204030204" pitchFamily="34" charset="0"/>
                <a:cs typeface="Times New Roman" panose="02020603050405020304" pitchFamily="18" charset="0"/>
              </a:rPr>
              <a:t>, L.R., 2024. Systemic lupus erythematosus: a review.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Jama</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331</a:t>
            </a:r>
            <a:r>
              <a:rPr lang="en-GB" sz="2000" dirty="0">
                <a:effectLst/>
                <a:latin typeface="Calibri" panose="020F0502020204030204" pitchFamily="34" charset="0"/>
                <a:ea typeface="Calibri" panose="020F0502020204030204" pitchFamily="34" charset="0"/>
                <a:cs typeface="Times New Roman" panose="02020603050405020304" pitchFamily="18" charset="0"/>
              </a:rPr>
              <a:t>(17), pp.1480-1491. doi:</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10.1001/jama.2024.2315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07000"/>
              </a:lnSpc>
              <a:spcBef>
                <a:spcPts val="0"/>
              </a:spcBef>
              <a:spcAft>
                <a:spcPts val="800"/>
              </a:spcAft>
              <a:buFont typeface="Wingdings" panose="05000000000000000000" pitchFamily="2" charset="2"/>
              <a:buChar char="§"/>
            </a:pPr>
            <a:r>
              <a:rPr lang="en-GB" sz="2000" dirty="0" err="1">
                <a:effectLst/>
                <a:latin typeface="Calibri" panose="020F0502020204030204" pitchFamily="34" charset="0"/>
                <a:ea typeface="Calibri" panose="020F0502020204030204" pitchFamily="34" charset="0"/>
                <a:cs typeface="Times New Roman" panose="02020603050405020304" pitchFamily="18" charset="0"/>
              </a:rPr>
              <a:t>Su</a:t>
            </a:r>
            <a:r>
              <a:rPr lang="en-GB" sz="2000" dirty="0">
                <a:effectLst/>
                <a:latin typeface="Calibri" panose="020F0502020204030204" pitchFamily="34" charset="0"/>
                <a:ea typeface="Calibri" panose="020F0502020204030204" pitchFamily="34" charset="0"/>
                <a:cs typeface="Times New Roman" panose="02020603050405020304" pitchFamily="18" charset="0"/>
              </a:rPr>
              <a:t>, X., Yu, H., Lei, Q., Chen, X., Tong, Y., Zhang, Z., Yang, W., Guo, Y. and Lin, L., 2024. Systemic lupus erythematosus: pathogenesis and targeted therapy.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Molecular biomedicine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5</a:t>
            </a:r>
            <a:r>
              <a:rPr lang="en-GB" sz="2000" dirty="0">
                <a:effectLst/>
                <a:latin typeface="Calibri" panose="020F0502020204030204" pitchFamily="34" charset="0"/>
                <a:ea typeface="Calibri" panose="020F0502020204030204" pitchFamily="34" charset="0"/>
                <a:cs typeface="Times New Roman" panose="02020603050405020304" pitchFamily="18" charset="0"/>
              </a:rPr>
              <a:t>(1), p.54.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https://doi.org/10.1186/s43556-024-00217-8</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R="0">
              <a:lnSpc>
                <a:spcPct val="107000"/>
              </a:lnSpc>
              <a:spcBef>
                <a:spcPts val="0"/>
              </a:spcBef>
              <a:spcAft>
                <a:spcPts val="80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Yang, Y., Huang, D., Liu, C., Zhong, N., Peng, Y., Wang, L., ... &amp; Zhao, W. (2024). Early diagnosis and clinical application of systemic lupus erythematosus based on a nomogram model. </a:t>
            </a:r>
            <a:r>
              <a:rPr lang="en-GB" sz="2000" i="1" dirty="0" err="1">
                <a:effectLst/>
                <a:latin typeface="Calibri" panose="020F0502020204030204" pitchFamily="34" charset="0"/>
                <a:ea typeface="Calibri" panose="020F0502020204030204" pitchFamily="34" charset="0"/>
                <a:cs typeface="Times New Roman" panose="02020603050405020304" pitchFamily="18" charset="0"/>
              </a:rPr>
              <a:t>Heliyon</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10</a:t>
            </a:r>
            <a:r>
              <a:rPr lang="en-GB" sz="2000" dirty="0">
                <a:effectLst/>
                <a:latin typeface="Calibri" panose="020F0502020204030204" pitchFamily="34" charset="0"/>
                <a:ea typeface="Calibri" panose="020F0502020204030204" pitchFamily="34" charset="0"/>
                <a:cs typeface="Times New Roman" panose="02020603050405020304" pitchFamily="18" charset="0"/>
              </a:rPr>
              <a:t>(2). DOI: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10.1016/j.heliyon.2024.e24523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04494452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160</TotalTime>
  <Words>5157</Words>
  <Application>Microsoft Office PowerPoint</Application>
  <PresentationFormat>Widescreen</PresentationFormat>
  <Paragraphs>196</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Century Gothic</vt:lpstr>
      <vt:lpstr>Wingdings</vt:lpstr>
      <vt:lpstr>Vapor Trail</vt:lpstr>
      <vt:lpstr>Systemic Lupus Erythematosus (SLE)</vt:lpstr>
      <vt:lpstr>Introduction to Systemic Lupus Erythematosus (SLE)</vt:lpstr>
      <vt:lpstr>Pathophysiology and Aetiology of SLE</vt:lpstr>
      <vt:lpstr>Immune Mechanisms Driving SLE Pathogenesis</vt:lpstr>
      <vt:lpstr>Clinical Manifestations and Symptoms</vt:lpstr>
      <vt:lpstr>Global Prevalence and Epidemiology of SLE</vt:lpstr>
      <vt:lpstr>SLE Prevalence and Challenges in the United Kingdom</vt:lpstr>
      <vt:lpstr>Economic Burden of SLE</vt:lpstr>
      <vt:lpstr>Social and Psychological Impact of Living with SLE</vt:lpstr>
      <vt:lpstr>Diagnosis of Systemic Lupus Erythematosus</vt:lpstr>
      <vt:lpstr>Initial Assessment and Long-Term Monitoring</vt:lpstr>
      <vt:lpstr>UK Guidance for SLE Management</vt:lpstr>
      <vt:lpstr>Models and Frameworks Supporting SLE Management</vt:lpstr>
      <vt:lpstr>Pharmacological Treatment Options for SLE</vt:lpstr>
      <vt:lpstr>Non-Pharmacological Management and Lifestyle Support</vt:lpstr>
      <vt:lpstr>Multidisciplinary Team (MDT) Approach to SLE Care</vt:lpstr>
      <vt:lpstr>Comorbidities and Complications Associated with SLE</vt:lpstr>
      <vt:lpstr>Prevention and Risk Reduction Strategies</vt:lpstr>
      <vt:lpstr>Skills, Values and Behaviours Required for Co-productive Care</vt:lpstr>
      <vt:lpstr>Recommendations for Improving SLE Management</vt:lpstr>
      <vt:lpstr>Supported Self-Management for People Living with SLE</vt:lpstr>
      <vt:lpstr>Comprehensive Model of Personalised Care in SLE Management</vt:lpstr>
      <vt:lpstr>Current Challenges and Future Directions in SLE Care</vt:lpstr>
      <vt:lpstr>Conclusion</vt:lpstr>
      <vt:lpstr>Reference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ravi marepogu</dc:creator>
  <cp:lastModifiedBy>ravi marepogu</cp:lastModifiedBy>
  <cp:revision>2</cp:revision>
  <dcterms:created xsi:type="dcterms:W3CDTF">2026-08-04T11:31:38Z</dcterms:created>
  <dcterms:modified xsi:type="dcterms:W3CDTF">2026-08-11T01:11:06Z</dcterms:modified>
</cp:coreProperties>
</file>