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7" r:id="rId2"/>
    <p:sldId id="310" r:id="rId3"/>
    <p:sldId id="311" r:id="rId4"/>
    <p:sldId id="339" r:id="rId5"/>
    <p:sldId id="341" r:id="rId6"/>
    <p:sldId id="342" r:id="rId7"/>
    <p:sldId id="340" r:id="rId8"/>
    <p:sldId id="312" r:id="rId9"/>
    <p:sldId id="322" r:id="rId10"/>
    <p:sldId id="313" r:id="rId11"/>
    <p:sldId id="314" r:id="rId12"/>
    <p:sldId id="315" r:id="rId13"/>
    <p:sldId id="316" r:id="rId14"/>
    <p:sldId id="317" r:id="rId15"/>
    <p:sldId id="318" r:id="rId16"/>
    <p:sldId id="319" r:id="rId17"/>
    <p:sldId id="320" r:id="rId18"/>
    <p:sldId id="321" r:id="rId19"/>
    <p:sldId id="323" r:id="rId20"/>
    <p:sldId id="324" r:id="rId21"/>
    <p:sldId id="325" r:id="rId22"/>
    <p:sldId id="326" r:id="rId23"/>
    <p:sldId id="327" r:id="rId24"/>
    <p:sldId id="328" r:id="rId25"/>
    <p:sldId id="329" r:id="rId26"/>
    <p:sldId id="330" r:id="rId27"/>
    <p:sldId id="331" r:id="rId28"/>
    <p:sldId id="332" r:id="rId29"/>
    <p:sldId id="333" r:id="rId30"/>
    <p:sldId id="334" r:id="rId31"/>
    <p:sldId id="335" r:id="rId32"/>
    <p:sldId id="336" r:id="rId33"/>
    <p:sldId id="337" r:id="rId34"/>
    <p:sldId id="33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2" d="100"/>
          <a:sy n="42" d="100"/>
        </p:scale>
        <p:origin x="-2196" y="-678"/>
      </p:cViewPr>
      <p:guideLst>
        <p:guide orient="horz" pos="2160"/>
        <p:guide pos="2880"/>
      </p:guideLst>
    </p:cSldViewPr>
  </p:slideViewPr>
  <p:notesTextViewPr>
    <p:cViewPr>
      <p:scale>
        <a:sx n="1" d="1"/>
        <a:sy n="1" d="1"/>
      </p:scale>
      <p:origin x="0" y="0"/>
    </p:cViewPr>
  </p:notesTextViewPr>
  <p:sorterViewPr>
    <p:cViewPr>
      <p:scale>
        <a:sx n="83" d="100"/>
        <a:sy n="83" d="100"/>
      </p:scale>
      <p:origin x="0" y="33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51234D-E119-4144-AE3A-9AEAA85EC634}" type="datetimeFigureOut">
              <a:rPr lang="en-GB" smtClean="0"/>
              <a:t>07/11/2016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E270C1-9EE1-4F8C-8BA8-427183A92B86}" type="slidenum">
              <a:rPr lang="en-GB" smtClean="0"/>
              <a:t>‹#›</a:t>
            </a:fld>
            <a:endParaRPr lang="en-GB"/>
          </a:p>
        </p:txBody>
      </p:sp>
    </p:spTree>
    <p:extLst>
      <p:ext uri="{BB962C8B-B14F-4D97-AF65-F5344CB8AC3E}">
        <p14:creationId xmlns:p14="http://schemas.microsoft.com/office/powerpoint/2010/main" val="2250990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D18CFA-802E-40F7-B1BB-F6B1DEAB48DF}" type="slidenum">
              <a:rPr lang="en-US" altLang="en-US"/>
              <a:pPr/>
              <a:t>2</a:t>
            </a:fld>
            <a:endParaRPr lang="en-US" altLang="en-US"/>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352D68-FA5F-43B8-8A19-5D487E260F06}" type="slidenum">
              <a:rPr lang="en-US" altLang="en-US"/>
              <a:pPr/>
              <a:t>3</a:t>
            </a:fld>
            <a:endParaRPr lang="en-US" alt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D10044-36E6-401C-9B82-B669E95BBB63}" type="slidenum">
              <a:rPr lang="en-US" altLang="en-US"/>
              <a:pPr/>
              <a:t>8</a:t>
            </a:fld>
            <a:endParaRPr lang="en-US" alt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EBB649-BAEA-4B71-9718-A51C36452833}" type="slidenum">
              <a:rPr lang="en-US" altLang="en-US"/>
              <a:pPr/>
              <a:t>10</a:t>
            </a:fld>
            <a:endParaRPr lang="en-US" alt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D1FF11-2BBA-4FB9-BB7E-32C54A48DABC}" type="slidenum">
              <a:rPr lang="en-US" altLang="en-US"/>
              <a:pPr/>
              <a:t>11</a:t>
            </a:fld>
            <a:endParaRPr lang="en-US"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96E495E-7D1A-4C25-AFF0-7401DE0D0680}" type="slidenum">
              <a:rPr lang="en-US" altLang="en-US"/>
              <a:pPr/>
              <a:t>12</a:t>
            </a:fld>
            <a:endParaRPr lang="en-US" alt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63FC60-32E9-4CD0-95F4-D73C7DD22A5B}" type="slidenum">
              <a:rPr lang="en-US" altLang="en-US"/>
              <a:pPr/>
              <a:t>13</a:t>
            </a:fld>
            <a:endParaRPr lang="en-US" alt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82A4B7-3002-40A5-863B-E4C118EB3F3C}" type="slidenum">
              <a:rPr lang="en-US" altLang="en-US"/>
              <a:pPr/>
              <a:t>14</a:t>
            </a:fld>
            <a:endParaRPr lang="en-US" altLang="en-US"/>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E14659-DCF6-4C1D-B200-D6DACE63495E}" type="slidenum">
              <a:rPr lang="en-US" altLang="en-US"/>
              <a:pPr/>
              <a:t>15</a:t>
            </a:fld>
            <a:endParaRPr lang="en-US" altLang="en-US"/>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80AF70-1C81-41D8-9CB9-D43C51E60315}" type="slidenum">
              <a:rPr lang="en-US" altLang="en-US"/>
              <a:pPr/>
              <a:t>16</a:t>
            </a:fld>
            <a:endParaRPr lang="en-US" alt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EF766C-3904-45A3-98B9-77B1CE7E5A97}" type="slidenum">
              <a:rPr lang="en-US" altLang="en-US"/>
              <a:pPr/>
              <a:t>17</a:t>
            </a:fld>
            <a:endParaRPr lang="en-US" altLang="en-US"/>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33D6E6-3BC7-497F-930E-30E5B8F84589}" type="slidenum">
              <a:rPr lang="en-US" altLang="en-US"/>
              <a:pPr/>
              <a:t>18</a:t>
            </a:fld>
            <a:endParaRPr lang="en-US" altLang="en-US"/>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68796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464475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506896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72458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8646AB-E6D0-494E-A4E6-008C37B317EE}"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12741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8646AB-E6D0-494E-A4E6-008C37B317EE}"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911803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8646AB-E6D0-494E-A4E6-008C37B317EE}"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380793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93141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97262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034452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411176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2700338" y="6248400"/>
            <a:ext cx="3816350" cy="457200"/>
          </a:xfrm>
        </p:spPr>
        <p:txBody>
          <a:bodyPr/>
          <a:lstStyle>
            <a:lvl1pPr>
              <a:defRPr sz="1000"/>
            </a:lvl1pPr>
          </a:lstStyle>
          <a:p>
            <a:r>
              <a:rPr lang="en-GB" altLang="en-US"/>
              <a:t>© Jonathan Groucutt 2006</a:t>
            </a:r>
          </a:p>
          <a:p>
            <a:r>
              <a:rPr lang="en-GB" altLang="en-US"/>
              <a:t>Foundations of Marketing</a:t>
            </a:r>
            <a:endParaRPr lang="en-GB" altLang="en-US" sz="1400"/>
          </a:p>
          <a:p>
            <a:endParaRPr lang="en-US" altLang="en-US" sz="1400"/>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EE0F21B0-8199-448A-8BEF-373DF542484B}" type="slidenum">
              <a:rPr lang="en-US" altLang="en-US"/>
              <a:pPr/>
              <a:t>‹#›</a:t>
            </a:fld>
            <a:endParaRPr lang="en-US" altLang="en-US"/>
          </a:p>
        </p:txBody>
      </p:sp>
    </p:spTree>
    <p:extLst>
      <p:ext uri="{BB962C8B-B14F-4D97-AF65-F5344CB8AC3E}">
        <p14:creationId xmlns:p14="http://schemas.microsoft.com/office/powerpoint/2010/main" val="1126306989"/>
      </p:ext>
    </p:extLst>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685800" y="1981200"/>
            <a:ext cx="7772400" cy="4114800"/>
          </a:xfrm>
        </p:spPr>
        <p:txBody>
          <a:bodyPr/>
          <a:lstStyle/>
          <a:p>
            <a:endParaRPr lang="en-GB"/>
          </a:p>
        </p:txBody>
      </p:sp>
      <p:sp>
        <p:nvSpPr>
          <p:cNvPr id="4" name="Date Placeholder 3"/>
          <p:cNvSpPr>
            <a:spLocks noGrp="1"/>
          </p:cNvSpPr>
          <p:nvPr>
            <p:ph type="dt" sz="half" idx="10"/>
          </p:nvPr>
        </p:nvSpPr>
        <p:spPr>
          <a:xfrm>
            <a:off x="68580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553200" y="6248400"/>
            <a:ext cx="1905000" cy="457200"/>
          </a:xfrm>
        </p:spPr>
        <p:txBody>
          <a:bodyPr/>
          <a:lstStyle>
            <a:lvl1pPr>
              <a:defRPr/>
            </a:lvl1pPr>
          </a:lstStyle>
          <a:p>
            <a:fld id="{467AC41D-7E00-40C2-8414-7756E8A9762D}" type="slidenum">
              <a:rPr lang="en-GB" altLang="en-US"/>
              <a:pPr/>
              <a:t>‹#›</a:t>
            </a:fld>
            <a:endParaRPr lang="en-GB" altLang="en-US"/>
          </a:p>
        </p:txBody>
      </p:sp>
    </p:spTree>
    <p:extLst>
      <p:ext uri="{BB962C8B-B14F-4D97-AF65-F5344CB8AC3E}">
        <p14:creationId xmlns:p14="http://schemas.microsoft.com/office/powerpoint/2010/main" val="318898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8646AB-E6D0-494E-A4E6-008C37B317EE}"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E8F43A-5FC9-4C29-9A1E-32608CE097F8}" type="slidenum">
              <a:rPr lang="en-GB" smtClean="0"/>
              <a:t>‹#›</a:t>
            </a:fld>
            <a:endParaRPr lang="en-GB"/>
          </a:p>
        </p:txBody>
      </p:sp>
    </p:spTree>
    <p:extLst>
      <p:ext uri="{BB962C8B-B14F-4D97-AF65-F5344CB8AC3E}">
        <p14:creationId xmlns:p14="http://schemas.microsoft.com/office/powerpoint/2010/main" val="15244282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http://www.visualstore.com/dbimages/8745-1.jpg"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http://www.visualstore.com/dbimages/8745-4.jpg" TargetMode="External"/><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http://www.visualstore.com/dbimages/8745-3.jpg" TargetMode="External"/><Relationship Id="rId4" Type="http://schemas.openxmlformats.org/officeDocument/2006/relationships/image" Target="../media/image20.jpeg"/></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 Communication</a:t>
            </a:r>
            <a:endParaRPr lang="en-GB" dirty="0"/>
          </a:p>
        </p:txBody>
      </p:sp>
      <p:sp>
        <p:nvSpPr>
          <p:cNvPr id="3" name="Subtitle 2"/>
          <p:cNvSpPr>
            <a:spLocks noGrp="1"/>
          </p:cNvSpPr>
          <p:nvPr>
            <p:ph type="subTitle" idx="1"/>
          </p:nvPr>
        </p:nvSpPr>
        <p:spPr/>
        <p:txBody>
          <a:bodyPr/>
          <a:lstStyle/>
          <a:p>
            <a:r>
              <a:rPr lang="en-GB" dirty="0" smtClean="0"/>
              <a:t>International Business Communication SBUS6111</a:t>
            </a:r>
          </a:p>
          <a:p>
            <a:r>
              <a:rPr lang="en-GB" dirty="0"/>
              <a:t> </a:t>
            </a:r>
            <a:r>
              <a:rPr lang="en-GB" dirty="0" smtClean="0"/>
              <a:t>Week </a:t>
            </a:r>
            <a:r>
              <a:rPr lang="en-GB" dirty="0"/>
              <a:t>9</a:t>
            </a:r>
            <a:endParaRPr lang="en-GB" dirty="0" smtClean="0"/>
          </a:p>
          <a:p>
            <a:endParaRPr lang="en-GB" dirty="0"/>
          </a:p>
        </p:txBody>
      </p:sp>
    </p:spTree>
    <p:extLst>
      <p:ext uri="{BB962C8B-B14F-4D97-AF65-F5344CB8AC3E}">
        <p14:creationId xmlns:p14="http://schemas.microsoft.com/office/powerpoint/2010/main" val="1072159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C1A07799-62F1-4061-9DEB-5734750BD305}" type="slidenum">
              <a:rPr lang="en-US" altLang="en-US"/>
              <a:pPr/>
              <a:t>2</a:t>
            </a:fld>
            <a:endParaRPr lang="en-US" altLang="en-US"/>
          </a:p>
        </p:txBody>
      </p:sp>
      <p:sp>
        <p:nvSpPr>
          <p:cNvPr id="3074" name="Rectangle 2"/>
          <p:cNvSpPr>
            <a:spLocks noGrp="1" noChangeArrowheads="1"/>
          </p:cNvSpPr>
          <p:nvPr>
            <p:ph type="title"/>
          </p:nvPr>
        </p:nvSpPr>
        <p:spPr/>
        <p:txBody>
          <a:bodyPr/>
          <a:lstStyle/>
          <a:p>
            <a:r>
              <a:rPr lang="en-GB" altLang="en-US" sz="4000"/>
              <a:t>Learning Outcomes</a:t>
            </a:r>
            <a:endParaRPr lang="en-US" altLang="en-US" sz="4000"/>
          </a:p>
        </p:txBody>
      </p:sp>
      <p:sp>
        <p:nvSpPr>
          <p:cNvPr id="3075" name="Rectangle 3"/>
          <p:cNvSpPr>
            <a:spLocks noGrp="1" noChangeArrowheads="1"/>
          </p:cNvSpPr>
          <p:nvPr>
            <p:ph type="body" idx="1"/>
          </p:nvPr>
        </p:nvSpPr>
        <p:spPr/>
        <p:txBody>
          <a:bodyPr/>
          <a:lstStyle/>
          <a:p>
            <a:r>
              <a:rPr lang="en-GB" altLang="en-US" sz="2800" dirty="0"/>
              <a:t>Evaluate both the positive and negative aspects that can be associated with physical evidence. </a:t>
            </a:r>
          </a:p>
          <a:p>
            <a:r>
              <a:rPr lang="en-GB" altLang="en-US" sz="2800" dirty="0"/>
              <a:t>Debate how physical evidence integrates with the other elements of the </a:t>
            </a:r>
            <a:r>
              <a:rPr lang="en-GB" altLang="en-US" sz="2800" dirty="0" smtClean="0"/>
              <a:t>communication and marketing </a:t>
            </a:r>
            <a:r>
              <a:rPr lang="en-GB" altLang="en-US" sz="2800" dirty="0" smtClean="0"/>
              <a:t> </a:t>
            </a:r>
            <a:r>
              <a:rPr lang="en-GB" altLang="en-US" sz="2800" dirty="0"/>
              <a:t>mix.</a:t>
            </a:r>
          </a:p>
          <a:p>
            <a:r>
              <a:rPr lang="en-GB" altLang="en-US" sz="2800" dirty="0"/>
              <a:t>Critically evaluate the role of physical evidence </a:t>
            </a:r>
            <a:r>
              <a:rPr lang="en-GB" altLang="en-US" sz="2800" dirty="0" smtClean="0"/>
              <a:t>and spatial  design within </a:t>
            </a:r>
            <a:r>
              <a:rPr lang="en-GB" altLang="en-US" sz="2800" dirty="0"/>
              <a:t>the contemporary marketing environment. </a:t>
            </a:r>
            <a:endParaRPr lang="en-US" altLang="en-US" sz="2800" dirty="0"/>
          </a:p>
        </p:txBody>
      </p:sp>
    </p:spTree>
    <p:extLst>
      <p:ext uri="{BB962C8B-B14F-4D97-AF65-F5344CB8AC3E}">
        <p14:creationId xmlns:p14="http://schemas.microsoft.com/office/powerpoint/2010/main" val="3858713568"/>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8843A6A1-928A-40D0-A58E-943F028B34B9}" type="slidenum">
              <a:rPr lang="en-US" altLang="en-US"/>
              <a:pPr/>
              <a:t>3</a:t>
            </a:fld>
            <a:endParaRPr lang="en-US" altLang="en-US"/>
          </a:p>
        </p:txBody>
      </p:sp>
      <p:sp>
        <p:nvSpPr>
          <p:cNvPr id="8194" name="Rectangle 2"/>
          <p:cNvSpPr>
            <a:spLocks noGrp="1" noChangeArrowheads="1"/>
          </p:cNvSpPr>
          <p:nvPr>
            <p:ph type="title"/>
          </p:nvPr>
        </p:nvSpPr>
        <p:spPr/>
        <p:txBody>
          <a:bodyPr/>
          <a:lstStyle/>
          <a:p>
            <a:r>
              <a:rPr lang="en-GB" altLang="en-US" sz="4000"/>
              <a:t>What Is Physical Evidence?</a:t>
            </a:r>
            <a:endParaRPr lang="en-US" altLang="en-US" sz="4000"/>
          </a:p>
        </p:txBody>
      </p:sp>
      <p:sp>
        <p:nvSpPr>
          <p:cNvPr id="8195" name="Rectangle 3"/>
          <p:cNvSpPr>
            <a:spLocks noGrp="1" noChangeArrowheads="1"/>
          </p:cNvSpPr>
          <p:nvPr>
            <p:ph type="body" idx="1"/>
          </p:nvPr>
        </p:nvSpPr>
        <p:spPr>
          <a:xfrm>
            <a:off x="685800" y="1752600"/>
            <a:ext cx="7772400" cy="4343400"/>
          </a:xfrm>
        </p:spPr>
        <p:txBody>
          <a:bodyPr/>
          <a:lstStyle/>
          <a:p>
            <a:pPr>
              <a:buFontTx/>
              <a:buNone/>
            </a:pPr>
            <a:r>
              <a:rPr lang="en-GB" altLang="en-US" dirty="0"/>
              <a:t>   Physical evidence or ‘physicality’  can  include: ‘space, perceived look, feel, ambience and physical presence of an environment ’. </a:t>
            </a:r>
            <a:endParaRPr lang="en-US" altLang="en-US" dirty="0"/>
          </a:p>
        </p:txBody>
      </p:sp>
      <p:graphicFrame>
        <p:nvGraphicFramePr>
          <p:cNvPr id="8202" name="Group 10"/>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54364358"/>
      </p:ext>
    </p:extLst>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US" altLang="en-US" dirty="0"/>
              <a:t>International Business Communication</a:t>
            </a:r>
          </a:p>
        </p:txBody>
      </p:sp>
      <p:sp>
        <p:nvSpPr>
          <p:cNvPr id="4099" name="Rectangle 3"/>
          <p:cNvSpPr>
            <a:spLocks noGrp="1" noChangeArrowheads="1"/>
          </p:cNvSpPr>
          <p:nvPr>
            <p:ph type="body" idx="1"/>
          </p:nvPr>
        </p:nvSpPr>
        <p:spPr/>
        <p:txBody>
          <a:bodyPr/>
          <a:lstStyle/>
          <a:p>
            <a:r>
              <a:rPr lang="en-GB" altLang="en-US" b="1" dirty="0" smtClean="0">
                <a:cs typeface="Times New Roman" charset="0"/>
              </a:rPr>
              <a:t>The human body and the </a:t>
            </a:r>
            <a:r>
              <a:rPr lang="en-GB" altLang="en-US" b="1" dirty="0">
                <a:cs typeface="Times New Roman" charset="0"/>
              </a:rPr>
              <a:t>Nervous </a:t>
            </a:r>
            <a:r>
              <a:rPr lang="en-GB" altLang="en-US" b="1" dirty="0" smtClean="0">
                <a:cs typeface="Times New Roman" charset="0"/>
              </a:rPr>
              <a:t>system - Communication</a:t>
            </a:r>
            <a:endParaRPr lang="en-GB" altLang="en-US" b="1" dirty="0">
              <a:cs typeface="Times New Roman" charset="0"/>
            </a:endParaRPr>
          </a:p>
          <a:p>
            <a:pPr>
              <a:buFontTx/>
              <a:buNone/>
            </a:pPr>
            <a:r>
              <a:rPr lang="en-GB" altLang="en-US" dirty="0"/>
              <a:t>	</a:t>
            </a:r>
            <a:r>
              <a:rPr lang="en-GB" altLang="en-US" sz="2800" dirty="0"/>
              <a:t>- Pain &amp; Pleasure</a:t>
            </a:r>
          </a:p>
          <a:p>
            <a:pPr>
              <a:buFontTx/>
              <a:buNone/>
            </a:pPr>
            <a:r>
              <a:rPr lang="en-GB" altLang="en-US" sz="2800" dirty="0"/>
              <a:t>	-Movements</a:t>
            </a:r>
          </a:p>
          <a:p>
            <a:pPr>
              <a:buFontTx/>
              <a:buNone/>
            </a:pPr>
            <a:r>
              <a:rPr lang="en-GB" altLang="en-US" sz="2800" dirty="0"/>
              <a:t>	-Breathing </a:t>
            </a:r>
          </a:p>
        </p:txBody>
      </p:sp>
    </p:spTree>
    <p:extLst>
      <p:ext uri="{BB962C8B-B14F-4D97-AF65-F5344CB8AC3E}">
        <p14:creationId xmlns:p14="http://schemas.microsoft.com/office/powerpoint/2010/main" val="2499056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0" name="Picture 4" descr="G:\DESK TOP 28-04-05\brain diagram.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09600" y="228600"/>
            <a:ext cx="7620000" cy="5867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96900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US" altLang="en-US" dirty="0"/>
              <a:t>International Business Communication</a:t>
            </a:r>
          </a:p>
        </p:txBody>
      </p:sp>
      <p:sp>
        <p:nvSpPr>
          <p:cNvPr id="11267" name="Rectangle 3"/>
          <p:cNvSpPr>
            <a:spLocks noGrp="1" noChangeArrowheads="1"/>
          </p:cNvSpPr>
          <p:nvPr>
            <p:ph type="body" idx="1"/>
          </p:nvPr>
        </p:nvSpPr>
        <p:spPr>
          <a:xfrm>
            <a:off x="827584" y="1772816"/>
            <a:ext cx="7772400" cy="4114800"/>
          </a:xfrm>
        </p:spPr>
        <p:txBody>
          <a:bodyPr>
            <a:normAutofit/>
          </a:bodyPr>
          <a:lstStyle/>
          <a:p>
            <a:pPr>
              <a:lnSpc>
                <a:spcPct val="90000"/>
              </a:lnSpc>
            </a:pPr>
            <a:r>
              <a:rPr lang="en-GB" altLang="en-US" sz="2800" b="1" dirty="0">
                <a:solidFill>
                  <a:srgbClr val="000000"/>
                </a:solidFill>
                <a:cs typeface="Times New Roman" charset="0"/>
              </a:rPr>
              <a:t>Known pathways from retina to brain</a:t>
            </a:r>
            <a:r>
              <a:rPr lang="en-GB" altLang="en-US" sz="2800" dirty="0">
                <a:solidFill>
                  <a:srgbClr val="000000"/>
                </a:solidFill>
                <a:cs typeface="Times New Roman" charset="0"/>
              </a:rPr>
              <a:t> </a:t>
            </a:r>
            <a:endParaRPr lang="en-GB" altLang="en-US" sz="2800" dirty="0">
              <a:cs typeface="Times New Roman" charset="0"/>
            </a:endParaRPr>
          </a:p>
          <a:p>
            <a:pPr>
              <a:lnSpc>
                <a:spcPct val="90000"/>
              </a:lnSpc>
            </a:pPr>
            <a:endParaRPr lang="en-GB" altLang="en-US" sz="2800" dirty="0">
              <a:cs typeface="Times New Roman" charset="0"/>
            </a:endParaRPr>
          </a:p>
          <a:p>
            <a:pPr>
              <a:lnSpc>
                <a:spcPct val="90000"/>
              </a:lnSpc>
              <a:buFontTx/>
              <a:buNone/>
            </a:pPr>
            <a:r>
              <a:rPr lang="en-GB" altLang="en-US" sz="2400" dirty="0">
                <a:solidFill>
                  <a:srgbClr val="000000"/>
                </a:solidFill>
                <a:cs typeface="Times New Roman" charset="0"/>
              </a:rPr>
              <a:t> </a:t>
            </a:r>
            <a:r>
              <a:rPr lang="en-GB" altLang="en-US" sz="2800" dirty="0">
                <a:solidFill>
                  <a:srgbClr val="000000"/>
                </a:solidFill>
                <a:cs typeface="Times New Roman" charset="0"/>
              </a:rPr>
              <a:t>- are via the </a:t>
            </a:r>
            <a:r>
              <a:rPr lang="en-GB" altLang="en-US" sz="2800" b="1" dirty="0">
                <a:solidFill>
                  <a:srgbClr val="000000"/>
                </a:solidFill>
                <a:cs typeface="Times New Roman" charset="0"/>
              </a:rPr>
              <a:t>pineal gland</a:t>
            </a:r>
            <a:r>
              <a:rPr lang="en-GB" altLang="en-US" sz="2800" dirty="0">
                <a:solidFill>
                  <a:srgbClr val="000000"/>
                </a:solidFill>
                <a:cs typeface="Times New Roman" charset="0"/>
              </a:rPr>
              <a:t> &amp; </a:t>
            </a:r>
            <a:r>
              <a:rPr lang="en-GB" altLang="en-US" sz="2800" b="1" dirty="0" err="1">
                <a:solidFill>
                  <a:srgbClr val="000000"/>
                </a:solidFill>
                <a:cs typeface="Times New Roman" charset="0"/>
              </a:rPr>
              <a:t>superoptic</a:t>
            </a:r>
            <a:r>
              <a:rPr lang="en-GB" altLang="en-US" sz="2800" b="1" dirty="0">
                <a:solidFill>
                  <a:srgbClr val="000000"/>
                </a:solidFill>
                <a:cs typeface="Times New Roman" charset="0"/>
              </a:rPr>
              <a:t> nucleus </a:t>
            </a:r>
          </a:p>
          <a:p>
            <a:pPr>
              <a:lnSpc>
                <a:spcPct val="90000"/>
              </a:lnSpc>
              <a:buFontTx/>
              <a:buNone/>
            </a:pPr>
            <a:r>
              <a:rPr lang="en-GB" altLang="en-US" sz="2800" b="1" dirty="0">
                <a:solidFill>
                  <a:srgbClr val="000000"/>
                </a:solidFill>
                <a:cs typeface="Times New Roman" charset="0"/>
              </a:rPr>
              <a:t> -</a:t>
            </a:r>
            <a:r>
              <a:rPr lang="en-GB" altLang="en-US" sz="2800" dirty="0">
                <a:solidFill>
                  <a:srgbClr val="000000"/>
                </a:solidFill>
                <a:cs typeface="Times New Roman" charset="0"/>
              </a:rPr>
              <a:t>It regulates body rhythm in response to daily light and dark</a:t>
            </a:r>
            <a:endParaRPr lang="en-GB" altLang="en-US" sz="2800" dirty="0">
              <a:cs typeface="Times New Roman" charset="0"/>
            </a:endParaRPr>
          </a:p>
          <a:p>
            <a:pPr>
              <a:lnSpc>
                <a:spcPct val="90000"/>
              </a:lnSpc>
            </a:pPr>
            <a:endParaRPr lang="en-GB" altLang="en-US" sz="2800" dirty="0">
              <a:cs typeface="Times New Roman" charset="0"/>
            </a:endParaRPr>
          </a:p>
          <a:p>
            <a:pPr>
              <a:lnSpc>
                <a:spcPct val="90000"/>
              </a:lnSpc>
              <a:buFontTx/>
              <a:buNone/>
            </a:pPr>
            <a:r>
              <a:rPr lang="en-GB" altLang="en-US" sz="2800" dirty="0">
                <a:solidFill>
                  <a:srgbClr val="000000"/>
                </a:solidFill>
                <a:cs typeface="Times New Roman" charset="0"/>
              </a:rPr>
              <a:t> -</a:t>
            </a:r>
            <a:r>
              <a:rPr lang="en-GB" altLang="en-US" sz="2800" b="1" dirty="0">
                <a:solidFill>
                  <a:srgbClr val="000000"/>
                </a:solidFill>
                <a:cs typeface="Times New Roman" charset="0"/>
              </a:rPr>
              <a:t> The visual cortex-</a:t>
            </a:r>
            <a:r>
              <a:rPr lang="en-GB" altLang="en-US" sz="2800" dirty="0">
                <a:solidFill>
                  <a:srgbClr val="000000"/>
                </a:solidFill>
                <a:cs typeface="Times New Roman" charset="0"/>
              </a:rPr>
              <a:t> colour patterns </a:t>
            </a:r>
            <a:endParaRPr lang="en-GB" altLang="en-US" sz="2800" dirty="0">
              <a:cs typeface="Times New Roman" charset="0"/>
            </a:endParaRPr>
          </a:p>
          <a:p>
            <a:pPr>
              <a:lnSpc>
                <a:spcPct val="90000"/>
              </a:lnSpc>
              <a:buFontTx/>
              <a:buNone/>
            </a:pPr>
            <a:r>
              <a:rPr lang="en-GB" altLang="en-US" sz="2800" b="1" dirty="0">
                <a:solidFill>
                  <a:srgbClr val="000000"/>
                </a:solidFill>
                <a:cs typeface="Times New Roman" charset="0"/>
              </a:rPr>
              <a:t> </a:t>
            </a:r>
            <a:r>
              <a:rPr lang="en-GB" altLang="en-US" sz="2800" dirty="0">
                <a:solidFill>
                  <a:srgbClr val="000000"/>
                </a:solidFill>
                <a:cs typeface="Times New Roman" charset="0"/>
              </a:rPr>
              <a:t>- </a:t>
            </a:r>
            <a:r>
              <a:rPr lang="en-GB" altLang="en-US" sz="2800" b="1" dirty="0">
                <a:solidFill>
                  <a:srgbClr val="000000"/>
                </a:solidFill>
                <a:cs typeface="Times New Roman" charset="0"/>
              </a:rPr>
              <a:t>Superior colliculus</a:t>
            </a:r>
            <a:r>
              <a:rPr lang="en-GB" altLang="en-US" sz="2800" dirty="0">
                <a:solidFill>
                  <a:srgbClr val="000000"/>
                </a:solidFill>
                <a:cs typeface="Times New Roman" charset="0"/>
              </a:rPr>
              <a:t>- head orienting</a:t>
            </a:r>
          </a:p>
          <a:p>
            <a:pPr>
              <a:lnSpc>
                <a:spcPct val="90000"/>
              </a:lnSpc>
            </a:pPr>
            <a:endParaRPr lang="en-GB" altLang="en-US" sz="2800" dirty="0">
              <a:cs typeface="Times New Roman" charset="0"/>
            </a:endParaRPr>
          </a:p>
          <a:p>
            <a:pPr>
              <a:lnSpc>
                <a:spcPct val="90000"/>
              </a:lnSpc>
            </a:pPr>
            <a:endParaRPr lang="en-GB" altLang="en-US" sz="2400" dirty="0"/>
          </a:p>
        </p:txBody>
      </p:sp>
    </p:spTree>
    <p:extLst>
      <p:ext uri="{BB962C8B-B14F-4D97-AF65-F5344CB8AC3E}">
        <p14:creationId xmlns:p14="http://schemas.microsoft.com/office/powerpoint/2010/main" val="576113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39552" y="476672"/>
            <a:ext cx="7772400" cy="1143000"/>
          </a:xfrm>
        </p:spPr>
        <p:txBody>
          <a:bodyPr>
            <a:normAutofit fontScale="90000"/>
          </a:bodyPr>
          <a:lstStyle/>
          <a:p>
            <a:r>
              <a:rPr lang="en-US" altLang="en-US" dirty="0"/>
              <a:t>International Business Communication</a:t>
            </a:r>
          </a:p>
        </p:txBody>
      </p:sp>
      <p:sp>
        <p:nvSpPr>
          <p:cNvPr id="5123" name="Rectangle 3"/>
          <p:cNvSpPr>
            <a:spLocks noGrp="1" noChangeArrowheads="1"/>
          </p:cNvSpPr>
          <p:nvPr>
            <p:ph type="body" idx="1"/>
          </p:nvPr>
        </p:nvSpPr>
        <p:spPr>
          <a:xfrm>
            <a:off x="755576" y="1988840"/>
            <a:ext cx="7772400" cy="4114800"/>
          </a:xfrm>
        </p:spPr>
        <p:txBody>
          <a:bodyPr>
            <a:normAutofit fontScale="85000" lnSpcReduction="20000"/>
          </a:bodyPr>
          <a:lstStyle/>
          <a:p>
            <a:pPr>
              <a:lnSpc>
                <a:spcPct val="90000"/>
              </a:lnSpc>
            </a:pPr>
            <a:r>
              <a:rPr lang="en-GB" altLang="en-US" b="1" dirty="0">
                <a:solidFill>
                  <a:srgbClr val="000000"/>
                </a:solidFill>
                <a:cs typeface="Times New Roman" charset="0"/>
              </a:rPr>
              <a:t>The Brain</a:t>
            </a:r>
          </a:p>
          <a:p>
            <a:pPr>
              <a:lnSpc>
                <a:spcPct val="90000"/>
              </a:lnSpc>
              <a:buFontTx/>
              <a:buNone/>
            </a:pPr>
            <a:endParaRPr lang="en-GB" altLang="en-US" b="1" dirty="0">
              <a:solidFill>
                <a:srgbClr val="000000"/>
              </a:solidFill>
              <a:cs typeface="Times New Roman" charset="0"/>
            </a:endParaRPr>
          </a:p>
          <a:p>
            <a:pPr>
              <a:lnSpc>
                <a:spcPct val="90000"/>
              </a:lnSpc>
              <a:buFontTx/>
              <a:buNone/>
            </a:pPr>
            <a:r>
              <a:rPr lang="en-GB" altLang="en-US" sz="2400" dirty="0">
                <a:solidFill>
                  <a:srgbClr val="000000"/>
                </a:solidFill>
                <a:cs typeface="Times New Roman" charset="0"/>
              </a:rPr>
              <a:t>	</a:t>
            </a:r>
            <a:r>
              <a:rPr lang="en-GB" altLang="en-US" sz="2800" dirty="0">
                <a:solidFill>
                  <a:srgbClr val="000000"/>
                </a:solidFill>
                <a:cs typeface="Times New Roman" charset="0"/>
              </a:rPr>
              <a:t>-Left &amp; Right Brain</a:t>
            </a:r>
          </a:p>
          <a:p>
            <a:pPr>
              <a:lnSpc>
                <a:spcPct val="90000"/>
              </a:lnSpc>
              <a:buFontTx/>
              <a:buNone/>
            </a:pPr>
            <a:r>
              <a:rPr lang="en-GB" altLang="en-US" sz="2800" dirty="0">
                <a:solidFill>
                  <a:srgbClr val="000000"/>
                </a:solidFill>
                <a:cs typeface="Times New Roman" charset="0"/>
              </a:rPr>
              <a:t>	-Cerebral cortex</a:t>
            </a:r>
          </a:p>
          <a:p>
            <a:pPr>
              <a:lnSpc>
                <a:spcPct val="90000"/>
              </a:lnSpc>
              <a:buFontTx/>
              <a:buNone/>
            </a:pPr>
            <a:r>
              <a:rPr lang="en-GB" altLang="en-US" sz="2800" dirty="0">
                <a:solidFill>
                  <a:srgbClr val="000000"/>
                </a:solidFill>
                <a:cs typeface="Times New Roman" charset="0"/>
              </a:rPr>
              <a:t>	-Corpus </a:t>
            </a:r>
            <a:r>
              <a:rPr lang="en-GB" altLang="en-US" sz="2800" dirty="0" err="1">
                <a:solidFill>
                  <a:srgbClr val="000000"/>
                </a:solidFill>
                <a:cs typeface="Times New Roman" charset="0"/>
              </a:rPr>
              <a:t>callusum</a:t>
            </a:r>
            <a:endParaRPr lang="en-GB" altLang="en-US" sz="2800" dirty="0">
              <a:solidFill>
                <a:srgbClr val="000000"/>
              </a:solidFill>
              <a:cs typeface="Times New Roman" charset="0"/>
            </a:endParaRPr>
          </a:p>
          <a:p>
            <a:pPr>
              <a:lnSpc>
                <a:spcPct val="90000"/>
              </a:lnSpc>
              <a:buFontTx/>
              <a:buNone/>
            </a:pPr>
            <a:endParaRPr lang="en-GB" altLang="en-US" sz="2800" dirty="0">
              <a:solidFill>
                <a:srgbClr val="000000"/>
              </a:solidFill>
              <a:cs typeface="Times New Roman" charset="0"/>
            </a:endParaRPr>
          </a:p>
          <a:p>
            <a:pPr>
              <a:lnSpc>
                <a:spcPct val="90000"/>
              </a:lnSpc>
              <a:buFontTx/>
              <a:buNone/>
            </a:pPr>
            <a:r>
              <a:rPr lang="en-GB" altLang="en-US" sz="2800" dirty="0">
                <a:solidFill>
                  <a:srgbClr val="000000"/>
                </a:solidFill>
                <a:cs typeface="Times New Roman" charset="0"/>
              </a:rPr>
              <a:t>	-our relationship to objects</a:t>
            </a:r>
          </a:p>
          <a:p>
            <a:pPr>
              <a:lnSpc>
                <a:spcPct val="90000"/>
              </a:lnSpc>
              <a:buFontTx/>
              <a:buNone/>
            </a:pPr>
            <a:r>
              <a:rPr lang="en-GB" altLang="en-US" sz="2800" dirty="0">
                <a:solidFill>
                  <a:srgbClr val="000000"/>
                </a:solidFill>
                <a:cs typeface="Times New Roman" charset="0"/>
              </a:rPr>
              <a:t>	  </a:t>
            </a:r>
            <a:r>
              <a:rPr lang="en-GB" altLang="en-US" sz="2800" b="1" dirty="0">
                <a:solidFill>
                  <a:srgbClr val="000000"/>
                </a:solidFill>
                <a:cs typeface="Times New Roman" charset="0"/>
              </a:rPr>
              <a:t>EGOCENTRIC SPACE</a:t>
            </a:r>
            <a:r>
              <a:rPr lang="en-GB" altLang="en-US" sz="2800" dirty="0">
                <a:solidFill>
                  <a:srgbClr val="000000"/>
                </a:solidFill>
                <a:cs typeface="Times New Roman" charset="0"/>
              </a:rPr>
              <a:t>	</a:t>
            </a:r>
          </a:p>
          <a:p>
            <a:pPr>
              <a:lnSpc>
                <a:spcPct val="90000"/>
              </a:lnSpc>
              <a:buFontTx/>
              <a:buNone/>
            </a:pPr>
            <a:r>
              <a:rPr lang="en-GB" altLang="en-US" sz="2800" b="1" dirty="0">
                <a:solidFill>
                  <a:srgbClr val="000000"/>
                </a:solidFill>
                <a:cs typeface="Times New Roman" charset="0"/>
              </a:rPr>
              <a:t>   </a:t>
            </a:r>
            <a:r>
              <a:rPr lang="en-GB" altLang="en-US" sz="2800" dirty="0">
                <a:solidFill>
                  <a:srgbClr val="000000"/>
                </a:solidFill>
                <a:cs typeface="Times New Roman" charset="0"/>
              </a:rPr>
              <a:t>-walking to and between objects</a:t>
            </a:r>
          </a:p>
          <a:p>
            <a:pPr>
              <a:lnSpc>
                <a:spcPct val="90000"/>
              </a:lnSpc>
              <a:buFontTx/>
              <a:buNone/>
            </a:pPr>
            <a:r>
              <a:rPr lang="en-GB" altLang="en-US" sz="2800" dirty="0">
                <a:solidFill>
                  <a:srgbClr val="000000"/>
                </a:solidFill>
                <a:cs typeface="Times New Roman" charset="0"/>
              </a:rPr>
              <a:t>	  </a:t>
            </a:r>
            <a:r>
              <a:rPr lang="en-GB" altLang="en-US" sz="2800" b="1" dirty="0">
                <a:solidFill>
                  <a:srgbClr val="000000"/>
                </a:solidFill>
                <a:cs typeface="Times New Roman" charset="0"/>
              </a:rPr>
              <a:t>ALLOCENTRIC SPACE</a:t>
            </a:r>
            <a:endParaRPr lang="en-GB" altLang="en-US" sz="2800" dirty="0">
              <a:solidFill>
                <a:srgbClr val="000000"/>
              </a:solidFill>
              <a:cs typeface="Times New Roman" charset="0"/>
            </a:endParaRPr>
          </a:p>
          <a:p>
            <a:pPr>
              <a:lnSpc>
                <a:spcPct val="90000"/>
              </a:lnSpc>
              <a:buFontTx/>
              <a:buNone/>
            </a:pPr>
            <a:r>
              <a:rPr lang="en-GB" altLang="en-US" sz="2800" dirty="0">
                <a:solidFill>
                  <a:srgbClr val="000000"/>
                </a:solidFill>
                <a:cs typeface="Times New Roman" charset="0"/>
              </a:rPr>
              <a:t>   -relationship between space and each</a:t>
            </a:r>
          </a:p>
          <a:p>
            <a:pPr>
              <a:lnSpc>
                <a:spcPct val="90000"/>
              </a:lnSpc>
              <a:buFontTx/>
              <a:buNone/>
            </a:pPr>
            <a:r>
              <a:rPr lang="en-GB" altLang="en-US" sz="2800" dirty="0">
                <a:solidFill>
                  <a:srgbClr val="000000"/>
                </a:solidFill>
                <a:cs typeface="Times New Roman" charset="0"/>
              </a:rPr>
              <a:t>     other</a:t>
            </a:r>
            <a:r>
              <a:rPr lang="en-GB" altLang="en-US" sz="2800" b="1" dirty="0">
                <a:solidFill>
                  <a:srgbClr val="000000"/>
                </a:solidFill>
                <a:cs typeface="Times New Roman" charset="0"/>
              </a:rPr>
              <a:t> COGNITIVE MAPS</a:t>
            </a:r>
            <a:endParaRPr lang="en-GB" altLang="en-US" sz="2800" dirty="0">
              <a:solidFill>
                <a:srgbClr val="000000"/>
              </a:solidFill>
              <a:cs typeface="Times New Roman" charset="0"/>
            </a:endParaRPr>
          </a:p>
          <a:p>
            <a:pPr>
              <a:lnSpc>
                <a:spcPct val="90000"/>
              </a:lnSpc>
              <a:buFontTx/>
              <a:buNone/>
            </a:pPr>
            <a:endParaRPr lang="en-GB" altLang="en-US" sz="2800" dirty="0">
              <a:solidFill>
                <a:srgbClr val="000000"/>
              </a:solidFill>
              <a:latin typeface="Verdana" pitchFamily="34" charset="0"/>
              <a:cs typeface="Times New Roman" charset="0"/>
            </a:endParaRPr>
          </a:p>
          <a:p>
            <a:pPr>
              <a:lnSpc>
                <a:spcPct val="90000"/>
              </a:lnSpc>
            </a:pPr>
            <a:endParaRPr lang="en-GB" altLang="en-US" sz="2400" dirty="0">
              <a:solidFill>
                <a:srgbClr val="000000"/>
              </a:solidFill>
              <a:latin typeface="Verdana" pitchFamily="34" charset="0"/>
              <a:cs typeface="Times New Roman" charset="0"/>
            </a:endParaRPr>
          </a:p>
          <a:p>
            <a:pPr>
              <a:lnSpc>
                <a:spcPct val="90000"/>
              </a:lnSpc>
            </a:pPr>
            <a:endParaRPr lang="en-GB" altLang="en-US" sz="2800" b="1" dirty="0">
              <a:solidFill>
                <a:srgbClr val="000000"/>
              </a:solidFill>
              <a:cs typeface="Times New Roman" charset="0"/>
            </a:endParaRPr>
          </a:p>
        </p:txBody>
      </p:sp>
    </p:spTree>
    <p:extLst>
      <p:ext uri="{BB962C8B-B14F-4D97-AF65-F5344CB8AC3E}">
        <p14:creationId xmlns:p14="http://schemas.microsoft.com/office/powerpoint/2010/main" val="46881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6"/>
          <p:cNvSpPr>
            <a:spLocks noGrp="1"/>
          </p:cNvSpPr>
          <p:nvPr>
            <p:ph type="sldNum" sz="quarter" idx="12"/>
          </p:nvPr>
        </p:nvSpPr>
        <p:spPr/>
        <p:txBody>
          <a:bodyPr/>
          <a:lstStyle/>
          <a:p>
            <a:fld id="{988B86A1-2FC4-4160-96E2-8DC49AF35687}" type="slidenum">
              <a:rPr lang="en-US" altLang="en-US"/>
              <a:pPr/>
              <a:t>8</a:t>
            </a:fld>
            <a:endParaRPr lang="en-US" altLang="en-US"/>
          </a:p>
        </p:txBody>
      </p:sp>
      <p:sp>
        <p:nvSpPr>
          <p:cNvPr id="14338" name="Rectangle 2"/>
          <p:cNvSpPr>
            <a:spLocks noGrp="1" noChangeArrowheads="1"/>
          </p:cNvSpPr>
          <p:nvPr>
            <p:ph type="title"/>
          </p:nvPr>
        </p:nvSpPr>
        <p:spPr/>
        <p:txBody>
          <a:bodyPr/>
          <a:lstStyle/>
          <a:p>
            <a:r>
              <a:rPr lang="en-GB" altLang="en-US" sz="4000"/>
              <a:t>Ambience &amp; Atmospherics</a:t>
            </a:r>
            <a:endParaRPr lang="en-US" altLang="en-US" sz="4000"/>
          </a:p>
        </p:txBody>
      </p:sp>
      <p:sp>
        <p:nvSpPr>
          <p:cNvPr id="14340" name="Rectangle 4"/>
          <p:cNvSpPr>
            <a:spLocks noGrp="1" noChangeArrowheads="1"/>
          </p:cNvSpPr>
          <p:nvPr>
            <p:ph type="body" sz="half" idx="2"/>
          </p:nvPr>
        </p:nvSpPr>
        <p:spPr>
          <a:xfrm>
            <a:off x="1476375" y="2133600"/>
            <a:ext cx="6049963" cy="4259263"/>
          </a:xfrm>
        </p:spPr>
        <p:txBody>
          <a:bodyPr/>
          <a:lstStyle/>
          <a:p>
            <a:pPr>
              <a:buFontTx/>
              <a:buNone/>
            </a:pPr>
            <a:r>
              <a:rPr lang="en-GB" altLang="en-US" dirty="0" err="1"/>
              <a:t>Mehrabian</a:t>
            </a:r>
            <a:r>
              <a:rPr lang="en-GB" altLang="en-US" dirty="0"/>
              <a:t> &amp; Russell (1974) suggest the following model:</a:t>
            </a:r>
          </a:p>
          <a:p>
            <a:pPr>
              <a:buFontTx/>
              <a:buNone/>
            </a:pPr>
            <a:r>
              <a:rPr lang="en-GB" altLang="en-US" dirty="0"/>
              <a:t>Environmental stimulus</a:t>
            </a:r>
          </a:p>
          <a:p>
            <a:pPr>
              <a:buFontTx/>
              <a:buNone/>
            </a:pPr>
            <a:r>
              <a:rPr lang="en-GB" altLang="en-US" dirty="0">
                <a:sym typeface="Wingdings" pitchFamily="2" charset="2"/>
              </a:rPr>
              <a:t></a:t>
            </a:r>
            <a:endParaRPr lang="en-GB" altLang="en-US" sz="1600" dirty="0"/>
          </a:p>
          <a:p>
            <a:pPr>
              <a:buFontTx/>
              <a:buNone/>
            </a:pPr>
            <a:r>
              <a:rPr lang="en-GB" altLang="en-US" dirty="0"/>
              <a:t>Emotional response </a:t>
            </a:r>
            <a:endParaRPr lang="en-GB" altLang="en-US" dirty="0">
              <a:sym typeface="Wingdings" pitchFamily="2" charset="2"/>
            </a:endParaRPr>
          </a:p>
          <a:p>
            <a:pPr>
              <a:buFontTx/>
              <a:buNone/>
            </a:pPr>
            <a:r>
              <a:rPr lang="en-GB" altLang="en-US" dirty="0">
                <a:sym typeface="Wingdings" pitchFamily="2" charset="2"/>
              </a:rPr>
              <a:t></a:t>
            </a:r>
          </a:p>
          <a:p>
            <a:pPr>
              <a:buFontTx/>
              <a:buNone/>
            </a:pPr>
            <a:r>
              <a:rPr lang="en-GB" altLang="en-US" dirty="0"/>
              <a:t>Consumer behaviour</a:t>
            </a:r>
            <a:endParaRPr lang="en-US" altLang="en-US" dirty="0"/>
          </a:p>
        </p:txBody>
      </p:sp>
    </p:spTree>
    <p:extLst>
      <p:ext uri="{BB962C8B-B14F-4D97-AF65-F5344CB8AC3E}">
        <p14:creationId xmlns:p14="http://schemas.microsoft.com/office/powerpoint/2010/main" val="96219484"/>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11560" y="404664"/>
            <a:ext cx="7772400" cy="1143000"/>
          </a:xfrm>
        </p:spPr>
        <p:txBody>
          <a:bodyPr>
            <a:normAutofit fontScale="90000"/>
          </a:bodyPr>
          <a:lstStyle/>
          <a:p>
            <a:r>
              <a:rPr lang="en-US" altLang="en-US" dirty="0"/>
              <a:t>International Business Communication</a:t>
            </a:r>
          </a:p>
        </p:txBody>
      </p:sp>
      <p:sp>
        <p:nvSpPr>
          <p:cNvPr id="7171" name="Rectangle 3"/>
          <p:cNvSpPr>
            <a:spLocks noGrp="1" noChangeArrowheads="1"/>
          </p:cNvSpPr>
          <p:nvPr>
            <p:ph type="body" idx="1"/>
          </p:nvPr>
        </p:nvSpPr>
        <p:spPr>
          <a:xfrm>
            <a:off x="827584" y="2204864"/>
            <a:ext cx="7772400" cy="4114800"/>
          </a:xfrm>
        </p:spPr>
        <p:txBody>
          <a:bodyPr/>
          <a:lstStyle/>
          <a:p>
            <a:pPr>
              <a:buFontTx/>
              <a:buNone/>
            </a:pPr>
            <a:r>
              <a:rPr lang="en-GB" altLang="en-US" b="1" dirty="0" smtClean="0">
                <a:solidFill>
                  <a:srgbClr val="C00000"/>
                </a:solidFill>
                <a:latin typeface="Verdana" pitchFamily="34" charset="0"/>
                <a:cs typeface="Times New Roman" charset="0"/>
              </a:rPr>
              <a:t>Communication </a:t>
            </a:r>
            <a:r>
              <a:rPr lang="en-GB" altLang="en-US" dirty="0" smtClean="0">
                <a:latin typeface="Verdana" pitchFamily="34" charset="0"/>
                <a:cs typeface="Times New Roman" charset="0"/>
              </a:rPr>
              <a:t>=</a:t>
            </a:r>
            <a:r>
              <a:rPr lang="en-GB" altLang="en-US" b="1" dirty="0" smtClean="0">
                <a:latin typeface="Verdana" pitchFamily="34" charset="0"/>
                <a:cs typeface="Times New Roman" charset="0"/>
              </a:rPr>
              <a:t>Ergonomics </a:t>
            </a:r>
            <a:r>
              <a:rPr lang="en-GB" altLang="en-US" b="1" dirty="0">
                <a:latin typeface="Verdana" pitchFamily="34" charset="0"/>
                <a:cs typeface="Times New Roman" charset="0"/>
              </a:rPr>
              <a:t>(HCI) </a:t>
            </a:r>
          </a:p>
          <a:p>
            <a:pPr>
              <a:buFontTx/>
              <a:buNone/>
            </a:pPr>
            <a:endParaRPr lang="en-GB" altLang="en-US" b="1" dirty="0">
              <a:latin typeface="Verdana" pitchFamily="34" charset="0"/>
              <a:cs typeface="Times New Roman" charset="0"/>
            </a:endParaRPr>
          </a:p>
          <a:p>
            <a:pPr>
              <a:buFontTx/>
              <a:buNone/>
            </a:pPr>
            <a:r>
              <a:rPr lang="en-GB" altLang="en-US" dirty="0">
                <a:latin typeface="Verdana" pitchFamily="34" charset="0"/>
                <a:cs typeface="Times New Roman" charset="0"/>
              </a:rPr>
              <a:t>-Physical Ergonomics</a:t>
            </a:r>
          </a:p>
          <a:p>
            <a:pPr>
              <a:buFontTx/>
              <a:buNone/>
            </a:pPr>
            <a:r>
              <a:rPr lang="en-GB" altLang="en-US" dirty="0">
                <a:latin typeface="Verdana" pitchFamily="34" charset="0"/>
                <a:cs typeface="Times New Roman" charset="0"/>
              </a:rPr>
              <a:t>-Psychological Ergonomics</a:t>
            </a:r>
          </a:p>
          <a:p>
            <a:pPr>
              <a:buFontTx/>
              <a:buNone/>
            </a:pPr>
            <a:r>
              <a:rPr lang="en-GB" altLang="en-US" dirty="0">
                <a:latin typeface="Verdana" pitchFamily="34" charset="0"/>
                <a:cs typeface="Times New Roman" charset="0"/>
              </a:rPr>
              <a:t>-Organisational Ergonomics</a:t>
            </a:r>
          </a:p>
          <a:p>
            <a:endParaRPr lang="en-GB" altLang="en-US" dirty="0">
              <a:cs typeface="Times New Roman" charset="0"/>
            </a:endParaRPr>
          </a:p>
        </p:txBody>
      </p:sp>
    </p:spTree>
    <p:extLst>
      <p:ext uri="{BB962C8B-B14F-4D97-AF65-F5344CB8AC3E}">
        <p14:creationId xmlns:p14="http://schemas.microsoft.com/office/powerpoint/2010/main" val="1621155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6"/>
          <p:cNvSpPr>
            <a:spLocks noGrp="1"/>
          </p:cNvSpPr>
          <p:nvPr>
            <p:ph type="sldNum" sz="quarter" idx="12"/>
          </p:nvPr>
        </p:nvSpPr>
        <p:spPr/>
        <p:txBody>
          <a:bodyPr/>
          <a:lstStyle/>
          <a:p>
            <a:fld id="{C65F92F3-B38F-4305-9ABE-701B5679CA01}" type="slidenum">
              <a:rPr lang="en-US" altLang="en-US"/>
              <a:pPr/>
              <a:t>10</a:t>
            </a:fld>
            <a:endParaRPr lang="en-US" altLang="en-US"/>
          </a:p>
        </p:txBody>
      </p:sp>
      <p:sp>
        <p:nvSpPr>
          <p:cNvPr id="10242" name="Rectangle 2"/>
          <p:cNvSpPr>
            <a:spLocks noGrp="1" noChangeArrowheads="1"/>
          </p:cNvSpPr>
          <p:nvPr>
            <p:ph type="title"/>
          </p:nvPr>
        </p:nvSpPr>
        <p:spPr/>
        <p:txBody>
          <a:bodyPr/>
          <a:lstStyle/>
          <a:p>
            <a:r>
              <a:rPr lang="en-GB" altLang="en-US" sz="4000" dirty="0"/>
              <a:t>Exteriors</a:t>
            </a:r>
            <a:endParaRPr lang="en-US" altLang="en-US" sz="4000" dirty="0"/>
          </a:p>
        </p:txBody>
      </p:sp>
      <p:sp>
        <p:nvSpPr>
          <p:cNvPr id="10244" name="Rectangle 4"/>
          <p:cNvSpPr>
            <a:spLocks noGrp="1" noChangeArrowheads="1"/>
          </p:cNvSpPr>
          <p:nvPr>
            <p:ph type="body" sz="half" idx="2"/>
          </p:nvPr>
        </p:nvSpPr>
        <p:spPr>
          <a:xfrm>
            <a:off x="4648200" y="2286000"/>
            <a:ext cx="3810000" cy="3810000"/>
          </a:xfrm>
        </p:spPr>
        <p:txBody>
          <a:bodyPr/>
          <a:lstStyle/>
          <a:p>
            <a:r>
              <a:rPr lang="en-GB" altLang="en-US" sz="2800" dirty="0"/>
              <a:t>The architecture and design of buildings</a:t>
            </a:r>
          </a:p>
          <a:p>
            <a:r>
              <a:rPr lang="en-GB" altLang="en-US" sz="2800" dirty="0"/>
              <a:t>Design of vehicles</a:t>
            </a:r>
          </a:p>
          <a:p>
            <a:r>
              <a:rPr lang="en-GB" altLang="en-US" sz="2800" dirty="0"/>
              <a:t>Landscaping</a:t>
            </a:r>
          </a:p>
          <a:p>
            <a:r>
              <a:rPr lang="en-GB" altLang="en-US" sz="2800" dirty="0"/>
              <a:t>Parking facilities</a:t>
            </a:r>
            <a:endParaRPr lang="en-US" altLang="en-US" sz="2800" dirty="0"/>
          </a:p>
        </p:txBody>
      </p:sp>
      <p:pic>
        <p:nvPicPr>
          <p:cNvPr id="10245" name="Picture 5" descr="Pune - roof top pool facilities"/>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990600" y="1981200"/>
            <a:ext cx="2667000" cy="1778000"/>
          </a:xfrm>
        </p:spPr>
      </p:pic>
      <p:pic>
        <p:nvPicPr>
          <p:cNvPr id="10246" name="Picture 6" descr="Australia 24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600" y="3886200"/>
            <a:ext cx="2667000" cy="1778000"/>
          </a:xfrm>
          <a:prstGeom prst="rect">
            <a:avLst/>
          </a:prstGeom>
          <a:noFill/>
          <a:extLst>
            <a:ext uri="{909E8E84-426E-40DD-AFC4-6F175D3DCCD1}">
              <a14:hiddenFill xmlns:a14="http://schemas.microsoft.com/office/drawing/2010/main">
                <a:solidFill>
                  <a:srgbClr val="FFFFFF"/>
                </a:solidFill>
              </a14:hiddenFill>
            </a:ext>
          </a:extLst>
        </p:spPr>
      </p:pic>
      <p:sp>
        <p:nvSpPr>
          <p:cNvPr id="10255" name="Text Box 15"/>
          <p:cNvSpPr txBox="1">
            <a:spLocks noChangeArrowheads="1"/>
          </p:cNvSpPr>
          <p:nvPr/>
        </p:nvSpPr>
        <p:spPr bwMode="auto">
          <a:xfrm>
            <a:off x="914400" y="3352800"/>
            <a:ext cx="266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a:p>
        </p:txBody>
      </p:sp>
      <p:sp>
        <p:nvSpPr>
          <p:cNvPr id="10256" name="Text Box 16"/>
          <p:cNvSpPr txBox="1">
            <a:spLocks noChangeArrowheads="1"/>
          </p:cNvSpPr>
          <p:nvPr/>
        </p:nvSpPr>
        <p:spPr bwMode="auto">
          <a:xfrm>
            <a:off x="990600" y="3505200"/>
            <a:ext cx="22860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000">
                <a:solidFill>
                  <a:srgbClr val="CC0000"/>
                </a:solidFill>
              </a:rPr>
              <a:t>© Jonathan Groucutt 2006</a:t>
            </a:r>
          </a:p>
        </p:txBody>
      </p:sp>
      <p:sp>
        <p:nvSpPr>
          <p:cNvPr id="10257" name="Rectangle 17"/>
          <p:cNvSpPr>
            <a:spLocks noChangeArrowheads="1"/>
          </p:cNvSpPr>
          <p:nvPr/>
        </p:nvSpPr>
        <p:spPr bwMode="auto">
          <a:xfrm>
            <a:off x="990600" y="5410200"/>
            <a:ext cx="16637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GB" altLang="en-US" sz="1000">
                <a:solidFill>
                  <a:srgbClr val="CC0000"/>
                </a:solidFill>
              </a:rPr>
              <a:t>© Jonathan Groucutt 2006</a:t>
            </a:r>
          </a:p>
        </p:txBody>
      </p:sp>
    </p:spTree>
    <p:extLst>
      <p:ext uri="{BB962C8B-B14F-4D97-AF65-F5344CB8AC3E}">
        <p14:creationId xmlns:p14="http://schemas.microsoft.com/office/powerpoint/2010/main" val="3055535439"/>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87B4A84B-FF81-4AF7-AFD3-B7713048439C}" type="slidenum">
              <a:rPr lang="en-US" altLang="en-US"/>
              <a:pPr/>
              <a:t>11</a:t>
            </a:fld>
            <a:endParaRPr lang="en-US" altLang="en-US"/>
          </a:p>
        </p:txBody>
      </p:sp>
      <p:sp>
        <p:nvSpPr>
          <p:cNvPr id="12290" name="Rectangle 2"/>
          <p:cNvSpPr>
            <a:spLocks noGrp="1" noChangeArrowheads="1"/>
          </p:cNvSpPr>
          <p:nvPr>
            <p:ph type="title"/>
          </p:nvPr>
        </p:nvSpPr>
        <p:spPr/>
        <p:txBody>
          <a:bodyPr/>
          <a:lstStyle/>
          <a:p>
            <a:r>
              <a:rPr lang="en-GB" altLang="en-US" sz="4000" dirty="0"/>
              <a:t>Interiors (1)</a:t>
            </a:r>
            <a:endParaRPr lang="en-US" altLang="en-US" sz="4000" dirty="0"/>
          </a:p>
        </p:txBody>
      </p:sp>
      <p:sp>
        <p:nvSpPr>
          <p:cNvPr id="12292" name="Rectangle 4"/>
          <p:cNvSpPr>
            <a:spLocks noGrp="1" noChangeArrowheads="1"/>
          </p:cNvSpPr>
          <p:nvPr>
            <p:ph type="body" idx="1"/>
          </p:nvPr>
        </p:nvSpPr>
        <p:spPr>
          <a:xfrm>
            <a:off x="685800" y="1905000"/>
            <a:ext cx="7772400" cy="3657600"/>
          </a:xfrm>
        </p:spPr>
        <p:txBody>
          <a:bodyPr/>
          <a:lstStyle/>
          <a:p>
            <a:r>
              <a:rPr lang="en-GB" altLang="en-US" dirty="0"/>
              <a:t>Ease of access</a:t>
            </a:r>
          </a:p>
          <a:p>
            <a:pPr lvl="1"/>
            <a:r>
              <a:rPr lang="en-GB" altLang="en-US" dirty="0"/>
              <a:t>Confines of an environment</a:t>
            </a:r>
          </a:p>
          <a:p>
            <a:pPr lvl="1"/>
            <a:r>
              <a:rPr lang="en-GB" altLang="en-US" dirty="0"/>
              <a:t>Product access</a:t>
            </a:r>
          </a:p>
          <a:p>
            <a:pPr lvl="2"/>
            <a:r>
              <a:rPr lang="en-GB" altLang="en-US" dirty="0"/>
              <a:t>For example, the height and positioning of shelving in retail outlets.</a:t>
            </a:r>
          </a:p>
          <a:p>
            <a:r>
              <a:rPr lang="en-GB" altLang="en-US" dirty="0"/>
              <a:t>Foyers &amp; Public Spaces</a:t>
            </a:r>
          </a:p>
          <a:p>
            <a:r>
              <a:rPr lang="en-GB" altLang="en-US" dirty="0"/>
              <a:t>Signage &amp; Corporate Identity</a:t>
            </a:r>
            <a:endParaRPr lang="en-US" altLang="en-US" dirty="0"/>
          </a:p>
        </p:txBody>
      </p:sp>
    </p:spTree>
    <p:extLst>
      <p:ext uri="{BB962C8B-B14F-4D97-AF65-F5344CB8AC3E}">
        <p14:creationId xmlns:p14="http://schemas.microsoft.com/office/powerpoint/2010/main" val="2535400135"/>
      </p:ext>
    </p:extLst>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6CC86890-0FFD-49D1-994A-60DEBEB1837C}" type="slidenum">
              <a:rPr lang="en-US" altLang="en-US"/>
              <a:pPr/>
              <a:t>12</a:t>
            </a:fld>
            <a:endParaRPr lang="en-US" altLang="en-US"/>
          </a:p>
        </p:txBody>
      </p:sp>
      <p:sp>
        <p:nvSpPr>
          <p:cNvPr id="13314" name="Rectangle 2"/>
          <p:cNvSpPr>
            <a:spLocks noGrp="1" noChangeArrowheads="1"/>
          </p:cNvSpPr>
          <p:nvPr>
            <p:ph type="title"/>
          </p:nvPr>
        </p:nvSpPr>
        <p:spPr/>
        <p:txBody>
          <a:bodyPr/>
          <a:lstStyle/>
          <a:p>
            <a:r>
              <a:rPr lang="en-GB" altLang="en-US" sz="4000" dirty="0"/>
              <a:t>Interiors (2)</a:t>
            </a:r>
            <a:endParaRPr lang="en-US" altLang="en-US" sz="4000" dirty="0"/>
          </a:p>
        </p:txBody>
      </p:sp>
      <p:sp>
        <p:nvSpPr>
          <p:cNvPr id="13316" name="Rectangle 4"/>
          <p:cNvSpPr>
            <a:spLocks noGrp="1" noChangeArrowheads="1"/>
          </p:cNvSpPr>
          <p:nvPr>
            <p:ph type="body" sz="half" idx="2"/>
          </p:nvPr>
        </p:nvSpPr>
        <p:spPr>
          <a:xfrm>
            <a:off x="4876800" y="2286000"/>
            <a:ext cx="3810000" cy="2667000"/>
          </a:xfrm>
        </p:spPr>
        <p:txBody>
          <a:bodyPr/>
          <a:lstStyle/>
          <a:p>
            <a:pPr>
              <a:lnSpc>
                <a:spcPct val="90000"/>
              </a:lnSpc>
            </a:pPr>
            <a:r>
              <a:rPr lang="en-GB" altLang="en-US" sz="2800" dirty="0"/>
              <a:t>Layout &amp; Configurations</a:t>
            </a:r>
          </a:p>
          <a:p>
            <a:pPr>
              <a:lnSpc>
                <a:spcPct val="90000"/>
              </a:lnSpc>
            </a:pPr>
            <a:r>
              <a:rPr lang="en-GB" altLang="en-US" sz="2800" dirty="0"/>
              <a:t>Seating</a:t>
            </a:r>
          </a:p>
          <a:p>
            <a:pPr>
              <a:lnSpc>
                <a:spcPct val="90000"/>
              </a:lnSpc>
            </a:pPr>
            <a:r>
              <a:rPr lang="en-GB" altLang="en-US" sz="2800" dirty="0"/>
              <a:t>Security &amp; Privacy</a:t>
            </a:r>
          </a:p>
          <a:p>
            <a:pPr>
              <a:lnSpc>
                <a:spcPct val="90000"/>
              </a:lnSpc>
            </a:pPr>
            <a:r>
              <a:rPr lang="en-GB" altLang="en-US" sz="2800" dirty="0"/>
              <a:t>Cleanliness &amp; Hygiene</a:t>
            </a:r>
          </a:p>
          <a:p>
            <a:pPr>
              <a:lnSpc>
                <a:spcPct val="90000"/>
              </a:lnSpc>
              <a:buFontTx/>
              <a:buNone/>
            </a:pPr>
            <a:endParaRPr lang="en-GB" altLang="en-US" sz="2400" dirty="0"/>
          </a:p>
          <a:p>
            <a:pPr>
              <a:lnSpc>
                <a:spcPct val="90000"/>
              </a:lnSpc>
            </a:pPr>
            <a:endParaRPr lang="en-US" altLang="en-US" sz="2800" dirty="0"/>
          </a:p>
        </p:txBody>
      </p:sp>
      <p:pic>
        <p:nvPicPr>
          <p:cNvPr id="13317" name="Picture 5" descr="AA022"/>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362200"/>
            <a:ext cx="3810000" cy="2540000"/>
          </a:xfrm>
        </p:spPr>
      </p:pic>
      <p:sp>
        <p:nvSpPr>
          <p:cNvPr id="13318" name="Text Box 6"/>
          <p:cNvSpPr txBox="1">
            <a:spLocks noChangeArrowheads="1"/>
          </p:cNvSpPr>
          <p:nvPr/>
        </p:nvSpPr>
        <p:spPr bwMode="auto">
          <a:xfrm>
            <a:off x="838200" y="4648200"/>
            <a:ext cx="2463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2006Jonathan Groucutt</a:t>
            </a:r>
            <a:endParaRPr lang="en-US" altLang="en-US" sz="1000">
              <a:solidFill>
                <a:srgbClr val="CC0000"/>
              </a:solidFill>
            </a:endParaRPr>
          </a:p>
        </p:txBody>
      </p:sp>
    </p:spTree>
    <p:extLst>
      <p:ext uri="{BB962C8B-B14F-4D97-AF65-F5344CB8AC3E}">
        <p14:creationId xmlns:p14="http://schemas.microsoft.com/office/powerpoint/2010/main" val="1773127084"/>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6"/>
          <p:cNvSpPr>
            <a:spLocks noGrp="1"/>
          </p:cNvSpPr>
          <p:nvPr>
            <p:ph type="sldNum" sz="quarter" idx="12"/>
          </p:nvPr>
        </p:nvSpPr>
        <p:spPr/>
        <p:txBody>
          <a:bodyPr/>
          <a:lstStyle/>
          <a:p>
            <a:fld id="{2E76EEF6-348E-455B-AFCB-4662CCBCB49B}" type="slidenum">
              <a:rPr lang="en-US" altLang="en-US"/>
              <a:pPr/>
              <a:t>13</a:t>
            </a:fld>
            <a:endParaRPr lang="en-US" altLang="en-US"/>
          </a:p>
        </p:txBody>
      </p:sp>
      <p:sp>
        <p:nvSpPr>
          <p:cNvPr id="16386" name="Rectangle 2"/>
          <p:cNvSpPr>
            <a:spLocks noGrp="1" noChangeArrowheads="1"/>
          </p:cNvSpPr>
          <p:nvPr>
            <p:ph type="title"/>
          </p:nvPr>
        </p:nvSpPr>
        <p:spPr/>
        <p:txBody>
          <a:bodyPr/>
          <a:lstStyle/>
          <a:p>
            <a:r>
              <a:rPr lang="en-GB" altLang="en-US" sz="4000" dirty="0"/>
              <a:t>Visual Factors</a:t>
            </a:r>
            <a:endParaRPr lang="en-US" altLang="en-US" sz="4000" dirty="0"/>
          </a:p>
        </p:txBody>
      </p:sp>
      <p:sp>
        <p:nvSpPr>
          <p:cNvPr id="16388" name="Rectangle 4"/>
          <p:cNvSpPr>
            <a:spLocks noGrp="1" noChangeArrowheads="1"/>
          </p:cNvSpPr>
          <p:nvPr>
            <p:ph type="body" sz="half" idx="2"/>
          </p:nvPr>
        </p:nvSpPr>
        <p:spPr>
          <a:xfrm>
            <a:off x="4724400" y="1752600"/>
            <a:ext cx="3810000" cy="4114800"/>
          </a:xfrm>
        </p:spPr>
        <p:txBody>
          <a:bodyPr/>
          <a:lstStyle/>
          <a:p>
            <a:pPr>
              <a:lnSpc>
                <a:spcPct val="90000"/>
              </a:lnSpc>
            </a:pPr>
            <a:r>
              <a:rPr lang="en-GB" altLang="en-US" sz="2800" dirty="0"/>
              <a:t>Lighting &amp; Illumination</a:t>
            </a:r>
          </a:p>
          <a:p>
            <a:pPr lvl="1">
              <a:lnSpc>
                <a:spcPct val="90000"/>
              </a:lnSpc>
            </a:pPr>
            <a:r>
              <a:rPr lang="en-GB" altLang="en-US" sz="2400" dirty="0"/>
              <a:t>Safety</a:t>
            </a:r>
          </a:p>
          <a:p>
            <a:pPr lvl="1">
              <a:lnSpc>
                <a:spcPct val="90000"/>
              </a:lnSpc>
            </a:pPr>
            <a:r>
              <a:rPr lang="en-GB" altLang="en-US" sz="2400" dirty="0"/>
              <a:t>Aiding readability</a:t>
            </a:r>
          </a:p>
          <a:p>
            <a:pPr lvl="1">
              <a:lnSpc>
                <a:spcPct val="90000"/>
              </a:lnSpc>
            </a:pPr>
            <a:r>
              <a:rPr lang="en-GB" altLang="en-US" sz="2400" dirty="0"/>
              <a:t>Intimacy</a:t>
            </a:r>
          </a:p>
          <a:p>
            <a:pPr>
              <a:lnSpc>
                <a:spcPct val="90000"/>
              </a:lnSpc>
            </a:pPr>
            <a:r>
              <a:rPr lang="en-GB" altLang="en-US" sz="2800" dirty="0"/>
              <a:t>Colour</a:t>
            </a:r>
          </a:p>
          <a:p>
            <a:pPr>
              <a:lnSpc>
                <a:spcPct val="90000"/>
              </a:lnSpc>
            </a:pPr>
            <a:r>
              <a:rPr lang="en-GB" altLang="en-US" sz="2800" dirty="0"/>
              <a:t>Uniforms</a:t>
            </a:r>
          </a:p>
          <a:p>
            <a:pPr>
              <a:lnSpc>
                <a:spcPct val="90000"/>
              </a:lnSpc>
            </a:pPr>
            <a:r>
              <a:rPr lang="en-GB" altLang="en-US" sz="2800" dirty="0"/>
              <a:t>Stationery</a:t>
            </a:r>
          </a:p>
          <a:p>
            <a:pPr>
              <a:lnSpc>
                <a:spcPct val="90000"/>
              </a:lnSpc>
            </a:pPr>
            <a:r>
              <a:rPr lang="en-GB" altLang="en-US" sz="2800" dirty="0"/>
              <a:t>Presentation</a:t>
            </a:r>
            <a:endParaRPr lang="en-US" altLang="en-US" sz="2800" dirty="0"/>
          </a:p>
        </p:txBody>
      </p:sp>
      <p:pic>
        <p:nvPicPr>
          <p:cNvPr id="16392" name="Picture 8" descr="AA035"/>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1371600" y="3810000"/>
            <a:ext cx="2819400" cy="1752600"/>
          </a:xfrm>
        </p:spPr>
      </p:pic>
      <p:pic>
        <p:nvPicPr>
          <p:cNvPr id="16393" name="Picture 9" descr="AA0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71600" y="1905000"/>
            <a:ext cx="2819400" cy="1752600"/>
          </a:xfrm>
          <a:prstGeom prst="rect">
            <a:avLst/>
          </a:prstGeom>
          <a:noFill/>
          <a:extLst>
            <a:ext uri="{909E8E84-426E-40DD-AFC4-6F175D3DCCD1}">
              <a14:hiddenFill xmlns:a14="http://schemas.microsoft.com/office/drawing/2010/main">
                <a:solidFill>
                  <a:srgbClr val="FFFFFF"/>
                </a:solidFill>
              </a14:hiddenFill>
            </a:ext>
          </a:extLst>
        </p:spPr>
      </p:pic>
      <p:sp>
        <p:nvSpPr>
          <p:cNvPr id="16401" name="Text Box 17"/>
          <p:cNvSpPr txBox="1">
            <a:spLocks noChangeArrowheads="1"/>
          </p:cNvSpPr>
          <p:nvPr/>
        </p:nvSpPr>
        <p:spPr bwMode="auto">
          <a:xfrm>
            <a:off x="1371600" y="3429000"/>
            <a:ext cx="28956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000">
                <a:solidFill>
                  <a:srgbClr val="CC0000"/>
                </a:solidFill>
              </a:rPr>
              <a:t>© Jonathan Groucutt 2006</a:t>
            </a:r>
          </a:p>
        </p:txBody>
      </p:sp>
      <p:sp>
        <p:nvSpPr>
          <p:cNvPr id="16402" name="Rectangle 18"/>
          <p:cNvSpPr>
            <a:spLocks noChangeArrowheads="1"/>
          </p:cNvSpPr>
          <p:nvPr/>
        </p:nvSpPr>
        <p:spPr bwMode="auto">
          <a:xfrm>
            <a:off x="1371600" y="5257800"/>
            <a:ext cx="16637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GB" altLang="en-US" sz="1000">
                <a:solidFill>
                  <a:srgbClr val="CC0000"/>
                </a:solidFill>
              </a:rPr>
              <a:t>© Jonathan Groucutt 2006</a:t>
            </a:r>
          </a:p>
        </p:txBody>
      </p:sp>
    </p:spTree>
    <p:extLst>
      <p:ext uri="{BB962C8B-B14F-4D97-AF65-F5344CB8AC3E}">
        <p14:creationId xmlns:p14="http://schemas.microsoft.com/office/powerpoint/2010/main" val="2415779711"/>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F1C92344-CB36-4D34-98F3-22B1D868E7B4}" type="slidenum">
              <a:rPr lang="en-US" altLang="en-US"/>
              <a:pPr/>
              <a:t>14</a:t>
            </a:fld>
            <a:endParaRPr lang="en-US" altLang="en-US"/>
          </a:p>
        </p:txBody>
      </p:sp>
      <p:sp>
        <p:nvSpPr>
          <p:cNvPr id="17410" name="Rectangle 2"/>
          <p:cNvSpPr>
            <a:spLocks noGrp="1" noChangeArrowheads="1"/>
          </p:cNvSpPr>
          <p:nvPr>
            <p:ph type="title"/>
          </p:nvPr>
        </p:nvSpPr>
        <p:spPr/>
        <p:txBody>
          <a:bodyPr/>
          <a:lstStyle/>
          <a:p>
            <a:r>
              <a:rPr lang="en-GB" altLang="en-US" sz="4000" dirty="0"/>
              <a:t>Aural Factors (1)</a:t>
            </a:r>
            <a:endParaRPr lang="en-US" altLang="en-US" sz="4000" dirty="0"/>
          </a:p>
        </p:txBody>
      </p:sp>
      <p:sp>
        <p:nvSpPr>
          <p:cNvPr id="17411" name="Rectangle 3"/>
          <p:cNvSpPr>
            <a:spLocks noGrp="1" noChangeArrowheads="1"/>
          </p:cNvSpPr>
          <p:nvPr>
            <p:ph type="body" idx="1"/>
          </p:nvPr>
        </p:nvSpPr>
        <p:spPr>
          <a:xfrm>
            <a:off x="685800" y="1828800"/>
            <a:ext cx="7772400" cy="4343400"/>
          </a:xfrm>
        </p:spPr>
        <p:txBody>
          <a:bodyPr/>
          <a:lstStyle/>
          <a:p>
            <a:r>
              <a:rPr lang="en-GB" altLang="en-US" sz="2400" dirty="0"/>
              <a:t>Music evokes very strong opinions and emotions in people – evidenced in many forms, for example, from the movies.</a:t>
            </a:r>
          </a:p>
          <a:p>
            <a:r>
              <a:rPr lang="en-GB" altLang="en-US" sz="2400" dirty="0"/>
              <a:t>The ‘influence’ of background music in shops, restaurants and supermarkets (both positive and negative).</a:t>
            </a:r>
          </a:p>
          <a:p>
            <a:r>
              <a:rPr lang="en-GB" altLang="en-US" sz="2400" dirty="0"/>
              <a:t>The use of music to regulate or influence traffic flows, for example, in fast-food outlets.</a:t>
            </a:r>
          </a:p>
          <a:p>
            <a:r>
              <a:rPr lang="en-GB" altLang="en-US" sz="2400" dirty="0"/>
              <a:t>Also the marketing of in-house music compilation CDs, for example, Starbucks</a:t>
            </a:r>
            <a:r>
              <a:rPr lang="en-GB" altLang="en-US" sz="2400" dirty="0">
                <a:cs typeface="Arial" charset="0"/>
              </a:rPr>
              <a:t>™.</a:t>
            </a:r>
            <a:endParaRPr lang="en-US" altLang="en-US" sz="2400" dirty="0"/>
          </a:p>
        </p:txBody>
      </p:sp>
    </p:spTree>
    <p:extLst>
      <p:ext uri="{BB962C8B-B14F-4D97-AF65-F5344CB8AC3E}">
        <p14:creationId xmlns:p14="http://schemas.microsoft.com/office/powerpoint/2010/main" val="2556276629"/>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9DF90498-4587-4241-9EC1-2931C5F9A9D6}" type="slidenum">
              <a:rPr lang="en-US" altLang="en-US"/>
              <a:pPr/>
              <a:t>15</a:t>
            </a:fld>
            <a:endParaRPr lang="en-US" altLang="en-US"/>
          </a:p>
        </p:txBody>
      </p:sp>
      <p:sp>
        <p:nvSpPr>
          <p:cNvPr id="23554" name="Rectangle 2"/>
          <p:cNvSpPr>
            <a:spLocks noGrp="1" noChangeArrowheads="1"/>
          </p:cNvSpPr>
          <p:nvPr>
            <p:ph type="title"/>
          </p:nvPr>
        </p:nvSpPr>
        <p:spPr/>
        <p:txBody>
          <a:bodyPr/>
          <a:lstStyle/>
          <a:p>
            <a:r>
              <a:rPr lang="en-GB" altLang="en-US" sz="4000" dirty="0"/>
              <a:t>Aural Factors (2)</a:t>
            </a:r>
            <a:endParaRPr lang="en-US" altLang="en-US" sz="4000" dirty="0"/>
          </a:p>
        </p:txBody>
      </p:sp>
      <p:sp>
        <p:nvSpPr>
          <p:cNvPr id="23556" name="Rectangle 4"/>
          <p:cNvSpPr>
            <a:spLocks noGrp="1" noChangeArrowheads="1"/>
          </p:cNvSpPr>
          <p:nvPr>
            <p:ph type="body" sz="half" idx="2"/>
          </p:nvPr>
        </p:nvSpPr>
        <p:spPr/>
        <p:txBody>
          <a:bodyPr/>
          <a:lstStyle/>
          <a:p>
            <a:r>
              <a:rPr lang="en-GB" altLang="en-US" sz="2400" dirty="0"/>
              <a:t>This is equally applicable to location and the sounds of, for example, water falls, fountains, and the sea breaking against the shoreline. These can add value to the location and thus increase marketability.</a:t>
            </a:r>
            <a:endParaRPr lang="en-US" altLang="en-US" sz="2400" dirty="0"/>
          </a:p>
        </p:txBody>
      </p:sp>
      <p:pic>
        <p:nvPicPr>
          <p:cNvPr id="23557" name="Picture 5" descr="AA009"/>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762000" y="2590800"/>
            <a:ext cx="3810000" cy="2540000"/>
          </a:xfrm>
        </p:spPr>
      </p:pic>
      <p:sp>
        <p:nvSpPr>
          <p:cNvPr id="23558" name="Text Box 6"/>
          <p:cNvSpPr txBox="1">
            <a:spLocks noChangeArrowheads="1"/>
          </p:cNvSpPr>
          <p:nvPr/>
        </p:nvSpPr>
        <p:spPr bwMode="auto">
          <a:xfrm>
            <a:off x="762000" y="48768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3034286438"/>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7068F62B-FFCC-456F-8629-EBB9AE741F9B}" type="slidenum">
              <a:rPr lang="en-US" altLang="en-US"/>
              <a:pPr/>
              <a:t>16</a:t>
            </a:fld>
            <a:endParaRPr lang="en-US" altLang="en-US"/>
          </a:p>
        </p:txBody>
      </p:sp>
      <p:sp>
        <p:nvSpPr>
          <p:cNvPr id="18434" name="Rectangle 2"/>
          <p:cNvSpPr>
            <a:spLocks noGrp="1" noChangeArrowheads="1"/>
          </p:cNvSpPr>
          <p:nvPr>
            <p:ph type="title"/>
          </p:nvPr>
        </p:nvSpPr>
        <p:spPr/>
        <p:txBody>
          <a:bodyPr/>
          <a:lstStyle/>
          <a:p>
            <a:r>
              <a:rPr lang="en-GB" altLang="en-US" sz="4000"/>
              <a:t>Olfactory Factors  (1)</a:t>
            </a:r>
            <a:endParaRPr lang="en-US" altLang="en-US" sz="4000"/>
          </a:p>
        </p:txBody>
      </p:sp>
      <p:sp>
        <p:nvSpPr>
          <p:cNvPr id="18435" name="Rectangle 3"/>
          <p:cNvSpPr>
            <a:spLocks noGrp="1" noChangeArrowheads="1"/>
          </p:cNvSpPr>
          <p:nvPr>
            <p:ph type="body" sz="half" idx="2"/>
          </p:nvPr>
        </p:nvSpPr>
        <p:spPr>
          <a:xfrm>
            <a:off x="4495800" y="1828800"/>
            <a:ext cx="4114800" cy="4343400"/>
          </a:xfrm>
        </p:spPr>
        <p:txBody>
          <a:bodyPr/>
          <a:lstStyle/>
          <a:p>
            <a:r>
              <a:rPr lang="en-GB" altLang="en-US" dirty="0"/>
              <a:t>Air quality in public places</a:t>
            </a:r>
          </a:p>
          <a:p>
            <a:r>
              <a:rPr lang="en-GB" altLang="en-US" dirty="0"/>
              <a:t>Smells and odours:</a:t>
            </a:r>
          </a:p>
          <a:p>
            <a:pPr lvl="1">
              <a:buFontTx/>
              <a:buNone/>
            </a:pPr>
            <a:r>
              <a:rPr lang="en-GB" altLang="en-US" sz="2400" dirty="0"/>
              <a:t>    Pleasant smells can portray a sensual quality, for example, fresh baked bread.</a:t>
            </a:r>
          </a:p>
        </p:txBody>
      </p:sp>
      <p:pic>
        <p:nvPicPr>
          <p:cNvPr id="18437" name="Picture 5" descr="AA024"/>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533400" y="2362200"/>
            <a:ext cx="3733800" cy="2714625"/>
          </a:xfrm>
        </p:spPr>
      </p:pic>
      <p:sp>
        <p:nvSpPr>
          <p:cNvPr id="18438" name="Text Box 6"/>
          <p:cNvSpPr txBox="1">
            <a:spLocks noChangeArrowheads="1"/>
          </p:cNvSpPr>
          <p:nvPr/>
        </p:nvSpPr>
        <p:spPr bwMode="auto">
          <a:xfrm>
            <a:off x="533400" y="48006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2015314576"/>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2FC07BC6-F832-40FA-BD68-E9CC84C362D0}" type="slidenum">
              <a:rPr lang="en-US" altLang="en-US"/>
              <a:pPr/>
              <a:t>17</a:t>
            </a:fld>
            <a:endParaRPr lang="en-US" altLang="en-US"/>
          </a:p>
        </p:txBody>
      </p:sp>
      <p:sp>
        <p:nvSpPr>
          <p:cNvPr id="25602" name="Rectangle 2"/>
          <p:cNvSpPr>
            <a:spLocks noGrp="1" noChangeArrowheads="1"/>
          </p:cNvSpPr>
          <p:nvPr>
            <p:ph type="title"/>
          </p:nvPr>
        </p:nvSpPr>
        <p:spPr/>
        <p:txBody>
          <a:bodyPr/>
          <a:lstStyle/>
          <a:p>
            <a:r>
              <a:rPr lang="en-GB" altLang="en-US" sz="4000"/>
              <a:t>Olfactory Factors (2)</a:t>
            </a:r>
            <a:endParaRPr lang="en-US" altLang="en-US" sz="4000"/>
          </a:p>
        </p:txBody>
      </p:sp>
      <p:sp>
        <p:nvSpPr>
          <p:cNvPr id="25603" name="Rectangle 3"/>
          <p:cNvSpPr>
            <a:spLocks noGrp="1" noChangeArrowheads="1"/>
          </p:cNvSpPr>
          <p:nvPr>
            <p:ph type="body" sz="half" idx="2"/>
          </p:nvPr>
        </p:nvSpPr>
        <p:spPr>
          <a:xfrm>
            <a:off x="4876800" y="2209800"/>
            <a:ext cx="3810000" cy="3048000"/>
          </a:xfrm>
        </p:spPr>
        <p:txBody>
          <a:bodyPr/>
          <a:lstStyle/>
          <a:p>
            <a:r>
              <a:rPr lang="en-GB" altLang="en-US" sz="2400" dirty="0"/>
              <a:t>Taste: The experience (positive or negative) gained from consuming food and/or drink. </a:t>
            </a:r>
            <a:endParaRPr lang="en-US" altLang="en-US" sz="2400" dirty="0"/>
          </a:p>
          <a:p>
            <a:endParaRPr lang="en-US" altLang="en-US" sz="2400" dirty="0"/>
          </a:p>
        </p:txBody>
      </p:sp>
      <p:pic>
        <p:nvPicPr>
          <p:cNvPr id="25605" name="Picture 5" descr="AA100"/>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209800"/>
            <a:ext cx="3733800" cy="2895600"/>
          </a:xfrm>
        </p:spPr>
      </p:pic>
      <p:sp>
        <p:nvSpPr>
          <p:cNvPr id="25606" name="Text Box 6"/>
          <p:cNvSpPr txBox="1">
            <a:spLocks noChangeArrowheads="1"/>
          </p:cNvSpPr>
          <p:nvPr/>
        </p:nvSpPr>
        <p:spPr bwMode="auto">
          <a:xfrm>
            <a:off x="838200" y="48006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3704917871"/>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C3CED36D-7FF0-43CC-AFCE-2BBCE22BFC43}" type="slidenum">
              <a:rPr lang="en-US" altLang="en-US"/>
              <a:pPr/>
              <a:t>18</a:t>
            </a:fld>
            <a:endParaRPr lang="en-US" altLang="en-US"/>
          </a:p>
        </p:txBody>
      </p:sp>
      <p:sp>
        <p:nvSpPr>
          <p:cNvPr id="19458" name="Rectangle 2"/>
          <p:cNvSpPr>
            <a:spLocks noGrp="1" noChangeArrowheads="1"/>
          </p:cNvSpPr>
          <p:nvPr>
            <p:ph type="title"/>
          </p:nvPr>
        </p:nvSpPr>
        <p:spPr/>
        <p:txBody>
          <a:bodyPr/>
          <a:lstStyle/>
          <a:p>
            <a:r>
              <a:rPr lang="en-GB" altLang="en-US" sz="4000"/>
              <a:t>Tactile Factors</a:t>
            </a:r>
            <a:endParaRPr lang="en-US" altLang="en-US" sz="4000"/>
          </a:p>
        </p:txBody>
      </p:sp>
      <p:sp>
        <p:nvSpPr>
          <p:cNvPr id="19460" name="Rectangle 4"/>
          <p:cNvSpPr>
            <a:spLocks noGrp="1" noChangeArrowheads="1"/>
          </p:cNvSpPr>
          <p:nvPr>
            <p:ph type="body" sz="half" idx="2"/>
          </p:nvPr>
        </p:nvSpPr>
        <p:spPr/>
        <p:txBody>
          <a:bodyPr/>
          <a:lstStyle/>
          <a:p>
            <a:pPr>
              <a:lnSpc>
                <a:spcPct val="90000"/>
              </a:lnSpc>
            </a:pPr>
            <a:r>
              <a:rPr lang="en-GB" altLang="en-US" sz="2400" dirty="0"/>
              <a:t>Temperature: consider when it is either too hot or cold and the affect the temperature has on buyer behaviour. </a:t>
            </a:r>
          </a:p>
          <a:p>
            <a:pPr>
              <a:lnSpc>
                <a:spcPct val="90000"/>
              </a:lnSpc>
            </a:pPr>
            <a:r>
              <a:rPr lang="en-GB" altLang="en-US" sz="2400" dirty="0"/>
              <a:t>Touch: consider the level of involvement a buyer has when they can </a:t>
            </a:r>
            <a:r>
              <a:rPr lang="en-GB" altLang="en-US" sz="2400" dirty="0" err="1"/>
              <a:t>can</a:t>
            </a:r>
            <a:r>
              <a:rPr lang="en-GB" altLang="en-US" sz="2400" dirty="0"/>
              <a:t> handle the product, for example, clothes in a retail outlet.</a:t>
            </a:r>
            <a:endParaRPr lang="en-US" altLang="en-US" sz="2400" dirty="0"/>
          </a:p>
        </p:txBody>
      </p:sp>
      <p:pic>
        <p:nvPicPr>
          <p:cNvPr id="19461" name="Picture 5" descr="Australia 398"/>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438400"/>
            <a:ext cx="3810000" cy="2946400"/>
          </a:xfrm>
        </p:spPr>
      </p:pic>
      <p:sp>
        <p:nvSpPr>
          <p:cNvPr id="19462" name="Text Box 6"/>
          <p:cNvSpPr txBox="1">
            <a:spLocks noChangeArrowheads="1"/>
          </p:cNvSpPr>
          <p:nvPr/>
        </p:nvSpPr>
        <p:spPr bwMode="auto">
          <a:xfrm>
            <a:off x="838200" y="50292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1983032038"/>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p:txBody>
          <a:bodyPr>
            <a:noAutofit/>
          </a:bodyPr>
          <a:lstStyle/>
          <a:p>
            <a:r>
              <a:rPr lang="en-GB" altLang="en-US" sz="3600" b="1" dirty="0" smtClean="0">
                <a:latin typeface="+mn-lt"/>
                <a:cs typeface="Arial" charset="0"/>
              </a:rPr>
              <a:t>Merchandising Cross Cultural Communication</a:t>
            </a:r>
            <a:r>
              <a:rPr lang="en-GB" altLang="en-US" sz="3600" dirty="0">
                <a:latin typeface="+mn-lt"/>
                <a:cs typeface="Times New Roman" charset="0"/>
              </a:rPr>
              <a:t/>
            </a:r>
            <a:br>
              <a:rPr lang="en-GB" altLang="en-US" sz="3600" dirty="0">
                <a:latin typeface="+mn-lt"/>
                <a:cs typeface="Times New Roman" charset="0"/>
              </a:rPr>
            </a:br>
            <a:endParaRPr lang="en-GB" altLang="en-US" sz="3600" dirty="0">
              <a:latin typeface="+mn-lt"/>
              <a:cs typeface="Times New Roman" charset="0"/>
            </a:endParaRPr>
          </a:p>
        </p:txBody>
      </p:sp>
      <p:sp>
        <p:nvSpPr>
          <p:cNvPr id="23555" name="Rectangle 1027"/>
          <p:cNvSpPr>
            <a:spLocks noGrp="1" noChangeArrowheads="1"/>
          </p:cNvSpPr>
          <p:nvPr>
            <p:ph type="body" idx="1"/>
          </p:nvPr>
        </p:nvSpPr>
        <p:spPr/>
        <p:txBody>
          <a:bodyPr/>
          <a:lstStyle/>
          <a:p>
            <a:r>
              <a:rPr lang="en-GB" altLang="en-US" dirty="0"/>
              <a:t>Definition of </a:t>
            </a:r>
            <a:r>
              <a:rPr lang="en-GB" altLang="en-US" dirty="0">
                <a:cs typeface="Arial" charset="0"/>
              </a:rPr>
              <a:t>Merchandising</a:t>
            </a:r>
            <a:r>
              <a:rPr lang="en-GB" altLang="en-US" dirty="0"/>
              <a:t> </a:t>
            </a:r>
          </a:p>
          <a:p>
            <a:endParaRPr lang="en-GB" altLang="en-US" dirty="0"/>
          </a:p>
          <a:p>
            <a:r>
              <a:rPr lang="en-GB" altLang="en-US" dirty="0"/>
              <a:t>General </a:t>
            </a:r>
            <a:r>
              <a:rPr lang="en-GB" altLang="en-US" dirty="0">
                <a:cs typeface="Arial" charset="0"/>
              </a:rPr>
              <a:t>Merchandising</a:t>
            </a:r>
            <a:r>
              <a:rPr lang="en-GB" altLang="en-US" dirty="0"/>
              <a:t> </a:t>
            </a:r>
          </a:p>
          <a:p>
            <a:pPr>
              <a:buFontTx/>
              <a:buNone/>
            </a:pPr>
            <a:r>
              <a:rPr lang="en-GB" altLang="en-US" sz="2800" dirty="0">
                <a:solidFill>
                  <a:srgbClr val="000000"/>
                </a:solidFill>
                <a:cs typeface="Arial" charset="0"/>
              </a:rPr>
              <a:t>	-Fixture design / Merchandising</a:t>
            </a:r>
          </a:p>
          <a:p>
            <a:pPr>
              <a:buFontTx/>
              <a:buNone/>
            </a:pPr>
            <a:r>
              <a:rPr lang="en-GB" altLang="en-US" sz="2800" dirty="0">
                <a:solidFill>
                  <a:srgbClr val="000000"/>
                </a:solidFill>
                <a:cs typeface="Arial" charset="0"/>
              </a:rPr>
              <a:t>		presentation</a:t>
            </a:r>
            <a:r>
              <a:rPr lang="en-GB" altLang="en-US" sz="2800" dirty="0">
                <a:solidFill>
                  <a:srgbClr val="000000"/>
                </a:solidFill>
                <a:cs typeface="Times New Roman" charset="0"/>
              </a:rPr>
              <a:t> </a:t>
            </a:r>
            <a:br>
              <a:rPr lang="en-GB" altLang="en-US" sz="2800" dirty="0">
                <a:solidFill>
                  <a:srgbClr val="000000"/>
                </a:solidFill>
                <a:cs typeface="Times New Roman" charset="0"/>
              </a:rPr>
            </a:br>
            <a:r>
              <a:rPr lang="en-GB" altLang="en-US" sz="2800" dirty="0">
                <a:solidFill>
                  <a:srgbClr val="000000"/>
                </a:solidFill>
                <a:cs typeface="Times New Roman" charset="0"/>
              </a:rPr>
              <a:t>-</a:t>
            </a:r>
            <a:r>
              <a:rPr lang="en-GB" altLang="en-US" sz="2800" dirty="0">
                <a:cs typeface="Times New Roman" charset="0"/>
              </a:rPr>
              <a:t>Visual merchandising</a:t>
            </a:r>
          </a:p>
        </p:txBody>
      </p:sp>
    </p:spTree>
    <p:extLst>
      <p:ext uri="{BB962C8B-B14F-4D97-AF65-F5344CB8AC3E}">
        <p14:creationId xmlns:p14="http://schemas.microsoft.com/office/powerpoint/2010/main" val="34337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Autofit/>
          </a:bodyPr>
          <a:lstStyle/>
          <a:p>
            <a:r>
              <a:rPr lang="en-GB" altLang="en-US" sz="3600" b="1" dirty="0" smtClean="0">
                <a:solidFill>
                  <a:srgbClr val="000000"/>
                </a:solidFill>
                <a:latin typeface="+mn-lt"/>
                <a:cs typeface="Times New Roman" charset="0"/>
              </a:rPr>
              <a:t>Components of Non – verbal Communication in Business</a:t>
            </a:r>
            <a:endParaRPr lang="en-GB" altLang="en-US" sz="3600" b="1" dirty="0">
              <a:solidFill>
                <a:srgbClr val="000000"/>
              </a:solidFill>
              <a:latin typeface="+mn-lt"/>
              <a:cs typeface="Times New Roman" charset="0"/>
            </a:endParaRPr>
          </a:p>
        </p:txBody>
      </p:sp>
      <p:sp>
        <p:nvSpPr>
          <p:cNvPr id="28675" name="Rectangle 3"/>
          <p:cNvSpPr>
            <a:spLocks noGrp="1" noChangeArrowheads="1"/>
          </p:cNvSpPr>
          <p:nvPr>
            <p:ph type="body" idx="1"/>
          </p:nvPr>
        </p:nvSpPr>
        <p:spPr/>
        <p:txBody>
          <a:bodyPr/>
          <a:lstStyle/>
          <a:p>
            <a:r>
              <a:rPr lang="en-GB" altLang="en-US" dirty="0">
                <a:solidFill>
                  <a:srgbClr val="000000"/>
                </a:solidFill>
                <a:cs typeface="Times New Roman" charset="0"/>
              </a:rPr>
              <a:t>Architectural services </a:t>
            </a:r>
          </a:p>
          <a:p>
            <a:r>
              <a:rPr lang="en-GB" altLang="en-US" dirty="0">
                <a:solidFill>
                  <a:srgbClr val="000000"/>
                </a:solidFill>
                <a:cs typeface="Arial" charset="0"/>
              </a:rPr>
              <a:t>Environmental graphics</a:t>
            </a:r>
            <a:r>
              <a:rPr lang="en-GB" altLang="en-US" dirty="0">
                <a:solidFill>
                  <a:srgbClr val="000000"/>
                </a:solidFill>
                <a:cs typeface="Times New Roman" charset="0"/>
              </a:rPr>
              <a:t> </a:t>
            </a:r>
          </a:p>
          <a:p>
            <a:r>
              <a:rPr lang="en-GB" altLang="en-US" dirty="0">
                <a:solidFill>
                  <a:srgbClr val="000000"/>
                </a:solidFill>
                <a:cs typeface="Times New Roman" charset="0"/>
              </a:rPr>
              <a:t>Materials /Colours and finishes</a:t>
            </a:r>
          </a:p>
          <a:p>
            <a:r>
              <a:rPr lang="en-GB" altLang="en-US" dirty="0">
                <a:solidFill>
                  <a:srgbClr val="000000"/>
                </a:solidFill>
                <a:cs typeface="Times New Roman" charset="0"/>
              </a:rPr>
              <a:t>Signage systems </a:t>
            </a:r>
          </a:p>
          <a:p>
            <a:r>
              <a:rPr lang="en-GB" altLang="en-US" dirty="0">
                <a:solidFill>
                  <a:srgbClr val="000000"/>
                </a:solidFill>
                <a:cs typeface="Times New Roman" charset="0"/>
              </a:rPr>
              <a:t>Prototyping </a:t>
            </a:r>
          </a:p>
          <a:p>
            <a:r>
              <a:rPr lang="en-GB" altLang="en-US" dirty="0">
                <a:solidFill>
                  <a:srgbClr val="000000"/>
                </a:solidFill>
                <a:cs typeface="Times New Roman" charset="0"/>
              </a:rPr>
              <a:t>Space planning</a:t>
            </a:r>
          </a:p>
        </p:txBody>
      </p:sp>
    </p:spTree>
    <p:extLst>
      <p:ext uri="{BB962C8B-B14F-4D97-AF65-F5344CB8AC3E}">
        <p14:creationId xmlns:p14="http://schemas.microsoft.com/office/powerpoint/2010/main" val="3775776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0"/>
            <a:ext cx="7772400" cy="1143000"/>
          </a:xfrm>
        </p:spPr>
        <p:txBody>
          <a:bodyPr/>
          <a:lstStyle/>
          <a:p>
            <a:r>
              <a:rPr lang="en-GB" altLang="en-US" dirty="0"/>
              <a:t>BENTHAM</a:t>
            </a:r>
          </a:p>
        </p:txBody>
      </p:sp>
      <p:pic>
        <p:nvPicPr>
          <p:cNvPr id="27652" name="Picture 4" descr="C:\Documents and Settings\Administrator\My Documents\My Pictures\cartier-CHESHIRE-BENTHAM.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187450" y="1371600"/>
            <a:ext cx="6767513"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13034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dirty="0"/>
              <a:t>FITCH </a:t>
            </a:r>
          </a:p>
        </p:txBody>
      </p:sp>
      <p:pic>
        <p:nvPicPr>
          <p:cNvPr id="15364" name="Picture 4" descr="C:\Documents and Settings\Administrator\My Documents\My Pictures\hackett-FITCH -DOOR copy 3.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2438400" y="1752600"/>
            <a:ext cx="4278313"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46906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85800" y="457200"/>
            <a:ext cx="7772400" cy="1143000"/>
          </a:xfrm>
        </p:spPr>
        <p:txBody>
          <a:bodyPr/>
          <a:lstStyle/>
          <a:p>
            <a:r>
              <a:rPr lang="en-GB" altLang="en-US" dirty="0" smtClean="0"/>
              <a:t>BENTHAM</a:t>
            </a:r>
            <a:endParaRPr lang="en-GB" altLang="en-US" dirty="0"/>
          </a:p>
        </p:txBody>
      </p:sp>
      <p:pic>
        <p:nvPicPr>
          <p:cNvPr id="17412" name="Picture 4" descr="C:\Documents and Settings\Administrator\My Documents\My Pictures\felicitousNew-NOT HILL-BENTHAM.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838200" y="1371600"/>
            <a:ext cx="7432675" cy="4648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26552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dirty="0"/>
              <a:t>FITCH</a:t>
            </a:r>
          </a:p>
        </p:txBody>
      </p:sp>
      <p:pic>
        <p:nvPicPr>
          <p:cNvPr id="34820" name="Picture 4" descr="C:\Documents and Settings\Administrator\My Documents\My Pictures\expedia 2-FITCH.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85800" y="1981200"/>
            <a:ext cx="7772400" cy="28241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82750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dirty="0"/>
              <a:t>METROPARK</a:t>
            </a:r>
          </a:p>
        </p:txBody>
      </p:sp>
      <p:pic>
        <p:nvPicPr>
          <p:cNvPr id="36868" name="Picture 4" descr="http://www.ddimagazine.com/photos/ddi_0305_metro.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947863" y="1447800"/>
            <a:ext cx="52482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82960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dirty="0" smtClean="0"/>
              <a:t>EVENT </a:t>
            </a:r>
            <a:r>
              <a:rPr lang="en-GB" altLang="en-US" dirty="0"/>
              <a:t>ESCAPE</a:t>
            </a:r>
          </a:p>
        </p:txBody>
      </p:sp>
      <p:pic>
        <p:nvPicPr>
          <p:cNvPr id="48132" name="Picture 4" descr="C:\Documents and Settings\Administrator\My Documents\My Pictures\20burberry-EVENT ESCAPE.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150938" y="1295400"/>
            <a:ext cx="684212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874265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026"/>
          <p:cNvSpPr>
            <a:spLocks noGrp="1" noChangeArrowheads="1"/>
          </p:cNvSpPr>
          <p:nvPr>
            <p:ph type="title"/>
          </p:nvPr>
        </p:nvSpPr>
        <p:spPr/>
        <p:txBody>
          <a:bodyPr/>
          <a:lstStyle/>
          <a:p>
            <a:r>
              <a:rPr lang="en-GB" altLang="en-US" dirty="0" smtClean="0"/>
              <a:t>Herzog </a:t>
            </a:r>
            <a:r>
              <a:rPr lang="en-GB" altLang="en-US" dirty="0"/>
              <a:t>&amp; </a:t>
            </a:r>
            <a:r>
              <a:rPr lang="en-GB" altLang="en-US" dirty="0" err="1" smtClean="0"/>
              <a:t>Meuron's</a:t>
            </a:r>
            <a:r>
              <a:rPr lang="en-GB" altLang="en-US" dirty="0" smtClean="0"/>
              <a:t> Prada</a:t>
            </a:r>
            <a:endParaRPr lang="en-GB" altLang="en-US" dirty="0"/>
          </a:p>
        </p:txBody>
      </p:sp>
      <p:pic>
        <p:nvPicPr>
          <p:cNvPr id="50180" name="Picture 1028" descr="C:\Documents and Settings\Administrator\My Documents\My Pictures\prada-tokyo\0005.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3117850" y="1447800"/>
            <a:ext cx="29083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675994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0"/>
            <a:ext cx="7772400" cy="1143000"/>
          </a:xfrm>
        </p:spPr>
        <p:txBody>
          <a:bodyPr>
            <a:normAutofit fontScale="90000"/>
          </a:bodyPr>
          <a:lstStyle/>
          <a:p>
            <a:r>
              <a:rPr lang="en-US" altLang="en-US" dirty="0"/>
              <a:t>International Business Communication</a:t>
            </a:r>
          </a:p>
        </p:txBody>
      </p:sp>
      <p:sp>
        <p:nvSpPr>
          <p:cNvPr id="12292" name="Rectangle 4"/>
          <p:cNvSpPr>
            <a:spLocks noChangeArrowheads="1"/>
          </p:cNvSpPr>
          <p:nvPr/>
        </p:nvSpPr>
        <p:spPr bwMode="auto">
          <a:xfrm>
            <a:off x="381000" y="1295400"/>
            <a:ext cx="8532813" cy="56076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20000"/>
              </a:spcBef>
              <a:buFontTx/>
              <a:buChar char="•"/>
            </a:pPr>
            <a:r>
              <a:rPr lang="en-GB" altLang="en-US" sz="3200" b="1" dirty="0"/>
              <a:t>Hotels, Resorts &amp; Restaurant Space</a:t>
            </a:r>
          </a:p>
          <a:p>
            <a:pPr>
              <a:spcBef>
                <a:spcPct val="20000"/>
              </a:spcBef>
            </a:pPr>
            <a:endParaRPr lang="en-GB" altLang="en-US" sz="3200" b="1" dirty="0"/>
          </a:p>
          <a:p>
            <a:pPr>
              <a:spcBef>
                <a:spcPct val="20000"/>
              </a:spcBef>
            </a:pPr>
            <a:r>
              <a:rPr lang="en-GB" altLang="en-US" sz="3200" b="1" dirty="0"/>
              <a:t> </a:t>
            </a:r>
            <a:r>
              <a:rPr lang="en-GB" altLang="en-US" sz="2800" dirty="0"/>
              <a:t>New influences:</a:t>
            </a:r>
          </a:p>
          <a:p>
            <a:pPr>
              <a:spcBef>
                <a:spcPct val="20000"/>
              </a:spcBef>
            </a:pPr>
            <a:endParaRPr lang="en-GB" altLang="en-US" sz="2800" dirty="0"/>
          </a:p>
          <a:p>
            <a:pPr>
              <a:spcBef>
                <a:spcPct val="20000"/>
              </a:spcBef>
            </a:pPr>
            <a:r>
              <a:rPr lang="en-GB" altLang="en-US" sz="2800" dirty="0"/>
              <a:t>-Ergonomics</a:t>
            </a:r>
          </a:p>
          <a:p>
            <a:pPr>
              <a:spcBef>
                <a:spcPct val="20000"/>
              </a:spcBef>
            </a:pPr>
            <a:r>
              <a:rPr lang="en-GB" altLang="en-US" sz="2800" dirty="0"/>
              <a:t>-Consumer global tastes</a:t>
            </a:r>
          </a:p>
          <a:p>
            <a:pPr>
              <a:spcBef>
                <a:spcPct val="20000"/>
              </a:spcBef>
            </a:pPr>
            <a:endParaRPr lang="en-GB" altLang="en-US" sz="2800" dirty="0">
              <a:latin typeface="Verdana" pitchFamily="34" charset="0"/>
            </a:endParaRPr>
          </a:p>
          <a:p>
            <a:pPr>
              <a:spcBef>
                <a:spcPct val="20000"/>
              </a:spcBef>
              <a:buFontTx/>
              <a:buChar char="•"/>
            </a:pPr>
            <a:endParaRPr lang="en-GB" altLang="en-US" sz="3200" b="1" dirty="0">
              <a:latin typeface="Verdana" pitchFamily="34" charset="0"/>
            </a:endParaRPr>
          </a:p>
          <a:p>
            <a:pPr>
              <a:spcBef>
                <a:spcPct val="20000"/>
              </a:spcBef>
              <a:buFontTx/>
              <a:buChar char="•"/>
            </a:pPr>
            <a:endParaRPr lang="en-GB" altLang="en-US" sz="3200" b="1" dirty="0">
              <a:latin typeface="Verdana" pitchFamily="34" charset="0"/>
            </a:endParaRPr>
          </a:p>
          <a:p>
            <a:pPr>
              <a:spcBef>
                <a:spcPct val="20000"/>
              </a:spcBef>
            </a:pPr>
            <a:endParaRPr lang="en-GB" altLang="en-US" sz="3200" b="1" dirty="0">
              <a:latin typeface="Verdana" pitchFamily="34" charset="0"/>
            </a:endParaRPr>
          </a:p>
        </p:txBody>
      </p:sp>
    </p:spTree>
    <p:extLst>
      <p:ext uri="{BB962C8B-B14F-4D97-AF65-F5344CB8AC3E}">
        <p14:creationId xmlns:p14="http://schemas.microsoft.com/office/powerpoint/2010/main" val="507099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Jimmy Buffett's Margaritaville"/>
          <p:cNvPicPr>
            <a:picLocks noChangeAspect="1" noChangeArrowheads="1"/>
          </p:cNvPicPr>
          <p:nvPr>
            <p:ph type="body" idx="1"/>
          </p:nvPr>
        </p:nvPicPr>
        <p:blipFill>
          <a:blip r:embed="rId2" r:link="rId3">
            <a:extLst>
              <a:ext uri="{28A0092B-C50C-407E-A947-70E740481C1C}">
                <a14:useLocalDpi xmlns:a14="http://schemas.microsoft.com/office/drawing/2010/main" val="0"/>
              </a:ext>
            </a:extLst>
          </a:blip>
          <a:srcRect/>
          <a:stretch>
            <a:fillRect/>
          </a:stretch>
        </p:blipFill>
        <p:spPr>
          <a:xfrm>
            <a:off x="2895600" y="1447800"/>
            <a:ext cx="3590925" cy="4419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1" name="Text Box 5"/>
          <p:cNvSpPr txBox="1">
            <a:spLocks noChangeArrowheads="1"/>
          </p:cNvSpPr>
          <p:nvPr/>
        </p:nvSpPr>
        <p:spPr bwMode="auto">
          <a:xfrm>
            <a:off x="1524000" y="155575"/>
            <a:ext cx="70675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a:t>MCBRIDE CO. &amp; ILLUMINATING</a:t>
            </a:r>
          </a:p>
          <a:p>
            <a:r>
              <a:rPr lang="en-GB" altLang="en-US" sz="3600"/>
              <a:t> CONCEPTS</a:t>
            </a:r>
          </a:p>
        </p:txBody>
      </p:sp>
    </p:spTree>
    <p:extLst>
      <p:ext uri="{BB962C8B-B14F-4D97-AF65-F5344CB8AC3E}">
        <p14:creationId xmlns:p14="http://schemas.microsoft.com/office/powerpoint/2010/main" val="262009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z="3600">
                <a:solidFill>
                  <a:schemeClr val="tx1"/>
                </a:solidFill>
              </a:rPr>
              <a:t>MCBRIDE CO. &amp; ILLUMINATING CONCEPTS</a:t>
            </a:r>
          </a:p>
        </p:txBody>
      </p:sp>
      <p:pic>
        <p:nvPicPr>
          <p:cNvPr id="30724" name="Picture 4" descr="Jimmy Buffett's Margaritaville"/>
          <p:cNvPicPr>
            <a:picLocks noChangeAspect="1" noChangeArrowheads="1"/>
          </p:cNvPicPr>
          <p:nvPr>
            <p:ph type="body" idx="1"/>
          </p:nvPr>
        </p:nvPicPr>
        <p:blipFill>
          <a:blip r:embed="rId2" r:link="rId3">
            <a:extLst>
              <a:ext uri="{28A0092B-C50C-407E-A947-70E740481C1C}">
                <a14:useLocalDpi xmlns:a14="http://schemas.microsoft.com/office/drawing/2010/main" val="0"/>
              </a:ext>
            </a:extLst>
          </a:blip>
          <a:srcRect/>
          <a:stretch>
            <a:fillRect/>
          </a:stretch>
        </p:blipFill>
        <p:spPr>
          <a:xfrm>
            <a:off x="3735388" y="1905000"/>
            <a:ext cx="4646612" cy="3138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25" name="Picture 5" descr="Jimmy Buffett's Margaritaville"/>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768350" y="1905000"/>
            <a:ext cx="273685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0461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-BENTHAM</a:t>
            </a:r>
          </a:p>
        </p:txBody>
      </p:sp>
      <p:pic>
        <p:nvPicPr>
          <p:cNvPr id="31750" name="Picture 6" descr="C:\Documents and Settings\Administrator\My Documents\My Pictures\thridPlace2-HEALTH-BENTHAM.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282700" y="1447800"/>
            <a:ext cx="65786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207528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a:t>BENTHAM</a:t>
            </a:r>
          </a:p>
        </p:txBody>
      </p:sp>
      <p:pic>
        <p:nvPicPr>
          <p:cNvPr id="35844" name="Picture 4" descr="C:\Documents and Settings\Administrator\My Documents\My Pictures\metro LE-BENTHAM.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347788" y="1371600"/>
            <a:ext cx="6446837"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172632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t>-EVENT ESCAPE</a:t>
            </a:r>
          </a:p>
        </p:txBody>
      </p:sp>
      <p:pic>
        <p:nvPicPr>
          <p:cNvPr id="40964" name="Picture 4" descr="C:\Documents and Settings\Administrator\My Documents\My Pictures\20famous-EVENT ESCAPE.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150938" y="1447800"/>
            <a:ext cx="684212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9176299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a:t>-EVENT ESCAPE</a:t>
            </a:r>
          </a:p>
        </p:txBody>
      </p:sp>
      <p:pic>
        <p:nvPicPr>
          <p:cNvPr id="41988" name="Picture 4" descr="C:\Documents and Settings\Administrator\My Documents\My Pictures\20kaval-eventsscape.jpg"/>
          <p:cNvPicPr>
            <a:picLocks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150938" y="1447800"/>
            <a:ext cx="684212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61541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3250</TotalTime>
  <Words>631</Words>
  <Application>Microsoft Office PowerPoint</Application>
  <PresentationFormat>On-screen Show (4:3)</PresentationFormat>
  <Paragraphs>160</Paragraphs>
  <Slides>34</Slides>
  <Notes>12</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Global Communication</vt:lpstr>
      <vt:lpstr>Learning Outcomes</vt:lpstr>
      <vt:lpstr>What Is Physical Evidence?</vt:lpstr>
      <vt:lpstr>International Business Communication</vt:lpstr>
      <vt:lpstr>PowerPoint Presentation</vt:lpstr>
      <vt:lpstr>International Business Communication</vt:lpstr>
      <vt:lpstr>International Business Communication</vt:lpstr>
      <vt:lpstr>Ambience &amp; Atmospherics</vt:lpstr>
      <vt:lpstr>International Business Communication</vt:lpstr>
      <vt:lpstr>Exteriors</vt:lpstr>
      <vt:lpstr>Interiors (1)</vt:lpstr>
      <vt:lpstr>Interiors (2)</vt:lpstr>
      <vt:lpstr>Visual Factors</vt:lpstr>
      <vt:lpstr>Aural Factors (1)</vt:lpstr>
      <vt:lpstr>Aural Factors (2)</vt:lpstr>
      <vt:lpstr>Olfactory Factors  (1)</vt:lpstr>
      <vt:lpstr>Olfactory Factors (2)</vt:lpstr>
      <vt:lpstr>Tactile Factors</vt:lpstr>
      <vt:lpstr>Merchandising Cross Cultural Communication </vt:lpstr>
      <vt:lpstr>Components of Non – verbal Communication in Business</vt:lpstr>
      <vt:lpstr>BENTHAM</vt:lpstr>
      <vt:lpstr>FITCH </vt:lpstr>
      <vt:lpstr>BENTHAM</vt:lpstr>
      <vt:lpstr>FITCH</vt:lpstr>
      <vt:lpstr>METROPARK</vt:lpstr>
      <vt:lpstr>EVENT ESCAPE</vt:lpstr>
      <vt:lpstr>Herzog &amp; Meuron's Prada</vt:lpstr>
      <vt:lpstr>International Business Communication</vt:lpstr>
      <vt:lpstr>PowerPoint Presentation</vt:lpstr>
      <vt:lpstr>MCBRIDE CO. &amp; ILLUMINATING CONCEPTS</vt:lpstr>
      <vt:lpstr>-BENTHAM</vt:lpstr>
      <vt:lpstr>BENTHAM</vt:lpstr>
      <vt:lpstr>-EVENT ESCAPE</vt:lpstr>
      <vt:lpstr>-EVENT ESCAPE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28</cp:revision>
  <dcterms:created xsi:type="dcterms:W3CDTF">2016-11-05T08:54:11Z</dcterms:created>
  <dcterms:modified xsi:type="dcterms:W3CDTF">2016-11-08T00:54:23Z</dcterms:modified>
</cp:coreProperties>
</file>