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41"/>
  </p:notesMasterIdLst>
  <p:sldIdLst>
    <p:sldId id="359" r:id="rId2"/>
    <p:sldId id="30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353" r:id="rId13"/>
    <p:sldId id="354" r:id="rId14"/>
    <p:sldId id="355" r:id="rId15"/>
    <p:sldId id="332" r:id="rId16"/>
    <p:sldId id="356" r:id="rId17"/>
    <p:sldId id="357" r:id="rId18"/>
    <p:sldId id="334" r:id="rId19"/>
    <p:sldId id="358" r:id="rId20"/>
    <p:sldId id="316" r:id="rId21"/>
    <p:sldId id="336" r:id="rId22"/>
    <p:sldId id="339" r:id="rId23"/>
    <p:sldId id="278" r:id="rId24"/>
    <p:sldId id="300" r:id="rId25"/>
    <p:sldId id="294" r:id="rId26"/>
    <p:sldId id="295" r:id="rId27"/>
    <p:sldId id="298" r:id="rId28"/>
    <p:sldId id="302" r:id="rId29"/>
    <p:sldId id="299" r:id="rId30"/>
    <p:sldId id="303" r:id="rId31"/>
    <p:sldId id="287" r:id="rId32"/>
    <p:sldId id="304" r:id="rId33"/>
    <p:sldId id="289" r:id="rId34"/>
    <p:sldId id="290" r:id="rId35"/>
    <p:sldId id="296" r:id="rId36"/>
    <p:sldId id="297" r:id="rId37"/>
    <p:sldId id="288" r:id="rId38"/>
    <p:sldId id="291" r:id="rId39"/>
    <p:sldId id="360" r:id="rId40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D3BA5DD-D85D-4650-A75D-4A6E3C43A4AC}" v="94" dt="2024-11-06T16:35:07.4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28" autoAdjust="0"/>
    <p:restoredTop sz="94660" autoAdjust="0"/>
  </p:normalViewPr>
  <p:slideViewPr>
    <p:cSldViewPr>
      <p:cViewPr varScale="1">
        <p:scale>
          <a:sx n="86" d="100"/>
          <a:sy n="86" d="100"/>
        </p:scale>
        <p:origin x="951" y="4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6/11/relationships/changesInfo" Target="changesInfos/changesInfo1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Gardner" userId="32a3b49f-52b0-4a7d-8a0d-c44fdf742dfe" providerId="ADAL" clId="{9D3BA5DD-D85D-4650-A75D-4A6E3C43A4AC}"/>
    <pc:docChg chg="custSel delSld modSld">
      <pc:chgData name="David Gardner" userId="32a3b49f-52b0-4a7d-8a0d-c44fdf742dfe" providerId="ADAL" clId="{9D3BA5DD-D85D-4650-A75D-4A6E3C43A4AC}" dt="2024-11-06T16:37:10.964" v="288" actId="20577"/>
      <pc:docMkLst>
        <pc:docMk/>
      </pc:docMkLst>
      <pc:sldChg chg="addSp delSp modSp mod">
        <pc:chgData name="David Gardner" userId="32a3b49f-52b0-4a7d-8a0d-c44fdf742dfe" providerId="ADAL" clId="{9D3BA5DD-D85D-4650-A75D-4A6E3C43A4AC}" dt="2024-11-06T16:24:06.005" v="113" actId="1076"/>
        <pc:sldMkLst>
          <pc:docMk/>
          <pc:sldMk cId="0" sldId="258"/>
        </pc:sldMkLst>
        <pc:spChg chg="mod">
          <ac:chgData name="David Gardner" userId="32a3b49f-52b0-4a7d-8a0d-c44fdf742dfe" providerId="ADAL" clId="{9D3BA5DD-D85D-4650-A75D-4A6E3C43A4AC}" dt="2024-11-06T16:16:54.548" v="43" actId="27636"/>
          <ac:spMkLst>
            <pc:docMk/>
            <pc:sldMk cId="0" sldId="258"/>
            <ac:spMk id="4098" creationId="{774363C8-BB3F-1156-EB9E-CCEB3CC6DF69}"/>
          </ac:spMkLst>
        </pc:spChg>
        <pc:spChg chg="mod">
          <ac:chgData name="David Gardner" userId="32a3b49f-52b0-4a7d-8a0d-c44fdf742dfe" providerId="ADAL" clId="{9D3BA5DD-D85D-4650-A75D-4A6E3C43A4AC}" dt="2024-11-06T16:23:56.617" v="108" actId="1076"/>
          <ac:spMkLst>
            <pc:docMk/>
            <pc:sldMk cId="0" sldId="258"/>
            <ac:spMk id="6147" creationId="{AF5C764D-7AA2-09F4-EB90-CF49070C9C8D}"/>
          </ac:spMkLst>
        </pc:spChg>
        <pc:picChg chg="add del mod">
          <ac:chgData name="David Gardner" userId="32a3b49f-52b0-4a7d-8a0d-c44fdf742dfe" providerId="ADAL" clId="{9D3BA5DD-D85D-4650-A75D-4A6E3C43A4AC}" dt="2024-11-06T16:20:10.983" v="78" actId="21"/>
          <ac:picMkLst>
            <pc:docMk/>
            <pc:sldMk cId="0" sldId="258"/>
            <ac:picMk id="3" creationId="{F6BCE139-4445-095A-2C13-197A0EAE59B2}"/>
          </ac:picMkLst>
        </pc:picChg>
        <pc:picChg chg="add del mod">
          <ac:chgData name="David Gardner" userId="32a3b49f-52b0-4a7d-8a0d-c44fdf742dfe" providerId="ADAL" clId="{9D3BA5DD-D85D-4650-A75D-4A6E3C43A4AC}" dt="2024-11-06T16:21:19.712" v="89" actId="478"/>
          <ac:picMkLst>
            <pc:docMk/>
            <pc:sldMk cId="0" sldId="258"/>
            <ac:picMk id="6149" creationId="{2069AA5A-4E80-8974-9B34-551A72F488EA}"/>
          </ac:picMkLst>
        </pc:picChg>
        <pc:picChg chg="add mod">
          <ac:chgData name="David Gardner" userId="32a3b49f-52b0-4a7d-8a0d-c44fdf742dfe" providerId="ADAL" clId="{9D3BA5DD-D85D-4650-A75D-4A6E3C43A4AC}" dt="2024-11-06T16:24:01.842" v="110" actId="1076"/>
          <ac:picMkLst>
            <pc:docMk/>
            <pc:sldMk cId="0" sldId="258"/>
            <ac:picMk id="6151" creationId="{9507EB44-F948-B22F-318F-633C3DCD2121}"/>
          </ac:picMkLst>
        </pc:picChg>
        <pc:picChg chg="add mod">
          <ac:chgData name="David Gardner" userId="32a3b49f-52b0-4a7d-8a0d-c44fdf742dfe" providerId="ADAL" clId="{9D3BA5DD-D85D-4650-A75D-4A6E3C43A4AC}" dt="2024-11-06T16:23:04.721" v="105" actId="1076"/>
          <ac:picMkLst>
            <pc:docMk/>
            <pc:sldMk cId="0" sldId="258"/>
            <ac:picMk id="6153" creationId="{38D23812-3887-2150-0234-4827CF788964}"/>
          </ac:picMkLst>
        </pc:picChg>
        <pc:picChg chg="add mod">
          <ac:chgData name="David Gardner" userId="32a3b49f-52b0-4a7d-8a0d-c44fdf742dfe" providerId="ADAL" clId="{9D3BA5DD-D85D-4650-A75D-4A6E3C43A4AC}" dt="2024-11-06T16:24:06.005" v="113" actId="1076"/>
          <ac:picMkLst>
            <pc:docMk/>
            <pc:sldMk cId="0" sldId="258"/>
            <ac:picMk id="6155" creationId="{304DAC31-442F-845B-1CEF-7DF67D5B755A}"/>
          </ac:picMkLst>
        </pc:picChg>
      </pc:sldChg>
      <pc:sldChg chg="addSp delSp modSp">
        <pc:chgData name="David Gardner" userId="32a3b49f-52b0-4a7d-8a0d-c44fdf742dfe" providerId="ADAL" clId="{9D3BA5DD-D85D-4650-A75D-4A6E3C43A4AC}" dt="2024-11-06T16:26:42.259" v="126" actId="1076"/>
        <pc:sldMkLst>
          <pc:docMk/>
          <pc:sldMk cId="0" sldId="259"/>
        </pc:sldMkLst>
        <pc:spChg chg="mod">
          <ac:chgData name="David Gardner" userId="32a3b49f-52b0-4a7d-8a0d-c44fdf742dfe" providerId="ADAL" clId="{9D3BA5DD-D85D-4650-A75D-4A6E3C43A4AC}" dt="2024-11-06T16:26:42.259" v="126" actId="1076"/>
          <ac:spMkLst>
            <pc:docMk/>
            <pc:sldMk cId="0" sldId="259"/>
            <ac:spMk id="7171" creationId="{2FB5D93E-0086-EFE4-1AC0-F3B252187316}"/>
          </ac:spMkLst>
        </pc:spChg>
        <pc:picChg chg="del">
          <ac:chgData name="David Gardner" userId="32a3b49f-52b0-4a7d-8a0d-c44fdf742dfe" providerId="ADAL" clId="{9D3BA5DD-D85D-4650-A75D-4A6E3C43A4AC}" dt="2024-11-06T16:24:15.655" v="114" actId="478"/>
          <ac:picMkLst>
            <pc:docMk/>
            <pc:sldMk cId="0" sldId="259"/>
            <ac:picMk id="7173" creationId="{67915874-B52E-E1EA-A294-DE7958B508B8}"/>
          </ac:picMkLst>
        </pc:picChg>
        <pc:picChg chg="add mod">
          <ac:chgData name="David Gardner" userId="32a3b49f-52b0-4a7d-8a0d-c44fdf742dfe" providerId="ADAL" clId="{9D3BA5DD-D85D-4650-A75D-4A6E3C43A4AC}" dt="2024-11-06T16:25:16.517" v="118" actId="1076"/>
          <ac:picMkLst>
            <pc:docMk/>
            <pc:sldMk cId="0" sldId="259"/>
            <ac:picMk id="7175" creationId="{4D160482-63B0-5255-C193-262BA3884ADF}"/>
          </ac:picMkLst>
        </pc:picChg>
        <pc:picChg chg="add mod">
          <ac:chgData name="David Gardner" userId="32a3b49f-52b0-4a7d-8a0d-c44fdf742dfe" providerId="ADAL" clId="{9D3BA5DD-D85D-4650-A75D-4A6E3C43A4AC}" dt="2024-11-06T16:25:18.555" v="119" actId="1076"/>
          <ac:picMkLst>
            <pc:docMk/>
            <pc:sldMk cId="0" sldId="259"/>
            <ac:picMk id="7177" creationId="{C25F9608-18A8-EE05-7CBD-07160B0C9019}"/>
          </ac:picMkLst>
        </pc:picChg>
        <pc:picChg chg="add mod">
          <ac:chgData name="David Gardner" userId="32a3b49f-52b0-4a7d-8a0d-c44fdf742dfe" providerId="ADAL" clId="{9D3BA5DD-D85D-4650-A75D-4A6E3C43A4AC}" dt="2024-11-06T16:26:33.805" v="122" actId="14100"/>
          <ac:picMkLst>
            <pc:docMk/>
            <pc:sldMk cId="0" sldId="259"/>
            <ac:picMk id="7179" creationId="{300CCC37-5344-BD41-4026-979AF27BEAE6}"/>
          </ac:picMkLst>
        </pc:picChg>
      </pc:sldChg>
      <pc:sldChg chg="addSp modSp mod">
        <pc:chgData name="David Gardner" userId="32a3b49f-52b0-4a7d-8a0d-c44fdf742dfe" providerId="ADAL" clId="{9D3BA5DD-D85D-4650-A75D-4A6E3C43A4AC}" dt="2024-11-06T16:20:01.168" v="77" actId="1076"/>
        <pc:sldMkLst>
          <pc:docMk/>
          <pc:sldMk cId="0" sldId="260"/>
        </pc:sldMkLst>
        <pc:spChg chg="mod">
          <ac:chgData name="David Gardner" userId="32a3b49f-52b0-4a7d-8a0d-c44fdf742dfe" providerId="ADAL" clId="{9D3BA5DD-D85D-4650-A75D-4A6E3C43A4AC}" dt="2024-11-06T16:18:31.961" v="66" actId="14100"/>
          <ac:spMkLst>
            <pc:docMk/>
            <pc:sldMk cId="0" sldId="260"/>
            <ac:spMk id="6146" creationId="{733D3324-90F4-030A-0681-69CD96B86200}"/>
          </ac:spMkLst>
        </pc:spChg>
        <pc:spChg chg="mod">
          <ac:chgData name="David Gardner" userId="32a3b49f-52b0-4a7d-8a0d-c44fdf742dfe" providerId="ADAL" clId="{9D3BA5DD-D85D-4650-A75D-4A6E3C43A4AC}" dt="2024-11-06T16:19:50.582" v="72" actId="1076"/>
          <ac:spMkLst>
            <pc:docMk/>
            <pc:sldMk cId="0" sldId="260"/>
            <ac:spMk id="8195" creationId="{7BEF1C9E-D257-F503-2C64-1BAF6B787189}"/>
          </ac:spMkLst>
        </pc:spChg>
        <pc:picChg chg="add mod">
          <ac:chgData name="David Gardner" userId="32a3b49f-52b0-4a7d-8a0d-c44fdf742dfe" providerId="ADAL" clId="{9D3BA5DD-D85D-4650-A75D-4A6E3C43A4AC}" dt="2024-11-06T16:20:01.168" v="77" actId="1076"/>
          <ac:picMkLst>
            <pc:docMk/>
            <pc:sldMk cId="0" sldId="260"/>
            <ac:picMk id="8197" creationId="{829E30D6-1C65-6F9E-29F5-D3EDF53A64B6}"/>
          </ac:picMkLst>
        </pc:picChg>
        <pc:picChg chg="add mod">
          <ac:chgData name="David Gardner" userId="32a3b49f-52b0-4a7d-8a0d-c44fdf742dfe" providerId="ADAL" clId="{9D3BA5DD-D85D-4650-A75D-4A6E3C43A4AC}" dt="2024-11-06T16:19:57.768" v="75" actId="1076"/>
          <ac:picMkLst>
            <pc:docMk/>
            <pc:sldMk cId="0" sldId="260"/>
            <ac:picMk id="8199" creationId="{09886E3A-EEE4-019F-CD47-29C42282AEE8}"/>
          </ac:picMkLst>
        </pc:picChg>
        <pc:picChg chg="add mod">
          <ac:chgData name="David Gardner" userId="32a3b49f-52b0-4a7d-8a0d-c44fdf742dfe" providerId="ADAL" clId="{9D3BA5DD-D85D-4650-A75D-4A6E3C43A4AC}" dt="2024-11-06T16:19:58.815" v="76" actId="1076"/>
          <ac:picMkLst>
            <pc:docMk/>
            <pc:sldMk cId="0" sldId="260"/>
            <ac:picMk id="8201" creationId="{2EA62AA8-CE21-70A6-1935-EEBF018EC84F}"/>
          </ac:picMkLst>
        </pc:picChg>
      </pc:sldChg>
      <pc:sldChg chg="addSp modSp mod">
        <pc:chgData name="David Gardner" userId="32a3b49f-52b0-4a7d-8a0d-c44fdf742dfe" providerId="ADAL" clId="{9D3BA5DD-D85D-4650-A75D-4A6E3C43A4AC}" dt="2024-11-06T16:21:36.689" v="92" actId="1076"/>
        <pc:sldMkLst>
          <pc:docMk/>
          <pc:sldMk cId="0" sldId="261"/>
        </pc:sldMkLst>
        <pc:spChg chg="mod">
          <ac:chgData name="David Gardner" userId="32a3b49f-52b0-4a7d-8a0d-c44fdf742dfe" providerId="ADAL" clId="{9D3BA5DD-D85D-4650-A75D-4A6E3C43A4AC}" dt="2024-11-06T16:20:35.209" v="85" actId="14100"/>
          <ac:spMkLst>
            <pc:docMk/>
            <pc:sldMk cId="0" sldId="261"/>
            <ac:spMk id="7170" creationId="{AC52274D-1F1E-8F49-5693-E8CCA3E31F2B}"/>
          </ac:spMkLst>
        </pc:spChg>
        <pc:spChg chg="mod">
          <ac:chgData name="David Gardner" userId="32a3b49f-52b0-4a7d-8a0d-c44fdf742dfe" providerId="ADAL" clId="{9D3BA5DD-D85D-4650-A75D-4A6E3C43A4AC}" dt="2024-11-06T16:20:38.385" v="86" actId="1076"/>
          <ac:spMkLst>
            <pc:docMk/>
            <pc:sldMk cId="0" sldId="261"/>
            <ac:spMk id="9219" creationId="{43BE9267-9EAF-EDAD-BA2A-F510911C3394}"/>
          </ac:spMkLst>
        </pc:spChg>
        <pc:picChg chg="add mod">
          <ac:chgData name="David Gardner" userId="32a3b49f-52b0-4a7d-8a0d-c44fdf742dfe" providerId="ADAL" clId="{9D3BA5DD-D85D-4650-A75D-4A6E3C43A4AC}" dt="2024-11-06T16:21:09.856" v="88" actId="1076"/>
          <ac:picMkLst>
            <pc:docMk/>
            <pc:sldMk cId="0" sldId="261"/>
            <ac:picMk id="3" creationId="{F6BCE139-4445-095A-2C13-197A0EAE59B2}"/>
          </ac:picMkLst>
        </pc:picChg>
        <pc:picChg chg="add mod">
          <ac:chgData name="David Gardner" userId="32a3b49f-52b0-4a7d-8a0d-c44fdf742dfe" providerId="ADAL" clId="{9D3BA5DD-D85D-4650-A75D-4A6E3C43A4AC}" dt="2024-11-06T16:21:36.689" v="92" actId="1076"/>
          <ac:picMkLst>
            <pc:docMk/>
            <pc:sldMk cId="0" sldId="261"/>
            <ac:picMk id="10244" creationId="{F7CF7B30-276E-A4DA-8C77-B55798D60391}"/>
          </ac:picMkLst>
        </pc:picChg>
      </pc:sldChg>
      <pc:sldChg chg="addSp delSp modSp mod">
        <pc:chgData name="David Gardner" userId="32a3b49f-52b0-4a7d-8a0d-c44fdf742dfe" providerId="ADAL" clId="{9D3BA5DD-D85D-4650-A75D-4A6E3C43A4AC}" dt="2024-11-06T16:30:47.218" v="142" actId="1076"/>
        <pc:sldMkLst>
          <pc:docMk/>
          <pc:sldMk cId="0" sldId="263"/>
        </pc:sldMkLst>
        <pc:spChg chg="mod">
          <ac:chgData name="David Gardner" userId="32a3b49f-52b0-4a7d-8a0d-c44fdf742dfe" providerId="ADAL" clId="{9D3BA5DD-D85D-4650-A75D-4A6E3C43A4AC}" dt="2024-11-06T16:28:04.807" v="130" actId="1076"/>
          <ac:spMkLst>
            <pc:docMk/>
            <pc:sldMk cId="0" sldId="263"/>
            <ac:spMk id="12291" creationId="{3C90C175-1C48-F26E-A183-605587098923}"/>
          </ac:spMkLst>
        </pc:spChg>
        <pc:picChg chg="add del mod">
          <ac:chgData name="David Gardner" userId="32a3b49f-52b0-4a7d-8a0d-c44fdf742dfe" providerId="ADAL" clId="{9D3BA5DD-D85D-4650-A75D-4A6E3C43A4AC}" dt="2024-11-06T16:29:56.990" v="135" actId="478"/>
          <ac:picMkLst>
            <pc:docMk/>
            <pc:sldMk cId="0" sldId="263"/>
            <ac:picMk id="3" creationId="{D8A56C01-9A81-389A-8526-2B03AD598957}"/>
          </ac:picMkLst>
        </pc:picChg>
        <pc:picChg chg="add del mod">
          <ac:chgData name="David Gardner" userId="32a3b49f-52b0-4a7d-8a0d-c44fdf742dfe" providerId="ADAL" clId="{9D3BA5DD-D85D-4650-A75D-4A6E3C43A4AC}" dt="2024-11-06T16:30:38.289" v="139" actId="478"/>
          <ac:picMkLst>
            <pc:docMk/>
            <pc:sldMk cId="0" sldId="263"/>
            <ac:picMk id="5" creationId="{4BC06E0C-5F04-DE99-1E18-56B80398E690}"/>
          </ac:picMkLst>
        </pc:picChg>
        <pc:picChg chg="add mod">
          <ac:chgData name="David Gardner" userId="32a3b49f-52b0-4a7d-8a0d-c44fdf742dfe" providerId="ADAL" clId="{9D3BA5DD-D85D-4650-A75D-4A6E3C43A4AC}" dt="2024-11-06T16:30:47.218" v="142" actId="1076"/>
          <ac:picMkLst>
            <pc:docMk/>
            <pc:sldMk cId="0" sldId="263"/>
            <ac:picMk id="12293" creationId="{EF9037D9-56C0-8706-6767-5C489378E6EA}"/>
          </ac:picMkLst>
        </pc:picChg>
      </pc:sldChg>
      <pc:sldChg chg="addSp modSp mod">
        <pc:chgData name="David Gardner" userId="32a3b49f-52b0-4a7d-8a0d-c44fdf742dfe" providerId="ADAL" clId="{9D3BA5DD-D85D-4650-A75D-4A6E3C43A4AC}" dt="2024-11-06T16:31:44.277" v="153" actId="14100"/>
        <pc:sldMkLst>
          <pc:docMk/>
          <pc:sldMk cId="0" sldId="264"/>
        </pc:sldMkLst>
        <pc:spChg chg="mod">
          <ac:chgData name="David Gardner" userId="32a3b49f-52b0-4a7d-8a0d-c44fdf742dfe" providerId="ADAL" clId="{9D3BA5DD-D85D-4650-A75D-4A6E3C43A4AC}" dt="2024-11-06T16:31:31.845" v="148" actId="14100"/>
          <ac:spMkLst>
            <pc:docMk/>
            <pc:sldMk cId="0" sldId="264"/>
            <ac:spMk id="13314" creationId="{FDEB4E36-68B2-E937-AC58-E9D3DE871BE8}"/>
          </ac:spMkLst>
        </pc:spChg>
        <pc:spChg chg="mod">
          <ac:chgData name="David Gardner" userId="32a3b49f-52b0-4a7d-8a0d-c44fdf742dfe" providerId="ADAL" clId="{9D3BA5DD-D85D-4650-A75D-4A6E3C43A4AC}" dt="2024-11-06T16:31:38.967" v="151" actId="14100"/>
          <ac:spMkLst>
            <pc:docMk/>
            <pc:sldMk cId="0" sldId="264"/>
            <ac:spMk id="13315" creationId="{824D321C-BDA4-048B-EC2E-DFCE18B821F7}"/>
          </ac:spMkLst>
        </pc:spChg>
        <pc:picChg chg="add mod">
          <ac:chgData name="David Gardner" userId="32a3b49f-52b0-4a7d-8a0d-c44fdf742dfe" providerId="ADAL" clId="{9D3BA5DD-D85D-4650-A75D-4A6E3C43A4AC}" dt="2024-11-06T16:31:44.277" v="153" actId="14100"/>
          <ac:picMkLst>
            <pc:docMk/>
            <pc:sldMk cId="0" sldId="264"/>
            <ac:picMk id="2" creationId="{EF987DB5-8046-E082-9A46-4E87FE6CFA0A}"/>
          </ac:picMkLst>
        </pc:picChg>
      </pc:sldChg>
      <pc:sldChg chg="delSp del">
        <pc:chgData name="David Gardner" userId="32a3b49f-52b0-4a7d-8a0d-c44fdf742dfe" providerId="ADAL" clId="{9D3BA5DD-D85D-4650-A75D-4A6E3C43A4AC}" dt="2024-11-06T16:21:42.649" v="93" actId="47"/>
        <pc:sldMkLst>
          <pc:docMk/>
          <pc:sldMk cId="0" sldId="269"/>
        </pc:sldMkLst>
        <pc:picChg chg="del">
          <ac:chgData name="David Gardner" userId="32a3b49f-52b0-4a7d-8a0d-c44fdf742dfe" providerId="ADAL" clId="{9D3BA5DD-D85D-4650-A75D-4A6E3C43A4AC}" dt="2024-11-06T16:21:30.529" v="90" actId="21"/>
          <ac:picMkLst>
            <pc:docMk/>
            <pc:sldMk cId="0" sldId="269"/>
            <ac:picMk id="10244" creationId="{F7CF7B30-276E-A4DA-8C77-B55798D60391}"/>
          </ac:picMkLst>
        </pc:picChg>
      </pc:sldChg>
      <pc:sldChg chg="del">
        <pc:chgData name="David Gardner" userId="32a3b49f-52b0-4a7d-8a0d-c44fdf742dfe" providerId="ADAL" clId="{9D3BA5DD-D85D-4650-A75D-4A6E3C43A4AC}" dt="2024-11-06T16:31:47.992" v="154" actId="47"/>
        <pc:sldMkLst>
          <pc:docMk/>
          <pc:sldMk cId="0" sldId="270"/>
        </pc:sldMkLst>
      </pc:sldChg>
      <pc:sldChg chg="modSp">
        <pc:chgData name="David Gardner" userId="32a3b49f-52b0-4a7d-8a0d-c44fdf742dfe" providerId="ADAL" clId="{9D3BA5DD-D85D-4650-A75D-4A6E3C43A4AC}" dt="2024-11-06T16:35:07.446" v="243" actId="1076"/>
        <pc:sldMkLst>
          <pc:docMk/>
          <pc:sldMk cId="0" sldId="289"/>
        </pc:sldMkLst>
        <pc:spChg chg="mod">
          <ac:chgData name="David Gardner" userId="32a3b49f-52b0-4a7d-8a0d-c44fdf742dfe" providerId="ADAL" clId="{9D3BA5DD-D85D-4650-A75D-4A6E3C43A4AC}" dt="2024-11-06T16:35:03.887" v="241" actId="1076"/>
          <ac:spMkLst>
            <pc:docMk/>
            <pc:sldMk cId="0" sldId="289"/>
            <ac:spMk id="14339" creationId="{A597976E-79B2-29B6-74AC-C1BFDBCDB175}"/>
          </ac:spMkLst>
        </pc:spChg>
        <pc:picChg chg="mod">
          <ac:chgData name="David Gardner" userId="32a3b49f-52b0-4a7d-8a0d-c44fdf742dfe" providerId="ADAL" clId="{9D3BA5DD-D85D-4650-A75D-4A6E3C43A4AC}" dt="2024-11-06T16:35:05.988" v="242" actId="1076"/>
          <ac:picMkLst>
            <pc:docMk/>
            <pc:sldMk cId="0" sldId="289"/>
            <ac:picMk id="14340" creationId="{1ABE1A71-E917-0CC5-1CC0-FA4A941823C8}"/>
          </ac:picMkLst>
        </pc:picChg>
        <pc:picChg chg="mod">
          <ac:chgData name="David Gardner" userId="32a3b49f-52b0-4a7d-8a0d-c44fdf742dfe" providerId="ADAL" clId="{9D3BA5DD-D85D-4650-A75D-4A6E3C43A4AC}" dt="2024-11-06T16:35:07.446" v="243" actId="1076"/>
          <ac:picMkLst>
            <pc:docMk/>
            <pc:sldMk cId="0" sldId="289"/>
            <ac:picMk id="14341" creationId="{CB1DDDF9-C942-E8B0-2897-6A7AE28FF2A2}"/>
          </ac:picMkLst>
        </pc:picChg>
      </pc:sldChg>
      <pc:sldChg chg="modSp mod">
        <pc:chgData name="David Gardner" userId="32a3b49f-52b0-4a7d-8a0d-c44fdf742dfe" providerId="ADAL" clId="{9D3BA5DD-D85D-4650-A75D-4A6E3C43A4AC}" dt="2024-11-06T16:33:39.077" v="218" actId="1076"/>
        <pc:sldMkLst>
          <pc:docMk/>
          <pc:sldMk cId="0" sldId="294"/>
        </pc:sldMkLst>
        <pc:spChg chg="mod">
          <ac:chgData name="David Gardner" userId="32a3b49f-52b0-4a7d-8a0d-c44fdf742dfe" providerId="ADAL" clId="{9D3BA5DD-D85D-4650-A75D-4A6E3C43A4AC}" dt="2024-11-06T16:33:39.077" v="218" actId="1076"/>
          <ac:spMkLst>
            <pc:docMk/>
            <pc:sldMk cId="0" sldId="294"/>
            <ac:spMk id="6147" creationId="{59996BC3-D552-436F-38FB-DE63DC9E0119}"/>
          </ac:spMkLst>
        </pc:spChg>
        <pc:spChg chg="mod">
          <ac:chgData name="David Gardner" userId="32a3b49f-52b0-4a7d-8a0d-c44fdf742dfe" providerId="ADAL" clId="{9D3BA5DD-D85D-4650-A75D-4A6E3C43A4AC}" dt="2024-11-06T16:33:33.360" v="217" actId="404"/>
          <ac:spMkLst>
            <pc:docMk/>
            <pc:sldMk cId="0" sldId="294"/>
            <ac:spMk id="53250" creationId="{A77F97A5-48F8-5FB7-1F97-11DDC82CD762}"/>
          </ac:spMkLst>
        </pc:spChg>
      </pc:sldChg>
      <pc:sldChg chg="modSp mod">
        <pc:chgData name="David Gardner" userId="32a3b49f-52b0-4a7d-8a0d-c44fdf742dfe" providerId="ADAL" clId="{9D3BA5DD-D85D-4650-A75D-4A6E3C43A4AC}" dt="2024-11-06T16:36:29.477" v="278" actId="122"/>
        <pc:sldMkLst>
          <pc:docMk/>
          <pc:sldMk cId="0" sldId="296"/>
        </pc:sldMkLst>
        <pc:graphicFrameChg chg="modGraphic">
          <ac:chgData name="David Gardner" userId="32a3b49f-52b0-4a7d-8a0d-c44fdf742dfe" providerId="ADAL" clId="{9D3BA5DD-D85D-4650-A75D-4A6E3C43A4AC}" dt="2024-11-06T16:36:29.477" v="278" actId="122"/>
          <ac:graphicFrameMkLst>
            <pc:docMk/>
            <pc:sldMk cId="0" sldId="296"/>
            <ac:graphicFrameMk id="55672" creationId="{E6E4AE9D-C8AE-564A-5088-542852F12E03}"/>
          </ac:graphicFrameMkLst>
        </pc:graphicFrameChg>
      </pc:sldChg>
      <pc:sldChg chg="modSp mod">
        <pc:chgData name="David Gardner" userId="32a3b49f-52b0-4a7d-8a0d-c44fdf742dfe" providerId="ADAL" clId="{9D3BA5DD-D85D-4650-A75D-4A6E3C43A4AC}" dt="2024-11-06T16:34:11.054" v="239" actId="20577"/>
        <pc:sldMkLst>
          <pc:docMk/>
          <pc:sldMk cId="0" sldId="298"/>
        </pc:sldMkLst>
        <pc:spChg chg="mod">
          <ac:chgData name="David Gardner" userId="32a3b49f-52b0-4a7d-8a0d-c44fdf742dfe" providerId="ADAL" clId="{9D3BA5DD-D85D-4650-A75D-4A6E3C43A4AC}" dt="2024-11-06T16:34:11.054" v="239" actId="20577"/>
          <ac:spMkLst>
            <pc:docMk/>
            <pc:sldMk cId="0" sldId="298"/>
            <ac:spMk id="8195" creationId="{14F481C7-1B3D-1C79-EEF3-78BB5EA680B3}"/>
          </ac:spMkLst>
        </pc:spChg>
      </pc:sldChg>
      <pc:sldChg chg="modSp mod">
        <pc:chgData name="David Gardner" userId="32a3b49f-52b0-4a7d-8a0d-c44fdf742dfe" providerId="ADAL" clId="{9D3BA5DD-D85D-4650-A75D-4A6E3C43A4AC}" dt="2024-11-06T16:34:33.421" v="240" actId="20577"/>
        <pc:sldMkLst>
          <pc:docMk/>
          <pc:sldMk cId="0" sldId="299"/>
        </pc:sldMkLst>
        <pc:spChg chg="mod">
          <ac:chgData name="David Gardner" userId="32a3b49f-52b0-4a7d-8a0d-c44fdf742dfe" providerId="ADAL" clId="{9D3BA5DD-D85D-4650-A75D-4A6E3C43A4AC}" dt="2024-11-06T16:34:33.421" v="240" actId="20577"/>
          <ac:spMkLst>
            <pc:docMk/>
            <pc:sldMk cId="0" sldId="299"/>
            <ac:spMk id="10243" creationId="{3FE23022-B77D-736B-AFF5-9E71B217CB18}"/>
          </ac:spMkLst>
        </pc:spChg>
      </pc:sldChg>
      <pc:sldChg chg="del">
        <pc:chgData name="David Gardner" userId="32a3b49f-52b0-4a7d-8a0d-c44fdf742dfe" providerId="ADAL" clId="{9D3BA5DD-D85D-4650-A75D-4A6E3C43A4AC}" dt="2024-11-06T16:32:10.535" v="155" actId="47"/>
        <pc:sldMkLst>
          <pc:docMk/>
          <pc:sldMk cId="0" sldId="318"/>
        </pc:sldMkLst>
      </pc:sldChg>
      <pc:sldChg chg="modSp mod">
        <pc:chgData name="David Gardner" userId="32a3b49f-52b0-4a7d-8a0d-c44fdf742dfe" providerId="ADAL" clId="{9D3BA5DD-D85D-4650-A75D-4A6E3C43A4AC}" dt="2024-11-06T16:37:10.964" v="288" actId="20577"/>
        <pc:sldMkLst>
          <pc:docMk/>
          <pc:sldMk cId="3765372556" sldId="360"/>
        </pc:sldMkLst>
        <pc:spChg chg="mod">
          <ac:chgData name="David Gardner" userId="32a3b49f-52b0-4a7d-8a0d-c44fdf742dfe" providerId="ADAL" clId="{9D3BA5DD-D85D-4650-A75D-4A6E3C43A4AC}" dt="2024-11-06T16:37:10.964" v="288" actId="20577"/>
          <ac:spMkLst>
            <pc:docMk/>
            <pc:sldMk cId="3765372556" sldId="360"/>
            <ac:spMk id="3" creationId="{1DB4ABF4-A9EE-514F-FDAC-8E68FA9B212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629885-5F98-4326-ADF5-3AF29DB7EFDD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CC5071-8AB7-44FF-ABA0-8C2C17611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2093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CC5071-8AB7-44FF-ABA0-8C2C17611EA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6095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9C1125-775B-4F4C-2220-B541B58D36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16AEEC-0175-A670-CC97-46A81514A8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8BE21-63A5-83ED-D525-ABFF1E471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CF9A5A-12E8-4466-984B-80674F2392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7878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356111-2E12-8B93-C854-A1449C1AC7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1629F6-BE83-F1D0-A70E-DB5C269275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88B9C8-631F-6E1E-0093-1C3BFC358B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DBF453-3A5E-4906-BF0F-FA0D36D7F1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586132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0DD47D-EBFC-CD66-B347-BAA64688F3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7B865C-33C9-9579-8816-3757F8E0B5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813BB0-FD17-F142-349D-3192EF145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70F138-16F0-4263-A81E-763ED7B6816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96546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2367416-9289-28F7-9ABC-99FF94055E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B3B39C6-177F-65D7-73D7-EF0DA3405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B4C9980E-7BBA-B403-5430-6384C6DB71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32DFF1-59AC-4EF8-89FE-C38E828435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809661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5BC98EE5-3FE8-3208-BB54-5262887949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57567DCB-95F5-D1B8-6703-A58EBD99D0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48ED5B22-040E-A5F6-37AA-CA44E54180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6CE2C0-6885-4586-AFE7-44ADE4F58CB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578431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225BE2F-F176-275C-2CFC-DE1CBCD7C1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1BB48EA8-A57A-CEB5-41E4-36ACE2F453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09775C3-0BA7-B0D2-0BA5-B52EFA563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983111-B183-41ED-BFC4-8CD7A6D3E3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213431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B2AFC775-644F-B4EF-9D6A-CC242262BE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D60CE2D5-56AE-9DFD-B755-94BC647C1F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D8AF759-519B-C806-C404-21F36F7FE8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30B48-78FF-42F1-BC4A-05598CA0FF0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31023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810798D-5A1E-691C-DDEA-962FC2BCA9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654D533-DF73-A350-3A15-6638AAD1F6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478E51A-DF68-BF6A-6C94-445049A62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3D5947-50CB-44C0-A000-A8F581703A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48672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A0A3AC2-A878-0743-11AE-3D8491EF08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ACD0BA37-BC12-CA44-BB47-1932AB15CF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A4B5582-A4D3-F36A-453E-DACC30E28B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0CFDF1-92BD-4C12-8573-518F346FD95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26487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3BC407-01C4-920F-D0AD-EA51022750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125C21-CCC2-0FCC-7ACC-0673685857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8AF4F3-EC3E-0958-7EA8-9597283144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604F25-6601-4E7A-9AF4-D3DAA2A8B98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39036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BC9418-C9E6-6BC7-025D-C98639B7C7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A277A2-A7F6-C198-4B64-017C6AC700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5AC6B4-E803-BCB3-386A-AA1D05E73E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A1018E-7B87-415D-B4D2-226F7E59DD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487901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D7BEBD-CB66-980E-ADC3-332D0DED34F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4A0084-99A8-D081-FBEE-38980253B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1002AD-D9C9-EBFD-1B3A-75D4216EC4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F34EE114-F669-4BEF-B5D0-C81F418ADDA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398663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A186B56-8F8A-3C7F-D93C-2B069D85E96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2B1FC77-6464-AFFF-A918-9A547508F6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46D212D-E491-F3D2-0807-737CC15FAF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CBB37B-BB9B-4059-8025-E7A21AB4CD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84818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304800"/>
            <a:ext cx="7543800" cy="14319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1066800" y="1981200"/>
            <a:ext cx="7543800" cy="4114800"/>
          </a:xfrm>
        </p:spPr>
        <p:txBody>
          <a:bodyPr rtlCol="0"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ECD4F6-A0D7-7788-29A9-9AC65BE02A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66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F9CFC4-E3E5-E2D5-EDB2-C6C4C29EA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9AED8B-E2D2-ADCC-1090-E5B25A724C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705600" y="6248400"/>
            <a:ext cx="19050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C72BE576-9D2E-4D66-BA19-3AE3EF017F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95591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2A73B2AE-0A32-7FB8-76B7-8B13E4C30787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9E093302-6955-A253-DAFE-5AC5808ACA3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1A6AA7-B6E8-854B-2333-51212BAEAEC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hangingPunct="1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6025E3-85B3-5A46-353C-F8FE98908D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F68450-A197-095B-64F6-6D3BFA093F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5F6B4853-47E1-4BFD-8D7A-D38D00E656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6" r:id="rId12"/>
    <p:sldLayoutId id="2147483737" r:id="rId13"/>
    <p:sldLayoutId id="2147483738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7" Type="http://schemas.openxmlformats.org/officeDocument/2006/relationships/image" Target="../media/image21.jpeg"/><Relationship Id="rId2" Type="http://schemas.openxmlformats.org/officeDocument/2006/relationships/hyperlink" Target="http://images.google.co.uk/imgres?imgurl=http://www.cranlea.co.uk/bio2.4.jpg&amp;imgrefurl=http://www.cranlea.co.uk/bio2.htm&amp;h=266&amp;w=222&amp;sz=5&amp;tbnid=DYTHCT33JdEJ:&amp;tbnh=108&amp;tbnw=90&amp;hl=en&amp;start=6&amp;prev=/images%3Fq%3Dleg%2Bback%2Bdynamometer%26svnum%3D10%26hl%3Den%26lr%3D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images.google.co.uk/imgres?imgurl=http://www.bodybuilding.com/fun/bench1big.jpg&amp;imgrefurl=http://www.bodybuilding.com/fun/criticalbench1.htm&amp;h=347&amp;w=450&amp;sz=18&amp;tbnid=LVGzbS5HdQgJ:&amp;tbnh=95&amp;tbnw=124&amp;hl=en&amp;start=2&amp;prev=/images%3Fq%3Dbench%2Bpress%26svnum%3D10%26hl%3Den%26lr%3D" TargetMode="External"/><Relationship Id="rId5" Type="http://schemas.openxmlformats.org/officeDocument/2006/relationships/image" Target="../media/image20.jpeg"/><Relationship Id="rId4" Type="http://schemas.openxmlformats.org/officeDocument/2006/relationships/hyperlink" Target="http://images.google.co.uk/imgres?imgurl=http://www.olympicgymnasium.com/FMME44.jpg&amp;imgrefurl=http://www.olympicgymnasium.com/fitness_testing.html&amp;h=225&amp;w=150&amp;sz=9&amp;tbnid=gTQ00U6_kdcJ:&amp;tbnh=102&amp;tbnw=68&amp;hl=en&amp;start=5&amp;prev=/images%3Fq%3Dhandgrip%2Bdynamometer%26svnum%3D10%26hl%3Den%26lr%3D%26sa%3D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e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8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>
            <a:extLst>
              <a:ext uri="{FF2B5EF4-FFF2-40B4-BE49-F238E27FC236}">
                <a16:creationId xmlns:a16="http://schemas.microsoft.com/office/drawing/2014/main" id="{88E2287B-B73A-4415-60D3-79820E9C10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738" y="1772816"/>
            <a:ext cx="4803284" cy="41340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1" name="Rectangle 3">
            <a:extLst>
              <a:ext uri="{FF2B5EF4-FFF2-40B4-BE49-F238E27FC236}">
                <a16:creationId xmlns:a16="http://schemas.microsoft.com/office/drawing/2014/main" id="{2954038E-B06C-FE47-A9EF-FBDEB680461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33147"/>
          </a:xfrm>
        </p:spPr>
        <p:txBody>
          <a:bodyPr/>
          <a:lstStyle/>
          <a:p>
            <a:pPr algn="ctr" eaLnBrk="1" hangingPunct="1"/>
            <a:r>
              <a:rPr lang="en-GB" altLang="en-US" sz="3000" dirty="0"/>
              <a:t>Energy Requirements during exercise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187F612-95A0-313A-9F7C-9DF2005250AB}"/>
              </a:ext>
            </a:extLst>
          </p:cNvPr>
          <p:cNvSpPr txBox="1"/>
          <p:nvPr/>
        </p:nvSpPr>
        <p:spPr>
          <a:xfrm>
            <a:off x="323528" y="1124744"/>
            <a:ext cx="5040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Substrate availability relative to required output</a:t>
            </a:r>
          </a:p>
        </p:txBody>
      </p:sp>
      <p:pic>
        <p:nvPicPr>
          <p:cNvPr id="79874" name="Picture 2" descr="Sliding Filament Theory &amp; Steps ...">
            <a:extLst>
              <a:ext uri="{FF2B5EF4-FFF2-40B4-BE49-F238E27FC236}">
                <a16:creationId xmlns:a16="http://schemas.microsoft.com/office/drawing/2014/main" id="{818BF809-9D19-BE28-95D0-3820BF35B6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3067" y="1556792"/>
            <a:ext cx="3168352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9876" name="Picture 4" descr="Exercise Physiology">
            <a:extLst>
              <a:ext uri="{FF2B5EF4-FFF2-40B4-BE49-F238E27FC236}">
                <a16:creationId xmlns:a16="http://schemas.microsoft.com/office/drawing/2014/main" id="{176609AF-E280-0690-9B17-FD9C00A9CD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6265" y="3978872"/>
            <a:ext cx="3006997" cy="1926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D9EA95-8C02-F8BC-67BE-15494F3DEA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5576" y="260648"/>
            <a:ext cx="8136904" cy="1470025"/>
          </a:xfrm>
        </p:spPr>
        <p:txBody>
          <a:bodyPr/>
          <a:lstStyle/>
          <a:p>
            <a:r>
              <a:rPr lang="en-GB" dirty="0"/>
              <a:t>Measuring Performance &amp; Fatigue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116722-5C29-4F43-AFDF-590043F8E9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5536" y="1763322"/>
            <a:ext cx="3160440" cy="4320480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Strength</a:t>
            </a:r>
          </a:p>
          <a:p>
            <a:r>
              <a:rPr lang="en-GB" dirty="0">
                <a:solidFill>
                  <a:srgbClr val="FF0000"/>
                </a:solidFill>
              </a:rPr>
              <a:t>Speed</a:t>
            </a:r>
          </a:p>
          <a:p>
            <a:r>
              <a:rPr lang="en-GB" dirty="0">
                <a:solidFill>
                  <a:srgbClr val="FF0000"/>
                </a:solidFill>
              </a:rPr>
              <a:t>Power</a:t>
            </a:r>
          </a:p>
          <a:p>
            <a:r>
              <a:rPr lang="en-GB" dirty="0">
                <a:solidFill>
                  <a:srgbClr val="FF0000"/>
                </a:solidFill>
              </a:rPr>
              <a:t>Endurance</a:t>
            </a:r>
          </a:p>
          <a:p>
            <a:r>
              <a:rPr lang="en-GB" dirty="0">
                <a:solidFill>
                  <a:srgbClr val="FF0000"/>
                </a:solidFill>
              </a:rPr>
              <a:t>Psychological</a:t>
            </a:r>
          </a:p>
          <a:p>
            <a:r>
              <a:rPr lang="en-GB" dirty="0">
                <a:solidFill>
                  <a:srgbClr val="FF0000"/>
                </a:solidFill>
              </a:rPr>
              <a:t>Injury</a:t>
            </a:r>
          </a:p>
          <a:p>
            <a:r>
              <a:rPr lang="en-GB" dirty="0">
                <a:solidFill>
                  <a:srgbClr val="FF0000"/>
                </a:solidFill>
              </a:rPr>
              <a:t>Illness</a:t>
            </a:r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83AFDAB2-402F-D988-4828-BB086C4E200D}"/>
              </a:ext>
            </a:extLst>
          </p:cNvPr>
          <p:cNvSpPr/>
          <p:nvPr/>
        </p:nvSpPr>
        <p:spPr>
          <a:xfrm>
            <a:off x="323528" y="1988840"/>
            <a:ext cx="288032" cy="374441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97FE891-DF61-6649-767C-29B9887B4F91}"/>
              </a:ext>
            </a:extLst>
          </p:cNvPr>
          <p:cNvSpPr txBox="1"/>
          <p:nvPr/>
        </p:nvSpPr>
        <p:spPr>
          <a:xfrm>
            <a:off x="5868144" y="2306776"/>
            <a:ext cx="201622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B0F0"/>
                </a:solidFill>
              </a:rPr>
              <a:t>Nutrition</a:t>
            </a:r>
          </a:p>
          <a:p>
            <a:endParaRPr lang="en-GB" sz="2800" dirty="0">
              <a:solidFill>
                <a:srgbClr val="00B0F0"/>
              </a:solidFill>
            </a:endParaRPr>
          </a:p>
          <a:p>
            <a:r>
              <a:rPr lang="en-GB" sz="2800" dirty="0">
                <a:solidFill>
                  <a:srgbClr val="00B0F0"/>
                </a:solidFill>
              </a:rPr>
              <a:t>Training</a:t>
            </a:r>
          </a:p>
          <a:p>
            <a:endParaRPr lang="en-GB" sz="2800" dirty="0">
              <a:solidFill>
                <a:srgbClr val="00B0F0"/>
              </a:solidFill>
            </a:endParaRPr>
          </a:p>
          <a:p>
            <a:r>
              <a:rPr lang="en-GB" sz="2800" dirty="0">
                <a:solidFill>
                  <a:srgbClr val="00B0F0"/>
                </a:solidFill>
              </a:rPr>
              <a:t>Strategy</a:t>
            </a:r>
          </a:p>
          <a:p>
            <a:endParaRPr lang="en-GB" sz="2800" dirty="0">
              <a:solidFill>
                <a:srgbClr val="00B0F0"/>
              </a:solidFill>
            </a:endParaRPr>
          </a:p>
          <a:p>
            <a:r>
              <a:rPr lang="en-GB" sz="2800" dirty="0">
                <a:solidFill>
                  <a:srgbClr val="00B0F0"/>
                </a:solidFill>
              </a:rPr>
              <a:t>Equipment</a:t>
            </a:r>
          </a:p>
        </p:txBody>
      </p:sp>
      <p:sp>
        <p:nvSpPr>
          <p:cNvPr id="12" name="Arrow: Left-Right 11">
            <a:extLst>
              <a:ext uri="{FF2B5EF4-FFF2-40B4-BE49-F238E27FC236}">
                <a16:creationId xmlns:a16="http://schemas.microsoft.com/office/drawing/2014/main" id="{D6B727C2-465B-13BA-A3F6-7EC2C8FD6538}"/>
              </a:ext>
            </a:extLst>
          </p:cNvPr>
          <p:cNvSpPr/>
          <p:nvPr/>
        </p:nvSpPr>
        <p:spPr>
          <a:xfrm>
            <a:off x="3539279" y="3429000"/>
            <a:ext cx="2016224" cy="288032"/>
          </a:xfrm>
          <a:prstGeom prst="left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Arrow: Up 12">
            <a:extLst>
              <a:ext uri="{FF2B5EF4-FFF2-40B4-BE49-F238E27FC236}">
                <a16:creationId xmlns:a16="http://schemas.microsoft.com/office/drawing/2014/main" id="{F56E5747-4332-F7BE-C8BE-4B3755133649}"/>
              </a:ext>
            </a:extLst>
          </p:cNvPr>
          <p:cNvSpPr/>
          <p:nvPr/>
        </p:nvSpPr>
        <p:spPr>
          <a:xfrm>
            <a:off x="7867671" y="1916833"/>
            <a:ext cx="288032" cy="3657454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3657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774363C8-BB3F-1156-EB9E-CCEB3CC6DF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/>
              <a:t>Factors which affect muscle</a:t>
            </a:r>
            <a:endParaRPr lang="en-GB" altLang="en-US" dirty="0"/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AF5C764D-7AA2-09F4-EB90-CF49070C9C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9011" y="1304776"/>
            <a:ext cx="8229600" cy="452596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altLang="en-US" sz="2800" dirty="0"/>
              <a:t>Size / cross-sectional area of the muscle</a:t>
            </a:r>
          </a:p>
          <a:p>
            <a:pPr marL="0" indent="0" eaLnBrk="1" hangingPunct="1">
              <a:buNone/>
            </a:pPr>
            <a:endParaRPr lang="en-US" altLang="en-US" sz="2800" dirty="0"/>
          </a:p>
          <a:p>
            <a:pPr marL="0" indent="0" eaLnBrk="1" hangingPunct="1">
              <a:buNone/>
            </a:pPr>
            <a:r>
              <a:rPr lang="en-US" altLang="en-US" sz="2800" dirty="0"/>
              <a:t>Muscle length</a:t>
            </a:r>
          </a:p>
          <a:p>
            <a:pPr marL="0" indent="0" eaLnBrk="1" hangingPunct="1">
              <a:buNone/>
            </a:pPr>
            <a:endParaRPr lang="en-US" altLang="en-US" sz="2800" dirty="0"/>
          </a:p>
          <a:p>
            <a:pPr marL="0" indent="0" eaLnBrk="1" hangingPunct="1">
              <a:buNone/>
            </a:pPr>
            <a:r>
              <a:rPr lang="en-US" altLang="en-US" sz="2800" dirty="0"/>
              <a:t>Muscle fibre type</a:t>
            </a:r>
          </a:p>
          <a:p>
            <a:pPr marL="0" indent="0" eaLnBrk="1" hangingPunct="1">
              <a:buNone/>
            </a:pPr>
            <a:endParaRPr lang="en-US" altLang="en-US" sz="2800" dirty="0"/>
          </a:p>
          <a:p>
            <a:pPr marL="0" indent="0" eaLnBrk="1" hangingPunct="1">
              <a:buNone/>
            </a:pPr>
            <a:endParaRPr lang="en-US" altLang="en-US" sz="2800" dirty="0"/>
          </a:p>
          <a:p>
            <a:pPr marL="609600" indent="-609600" eaLnBrk="1" hangingPunct="1">
              <a:buFont typeface="Wingdings" panose="05000000000000000000" pitchFamily="2" charset="2"/>
              <a:buNone/>
            </a:pPr>
            <a:endParaRPr lang="en-GB" altLang="en-US" sz="2800" dirty="0"/>
          </a:p>
        </p:txBody>
      </p:sp>
      <p:pic>
        <p:nvPicPr>
          <p:cNvPr id="6151" name="Picture 7" descr="Training on Muscle Fiber Types ...">
            <a:extLst>
              <a:ext uri="{FF2B5EF4-FFF2-40B4-BE49-F238E27FC236}">
                <a16:creationId xmlns:a16="http://schemas.microsoft.com/office/drawing/2014/main" id="{9507EB44-F948-B22F-318F-633C3DCD21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857526"/>
            <a:ext cx="370488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Fast Twitch vs Slow Twitch Muscle ...">
            <a:extLst>
              <a:ext uri="{FF2B5EF4-FFF2-40B4-BE49-F238E27FC236}">
                <a16:creationId xmlns:a16="http://schemas.microsoft.com/office/drawing/2014/main" id="{38D23812-3887-2150-0234-4827CF7889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555" y="4581128"/>
            <a:ext cx="3422785" cy="1892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1. Types of Muscle Fibre">
            <a:extLst>
              <a:ext uri="{FF2B5EF4-FFF2-40B4-BE49-F238E27FC236}">
                <a16:creationId xmlns:a16="http://schemas.microsoft.com/office/drawing/2014/main" id="{304DAC31-442F-845B-1CEF-7DF67D5B75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9394" y="3827031"/>
            <a:ext cx="3611504" cy="2556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284AC483-1B17-449C-1DD8-6F01C4E73D5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br>
              <a:rPr lang="en-US" altLang="en-US" sz="4000" dirty="0"/>
            </a:br>
            <a:r>
              <a:rPr lang="en-US" altLang="en-US" sz="4000" dirty="0"/>
              <a:t>Cross-sectional area</a:t>
            </a:r>
            <a:br>
              <a:rPr lang="en-US" altLang="en-US" sz="4000" dirty="0"/>
            </a:br>
            <a:endParaRPr lang="en-GB" altLang="en-US" sz="4000" dirty="0"/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2FB5D93E-0086-EFE4-1AC0-F3B252187316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229531" y="1772816"/>
            <a:ext cx="4532439" cy="4110038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altLang="en-US" sz="2800" dirty="0"/>
              <a:t>Strength is directly proportional to cross sectional area i.e. the larger the muscle the greater the force generated. 1 cm</a:t>
            </a:r>
            <a:r>
              <a:rPr lang="en-US" altLang="en-US" sz="2800" baseline="30000" dirty="0"/>
              <a:t>2</a:t>
            </a:r>
            <a:r>
              <a:rPr lang="en-US" altLang="en-US" sz="2800" dirty="0"/>
              <a:t> of muscle produces approximately 3-4 kg of force.</a:t>
            </a:r>
            <a:endParaRPr lang="en-GB" altLang="en-US" sz="2800" dirty="0"/>
          </a:p>
        </p:txBody>
      </p:sp>
      <p:pic>
        <p:nvPicPr>
          <p:cNvPr id="7175" name="Picture 7" descr="Powerlifting Vs. Bodybuilding: Its ...">
            <a:extLst>
              <a:ext uri="{FF2B5EF4-FFF2-40B4-BE49-F238E27FC236}">
                <a16:creationId xmlns:a16="http://schemas.microsoft.com/office/drawing/2014/main" id="{4D160482-63B0-5255-C193-262BA3884A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8563" y="1299321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How should a 400m runner be built? - Quora">
            <a:extLst>
              <a:ext uri="{FF2B5EF4-FFF2-40B4-BE49-F238E27FC236}">
                <a16:creationId xmlns:a16="http://schemas.microsoft.com/office/drawing/2014/main" id="{C25F9608-18A8-EE05-7CBD-07160B0C90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717032"/>
            <a:ext cx="1743075" cy="2619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9" name="Picture 11" descr="running game ...">
            <a:extLst>
              <a:ext uri="{FF2B5EF4-FFF2-40B4-BE49-F238E27FC236}">
                <a16:creationId xmlns:a16="http://schemas.microsoft.com/office/drawing/2014/main" id="{300CCC37-5344-BD41-4026-979AF27BEA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8250" y="3717032"/>
            <a:ext cx="1884190" cy="2515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733D3324-90F4-030A-0681-69CD96B8620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br>
              <a:rPr lang="en-US" altLang="en-US" sz="4000" u="sng" dirty="0"/>
            </a:br>
            <a:r>
              <a:rPr lang="en-US" altLang="en-US" sz="4000" dirty="0"/>
              <a:t>Length of muscle</a:t>
            </a:r>
            <a:br>
              <a:rPr lang="en-US" altLang="en-US" sz="4000" dirty="0"/>
            </a:br>
            <a:endParaRPr lang="en-GB" altLang="en-US" sz="4000" dirty="0"/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7BEF1C9E-D257-F503-2C64-1BAF6B7871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941" y="1324371"/>
            <a:ext cx="8686800" cy="5069160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None/>
            </a:pPr>
            <a:r>
              <a:rPr lang="en-US" altLang="en-US" sz="2800" dirty="0"/>
              <a:t>The generation of force is dependent upon the number of cross-bridges in contact and therefore as a longer muscle has more cross-bridges it can generate a greater force. </a:t>
            </a:r>
          </a:p>
          <a:p>
            <a:pPr eaLnBrk="1" hangingPunct="1">
              <a:lnSpc>
                <a:spcPct val="90000"/>
              </a:lnSpc>
            </a:pPr>
            <a:endParaRPr lang="en-US" altLang="en-US" sz="2800" dirty="0"/>
          </a:p>
          <a:p>
            <a:pPr eaLnBrk="1" hangingPunct="1">
              <a:lnSpc>
                <a:spcPct val="90000"/>
              </a:lnSpc>
            </a:pPr>
            <a:endParaRPr lang="en-US" altLang="en-US" sz="2800" dirty="0"/>
          </a:p>
          <a:p>
            <a:pPr eaLnBrk="1" hangingPunct="1">
              <a:lnSpc>
                <a:spcPct val="90000"/>
              </a:lnSpc>
            </a:pPr>
            <a:endParaRPr lang="en-US" altLang="en-US" sz="2800" dirty="0"/>
          </a:p>
          <a:p>
            <a:pPr eaLnBrk="1" hangingPunct="1">
              <a:lnSpc>
                <a:spcPct val="90000"/>
              </a:lnSpc>
            </a:pPr>
            <a:endParaRPr lang="en-US" altLang="en-US" sz="2800" dirty="0"/>
          </a:p>
          <a:p>
            <a:pPr eaLnBrk="1" hangingPunct="1">
              <a:lnSpc>
                <a:spcPct val="90000"/>
              </a:lnSpc>
            </a:pPr>
            <a:endParaRPr lang="en-US" altLang="en-US" sz="2800" dirty="0"/>
          </a:p>
          <a:p>
            <a:pPr eaLnBrk="1" hangingPunct="1">
              <a:lnSpc>
                <a:spcPct val="90000"/>
              </a:lnSpc>
            </a:pPr>
            <a:endParaRPr lang="en-US" altLang="en-US" sz="2800" dirty="0"/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US" altLang="en-US" sz="2000" dirty="0"/>
              <a:t>Joint angle or angle of pull will also affect the contractile force e.g. the greatest force generated during elbow flexion occurs at an angle of 120</a:t>
            </a:r>
            <a:r>
              <a:rPr lang="en-US" altLang="en-US" sz="2000" baseline="30000" dirty="0"/>
              <a:t>0 </a:t>
            </a:r>
            <a:r>
              <a:rPr lang="en-US" altLang="en-US" sz="2000" dirty="0"/>
              <a:t>and the lowest tension occurs at 30</a:t>
            </a:r>
            <a:r>
              <a:rPr lang="en-US" altLang="en-US" sz="2000" baseline="30000" dirty="0"/>
              <a:t>0</a:t>
            </a:r>
            <a:r>
              <a:rPr lang="en-US" altLang="en-US" sz="2000" dirty="0"/>
              <a:t>.</a:t>
            </a:r>
            <a:endParaRPr lang="en-GB" altLang="en-US" sz="2000" dirty="0"/>
          </a:p>
        </p:txBody>
      </p:sp>
      <p:pic>
        <p:nvPicPr>
          <p:cNvPr id="8197" name="Picture 5" descr="Sarcomere - Wikipedia">
            <a:extLst>
              <a:ext uri="{FF2B5EF4-FFF2-40B4-BE49-F238E27FC236}">
                <a16:creationId xmlns:a16="http://schemas.microsoft.com/office/drawing/2014/main" id="{829E30D6-1C65-6F9E-29F5-D3EDF53A64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639" y="3066737"/>
            <a:ext cx="2609850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Striated Muscle Fibres #2 by Science ...">
            <a:extLst>
              <a:ext uri="{FF2B5EF4-FFF2-40B4-BE49-F238E27FC236}">
                <a16:creationId xmlns:a16="http://schemas.microsoft.com/office/drawing/2014/main" id="{09886E3A-EEE4-019F-CD47-29C42282AE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6612" y="2894015"/>
            <a:ext cx="2390775" cy="191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1" name="Picture 9" descr="skeletal muscle. Striated muscle fiber ...">
            <a:extLst>
              <a:ext uri="{FF2B5EF4-FFF2-40B4-BE49-F238E27FC236}">
                <a16:creationId xmlns:a16="http://schemas.microsoft.com/office/drawing/2014/main" id="{2EA62AA8-CE21-70A6-1935-EEBF018EC8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963" y="2894015"/>
            <a:ext cx="2562225" cy="178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AC52274D-1F1E-8F49-5693-E8CCA3E31F2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br>
              <a:rPr lang="en-US" altLang="en-US" sz="4000" dirty="0"/>
            </a:br>
            <a:r>
              <a:rPr lang="en-US" altLang="en-US" sz="4000" dirty="0"/>
              <a:t>Fibre types</a:t>
            </a:r>
            <a:br>
              <a:rPr lang="en-US" altLang="en-US" sz="4000" dirty="0"/>
            </a:br>
            <a:endParaRPr lang="en-GB" altLang="en-US" sz="4000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43BE9267-9EAF-EDAD-BA2A-F510911C33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052736"/>
            <a:ext cx="8229600" cy="452596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altLang="en-US" sz="2800" dirty="0"/>
              <a:t>Muscle consist of different muscle </a:t>
            </a:r>
            <a:r>
              <a:rPr lang="en-US" altLang="en-US" sz="2800" dirty="0" err="1"/>
              <a:t>fibres</a:t>
            </a:r>
            <a:r>
              <a:rPr lang="en-US" altLang="en-US" sz="2800" dirty="0"/>
              <a:t>;</a:t>
            </a:r>
          </a:p>
          <a:p>
            <a:pPr eaLnBrk="1" hangingPunct="1"/>
            <a:endParaRPr lang="en-US" altLang="en-US" sz="2800" dirty="0"/>
          </a:p>
          <a:p>
            <a:pPr lvl="1" eaLnBrk="1" hangingPunct="1"/>
            <a:r>
              <a:rPr lang="en-US" altLang="en-US" sz="2400" dirty="0"/>
              <a:t>type I or slow twitch, </a:t>
            </a:r>
          </a:p>
          <a:p>
            <a:pPr lvl="1" eaLnBrk="1" hangingPunct="1"/>
            <a:r>
              <a:rPr lang="en-US" altLang="en-US" sz="2400" dirty="0"/>
              <a:t>type </a:t>
            </a:r>
            <a:r>
              <a:rPr lang="en-US" altLang="en-US" sz="2400" dirty="0" err="1"/>
              <a:t>IIa</a:t>
            </a:r>
            <a:r>
              <a:rPr lang="en-US" altLang="en-US" sz="2400" dirty="0"/>
              <a:t> fast twitch  </a:t>
            </a:r>
          </a:p>
          <a:p>
            <a:pPr lvl="1" eaLnBrk="1" hangingPunct="1"/>
            <a:r>
              <a:rPr lang="en-US" altLang="en-US" sz="2400" dirty="0"/>
              <a:t>type IIb fast twitch. </a:t>
            </a:r>
          </a:p>
          <a:p>
            <a:pPr lvl="1" eaLnBrk="1" hangingPunct="1">
              <a:buFont typeface="Wingdings" panose="05000000000000000000" pitchFamily="2" charset="2"/>
              <a:buNone/>
            </a:pPr>
            <a:endParaRPr lang="en-GB" altLang="en-US" sz="2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6BCE139-4445-095A-2C13-197A0EAE59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826" y="4221088"/>
            <a:ext cx="6100772" cy="2871453"/>
          </a:xfrm>
          <a:prstGeom prst="rect">
            <a:avLst/>
          </a:prstGeom>
        </p:spPr>
      </p:pic>
      <p:pic>
        <p:nvPicPr>
          <p:cNvPr id="10244" name="Picture 9" descr="Image result for Muscle fibre types">
            <a:extLst>
              <a:ext uri="{FF2B5EF4-FFF2-40B4-BE49-F238E27FC236}">
                <a16:creationId xmlns:a16="http://schemas.microsoft.com/office/drawing/2014/main" id="{F7CF7B30-276E-A4DA-8C77-B55798D603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9348" y="1916832"/>
            <a:ext cx="4762500" cy="195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0DB595FC-A442-34E0-C23A-AAFAAD55F01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u="sng"/>
              <a:t>Age</a:t>
            </a:r>
            <a:br>
              <a:rPr lang="en-US" altLang="en-US" u="sng"/>
            </a:br>
            <a:endParaRPr lang="en-GB" altLang="en-US" u="sng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BC9939E0-C1D5-283A-2E47-7B719B6D862A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2250" cy="452596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altLang="en-US" sz="2800" dirty="0"/>
              <a:t>Strength seems to peak between the ages of 20-30 years of age and declines 40% over the next 40 years.</a:t>
            </a:r>
            <a:endParaRPr lang="en-GB" altLang="en-US" sz="2800" dirty="0"/>
          </a:p>
        </p:txBody>
      </p:sp>
      <p:graphicFrame>
        <p:nvGraphicFramePr>
          <p:cNvPr id="11268" name="Object 4">
            <a:extLst>
              <a:ext uri="{FF2B5EF4-FFF2-40B4-BE49-F238E27FC236}">
                <a16:creationId xmlns:a16="http://schemas.microsoft.com/office/drawing/2014/main" id="{96DC667C-AF67-D095-601B-0A82CFB91955}"/>
              </a:ext>
            </a:extLst>
          </p:cNvPr>
          <p:cNvGraphicFramePr>
            <a:graphicFrameLocks noGrp="1" noChangeAspect="1"/>
          </p:cNvGraphicFramePr>
          <p:nvPr>
            <p:ph sz="quarter" idx="2"/>
          </p:nvPr>
        </p:nvGraphicFramePr>
        <p:xfrm>
          <a:off x="4654550" y="2155825"/>
          <a:ext cx="4032250" cy="1066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hart" r:id="rId2" imgW="7543768" imgH="1981312" progId="MSGraph.Chart.8">
                  <p:embed followColorScheme="full"/>
                </p:oleObj>
              </mc:Choice>
              <mc:Fallback>
                <p:oleObj name="Chart" r:id="rId2" imgW="7543768" imgH="1981312" progId="MSGraph.Chart.8">
                  <p:embed followColorScheme="full"/>
                  <p:pic>
                    <p:nvPicPr>
                      <p:cNvPr id="11268" name="Object 4">
                        <a:extLst>
                          <a:ext uri="{FF2B5EF4-FFF2-40B4-BE49-F238E27FC236}">
                            <a16:creationId xmlns:a16="http://schemas.microsoft.com/office/drawing/2014/main" id="{96DC667C-AF67-D095-601B-0A82CFB91955}"/>
                          </a:ext>
                        </a:extLst>
                      </p:cNvPr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54550" y="2155825"/>
                        <a:ext cx="4032250" cy="1066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1269" name="Picture 6" descr="1_ams_graph">
            <a:extLst>
              <a:ext uri="{FF2B5EF4-FFF2-40B4-BE49-F238E27FC236}">
                <a16:creationId xmlns:a16="http://schemas.microsoft.com/office/drawing/2014/main" id="{F182FA23-A855-5250-759C-789DBC60A508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87900" y="2205038"/>
            <a:ext cx="3887788" cy="3876675"/>
          </a:xfrm>
          <a:solidFill>
            <a:srgbClr val="FFFF99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FF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1CA630D4-FC40-6A19-4B69-0F88C9845A2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u="sng"/>
              <a:t>Sex</a:t>
            </a:r>
            <a:br>
              <a:rPr lang="en-US" altLang="en-US" u="sng"/>
            </a:br>
            <a:endParaRPr lang="en-GB" altLang="en-US" u="sng"/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3C90C175-1C48-F26E-A183-6055870989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096344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altLang="en-US" dirty="0"/>
              <a:t>Women have the same type of muscle </a:t>
            </a:r>
            <a:r>
              <a:rPr lang="en-US" altLang="en-US" dirty="0" err="1"/>
              <a:t>fibres</a:t>
            </a:r>
            <a:r>
              <a:rPr lang="en-US" altLang="en-US" dirty="0"/>
              <a:t> as men. </a:t>
            </a:r>
          </a:p>
          <a:p>
            <a:pPr marL="0" indent="0" eaLnBrk="1" hangingPunct="1">
              <a:buNone/>
            </a:pPr>
            <a:endParaRPr lang="en-US" altLang="en-US" dirty="0"/>
          </a:p>
          <a:p>
            <a:pPr marL="0" indent="0" eaLnBrk="1" hangingPunct="1">
              <a:buNone/>
            </a:pPr>
            <a:r>
              <a:rPr lang="en-US" altLang="en-US" dirty="0"/>
              <a:t>Differences in strength are due to women generally having 2/3rds the muscle mass of men.</a:t>
            </a:r>
            <a:endParaRPr lang="en-GB" altLang="en-US" dirty="0"/>
          </a:p>
        </p:txBody>
      </p:sp>
      <p:pic>
        <p:nvPicPr>
          <p:cNvPr id="12293" name="Picture 5" descr="Male and Female Strength and Muscle Growth: Do Men and Women Gain the Same?  – StrengthLog">
            <a:extLst>
              <a:ext uri="{FF2B5EF4-FFF2-40B4-BE49-F238E27FC236}">
                <a16:creationId xmlns:a16="http://schemas.microsoft.com/office/drawing/2014/main" id="{EF9037D9-56C0-8706-6767-5C489378E6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173512"/>
            <a:ext cx="3635896" cy="2665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FDEB4E36-68B2-E937-AC58-E9D3DE871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pPr eaLnBrk="1" hangingPunct="1"/>
            <a:br>
              <a:rPr lang="en-US" altLang="en-US" sz="4000" dirty="0"/>
            </a:br>
            <a:r>
              <a:rPr lang="en-US" altLang="en-US" sz="4000" dirty="0"/>
              <a:t>Speed of contraction</a:t>
            </a:r>
            <a:br>
              <a:rPr lang="en-US" altLang="en-US" sz="4000" dirty="0"/>
            </a:br>
            <a:endParaRPr lang="en-GB" altLang="en-US" sz="4000" dirty="0"/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824D321C-BDA4-048B-EC2E-DFCE18B821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908720"/>
            <a:ext cx="8712968" cy="2188840"/>
          </a:xfrm>
        </p:spPr>
        <p:txBody>
          <a:bodyPr/>
          <a:lstStyle/>
          <a:p>
            <a:pPr marL="0" indent="0" algn="ctr" eaLnBrk="1" hangingPunct="1">
              <a:buFont typeface="Arial" panose="020B0604020202020204" pitchFamily="34" charset="0"/>
              <a:buNone/>
            </a:pPr>
            <a:r>
              <a:rPr lang="en-US" altLang="en-US" sz="2800" dirty="0">
                <a:solidFill>
                  <a:srgbClr val="0070C0"/>
                </a:solidFill>
              </a:rPr>
              <a:t>Muscles produce their maximal force during isotonic contractions. The faster the movement the less force that can be moved. Therefore, if strength is required then the movement must be slow </a:t>
            </a:r>
            <a:r>
              <a:rPr lang="en-US" altLang="en-US" sz="2800" dirty="0">
                <a:solidFill>
                  <a:srgbClr val="FF0000"/>
                </a:solidFill>
              </a:rPr>
              <a:t>(35%-45% max velocity)</a:t>
            </a:r>
            <a:endParaRPr lang="en-GB" altLang="en-US" sz="2800" dirty="0">
              <a:solidFill>
                <a:srgbClr val="FF0000"/>
              </a:solidFill>
            </a:endParaRPr>
          </a:p>
        </p:txBody>
      </p:sp>
      <p:pic>
        <p:nvPicPr>
          <p:cNvPr id="2" name="Picture 5" descr="spen_ph3">
            <a:extLst>
              <a:ext uri="{FF2B5EF4-FFF2-40B4-BE49-F238E27FC236}">
                <a16:creationId xmlns:a16="http://schemas.microsoft.com/office/drawing/2014/main" id="{EF987DB5-8046-E082-9A46-4E87FE6CFA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780928"/>
            <a:ext cx="5616624" cy="39479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EA358996-2D8B-9CB1-4199-AF0F0F19EB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Measurement of strength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F28313CA-3A9F-2B72-4BCC-57782C0CD0C0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2250" cy="4525963"/>
          </a:xfrm>
        </p:spPr>
        <p:txBody>
          <a:bodyPr/>
          <a:lstStyle/>
          <a:p>
            <a:pPr eaLnBrk="1" hangingPunct="1"/>
            <a:r>
              <a:rPr lang="en-US" altLang="en-US" sz="2800" b="1"/>
              <a:t>Isotonic</a:t>
            </a:r>
            <a:endParaRPr lang="en-US" altLang="en-US" sz="2800" u="sng"/>
          </a:p>
          <a:p>
            <a:pPr lvl="2" eaLnBrk="1" hangingPunct="1">
              <a:buFontTx/>
              <a:buNone/>
            </a:pPr>
            <a:r>
              <a:rPr lang="en-US" altLang="en-US" sz="2000"/>
              <a:t>	weight lifts</a:t>
            </a:r>
          </a:p>
          <a:p>
            <a:pPr lvl="2" eaLnBrk="1" hangingPunct="1">
              <a:buFontTx/>
              <a:buNone/>
            </a:pPr>
            <a:r>
              <a:rPr lang="en-US" altLang="en-US" sz="2000"/>
              <a:t>	pull-ups / modified pull-ups</a:t>
            </a:r>
          </a:p>
          <a:p>
            <a:pPr lvl="2" eaLnBrk="1" hangingPunct="1">
              <a:buFontTx/>
              <a:buNone/>
            </a:pPr>
            <a:r>
              <a:rPr lang="en-US" altLang="en-US" sz="2000"/>
              <a:t>	dips </a:t>
            </a:r>
          </a:p>
          <a:p>
            <a:pPr lvl="2" eaLnBrk="1" hangingPunct="1">
              <a:buFontTx/>
              <a:buNone/>
            </a:pPr>
            <a:endParaRPr lang="en-US" altLang="en-US" sz="2000" b="1"/>
          </a:p>
          <a:p>
            <a:pPr eaLnBrk="1" hangingPunct="1"/>
            <a:r>
              <a:rPr lang="en-US" altLang="en-US" sz="2800" b="1"/>
              <a:t>Isometric</a:t>
            </a:r>
          </a:p>
          <a:p>
            <a:pPr lvl="2" eaLnBrk="1" hangingPunct="1">
              <a:buFontTx/>
              <a:buNone/>
            </a:pPr>
            <a:r>
              <a:rPr lang="en-US" altLang="en-US" sz="2000"/>
              <a:t>	dynamometers  -	handgrip</a:t>
            </a:r>
          </a:p>
          <a:p>
            <a:pPr lvl="2" eaLnBrk="1" hangingPunct="1">
              <a:buFontTx/>
              <a:buNone/>
            </a:pPr>
            <a:r>
              <a:rPr lang="en-US" altLang="en-US" sz="2000"/>
              <a:t>		leg / back</a:t>
            </a:r>
            <a:endParaRPr lang="en-GB" altLang="en-US" sz="2000"/>
          </a:p>
        </p:txBody>
      </p:sp>
      <p:pic>
        <p:nvPicPr>
          <p:cNvPr id="15364" name="Picture 5" descr="bio2">
            <a:hlinkClick r:id="rId2"/>
            <a:extLst>
              <a:ext uri="{FF2B5EF4-FFF2-40B4-BE49-F238E27FC236}">
                <a16:creationId xmlns:a16="http://schemas.microsoft.com/office/drawing/2014/main" id="{4C74980B-8B22-D2D1-08A5-4F62070D9EA0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238875" y="2179638"/>
            <a:ext cx="857250" cy="102870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5365" name="Picture 8" descr="FMME44">
            <a:hlinkClick r:id="rId4"/>
            <a:extLst>
              <a:ext uri="{FF2B5EF4-FFF2-40B4-BE49-F238E27FC236}">
                <a16:creationId xmlns:a16="http://schemas.microsoft.com/office/drawing/2014/main" id="{A952ECF5-3ACF-8E7F-8C0C-DD3C2E19925A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43438" y="4221163"/>
            <a:ext cx="1392237" cy="2087562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5366" name="Picture 11" descr="bench1big">
            <a:hlinkClick r:id="rId6"/>
            <a:extLst>
              <a:ext uri="{FF2B5EF4-FFF2-40B4-BE49-F238E27FC236}">
                <a16:creationId xmlns:a16="http://schemas.microsoft.com/office/drawing/2014/main" id="{BA0B30C1-E7E1-F7F9-956A-34ED577450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463" y="1989138"/>
            <a:ext cx="3097212" cy="166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8BFF14CB-DAA3-9BD0-7089-92495E0A55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eaLnBrk="1" hangingPunct="1"/>
            <a:br>
              <a:rPr lang="en-US" altLang="en-US" sz="4000" b="1" dirty="0"/>
            </a:br>
            <a:r>
              <a:rPr lang="en-US" altLang="en-US" sz="4000" b="1" dirty="0"/>
              <a:t>Training</a:t>
            </a:r>
            <a:br>
              <a:rPr lang="en-US" altLang="en-US" sz="4000" b="1" dirty="0"/>
            </a:br>
            <a:endParaRPr lang="en-GB" altLang="en-US" sz="4000" b="1" dirty="0"/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EE98B1F8-3723-9915-2017-BB9B9E7547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268760"/>
            <a:ext cx="8651304" cy="2764904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altLang="en-US" dirty="0"/>
              <a:t>To improve strength then the principle of </a:t>
            </a:r>
            <a:r>
              <a:rPr lang="en-US" altLang="en-US" u="sng" dirty="0">
                <a:solidFill>
                  <a:srgbClr val="FF0000"/>
                </a:solidFill>
              </a:rPr>
              <a:t>overload</a:t>
            </a:r>
            <a:r>
              <a:rPr lang="en-US" altLang="en-US" dirty="0"/>
              <a:t> must be applied to training.</a:t>
            </a:r>
          </a:p>
          <a:p>
            <a:pPr marL="0" indent="0" eaLnBrk="1" hangingPunct="1">
              <a:buNone/>
            </a:pPr>
            <a:endParaRPr lang="en-US" altLang="en-US" dirty="0"/>
          </a:p>
          <a:p>
            <a:pPr marL="609600" indent="-609600" eaLnBrk="1" hangingPunct="1">
              <a:buFont typeface="Wingdings" panose="05000000000000000000" pitchFamily="2" charset="2"/>
              <a:buNone/>
            </a:pPr>
            <a:r>
              <a:rPr lang="en-US" altLang="en-US" sz="2400" dirty="0"/>
              <a:t>weights / resistance (high resistance - low repetitions), </a:t>
            </a:r>
          </a:p>
          <a:p>
            <a:pPr marL="609600" indent="-609600" eaLnBrk="1" hangingPunct="1">
              <a:buFont typeface="Wingdings" panose="05000000000000000000" pitchFamily="2" charset="2"/>
              <a:buNone/>
            </a:pPr>
            <a:r>
              <a:rPr lang="en-US" altLang="en-US" sz="2400" dirty="0"/>
              <a:t>circuit training (strength orientated exercise), plyometrics.</a:t>
            </a:r>
            <a:endParaRPr lang="en-GB" altLang="en-US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F29C225-956A-1851-9F1A-B8482571E8D9}"/>
              </a:ext>
            </a:extLst>
          </p:cNvPr>
          <p:cNvSpPr txBox="1"/>
          <p:nvPr/>
        </p:nvSpPr>
        <p:spPr>
          <a:xfrm>
            <a:off x="611560" y="4509120"/>
            <a:ext cx="84249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Muscular endurance – low velocity, low resistance, long duration</a:t>
            </a:r>
          </a:p>
          <a:p>
            <a:endParaRPr lang="en-GB" dirty="0"/>
          </a:p>
          <a:p>
            <a:r>
              <a:rPr lang="en-GB" dirty="0"/>
              <a:t>Muscle strength – 1-5 reps &gt;85 - 100% 1RM rest 3-5 minutes between 4-6 sets</a:t>
            </a:r>
          </a:p>
          <a:p>
            <a:endParaRPr lang="en-GB" dirty="0"/>
          </a:p>
          <a:p>
            <a:r>
              <a:rPr lang="en-GB" dirty="0"/>
              <a:t>Muscle hypertrophy – 6-12 reps 75-85% 1RM rest 60-90 sec between 3-5 sets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>
            <a:extLst>
              <a:ext uri="{FF2B5EF4-FFF2-40B4-BE49-F238E27FC236}">
                <a16:creationId xmlns:a16="http://schemas.microsoft.com/office/drawing/2014/main" id="{800FAF4C-EB55-EE3E-046D-7F7FA7B0DBF6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295400" y="476672"/>
            <a:ext cx="6858000" cy="838200"/>
          </a:xfrm>
        </p:spPr>
        <p:txBody>
          <a:bodyPr/>
          <a:lstStyle/>
          <a:p>
            <a:r>
              <a:rPr lang="en-GB" altLang="en-US" dirty="0"/>
              <a:t>Exercise Fatigue</a:t>
            </a:r>
          </a:p>
        </p:txBody>
      </p:sp>
      <p:pic>
        <p:nvPicPr>
          <p:cNvPr id="3075" name="Picture 4">
            <a:extLst>
              <a:ext uri="{FF2B5EF4-FFF2-40B4-BE49-F238E27FC236}">
                <a16:creationId xmlns:a16="http://schemas.microsoft.com/office/drawing/2014/main" id="{C84A9BF2-897A-836A-5A5B-E776611CEA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905000"/>
            <a:ext cx="3862388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6">
            <a:extLst>
              <a:ext uri="{FF2B5EF4-FFF2-40B4-BE49-F238E27FC236}">
                <a16:creationId xmlns:a16="http://schemas.microsoft.com/office/drawing/2014/main" id="{403D956F-886F-D364-D798-E4B543CB1E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4191000"/>
            <a:ext cx="3352800" cy="2436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TextBox 7">
            <a:extLst>
              <a:ext uri="{FF2B5EF4-FFF2-40B4-BE49-F238E27FC236}">
                <a16:creationId xmlns:a16="http://schemas.microsoft.com/office/drawing/2014/main" id="{94B4C090-C35B-009C-DE8C-37FC3EF225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576" y="5013176"/>
            <a:ext cx="3352800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/>
            <a:r>
              <a:rPr lang="en-GB" altLang="en-US" sz="2800" dirty="0">
                <a:solidFill>
                  <a:srgbClr val="FF0000"/>
                </a:solidFill>
              </a:rPr>
              <a:t>The inability to sustain performance </a:t>
            </a:r>
          </a:p>
        </p:txBody>
      </p:sp>
      <p:sp>
        <p:nvSpPr>
          <p:cNvPr id="3078" name="TextBox 9">
            <a:extLst>
              <a:ext uri="{FF2B5EF4-FFF2-40B4-BE49-F238E27FC236}">
                <a16:creationId xmlns:a16="http://schemas.microsoft.com/office/drawing/2014/main" id="{4A4EBC53-2525-87EA-E4A0-A016AF34D2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0" y="1789906"/>
            <a:ext cx="4572000" cy="175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dirty="0">
                <a:solidFill>
                  <a:srgbClr val="7030A0"/>
                </a:solidFill>
                <a:latin typeface="quicksand"/>
              </a:rPr>
              <a:t>“Fatigue is any exercise- or non-exercise-induced loss in total performance due various physiological factors, athlete reported psychological factors, or a combination of the two.”</a:t>
            </a:r>
          </a:p>
          <a:p>
            <a:r>
              <a:rPr lang="en-GB" altLang="en-US" dirty="0">
                <a:solidFill>
                  <a:srgbClr val="7030A0"/>
                </a:solidFill>
                <a:latin typeface="quicksand"/>
              </a:rPr>
              <a:t>			       Wyatt, 2017</a:t>
            </a:r>
            <a:endParaRPr lang="en-GB" altLang="en-US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75BFBA3E-3E43-F713-894D-CC2F5730234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altLang="en-US"/>
              <a:t>Types of Fatigue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4F2A49-8E19-FF9C-B693-779FF8A3B29D}"/>
              </a:ext>
            </a:extLst>
          </p:cNvPr>
          <p:cNvSpPr txBox="1"/>
          <p:nvPr/>
        </p:nvSpPr>
        <p:spPr>
          <a:xfrm>
            <a:off x="628650" y="2133600"/>
            <a:ext cx="3790950" cy="369888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n-GB" dirty="0"/>
              <a:t>Mental fatigue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B4A07C-D010-F2CF-2892-5058B7B7BA41}"/>
              </a:ext>
            </a:extLst>
          </p:cNvPr>
          <p:cNvSpPr txBox="1"/>
          <p:nvPr/>
        </p:nvSpPr>
        <p:spPr>
          <a:xfrm>
            <a:off x="2676525" y="3501008"/>
            <a:ext cx="3790950" cy="368300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n-GB" dirty="0"/>
              <a:t>Biomechanical fatigue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317F7A-A9D7-BB9B-75F4-C7305C6F9BCF}"/>
              </a:ext>
            </a:extLst>
          </p:cNvPr>
          <p:cNvSpPr txBox="1"/>
          <p:nvPr/>
        </p:nvSpPr>
        <p:spPr>
          <a:xfrm>
            <a:off x="4572000" y="2133600"/>
            <a:ext cx="3790950" cy="369888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n-GB" dirty="0"/>
              <a:t>Physiological Fatigue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D89304-89D8-7021-D200-ABBA0048C047}"/>
              </a:ext>
            </a:extLst>
          </p:cNvPr>
          <p:cNvSpPr txBox="1"/>
          <p:nvPr/>
        </p:nvSpPr>
        <p:spPr>
          <a:xfrm>
            <a:off x="4876800" y="5105400"/>
            <a:ext cx="3790950" cy="369888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n-GB" dirty="0"/>
              <a:t>Peripheral fatigue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5CDB02A-5FB1-8027-153E-AC4E1E3BFD21}"/>
              </a:ext>
            </a:extLst>
          </p:cNvPr>
          <p:cNvSpPr txBox="1"/>
          <p:nvPr/>
        </p:nvSpPr>
        <p:spPr>
          <a:xfrm>
            <a:off x="685800" y="5105400"/>
            <a:ext cx="3790950" cy="369888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n-GB" dirty="0"/>
              <a:t>Central fatigue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BE900E64-D595-4A67-4D90-7EEFD504D9C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04800" y="1165225"/>
            <a:ext cx="4251325" cy="5073650"/>
          </a:xfrm>
        </p:spPr>
        <p:txBody>
          <a:bodyPr/>
          <a:lstStyle/>
          <a:p>
            <a:pPr eaLnBrk="1" hangingPunct="1"/>
            <a:r>
              <a:rPr lang="en-US" altLang="en-US" dirty="0"/>
              <a:t>Central</a:t>
            </a:r>
          </a:p>
          <a:p>
            <a:pPr lvl="1" eaLnBrk="1" hangingPunct="1"/>
            <a:r>
              <a:rPr lang="en-US" altLang="en-US" dirty="0"/>
              <a:t>Mental - "Feeling"</a:t>
            </a:r>
          </a:p>
          <a:p>
            <a:pPr lvl="1" eaLnBrk="1" hangingPunct="1"/>
            <a:r>
              <a:rPr lang="en-US" altLang="en-US" dirty="0"/>
              <a:t>Lactic acid </a:t>
            </a:r>
          </a:p>
          <a:p>
            <a:pPr lvl="1"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Peripheral</a:t>
            </a:r>
          </a:p>
          <a:p>
            <a:pPr lvl="1" eaLnBrk="1" hangingPunct="1"/>
            <a:r>
              <a:rPr lang="en-US" altLang="en-US" dirty="0"/>
              <a:t>Glycogen depletion</a:t>
            </a:r>
          </a:p>
          <a:p>
            <a:pPr lvl="1" eaLnBrk="1" hangingPunct="1"/>
            <a:r>
              <a:rPr lang="en-US" altLang="en-US" dirty="0"/>
              <a:t>Ca</a:t>
            </a:r>
            <a:r>
              <a:rPr lang="en-US" altLang="en-US" baseline="30000" dirty="0"/>
              <a:t>2+</a:t>
            </a:r>
            <a:r>
              <a:rPr lang="en-US" altLang="en-US" dirty="0"/>
              <a:t> interference </a:t>
            </a:r>
          </a:p>
          <a:p>
            <a:pPr lvl="1" eaLnBrk="1" hangingPunct="1"/>
            <a:r>
              <a:rPr lang="en-US" altLang="en-US" dirty="0"/>
              <a:t>High P</a:t>
            </a:r>
            <a:r>
              <a:rPr lang="en-US" altLang="en-US" baseline="-25000" dirty="0"/>
              <a:t>i</a:t>
            </a:r>
            <a:r>
              <a:rPr lang="en-US" altLang="en-US" dirty="0"/>
              <a:t> levels </a:t>
            </a:r>
          </a:p>
          <a:p>
            <a:pPr lvl="1" eaLnBrk="1" hangingPunct="1"/>
            <a:r>
              <a:rPr lang="en-US" altLang="en-US" dirty="0"/>
              <a:t>high K</a:t>
            </a:r>
            <a:r>
              <a:rPr lang="en-US" altLang="en-US" baseline="30000" dirty="0"/>
              <a:t>+</a:t>
            </a:r>
            <a:endParaRPr lang="en-US" altLang="en-US" dirty="0"/>
          </a:p>
          <a:p>
            <a:pPr lvl="1" eaLnBrk="1" hangingPunct="1"/>
            <a:r>
              <a:rPr lang="en-US" altLang="en-US" dirty="0" err="1"/>
              <a:t>ACh</a:t>
            </a:r>
            <a:r>
              <a:rPr lang="en-US" altLang="en-US" dirty="0"/>
              <a:t> depletion</a:t>
            </a:r>
          </a:p>
          <a:p>
            <a:pPr lvl="1" eaLnBrk="1" hangingPunct="1"/>
            <a:r>
              <a:rPr lang="en-US" altLang="en-US" dirty="0"/>
              <a:t>Lactic acid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725A6E9C-CC5F-0E97-0940-17B1B11F806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4025" y="522973"/>
            <a:ext cx="8229600" cy="646331"/>
          </a:xfrm>
        </p:spPr>
        <p:txBody>
          <a:bodyPr>
            <a:spAutoFit/>
          </a:bodyPr>
          <a:lstStyle/>
          <a:p>
            <a:pPr eaLnBrk="1" hangingPunct="1">
              <a:tabLst>
                <a:tab pos="4686300" algn="l"/>
              </a:tabLst>
            </a:pPr>
            <a:r>
              <a:rPr lang="en-US" altLang="en-US" sz="3600" dirty="0"/>
              <a:t>Muscle Fatigue: Causes not full described</a:t>
            </a:r>
          </a:p>
        </p:txBody>
      </p:sp>
      <p:pic>
        <p:nvPicPr>
          <p:cNvPr id="6148" name="Picture 5">
            <a:extLst>
              <a:ext uri="{FF2B5EF4-FFF2-40B4-BE49-F238E27FC236}">
                <a16:creationId xmlns:a16="http://schemas.microsoft.com/office/drawing/2014/main" id="{5F5997A5-E52B-CD0E-AE17-20DFA09324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34" r="22690" b="4611"/>
          <a:stretch>
            <a:fillRect/>
          </a:stretch>
        </p:blipFill>
        <p:spPr bwMode="auto">
          <a:xfrm>
            <a:off x="4355976" y="1484784"/>
            <a:ext cx="4022725" cy="525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D7010335-139B-090A-8414-4FB39E1B878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/>
              <a:t>Central fatigue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1EDBC573-368B-2FD5-AB72-74487B1D910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1908175"/>
          </a:xfrm>
        </p:spPr>
        <p:txBody>
          <a:bodyPr/>
          <a:lstStyle/>
          <a:p>
            <a:pPr eaLnBrk="1" hangingPunct="1"/>
            <a:r>
              <a:rPr lang="en-GB" altLang="en-US" dirty="0"/>
              <a:t>Reduced motivation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Buildup of metabolites affects the afferent signals to the CNS which in turn provides inhibitive feedback to the motor unit decreasing the contractile potential of the cell. 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F173E-FC05-8F02-E1AF-39C0BE513A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Peripheral Fatigue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6BF2C3-C8BF-3121-FC38-DE3AA616BC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2400" dirty="0">
                <a:solidFill>
                  <a:srgbClr val="FF0000"/>
                </a:solidFill>
              </a:rPr>
              <a:t>Inability to maintain muscle contraction at the desired leve</a:t>
            </a:r>
            <a:r>
              <a:rPr lang="en-GB" sz="2400" dirty="0"/>
              <a:t>l.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Circulatory insufficiency</a:t>
            </a:r>
          </a:p>
          <a:p>
            <a:pPr marL="0" indent="0">
              <a:buNone/>
            </a:pPr>
            <a:r>
              <a:rPr lang="en-GB" sz="2400" dirty="0"/>
              <a:t>Microvascular insufficiency</a:t>
            </a:r>
          </a:p>
          <a:p>
            <a:pPr marL="0" indent="0">
              <a:buNone/>
            </a:pPr>
            <a:r>
              <a:rPr lang="en-GB" sz="2400" dirty="0"/>
              <a:t>Pulmonary insufficiency</a:t>
            </a:r>
          </a:p>
          <a:p>
            <a:pPr marL="0" indent="0">
              <a:buNone/>
            </a:pPr>
            <a:r>
              <a:rPr lang="en-GB" sz="2400" dirty="0"/>
              <a:t>Hormonal dysregulation</a:t>
            </a:r>
          </a:p>
          <a:p>
            <a:pPr marL="0" indent="0">
              <a:buNone/>
            </a:pPr>
            <a:r>
              <a:rPr lang="en-GB" sz="2400" dirty="0"/>
              <a:t>Acid / base imbalance</a:t>
            </a:r>
          </a:p>
          <a:p>
            <a:pPr marL="0" indent="0">
              <a:buNone/>
            </a:pPr>
            <a:r>
              <a:rPr lang="en-GB" sz="2400" dirty="0"/>
              <a:t>Impaired muscular excitation coupling</a:t>
            </a:r>
          </a:p>
          <a:p>
            <a:pPr marL="0" indent="0">
              <a:buNone/>
            </a:pPr>
            <a:r>
              <a:rPr lang="en-GB" sz="2400" dirty="0"/>
              <a:t>Reduced energy availability</a:t>
            </a:r>
          </a:p>
          <a:p>
            <a:pPr marL="0" indent="0">
              <a:buNone/>
            </a:pPr>
            <a:r>
              <a:rPr lang="en-GB" sz="2400" dirty="0"/>
              <a:t>Sarcoplasmic reticulum dysfunction</a:t>
            </a:r>
          </a:p>
        </p:txBody>
      </p:sp>
    </p:spTree>
    <p:extLst>
      <p:ext uri="{BB962C8B-B14F-4D97-AF65-F5344CB8AC3E}">
        <p14:creationId xmlns:p14="http://schemas.microsoft.com/office/powerpoint/2010/main" val="30311314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675C29-08B3-B79F-02DC-4DDB6C0494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Muscle contraction &amp; Lactic Acid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1619CB-CFE7-AB6E-FD28-1EC92A1C93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417638"/>
            <a:ext cx="8514647" cy="4525963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Where ATP resynthesis is required rapidly large amounts of pyruvate, the end product of glycolysis, is converted to lactic acid.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Lactic Acid rapidly dissociates to lactate</a:t>
            </a:r>
            <a:r>
              <a:rPr lang="en-GB" sz="2400" baseline="30000" dirty="0"/>
              <a:t>-</a:t>
            </a:r>
            <a:r>
              <a:rPr lang="en-GB" sz="2400" dirty="0"/>
              <a:t> and H</a:t>
            </a:r>
            <a:r>
              <a:rPr lang="en-GB" sz="2400" baseline="30000" dirty="0"/>
              <a:t>+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Lactate is processed through the lactate shuttle and Cori cycle.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H</a:t>
            </a:r>
            <a:r>
              <a:rPr lang="en-GB" sz="2400" baseline="30000" dirty="0"/>
              <a:t>+</a:t>
            </a:r>
            <a:r>
              <a:rPr lang="en-GB" sz="2400" dirty="0"/>
              <a:t> interferes with Ca</a:t>
            </a:r>
            <a:r>
              <a:rPr lang="en-GB" sz="2400" baseline="30000" dirty="0"/>
              <a:t>+</a:t>
            </a:r>
            <a:r>
              <a:rPr lang="en-GB" sz="2400" dirty="0"/>
              <a:t> opening-up the active sites on the actin myofilament, preventing the cross-bridge with myosin and so preventing muscle contraction.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H</a:t>
            </a:r>
            <a:r>
              <a:rPr lang="en-GB" sz="2400" baseline="30000" dirty="0"/>
              <a:t>+</a:t>
            </a:r>
            <a:r>
              <a:rPr lang="en-GB" sz="2400" dirty="0"/>
              <a:t> increases the acid in the muscle cell, surrounding tissues and body.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800" baseline="30000" dirty="0"/>
          </a:p>
        </p:txBody>
      </p:sp>
    </p:spTree>
    <p:extLst>
      <p:ext uri="{BB962C8B-B14F-4D97-AF65-F5344CB8AC3E}">
        <p14:creationId xmlns:p14="http://schemas.microsoft.com/office/powerpoint/2010/main" val="8885604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1FBE1BCB-DDCD-1FD6-3A8F-4A1181660EB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8650" y="381001"/>
            <a:ext cx="7886700" cy="887760"/>
          </a:xfrm>
        </p:spPr>
        <p:txBody>
          <a:bodyPr/>
          <a:lstStyle/>
          <a:p>
            <a:pPr algn="ctr" eaLnBrk="1" hangingPunct="1"/>
            <a:r>
              <a:rPr lang="en-GB" altLang="en-US"/>
              <a:t>Acidosis and H</a:t>
            </a:r>
            <a:r>
              <a:rPr lang="en-GB" altLang="en-US" baseline="30000"/>
              <a:t>+</a:t>
            </a:r>
            <a:r>
              <a:rPr lang="en-GB" altLang="en-US"/>
              <a:t> Accumulation</a:t>
            </a:r>
          </a:p>
        </p:txBody>
      </p:sp>
      <p:sp>
        <p:nvSpPr>
          <p:cNvPr id="96259" name="Rectangle 3">
            <a:extLst>
              <a:ext uri="{FF2B5EF4-FFF2-40B4-BE49-F238E27FC236}">
                <a16:creationId xmlns:a16="http://schemas.microsoft.com/office/drawing/2014/main" id="{8923A1A5-36A2-A162-0B25-EFD85FB1086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651304" cy="4525963"/>
          </a:xfrm>
        </p:spPr>
        <p:txBody>
          <a:bodyPr rtlCol="0">
            <a:normAutofit lnSpcReduction="10000"/>
          </a:bodyPr>
          <a:lstStyle/>
          <a:p>
            <a:pPr marL="0" indent="0"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altLang="en-US" sz="2800" dirty="0">
                <a:solidFill>
                  <a:srgbClr val="0070C0"/>
                </a:solidFill>
              </a:rPr>
              <a:t>The main effect of the formation of Lactic acid is associated with the subsequent release of the hydrogen proton, changing the </a:t>
            </a:r>
            <a:r>
              <a:rPr lang="en-GB" altLang="en-US" sz="2800" dirty="0" err="1">
                <a:solidFill>
                  <a:srgbClr val="0070C0"/>
                </a:solidFill>
              </a:rPr>
              <a:t>pH.</a:t>
            </a:r>
            <a:endParaRPr lang="en-GB" altLang="en-US" sz="2800" dirty="0">
              <a:solidFill>
                <a:srgbClr val="0070C0"/>
              </a:solidFill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GB" altLang="en-US" sz="2800" dirty="0"/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altLang="en-US" sz="2800" dirty="0"/>
              <a:t>The change in pH will;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altLang="en-US" sz="2800" dirty="0"/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altLang="en-US" sz="2400" dirty="0"/>
              <a:t>Alter the reactions in the Na</a:t>
            </a:r>
            <a:r>
              <a:rPr lang="en-GB" altLang="en-US" sz="2400" baseline="30000" dirty="0"/>
              <a:t>+</a:t>
            </a:r>
            <a:r>
              <a:rPr lang="en-GB" altLang="en-US" sz="2400" dirty="0"/>
              <a:t>/K</a:t>
            </a:r>
            <a:r>
              <a:rPr lang="en-GB" altLang="en-US" sz="2400" baseline="30000" dirty="0"/>
              <a:t>+</a:t>
            </a:r>
            <a:r>
              <a:rPr lang="en-GB" altLang="en-US" sz="2400" dirty="0"/>
              <a:t> pump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altLang="en-US" sz="2400" dirty="0"/>
              <a:t>Ca</a:t>
            </a:r>
            <a:r>
              <a:rPr lang="en-GB" altLang="en-US" sz="2400" baseline="30000" dirty="0"/>
              <a:t>++</a:t>
            </a:r>
            <a:r>
              <a:rPr lang="en-GB" altLang="en-US" sz="2400" dirty="0"/>
              <a:t> pump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altLang="en-US" sz="2400" dirty="0"/>
              <a:t>Muscle contraction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altLang="en-US" sz="2400" dirty="0"/>
              <a:t>Glycolytic enzymes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1ABFA-9691-8FA1-263F-F5160B47F6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67394"/>
            <a:ext cx="8229600" cy="1143000"/>
          </a:xfrm>
        </p:spPr>
        <p:txBody>
          <a:bodyPr/>
          <a:lstStyle/>
          <a:p>
            <a:r>
              <a:rPr lang="en-GB" dirty="0"/>
              <a:t>Muscle Contraction</a:t>
            </a:r>
          </a:p>
        </p:txBody>
      </p:sp>
      <p:pic>
        <p:nvPicPr>
          <p:cNvPr id="78856" name="Picture 8" descr="Muscle Biology &amp; Physiology - Basic Science - Orthobullets">
            <a:extLst>
              <a:ext uri="{FF2B5EF4-FFF2-40B4-BE49-F238E27FC236}">
                <a16:creationId xmlns:a16="http://schemas.microsoft.com/office/drawing/2014/main" id="{BA332184-19C0-5595-93E9-CCDEABBDF5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56992"/>
            <a:ext cx="8604448" cy="2990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858" name="Picture 10" descr="Muscle Structure">
            <a:extLst>
              <a:ext uri="{FF2B5EF4-FFF2-40B4-BE49-F238E27FC236}">
                <a16:creationId xmlns:a16="http://schemas.microsoft.com/office/drawing/2014/main" id="{82D84846-9886-559B-79FF-45B2B9ECD2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417322"/>
            <a:ext cx="2705100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860" name="Picture 12" descr="Simplifying Muscle Contractions | 3D ...">
            <a:extLst>
              <a:ext uri="{FF2B5EF4-FFF2-40B4-BE49-F238E27FC236}">
                <a16:creationId xmlns:a16="http://schemas.microsoft.com/office/drawing/2014/main" id="{A4B6E19F-674F-393E-649B-0B379E2C21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628800"/>
            <a:ext cx="29527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38670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123" name="Object 5">
            <a:extLst>
              <a:ext uri="{FF2B5EF4-FFF2-40B4-BE49-F238E27FC236}">
                <a16:creationId xmlns:a16="http://schemas.microsoft.com/office/drawing/2014/main" id="{86B6C5BA-EAB9-4796-58B1-BA4677BB6CBF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6870406"/>
              </p:ext>
            </p:extLst>
          </p:nvPr>
        </p:nvGraphicFramePr>
        <p:xfrm>
          <a:off x="5004047" y="4293097"/>
          <a:ext cx="3573311" cy="24116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hart" r:id="rId2" imgW="4438802" imgH="3733800" progId="Excel.Chart.8">
                  <p:embed/>
                </p:oleObj>
              </mc:Choice>
              <mc:Fallback>
                <p:oleObj name="Chart" r:id="rId2" imgW="4438802" imgH="3733800" progId="Excel.Chart.8">
                  <p:embed/>
                  <p:pic>
                    <p:nvPicPr>
                      <p:cNvPr id="5123" name="Object 5">
                        <a:extLst>
                          <a:ext uri="{FF2B5EF4-FFF2-40B4-BE49-F238E27FC236}">
                            <a16:creationId xmlns:a16="http://schemas.microsoft.com/office/drawing/2014/main" id="{86B6C5BA-EAB9-4796-58B1-BA4677BB6CBF}"/>
                          </a:ext>
                        </a:extLst>
                      </p:cNvPr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04047" y="4293097"/>
                        <a:ext cx="3573311" cy="241168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124" name="Picture 4">
            <a:extLst>
              <a:ext uri="{FF2B5EF4-FFF2-40B4-BE49-F238E27FC236}">
                <a16:creationId xmlns:a16="http://schemas.microsoft.com/office/drawing/2014/main" id="{4EC4F78A-B36A-EA3C-253E-ACA57FE57B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803" y="4413896"/>
            <a:ext cx="3355900" cy="2199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7" name="TextBox 10">
            <a:extLst>
              <a:ext uri="{FF2B5EF4-FFF2-40B4-BE49-F238E27FC236}">
                <a16:creationId xmlns:a16="http://schemas.microsoft.com/office/drawing/2014/main" id="{4E0AD648-14E1-FF2C-53AD-8C7C1F8D59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80696" y="3804192"/>
            <a:ext cx="11430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3200" dirty="0"/>
              <a:t>RPE</a:t>
            </a:r>
          </a:p>
        </p:txBody>
      </p:sp>
      <p:pic>
        <p:nvPicPr>
          <p:cNvPr id="41986" name="Picture 2" descr="Fatigue or Cardiac Drift? - Dr. Phil Maffetone">
            <a:extLst>
              <a:ext uri="{FF2B5EF4-FFF2-40B4-BE49-F238E27FC236}">
                <a16:creationId xmlns:a16="http://schemas.microsoft.com/office/drawing/2014/main" id="{074E976D-F449-6F4C-BA71-60A6C8959D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00059"/>
            <a:ext cx="3481274" cy="2704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988" name="Picture 4" descr="PDF) Cardiac Drift or Simple Fatigue? Models of Exercise Intensity: power  vs. heart rate">
            <a:extLst>
              <a:ext uri="{FF2B5EF4-FFF2-40B4-BE49-F238E27FC236}">
                <a16:creationId xmlns:a16="http://schemas.microsoft.com/office/drawing/2014/main" id="{5A94D896-88B2-B489-9566-F581DC7EDC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9160" y="476672"/>
            <a:ext cx="3408040" cy="3408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22" name="Rectangle 4">
            <a:extLst>
              <a:ext uri="{FF2B5EF4-FFF2-40B4-BE49-F238E27FC236}">
                <a16:creationId xmlns:a16="http://schemas.microsoft.com/office/drawing/2014/main" id="{AC1477DA-AA72-E17D-8AE0-C5F4E59DF9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851054" y="3777008"/>
            <a:ext cx="2027088" cy="444080"/>
          </a:xfrm>
        </p:spPr>
        <p:txBody>
          <a:bodyPr/>
          <a:lstStyle/>
          <a:p>
            <a:pPr algn="ctr" eaLnBrk="1" hangingPunct="1"/>
            <a:r>
              <a:rPr lang="en-GB" altLang="en-US" dirty="0"/>
              <a:t>Power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2AF3E30-0E8F-1159-76CB-261FA1A6DEBA}"/>
              </a:ext>
            </a:extLst>
          </p:cNvPr>
          <p:cNvSpPr txBox="1"/>
          <p:nvPr/>
        </p:nvSpPr>
        <p:spPr>
          <a:xfrm>
            <a:off x="2339752" y="140296"/>
            <a:ext cx="4824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Impact and evidence of fatigue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8B446A39-4839-4521-17A9-6AE0502F253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8650" y="365125"/>
            <a:ext cx="7886700" cy="701675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algn="ctr" eaLnBrk="1" hangingPunct="1"/>
            <a:r>
              <a:rPr lang="en-US" altLang="en-US" sz="4000" dirty="0"/>
              <a:t>Removal of Hydrogen</a:t>
            </a:r>
          </a:p>
        </p:txBody>
      </p:sp>
      <p:sp>
        <p:nvSpPr>
          <p:cNvPr id="98307" name="Rectangle 3">
            <a:extLst>
              <a:ext uri="{FF2B5EF4-FFF2-40B4-BE49-F238E27FC236}">
                <a16:creationId xmlns:a16="http://schemas.microsoft.com/office/drawing/2014/main" id="{051EC522-A315-EA15-894C-D302AAC7165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28650" y="1219200"/>
            <a:ext cx="7886700" cy="4957763"/>
          </a:xfrm>
        </p:spPr>
        <p:txBody>
          <a:bodyPr lIns="90488" tIns="44450" rIns="90488" bIns="44450" rtlCol="0">
            <a:normAutofit lnSpcReduction="10000"/>
          </a:bodyPr>
          <a:lstStyle/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2800" dirty="0">
                <a:solidFill>
                  <a:schemeClr val="hlink"/>
                </a:solidFill>
              </a:rPr>
              <a:t>Buffer Systems</a:t>
            </a:r>
            <a:endParaRPr lang="en-GB" altLang="en-US" sz="2800" dirty="0"/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endParaRPr lang="en-GB" altLang="en-US" sz="2800" dirty="0"/>
          </a:p>
          <a:p>
            <a:pPr lvl="1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2500" dirty="0"/>
              <a:t>Provide or remove H</a:t>
            </a:r>
            <a:r>
              <a:rPr lang="en-US" altLang="en-US" sz="2500" baseline="30000" dirty="0"/>
              <a:t>+</a:t>
            </a:r>
            <a:r>
              <a:rPr lang="en-US" altLang="en-US" sz="2500" dirty="0"/>
              <a:t> and stabilize the </a:t>
            </a:r>
            <a:r>
              <a:rPr lang="en-US" altLang="en-US" sz="2500" dirty="0" err="1"/>
              <a:t>pH.</a:t>
            </a:r>
            <a:endParaRPr lang="en-US" altLang="en-US" sz="2500" dirty="0"/>
          </a:p>
          <a:p>
            <a:pPr lvl="1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2500" dirty="0"/>
              <a:t>Include weak acids that can donate H</a:t>
            </a:r>
            <a:r>
              <a:rPr lang="en-US" altLang="en-US" sz="2500" baseline="30000" dirty="0"/>
              <a:t>+</a:t>
            </a:r>
            <a:r>
              <a:rPr lang="en-US" altLang="en-US" sz="2500" dirty="0"/>
              <a:t> and weak bases that can absorb H</a:t>
            </a:r>
            <a:r>
              <a:rPr lang="en-US" altLang="en-US" sz="2500" baseline="30000" dirty="0"/>
              <a:t>+</a:t>
            </a:r>
            <a:r>
              <a:rPr lang="en-US" altLang="en-US" sz="2500" dirty="0"/>
              <a:t>.</a:t>
            </a:r>
          </a:p>
          <a:p>
            <a:pPr lvl="1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endParaRPr lang="en-US" altLang="en-US" sz="2500" dirty="0"/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2800" dirty="0">
                <a:solidFill>
                  <a:schemeClr val="hlink"/>
                </a:solidFill>
              </a:rPr>
              <a:t>Exhalation of CO</a:t>
            </a:r>
            <a:r>
              <a:rPr lang="en-US" altLang="en-US" sz="2800" baseline="-25000" dirty="0">
                <a:solidFill>
                  <a:schemeClr val="hlink"/>
                </a:solidFill>
              </a:rPr>
              <a:t>2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endParaRPr lang="en-US" altLang="en-US" sz="2800" dirty="0">
              <a:solidFill>
                <a:schemeClr val="hlink"/>
              </a:solidFill>
            </a:endParaRPr>
          </a:p>
          <a:p>
            <a:pPr lvl="1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2500" dirty="0"/>
              <a:t>Increased rate and depth of breathing</a:t>
            </a:r>
          </a:p>
          <a:p>
            <a:pPr lvl="1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2500" dirty="0"/>
              <a:t>Reduces concentration of carbonic acid.</a:t>
            </a:r>
          </a:p>
          <a:p>
            <a:pPr lvl="1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endParaRPr lang="en-US" altLang="en-US" sz="2500" dirty="0"/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2800" dirty="0">
                <a:solidFill>
                  <a:schemeClr val="hlink"/>
                </a:solidFill>
              </a:rPr>
              <a:t>Kidney excretion</a:t>
            </a:r>
          </a:p>
          <a:p>
            <a:pPr lvl="1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2500" dirty="0"/>
              <a:t>Slow but allows removal of other acids rather than carbonic acid.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279F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8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0" dur="500"/>
                                        <p:tgtEl>
                                          <p:spTgt spid="98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8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279F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1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279F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983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83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279F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9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1" dur="500"/>
                                        <p:tgtEl>
                                          <p:spTgt spid="983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83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279F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22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4" dur="500"/>
                                        <p:tgtEl>
                                          <p:spTgt spid="983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83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279F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9" dur="500"/>
                                        <p:tgtEl>
                                          <p:spTgt spid="9830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830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279F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30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2" dur="500"/>
                                        <p:tgtEl>
                                          <p:spTgt spid="9830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830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279F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7" grpId="0" build="p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4">
            <a:extLst>
              <a:ext uri="{FF2B5EF4-FFF2-40B4-BE49-F238E27FC236}">
                <a16:creationId xmlns:a16="http://schemas.microsoft.com/office/drawing/2014/main" id="{988B6B50-0CB5-3DCD-327D-CD5380212F7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/>
              <a:t>Bicarbonate</a:t>
            </a:r>
          </a:p>
        </p:txBody>
      </p:sp>
      <p:sp>
        <p:nvSpPr>
          <p:cNvPr id="101379" name="Rectangle 3">
            <a:extLst>
              <a:ext uri="{FF2B5EF4-FFF2-40B4-BE49-F238E27FC236}">
                <a16:creationId xmlns:a16="http://schemas.microsoft.com/office/drawing/2014/main" id="{9DE3E8A4-DDB1-29D7-DBBC-5020EEC40CB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/>
            <a:r>
              <a:rPr lang="en-US" altLang="en-US" sz="2400"/>
              <a:t>Present in large quantities in both intracellular and extracellular fluids.</a:t>
            </a:r>
          </a:p>
          <a:p>
            <a:pPr eaLnBrk="1" hangingPunct="1"/>
            <a:endParaRPr lang="en-US" altLang="en-US" sz="2400"/>
          </a:p>
          <a:p>
            <a:pPr eaLnBrk="1" hangingPunct="1"/>
            <a:r>
              <a:rPr lang="en-US" altLang="en-US" sz="2400"/>
              <a:t>Removal of Hydrogen by both respiratory and renal systems.</a:t>
            </a:r>
          </a:p>
          <a:p>
            <a:pPr eaLnBrk="1" hangingPunct="1"/>
            <a:endParaRPr lang="en-US" altLang="en-US" sz="2400"/>
          </a:p>
          <a:p>
            <a:pPr eaLnBrk="1" hangingPunct="1"/>
            <a:r>
              <a:rPr lang="en-US" altLang="en-US" sz="2400"/>
              <a:t>kidneys synthesise and reabsorb HCO</a:t>
            </a:r>
            <a:r>
              <a:rPr lang="en-US" altLang="en-US" sz="2400" baseline="-25000"/>
              <a:t>3</a:t>
            </a:r>
            <a:r>
              <a:rPr lang="en-US" altLang="en-US" sz="2400" baseline="30000"/>
              <a:t>-</a:t>
            </a:r>
          </a:p>
          <a:p>
            <a:pPr eaLnBrk="1" hangingPunct="1"/>
            <a:endParaRPr lang="en-US" altLang="en-US" sz="2400" baseline="30000"/>
          </a:p>
          <a:p>
            <a:pPr lvl="1" algn="ctr" eaLnBrk="1" hangingPunct="1">
              <a:buFont typeface="Tahoma" panose="020B0604030504040204" pitchFamily="34" charset="0"/>
              <a:buNone/>
            </a:pPr>
            <a:r>
              <a:rPr lang="en-US" altLang="en-US" sz="2000"/>
              <a:t>H</a:t>
            </a:r>
            <a:r>
              <a:rPr lang="en-US" altLang="en-US" sz="2000" baseline="30000"/>
              <a:t>+</a:t>
            </a:r>
            <a:r>
              <a:rPr lang="en-US" altLang="en-US" sz="2000"/>
              <a:t> + HCO</a:t>
            </a:r>
            <a:r>
              <a:rPr lang="en-US" altLang="en-US" sz="2000" baseline="-25000"/>
              <a:t>3</a:t>
            </a:r>
            <a:r>
              <a:rPr lang="en-US" altLang="en-US" sz="2000" baseline="30000"/>
              <a:t>-</a:t>
            </a:r>
            <a:r>
              <a:rPr lang="en-US" altLang="en-US" sz="2000"/>
              <a:t>		H</a:t>
            </a:r>
            <a:r>
              <a:rPr lang="en-US" altLang="en-US" sz="2000" baseline="-25000"/>
              <a:t>2</a:t>
            </a:r>
            <a:r>
              <a:rPr lang="en-US" altLang="en-US" sz="2000"/>
              <a:t>CO</a:t>
            </a:r>
            <a:r>
              <a:rPr lang="en-US" altLang="en-US" sz="2000" baseline="-25000"/>
              <a:t>3</a:t>
            </a:r>
            <a:r>
              <a:rPr lang="en-US" altLang="en-US" sz="2000"/>
              <a:t>		H</a:t>
            </a:r>
            <a:r>
              <a:rPr lang="en-US" altLang="en-US" sz="2000" baseline="-25000"/>
              <a:t>2</a:t>
            </a:r>
            <a:r>
              <a:rPr lang="en-US" altLang="en-US" sz="2000"/>
              <a:t>O + CO</a:t>
            </a:r>
            <a:r>
              <a:rPr lang="en-US" altLang="en-US" sz="2000" baseline="-25000"/>
              <a:t>2</a:t>
            </a:r>
            <a:endParaRPr lang="en-US" altLang="en-US" baseline="-25000"/>
          </a:p>
          <a:p>
            <a:pPr eaLnBrk="1" hangingPunct="1">
              <a:buFontTx/>
              <a:buNone/>
            </a:pPr>
            <a:endParaRPr lang="en-US" altLang="en-US" baseline="-25000"/>
          </a:p>
          <a:p>
            <a:pPr eaLnBrk="1" hangingPunct="1">
              <a:buFontTx/>
              <a:buNone/>
            </a:pPr>
            <a:r>
              <a:rPr lang="en-US" altLang="en-US" sz="2400"/>
              <a:t>	If there is a shortage of this system can release hydrogen into the system</a:t>
            </a:r>
          </a:p>
        </p:txBody>
      </p:sp>
      <p:sp>
        <p:nvSpPr>
          <p:cNvPr id="19460" name="Line 5">
            <a:extLst>
              <a:ext uri="{FF2B5EF4-FFF2-40B4-BE49-F238E27FC236}">
                <a16:creationId xmlns:a16="http://schemas.microsoft.com/office/drawing/2014/main" id="{4FB0C897-A180-1A10-5EB9-FF3F624F41FB}"/>
              </a:ext>
            </a:extLst>
          </p:cNvPr>
          <p:cNvSpPr>
            <a:spLocks noChangeShapeType="1"/>
          </p:cNvSpPr>
          <p:nvPr/>
        </p:nvSpPr>
        <p:spPr bwMode="auto">
          <a:xfrm>
            <a:off x="3491880" y="4692535"/>
            <a:ext cx="7620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461" name="Line 6">
            <a:extLst>
              <a:ext uri="{FF2B5EF4-FFF2-40B4-BE49-F238E27FC236}">
                <a16:creationId xmlns:a16="http://schemas.microsoft.com/office/drawing/2014/main" id="{CC41737D-AC9E-2F29-882C-555EC2E48C61}"/>
              </a:ext>
            </a:extLst>
          </p:cNvPr>
          <p:cNvSpPr>
            <a:spLocks noChangeShapeType="1"/>
          </p:cNvSpPr>
          <p:nvPr/>
        </p:nvSpPr>
        <p:spPr bwMode="auto">
          <a:xfrm>
            <a:off x="5292080" y="4692535"/>
            <a:ext cx="7620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500"/>
                                        <p:tgtEl>
                                          <p:spTgt spid="1013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13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279F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2" dur="500"/>
                                        <p:tgtEl>
                                          <p:spTgt spid="1013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13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279F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7" dur="500"/>
                                        <p:tgtEl>
                                          <p:spTgt spid="1013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13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279F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8" presetID="5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20" dur="500"/>
                                        <p:tgtEl>
                                          <p:spTgt spid="1013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13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279F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25" dur="500"/>
                                        <p:tgtEl>
                                          <p:spTgt spid="1013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13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279F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79" grpId="0" build="p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0E60FE37-7B65-0CE8-1105-5C99E88A01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Cardiovascular Exercise</a:t>
            </a:r>
          </a:p>
        </p:txBody>
      </p:sp>
      <p:pic>
        <p:nvPicPr>
          <p:cNvPr id="4099" name="Picture 6" descr="Image result for cv exercises">
            <a:extLst>
              <a:ext uri="{FF2B5EF4-FFF2-40B4-BE49-F238E27FC236}">
                <a16:creationId xmlns:a16="http://schemas.microsoft.com/office/drawing/2014/main" id="{75CECDBE-1543-CD70-2B2E-8069A63753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700808"/>
            <a:ext cx="2143125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2" descr="Image result for cv exercises">
            <a:extLst>
              <a:ext uri="{FF2B5EF4-FFF2-40B4-BE49-F238E27FC236}">
                <a16:creationId xmlns:a16="http://schemas.microsoft.com/office/drawing/2014/main" id="{13E9D169-BBA4-5552-3340-FE5643EDE0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6037" y="4941168"/>
            <a:ext cx="3184047" cy="17996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2" descr="https://upload.wikimedia.org/wikipedia/commons/thumb/6/69/Exercise_zones_Fox_and_Haskell.svg/2000px-Exercise_zones_Fox_and_Haskell.svg.png">
            <a:extLst>
              <a:ext uri="{FF2B5EF4-FFF2-40B4-BE49-F238E27FC236}">
                <a16:creationId xmlns:a16="http://schemas.microsoft.com/office/drawing/2014/main" id="{0807C782-03EA-3080-E5B1-E5EF4EE6D7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2060575"/>
            <a:ext cx="5486400" cy="3338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F0D80FB2-88C3-3BF8-E548-C1AF03D09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r>
              <a:rPr lang="en-GB" altLang="en-US"/>
              <a:t>Cardiovascular Fitness</a:t>
            </a:r>
          </a:p>
        </p:txBody>
      </p:sp>
      <p:sp>
        <p:nvSpPr>
          <p:cNvPr id="5123" name="Content Placeholder 2">
            <a:extLst>
              <a:ext uri="{FF2B5EF4-FFF2-40B4-BE49-F238E27FC236}">
                <a16:creationId xmlns:a16="http://schemas.microsoft.com/office/drawing/2014/main" id="{DA95A1A7-254A-7645-C861-3E61FBACAC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50" y="836613"/>
            <a:ext cx="8229600" cy="1296243"/>
          </a:xfrm>
        </p:spPr>
        <p:txBody>
          <a:bodyPr/>
          <a:lstStyle/>
          <a:p>
            <a:pPr marL="0" indent="0" algn="ctr">
              <a:buFont typeface="Arial" panose="020B0604020202020204" pitchFamily="34" charset="0"/>
              <a:buNone/>
            </a:pPr>
            <a:r>
              <a:rPr lang="en-GB" altLang="en-US" sz="2800" dirty="0"/>
              <a:t>The ability of heart, lungs and blood vessels to supply oxygen and nutrients to the working muscles and remove metabolic by-products.</a:t>
            </a:r>
          </a:p>
        </p:txBody>
      </p:sp>
      <p:pic>
        <p:nvPicPr>
          <p:cNvPr id="5124" name="Picture 4" descr="http://www.ideafit.com/files/imagecache/sidebar/files/201202-ifj-sidebar-1.jpg">
            <a:extLst>
              <a:ext uri="{FF2B5EF4-FFF2-40B4-BE49-F238E27FC236}">
                <a16:creationId xmlns:a16="http://schemas.microsoft.com/office/drawing/2014/main" id="{0889D658-7CA9-5E8D-895C-5478F1AAC0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0274" y="2124424"/>
            <a:ext cx="4968552" cy="47335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>
            <a:extLst>
              <a:ext uri="{FF2B5EF4-FFF2-40B4-BE49-F238E27FC236}">
                <a16:creationId xmlns:a16="http://schemas.microsoft.com/office/drawing/2014/main" id="{A77F97A5-48F8-5FB7-1F97-11DDC82CD76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/>
              <a:t>Factors that it may be useful to measure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59996BC3-D552-436F-38FB-DE63DC9E01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745" y="1417638"/>
            <a:ext cx="8291513" cy="4525963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rgbClr val="FF0000"/>
                </a:solidFill>
              </a:rPr>
              <a:t>Heart Rate  - beats per min (</a:t>
            </a:r>
            <a:r>
              <a:rPr lang="en-GB" altLang="en-US" dirty="0" err="1">
                <a:solidFill>
                  <a:srgbClr val="FF0000"/>
                </a:solidFill>
              </a:rPr>
              <a:t>bts</a:t>
            </a:r>
            <a:r>
              <a:rPr lang="en-GB" altLang="en-US" dirty="0">
                <a:solidFill>
                  <a:srgbClr val="FF0000"/>
                </a:solidFill>
              </a:rPr>
              <a:t>/min)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>
                <a:solidFill>
                  <a:srgbClr val="0070C0"/>
                </a:solidFill>
              </a:rPr>
              <a:t>Blood Pressure – mm mercury (mmHg)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Oxygen Uptake – VO</a:t>
            </a:r>
            <a:r>
              <a:rPr lang="en-GB" altLang="en-US" sz="1800" dirty="0"/>
              <a:t>2</a:t>
            </a:r>
            <a:r>
              <a:rPr lang="en-GB" altLang="en-US" dirty="0"/>
              <a:t>max (</a:t>
            </a:r>
            <a:r>
              <a:rPr lang="en-GB" altLang="en-US" dirty="0" err="1"/>
              <a:t>lt</a:t>
            </a:r>
            <a:r>
              <a:rPr lang="en-GB" altLang="en-US" dirty="0"/>
              <a:t>/min &amp; ml/kg/min)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>
                <a:solidFill>
                  <a:srgbClr val="00B050"/>
                </a:solidFill>
              </a:rPr>
              <a:t>Ventilation – </a:t>
            </a:r>
            <a:r>
              <a:rPr lang="en-GB" altLang="en-US" dirty="0" err="1">
                <a:solidFill>
                  <a:srgbClr val="00B050"/>
                </a:solidFill>
              </a:rPr>
              <a:t>lt</a:t>
            </a:r>
            <a:r>
              <a:rPr lang="en-GB" altLang="en-US" dirty="0">
                <a:solidFill>
                  <a:srgbClr val="00B050"/>
                </a:solidFill>
              </a:rPr>
              <a:t>/min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>
                <a:solidFill>
                  <a:srgbClr val="7030A0"/>
                </a:solidFill>
              </a:rPr>
              <a:t>Energy requirements and substrate utilisation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E6C71D10-3D42-D1B4-7494-364E2462D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188913"/>
            <a:ext cx="7543800" cy="863600"/>
          </a:xfrm>
        </p:spPr>
        <p:txBody>
          <a:bodyPr/>
          <a:lstStyle/>
          <a:p>
            <a:pPr eaLnBrk="1" hangingPunct="1"/>
            <a:r>
              <a:rPr lang="en-GB" altLang="en-US"/>
              <a:t>Heart Rate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B0F2582F-F11B-6E09-9C11-92B2D15E8EDE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468313" y="1052513"/>
            <a:ext cx="8569325" cy="1512887"/>
          </a:xfrm>
        </p:spPr>
        <p:txBody>
          <a:bodyPr/>
          <a:lstStyle/>
          <a:p>
            <a:pPr eaLnBrk="1" hangingPunct="1"/>
            <a:r>
              <a:rPr lang="en-GB" altLang="en-US" sz="2000"/>
              <a:t>Number of beats per minute the heart beats in response to physiological demand.</a:t>
            </a:r>
          </a:p>
          <a:p>
            <a:pPr eaLnBrk="1" hangingPunct="1"/>
            <a:r>
              <a:rPr lang="en-GB" altLang="en-US" sz="2000"/>
              <a:t>Linear then curvilinear response to exercise intensity</a:t>
            </a:r>
          </a:p>
        </p:txBody>
      </p:sp>
      <p:sp>
        <p:nvSpPr>
          <p:cNvPr id="7172" name="AutoShape 6" descr="Image result for steady state heart rate">
            <a:extLst>
              <a:ext uri="{FF2B5EF4-FFF2-40B4-BE49-F238E27FC236}">
                <a16:creationId xmlns:a16="http://schemas.microsoft.com/office/drawing/2014/main" id="{66B64642-4535-A2C0-CEBC-E2F79407567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63513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Tahoma" panose="020B0604030504040204" pitchFamily="34" charset="0"/>
            </a:endParaRPr>
          </a:p>
        </p:txBody>
      </p:sp>
      <p:pic>
        <p:nvPicPr>
          <p:cNvPr id="7173" name="Picture 8" descr="http://got2run4me.com/wp-content/uploads/2015/03/IMG_8486-0.png">
            <a:extLst>
              <a:ext uri="{FF2B5EF4-FFF2-40B4-BE49-F238E27FC236}">
                <a16:creationId xmlns:a16="http://schemas.microsoft.com/office/drawing/2014/main" id="{0F9E5F49-032C-436F-3CC9-04D4374B51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913" y="2276475"/>
            <a:ext cx="3563937" cy="2089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4" name="Picture 10" descr="https://the5krunner.files.wordpress.com/2015/10/garmin-vs-tomtom-runner-2-heartrate-steadystate.png?w=762">
            <a:extLst>
              <a:ext uri="{FF2B5EF4-FFF2-40B4-BE49-F238E27FC236}">
                <a16:creationId xmlns:a16="http://schemas.microsoft.com/office/drawing/2014/main" id="{54A75472-2319-F22A-FBA1-3A6175424E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4365625"/>
            <a:ext cx="6107113" cy="238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Picture 14" descr="http://d13geadg2uyg93.cloudfront.net/content/jap/113/3/368/F1.large.jpg">
            <a:extLst>
              <a:ext uri="{FF2B5EF4-FFF2-40B4-BE49-F238E27FC236}">
                <a16:creationId xmlns:a16="http://schemas.microsoft.com/office/drawing/2014/main" id="{DAB3AE4E-09F7-8E03-788F-6B3BC057E3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4775" y="2276475"/>
            <a:ext cx="4302125" cy="160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66421130-9D19-6072-472F-0C74CF434B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Determining Heart Rate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14F481C7-1B3D-1C79-EEF3-78BB5EA680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Resting  - Sit quietly for 2 minutes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Maximal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220-age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210-65%age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Heart rate reserve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Maximal exercise test (step wise)</a:t>
            </a:r>
          </a:p>
          <a:p>
            <a:pPr lvl="1"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Steady state - Intensity where heart rate remains stable (± 3bt/min)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BCFA3823-BD6F-B44E-930B-BB2BABC3CF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849313"/>
          </a:xfrm>
        </p:spPr>
        <p:txBody>
          <a:bodyPr/>
          <a:lstStyle/>
          <a:p>
            <a:r>
              <a:rPr lang="en-GB" altLang="en-US"/>
              <a:t>Using Heart Rate for Training</a:t>
            </a:r>
          </a:p>
        </p:txBody>
      </p:sp>
      <p:pic>
        <p:nvPicPr>
          <p:cNvPr id="9219" name="Picture 2" descr="http://www.fitnessandfuel-la.com/wp-content/uploads/2015/02/HR-zone.jpg">
            <a:extLst>
              <a:ext uri="{FF2B5EF4-FFF2-40B4-BE49-F238E27FC236}">
                <a16:creationId xmlns:a16="http://schemas.microsoft.com/office/drawing/2014/main" id="{3B8815DD-2C87-3300-25A7-17FF6FFAB0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052736"/>
            <a:ext cx="5286375" cy="3781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0" name="Picture 4" descr="http://orlarose.com/wp-content/uploads/2014/02/hr-graph.jpg">
            <a:extLst>
              <a:ext uri="{FF2B5EF4-FFF2-40B4-BE49-F238E27FC236}">
                <a16:creationId xmlns:a16="http://schemas.microsoft.com/office/drawing/2014/main" id="{996F6AA8-F581-A178-7EF9-7359CD1837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4503738"/>
            <a:ext cx="7200900" cy="227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80CAD179-B7DD-8666-A023-9C40BCF026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Blood Pressure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3FE23022-B77D-736B-AFF5-9E71B217CB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340768"/>
            <a:ext cx="8229600" cy="4525963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Pressure exerted on the arterial wall (brachial) during the rhythmic contraction and relaxation of the heart.</a:t>
            </a:r>
          </a:p>
          <a:p>
            <a:pPr eaLnBrk="1" hangingPunct="1"/>
            <a:endParaRPr lang="en-GB" altLang="en-US" sz="2800" dirty="0"/>
          </a:p>
          <a:p>
            <a:pPr eaLnBrk="1" hangingPunct="1"/>
            <a:r>
              <a:rPr lang="en-GB" altLang="en-US" sz="2800" dirty="0"/>
              <a:t>Systolic / Diastolic mmHg</a:t>
            </a:r>
          </a:p>
          <a:p>
            <a:pPr eaLnBrk="1" hangingPunct="1"/>
            <a:endParaRPr lang="en-GB" altLang="en-US" sz="2800" dirty="0"/>
          </a:p>
          <a:p>
            <a:pPr eaLnBrk="1" hangingPunct="1"/>
            <a:r>
              <a:rPr lang="en-GB" altLang="en-US" sz="2800" dirty="0"/>
              <a:t>Mean Arterial Pressure</a:t>
            </a:r>
          </a:p>
          <a:p>
            <a:pPr marL="0" indent="0" eaLnBrk="1" hangingPunct="1">
              <a:buNone/>
            </a:pPr>
            <a:endParaRPr lang="en-GB" altLang="en-US" sz="2800" dirty="0"/>
          </a:p>
          <a:p>
            <a:pPr marL="0" indent="0" eaLnBrk="1" hangingPunct="1">
              <a:buNone/>
            </a:pPr>
            <a:r>
              <a:rPr lang="en-GB" altLang="en-US" sz="2800" dirty="0"/>
              <a:t>	During exercise - </a:t>
            </a:r>
          </a:p>
        </p:txBody>
      </p:sp>
      <p:pic>
        <p:nvPicPr>
          <p:cNvPr id="57346" name="Picture 2" descr="Frontiers | Exercise blood pressure, cardiorespiratory fitness, fatness and  cardiovascular risk in children and adolescents">
            <a:extLst>
              <a:ext uri="{FF2B5EF4-FFF2-40B4-BE49-F238E27FC236}">
                <a16:creationId xmlns:a16="http://schemas.microsoft.com/office/drawing/2014/main" id="{F3743D08-F8D9-A003-54D8-2C7C363DF0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218576"/>
            <a:ext cx="4625405" cy="3603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s://s-media-cache-ak0.pinimg.com/736x/32/db/89/32db896e4306d620cd67454cc00c7b2e.jpg">
            <a:extLst>
              <a:ext uri="{FF2B5EF4-FFF2-40B4-BE49-F238E27FC236}">
                <a16:creationId xmlns:a16="http://schemas.microsoft.com/office/drawing/2014/main" id="{A161E661-6E64-1A06-6E63-AE0CEC5F50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5888"/>
            <a:ext cx="9175750" cy="5545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92F3E734-2192-EE30-CF1D-E292B53F21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750" y="188913"/>
            <a:ext cx="7543800" cy="963612"/>
          </a:xfrm>
        </p:spPr>
        <p:txBody>
          <a:bodyPr/>
          <a:lstStyle/>
          <a:p>
            <a:pPr eaLnBrk="1" hangingPunct="1"/>
            <a:r>
              <a:rPr lang="en-GB" altLang="en-US" sz="4000"/>
              <a:t>Oxygen Uptake (VO</a:t>
            </a:r>
            <a:r>
              <a:rPr lang="en-GB" altLang="en-US" sz="4000" baseline="-25000"/>
              <a:t>2</a:t>
            </a:r>
            <a:r>
              <a:rPr lang="en-GB" altLang="en-US" sz="4000"/>
              <a:t>)</a:t>
            </a:r>
            <a:endParaRPr lang="en-GB" altLang="en-US"/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DE23644B-4187-A342-8973-70158B214B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484313"/>
            <a:ext cx="8569200" cy="417671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sz="2800" dirty="0">
                <a:solidFill>
                  <a:srgbClr val="00B050"/>
                </a:solidFill>
              </a:rPr>
              <a:t>VO</a:t>
            </a:r>
            <a:r>
              <a:rPr lang="en-GB" altLang="en-US" sz="2800" baseline="-25000" dirty="0">
                <a:solidFill>
                  <a:srgbClr val="00B050"/>
                </a:solidFill>
              </a:rPr>
              <a:t>2</a:t>
            </a:r>
            <a:r>
              <a:rPr lang="en-GB" altLang="en-US" sz="2800" dirty="0">
                <a:solidFill>
                  <a:srgbClr val="00B050"/>
                </a:solidFill>
              </a:rPr>
              <a:t> - The amount of oxygen required to sustain aerobic energy requirements at any given intensity of exercise</a:t>
            </a:r>
            <a:r>
              <a:rPr lang="en-GB" altLang="en-US" sz="2800" dirty="0"/>
              <a:t>.</a:t>
            </a:r>
          </a:p>
          <a:p>
            <a:pPr marL="0" indent="0" eaLnBrk="1" hangingPunct="1">
              <a:buNone/>
            </a:pPr>
            <a:endParaRPr lang="en-GB" altLang="en-US" sz="2800" dirty="0"/>
          </a:p>
          <a:p>
            <a:pPr marL="0" indent="0" eaLnBrk="1" hangingPunct="1">
              <a:buNone/>
            </a:pPr>
            <a:r>
              <a:rPr lang="en-GB" altLang="en-US" sz="2800" dirty="0">
                <a:solidFill>
                  <a:srgbClr val="0070C0"/>
                </a:solidFill>
              </a:rPr>
              <a:t>VO</a:t>
            </a:r>
            <a:r>
              <a:rPr lang="en-GB" altLang="en-US" sz="1600" dirty="0">
                <a:solidFill>
                  <a:srgbClr val="0070C0"/>
                </a:solidFill>
              </a:rPr>
              <a:t>2</a:t>
            </a:r>
            <a:r>
              <a:rPr lang="en-GB" altLang="en-US" sz="2800" dirty="0">
                <a:solidFill>
                  <a:srgbClr val="0070C0"/>
                </a:solidFill>
              </a:rPr>
              <a:t>max – the </a:t>
            </a:r>
            <a:r>
              <a:rPr lang="en-GB" altLang="en-US" sz="2800" dirty="0">
                <a:solidFill>
                  <a:srgbClr val="FF0000"/>
                </a:solidFill>
              </a:rPr>
              <a:t>maximal</a:t>
            </a:r>
            <a:r>
              <a:rPr lang="en-GB" altLang="en-US" sz="2800" dirty="0">
                <a:solidFill>
                  <a:srgbClr val="0070C0"/>
                </a:solidFill>
              </a:rPr>
              <a:t> amount of oxygen that can be used within the aerobic energy pathways.</a:t>
            </a:r>
          </a:p>
          <a:p>
            <a:pPr eaLnBrk="1" hangingPunct="1"/>
            <a:endParaRPr lang="en-GB" altLang="en-US" sz="2800" dirty="0">
              <a:solidFill>
                <a:srgbClr val="0070C0"/>
              </a:solidFill>
            </a:endParaRPr>
          </a:p>
          <a:p>
            <a:pPr lvl="1" eaLnBrk="1" hangingPunct="1"/>
            <a:r>
              <a:rPr lang="en-GB" altLang="en-US" sz="2400" dirty="0"/>
              <a:t>Expressed as </a:t>
            </a:r>
            <a:r>
              <a:rPr lang="en-GB" altLang="en-US" sz="2400" dirty="0" err="1"/>
              <a:t>lt</a:t>
            </a:r>
            <a:r>
              <a:rPr lang="en-GB" altLang="en-US" sz="2400" dirty="0"/>
              <a:t>/min – absolute value</a:t>
            </a:r>
          </a:p>
          <a:p>
            <a:pPr lvl="1" eaLnBrk="1" hangingPunct="1"/>
            <a:r>
              <a:rPr lang="en-GB" altLang="en-US" sz="2400" dirty="0"/>
              <a:t>Expressed as ml/kg/min – relative value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A7F1E6-DC91-FFD0-5A12-3139854178E9}"/>
              </a:ext>
            </a:extLst>
          </p:cNvPr>
          <p:cNvSpPr txBox="1"/>
          <p:nvPr/>
        </p:nvSpPr>
        <p:spPr>
          <a:xfrm>
            <a:off x="683444" y="5877272"/>
            <a:ext cx="79928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Allows for the calculation of energy consumption and substrate utilisation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pPr algn="ctr"/>
            <a:r>
              <a:rPr lang="en-GB" dirty="0">
                <a:solidFill>
                  <a:srgbClr val="FF0000"/>
                </a:solidFill>
              </a:rPr>
              <a:t>RER or RQ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916627F7-EF6A-6827-E9EB-5C55C63C4E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en-GB" altLang="en-US"/>
              <a:t>Oxygen Uptake</a:t>
            </a:r>
          </a:p>
        </p:txBody>
      </p:sp>
      <p:pic>
        <p:nvPicPr>
          <p:cNvPr id="13315" name="Picture 2" descr="http://www.iperformanceathlete.com/uploads/1/1/6/8/11682185/4757698_orig.jpg">
            <a:extLst>
              <a:ext uri="{FF2B5EF4-FFF2-40B4-BE49-F238E27FC236}">
                <a16:creationId xmlns:a16="http://schemas.microsoft.com/office/drawing/2014/main" id="{C8806E45-0749-FD85-CCA1-D6A249B633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0144" y="2204864"/>
            <a:ext cx="6843712" cy="300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6D27FC50-0F07-D51F-8AC2-4C16954A7F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Oxygen uptake &amp; Heart Rate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A597976E-79B2-29B6-74AC-C1BFDBCDB1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556792"/>
            <a:ext cx="8229600" cy="45259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/>
              <a:t>Exercise economy – the oxygen uptake required to sustain a specific intensity of exercise</a:t>
            </a:r>
          </a:p>
        </p:txBody>
      </p:sp>
      <p:pic>
        <p:nvPicPr>
          <p:cNvPr id="14340" name="Picture 5" descr="http://www.nismat.org/data/images/wr_vs_o29881485569.gif">
            <a:extLst>
              <a:ext uri="{FF2B5EF4-FFF2-40B4-BE49-F238E27FC236}">
                <a16:creationId xmlns:a16="http://schemas.microsoft.com/office/drawing/2014/main" id="{1ABE1A71-E917-0CC5-1CC0-FA4A941823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996952"/>
            <a:ext cx="3898900" cy="3430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1" name="Picture 7" descr="https://encrypted-tbn3.gstatic.com/images?q=tbn:ANd9GcRynKIm1NZecI1NyRHFsWgus9ikBX0RMM5XLEYb9mD4_ZHAFyK8">
            <a:extLst>
              <a:ext uri="{FF2B5EF4-FFF2-40B4-BE49-F238E27FC236}">
                <a16:creationId xmlns:a16="http://schemas.microsoft.com/office/drawing/2014/main" id="{CB1DDDF9-C942-E8B0-2897-6A7AE28FF2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0505" y="3356992"/>
            <a:ext cx="4371975" cy="2624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47B78E46-8C7A-FC44-231E-5B7E3A7161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Factors Affecting VO</a:t>
            </a:r>
            <a:r>
              <a:rPr lang="en-GB" altLang="en-US" baseline="-25000"/>
              <a:t>2</a:t>
            </a:r>
            <a:r>
              <a:rPr lang="en-GB" altLang="en-US"/>
              <a:t>max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41A4A493-FF4D-501C-C269-60A1892BD7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844675"/>
            <a:ext cx="7543800" cy="4251325"/>
          </a:xfrm>
        </p:spPr>
        <p:txBody>
          <a:bodyPr/>
          <a:lstStyle/>
          <a:p>
            <a:pPr eaLnBrk="1" hangingPunct="1"/>
            <a:r>
              <a:rPr lang="en-GB" altLang="en-US" dirty="0"/>
              <a:t>Respiration</a:t>
            </a:r>
          </a:p>
          <a:p>
            <a:pPr eaLnBrk="1" hangingPunct="1"/>
            <a:r>
              <a:rPr lang="en-GB" altLang="en-US" dirty="0"/>
              <a:t>Vascular system</a:t>
            </a:r>
          </a:p>
          <a:p>
            <a:pPr eaLnBrk="1" hangingPunct="1"/>
            <a:r>
              <a:rPr lang="en-GB" altLang="en-US" dirty="0"/>
              <a:t>Cardiac function</a:t>
            </a:r>
          </a:p>
          <a:p>
            <a:pPr eaLnBrk="1" hangingPunct="1"/>
            <a:r>
              <a:rPr lang="en-GB" altLang="en-US" dirty="0"/>
              <a:t>Blood volume and Hb </a:t>
            </a:r>
            <a:r>
              <a:rPr lang="en-GB" altLang="en-US" dirty="0" err="1"/>
              <a:t>conc</a:t>
            </a:r>
            <a:r>
              <a:rPr lang="en-GB" altLang="en-US" baseline="30000" dirty="0" err="1"/>
              <a:t>n</a:t>
            </a:r>
            <a:endParaRPr lang="en-GB" altLang="en-US" dirty="0"/>
          </a:p>
          <a:p>
            <a:pPr eaLnBrk="1" hangingPunct="1"/>
            <a:r>
              <a:rPr lang="en-GB" altLang="en-US" dirty="0"/>
              <a:t>A-VO</a:t>
            </a:r>
            <a:r>
              <a:rPr lang="en-GB" altLang="en-US" baseline="-25000" dirty="0"/>
              <a:t>2</a:t>
            </a:r>
            <a:r>
              <a:rPr lang="en-GB" altLang="en-US" dirty="0"/>
              <a:t>difference</a:t>
            </a:r>
          </a:p>
          <a:p>
            <a:pPr eaLnBrk="1" hangingPunct="1"/>
            <a:r>
              <a:rPr lang="en-GB" altLang="en-US" dirty="0"/>
              <a:t>Muscle fibre type</a:t>
            </a:r>
          </a:p>
          <a:p>
            <a:pPr eaLnBrk="1" hangingPunct="1"/>
            <a:r>
              <a:rPr lang="en-GB" altLang="en-US" dirty="0"/>
              <a:t>Concentrate of Mitochondria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5672" name="Group 376">
            <a:extLst>
              <a:ext uri="{FF2B5EF4-FFF2-40B4-BE49-F238E27FC236}">
                <a16:creationId xmlns:a16="http://schemas.microsoft.com/office/drawing/2014/main" id="{E6E4AE9D-C8AE-564A-5088-542852F12E0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8109005"/>
              </p:ext>
            </p:extLst>
          </p:nvPr>
        </p:nvGraphicFramePr>
        <p:xfrm>
          <a:off x="528183" y="1780762"/>
          <a:ext cx="7883525" cy="4768850"/>
        </p:xfrm>
        <a:graphic>
          <a:graphicData uri="http://schemas.openxmlformats.org/drawingml/2006/table">
            <a:tbl>
              <a:tblPr/>
              <a:tblGrid>
                <a:gridCol w="11033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033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0331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049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0331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8268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182687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822949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 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18-25</a:t>
                      </a:r>
                    </a:p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years old </a:t>
                      </a:r>
                      <a:endParaRPr kumimoji="0" lang="en-GB" alt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26-35</a:t>
                      </a:r>
                    </a:p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years old </a:t>
                      </a:r>
                      <a:endParaRPr kumimoji="0" lang="en-GB" alt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36-45</a:t>
                      </a:r>
                    </a:p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years old </a:t>
                      </a:r>
                      <a:endParaRPr kumimoji="0" lang="en-GB" alt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46-55</a:t>
                      </a:r>
                    </a:p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years old </a:t>
                      </a:r>
                      <a:endParaRPr kumimoji="0" lang="en-GB" alt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56-65</a:t>
                      </a:r>
                    </a:p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years old </a:t>
                      </a:r>
                      <a:endParaRPr kumimoji="0" lang="en-GB" alt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65+</a:t>
                      </a:r>
                    </a:p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years old </a:t>
                      </a:r>
                      <a:endParaRPr kumimoji="0" lang="en-GB" alt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8731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excellent </a:t>
                      </a:r>
                      <a:endParaRPr kumimoji="0" lang="en-GB" alt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&gt;60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&gt;56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&gt;51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&gt;45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&gt;41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&gt;37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0318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good </a:t>
                      </a:r>
                      <a:endParaRPr kumimoji="0" lang="en-GB" alt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52-60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49-56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43-51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39-45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36-41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33-37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22949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above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average </a:t>
                      </a:r>
                      <a:endParaRPr kumimoji="0" lang="en-GB" alt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47-51 </a:t>
                      </a:r>
                      <a:endParaRPr kumimoji="0" lang="en-GB" alt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43-48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39-42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35-38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32-35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29-32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60318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average </a:t>
                      </a:r>
                      <a:endParaRPr kumimoji="0" lang="en-GB" alt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42-46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40-42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35-38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32-35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30-31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26-28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22949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below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average </a:t>
                      </a:r>
                      <a:endParaRPr kumimoji="0" lang="en-GB" alt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37-41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35-39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31-34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29-31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26-29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22-25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60318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poor </a:t>
                      </a:r>
                      <a:endParaRPr kumimoji="0" lang="en-GB" alt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30-36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30-34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26-30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25-28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22-25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20-21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60318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very poor </a:t>
                      </a:r>
                      <a:endParaRPr kumimoji="0" lang="en-GB" alt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&lt;30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&lt;30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&lt;26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&lt;25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&lt;22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&lt;20 </a:t>
                      </a:r>
                      <a:endParaRPr kumimoji="0" lang="en-GB" alt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17484" name="Rectangle 374">
            <a:extLst>
              <a:ext uri="{FF2B5EF4-FFF2-40B4-BE49-F238E27FC236}">
                <a16:creationId xmlns:a16="http://schemas.microsoft.com/office/drawing/2014/main" id="{9DC45ED7-2EA0-6803-2FEE-7542B1449B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650" y="304800"/>
            <a:ext cx="8137525" cy="1431925"/>
          </a:xfrm>
        </p:spPr>
        <p:txBody>
          <a:bodyPr/>
          <a:lstStyle/>
          <a:p>
            <a:pPr eaLnBrk="1" hangingPunct="1"/>
            <a:r>
              <a:rPr lang="en-GB" altLang="en-US" sz="4000" dirty="0"/>
              <a:t>VO</a:t>
            </a:r>
            <a:r>
              <a:rPr lang="en-GB" altLang="en-US" sz="4000" baseline="-25000" dirty="0"/>
              <a:t>2</a:t>
            </a:r>
            <a:r>
              <a:rPr lang="en-GB" altLang="en-US" sz="4000" dirty="0"/>
              <a:t>max Norm values for Men</a:t>
            </a:r>
            <a:br>
              <a:rPr lang="en-GB" altLang="en-US" sz="4000" dirty="0"/>
            </a:br>
            <a:r>
              <a:rPr lang="en-GB" altLang="en-US" sz="4000" dirty="0"/>
              <a:t> (ml/kg/min)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CB8274C7-A529-3833-4DA5-E3B7A7E93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304800"/>
            <a:ext cx="7926387" cy="1431925"/>
          </a:xfrm>
        </p:spPr>
        <p:txBody>
          <a:bodyPr/>
          <a:lstStyle/>
          <a:p>
            <a:pPr eaLnBrk="1" hangingPunct="1"/>
            <a:r>
              <a:rPr lang="en-GB" altLang="en-US" sz="3600"/>
              <a:t>VO</a:t>
            </a:r>
            <a:r>
              <a:rPr lang="en-GB" altLang="en-US" sz="3600" baseline="-25000"/>
              <a:t>2</a:t>
            </a:r>
            <a:r>
              <a:rPr lang="en-GB" altLang="en-US" sz="3600"/>
              <a:t>max Norm values for Women</a:t>
            </a:r>
            <a:br>
              <a:rPr lang="en-GB" altLang="en-US" sz="3600"/>
            </a:br>
            <a:r>
              <a:rPr lang="en-GB" altLang="en-US" sz="3600"/>
              <a:t>(ml/kg/min)</a:t>
            </a:r>
          </a:p>
        </p:txBody>
      </p:sp>
      <p:graphicFrame>
        <p:nvGraphicFramePr>
          <p:cNvPr id="57729" name="Group 385">
            <a:extLst>
              <a:ext uri="{FF2B5EF4-FFF2-40B4-BE49-F238E27FC236}">
                <a16:creationId xmlns:a16="http://schemas.microsoft.com/office/drawing/2014/main" id="{414D5FE7-419A-9A5A-42B8-E876229FF585}"/>
              </a:ext>
            </a:extLst>
          </p:cNvPr>
          <p:cNvGraphicFramePr>
            <a:graphicFrameLocks noGrp="1"/>
          </p:cNvGraphicFramePr>
          <p:nvPr>
            <p:ph type="tbl" idx="1"/>
          </p:nvPr>
        </p:nvGraphicFramePr>
        <p:xfrm>
          <a:off x="395288" y="1981200"/>
          <a:ext cx="8424862" cy="4318000"/>
        </p:xfrm>
        <a:graphic>
          <a:graphicData uri="http://schemas.openxmlformats.org/drawingml/2006/table">
            <a:tbl>
              <a:tblPr/>
              <a:tblGrid>
                <a:gridCol w="12239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810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334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7951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779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6523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2636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774814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 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18-25</a:t>
                      </a:r>
                    </a:p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Years old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26-35</a:t>
                      </a:r>
                    </a:p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years old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36-45</a:t>
                      </a:r>
                    </a:p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years old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46-55</a:t>
                      </a:r>
                    </a:p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years old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56-65</a:t>
                      </a:r>
                    </a:p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years old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65+</a:t>
                      </a:r>
                    </a:p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years old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7908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excellent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56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52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45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40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37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32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6320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good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47-56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45-52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38-45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34-40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32-37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28-32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9205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Above</a:t>
                      </a:r>
                    </a:p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average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42-46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39-44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34-37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31-33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28-31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25-27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6320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average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38-41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35-38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31-33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28-30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25-27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22-24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79205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Below</a:t>
                      </a:r>
                    </a:p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average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33-37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31-34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27-30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25-27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22-24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19-22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76320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poor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28-32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26-30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22-26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20-24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18-21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17-18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77908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very poor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&lt;28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&lt;26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&lt;22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&lt;20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&lt;18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ahoma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pitchFamily="2" charset="-122"/>
                          <a:cs typeface="Arial" charset="0"/>
                        </a:rPr>
                        <a:t>&lt;17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pitchFamily="2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154F2EF4-CC6B-2A69-8455-A87718367F9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94329" y="0"/>
            <a:ext cx="7342187" cy="1012726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/>
            <a:r>
              <a:rPr lang="en-US" altLang="en-US" sz="3600" dirty="0"/>
              <a:t>Factors Affecting the Adaptation to Aerobic Training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4A575D3F-5002-DB7F-5607-5BEB12DE05D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94229" y="1053306"/>
            <a:ext cx="8598251" cy="4751387"/>
          </a:xfrm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/>
            <a:r>
              <a:rPr lang="en-US" altLang="en-US" sz="2200" dirty="0">
                <a:solidFill>
                  <a:schemeClr val="folHlink"/>
                </a:solidFill>
              </a:rPr>
              <a:t>Heredity</a:t>
            </a:r>
            <a:r>
              <a:rPr lang="en-US" altLang="en-US" sz="2200" dirty="0"/>
              <a:t> accounts for between 25% and 50% of the variance in VO</a:t>
            </a:r>
            <a:r>
              <a:rPr lang="en-US" altLang="en-US" sz="2200" baseline="-25000" dirty="0"/>
              <a:t>2</a:t>
            </a:r>
            <a:r>
              <a:rPr lang="en-US" altLang="en-US" sz="2200" dirty="0"/>
              <a:t> Max values.</a:t>
            </a:r>
          </a:p>
          <a:p>
            <a:pPr eaLnBrk="1" hangingPunct="1"/>
            <a:endParaRPr lang="en-US" altLang="en-US" sz="2200" dirty="0"/>
          </a:p>
          <a:p>
            <a:pPr eaLnBrk="1" hangingPunct="1"/>
            <a:r>
              <a:rPr lang="en-US" altLang="en-US" sz="2200" dirty="0">
                <a:solidFill>
                  <a:schemeClr val="folHlink"/>
                </a:solidFill>
              </a:rPr>
              <a:t>Age</a:t>
            </a:r>
            <a:r>
              <a:rPr lang="en-US" altLang="en-US" sz="2200" dirty="0"/>
              <a:t>-Related decreases in VO</a:t>
            </a:r>
            <a:r>
              <a:rPr lang="en-US" altLang="en-US" sz="2200" baseline="-25000" dirty="0"/>
              <a:t>2</a:t>
            </a:r>
            <a:r>
              <a:rPr lang="en-US" altLang="en-US" sz="2200" dirty="0"/>
              <a:t> Max might partly result from an age-related decrease in activity levels.</a:t>
            </a:r>
          </a:p>
          <a:p>
            <a:pPr eaLnBrk="1" hangingPunct="1"/>
            <a:endParaRPr lang="en-US" altLang="en-US" sz="2200" dirty="0"/>
          </a:p>
          <a:p>
            <a:pPr eaLnBrk="1" hangingPunct="1"/>
            <a:r>
              <a:rPr lang="en-US" altLang="en-US" sz="2200" dirty="0">
                <a:solidFill>
                  <a:schemeClr val="folHlink"/>
                </a:solidFill>
              </a:rPr>
              <a:t>Gender </a:t>
            </a:r>
            <a:r>
              <a:rPr lang="en-US" altLang="en-US" sz="2200" dirty="0"/>
              <a:t>plays a small role (10% difference) in the VO</a:t>
            </a:r>
            <a:r>
              <a:rPr lang="en-US" altLang="en-US" sz="2200" baseline="-25000" dirty="0"/>
              <a:t>2</a:t>
            </a:r>
            <a:r>
              <a:rPr lang="en-US" altLang="en-US" sz="2200" dirty="0"/>
              <a:t> Max values of male and female endurance athletes.</a:t>
            </a:r>
          </a:p>
          <a:p>
            <a:pPr eaLnBrk="1" hangingPunct="1"/>
            <a:endParaRPr lang="en-US" altLang="en-US" sz="2200" dirty="0"/>
          </a:p>
          <a:p>
            <a:pPr eaLnBrk="1" hangingPunct="1"/>
            <a:r>
              <a:rPr lang="en-US" altLang="en-US" sz="2200" dirty="0"/>
              <a:t>There will be </a:t>
            </a:r>
            <a:r>
              <a:rPr lang="en-US" altLang="en-US" sz="2200" dirty="0">
                <a:solidFill>
                  <a:schemeClr val="folHlink"/>
                </a:solidFill>
              </a:rPr>
              <a:t>RESPONDERS</a:t>
            </a:r>
            <a:r>
              <a:rPr lang="en-US" altLang="en-US" sz="2200" dirty="0"/>
              <a:t> (large improvement) </a:t>
            </a:r>
            <a:r>
              <a:rPr lang="en-US" altLang="en-US" sz="2200" dirty="0">
                <a:solidFill>
                  <a:srgbClr val="5B0547"/>
                </a:solidFill>
              </a:rPr>
              <a:t>LOW</a:t>
            </a:r>
            <a:r>
              <a:rPr lang="en-US" altLang="en-US" sz="2200" dirty="0"/>
              <a:t> and possibly  </a:t>
            </a:r>
            <a:r>
              <a:rPr lang="en-US" altLang="en-US" sz="2200" dirty="0">
                <a:solidFill>
                  <a:schemeClr val="folHlink"/>
                </a:solidFill>
              </a:rPr>
              <a:t>NONRESPONDERS</a:t>
            </a:r>
            <a:r>
              <a:rPr lang="en-US" altLang="en-US" sz="2200" dirty="0"/>
              <a:t> (little improvement) among groups of people who experience identical training.</a:t>
            </a:r>
          </a:p>
          <a:p>
            <a:pPr eaLnBrk="1" hangingPunct="1"/>
            <a:endParaRPr lang="en-US" altLang="en-US" sz="2200" dirty="0"/>
          </a:p>
          <a:p>
            <a:pPr eaLnBrk="1" hangingPunct="1"/>
            <a:r>
              <a:rPr lang="en-US" altLang="en-US" sz="2200" dirty="0"/>
              <a:t>The greater the </a:t>
            </a:r>
            <a:r>
              <a:rPr lang="en-US" altLang="en-US" sz="2200" dirty="0">
                <a:solidFill>
                  <a:schemeClr val="folHlink"/>
                </a:solidFill>
              </a:rPr>
              <a:t>Specificity of Training </a:t>
            </a:r>
            <a:r>
              <a:rPr lang="en-US" altLang="en-US" sz="2200" dirty="0"/>
              <a:t>for a given sport or activity, the greater the improvement in performance.</a:t>
            </a:r>
          </a:p>
        </p:txBody>
      </p:sp>
    </p:spTree>
  </p:cSld>
  <p:clrMapOvr>
    <a:masterClrMapping/>
  </p:clrMapOvr>
  <p:transition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98B72A3C-C85B-94B1-9AC0-1281A86756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Measuring VO</a:t>
            </a:r>
            <a:r>
              <a:rPr lang="en-GB" altLang="en-US" baseline="-25000"/>
              <a:t>2</a:t>
            </a:r>
            <a:r>
              <a:rPr lang="en-GB" altLang="en-US"/>
              <a:t>max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186AD96F-18A7-0102-1F25-10B098CEBCA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850" y="1412875"/>
            <a:ext cx="8496300" cy="5184775"/>
          </a:xfrm>
        </p:spPr>
        <p:txBody>
          <a:bodyPr/>
          <a:lstStyle/>
          <a:p>
            <a:pPr marL="0" indent="0" eaLnBrk="1" hangingPunct="1">
              <a:lnSpc>
                <a:spcPct val="80000"/>
              </a:lnSpc>
              <a:buFont typeface="Arial" panose="020B0604020202020204" pitchFamily="34" charset="0"/>
              <a:buNone/>
              <a:defRPr/>
            </a:pPr>
            <a:r>
              <a:rPr lang="en-GB" altLang="en-US" sz="2000" dirty="0"/>
              <a:t>Submaximal</a:t>
            </a:r>
          </a:p>
          <a:p>
            <a:pPr marL="990600" lvl="1" indent="-533400" eaLnBrk="1" hangingPunct="1">
              <a:lnSpc>
                <a:spcPct val="80000"/>
              </a:lnSpc>
              <a:defRPr/>
            </a:pPr>
            <a:r>
              <a:rPr lang="en-GB" altLang="en-US" sz="2000" dirty="0"/>
              <a:t>Multi-stage fitness assessment (bleep test)</a:t>
            </a:r>
          </a:p>
          <a:p>
            <a:pPr marL="990600" lvl="1" indent="-533400" eaLnBrk="1" hangingPunct="1">
              <a:lnSpc>
                <a:spcPct val="80000"/>
              </a:lnSpc>
              <a:defRPr/>
            </a:pPr>
            <a:r>
              <a:rPr lang="en-GB" altLang="en-US" sz="2000" dirty="0" err="1"/>
              <a:t>Astrand</a:t>
            </a:r>
            <a:r>
              <a:rPr lang="en-GB" altLang="en-US" sz="2000" dirty="0"/>
              <a:t> cycle test</a:t>
            </a:r>
          </a:p>
          <a:p>
            <a:pPr marL="990600" lvl="1" indent="-533400" eaLnBrk="1" hangingPunct="1">
              <a:lnSpc>
                <a:spcPct val="80000"/>
              </a:lnSpc>
              <a:defRPr/>
            </a:pPr>
            <a:r>
              <a:rPr lang="en-GB" altLang="en-US" sz="2000" dirty="0" err="1"/>
              <a:t>Balke</a:t>
            </a:r>
            <a:r>
              <a:rPr lang="en-GB" altLang="en-US" sz="2000" dirty="0"/>
              <a:t> 15 min run</a:t>
            </a:r>
          </a:p>
          <a:p>
            <a:pPr marL="990600" lvl="1" indent="-533400" eaLnBrk="1" hangingPunct="1">
              <a:lnSpc>
                <a:spcPct val="80000"/>
              </a:lnSpc>
              <a:defRPr/>
            </a:pPr>
            <a:r>
              <a:rPr lang="en-GB" altLang="en-US" sz="2000" dirty="0"/>
              <a:t>Maximal oxygen uptake for each of the assessments, mentions can be determined using the following equations.</a:t>
            </a:r>
          </a:p>
          <a:p>
            <a:pPr marL="990600" lvl="1" indent="-533400" eaLnBrk="1" hangingPunct="1">
              <a:lnSpc>
                <a:spcPct val="80000"/>
              </a:lnSpc>
              <a:defRPr/>
            </a:pPr>
            <a:endParaRPr lang="en-GB" altLang="en-US" sz="2000" u="sng" dirty="0"/>
          </a:p>
          <a:p>
            <a:pPr marL="57150" indent="0" eaLnBrk="1" hangingPunct="1">
              <a:lnSpc>
                <a:spcPct val="80000"/>
              </a:lnSpc>
              <a:buFont typeface="Arial" panose="020B0604020202020204" pitchFamily="34" charset="0"/>
              <a:buNone/>
              <a:defRPr/>
            </a:pPr>
            <a:r>
              <a:rPr lang="en-GB" altLang="en-US" sz="2000" u="sng" dirty="0"/>
              <a:t>1-mile steady state jog</a:t>
            </a:r>
          </a:p>
          <a:p>
            <a:pPr marL="990600" lvl="1" indent="-533400" eaLnBrk="1" hangingPunct="1">
              <a:lnSpc>
                <a:spcPct val="80000"/>
              </a:lnSpc>
              <a:buFontTx/>
              <a:buNone/>
              <a:defRPr/>
            </a:pPr>
            <a:endParaRPr lang="en-GB" altLang="en-US" sz="2000" dirty="0"/>
          </a:p>
          <a:p>
            <a:pPr marL="990600" lvl="1" indent="-5334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2000" dirty="0"/>
              <a:t>100.5 – 0.1636(BW kg) – 1.438 (time min) – 0.1928 (HR bpm) + 8.344 (male 							       only)</a:t>
            </a:r>
            <a:endParaRPr lang="en-GB" altLang="en-US" sz="2000" u="sng" dirty="0"/>
          </a:p>
          <a:p>
            <a:pPr marL="590550" indent="-533400" eaLnBrk="1" hangingPunct="1">
              <a:lnSpc>
                <a:spcPct val="80000"/>
              </a:lnSpc>
              <a:buFont typeface="Arial" panose="020B0604020202020204" pitchFamily="34" charset="0"/>
              <a:buNone/>
              <a:defRPr/>
            </a:pPr>
            <a:r>
              <a:rPr lang="en-GB" altLang="en-US" sz="2000" u="sng" dirty="0"/>
              <a:t>Queens College Step test (41.3 cm high @ 22/24 steps /min for 3 minutes</a:t>
            </a:r>
          </a:p>
          <a:p>
            <a:pPr marL="990600" lvl="1" indent="-533400" eaLnBrk="1" hangingPunct="1">
              <a:lnSpc>
                <a:spcPct val="80000"/>
              </a:lnSpc>
              <a:buFontTx/>
              <a:buNone/>
              <a:defRPr/>
            </a:pPr>
            <a:endParaRPr lang="en-GB" altLang="en-US" sz="2000" u="sng" dirty="0"/>
          </a:p>
          <a:p>
            <a:pPr marL="990600" lvl="1" indent="-5334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2000" dirty="0"/>
              <a:t>Men	111.33 – (0.42 HR bpm)	Women	65.81 – (0.1847 HR bpm)</a:t>
            </a:r>
          </a:p>
          <a:p>
            <a:pPr marL="990600" lvl="1" indent="-533400" eaLnBrk="1" hangingPunct="1">
              <a:lnSpc>
                <a:spcPct val="80000"/>
              </a:lnSpc>
              <a:buFontTx/>
              <a:buNone/>
              <a:defRPr/>
            </a:pPr>
            <a:endParaRPr lang="en-GB" altLang="en-US" sz="2000" u="sng" dirty="0"/>
          </a:p>
          <a:p>
            <a:pPr marL="0" indent="0" eaLnBrk="1" hangingPunct="1">
              <a:lnSpc>
                <a:spcPct val="80000"/>
              </a:lnSpc>
              <a:buFont typeface="Arial" panose="020B0604020202020204" pitchFamily="34" charset="0"/>
              <a:buNone/>
              <a:defRPr/>
            </a:pPr>
            <a:r>
              <a:rPr lang="en-GB" altLang="en-US" sz="2000" u="sng" dirty="0"/>
              <a:t>Maximal </a:t>
            </a:r>
          </a:p>
          <a:p>
            <a:pPr marL="0" indent="0" eaLnBrk="1" hangingPunct="1">
              <a:lnSpc>
                <a:spcPct val="80000"/>
              </a:lnSpc>
              <a:buFont typeface="Arial" panose="020B0604020202020204" pitchFamily="34" charset="0"/>
              <a:buNone/>
              <a:defRPr/>
            </a:pPr>
            <a:endParaRPr lang="en-GB" altLang="en-US" sz="2000" u="sng" dirty="0"/>
          </a:p>
          <a:p>
            <a:pPr marL="0" indent="0" eaLnBrk="1" hangingPunct="1">
              <a:lnSpc>
                <a:spcPct val="80000"/>
              </a:lnSpc>
              <a:buFont typeface="Arial" panose="020B0604020202020204" pitchFamily="34" charset="0"/>
              <a:buNone/>
              <a:defRPr/>
            </a:pPr>
            <a:r>
              <a:rPr lang="en-GB" altLang="en-US" sz="2000" dirty="0"/>
              <a:t> expired air sampling at max exercise using step wise protocol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E79B9-BFBB-4C6F-D7A3-84AA304C2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29109"/>
            <a:ext cx="8229600" cy="1143000"/>
          </a:xfrm>
        </p:spPr>
        <p:txBody>
          <a:bodyPr/>
          <a:lstStyle/>
          <a:p>
            <a:r>
              <a:rPr lang="en-GB" dirty="0"/>
              <a:t>Maximal Athletic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4ABF4-A9EE-514F-FDAC-8E68FA9B21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en-GB"/>
              <a:t>Balance </a:t>
            </a:r>
            <a:r>
              <a:rPr lang="en-GB" dirty="0"/>
              <a:t>Intensity v Fatigue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rgbClr val="00B050"/>
                </a:solidFill>
              </a:rPr>
              <a:t>Daily diet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00B050"/>
                </a:solidFill>
              </a:rPr>
              <a:t>Dietary profiling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00B050"/>
                </a:solidFill>
              </a:rPr>
              <a:t>Dietary strategies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00B050"/>
                </a:solidFill>
              </a:rPr>
              <a:t>Supplementation strategies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00B050"/>
                </a:solidFill>
              </a:rPr>
              <a:t>Performance optimisation strategies</a:t>
            </a:r>
          </a:p>
        </p:txBody>
      </p:sp>
      <p:pic>
        <p:nvPicPr>
          <p:cNvPr id="83970" name="Picture 2" descr="Should I be taking a sports supplement ...">
            <a:extLst>
              <a:ext uri="{FF2B5EF4-FFF2-40B4-BE49-F238E27FC236}">
                <a16:creationId xmlns:a16="http://schemas.microsoft.com/office/drawing/2014/main" id="{30A976E8-EC08-259D-984D-9F35D48DCA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378224"/>
            <a:ext cx="2292102" cy="1410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3972" name="Picture 4" descr="Sport Nutrition Supplements">
            <a:extLst>
              <a:ext uri="{FF2B5EF4-FFF2-40B4-BE49-F238E27FC236}">
                <a16:creationId xmlns:a16="http://schemas.microsoft.com/office/drawing/2014/main" id="{9137AC48-2B43-5767-5D80-A791AA0838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924944"/>
            <a:ext cx="2391544" cy="1305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3974" name="Picture 6" descr="Nutrition Tips for Your First 100Km Ride">
            <a:extLst>
              <a:ext uri="{FF2B5EF4-FFF2-40B4-BE49-F238E27FC236}">
                <a16:creationId xmlns:a16="http://schemas.microsoft.com/office/drawing/2014/main" id="{44CF969E-E373-4A9E-B8AE-DB779BB53F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0647" y="5744826"/>
            <a:ext cx="1361210" cy="975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53725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262</TotalTime>
  <Words>1518</Words>
  <Application>Microsoft Office PowerPoint</Application>
  <PresentationFormat>On-screen Show (4:3)</PresentationFormat>
  <Paragraphs>375</Paragraphs>
  <Slides>39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39</vt:i4>
      </vt:variant>
    </vt:vector>
  </HeadingPairs>
  <TitlesOfParts>
    <vt:vector size="45" baseType="lpstr">
      <vt:lpstr>Arial</vt:lpstr>
      <vt:lpstr>Calibri</vt:lpstr>
      <vt:lpstr>Wingdings</vt:lpstr>
      <vt:lpstr>Office Theme</vt:lpstr>
      <vt:lpstr>Microsoft Graph Chart</vt:lpstr>
      <vt:lpstr>Microsoft Excel Chart</vt:lpstr>
      <vt:lpstr>Energy Requirements during exercise</vt:lpstr>
      <vt:lpstr>Measuring Performance &amp; Fatigue</vt:lpstr>
      <vt:lpstr>Factors which affect muscle</vt:lpstr>
      <vt:lpstr> Cross-sectional area </vt:lpstr>
      <vt:lpstr> Length of muscle </vt:lpstr>
      <vt:lpstr> Fibre types </vt:lpstr>
      <vt:lpstr>Age </vt:lpstr>
      <vt:lpstr>Sex </vt:lpstr>
      <vt:lpstr> Speed of contraction </vt:lpstr>
      <vt:lpstr>Measurement of strength</vt:lpstr>
      <vt:lpstr> Training </vt:lpstr>
      <vt:lpstr>Exercise Fatigue</vt:lpstr>
      <vt:lpstr>Types of Fatigue</vt:lpstr>
      <vt:lpstr>Muscle Fatigue: Causes not full described</vt:lpstr>
      <vt:lpstr>Central fatigue</vt:lpstr>
      <vt:lpstr>Peripheral Fatigue</vt:lpstr>
      <vt:lpstr>Muscle contraction &amp; Lactic Acid</vt:lpstr>
      <vt:lpstr>Acidosis and H+ Accumulation</vt:lpstr>
      <vt:lpstr>Muscle Contraction</vt:lpstr>
      <vt:lpstr>Power</vt:lpstr>
      <vt:lpstr>Removal of Hydrogen</vt:lpstr>
      <vt:lpstr>Bicarbonate</vt:lpstr>
      <vt:lpstr>Cardiovascular Exercise</vt:lpstr>
      <vt:lpstr>Cardiovascular Fitness</vt:lpstr>
      <vt:lpstr>Factors that it may be useful to measure</vt:lpstr>
      <vt:lpstr>Heart Rate</vt:lpstr>
      <vt:lpstr>Determining Heart Rate</vt:lpstr>
      <vt:lpstr>Using Heart Rate for Training</vt:lpstr>
      <vt:lpstr>Blood Pressure</vt:lpstr>
      <vt:lpstr>PowerPoint Presentation</vt:lpstr>
      <vt:lpstr>Oxygen Uptake (VO2)</vt:lpstr>
      <vt:lpstr>Oxygen Uptake</vt:lpstr>
      <vt:lpstr>Oxygen uptake &amp; Heart Rate</vt:lpstr>
      <vt:lpstr>Factors Affecting VO2max</vt:lpstr>
      <vt:lpstr>VO2max Norm values for Men  (ml/kg/min)</vt:lpstr>
      <vt:lpstr>VO2max Norm values for Women (ml/kg/min)</vt:lpstr>
      <vt:lpstr>Factors Affecting the Adaptation to Aerobic Training</vt:lpstr>
      <vt:lpstr>Measuring VO2max</vt:lpstr>
      <vt:lpstr>Maximal Athletic Performance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Strength and Power</dc:title>
  <dc:creator>IT</dc:creator>
  <cp:lastModifiedBy>David Gardner</cp:lastModifiedBy>
  <cp:revision>23</cp:revision>
  <dcterms:created xsi:type="dcterms:W3CDTF">2005-11-14T13:17:02Z</dcterms:created>
  <dcterms:modified xsi:type="dcterms:W3CDTF">2024-11-06T16:37:12Z</dcterms:modified>
</cp:coreProperties>
</file>