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410" r:id="rId2"/>
    <p:sldId id="399" r:id="rId3"/>
    <p:sldId id="393" r:id="rId4"/>
    <p:sldId id="394" r:id="rId5"/>
    <p:sldId id="395" r:id="rId6"/>
    <p:sldId id="396" r:id="rId7"/>
    <p:sldId id="397" r:id="rId8"/>
    <p:sldId id="388" r:id="rId9"/>
    <p:sldId id="398" r:id="rId10"/>
    <p:sldId id="39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73" d="100"/>
          <a:sy n="73" d="100"/>
        </p:scale>
        <p:origin x="90"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C546C-15D5-498B-BCA4-13D83EB0F79C}"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CF0B2A-BDB4-40A5-A7B1-2EB9E9653263}" type="slidenum">
              <a:rPr lang="en-GB" smtClean="0"/>
              <a:t>‹#›</a:t>
            </a:fld>
            <a:endParaRPr lang="en-GB"/>
          </a:p>
        </p:txBody>
      </p:sp>
    </p:spTree>
    <p:extLst>
      <p:ext uri="{BB962C8B-B14F-4D97-AF65-F5344CB8AC3E}">
        <p14:creationId xmlns:p14="http://schemas.microsoft.com/office/powerpoint/2010/main" val="2344819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078A4-AB97-98BE-7F3D-1157D6D87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AEBDE7-6EDD-3AA2-D418-F8A4A5D460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43539B-0E3B-3D44-A741-BCE7A0515B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C43110-121E-EB1D-9E68-78BBC5D246D3}"/>
              </a:ext>
            </a:extLst>
          </p:cNvPr>
          <p:cNvSpPr>
            <a:spLocks noGrp="1"/>
          </p:cNvSpPr>
          <p:nvPr>
            <p:ph type="sldNum" sz="quarter" idx="5"/>
          </p:nvPr>
        </p:nvSpPr>
        <p:spPr/>
        <p:txBody>
          <a:bodyPr/>
          <a:lstStyle/>
          <a:p>
            <a:fld id="{D39AB517-E579-4FED-A96A-720A96BF819A}" type="slidenum">
              <a:rPr lang="en-GB" smtClean="0"/>
              <a:t>1</a:t>
            </a:fld>
            <a:endParaRPr lang="en-GB" dirty="0"/>
          </a:p>
        </p:txBody>
      </p:sp>
    </p:spTree>
    <p:extLst>
      <p:ext uri="{BB962C8B-B14F-4D97-AF65-F5344CB8AC3E}">
        <p14:creationId xmlns:p14="http://schemas.microsoft.com/office/powerpoint/2010/main" val="4139945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8</a:t>
            </a:fld>
            <a:endParaRPr lang="en-US"/>
          </a:p>
        </p:txBody>
      </p:sp>
    </p:spTree>
    <p:extLst>
      <p:ext uri="{BB962C8B-B14F-4D97-AF65-F5344CB8AC3E}">
        <p14:creationId xmlns:p14="http://schemas.microsoft.com/office/powerpoint/2010/main" val="4136368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10</a:t>
            </a:fld>
            <a:endParaRPr lang="en-US"/>
          </a:p>
        </p:txBody>
      </p:sp>
    </p:spTree>
    <p:extLst>
      <p:ext uri="{BB962C8B-B14F-4D97-AF65-F5344CB8AC3E}">
        <p14:creationId xmlns:p14="http://schemas.microsoft.com/office/powerpoint/2010/main" val="1892926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835A4-35DB-1B9D-0BB7-CE517938E0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3FF85C-CBE9-7CCA-EEA4-63681FF2DB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994646-1B21-A945-B4B5-9D070926F8C4}"/>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5" name="Footer Placeholder 4">
            <a:extLst>
              <a:ext uri="{FF2B5EF4-FFF2-40B4-BE49-F238E27FC236}">
                <a16:creationId xmlns:a16="http://schemas.microsoft.com/office/drawing/2014/main" id="{0D1E0235-317F-9740-2501-A571CB4C26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517FDD-7CBC-B208-50A3-501E5C164CB8}"/>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508290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1FE7-7562-337B-468D-021508ACA5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EF026A-6893-2945-7187-D65721BA5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98481F-C4A7-0977-B1E1-53E4CB3040B2}"/>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5" name="Footer Placeholder 4">
            <a:extLst>
              <a:ext uri="{FF2B5EF4-FFF2-40B4-BE49-F238E27FC236}">
                <a16:creationId xmlns:a16="http://schemas.microsoft.com/office/drawing/2014/main" id="{7DF26DCF-4A40-5828-B11F-3A8B08AA0F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B1F5EF-2377-4913-99A2-3875820938F1}"/>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57987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F6A4B-4715-30F7-D7C3-F7F0390CFE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04E6B5-1769-86A4-0281-08B37D7257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DA38BD-2A2E-7E9B-E137-35B2E5A53F69}"/>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5" name="Footer Placeholder 4">
            <a:extLst>
              <a:ext uri="{FF2B5EF4-FFF2-40B4-BE49-F238E27FC236}">
                <a16:creationId xmlns:a16="http://schemas.microsoft.com/office/drawing/2014/main" id="{E8CB783B-8C5F-2038-93A7-D6E421EB3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303342-9F67-D317-3662-E6277C7A9A61}"/>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3797654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AFF1-36F4-EAD4-AFB9-EF0F361E91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5D947-C710-0356-591C-5B354EFB35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47F2B4-69FB-4A8F-71AC-D72FD7ECBC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B2EDD5-EE51-2FF8-7E84-13EB332D7E81}"/>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6" name="Footer Placeholder 5">
            <a:extLst>
              <a:ext uri="{FF2B5EF4-FFF2-40B4-BE49-F238E27FC236}">
                <a16:creationId xmlns:a16="http://schemas.microsoft.com/office/drawing/2014/main" id="{5FB62246-F5E7-0229-1249-CCB4C43D14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F17B1-779C-D882-1E3A-A6835E853164}"/>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758433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66E61-32A0-DD1D-225A-0DA9F95631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1B3BA1-4015-DAC1-8B98-8374F278E7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CFCA52-4CD4-9017-B1E3-84D81F0206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D6D7EE-DA4B-65EF-9E1B-79D9AC3D3F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06292C-46CF-002D-4ADE-048D186CA4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4173C-CD3F-DD73-E2C1-0A659AA04FC2}"/>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8" name="Footer Placeholder 7">
            <a:extLst>
              <a:ext uri="{FF2B5EF4-FFF2-40B4-BE49-F238E27FC236}">
                <a16:creationId xmlns:a16="http://schemas.microsoft.com/office/drawing/2014/main" id="{03330D04-4E65-8A9F-2F7B-BE4EB954BB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EC6EF5-4B10-7571-523C-C8B5B2D879ED}"/>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2708682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FA4E5-6EC6-EB34-F47C-98F7E8BD813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F3582E-E25D-20C8-ADD9-6BA8AAAE1483}"/>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4" name="Footer Placeholder 3">
            <a:extLst>
              <a:ext uri="{FF2B5EF4-FFF2-40B4-BE49-F238E27FC236}">
                <a16:creationId xmlns:a16="http://schemas.microsoft.com/office/drawing/2014/main" id="{0FA487EF-AFBB-ED33-8E87-582071EAC1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1B416D-F552-2624-5DCA-609BB0DDD0E7}"/>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3041444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299EF8-E560-C7D8-06AC-D33D15BF09E8}"/>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3" name="Footer Placeholder 2">
            <a:extLst>
              <a:ext uri="{FF2B5EF4-FFF2-40B4-BE49-F238E27FC236}">
                <a16:creationId xmlns:a16="http://schemas.microsoft.com/office/drawing/2014/main" id="{A9259773-A499-F4E4-3AC5-EF01C1BB6A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E91B3B-2C3D-8ECE-2372-456AEA152A45}"/>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2084665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8FE1-3509-D029-6420-D334D3F2A0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963D49-1718-66A6-8F22-D68748A6F6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47841A-271C-D88A-3641-624DC9161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049D6E-63D1-3A6D-E246-D9C1A285A873}"/>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6" name="Footer Placeholder 5">
            <a:extLst>
              <a:ext uri="{FF2B5EF4-FFF2-40B4-BE49-F238E27FC236}">
                <a16:creationId xmlns:a16="http://schemas.microsoft.com/office/drawing/2014/main" id="{6937EEDC-727A-B82C-91B7-2E18E6A78A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3F7369-273E-AC6A-1A36-5F4799D2E6D2}"/>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63939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9F75-E19E-A979-83C5-2626D3F155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0558C4-3F00-E96B-13E7-0032674AF8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C17921-5A13-D776-1FC9-BFB38B85E4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7C42FB-46F6-653E-97FD-8EA8F6F41E5E}"/>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6" name="Footer Placeholder 5">
            <a:extLst>
              <a:ext uri="{FF2B5EF4-FFF2-40B4-BE49-F238E27FC236}">
                <a16:creationId xmlns:a16="http://schemas.microsoft.com/office/drawing/2014/main" id="{D392303C-C6D6-0F64-77C2-0779799CAF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CDBBA-F127-820B-2493-EBE87BC06F6B}"/>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850000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AC67-4DC7-2254-6D85-6E70D849FD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642A31-5907-72C5-BA5D-AEC1364A4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D96366-54A4-E8EE-72B4-0FA1D6411AE1}"/>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5" name="Footer Placeholder 4">
            <a:extLst>
              <a:ext uri="{FF2B5EF4-FFF2-40B4-BE49-F238E27FC236}">
                <a16:creationId xmlns:a16="http://schemas.microsoft.com/office/drawing/2014/main" id="{39CF25FC-1C94-F078-BAAB-4992BC4FFC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5DBDCA-CA96-D83A-4DC3-77DA8957832B}"/>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1718380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2FA68C-8989-884D-8FE2-F7414A2050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F07D4-871B-A79E-D519-9909975FEC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1E4CA0-A616-4305-11DD-B923B1CEAF45}"/>
              </a:ext>
            </a:extLst>
          </p:cNvPr>
          <p:cNvSpPr>
            <a:spLocks noGrp="1"/>
          </p:cNvSpPr>
          <p:nvPr>
            <p:ph type="dt" sz="half" idx="10"/>
          </p:nvPr>
        </p:nvSpPr>
        <p:spPr/>
        <p:txBody>
          <a:bodyPr/>
          <a:lstStyle/>
          <a:p>
            <a:fld id="{01EDD320-A4CF-432A-8E40-E611A57F27E2}" type="datetimeFigureOut">
              <a:rPr lang="en-GB" smtClean="0"/>
              <a:t>27/11/2025</a:t>
            </a:fld>
            <a:endParaRPr lang="en-GB"/>
          </a:p>
        </p:txBody>
      </p:sp>
      <p:sp>
        <p:nvSpPr>
          <p:cNvPr id="5" name="Footer Placeholder 4">
            <a:extLst>
              <a:ext uri="{FF2B5EF4-FFF2-40B4-BE49-F238E27FC236}">
                <a16:creationId xmlns:a16="http://schemas.microsoft.com/office/drawing/2014/main" id="{EFDC9DFF-F7D9-2670-5185-592739D9C8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67ABB6-45E7-96CD-4507-6DE6F8BD0169}"/>
              </a:ext>
            </a:extLst>
          </p:cNvPr>
          <p:cNvSpPr>
            <a:spLocks noGrp="1"/>
          </p:cNvSpPr>
          <p:nvPr>
            <p:ph type="sldNum" sz="quarter" idx="12"/>
          </p:nvPr>
        </p:nvSpPr>
        <p:spPr/>
        <p:txBody>
          <a:bodyPr/>
          <a:lstStyle/>
          <a:p>
            <a:fld id="{2F588CA6-7D3D-4F85-AA3F-471A1F91EE73}" type="slidenum">
              <a:rPr lang="en-GB" smtClean="0"/>
              <a:t>‹#›</a:t>
            </a:fld>
            <a:endParaRPr lang="en-GB"/>
          </a:p>
        </p:txBody>
      </p:sp>
    </p:spTree>
    <p:extLst>
      <p:ext uri="{BB962C8B-B14F-4D97-AF65-F5344CB8AC3E}">
        <p14:creationId xmlns:p14="http://schemas.microsoft.com/office/powerpoint/2010/main" val="46707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r>
              <a:rPr lang="en-GB"/>
              <a:t>Slide 47 of 30</a:t>
            </a:r>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632B08E9-5710-4D15-8248-CA8FDC06EFAB}" type="datetime1">
              <a:rPr lang="en-US" smtClean="0"/>
              <a:t>11/27/2025</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985898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251A9E-12DA-078B-2E78-64E0300765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8BC461-16B0-8A2F-582D-986DF565A8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FEA2B5-B7AF-2A73-AAC9-3B30096FB8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EDD320-A4CF-432A-8E40-E611A57F27E2}" type="datetimeFigureOut">
              <a:rPr lang="en-GB" smtClean="0"/>
              <a:t>27/11/2025</a:t>
            </a:fld>
            <a:endParaRPr lang="en-GB"/>
          </a:p>
        </p:txBody>
      </p:sp>
      <p:sp>
        <p:nvSpPr>
          <p:cNvPr id="5" name="Footer Placeholder 4">
            <a:extLst>
              <a:ext uri="{FF2B5EF4-FFF2-40B4-BE49-F238E27FC236}">
                <a16:creationId xmlns:a16="http://schemas.microsoft.com/office/drawing/2014/main" id="{9477C37A-96A0-2D65-8BC5-C04B925CC0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4FF11E5-D562-D073-6C97-C981501233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F588CA6-7D3D-4F85-AA3F-471A1F91EE73}" type="slidenum">
              <a:rPr lang="en-GB" smtClean="0"/>
              <a:t>‹#›</a:t>
            </a:fld>
            <a:endParaRPr lang="en-GB"/>
          </a:p>
        </p:txBody>
      </p:sp>
    </p:spTree>
    <p:extLst>
      <p:ext uri="{BB962C8B-B14F-4D97-AF65-F5344CB8AC3E}">
        <p14:creationId xmlns:p14="http://schemas.microsoft.com/office/powerpoint/2010/main" val="12799059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10" Type="http://schemas.openxmlformats.org/officeDocument/2006/relationships/image" Target="../media/image18.svg"/><Relationship Id="rId4" Type="http://schemas.openxmlformats.org/officeDocument/2006/relationships/image" Target="../media/image12.png"/><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hyperlink" Target="https://pubmed.ncbi.nlm.nih.gov/17904898/" TargetMode="External"/><Relationship Id="rId3" Type="http://schemas.openxmlformats.org/officeDocument/2006/relationships/hyperlink" Target="https://pubmed.ncbi.nlm.nih.gov/21543972/" TargetMode="External"/><Relationship Id="rId7" Type="http://schemas.openxmlformats.org/officeDocument/2006/relationships/hyperlink" Target="https://www.sciencedirect.com/science/article/abs/pii/S1386505606001109"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pubmed.ncbi.nlm.nih.gov/15064287/" TargetMode="External"/><Relationship Id="rId5" Type="http://schemas.openxmlformats.org/officeDocument/2006/relationships/hyperlink" Target="https://bmcmedinformdecismak.biomedcentral.com/articles/10.1186/1472-6947-4-1" TargetMode="External"/><Relationship Id="rId4" Type="http://schemas.openxmlformats.org/officeDocument/2006/relationships/hyperlink" Target="https://emj.bmj.com/content/38/6/4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0E531-84E9-6B8C-F0BD-41B1AB6FAD30}"/>
            </a:ext>
          </a:extLst>
        </p:cNvPr>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46B493A0-034B-8A6C-35E3-18BDA312202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a:extLst>
              <a:ext uri="{FF2B5EF4-FFF2-40B4-BE49-F238E27FC236}">
                <a16:creationId xmlns:a16="http://schemas.microsoft.com/office/drawing/2014/main" id="{1DA91935-7A4E-752E-EC0D-59F316548A76}"/>
              </a:ext>
            </a:extLst>
          </p:cNvPr>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endParaRPr dirty="0"/>
          </a:p>
        </p:txBody>
      </p:sp>
      <p:sp>
        <p:nvSpPr>
          <p:cNvPr id="8" name="object 8">
            <a:extLst>
              <a:ext uri="{FF2B5EF4-FFF2-40B4-BE49-F238E27FC236}">
                <a16:creationId xmlns:a16="http://schemas.microsoft.com/office/drawing/2014/main" id="{A5D6321B-62F7-74BB-9B16-A744E0885B01}"/>
              </a:ext>
            </a:extLst>
          </p:cNvPr>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endParaRPr dirty="0"/>
          </a:p>
        </p:txBody>
      </p:sp>
      <p:pic>
        <p:nvPicPr>
          <p:cNvPr id="18" name="Picture 17" descr="A picture containing outdoor, light, hanging, photo&#10;&#10;Description automatically generated">
            <a:extLst>
              <a:ext uri="{FF2B5EF4-FFF2-40B4-BE49-F238E27FC236}">
                <a16:creationId xmlns:a16="http://schemas.microsoft.com/office/drawing/2014/main" id="{A2C9F79E-03B7-DF5A-CEDE-113A8507A16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92B54A8F-CDFC-3A39-27AC-7242C3ED4C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4117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3A69C780-3AC0-2FAF-94DC-CBBB86EB42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4207235"/>
            <a:ext cx="2692400" cy="1036638"/>
          </a:xfrm>
          <a:prstGeom prst="rect">
            <a:avLst/>
          </a:prstGeom>
        </p:spPr>
      </p:pic>
      <p:sp>
        <p:nvSpPr>
          <p:cNvPr id="22" name="Title 3">
            <a:extLst>
              <a:ext uri="{FF2B5EF4-FFF2-40B4-BE49-F238E27FC236}">
                <a16:creationId xmlns:a16="http://schemas.microsoft.com/office/drawing/2014/main" id="{1787200E-16AE-CB88-CD8D-BD75F4BC86EA}"/>
              </a:ext>
            </a:extLst>
          </p:cNvPr>
          <p:cNvSpPr txBox="1">
            <a:spLocks/>
          </p:cNvSpPr>
          <p:nvPr/>
        </p:nvSpPr>
        <p:spPr>
          <a:xfrm>
            <a:off x="7096725" y="1694312"/>
            <a:ext cx="4912944" cy="1107996"/>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pPr algn="ctr"/>
            <a:r>
              <a:rPr lang="en-GB" sz="3600" b="1" kern="0" dirty="0">
                <a:solidFill>
                  <a:schemeClr val="tx1"/>
                </a:solidFill>
                <a:latin typeface="Arial" panose="020B0604020202020204" pitchFamily="34" charset="0"/>
                <a:ea typeface="Times New Roman" panose="02020603050405020304" pitchFamily="18" charset="0"/>
              </a:rPr>
              <a:t>FITT framework and COM-B model</a:t>
            </a:r>
            <a:endParaRPr lang="en-GB" sz="3600" kern="0" dirty="0">
              <a:solidFill>
                <a:schemeClr val="tx1"/>
              </a:solidFill>
            </a:endParaRPr>
          </a:p>
        </p:txBody>
      </p:sp>
      <p:sp>
        <p:nvSpPr>
          <p:cNvPr id="13" name="TextBox 12">
            <a:extLst>
              <a:ext uri="{FF2B5EF4-FFF2-40B4-BE49-F238E27FC236}">
                <a16:creationId xmlns:a16="http://schemas.microsoft.com/office/drawing/2014/main" id="{74E16DEC-BD84-3A35-A1E7-F09584114A81}"/>
              </a:ext>
            </a:extLst>
          </p:cNvPr>
          <p:cNvSpPr txBox="1"/>
          <p:nvPr/>
        </p:nvSpPr>
        <p:spPr>
          <a:xfrm>
            <a:off x="7284798" y="3569319"/>
            <a:ext cx="4536799" cy="369332"/>
          </a:xfrm>
          <a:prstGeom prst="rect">
            <a:avLst/>
          </a:prstGeom>
          <a:noFill/>
        </p:spPr>
        <p:txBody>
          <a:bodyPr wrap="square">
            <a:spAutoFit/>
          </a:bodyPr>
          <a:lstStyle/>
          <a:p>
            <a:pPr>
              <a:buSzPct val="75000"/>
            </a:pPr>
            <a:r>
              <a:rPr lang="en-US" dirty="0"/>
              <a:t>Dr Simona Ferraraccio</a:t>
            </a:r>
            <a:endParaRPr lang="en-GB" dirty="0"/>
          </a:p>
        </p:txBody>
      </p:sp>
      <p:sp>
        <p:nvSpPr>
          <p:cNvPr id="2" name="TextBox 1">
            <a:extLst>
              <a:ext uri="{FF2B5EF4-FFF2-40B4-BE49-F238E27FC236}">
                <a16:creationId xmlns:a16="http://schemas.microsoft.com/office/drawing/2014/main" id="{EBAB7283-F9C4-494D-89BD-ABC1CDCD43C9}"/>
              </a:ext>
            </a:extLst>
          </p:cNvPr>
          <p:cNvSpPr txBox="1"/>
          <p:nvPr/>
        </p:nvSpPr>
        <p:spPr>
          <a:xfrm>
            <a:off x="7162800" y="282502"/>
            <a:ext cx="2492990" cy="646331"/>
          </a:xfrm>
          <a:prstGeom prst="rect">
            <a:avLst/>
          </a:prstGeom>
          <a:noFill/>
        </p:spPr>
        <p:txBody>
          <a:bodyPr wrap="none" rtlCol="0">
            <a:spAutoFit/>
          </a:bodyPr>
          <a:lstStyle/>
          <a:p>
            <a:r>
              <a:rPr lang="en-GB" sz="3600" b="1" dirty="0">
                <a:latin typeface="Arial" panose="020B0604020202020204" pitchFamily="34" charset="0"/>
                <a:cs typeface="Arial" panose="020B0604020202020204" pitchFamily="34" charset="0"/>
              </a:rPr>
              <a:t>Session 1:</a:t>
            </a:r>
          </a:p>
        </p:txBody>
      </p:sp>
      <p:sp>
        <p:nvSpPr>
          <p:cNvPr id="3" name="Slide Number Placeholder 2">
            <a:extLst>
              <a:ext uri="{FF2B5EF4-FFF2-40B4-BE49-F238E27FC236}">
                <a16:creationId xmlns:a16="http://schemas.microsoft.com/office/drawing/2014/main" id="{1223925A-5E8E-B830-1720-BE769B545F35}"/>
              </a:ext>
            </a:extLst>
          </p:cNvPr>
          <p:cNvSpPr>
            <a:spLocks noGrp="1"/>
          </p:cNvSpPr>
          <p:nvPr>
            <p:ph type="sldNum" sz="quarter" idx="7"/>
          </p:nvPr>
        </p:nvSpPr>
        <p:spPr/>
        <p:txBody>
          <a:bodyPr/>
          <a:lstStyle/>
          <a:p>
            <a:fld id="{B6F15528-21DE-4FAA-801E-634DDDAF4B2B}" type="slidenum">
              <a:rPr lang="en-GB" smtClean="0"/>
              <a:t>1</a:t>
            </a:fld>
            <a:endParaRPr lang="en-GB" dirty="0"/>
          </a:p>
        </p:txBody>
      </p:sp>
    </p:spTree>
    <p:extLst>
      <p:ext uri="{BB962C8B-B14F-4D97-AF65-F5344CB8AC3E}">
        <p14:creationId xmlns:p14="http://schemas.microsoft.com/office/powerpoint/2010/main" val="3759034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AA16A34-407F-9B1B-D750-72714B6F9064}"/>
              </a:ext>
            </a:extLst>
          </p:cNvPr>
          <p:cNvSpPr txBox="1"/>
          <p:nvPr/>
        </p:nvSpPr>
        <p:spPr>
          <a:xfrm>
            <a:off x="2196717" y="1724381"/>
            <a:ext cx="9170581" cy="3785652"/>
          </a:xfrm>
          <a:prstGeom prst="rect">
            <a:avLst/>
          </a:prstGeom>
          <a:noFill/>
        </p:spPr>
        <p:txBody>
          <a:bodyPr wrap="square">
            <a:spAutoFit/>
          </a:bodyPr>
          <a:lstStyle/>
          <a:p>
            <a:pPr marL="342900" indent="-342900" algn="l">
              <a:buFont typeface="+mj-lt"/>
              <a:buAutoNum type="arabicPeriod"/>
            </a:pPr>
            <a:r>
              <a:rPr lang="en-GB" sz="2000" b="0" i="0" dirty="0">
                <a:solidFill>
                  <a:srgbClr val="1D2125"/>
                </a:solidFill>
                <a:effectLst/>
                <a:latin typeface="Aptos" panose="020B0004020202020204" pitchFamily="34" charset="0"/>
              </a:rPr>
              <a:t>Assignments walk-through</a:t>
            </a:r>
            <a:endParaRPr lang="en-GB" sz="2000" dirty="0">
              <a:solidFill>
                <a:srgbClr val="1D2125"/>
              </a:solidFill>
              <a:latin typeface="Aptos" panose="020B0004020202020204" pitchFamily="34" charset="0"/>
            </a:endParaRPr>
          </a:p>
          <a:p>
            <a:pPr marL="342900" indent="-342900" algn="l">
              <a:buFont typeface="+mj-lt"/>
              <a:buAutoNum type="arabicPeriod"/>
            </a:pPr>
            <a:endParaRPr lang="en-GB" sz="2000" b="0" i="0" dirty="0">
              <a:solidFill>
                <a:srgbClr val="1D2125"/>
              </a:solidFill>
              <a:effectLst/>
              <a:latin typeface="Aptos" panose="020B0004020202020204" pitchFamily="34" charset="0"/>
            </a:endParaRPr>
          </a:p>
          <a:p>
            <a:pPr marL="342900" indent="-342900" algn="l">
              <a:buFont typeface="+mj-lt"/>
              <a:buAutoNum type="arabicPeriod"/>
            </a:pPr>
            <a:r>
              <a:rPr lang="en-GB" sz="2000" dirty="0">
                <a:solidFill>
                  <a:srgbClr val="1D2125"/>
                </a:solidFill>
                <a:latin typeface="Aptos" panose="020B0004020202020204" pitchFamily="34" charset="0"/>
              </a:rPr>
              <a:t>Session 1: Summary of FITT framework and how it related with COM-B model</a:t>
            </a:r>
          </a:p>
          <a:p>
            <a:pPr marL="342900" indent="-342900" algn="l">
              <a:buFont typeface="+mj-lt"/>
              <a:buAutoNum type="arabicPeriod"/>
            </a:pPr>
            <a:endParaRPr lang="en-GB" sz="2000" b="0" i="0" dirty="0">
              <a:solidFill>
                <a:srgbClr val="1D2125"/>
              </a:solidFill>
              <a:effectLst/>
              <a:latin typeface="Aptos" panose="020B0004020202020204" pitchFamily="34" charset="0"/>
            </a:endParaRPr>
          </a:p>
          <a:p>
            <a:pPr algn="l"/>
            <a:endParaRPr lang="en-GB" sz="2000" b="0" i="0" dirty="0">
              <a:solidFill>
                <a:srgbClr val="1D2125"/>
              </a:solidFill>
              <a:effectLst/>
              <a:latin typeface="Aptos" panose="020B0004020202020204" pitchFamily="34" charset="0"/>
            </a:endParaRPr>
          </a:p>
          <a:p>
            <a:pPr algn="ctr"/>
            <a:r>
              <a:rPr lang="en-GB" sz="2000" b="0" i="0" dirty="0">
                <a:solidFill>
                  <a:srgbClr val="1D2125"/>
                </a:solidFill>
                <a:effectLst/>
                <a:latin typeface="Aptos" panose="020B0004020202020204" pitchFamily="34" charset="0"/>
              </a:rPr>
              <a:t> </a:t>
            </a:r>
            <a:r>
              <a:rPr lang="en-GB" sz="2000" b="1" i="0" dirty="0">
                <a:solidFill>
                  <a:srgbClr val="1D2125"/>
                </a:solidFill>
                <a:effectLst/>
                <a:latin typeface="Aptos" panose="020B0004020202020204" pitchFamily="34" charset="0"/>
              </a:rPr>
              <a:t>BREAK</a:t>
            </a:r>
          </a:p>
          <a:p>
            <a:pPr algn="l"/>
            <a:endParaRPr lang="en-GB" sz="2000" b="1" dirty="0">
              <a:solidFill>
                <a:srgbClr val="1D2125"/>
              </a:solidFill>
              <a:latin typeface="Aptos" panose="020B0004020202020204" pitchFamily="34" charset="0"/>
            </a:endParaRPr>
          </a:p>
          <a:p>
            <a:pPr marL="342900" indent="-342900">
              <a:buFontTx/>
              <a:buAutoNum type="arabicPeriod" startAt="3"/>
            </a:pPr>
            <a:r>
              <a:rPr lang="en-GB" sz="2000" dirty="0">
                <a:solidFill>
                  <a:srgbClr val="1D2125"/>
                </a:solidFill>
                <a:latin typeface="Aptos" panose="020B0004020202020204" pitchFamily="34" charset="0"/>
              </a:rPr>
              <a:t>Session 2: </a:t>
            </a:r>
            <a:r>
              <a:rPr lang="en-GB" sz="2000" b="1" dirty="0">
                <a:solidFill>
                  <a:srgbClr val="1D2125"/>
                </a:solidFill>
                <a:latin typeface="Aptos" panose="020B0004020202020204" pitchFamily="34" charset="0"/>
              </a:rPr>
              <a:t>Introduction to Project, Service &amp; Programme Management</a:t>
            </a:r>
          </a:p>
          <a:p>
            <a:pPr marL="342900" indent="-342900">
              <a:buFontTx/>
              <a:buAutoNum type="arabicPeriod" startAt="3"/>
            </a:pPr>
            <a:endParaRPr lang="en-GB" sz="2000" b="1" i="0" dirty="0">
              <a:solidFill>
                <a:srgbClr val="1D2125"/>
              </a:solidFill>
              <a:effectLst/>
              <a:latin typeface="Aptos" panose="020B0004020202020204" pitchFamily="34" charset="0"/>
            </a:endParaRPr>
          </a:p>
          <a:p>
            <a:pPr marL="342900" indent="-342900">
              <a:buFontTx/>
              <a:buAutoNum type="arabicPeriod" startAt="3"/>
            </a:pPr>
            <a:r>
              <a:rPr lang="en-GB" sz="2000" b="0" i="0" dirty="0">
                <a:solidFill>
                  <a:srgbClr val="1D2125"/>
                </a:solidFill>
                <a:effectLst/>
                <a:latin typeface="Aptos" panose="020B0004020202020204" pitchFamily="34" charset="0"/>
              </a:rPr>
              <a:t>Group work on PRINCE2, MSP, ITIL, and QI </a:t>
            </a:r>
          </a:p>
          <a:p>
            <a:pPr marL="342900" indent="-342900" algn="l">
              <a:buAutoNum type="arabicPeriod" startAt="3"/>
            </a:pPr>
            <a:endParaRPr lang="en-GB" sz="2000" dirty="0">
              <a:solidFill>
                <a:srgbClr val="1D2125"/>
              </a:solidFill>
              <a:latin typeface="Aptos" panose="020B0004020202020204" pitchFamily="34" charset="0"/>
            </a:endParaRPr>
          </a:p>
          <a:p>
            <a:pPr marL="342900" indent="-342900" algn="l">
              <a:buAutoNum type="arabicPeriod" startAt="3"/>
            </a:pPr>
            <a:r>
              <a:rPr lang="en-GB" sz="2000" b="0" i="0" dirty="0">
                <a:solidFill>
                  <a:srgbClr val="1D2125"/>
                </a:solidFill>
                <a:effectLst/>
                <a:latin typeface="Aptos" panose="020B0004020202020204" pitchFamily="34" charset="0"/>
              </a:rPr>
              <a:t> Group feedback and discussion</a:t>
            </a:r>
          </a:p>
        </p:txBody>
      </p:sp>
      <p:sp>
        <p:nvSpPr>
          <p:cNvPr id="8" name="TextBox 7">
            <a:extLst>
              <a:ext uri="{FF2B5EF4-FFF2-40B4-BE49-F238E27FC236}">
                <a16:creationId xmlns:a16="http://schemas.microsoft.com/office/drawing/2014/main" id="{5E4BA8C0-7695-AAE6-B69B-0714A450DF15}"/>
              </a:ext>
            </a:extLst>
          </p:cNvPr>
          <p:cNvSpPr txBox="1"/>
          <p:nvPr/>
        </p:nvSpPr>
        <p:spPr>
          <a:xfrm>
            <a:off x="4990203" y="585290"/>
            <a:ext cx="3583610" cy="707886"/>
          </a:xfrm>
          <a:prstGeom prst="rect">
            <a:avLst/>
          </a:prstGeom>
          <a:noFill/>
        </p:spPr>
        <p:txBody>
          <a:bodyPr wrap="none" rtlCol="0">
            <a:spAutoFit/>
          </a:bodyPr>
          <a:lstStyle/>
          <a:p>
            <a:r>
              <a:rPr lang="en-GB" sz="4000" b="1" dirty="0">
                <a:latin typeface="Aptos" panose="020B0004020202020204" pitchFamily="34" charset="0"/>
              </a:rPr>
              <a:t>TODAY’S PLAN</a:t>
            </a:r>
          </a:p>
        </p:txBody>
      </p:sp>
      <p:pic>
        <p:nvPicPr>
          <p:cNvPr id="9" name="Picture 8" descr="image001">
            <a:extLst>
              <a:ext uri="{FF2B5EF4-FFF2-40B4-BE49-F238E27FC236}">
                <a16:creationId xmlns:a16="http://schemas.microsoft.com/office/drawing/2014/main" id="{3AF13372-2E34-2102-D0D0-9B1052F153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8772" y="6269487"/>
            <a:ext cx="2722807" cy="45199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CE7D99B4-2618-F16A-C3B1-E0B2D8E76B6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13738" y="6105362"/>
            <a:ext cx="1600200" cy="616115"/>
          </a:xfrm>
          <a:prstGeom prst="rect">
            <a:avLst/>
          </a:prstGeom>
        </p:spPr>
      </p:pic>
      <p:pic>
        <p:nvPicPr>
          <p:cNvPr id="11" name="Picture 10" descr="A picture containing outdoor, light, hanging, photo&#10;&#10;Description automatically generated">
            <a:extLst>
              <a:ext uri="{FF2B5EF4-FFF2-40B4-BE49-F238E27FC236}">
                <a16:creationId xmlns:a16="http://schemas.microsoft.com/office/drawing/2014/main" id="{45AA4A83-3589-9BFC-4C70-00CA7CEEE9D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6649" y="0"/>
            <a:ext cx="2047496" cy="6858000"/>
          </a:xfrm>
          <a:prstGeom prst="rect">
            <a:avLst/>
          </a:prstGeom>
        </p:spPr>
      </p:pic>
      <p:sp>
        <p:nvSpPr>
          <p:cNvPr id="2" name="Slide Number Placeholder 1">
            <a:extLst>
              <a:ext uri="{FF2B5EF4-FFF2-40B4-BE49-F238E27FC236}">
                <a16:creationId xmlns:a16="http://schemas.microsoft.com/office/drawing/2014/main" id="{D55F94A8-D48D-3EDF-A833-0D45F33BA460}"/>
              </a:ext>
            </a:extLst>
          </p:cNvPr>
          <p:cNvSpPr>
            <a:spLocks noGrp="1"/>
          </p:cNvSpPr>
          <p:nvPr>
            <p:ph type="sldNum" sz="quarter" idx="7"/>
          </p:nvPr>
        </p:nvSpPr>
        <p:spPr>
          <a:xfrm>
            <a:off x="8782812" y="6377940"/>
            <a:ext cx="2805620" cy="34290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GB" smtClean="0"/>
              <a:pPr/>
              <a:t>2</a:t>
            </a:fld>
            <a:endParaRPr lang="en-GB" dirty="0"/>
          </a:p>
        </p:txBody>
      </p:sp>
    </p:spTree>
    <p:extLst>
      <p:ext uri="{BB962C8B-B14F-4D97-AF65-F5344CB8AC3E}">
        <p14:creationId xmlns:p14="http://schemas.microsoft.com/office/powerpoint/2010/main" val="2067103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BA288B-6AFF-C82B-9255-02C08FE945E3}"/>
              </a:ext>
            </a:extLst>
          </p:cNvPr>
          <p:cNvPicPr>
            <a:picLocks noChangeAspect="1"/>
          </p:cNvPicPr>
          <p:nvPr/>
        </p:nvPicPr>
        <p:blipFill>
          <a:blip r:embed="rId2"/>
          <a:srcRect l="7917" t="24031" r="79324" b="10860"/>
          <a:stretch>
            <a:fillRect/>
          </a:stretch>
        </p:blipFill>
        <p:spPr>
          <a:xfrm>
            <a:off x="76200" y="207034"/>
            <a:ext cx="5705475" cy="6044156"/>
          </a:xfrm>
          <a:prstGeom prst="rect">
            <a:avLst/>
          </a:prstGeom>
        </p:spPr>
      </p:pic>
      <p:sp>
        <p:nvSpPr>
          <p:cNvPr id="16" name="Rectangle 15">
            <a:extLst>
              <a:ext uri="{FF2B5EF4-FFF2-40B4-BE49-F238E27FC236}">
                <a16:creationId xmlns:a16="http://schemas.microsoft.com/office/drawing/2014/main" id="{B6EB296B-6C41-CD13-F2AB-D9660FD56E59}"/>
              </a:ext>
            </a:extLst>
          </p:cNvPr>
          <p:cNvSpPr/>
          <p:nvPr/>
        </p:nvSpPr>
        <p:spPr>
          <a:xfrm>
            <a:off x="1535723" y="3175240"/>
            <a:ext cx="1752600" cy="33370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B4A57800-63A1-9400-1420-EEE13DEAC5F4}"/>
              </a:ext>
            </a:extLst>
          </p:cNvPr>
          <p:cNvPicPr>
            <a:picLocks noChangeAspect="1"/>
          </p:cNvPicPr>
          <p:nvPr/>
        </p:nvPicPr>
        <p:blipFill>
          <a:blip r:embed="rId3"/>
          <a:srcRect l="8125" t="24174" r="79018" b="10860"/>
          <a:stretch>
            <a:fillRect/>
          </a:stretch>
        </p:blipFill>
        <p:spPr>
          <a:xfrm>
            <a:off x="6169026" y="2664"/>
            <a:ext cx="5946773" cy="6237640"/>
          </a:xfrm>
          <a:prstGeom prst="rect">
            <a:avLst/>
          </a:prstGeom>
        </p:spPr>
      </p:pic>
      <p:sp>
        <p:nvSpPr>
          <p:cNvPr id="12" name="Oval 11">
            <a:extLst>
              <a:ext uri="{FF2B5EF4-FFF2-40B4-BE49-F238E27FC236}">
                <a16:creationId xmlns:a16="http://schemas.microsoft.com/office/drawing/2014/main" id="{70F44BA1-806D-B672-97A0-5946D7BDBEB6}"/>
              </a:ext>
            </a:extLst>
          </p:cNvPr>
          <p:cNvSpPr/>
          <p:nvPr/>
        </p:nvSpPr>
        <p:spPr>
          <a:xfrm>
            <a:off x="1269023" y="2209800"/>
            <a:ext cx="1143000" cy="53340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0856A58-9E78-BB74-50C9-BA88B1BAE87B}"/>
              </a:ext>
            </a:extLst>
          </p:cNvPr>
          <p:cNvSpPr/>
          <p:nvPr/>
        </p:nvSpPr>
        <p:spPr>
          <a:xfrm>
            <a:off x="7377584" y="2226547"/>
            <a:ext cx="1143000" cy="53340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E774E5EF-C19D-F6E6-4580-BF0026A9B601}"/>
              </a:ext>
            </a:extLst>
          </p:cNvPr>
          <p:cNvSpPr/>
          <p:nvPr/>
        </p:nvSpPr>
        <p:spPr>
          <a:xfrm>
            <a:off x="1281585" y="3573825"/>
            <a:ext cx="1143000" cy="428296"/>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C9546C27-9401-CD43-66C5-CE4F00D5C369}"/>
              </a:ext>
            </a:extLst>
          </p:cNvPr>
          <p:cNvSpPr/>
          <p:nvPr/>
        </p:nvSpPr>
        <p:spPr>
          <a:xfrm>
            <a:off x="7377584" y="3661595"/>
            <a:ext cx="1143000" cy="352288"/>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50523C38-A1DD-D42F-0D5A-2C44160EEB86}"/>
              </a:ext>
            </a:extLst>
          </p:cNvPr>
          <p:cNvSpPr/>
          <p:nvPr/>
        </p:nvSpPr>
        <p:spPr>
          <a:xfrm>
            <a:off x="7581900" y="3262148"/>
            <a:ext cx="1828800" cy="33370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74A8B1C1-E06F-8BF8-F35A-C13CF751C1EE}"/>
              </a:ext>
            </a:extLst>
          </p:cNvPr>
          <p:cNvCxnSpPr>
            <a:cxnSpLocks/>
          </p:cNvCxnSpPr>
          <p:nvPr/>
        </p:nvCxnSpPr>
        <p:spPr>
          <a:xfrm>
            <a:off x="6019800" y="0"/>
            <a:ext cx="3175" cy="6377940"/>
          </a:xfrm>
          <a:prstGeom prst="line">
            <a:avLst/>
          </a:prstGeom>
          <a:ln w="28575"/>
        </p:spPr>
        <p:style>
          <a:lnRef idx="1">
            <a:schemeClr val="accent2"/>
          </a:lnRef>
          <a:fillRef idx="0">
            <a:schemeClr val="accent2"/>
          </a:fillRef>
          <a:effectRef idx="0">
            <a:schemeClr val="accent2"/>
          </a:effectRef>
          <a:fontRef idx="minor">
            <a:schemeClr val="tx1"/>
          </a:fontRef>
        </p:style>
      </p:cxnSp>
      <p:pic>
        <p:nvPicPr>
          <p:cNvPr id="21" name="Picture 20" descr="image001">
            <a:extLst>
              <a:ext uri="{FF2B5EF4-FFF2-40B4-BE49-F238E27FC236}">
                <a16:creationId xmlns:a16="http://schemas.microsoft.com/office/drawing/2014/main" id="{D38DF108-529B-8DB1-36DF-41AF047F8C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1800" y="6406010"/>
            <a:ext cx="2722807" cy="45199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a:extLst>
              <a:ext uri="{FF2B5EF4-FFF2-40B4-BE49-F238E27FC236}">
                <a16:creationId xmlns:a16="http://schemas.microsoft.com/office/drawing/2014/main" id="{A6DFD2C0-49A3-F3BF-66D8-D012F90ABDF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6280143"/>
            <a:ext cx="1600200" cy="616115"/>
          </a:xfrm>
          <a:prstGeom prst="rect">
            <a:avLst/>
          </a:prstGeom>
        </p:spPr>
      </p:pic>
      <p:sp>
        <p:nvSpPr>
          <p:cNvPr id="18" name="Slide Number Placeholder 17">
            <a:extLst>
              <a:ext uri="{FF2B5EF4-FFF2-40B4-BE49-F238E27FC236}">
                <a16:creationId xmlns:a16="http://schemas.microsoft.com/office/drawing/2014/main" id="{3F750147-CB25-B2B3-3170-899E443D3596}"/>
              </a:ext>
            </a:extLst>
          </p:cNvPr>
          <p:cNvSpPr>
            <a:spLocks noGrp="1"/>
          </p:cNvSpPr>
          <p:nvPr>
            <p:ph type="sldNum" sz="quarter" idx="7"/>
          </p:nvPr>
        </p:nvSpPr>
        <p:spPr/>
        <p:txBody>
          <a:bodyPr/>
          <a:lstStyle/>
          <a:p>
            <a:fld id="{B6F15528-21DE-4FAA-801E-634DDDAF4B2B}" type="slidenum">
              <a:rPr lang="en-GB" smtClean="0"/>
              <a:t>3</a:t>
            </a:fld>
            <a:endParaRPr lang="en-GB" dirty="0"/>
          </a:p>
        </p:txBody>
      </p:sp>
    </p:spTree>
    <p:extLst>
      <p:ext uri="{BB962C8B-B14F-4D97-AF65-F5344CB8AC3E}">
        <p14:creationId xmlns:p14="http://schemas.microsoft.com/office/powerpoint/2010/main" val="648546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mage001">
            <a:extLst>
              <a:ext uri="{FF2B5EF4-FFF2-40B4-BE49-F238E27FC236}">
                <a16:creationId xmlns:a16="http://schemas.microsoft.com/office/drawing/2014/main" id="{F9582AC4-FABE-394D-BEAB-D9FA3BB610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1255" y="6292459"/>
            <a:ext cx="3209631" cy="53280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8690AE01-38CB-B263-AA2E-AC2371734F2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324600"/>
            <a:ext cx="1453056" cy="559461"/>
          </a:xfrm>
          <a:prstGeom prst="rect">
            <a:avLst/>
          </a:prstGeom>
        </p:spPr>
      </p:pic>
      <p:sp>
        <p:nvSpPr>
          <p:cNvPr id="10" name="TextBox 9">
            <a:extLst>
              <a:ext uri="{FF2B5EF4-FFF2-40B4-BE49-F238E27FC236}">
                <a16:creationId xmlns:a16="http://schemas.microsoft.com/office/drawing/2014/main" id="{C8771251-ECCC-5AB7-2D73-0ACA9C2C8880}"/>
              </a:ext>
            </a:extLst>
          </p:cNvPr>
          <p:cNvSpPr txBox="1"/>
          <p:nvPr/>
        </p:nvSpPr>
        <p:spPr>
          <a:xfrm>
            <a:off x="3582938" y="80234"/>
            <a:ext cx="6096000" cy="461665"/>
          </a:xfrm>
          <a:prstGeom prst="rect">
            <a:avLst/>
          </a:prstGeom>
          <a:noFill/>
        </p:spPr>
        <p:txBody>
          <a:bodyPr wrap="square">
            <a:spAutoFit/>
          </a:bodyPr>
          <a:lstStyle/>
          <a:p>
            <a:r>
              <a:rPr lang="en-GB" sz="2400" b="1" dirty="0"/>
              <a:t>Assessments walk-through – CW1</a:t>
            </a:r>
          </a:p>
        </p:txBody>
      </p:sp>
      <p:sp>
        <p:nvSpPr>
          <p:cNvPr id="12" name="TextBox 11">
            <a:extLst>
              <a:ext uri="{FF2B5EF4-FFF2-40B4-BE49-F238E27FC236}">
                <a16:creationId xmlns:a16="http://schemas.microsoft.com/office/drawing/2014/main" id="{47831656-A8C3-2A89-311A-4829BD539CFD}"/>
              </a:ext>
            </a:extLst>
          </p:cNvPr>
          <p:cNvSpPr txBox="1"/>
          <p:nvPr/>
        </p:nvSpPr>
        <p:spPr>
          <a:xfrm>
            <a:off x="70942" y="716752"/>
            <a:ext cx="12044855" cy="523220"/>
          </a:xfrm>
          <a:prstGeom prst="rect">
            <a:avLst/>
          </a:prstGeom>
          <a:noFill/>
        </p:spPr>
        <p:txBody>
          <a:bodyPr wrap="square">
            <a:spAutoFit/>
          </a:bodyPr>
          <a:lstStyle/>
          <a:p>
            <a:pPr algn="just"/>
            <a:r>
              <a:rPr lang="en-GB" sz="1400" b="1" dirty="0"/>
              <a:t>CW1: </a:t>
            </a:r>
            <a:r>
              <a:rPr lang="en-GB" sz="1400" dirty="0"/>
              <a:t>This assessment requires you </a:t>
            </a:r>
            <a:r>
              <a:rPr lang="en-GB" sz="1400" dirty="0">
                <a:highlight>
                  <a:srgbClr val="FFFF00"/>
                </a:highlight>
              </a:rPr>
              <a:t>to explore the fit </a:t>
            </a:r>
            <a:r>
              <a:rPr lang="en-GB" sz="1400" dirty="0"/>
              <a:t>between the implemented </a:t>
            </a:r>
            <a:r>
              <a:rPr lang="en-GB" sz="1400" dirty="0">
                <a:highlight>
                  <a:srgbClr val="FFFF00"/>
                </a:highlight>
              </a:rPr>
              <a:t>product</a:t>
            </a:r>
            <a:r>
              <a:rPr lang="en-GB" sz="1400" dirty="0"/>
              <a:t> with its </a:t>
            </a:r>
            <a:r>
              <a:rPr lang="en-GB" sz="1400" dirty="0">
                <a:highlight>
                  <a:srgbClr val="FFFF00"/>
                </a:highlight>
              </a:rPr>
              <a:t>users</a:t>
            </a:r>
            <a:r>
              <a:rPr lang="en-GB" sz="1400" dirty="0"/>
              <a:t> and its functional </a:t>
            </a:r>
            <a:r>
              <a:rPr lang="en-GB" sz="1400" dirty="0">
                <a:highlight>
                  <a:srgbClr val="FFFF00"/>
                </a:highlight>
              </a:rPr>
              <a:t>tasks</a:t>
            </a:r>
            <a:r>
              <a:rPr lang="en-GB" sz="1400" dirty="0"/>
              <a:t>, using the </a:t>
            </a:r>
            <a:r>
              <a:rPr lang="en-GB" sz="1400" b="1" dirty="0"/>
              <a:t>FITT framework. </a:t>
            </a:r>
            <a:r>
              <a:rPr lang="en-GB" sz="1400" dirty="0"/>
              <a:t>You should critically analyse the </a:t>
            </a:r>
            <a:r>
              <a:rPr lang="en-GB" sz="1400" b="1" dirty="0"/>
              <a:t>strengths and weaknesses </a:t>
            </a:r>
            <a:r>
              <a:rPr lang="en-GB" sz="1400" dirty="0"/>
              <a:t>of this three-way fit, identifying key areas of clear </a:t>
            </a:r>
            <a:r>
              <a:rPr lang="en-GB" sz="1400" b="1" dirty="0"/>
              <a:t>improvement</a:t>
            </a:r>
            <a:r>
              <a:rPr lang="en-GB" sz="1400" dirty="0"/>
              <a:t> and aspects that pose </a:t>
            </a:r>
            <a:r>
              <a:rPr lang="en-GB" sz="1400" b="1" dirty="0"/>
              <a:t>challenges.</a:t>
            </a:r>
            <a:r>
              <a:rPr lang="en-GB" sz="1400" dirty="0"/>
              <a:t> </a:t>
            </a:r>
          </a:p>
        </p:txBody>
      </p:sp>
      <p:grpSp>
        <p:nvGrpSpPr>
          <p:cNvPr id="47" name="Group 46">
            <a:extLst>
              <a:ext uri="{FF2B5EF4-FFF2-40B4-BE49-F238E27FC236}">
                <a16:creationId xmlns:a16="http://schemas.microsoft.com/office/drawing/2014/main" id="{09B7F97D-E6D1-2342-8465-42CCBDB81E32}"/>
              </a:ext>
            </a:extLst>
          </p:cNvPr>
          <p:cNvGrpSpPr/>
          <p:nvPr/>
        </p:nvGrpSpPr>
        <p:grpSpPr>
          <a:xfrm>
            <a:off x="3581398" y="1564547"/>
            <a:ext cx="5023941" cy="2011252"/>
            <a:chOff x="3584029" y="1528208"/>
            <a:chExt cx="5023941" cy="2011252"/>
          </a:xfrm>
        </p:grpSpPr>
        <p:grpSp>
          <p:nvGrpSpPr>
            <p:cNvPr id="43" name="Group 42">
              <a:extLst>
                <a:ext uri="{FF2B5EF4-FFF2-40B4-BE49-F238E27FC236}">
                  <a16:creationId xmlns:a16="http://schemas.microsoft.com/office/drawing/2014/main" id="{195B003F-8497-7902-6AF7-748D2C68CA59}"/>
                </a:ext>
              </a:extLst>
            </p:cNvPr>
            <p:cNvGrpSpPr/>
            <p:nvPr/>
          </p:nvGrpSpPr>
          <p:grpSpPr>
            <a:xfrm>
              <a:off x="3584029" y="1528208"/>
              <a:ext cx="5023941" cy="1934951"/>
              <a:chOff x="3584030" y="1417849"/>
              <a:chExt cx="5023941" cy="1934951"/>
            </a:xfrm>
          </p:grpSpPr>
          <p:sp>
            <p:nvSpPr>
              <p:cNvPr id="13" name="Rectangle 12">
                <a:extLst>
                  <a:ext uri="{FF2B5EF4-FFF2-40B4-BE49-F238E27FC236}">
                    <a16:creationId xmlns:a16="http://schemas.microsoft.com/office/drawing/2014/main" id="{66AFC3C8-1717-4F7E-0482-FEE046957DBB}"/>
                  </a:ext>
                </a:extLst>
              </p:cNvPr>
              <p:cNvSpPr/>
              <p:nvPr/>
            </p:nvSpPr>
            <p:spPr>
              <a:xfrm>
                <a:off x="5217073" y="1417849"/>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Task</a:t>
                </a:r>
              </a:p>
            </p:txBody>
          </p:sp>
          <p:sp>
            <p:nvSpPr>
              <p:cNvPr id="14" name="Rectangle 13">
                <a:extLst>
                  <a:ext uri="{FF2B5EF4-FFF2-40B4-BE49-F238E27FC236}">
                    <a16:creationId xmlns:a16="http://schemas.microsoft.com/office/drawing/2014/main" id="{AFC820C5-989D-5BD8-CEBF-015DF03C8FA8}"/>
                  </a:ext>
                </a:extLst>
              </p:cNvPr>
              <p:cNvSpPr/>
              <p:nvPr/>
            </p:nvSpPr>
            <p:spPr>
              <a:xfrm>
                <a:off x="3584030" y="2817130"/>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Individual</a:t>
                </a:r>
              </a:p>
            </p:txBody>
          </p:sp>
          <p:sp>
            <p:nvSpPr>
              <p:cNvPr id="15" name="Rectangle 14">
                <a:extLst>
                  <a:ext uri="{FF2B5EF4-FFF2-40B4-BE49-F238E27FC236}">
                    <a16:creationId xmlns:a16="http://schemas.microsoft.com/office/drawing/2014/main" id="{D8BC9436-8F05-35D5-2931-17CE1B30DAF8}"/>
                  </a:ext>
                </a:extLst>
              </p:cNvPr>
              <p:cNvSpPr/>
              <p:nvPr/>
            </p:nvSpPr>
            <p:spPr>
              <a:xfrm>
                <a:off x="6781800" y="2809080"/>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Technology</a:t>
                </a:r>
              </a:p>
            </p:txBody>
          </p:sp>
          <p:cxnSp>
            <p:nvCxnSpPr>
              <p:cNvPr id="17" name="Straight Connector 16">
                <a:extLst>
                  <a:ext uri="{FF2B5EF4-FFF2-40B4-BE49-F238E27FC236}">
                    <a16:creationId xmlns:a16="http://schemas.microsoft.com/office/drawing/2014/main" id="{30C39392-BF4A-C46D-06DF-A9CFE0CDD4E5}"/>
                  </a:ext>
                </a:extLst>
              </p:cNvPr>
              <p:cNvCxnSpPr>
                <a:cxnSpLocks/>
                <a:stCxn id="14" idx="0"/>
              </p:cNvCxnSpPr>
              <p:nvPr/>
            </p:nvCxnSpPr>
            <p:spPr>
              <a:xfrm flipV="1">
                <a:off x="4497116" y="1953518"/>
                <a:ext cx="1294084" cy="863612"/>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F700F6C-2D77-19F4-0B5A-BC3D6973F48A}"/>
                  </a:ext>
                </a:extLst>
              </p:cNvPr>
              <p:cNvCxnSpPr>
                <a:stCxn id="14" idx="3"/>
                <a:endCxn id="15" idx="1"/>
              </p:cNvCxnSpPr>
              <p:nvPr/>
            </p:nvCxnSpPr>
            <p:spPr>
              <a:xfrm flipV="1">
                <a:off x="5410201" y="3076915"/>
                <a:ext cx="1371599" cy="805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AAD3ADE-4FD5-4672-FCBE-604015A8342A}"/>
                  </a:ext>
                </a:extLst>
              </p:cNvPr>
              <p:cNvCxnSpPr>
                <a:cxnSpLocks/>
                <a:endCxn id="15" idx="0"/>
              </p:cNvCxnSpPr>
              <p:nvPr/>
            </p:nvCxnSpPr>
            <p:spPr>
              <a:xfrm>
                <a:off x="6400802" y="1945468"/>
                <a:ext cx="1294084" cy="863612"/>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22" name="Oval 21">
                <a:extLst>
                  <a:ext uri="{FF2B5EF4-FFF2-40B4-BE49-F238E27FC236}">
                    <a16:creationId xmlns:a16="http://schemas.microsoft.com/office/drawing/2014/main" id="{812DD8CE-CCB2-F135-2AB7-00FD1157FE91}"/>
                  </a:ext>
                </a:extLst>
              </p:cNvPr>
              <p:cNvSpPr/>
              <p:nvPr/>
            </p:nvSpPr>
            <p:spPr>
              <a:xfrm>
                <a:off x="5303457" y="2220061"/>
                <a:ext cx="1653404" cy="620813"/>
              </a:xfrm>
              <a:prstGeom prst="ellipse">
                <a:avLst/>
              </a:prstGeom>
              <a:solidFill>
                <a:schemeClr val="bg1"/>
              </a:solidFill>
              <a:ln>
                <a:solidFill>
                  <a:schemeClr val="tx1">
                    <a:lumMod val="95000"/>
                    <a:lumOff val="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Interventions and influences on …</a:t>
                </a:r>
              </a:p>
            </p:txBody>
          </p:sp>
          <p:cxnSp>
            <p:nvCxnSpPr>
              <p:cNvPr id="24" name="Straight Arrow Connector 23">
                <a:extLst>
                  <a:ext uri="{FF2B5EF4-FFF2-40B4-BE49-F238E27FC236}">
                    <a16:creationId xmlns:a16="http://schemas.microsoft.com/office/drawing/2014/main" id="{56E82661-A3E7-4EB9-F67D-D518CDD61637}"/>
                  </a:ext>
                </a:extLst>
              </p:cNvPr>
              <p:cNvCxnSpPr>
                <a:cxnSpLocks/>
                <a:stCxn id="22" idx="2"/>
              </p:cNvCxnSpPr>
              <p:nvPr/>
            </p:nvCxnSpPr>
            <p:spPr>
              <a:xfrm flipH="1">
                <a:off x="4989790" y="2530468"/>
                <a:ext cx="313667" cy="247520"/>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5C341A9-7D5E-A4F4-A5F9-C9E0C25C7224}"/>
                  </a:ext>
                </a:extLst>
              </p:cNvPr>
              <p:cNvCxnSpPr>
                <a:cxnSpLocks/>
                <a:stCxn id="22" idx="0"/>
                <a:endCxn id="13" idx="2"/>
              </p:cNvCxnSpPr>
              <p:nvPr/>
            </p:nvCxnSpPr>
            <p:spPr>
              <a:xfrm flipV="1">
                <a:off x="6130159" y="1953519"/>
                <a:ext cx="0" cy="266542"/>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31DCE1F-8373-A0F2-51D8-4A6F5A37646D}"/>
                  </a:ext>
                </a:extLst>
              </p:cNvPr>
              <p:cNvCxnSpPr>
                <a:cxnSpLocks/>
                <a:stCxn id="22" idx="6"/>
              </p:cNvCxnSpPr>
              <p:nvPr/>
            </p:nvCxnSpPr>
            <p:spPr>
              <a:xfrm>
                <a:off x="6956861" y="2530468"/>
                <a:ext cx="313667" cy="247520"/>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grpSp>
        <p:sp>
          <p:nvSpPr>
            <p:cNvPr id="44" name="TextBox 43">
              <a:extLst>
                <a:ext uri="{FF2B5EF4-FFF2-40B4-BE49-F238E27FC236}">
                  <a16:creationId xmlns:a16="http://schemas.microsoft.com/office/drawing/2014/main" id="{C56E9070-E78B-1178-66E9-FECD35165168}"/>
                </a:ext>
              </a:extLst>
            </p:cNvPr>
            <p:cNvSpPr txBox="1"/>
            <p:nvPr/>
          </p:nvSpPr>
          <p:spPr>
            <a:xfrm rot="19677365">
              <a:off x="4486398" y="2293564"/>
              <a:ext cx="881761" cy="369332"/>
            </a:xfrm>
            <a:prstGeom prst="rect">
              <a:avLst/>
            </a:prstGeom>
            <a:noFill/>
          </p:spPr>
          <p:txBody>
            <a:bodyPr wrap="square" rtlCol="0">
              <a:spAutoFit/>
            </a:bodyPr>
            <a:lstStyle/>
            <a:p>
              <a:pPr algn="ctr"/>
              <a:r>
                <a:rPr lang="en-GB" b="1" dirty="0"/>
                <a:t>FIT</a:t>
              </a:r>
            </a:p>
          </p:txBody>
        </p:sp>
        <p:sp>
          <p:nvSpPr>
            <p:cNvPr id="45" name="TextBox 44">
              <a:extLst>
                <a:ext uri="{FF2B5EF4-FFF2-40B4-BE49-F238E27FC236}">
                  <a16:creationId xmlns:a16="http://schemas.microsoft.com/office/drawing/2014/main" id="{E00A3FA8-C327-4C07-1417-E3FB5E953885}"/>
                </a:ext>
              </a:extLst>
            </p:cNvPr>
            <p:cNvSpPr txBox="1"/>
            <p:nvPr/>
          </p:nvSpPr>
          <p:spPr>
            <a:xfrm rot="2073881">
              <a:off x="6732547" y="2232536"/>
              <a:ext cx="881761" cy="369332"/>
            </a:xfrm>
            <a:prstGeom prst="rect">
              <a:avLst/>
            </a:prstGeom>
            <a:noFill/>
          </p:spPr>
          <p:txBody>
            <a:bodyPr wrap="square" rtlCol="0">
              <a:spAutoFit/>
            </a:bodyPr>
            <a:lstStyle/>
            <a:p>
              <a:pPr algn="ctr"/>
              <a:r>
                <a:rPr lang="en-GB" b="1" dirty="0"/>
                <a:t>FIT</a:t>
              </a:r>
            </a:p>
          </p:txBody>
        </p:sp>
        <p:sp>
          <p:nvSpPr>
            <p:cNvPr id="46" name="TextBox 45">
              <a:extLst>
                <a:ext uri="{FF2B5EF4-FFF2-40B4-BE49-F238E27FC236}">
                  <a16:creationId xmlns:a16="http://schemas.microsoft.com/office/drawing/2014/main" id="{2E151D7D-CF18-7267-CDF2-5FF62460FFCF}"/>
                </a:ext>
              </a:extLst>
            </p:cNvPr>
            <p:cNvSpPr txBox="1"/>
            <p:nvPr/>
          </p:nvSpPr>
          <p:spPr>
            <a:xfrm>
              <a:off x="5655119" y="3170128"/>
              <a:ext cx="881761" cy="369332"/>
            </a:xfrm>
            <a:prstGeom prst="rect">
              <a:avLst/>
            </a:prstGeom>
            <a:noFill/>
          </p:spPr>
          <p:txBody>
            <a:bodyPr wrap="square" rtlCol="0">
              <a:spAutoFit/>
            </a:bodyPr>
            <a:lstStyle/>
            <a:p>
              <a:pPr algn="ctr"/>
              <a:r>
                <a:rPr lang="en-GB" b="1" dirty="0"/>
                <a:t>FIT</a:t>
              </a:r>
            </a:p>
          </p:txBody>
        </p:sp>
      </p:grpSp>
      <p:sp>
        <p:nvSpPr>
          <p:cNvPr id="48" name="TextBox 47">
            <a:extLst>
              <a:ext uri="{FF2B5EF4-FFF2-40B4-BE49-F238E27FC236}">
                <a16:creationId xmlns:a16="http://schemas.microsoft.com/office/drawing/2014/main" id="{1FE43C17-2209-3D6B-8C60-1D81E49F85DC}"/>
              </a:ext>
            </a:extLst>
          </p:cNvPr>
          <p:cNvSpPr txBox="1"/>
          <p:nvPr/>
        </p:nvSpPr>
        <p:spPr>
          <a:xfrm>
            <a:off x="8782812" y="2960586"/>
            <a:ext cx="2199192" cy="369332"/>
          </a:xfrm>
          <a:prstGeom prst="rect">
            <a:avLst/>
          </a:prstGeom>
          <a:noFill/>
        </p:spPr>
        <p:txBody>
          <a:bodyPr wrap="none" rtlCol="0">
            <a:spAutoFit/>
          </a:bodyPr>
          <a:lstStyle/>
          <a:p>
            <a:r>
              <a:rPr lang="en-GB" dirty="0"/>
              <a:t>(</a:t>
            </a:r>
            <a:r>
              <a:rPr lang="en-GB" dirty="0" err="1"/>
              <a:t>Ammenwerth</a:t>
            </a:r>
            <a:r>
              <a:rPr lang="en-GB" dirty="0"/>
              <a:t>, 2006)</a:t>
            </a:r>
          </a:p>
        </p:txBody>
      </p:sp>
      <p:sp>
        <p:nvSpPr>
          <p:cNvPr id="49" name="TextBox 48">
            <a:extLst>
              <a:ext uri="{FF2B5EF4-FFF2-40B4-BE49-F238E27FC236}">
                <a16:creationId xmlns:a16="http://schemas.microsoft.com/office/drawing/2014/main" id="{2D9C69FD-40BF-30FF-CAF5-B3C133F8ABFF}"/>
              </a:ext>
            </a:extLst>
          </p:cNvPr>
          <p:cNvSpPr txBox="1"/>
          <p:nvPr/>
        </p:nvSpPr>
        <p:spPr>
          <a:xfrm>
            <a:off x="70942" y="3472475"/>
            <a:ext cx="12044855" cy="2690417"/>
          </a:xfrm>
          <a:prstGeom prst="rect">
            <a:avLst/>
          </a:prstGeom>
          <a:noFill/>
        </p:spPr>
        <p:txBody>
          <a:bodyPr wrap="square" rtlCol="0">
            <a:spAutoFit/>
          </a:bodyPr>
          <a:lstStyle/>
          <a:p>
            <a:pPr algn="just">
              <a:lnSpc>
                <a:spcPct val="150000"/>
              </a:lnSpc>
            </a:pPr>
            <a:r>
              <a:rPr lang="en-GB" sz="1400" b="1" dirty="0">
                <a:cs typeface="Arial" panose="020B0604020202020204" pitchFamily="34" charset="0"/>
              </a:rPr>
              <a:t>Structure</a:t>
            </a:r>
            <a:r>
              <a:rPr lang="en-GB" sz="1400" dirty="0">
                <a:cs typeface="Arial" panose="020B0604020202020204" pitchFamily="34" charset="0"/>
              </a:rPr>
              <a:t>:</a:t>
            </a:r>
          </a:p>
          <a:p>
            <a:pPr marL="285750" indent="-285750" algn="just">
              <a:lnSpc>
                <a:spcPct val="150000"/>
              </a:lnSpc>
              <a:buFont typeface="Arial" panose="020B0604020202020204" pitchFamily="34" charset="0"/>
              <a:buChar char="•"/>
            </a:pPr>
            <a:r>
              <a:rPr lang="en-GB" sz="1400" b="1" u="sng" dirty="0">
                <a:cs typeface="Arial" panose="020B0604020202020204" pitchFamily="34" charset="0"/>
              </a:rPr>
              <a:t>Introduction</a:t>
            </a:r>
            <a:r>
              <a:rPr lang="en-GB" sz="1400" dirty="0">
                <a:cs typeface="Arial" panose="020B0604020202020204" pitchFamily="34" charset="0"/>
              </a:rPr>
              <a:t>: </a:t>
            </a:r>
            <a:r>
              <a:rPr lang="en-GB" sz="1400" b="0" i="0" dirty="0">
                <a:solidFill>
                  <a:srgbClr val="000000"/>
                </a:solidFill>
                <a:effectLst/>
              </a:rPr>
              <a:t>describe the service context and the stated/implied purpose of the software product</a:t>
            </a:r>
          </a:p>
          <a:p>
            <a:pPr marL="285750" indent="-285750" algn="just">
              <a:lnSpc>
                <a:spcPct val="150000"/>
              </a:lnSpc>
              <a:buFont typeface="Arial" panose="020B0604020202020204" pitchFamily="34" charset="0"/>
              <a:buChar char="•"/>
            </a:pPr>
            <a:r>
              <a:rPr lang="en-GB" sz="1400" b="1" u="sng" dirty="0">
                <a:solidFill>
                  <a:srgbClr val="000000"/>
                </a:solidFill>
              </a:rPr>
              <a:t>Methods</a:t>
            </a:r>
            <a:r>
              <a:rPr lang="en-GB" sz="1400" u="sng" dirty="0">
                <a:solidFill>
                  <a:srgbClr val="000000"/>
                </a:solidFill>
              </a:rPr>
              <a:t>:</a:t>
            </a:r>
            <a:r>
              <a:rPr lang="en-GB" sz="1400" dirty="0">
                <a:solidFill>
                  <a:srgbClr val="000000"/>
                </a:solidFill>
              </a:rPr>
              <a:t> </a:t>
            </a:r>
            <a:r>
              <a:rPr lang="en-GB" sz="1400" b="0" i="0" dirty="0">
                <a:solidFill>
                  <a:srgbClr val="000000"/>
                </a:solidFill>
                <a:effectLst/>
              </a:rPr>
              <a:t>describe how you have applied the FITT framework and any variation from it. Describe what types of data you drew upon and how you obtained it (literature, observation, project documentation, conversations with users, your personal experience or something else).</a:t>
            </a:r>
          </a:p>
          <a:p>
            <a:pPr marL="285750" indent="-285750" algn="just">
              <a:lnSpc>
                <a:spcPct val="150000"/>
              </a:lnSpc>
              <a:buFont typeface="Arial" panose="020B0604020202020204" pitchFamily="34" charset="0"/>
              <a:buChar char="•"/>
            </a:pPr>
            <a:r>
              <a:rPr lang="en-GB" sz="1400" b="1" u="sng" dirty="0"/>
              <a:t>Results</a:t>
            </a:r>
            <a:r>
              <a:rPr lang="en-GB" sz="1400" u="sng" dirty="0"/>
              <a:t>:</a:t>
            </a:r>
            <a:r>
              <a:rPr lang="en-GB" sz="1400" dirty="0"/>
              <a:t> </a:t>
            </a:r>
            <a:r>
              <a:rPr lang="en-GB" sz="1400" b="0" i="0" dirty="0">
                <a:solidFill>
                  <a:srgbClr val="000000"/>
                </a:solidFill>
                <a:effectLst/>
              </a:rPr>
              <a:t>summary of the data you utilised and report any quantitative ratings or qualitative themes.</a:t>
            </a:r>
          </a:p>
          <a:p>
            <a:pPr marL="285750" indent="-285750" algn="just">
              <a:lnSpc>
                <a:spcPct val="150000"/>
              </a:lnSpc>
              <a:buFont typeface="Arial" panose="020B0604020202020204" pitchFamily="34" charset="0"/>
              <a:buChar char="•"/>
            </a:pPr>
            <a:r>
              <a:rPr lang="en-GB" sz="1400" b="1" u="sng" dirty="0">
                <a:solidFill>
                  <a:srgbClr val="000000"/>
                </a:solidFill>
              </a:rPr>
              <a:t>Discussion</a:t>
            </a:r>
            <a:r>
              <a:rPr lang="en-GB" sz="1400" u="sng" dirty="0">
                <a:solidFill>
                  <a:srgbClr val="000000"/>
                </a:solidFill>
              </a:rPr>
              <a:t>: </a:t>
            </a:r>
            <a:r>
              <a:rPr lang="en-GB" sz="1400" b="0" i="0" dirty="0">
                <a:solidFill>
                  <a:srgbClr val="000000"/>
                </a:solidFill>
                <a:effectLst/>
              </a:rPr>
              <a:t>comment upon on the key findings and relate them to other relevant domain knowledge from the literature. Comment on whether any successes or problems that you identified relate to product design or to project/programme execution.</a:t>
            </a:r>
          </a:p>
          <a:p>
            <a:pPr marL="285750" indent="-285750" algn="just">
              <a:lnSpc>
                <a:spcPct val="150000"/>
              </a:lnSpc>
              <a:buFont typeface="Arial" panose="020B0604020202020204" pitchFamily="34" charset="0"/>
              <a:buChar char="•"/>
            </a:pPr>
            <a:r>
              <a:rPr lang="en-GB" sz="1400" b="1" u="sng" dirty="0">
                <a:solidFill>
                  <a:srgbClr val="000000"/>
                </a:solidFill>
              </a:rPr>
              <a:t>Bibliography</a:t>
            </a:r>
            <a:r>
              <a:rPr lang="en-GB" sz="1400" u="sng" dirty="0">
                <a:solidFill>
                  <a:srgbClr val="000000"/>
                </a:solidFill>
              </a:rPr>
              <a:t>:</a:t>
            </a:r>
            <a:r>
              <a:rPr lang="en-GB" sz="1400" dirty="0">
                <a:solidFill>
                  <a:srgbClr val="000000"/>
                </a:solidFill>
              </a:rPr>
              <a:t> reference list using Mendeley - </a:t>
            </a:r>
            <a:r>
              <a:rPr lang="en-GB" sz="1400" b="0" i="0" dirty="0">
                <a:solidFill>
                  <a:srgbClr val="000000"/>
                </a:solidFill>
                <a:effectLst/>
              </a:rPr>
              <a:t>Cite Them Right 12</a:t>
            </a:r>
            <a:r>
              <a:rPr lang="en-GB" sz="1400" b="0" i="0" baseline="30000" dirty="0">
                <a:solidFill>
                  <a:srgbClr val="000000"/>
                </a:solidFill>
                <a:effectLst/>
              </a:rPr>
              <a:t>th</a:t>
            </a:r>
            <a:r>
              <a:rPr lang="en-GB" sz="1400" b="0" i="0" dirty="0">
                <a:solidFill>
                  <a:srgbClr val="000000"/>
                </a:solidFill>
                <a:effectLst/>
              </a:rPr>
              <a:t> edition – Harvard</a:t>
            </a:r>
            <a:r>
              <a:rPr lang="en-GB" sz="1400" u="sng" dirty="0">
                <a:solidFill>
                  <a:srgbClr val="000000"/>
                </a:solidFill>
              </a:rPr>
              <a:t> </a:t>
            </a:r>
            <a:endParaRPr lang="en-GB" sz="1400" u="sng" dirty="0"/>
          </a:p>
        </p:txBody>
      </p:sp>
      <p:sp>
        <p:nvSpPr>
          <p:cNvPr id="2" name="Slide Number Placeholder 1">
            <a:extLst>
              <a:ext uri="{FF2B5EF4-FFF2-40B4-BE49-F238E27FC236}">
                <a16:creationId xmlns:a16="http://schemas.microsoft.com/office/drawing/2014/main" id="{243FA992-D781-37FF-A8DB-3245DF6EA4B6}"/>
              </a:ext>
            </a:extLst>
          </p:cNvPr>
          <p:cNvSpPr>
            <a:spLocks noGrp="1"/>
          </p:cNvSpPr>
          <p:nvPr>
            <p:ph type="sldNum" sz="quarter" idx="7"/>
          </p:nvPr>
        </p:nvSpPr>
        <p:spPr/>
        <p:txBody>
          <a:bodyPr/>
          <a:lstStyle/>
          <a:p>
            <a:fld id="{B6F15528-21DE-4FAA-801E-634DDDAF4B2B}" type="slidenum">
              <a:rPr lang="en-GB" smtClean="0"/>
              <a:t>4</a:t>
            </a:fld>
            <a:endParaRPr lang="en-GB" dirty="0"/>
          </a:p>
        </p:txBody>
      </p:sp>
    </p:spTree>
    <p:extLst>
      <p:ext uri="{BB962C8B-B14F-4D97-AF65-F5344CB8AC3E}">
        <p14:creationId xmlns:p14="http://schemas.microsoft.com/office/powerpoint/2010/main" val="973321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9F6A307-1EF2-A93B-318F-AC5D6DD9D5F1}"/>
              </a:ext>
            </a:extLst>
          </p:cNvPr>
          <p:cNvSpPr txBox="1"/>
          <p:nvPr/>
        </p:nvSpPr>
        <p:spPr>
          <a:xfrm>
            <a:off x="3397469" y="53340"/>
            <a:ext cx="6096000" cy="461665"/>
          </a:xfrm>
          <a:prstGeom prst="rect">
            <a:avLst/>
          </a:prstGeom>
          <a:noFill/>
        </p:spPr>
        <p:txBody>
          <a:bodyPr wrap="square">
            <a:spAutoFit/>
          </a:bodyPr>
          <a:lstStyle/>
          <a:p>
            <a:r>
              <a:rPr lang="en-GB" sz="2400" b="1" dirty="0"/>
              <a:t>Assessments walk-through – CW2</a:t>
            </a:r>
          </a:p>
        </p:txBody>
      </p:sp>
      <p:pic>
        <p:nvPicPr>
          <p:cNvPr id="8" name="Picture 7" descr="image001">
            <a:extLst>
              <a:ext uri="{FF2B5EF4-FFF2-40B4-BE49-F238E27FC236}">
                <a16:creationId xmlns:a16="http://schemas.microsoft.com/office/drawing/2014/main" id="{B681AF6A-AD1B-0761-F789-6860DE69B1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1255" y="6342598"/>
            <a:ext cx="3209631" cy="53280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92FBB6A2-3AB5-888B-3B95-D508A6FEDB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324600"/>
            <a:ext cx="1453056" cy="559461"/>
          </a:xfrm>
          <a:prstGeom prst="rect">
            <a:avLst/>
          </a:prstGeom>
        </p:spPr>
      </p:pic>
      <p:sp>
        <p:nvSpPr>
          <p:cNvPr id="10" name="TextBox 9">
            <a:extLst>
              <a:ext uri="{FF2B5EF4-FFF2-40B4-BE49-F238E27FC236}">
                <a16:creationId xmlns:a16="http://schemas.microsoft.com/office/drawing/2014/main" id="{B02A0571-7417-9A1D-3C47-CBF13843042F}"/>
              </a:ext>
            </a:extLst>
          </p:cNvPr>
          <p:cNvSpPr txBox="1"/>
          <p:nvPr/>
        </p:nvSpPr>
        <p:spPr>
          <a:xfrm>
            <a:off x="68317" y="724346"/>
            <a:ext cx="12044855" cy="523220"/>
          </a:xfrm>
          <a:prstGeom prst="rect">
            <a:avLst/>
          </a:prstGeom>
          <a:noFill/>
        </p:spPr>
        <p:txBody>
          <a:bodyPr wrap="square">
            <a:spAutoFit/>
          </a:bodyPr>
          <a:lstStyle/>
          <a:p>
            <a:pPr algn="just"/>
            <a:r>
              <a:rPr lang="en-GB" sz="1400" b="1" dirty="0"/>
              <a:t>CW2: </a:t>
            </a:r>
            <a:r>
              <a:rPr lang="en-GB" sz="1400" b="0" i="0" dirty="0">
                <a:solidFill>
                  <a:srgbClr val="000000"/>
                </a:solidFill>
                <a:effectLst/>
              </a:rPr>
              <a:t>For this assessment, you are required to write an </a:t>
            </a:r>
            <a:r>
              <a:rPr lang="en-GB" sz="1400" b="1" i="0" dirty="0">
                <a:solidFill>
                  <a:srgbClr val="000000"/>
                </a:solidFill>
                <a:effectLst/>
              </a:rPr>
              <a:t>essay</a:t>
            </a:r>
            <a:r>
              <a:rPr lang="en-GB" sz="1400" b="0" i="0" dirty="0">
                <a:solidFill>
                  <a:srgbClr val="000000"/>
                </a:solidFill>
                <a:effectLst/>
              </a:rPr>
              <a:t> devising an </a:t>
            </a:r>
            <a:r>
              <a:rPr lang="en-GB" sz="1400" b="0" i="0" dirty="0">
                <a:solidFill>
                  <a:srgbClr val="000000"/>
                </a:solidFill>
                <a:effectLst/>
                <a:highlight>
                  <a:srgbClr val="FFFF00"/>
                </a:highlight>
              </a:rPr>
              <a:t>imagined improvement initiative </a:t>
            </a:r>
            <a:r>
              <a:rPr lang="en-GB" sz="1400" b="0" i="0" dirty="0">
                <a:solidFill>
                  <a:srgbClr val="000000"/>
                </a:solidFill>
                <a:effectLst/>
              </a:rPr>
              <a:t>related </a:t>
            </a:r>
            <a:r>
              <a:rPr lang="en-GB" sz="1400" b="1" i="0" dirty="0">
                <a:solidFill>
                  <a:srgbClr val="000000"/>
                </a:solidFill>
                <a:effectLst/>
                <a:highlight>
                  <a:srgbClr val="FFFF00"/>
                </a:highlight>
              </a:rPr>
              <a:t>to your current job</a:t>
            </a:r>
            <a:r>
              <a:rPr lang="en-GB" sz="1400" b="0" i="0" dirty="0">
                <a:solidFill>
                  <a:srgbClr val="000000"/>
                </a:solidFill>
                <a:effectLst/>
              </a:rPr>
              <a:t>. Within this undertaking, you should consider the concepts covered in the course and how they may apply to tasks involved in your current role.  </a:t>
            </a:r>
            <a:endParaRPr lang="en-GB" sz="1200" dirty="0"/>
          </a:p>
        </p:txBody>
      </p:sp>
      <p:sp>
        <p:nvSpPr>
          <p:cNvPr id="12" name="TextBox 11">
            <a:extLst>
              <a:ext uri="{FF2B5EF4-FFF2-40B4-BE49-F238E27FC236}">
                <a16:creationId xmlns:a16="http://schemas.microsoft.com/office/drawing/2014/main" id="{9D095A90-45B3-5602-E94E-516A94FFEA82}"/>
              </a:ext>
            </a:extLst>
          </p:cNvPr>
          <p:cNvSpPr txBox="1"/>
          <p:nvPr/>
        </p:nvSpPr>
        <p:spPr>
          <a:xfrm>
            <a:off x="451945" y="1518463"/>
            <a:ext cx="11277600" cy="2031325"/>
          </a:xfrm>
          <a:prstGeom prst="rect">
            <a:avLst/>
          </a:prstGeom>
          <a:noFill/>
          <a:ln>
            <a:solidFill>
              <a:srgbClr val="C00000"/>
            </a:solidFill>
          </a:ln>
        </p:spPr>
        <p:txBody>
          <a:bodyPr wrap="square">
            <a:spAutoFit/>
          </a:bodyPr>
          <a:lstStyle/>
          <a:p>
            <a:pPr marL="285750" indent="-285750" algn="just" rtl="0" fontAlgn="base">
              <a:buFont typeface="Arial" panose="020B0604020202020204" pitchFamily="34" charset="0"/>
              <a:buChar char="•"/>
            </a:pPr>
            <a:r>
              <a:rPr lang="en-GB" sz="1400" b="0" i="0" dirty="0">
                <a:solidFill>
                  <a:srgbClr val="000000"/>
                </a:solidFill>
                <a:effectLst/>
              </a:rPr>
              <a:t>Identify a </a:t>
            </a:r>
            <a:r>
              <a:rPr lang="en-GB" sz="1400" b="0" i="0" dirty="0">
                <a:solidFill>
                  <a:srgbClr val="000000"/>
                </a:solidFill>
                <a:effectLst/>
                <a:highlight>
                  <a:srgbClr val="FFFF00"/>
                </a:highlight>
              </a:rPr>
              <a:t>business problem/opportunity </a:t>
            </a:r>
            <a:r>
              <a:rPr lang="en-GB" sz="1400" b="0" i="0" dirty="0">
                <a:solidFill>
                  <a:srgbClr val="000000"/>
                </a:solidFill>
                <a:effectLst/>
              </a:rPr>
              <a:t>that would benefit from the improved use of data or process, or service improvements enabled by technology. </a:t>
            </a:r>
          </a:p>
          <a:p>
            <a:pPr marL="285750" indent="-285750" algn="just" rtl="0" fontAlgn="base">
              <a:buFont typeface="Arial" panose="020B0604020202020204" pitchFamily="34" charset="0"/>
              <a:buChar char="•"/>
            </a:pPr>
            <a:endParaRPr lang="en-GB" sz="1400" dirty="0">
              <a:solidFill>
                <a:srgbClr val="000000"/>
              </a:solidFill>
            </a:endParaRPr>
          </a:p>
          <a:p>
            <a:pPr marL="285750" indent="-285750" algn="just" rtl="0" fontAlgn="base">
              <a:buFont typeface="Arial" panose="020B0604020202020204" pitchFamily="34" charset="0"/>
              <a:buChar char="•"/>
            </a:pPr>
            <a:r>
              <a:rPr lang="en-GB" sz="1400" b="0" i="0" dirty="0">
                <a:solidFill>
                  <a:srgbClr val="000000"/>
                </a:solidFill>
                <a:effectLst/>
                <a:highlight>
                  <a:srgbClr val="FFFF00"/>
                </a:highlight>
              </a:rPr>
              <a:t>Define the aim and scope of your programme/project </a:t>
            </a:r>
            <a:r>
              <a:rPr lang="en-GB" sz="1400" b="0" i="0" dirty="0">
                <a:solidFill>
                  <a:srgbClr val="000000"/>
                </a:solidFill>
                <a:effectLst/>
              </a:rPr>
              <a:t>and describe the changes that your project/programme would implement and how it would lead to process or service improvements.  </a:t>
            </a:r>
          </a:p>
          <a:p>
            <a:pPr marL="285750" indent="-285750" algn="just" rtl="0" fontAlgn="base">
              <a:buFont typeface="Arial" panose="020B0604020202020204" pitchFamily="34" charset="0"/>
              <a:buChar char="•"/>
            </a:pPr>
            <a:endParaRPr lang="en-GB" sz="1400" dirty="0">
              <a:solidFill>
                <a:srgbClr val="000000"/>
              </a:solidFill>
            </a:endParaRPr>
          </a:p>
          <a:p>
            <a:pPr marL="285750" indent="-285750" algn="just" rtl="0" fontAlgn="base">
              <a:buFont typeface="Arial" panose="020B0604020202020204" pitchFamily="34" charset="0"/>
              <a:buChar char="•"/>
            </a:pPr>
            <a:r>
              <a:rPr lang="en-GB" sz="1400" b="0" i="0" dirty="0">
                <a:solidFill>
                  <a:srgbClr val="000000"/>
                </a:solidFill>
                <a:effectLst/>
              </a:rPr>
              <a:t>Select and justify </a:t>
            </a:r>
            <a:r>
              <a:rPr lang="en-GB" sz="1400" b="0" i="0" dirty="0">
                <a:solidFill>
                  <a:srgbClr val="000000"/>
                </a:solidFill>
                <a:effectLst/>
                <a:highlight>
                  <a:srgbClr val="FFFF00"/>
                </a:highlight>
              </a:rPr>
              <a:t>an appropriate programme or project management or quality improvement methodology </a:t>
            </a:r>
            <a:r>
              <a:rPr lang="en-GB" sz="1400" b="0" i="0" dirty="0">
                <a:solidFill>
                  <a:srgbClr val="000000"/>
                </a:solidFill>
                <a:effectLst/>
              </a:rPr>
              <a:t>and any specific techniques. </a:t>
            </a:r>
          </a:p>
          <a:p>
            <a:pPr marL="285750" indent="-285750" algn="just" rtl="0" fontAlgn="base">
              <a:buFont typeface="Arial" panose="020B0604020202020204" pitchFamily="34" charset="0"/>
              <a:buChar char="•"/>
            </a:pPr>
            <a:endParaRPr lang="en-GB" sz="1400" dirty="0">
              <a:solidFill>
                <a:srgbClr val="000000"/>
              </a:solidFill>
            </a:endParaRPr>
          </a:p>
          <a:p>
            <a:pPr marL="285750" indent="-285750" algn="just" rtl="0" fontAlgn="base">
              <a:buFont typeface="Arial" panose="020B0604020202020204" pitchFamily="34" charset="0"/>
              <a:buChar char="•"/>
            </a:pPr>
            <a:r>
              <a:rPr lang="en-GB" sz="1400" b="0" i="0" dirty="0">
                <a:solidFill>
                  <a:srgbClr val="000000"/>
                </a:solidFill>
                <a:effectLst/>
              </a:rPr>
              <a:t>Outline future downstream improvements that potentially could follow the implementation and evaluation of this plan.</a:t>
            </a:r>
          </a:p>
        </p:txBody>
      </p:sp>
      <p:sp>
        <p:nvSpPr>
          <p:cNvPr id="13" name="TextBox 12">
            <a:extLst>
              <a:ext uri="{FF2B5EF4-FFF2-40B4-BE49-F238E27FC236}">
                <a16:creationId xmlns:a16="http://schemas.microsoft.com/office/drawing/2014/main" id="{6F8D66A5-00A7-835D-6441-26B906913372}"/>
              </a:ext>
            </a:extLst>
          </p:cNvPr>
          <p:cNvSpPr txBox="1"/>
          <p:nvPr/>
        </p:nvSpPr>
        <p:spPr>
          <a:xfrm>
            <a:off x="127048" y="3662675"/>
            <a:ext cx="12044855" cy="2321085"/>
          </a:xfrm>
          <a:prstGeom prst="rect">
            <a:avLst/>
          </a:prstGeom>
          <a:noFill/>
        </p:spPr>
        <p:txBody>
          <a:bodyPr wrap="square" rtlCol="0">
            <a:spAutoFit/>
          </a:bodyPr>
          <a:lstStyle/>
          <a:p>
            <a:pPr algn="just">
              <a:lnSpc>
                <a:spcPct val="150000"/>
              </a:lnSpc>
            </a:pPr>
            <a:r>
              <a:rPr lang="en-GB" sz="1400" b="1" dirty="0">
                <a:cs typeface="Arial" panose="020B0604020202020204" pitchFamily="34" charset="0"/>
              </a:rPr>
              <a:t>Structure</a:t>
            </a:r>
            <a:r>
              <a:rPr lang="en-GB" sz="1400" dirty="0">
                <a:cs typeface="Arial" panose="020B0604020202020204" pitchFamily="34" charset="0"/>
              </a:rPr>
              <a:t>:</a:t>
            </a:r>
          </a:p>
          <a:p>
            <a:pPr marL="285750" indent="-285750" algn="just">
              <a:lnSpc>
                <a:spcPct val="150000"/>
              </a:lnSpc>
              <a:buFont typeface="Arial" panose="020B0604020202020204" pitchFamily="34" charset="0"/>
              <a:buChar char="•"/>
            </a:pPr>
            <a:r>
              <a:rPr lang="en-GB" sz="1400" b="1" u="sng" dirty="0">
                <a:cs typeface="Arial" panose="020B0604020202020204" pitchFamily="34" charset="0"/>
              </a:rPr>
              <a:t>Introduction</a:t>
            </a:r>
            <a:r>
              <a:rPr lang="en-GB" sz="1400" dirty="0">
                <a:cs typeface="Arial" panose="020B0604020202020204" pitchFamily="34" charset="0"/>
              </a:rPr>
              <a:t>: </a:t>
            </a:r>
            <a:r>
              <a:rPr lang="en-GB" sz="1400" b="0" i="0" dirty="0">
                <a:solidFill>
                  <a:srgbClr val="000000"/>
                </a:solidFill>
                <a:effectLst/>
              </a:rPr>
              <a:t>describe the nature of the organisation and the operational context then explain the business problem/opportunity that you are addressing and your aim and scope.</a:t>
            </a:r>
          </a:p>
          <a:p>
            <a:pPr marL="285750" indent="-285750" algn="just">
              <a:lnSpc>
                <a:spcPct val="150000"/>
              </a:lnSpc>
              <a:buFont typeface="Arial" panose="020B0604020202020204" pitchFamily="34" charset="0"/>
              <a:buChar char="•"/>
            </a:pPr>
            <a:r>
              <a:rPr lang="en-GB" sz="1400" b="1" u="sng" dirty="0">
                <a:solidFill>
                  <a:srgbClr val="000000"/>
                </a:solidFill>
              </a:rPr>
              <a:t>Methods</a:t>
            </a:r>
            <a:r>
              <a:rPr lang="en-GB" sz="1400" u="sng" dirty="0">
                <a:solidFill>
                  <a:srgbClr val="000000"/>
                </a:solidFill>
              </a:rPr>
              <a:t>:</a:t>
            </a:r>
            <a:r>
              <a:rPr lang="en-GB" sz="1400" dirty="0">
                <a:solidFill>
                  <a:srgbClr val="000000"/>
                </a:solidFill>
              </a:rPr>
              <a:t> </a:t>
            </a:r>
            <a:r>
              <a:rPr lang="en-GB" sz="1400" b="0" i="0" dirty="0">
                <a:solidFill>
                  <a:srgbClr val="000000"/>
                </a:solidFill>
                <a:effectLst/>
              </a:rPr>
              <a:t>section, describe the changes that you would plan to implement and how they would lead to the desired improvements. Identify and justify the programme or project management or quality improvement methodology you would implement.</a:t>
            </a:r>
          </a:p>
          <a:p>
            <a:pPr marL="285750" indent="-285750" algn="just">
              <a:lnSpc>
                <a:spcPct val="150000"/>
              </a:lnSpc>
              <a:buFont typeface="Arial" panose="020B0604020202020204" pitchFamily="34" charset="0"/>
              <a:buChar char="•"/>
            </a:pPr>
            <a:r>
              <a:rPr lang="en-GB" sz="1400" b="1" u="sng" dirty="0">
                <a:solidFill>
                  <a:srgbClr val="000000"/>
                </a:solidFill>
              </a:rPr>
              <a:t>Discussion</a:t>
            </a:r>
            <a:r>
              <a:rPr lang="en-GB" sz="1400" u="sng" dirty="0">
                <a:solidFill>
                  <a:srgbClr val="000000"/>
                </a:solidFill>
              </a:rPr>
              <a:t>: </a:t>
            </a:r>
            <a:r>
              <a:rPr lang="en-GB" sz="1400" b="0" i="0" dirty="0">
                <a:solidFill>
                  <a:srgbClr val="000000"/>
                </a:solidFill>
                <a:effectLst/>
              </a:rPr>
              <a:t>consider risks to your initiative, potential future downstream improvements and how you would ensure adequate stakeholder engagement. </a:t>
            </a:r>
          </a:p>
          <a:p>
            <a:pPr marL="285750" indent="-285750" algn="just">
              <a:lnSpc>
                <a:spcPct val="150000"/>
              </a:lnSpc>
              <a:buFont typeface="Arial" panose="020B0604020202020204" pitchFamily="34" charset="0"/>
              <a:buChar char="•"/>
            </a:pPr>
            <a:r>
              <a:rPr lang="en-GB" sz="1400" b="1" u="sng" dirty="0">
                <a:solidFill>
                  <a:srgbClr val="000000"/>
                </a:solidFill>
              </a:rPr>
              <a:t>Bibliography</a:t>
            </a:r>
            <a:r>
              <a:rPr lang="en-GB" sz="1400" u="sng" dirty="0">
                <a:solidFill>
                  <a:srgbClr val="000000"/>
                </a:solidFill>
              </a:rPr>
              <a:t>:</a:t>
            </a:r>
            <a:r>
              <a:rPr lang="en-GB" sz="1400" dirty="0">
                <a:solidFill>
                  <a:srgbClr val="000000"/>
                </a:solidFill>
              </a:rPr>
              <a:t> reference list using Mendeley - </a:t>
            </a:r>
            <a:r>
              <a:rPr lang="en-GB" sz="1400" b="0" i="0" dirty="0">
                <a:solidFill>
                  <a:srgbClr val="000000"/>
                </a:solidFill>
                <a:effectLst/>
              </a:rPr>
              <a:t>Cite Them Right 12</a:t>
            </a:r>
            <a:r>
              <a:rPr lang="en-GB" sz="1400" b="0" i="0" baseline="30000" dirty="0">
                <a:solidFill>
                  <a:srgbClr val="000000"/>
                </a:solidFill>
                <a:effectLst/>
              </a:rPr>
              <a:t>th</a:t>
            </a:r>
            <a:r>
              <a:rPr lang="en-GB" sz="1400" b="0" i="0" dirty="0">
                <a:solidFill>
                  <a:srgbClr val="000000"/>
                </a:solidFill>
                <a:effectLst/>
              </a:rPr>
              <a:t> edition – Harvard</a:t>
            </a:r>
            <a:r>
              <a:rPr lang="en-GB" sz="1400" u="sng" dirty="0">
                <a:solidFill>
                  <a:srgbClr val="000000"/>
                </a:solidFill>
              </a:rPr>
              <a:t> </a:t>
            </a:r>
            <a:endParaRPr lang="en-GB" sz="1400" u="sng" dirty="0"/>
          </a:p>
        </p:txBody>
      </p:sp>
      <p:sp>
        <p:nvSpPr>
          <p:cNvPr id="2" name="Slide Number Placeholder 1">
            <a:extLst>
              <a:ext uri="{FF2B5EF4-FFF2-40B4-BE49-F238E27FC236}">
                <a16:creationId xmlns:a16="http://schemas.microsoft.com/office/drawing/2014/main" id="{0017611A-1640-884C-396E-6ED00616CAA3}"/>
              </a:ext>
            </a:extLst>
          </p:cNvPr>
          <p:cNvSpPr>
            <a:spLocks noGrp="1"/>
          </p:cNvSpPr>
          <p:nvPr>
            <p:ph type="sldNum" sz="quarter" idx="7"/>
          </p:nvPr>
        </p:nvSpPr>
        <p:spPr/>
        <p:txBody>
          <a:bodyPr/>
          <a:lstStyle/>
          <a:p>
            <a:fld id="{B6F15528-21DE-4FAA-801E-634DDDAF4B2B}" type="slidenum">
              <a:rPr lang="en-GB" smtClean="0"/>
              <a:t>5</a:t>
            </a:fld>
            <a:endParaRPr lang="en-GB" dirty="0"/>
          </a:p>
        </p:txBody>
      </p:sp>
    </p:spTree>
    <p:extLst>
      <p:ext uri="{BB962C8B-B14F-4D97-AF65-F5344CB8AC3E}">
        <p14:creationId xmlns:p14="http://schemas.microsoft.com/office/powerpoint/2010/main" val="2290864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outdoor, light, hanging, photo&#10;&#10;Description automatically generated">
            <a:extLst>
              <a:ext uri="{FF2B5EF4-FFF2-40B4-BE49-F238E27FC236}">
                <a16:creationId xmlns:a16="http://schemas.microsoft.com/office/drawing/2014/main" id="{AB888DA6-6286-D916-5BB7-CF81C641785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sp>
        <p:nvSpPr>
          <p:cNvPr id="8" name="TextBox 7">
            <a:extLst>
              <a:ext uri="{FF2B5EF4-FFF2-40B4-BE49-F238E27FC236}">
                <a16:creationId xmlns:a16="http://schemas.microsoft.com/office/drawing/2014/main" id="{809A069F-691E-84DF-1F09-493EA76A553C}"/>
              </a:ext>
            </a:extLst>
          </p:cNvPr>
          <p:cNvSpPr txBox="1"/>
          <p:nvPr/>
        </p:nvSpPr>
        <p:spPr>
          <a:xfrm>
            <a:off x="5020825" y="1981200"/>
            <a:ext cx="7171175" cy="954107"/>
          </a:xfrm>
          <a:prstGeom prst="rect">
            <a:avLst/>
          </a:prstGeom>
          <a:noFill/>
        </p:spPr>
        <p:txBody>
          <a:bodyPr wrap="square" rtlCol="0">
            <a:spAutoFit/>
          </a:bodyPr>
          <a:lstStyle/>
          <a:p>
            <a:pPr algn="ctr"/>
            <a:r>
              <a:rPr lang="en-GB" sz="2800" b="1" dirty="0"/>
              <a:t>What software/product could be critically analysed using FITT framework? </a:t>
            </a:r>
          </a:p>
        </p:txBody>
      </p:sp>
      <p:pic>
        <p:nvPicPr>
          <p:cNvPr id="10" name="Picture 9" descr="image001">
            <a:extLst>
              <a:ext uri="{FF2B5EF4-FFF2-40B4-BE49-F238E27FC236}">
                <a16:creationId xmlns:a16="http://schemas.microsoft.com/office/drawing/2014/main" id="{7F1F0967-CABD-7EDE-31E9-10C8E04D16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1255" y="6292459"/>
            <a:ext cx="3209631" cy="53280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A35BB26F-FC14-59AA-317D-542796D4688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24000" y="6259102"/>
            <a:ext cx="1453056" cy="559461"/>
          </a:xfrm>
          <a:prstGeom prst="rect">
            <a:avLst/>
          </a:prstGeom>
        </p:spPr>
      </p:pic>
      <p:sp>
        <p:nvSpPr>
          <p:cNvPr id="12" name="TextBox 11">
            <a:extLst>
              <a:ext uri="{FF2B5EF4-FFF2-40B4-BE49-F238E27FC236}">
                <a16:creationId xmlns:a16="http://schemas.microsoft.com/office/drawing/2014/main" id="{529C6F97-EFEE-8A4D-6631-C78A39BD7991}"/>
              </a:ext>
            </a:extLst>
          </p:cNvPr>
          <p:cNvSpPr txBox="1"/>
          <p:nvPr/>
        </p:nvSpPr>
        <p:spPr>
          <a:xfrm>
            <a:off x="2250528" y="2335499"/>
            <a:ext cx="2414444" cy="1323439"/>
          </a:xfrm>
          <a:prstGeom prst="rect">
            <a:avLst/>
          </a:prstGeom>
          <a:noFill/>
        </p:spPr>
        <p:txBody>
          <a:bodyPr wrap="none" rtlCol="0">
            <a:spAutoFit/>
          </a:bodyPr>
          <a:lstStyle/>
          <a:p>
            <a:r>
              <a:rPr lang="en-GB" sz="4000" b="1" dirty="0"/>
              <a:t>Individual </a:t>
            </a:r>
          </a:p>
          <a:p>
            <a:r>
              <a:rPr lang="en-GB" sz="4000" b="1" dirty="0"/>
              <a:t>reflection</a:t>
            </a:r>
          </a:p>
        </p:txBody>
      </p:sp>
      <p:cxnSp>
        <p:nvCxnSpPr>
          <p:cNvPr id="15" name="Straight Connector 14">
            <a:extLst>
              <a:ext uri="{FF2B5EF4-FFF2-40B4-BE49-F238E27FC236}">
                <a16:creationId xmlns:a16="http://schemas.microsoft.com/office/drawing/2014/main" id="{D65610F4-27E5-30E7-1F10-7DAB8A039B2C}"/>
              </a:ext>
            </a:extLst>
          </p:cNvPr>
          <p:cNvCxnSpPr>
            <a:cxnSpLocks/>
          </p:cNvCxnSpPr>
          <p:nvPr/>
        </p:nvCxnSpPr>
        <p:spPr>
          <a:xfrm>
            <a:off x="4953000" y="515007"/>
            <a:ext cx="0" cy="5673030"/>
          </a:xfrm>
          <a:prstGeom prst="line">
            <a:avLst/>
          </a:prstGeom>
          <a:ln>
            <a:solidFill>
              <a:srgbClr val="04040B"/>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F9432110-A1FA-421D-CDEC-64229A52D27B}"/>
              </a:ext>
            </a:extLst>
          </p:cNvPr>
          <p:cNvSpPr txBox="1"/>
          <p:nvPr/>
        </p:nvSpPr>
        <p:spPr>
          <a:xfrm>
            <a:off x="9753600" y="515007"/>
            <a:ext cx="1371600" cy="461665"/>
          </a:xfrm>
          <a:prstGeom prst="rect">
            <a:avLst/>
          </a:prstGeom>
          <a:solidFill>
            <a:schemeClr val="accent1">
              <a:lumMod val="20000"/>
              <a:lumOff val="80000"/>
            </a:schemeClr>
          </a:solidFill>
          <a:ln>
            <a:solidFill>
              <a:srgbClr val="04040B"/>
            </a:solidFill>
          </a:ln>
        </p:spPr>
        <p:txBody>
          <a:bodyPr wrap="square" rtlCol="0">
            <a:spAutoFit/>
          </a:bodyPr>
          <a:lstStyle/>
          <a:p>
            <a:pPr algn="ctr"/>
            <a:r>
              <a:rPr lang="en-GB" sz="2400" dirty="0"/>
              <a:t>15 MIN</a:t>
            </a:r>
          </a:p>
        </p:txBody>
      </p:sp>
      <p:sp>
        <p:nvSpPr>
          <p:cNvPr id="2" name="TextBox 1">
            <a:extLst>
              <a:ext uri="{FF2B5EF4-FFF2-40B4-BE49-F238E27FC236}">
                <a16:creationId xmlns:a16="http://schemas.microsoft.com/office/drawing/2014/main" id="{534F4403-6DDB-414F-606C-DD561043BBD4}"/>
              </a:ext>
            </a:extLst>
          </p:cNvPr>
          <p:cNvSpPr txBox="1"/>
          <p:nvPr/>
        </p:nvSpPr>
        <p:spPr>
          <a:xfrm>
            <a:off x="5020825" y="3659775"/>
            <a:ext cx="7171175" cy="954107"/>
          </a:xfrm>
          <a:prstGeom prst="rect">
            <a:avLst/>
          </a:prstGeom>
          <a:noFill/>
        </p:spPr>
        <p:txBody>
          <a:bodyPr wrap="square" rtlCol="0">
            <a:spAutoFit/>
          </a:bodyPr>
          <a:lstStyle/>
          <a:p>
            <a:pPr algn="ctr"/>
            <a:r>
              <a:rPr lang="en-GB" sz="2800" b="1" dirty="0"/>
              <a:t>What problem/opportunity could be used to develop an improvement initiative? </a:t>
            </a:r>
          </a:p>
        </p:txBody>
      </p:sp>
      <p:sp>
        <p:nvSpPr>
          <p:cNvPr id="3" name="Slide Number Placeholder 2">
            <a:extLst>
              <a:ext uri="{FF2B5EF4-FFF2-40B4-BE49-F238E27FC236}">
                <a16:creationId xmlns:a16="http://schemas.microsoft.com/office/drawing/2014/main" id="{E013F4C2-2CEC-6D88-3241-6E638DE8AB02}"/>
              </a:ext>
            </a:extLst>
          </p:cNvPr>
          <p:cNvSpPr>
            <a:spLocks noGrp="1"/>
          </p:cNvSpPr>
          <p:nvPr>
            <p:ph type="sldNum" sz="quarter" idx="7"/>
          </p:nvPr>
        </p:nvSpPr>
        <p:spPr/>
        <p:txBody>
          <a:bodyPr/>
          <a:lstStyle/>
          <a:p>
            <a:fld id="{B6F15528-21DE-4FAA-801E-634DDDAF4B2B}" type="slidenum">
              <a:rPr lang="en-GB" smtClean="0"/>
              <a:t>6</a:t>
            </a:fld>
            <a:endParaRPr lang="en-GB" dirty="0"/>
          </a:p>
        </p:txBody>
      </p:sp>
    </p:spTree>
    <p:extLst>
      <p:ext uri="{BB962C8B-B14F-4D97-AF65-F5344CB8AC3E}">
        <p14:creationId xmlns:p14="http://schemas.microsoft.com/office/powerpoint/2010/main" val="4047890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image001">
            <a:extLst>
              <a:ext uri="{FF2B5EF4-FFF2-40B4-BE49-F238E27FC236}">
                <a16:creationId xmlns:a16="http://schemas.microsoft.com/office/drawing/2014/main" id="{6BA302C3-D225-71FF-231E-6A2EE0C168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0849" y="6254753"/>
            <a:ext cx="3209631" cy="53280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1DB4182C-A5DC-7273-F68B-99ACBFE20A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7874" y="6228095"/>
            <a:ext cx="1453056" cy="559461"/>
          </a:xfrm>
          <a:prstGeom prst="rect">
            <a:avLst/>
          </a:prstGeom>
        </p:spPr>
      </p:pic>
      <p:sp>
        <p:nvSpPr>
          <p:cNvPr id="3" name="TextBox 2">
            <a:extLst>
              <a:ext uri="{FF2B5EF4-FFF2-40B4-BE49-F238E27FC236}">
                <a16:creationId xmlns:a16="http://schemas.microsoft.com/office/drawing/2014/main" id="{E9A1E6B2-86A7-BF1A-5E89-B5250E8F5656}"/>
              </a:ext>
            </a:extLst>
          </p:cNvPr>
          <p:cNvSpPr txBox="1"/>
          <p:nvPr/>
        </p:nvSpPr>
        <p:spPr>
          <a:xfrm>
            <a:off x="4175541" y="5142815"/>
            <a:ext cx="4495800" cy="369332"/>
          </a:xfrm>
          <a:prstGeom prst="rect">
            <a:avLst/>
          </a:prstGeom>
          <a:noFill/>
        </p:spPr>
        <p:txBody>
          <a:bodyPr wrap="square">
            <a:spAutoFit/>
          </a:bodyPr>
          <a:lstStyle/>
          <a:p>
            <a:r>
              <a:rPr lang="en-GB" b="1" dirty="0"/>
              <a:t>Fit between Individuals, Tasks &amp; Technology </a:t>
            </a:r>
          </a:p>
        </p:txBody>
      </p:sp>
      <p:grpSp>
        <p:nvGrpSpPr>
          <p:cNvPr id="4" name="Group 3">
            <a:extLst>
              <a:ext uri="{FF2B5EF4-FFF2-40B4-BE49-F238E27FC236}">
                <a16:creationId xmlns:a16="http://schemas.microsoft.com/office/drawing/2014/main" id="{16D574FE-99B2-D435-6114-08CF106AD186}"/>
              </a:ext>
            </a:extLst>
          </p:cNvPr>
          <p:cNvGrpSpPr/>
          <p:nvPr/>
        </p:nvGrpSpPr>
        <p:grpSpPr>
          <a:xfrm>
            <a:off x="3720970" y="3084275"/>
            <a:ext cx="5023941" cy="2011252"/>
            <a:chOff x="3584029" y="1528208"/>
            <a:chExt cx="5023941" cy="2011252"/>
          </a:xfrm>
        </p:grpSpPr>
        <p:grpSp>
          <p:nvGrpSpPr>
            <p:cNvPr id="5" name="Group 4">
              <a:extLst>
                <a:ext uri="{FF2B5EF4-FFF2-40B4-BE49-F238E27FC236}">
                  <a16:creationId xmlns:a16="http://schemas.microsoft.com/office/drawing/2014/main" id="{576774DA-8571-08B1-657C-FAC99A668106}"/>
                </a:ext>
              </a:extLst>
            </p:cNvPr>
            <p:cNvGrpSpPr/>
            <p:nvPr/>
          </p:nvGrpSpPr>
          <p:grpSpPr>
            <a:xfrm>
              <a:off x="3584029" y="1528208"/>
              <a:ext cx="5023941" cy="1934951"/>
              <a:chOff x="3584030" y="1417849"/>
              <a:chExt cx="5023941" cy="1934951"/>
            </a:xfrm>
          </p:grpSpPr>
          <p:sp>
            <p:nvSpPr>
              <p:cNvPr id="14" name="Rectangle 13">
                <a:extLst>
                  <a:ext uri="{FF2B5EF4-FFF2-40B4-BE49-F238E27FC236}">
                    <a16:creationId xmlns:a16="http://schemas.microsoft.com/office/drawing/2014/main" id="{4BA2D464-724D-70B7-92CC-8F3C4FFE6CB4}"/>
                  </a:ext>
                </a:extLst>
              </p:cNvPr>
              <p:cNvSpPr/>
              <p:nvPr/>
            </p:nvSpPr>
            <p:spPr>
              <a:xfrm>
                <a:off x="5217073" y="1417849"/>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Task</a:t>
                </a:r>
              </a:p>
            </p:txBody>
          </p:sp>
          <p:sp>
            <p:nvSpPr>
              <p:cNvPr id="15" name="Rectangle 14">
                <a:extLst>
                  <a:ext uri="{FF2B5EF4-FFF2-40B4-BE49-F238E27FC236}">
                    <a16:creationId xmlns:a16="http://schemas.microsoft.com/office/drawing/2014/main" id="{4B1FAE87-FDE2-2AD8-F905-83C7CB7D6914}"/>
                  </a:ext>
                </a:extLst>
              </p:cNvPr>
              <p:cNvSpPr/>
              <p:nvPr/>
            </p:nvSpPr>
            <p:spPr>
              <a:xfrm>
                <a:off x="3584030" y="2817130"/>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Individual</a:t>
                </a:r>
              </a:p>
            </p:txBody>
          </p:sp>
          <p:sp>
            <p:nvSpPr>
              <p:cNvPr id="16" name="Rectangle 15">
                <a:extLst>
                  <a:ext uri="{FF2B5EF4-FFF2-40B4-BE49-F238E27FC236}">
                    <a16:creationId xmlns:a16="http://schemas.microsoft.com/office/drawing/2014/main" id="{16EE0224-30CF-D71E-F23D-FF76B39A32F9}"/>
                  </a:ext>
                </a:extLst>
              </p:cNvPr>
              <p:cNvSpPr/>
              <p:nvPr/>
            </p:nvSpPr>
            <p:spPr>
              <a:xfrm>
                <a:off x="6781800" y="2809080"/>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Technology</a:t>
                </a:r>
              </a:p>
            </p:txBody>
          </p:sp>
          <p:cxnSp>
            <p:nvCxnSpPr>
              <p:cNvPr id="17" name="Straight Connector 16">
                <a:extLst>
                  <a:ext uri="{FF2B5EF4-FFF2-40B4-BE49-F238E27FC236}">
                    <a16:creationId xmlns:a16="http://schemas.microsoft.com/office/drawing/2014/main" id="{6022C45B-92C5-81E3-28D7-FC8ABADA375D}"/>
                  </a:ext>
                </a:extLst>
              </p:cNvPr>
              <p:cNvCxnSpPr>
                <a:cxnSpLocks/>
                <a:stCxn id="15" idx="0"/>
              </p:cNvCxnSpPr>
              <p:nvPr/>
            </p:nvCxnSpPr>
            <p:spPr>
              <a:xfrm flipV="1">
                <a:off x="4497116" y="1953518"/>
                <a:ext cx="1294084" cy="863612"/>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E541C57-A132-F961-2D3A-D661FFE72742}"/>
                  </a:ext>
                </a:extLst>
              </p:cNvPr>
              <p:cNvCxnSpPr>
                <a:stCxn id="15" idx="3"/>
                <a:endCxn id="16" idx="1"/>
              </p:cNvCxnSpPr>
              <p:nvPr/>
            </p:nvCxnSpPr>
            <p:spPr>
              <a:xfrm flipV="1">
                <a:off x="5410201" y="3076915"/>
                <a:ext cx="1371599" cy="805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C3FB39-464A-E5BC-D5A0-274E55C74882}"/>
                  </a:ext>
                </a:extLst>
              </p:cNvPr>
              <p:cNvCxnSpPr>
                <a:cxnSpLocks/>
                <a:endCxn id="16" idx="0"/>
              </p:cNvCxnSpPr>
              <p:nvPr/>
            </p:nvCxnSpPr>
            <p:spPr>
              <a:xfrm>
                <a:off x="6400802" y="1945468"/>
                <a:ext cx="1294084" cy="863612"/>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459349FD-96C0-4E5B-C256-79ACCC1F8EEA}"/>
                  </a:ext>
                </a:extLst>
              </p:cNvPr>
              <p:cNvSpPr/>
              <p:nvPr/>
            </p:nvSpPr>
            <p:spPr>
              <a:xfrm>
                <a:off x="5410199" y="2141318"/>
                <a:ext cx="1371600" cy="620813"/>
              </a:xfrm>
              <a:prstGeom prst="ellipse">
                <a:avLst/>
              </a:prstGeom>
              <a:solidFill>
                <a:schemeClr val="bg1"/>
              </a:solidFill>
              <a:ln>
                <a:solidFill>
                  <a:schemeClr val="tx1">
                    <a:lumMod val="95000"/>
                    <a:lumOff val="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IT adoption</a:t>
                </a:r>
              </a:p>
            </p:txBody>
          </p:sp>
          <p:cxnSp>
            <p:nvCxnSpPr>
              <p:cNvPr id="21" name="Straight Arrow Connector 20">
                <a:extLst>
                  <a:ext uri="{FF2B5EF4-FFF2-40B4-BE49-F238E27FC236}">
                    <a16:creationId xmlns:a16="http://schemas.microsoft.com/office/drawing/2014/main" id="{01D1E3F9-070B-178C-40F4-7ABBD313476A}"/>
                  </a:ext>
                </a:extLst>
              </p:cNvPr>
              <p:cNvCxnSpPr>
                <a:cxnSpLocks/>
                <a:stCxn id="20" idx="2"/>
                <a:endCxn id="6" idx="2"/>
              </p:cNvCxnSpPr>
              <p:nvPr/>
            </p:nvCxnSpPr>
            <p:spPr>
              <a:xfrm flipH="1">
                <a:off x="5025258" y="2451725"/>
                <a:ext cx="384941" cy="72676"/>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27EE8979-B6EE-75F7-AEE1-42B91A2201A7}"/>
                  </a:ext>
                </a:extLst>
              </p:cNvPr>
              <p:cNvCxnSpPr>
                <a:cxnSpLocks/>
                <a:stCxn id="20" idx="4"/>
                <a:endCxn id="13" idx="0"/>
              </p:cNvCxnSpPr>
              <p:nvPr/>
            </p:nvCxnSpPr>
            <p:spPr>
              <a:xfrm>
                <a:off x="6095999" y="2762131"/>
                <a:ext cx="2" cy="297638"/>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EAD39FCA-3B01-2C5D-D636-7DECD58DF488}"/>
                  </a:ext>
                </a:extLst>
              </p:cNvPr>
              <p:cNvCxnSpPr>
                <a:cxnSpLocks/>
                <a:stCxn id="20" idx="6"/>
                <a:endCxn id="12" idx="2"/>
              </p:cNvCxnSpPr>
              <p:nvPr/>
            </p:nvCxnSpPr>
            <p:spPr>
              <a:xfrm>
                <a:off x="6781799" y="2451725"/>
                <a:ext cx="286862" cy="7188"/>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B8732217-F109-F26A-EBEA-FCF0D21EF601}"/>
                </a:ext>
              </a:extLst>
            </p:cNvPr>
            <p:cNvSpPr txBox="1"/>
            <p:nvPr/>
          </p:nvSpPr>
          <p:spPr>
            <a:xfrm rot="19677365">
              <a:off x="4486398" y="2293564"/>
              <a:ext cx="881761" cy="369332"/>
            </a:xfrm>
            <a:prstGeom prst="rect">
              <a:avLst/>
            </a:prstGeom>
            <a:noFill/>
          </p:spPr>
          <p:txBody>
            <a:bodyPr wrap="square" rtlCol="0">
              <a:spAutoFit/>
            </a:bodyPr>
            <a:lstStyle/>
            <a:p>
              <a:pPr algn="ctr"/>
              <a:r>
                <a:rPr lang="en-GB" b="1" dirty="0"/>
                <a:t>FIT</a:t>
              </a:r>
            </a:p>
          </p:txBody>
        </p:sp>
        <p:sp>
          <p:nvSpPr>
            <p:cNvPr id="12" name="TextBox 11">
              <a:extLst>
                <a:ext uri="{FF2B5EF4-FFF2-40B4-BE49-F238E27FC236}">
                  <a16:creationId xmlns:a16="http://schemas.microsoft.com/office/drawing/2014/main" id="{5884FE45-EBBA-0377-9C8C-EA01F6E49CD0}"/>
                </a:ext>
              </a:extLst>
            </p:cNvPr>
            <p:cNvSpPr txBox="1"/>
            <p:nvPr/>
          </p:nvSpPr>
          <p:spPr>
            <a:xfrm rot="2073881">
              <a:off x="6732547" y="2232536"/>
              <a:ext cx="881761" cy="369332"/>
            </a:xfrm>
            <a:prstGeom prst="rect">
              <a:avLst/>
            </a:prstGeom>
            <a:noFill/>
          </p:spPr>
          <p:txBody>
            <a:bodyPr wrap="square" rtlCol="0">
              <a:spAutoFit/>
            </a:bodyPr>
            <a:lstStyle/>
            <a:p>
              <a:pPr algn="ctr"/>
              <a:r>
                <a:rPr lang="en-GB" b="1" dirty="0"/>
                <a:t>FIT</a:t>
              </a:r>
            </a:p>
          </p:txBody>
        </p:sp>
        <p:sp>
          <p:nvSpPr>
            <p:cNvPr id="13" name="TextBox 12">
              <a:extLst>
                <a:ext uri="{FF2B5EF4-FFF2-40B4-BE49-F238E27FC236}">
                  <a16:creationId xmlns:a16="http://schemas.microsoft.com/office/drawing/2014/main" id="{1C1DFC04-8C4D-E37F-6B83-7CF5943A4F55}"/>
                </a:ext>
              </a:extLst>
            </p:cNvPr>
            <p:cNvSpPr txBox="1"/>
            <p:nvPr/>
          </p:nvSpPr>
          <p:spPr>
            <a:xfrm>
              <a:off x="5655119" y="3170128"/>
              <a:ext cx="881761" cy="369332"/>
            </a:xfrm>
            <a:prstGeom prst="rect">
              <a:avLst/>
            </a:prstGeom>
            <a:noFill/>
          </p:spPr>
          <p:txBody>
            <a:bodyPr wrap="square" rtlCol="0">
              <a:spAutoFit/>
            </a:bodyPr>
            <a:lstStyle/>
            <a:p>
              <a:pPr algn="ctr"/>
              <a:r>
                <a:rPr lang="en-GB" b="1" dirty="0"/>
                <a:t>FIT</a:t>
              </a:r>
            </a:p>
          </p:txBody>
        </p:sp>
      </p:grpSp>
      <p:cxnSp>
        <p:nvCxnSpPr>
          <p:cNvPr id="24" name="Straight Arrow Connector 23">
            <a:extLst>
              <a:ext uri="{FF2B5EF4-FFF2-40B4-BE49-F238E27FC236}">
                <a16:creationId xmlns:a16="http://schemas.microsoft.com/office/drawing/2014/main" id="{BD5245EB-4B86-E7A6-B511-07D5D72FBEA0}"/>
              </a:ext>
            </a:extLst>
          </p:cNvPr>
          <p:cNvCxnSpPr>
            <a:stCxn id="15" idx="1"/>
          </p:cNvCxnSpPr>
          <p:nvPr/>
        </p:nvCxnSpPr>
        <p:spPr>
          <a:xfrm flipH="1">
            <a:off x="2982922" y="4751391"/>
            <a:ext cx="720000"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4C5EBEA8-2C09-AA73-7705-62A17F9AE379}"/>
              </a:ext>
            </a:extLst>
          </p:cNvPr>
          <p:cNvSpPr txBox="1"/>
          <p:nvPr/>
        </p:nvSpPr>
        <p:spPr>
          <a:xfrm>
            <a:off x="609600" y="3146215"/>
            <a:ext cx="2328041" cy="2554545"/>
          </a:xfrm>
          <a:prstGeom prst="rect">
            <a:avLst/>
          </a:prstGeom>
          <a:noFill/>
          <a:ln>
            <a:solidFill>
              <a:srgbClr val="C00000"/>
            </a:solidFill>
            <a:prstDash val="dash"/>
          </a:ln>
        </p:spPr>
        <p:txBody>
          <a:bodyPr wrap="square" rtlCol="0">
            <a:spAutoFit/>
          </a:bodyPr>
          <a:lstStyle/>
          <a:p>
            <a:r>
              <a:rPr lang="en-GB" sz="1600" kern="100" dirty="0">
                <a:latin typeface="Aptos" panose="020B0004020202020204" pitchFamily="34" charset="0"/>
                <a:ea typeface="DengXian" panose="02010600030101010101" pitchFamily="2" charset="-122"/>
                <a:cs typeface="Arial" panose="020B0604020202020204" pitchFamily="34" charset="0"/>
              </a:rPr>
              <a:t>P</a:t>
            </a:r>
            <a:r>
              <a:rPr lang="en-GB" sz="1600" kern="100" dirty="0">
                <a:effectLst/>
                <a:latin typeface="Aptos" panose="020B0004020202020204" pitchFamily="34" charset="0"/>
                <a:ea typeface="DengXian" panose="02010600030101010101" pitchFamily="2" charset="-122"/>
                <a:cs typeface="Arial" panose="020B0604020202020204" pitchFamily="34" charset="0"/>
              </a:rPr>
              <a:t>eople who interact with the technology. It includes their characteristics, such as skills, preferences, attitudes, and motivations, which influence how they perceive and use technology.</a:t>
            </a:r>
          </a:p>
        </p:txBody>
      </p:sp>
      <p:sp>
        <p:nvSpPr>
          <p:cNvPr id="27" name="TextBox 26">
            <a:extLst>
              <a:ext uri="{FF2B5EF4-FFF2-40B4-BE49-F238E27FC236}">
                <a16:creationId xmlns:a16="http://schemas.microsoft.com/office/drawing/2014/main" id="{04979943-9574-5672-A8D5-9051D50548E2}"/>
              </a:ext>
            </a:extLst>
          </p:cNvPr>
          <p:cNvSpPr txBox="1"/>
          <p:nvPr/>
        </p:nvSpPr>
        <p:spPr>
          <a:xfrm>
            <a:off x="5286704" y="191575"/>
            <a:ext cx="6858000" cy="646331"/>
          </a:xfrm>
          <a:prstGeom prst="rect">
            <a:avLst/>
          </a:prstGeom>
          <a:noFill/>
          <a:ln>
            <a:solidFill>
              <a:srgbClr val="C00000"/>
            </a:solidFill>
          </a:ln>
        </p:spPr>
        <p:txBody>
          <a:bodyPr wrap="square">
            <a:spAutoFit/>
          </a:bodyPr>
          <a:lstStyle/>
          <a:p>
            <a:pPr algn="just"/>
            <a:r>
              <a:rPr lang="en-GB" dirty="0"/>
              <a:t>Conceptual model used to analyse and optimise the interaction between people, the tasks they perform, and the technology they use. </a:t>
            </a:r>
          </a:p>
        </p:txBody>
      </p:sp>
      <p:cxnSp>
        <p:nvCxnSpPr>
          <p:cNvPr id="28" name="Straight Arrow Connector 27">
            <a:extLst>
              <a:ext uri="{FF2B5EF4-FFF2-40B4-BE49-F238E27FC236}">
                <a16:creationId xmlns:a16="http://schemas.microsoft.com/office/drawing/2014/main" id="{BCE9A86C-C1BA-1B5F-8276-AC7D40A85BA4}"/>
              </a:ext>
            </a:extLst>
          </p:cNvPr>
          <p:cNvCxnSpPr/>
          <p:nvPr/>
        </p:nvCxnSpPr>
        <p:spPr>
          <a:xfrm>
            <a:off x="8744911" y="4743341"/>
            <a:ext cx="720000" cy="805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C7D900B-1F7C-6B49-AAFA-29A7CF184FB0}"/>
              </a:ext>
            </a:extLst>
          </p:cNvPr>
          <p:cNvSpPr txBox="1"/>
          <p:nvPr/>
        </p:nvSpPr>
        <p:spPr>
          <a:xfrm>
            <a:off x="9559159" y="3142833"/>
            <a:ext cx="2328041" cy="2800767"/>
          </a:xfrm>
          <a:prstGeom prst="rect">
            <a:avLst/>
          </a:prstGeom>
          <a:noFill/>
          <a:ln>
            <a:solidFill>
              <a:srgbClr val="C00000"/>
            </a:solidFill>
            <a:prstDash val="dash"/>
          </a:ln>
        </p:spPr>
        <p:txBody>
          <a:bodyPr wrap="square" rtlCol="0">
            <a:spAutoFit/>
          </a:bodyPr>
          <a:lstStyle/>
          <a:p>
            <a:r>
              <a:rPr lang="en-GB" sz="1600" dirty="0">
                <a:latin typeface="Aptos" panose="020B0004020202020204" pitchFamily="34" charset="0"/>
              </a:rPr>
              <a:t>Tools, systems, and applications that individuals use to complete tasks. It considers factors such as usability, functionality, and design that determine how effectively the technology supports task performance.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cxnSp>
        <p:nvCxnSpPr>
          <p:cNvPr id="30" name="Straight Arrow Connector 29">
            <a:extLst>
              <a:ext uri="{FF2B5EF4-FFF2-40B4-BE49-F238E27FC236}">
                <a16:creationId xmlns:a16="http://schemas.microsoft.com/office/drawing/2014/main" id="{7F74EDD3-0BA8-D54B-70C1-7BA28E02B19B}"/>
              </a:ext>
            </a:extLst>
          </p:cNvPr>
          <p:cNvCxnSpPr>
            <a:cxnSpLocks/>
          </p:cNvCxnSpPr>
          <p:nvPr/>
        </p:nvCxnSpPr>
        <p:spPr>
          <a:xfrm flipV="1">
            <a:off x="6267099" y="2362200"/>
            <a:ext cx="0" cy="72000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373B0ADF-3C2D-9CE3-D4AC-00EE915D1393}"/>
              </a:ext>
            </a:extLst>
          </p:cNvPr>
          <p:cNvSpPr txBox="1"/>
          <p:nvPr/>
        </p:nvSpPr>
        <p:spPr>
          <a:xfrm>
            <a:off x="3581400" y="1066800"/>
            <a:ext cx="5392437" cy="1211037"/>
          </a:xfrm>
          <a:prstGeom prst="rect">
            <a:avLst/>
          </a:prstGeom>
          <a:noFill/>
          <a:ln>
            <a:solidFill>
              <a:srgbClr val="C00000"/>
            </a:solidFill>
            <a:prstDash val="dash"/>
          </a:ln>
        </p:spPr>
        <p:txBody>
          <a:bodyPr wrap="square">
            <a:spAutoFit/>
          </a:bodyPr>
          <a:lstStyle/>
          <a:p>
            <a:pPr lvl="0" algn="just">
              <a:lnSpc>
                <a:spcPct val="115000"/>
              </a:lnSpc>
              <a:spcAft>
                <a:spcPts val="800"/>
              </a:spcAft>
              <a:tabLst>
                <a:tab pos="457200" algn="l"/>
              </a:tabLst>
            </a:pPr>
            <a:r>
              <a:rPr lang="en-GB" sz="1600" kern="100" dirty="0">
                <a:latin typeface="Aptos" panose="020B0004020202020204" pitchFamily="34" charset="0"/>
                <a:ea typeface="DengXian" panose="02010600030101010101" pitchFamily="2" charset="-122"/>
                <a:cs typeface="Arial" panose="020B0604020202020204" pitchFamily="34" charset="0"/>
              </a:rPr>
              <a:t>A</a:t>
            </a:r>
            <a:r>
              <a:rPr lang="en-GB" sz="1600" kern="100" dirty="0">
                <a:effectLst/>
                <a:latin typeface="Aptos" panose="020B0004020202020204" pitchFamily="34" charset="0"/>
                <a:ea typeface="DengXian" panose="02010600030101010101" pitchFamily="2" charset="-122"/>
                <a:cs typeface="Arial" panose="020B0604020202020204" pitchFamily="34" charset="0"/>
              </a:rPr>
              <a:t>ctivities or objectives that individuals aim to accomplish using technology. Tasks can range from simple, routine operations to complex, strategic processes, each requiring specific features and capabilities from the technology.</a:t>
            </a:r>
          </a:p>
        </p:txBody>
      </p:sp>
      <p:sp>
        <p:nvSpPr>
          <p:cNvPr id="33" name="Title 32">
            <a:extLst>
              <a:ext uri="{FF2B5EF4-FFF2-40B4-BE49-F238E27FC236}">
                <a16:creationId xmlns:a16="http://schemas.microsoft.com/office/drawing/2014/main" id="{77D35E6F-5B7A-68A1-3B1C-AE48E942EA6E}"/>
              </a:ext>
            </a:extLst>
          </p:cNvPr>
          <p:cNvSpPr>
            <a:spLocks noGrp="1"/>
          </p:cNvSpPr>
          <p:nvPr>
            <p:ph type="title"/>
          </p:nvPr>
        </p:nvSpPr>
        <p:spPr>
          <a:xfrm>
            <a:off x="228600" y="158332"/>
            <a:ext cx="3671956" cy="615553"/>
          </a:xfrm>
        </p:spPr>
        <p:txBody>
          <a:bodyPr/>
          <a:lstStyle/>
          <a:p>
            <a:r>
              <a:rPr lang="en-GB" sz="4000" b="1" dirty="0">
                <a:solidFill>
                  <a:schemeClr val="tx1"/>
                </a:solidFill>
              </a:rPr>
              <a:t>FITT Framework:</a:t>
            </a:r>
          </a:p>
        </p:txBody>
      </p:sp>
      <p:sp>
        <p:nvSpPr>
          <p:cNvPr id="2" name="Slide Number Placeholder 1">
            <a:extLst>
              <a:ext uri="{FF2B5EF4-FFF2-40B4-BE49-F238E27FC236}">
                <a16:creationId xmlns:a16="http://schemas.microsoft.com/office/drawing/2014/main" id="{DA774943-A199-48DB-D9C6-B3476DD87775}"/>
              </a:ext>
            </a:extLst>
          </p:cNvPr>
          <p:cNvSpPr>
            <a:spLocks noGrp="1"/>
          </p:cNvSpPr>
          <p:nvPr>
            <p:ph type="sldNum" sz="quarter" idx="7"/>
          </p:nvPr>
        </p:nvSpPr>
        <p:spPr/>
        <p:txBody>
          <a:bodyPr/>
          <a:lstStyle/>
          <a:p>
            <a:fld id="{B6F15528-21DE-4FAA-801E-634DDDAF4B2B}" type="slidenum">
              <a:rPr lang="en-GB" smtClean="0"/>
              <a:t>7</a:t>
            </a:fld>
            <a:endParaRPr lang="en-GB" dirty="0"/>
          </a:p>
        </p:txBody>
      </p:sp>
      <p:sp>
        <p:nvSpPr>
          <p:cNvPr id="7" name="TextBox 6">
            <a:extLst>
              <a:ext uri="{FF2B5EF4-FFF2-40B4-BE49-F238E27FC236}">
                <a16:creationId xmlns:a16="http://schemas.microsoft.com/office/drawing/2014/main" id="{7136072B-2E09-F813-A17A-8A74389BCA87}"/>
              </a:ext>
            </a:extLst>
          </p:cNvPr>
          <p:cNvSpPr txBox="1"/>
          <p:nvPr/>
        </p:nvSpPr>
        <p:spPr>
          <a:xfrm>
            <a:off x="3605365" y="5680630"/>
            <a:ext cx="2199192" cy="369332"/>
          </a:xfrm>
          <a:prstGeom prst="rect">
            <a:avLst/>
          </a:prstGeom>
          <a:noFill/>
        </p:spPr>
        <p:txBody>
          <a:bodyPr wrap="none" rtlCol="0">
            <a:spAutoFit/>
          </a:bodyPr>
          <a:lstStyle/>
          <a:p>
            <a:r>
              <a:rPr lang="en-GB" dirty="0"/>
              <a:t>(</a:t>
            </a:r>
            <a:r>
              <a:rPr lang="en-GB" dirty="0" err="1"/>
              <a:t>Ammenwerth</a:t>
            </a:r>
            <a:r>
              <a:rPr lang="en-GB" dirty="0"/>
              <a:t>, 2006)</a:t>
            </a:r>
          </a:p>
        </p:txBody>
      </p:sp>
    </p:spTree>
    <p:extLst>
      <p:ext uri="{BB962C8B-B14F-4D97-AF65-F5344CB8AC3E}">
        <p14:creationId xmlns:p14="http://schemas.microsoft.com/office/powerpoint/2010/main" val="242250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9" grpId="0" animBg="1"/>
      <p:bldP spid="3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1676400" y="-216166"/>
            <a:ext cx="10515600" cy="1325563"/>
          </a:xfrm>
        </p:spPr>
        <p:txBody>
          <a:bodyPr>
            <a:normAutofit/>
          </a:bodyPr>
          <a:lstStyle/>
          <a:p>
            <a:pPr algn="r"/>
            <a:r>
              <a:rPr lang="en-US" b="1" dirty="0"/>
              <a:t>Does FITT relate to COM-B?</a:t>
            </a:r>
          </a:p>
        </p:txBody>
      </p:sp>
      <p:sp>
        <p:nvSpPr>
          <p:cNvPr id="3" name="Slide Number Placeholder 2">
            <a:extLst>
              <a:ext uri="{FF2B5EF4-FFF2-40B4-BE49-F238E27FC236}">
                <a16:creationId xmlns:a16="http://schemas.microsoft.com/office/drawing/2014/main" id="{2AB8DB10-BE1C-FEC8-411D-7CB905370C0F}"/>
              </a:ext>
            </a:extLst>
          </p:cNvPr>
          <p:cNvSpPr>
            <a:spLocks noGrp="1"/>
          </p:cNvSpPr>
          <p:nvPr>
            <p:ph type="sldNum" sz="quarter" idx="12"/>
          </p:nvPr>
        </p:nvSpPr>
        <p:spPr/>
        <p:txBody>
          <a:bodyPr/>
          <a:lstStyle/>
          <a:p>
            <a:fld id="{1AD93096-5B34-4342-9326-69289CEAE4C2}" type="slidenum">
              <a:rPr lang="en-US" smtClean="0"/>
              <a:pPr/>
              <a:t>8</a:t>
            </a:fld>
            <a:endParaRPr lang="en-US" dirty="0">
              <a:solidFill>
                <a:srgbClr val="FFFFFF"/>
              </a:solidFill>
            </a:endParaRPr>
          </a:p>
        </p:txBody>
      </p:sp>
      <p:pic>
        <p:nvPicPr>
          <p:cNvPr id="7" name="Picture 6">
            <a:extLst>
              <a:ext uri="{FF2B5EF4-FFF2-40B4-BE49-F238E27FC236}">
                <a16:creationId xmlns:a16="http://schemas.microsoft.com/office/drawing/2014/main" id="{5799ECFD-EDEC-4A58-B2EE-162146FCF24C}"/>
              </a:ext>
            </a:extLst>
          </p:cNvPr>
          <p:cNvPicPr>
            <a:picLocks noChangeAspect="1"/>
          </p:cNvPicPr>
          <p:nvPr/>
        </p:nvPicPr>
        <p:blipFill>
          <a:blip r:embed="rId3"/>
          <a:stretch>
            <a:fillRect/>
          </a:stretch>
        </p:blipFill>
        <p:spPr>
          <a:xfrm>
            <a:off x="4724400" y="1530096"/>
            <a:ext cx="7162800" cy="3667354"/>
          </a:xfrm>
          <a:prstGeom prst="rect">
            <a:avLst/>
          </a:prstGeom>
        </p:spPr>
      </p:pic>
      <p:sp>
        <p:nvSpPr>
          <p:cNvPr id="23" name="TextBox 22">
            <a:extLst>
              <a:ext uri="{FF2B5EF4-FFF2-40B4-BE49-F238E27FC236}">
                <a16:creationId xmlns:a16="http://schemas.microsoft.com/office/drawing/2014/main" id="{769CA593-7075-189E-AB25-FCBC8E20874E}"/>
              </a:ext>
            </a:extLst>
          </p:cNvPr>
          <p:cNvSpPr txBox="1"/>
          <p:nvPr/>
        </p:nvSpPr>
        <p:spPr>
          <a:xfrm>
            <a:off x="9454055" y="5327904"/>
            <a:ext cx="2737945" cy="369332"/>
          </a:xfrm>
          <a:prstGeom prst="rect">
            <a:avLst/>
          </a:prstGeom>
          <a:noFill/>
        </p:spPr>
        <p:txBody>
          <a:bodyPr wrap="square">
            <a:spAutoFit/>
          </a:bodyPr>
          <a:lstStyle/>
          <a:p>
            <a:r>
              <a:rPr lang="en-GB" dirty="0"/>
              <a:t>(Michie, 2011)</a:t>
            </a:r>
          </a:p>
        </p:txBody>
      </p:sp>
      <p:sp>
        <p:nvSpPr>
          <p:cNvPr id="25" name="TextBox 24">
            <a:extLst>
              <a:ext uri="{FF2B5EF4-FFF2-40B4-BE49-F238E27FC236}">
                <a16:creationId xmlns:a16="http://schemas.microsoft.com/office/drawing/2014/main" id="{BBA1BF3E-EB03-EBF9-61D5-29DB5F800CDE}"/>
              </a:ext>
            </a:extLst>
          </p:cNvPr>
          <p:cNvSpPr txBox="1"/>
          <p:nvPr/>
        </p:nvSpPr>
        <p:spPr>
          <a:xfrm>
            <a:off x="291084" y="1475232"/>
            <a:ext cx="3048000" cy="923330"/>
          </a:xfrm>
          <a:prstGeom prst="rect">
            <a:avLst/>
          </a:prstGeom>
          <a:noFill/>
          <a:ln>
            <a:solidFill>
              <a:srgbClr val="C00000"/>
            </a:solidFill>
          </a:ln>
        </p:spPr>
        <p:txBody>
          <a:bodyPr wrap="square" rtlCol="0">
            <a:spAutoFit/>
          </a:bodyPr>
          <a:lstStyle/>
          <a:p>
            <a:r>
              <a:rPr lang="en-GB" dirty="0">
                <a:latin typeface="Aptos" panose="020B0004020202020204" pitchFamily="34" charset="0"/>
              </a:rPr>
              <a:t>Psychological and Physical capacity to engage in the activity.</a:t>
            </a:r>
          </a:p>
        </p:txBody>
      </p:sp>
      <p:cxnSp>
        <p:nvCxnSpPr>
          <p:cNvPr id="27" name="Straight Arrow Connector 26">
            <a:extLst>
              <a:ext uri="{FF2B5EF4-FFF2-40B4-BE49-F238E27FC236}">
                <a16:creationId xmlns:a16="http://schemas.microsoft.com/office/drawing/2014/main" id="{2EF06415-C27B-D5E1-178D-4CAE08DA4956}"/>
              </a:ext>
            </a:extLst>
          </p:cNvPr>
          <p:cNvCxnSpPr>
            <a:cxnSpLocks/>
          </p:cNvCxnSpPr>
          <p:nvPr/>
        </p:nvCxnSpPr>
        <p:spPr>
          <a:xfrm flipH="1">
            <a:off x="3429000" y="1936897"/>
            <a:ext cx="1295400" cy="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7F6D57D-84CB-5E0D-C85F-6968DB854587}"/>
              </a:ext>
            </a:extLst>
          </p:cNvPr>
          <p:cNvSpPr txBox="1"/>
          <p:nvPr/>
        </p:nvSpPr>
        <p:spPr>
          <a:xfrm>
            <a:off x="291084" y="2869997"/>
            <a:ext cx="3048000" cy="923330"/>
          </a:xfrm>
          <a:prstGeom prst="rect">
            <a:avLst/>
          </a:prstGeom>
          <a:noFill/>
          <a:ln>
            <a:solidFill>
              <a:srgbClr val="FFC000"/>
            </a:solidFill>
          </a:ln>
        </p:spPr>
        <p:txBody>
          <a:bodyPr wrap="square" rtlCol="0">
            <a:spAutoFit/>
          </a:bodyPr>
          <a:lstStyle/>
          <a:p>
            <a:pPr lvl="0"/>
            <a:r>
              <a:rPr lang="en-GB" dirty="0"/>
              <a:t>Internal processes (automatic and reflective) that drive the behaviour.</a:t>
            </a:r>
          </a:p>
        </p:txBody>
      </p:sp>
      <p:cxnSp>
        <p:nvCxnSpPr>
          <p:cNvPr id="30" name="Straight Arrow Connector 29">
            <a:extLst>
              <a:ext uri="{FF2B5EF4-FFF2-40B4-BE49-F238E27FC236}">
                <a16:creationId xmlns:a16="http://schemas.microsoft.com/office/drawing/2014/main" id="{2CBCDEFD-C0E1-65DD-71D3-9E67E9E37D2A}"/>
              </a:ext>
            </a:extLst>
          </p:cNvPr>
          <p:cNvCxnSpPr>
            <a:cxnSpLocks/>
          </p:cNvCxnSpPr>
          <p:nvPr/>
        </p:nvCxnSpPr>
        <p:spPr>
          <a:xfrm flipH="1">
            <a:off x="3429000" y="3331662"/>
            <a:ext cx="1295400" cy="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7350AD3A-7316-E4E5-21FA-0269F50A728B}"/>
              </a:ext>
            </a:extLst>
          </p:cNvPr>
          <p:cNvSpPr txBox="1"/>
          <p:nvPr/>
        </p:nvSpPr>
        <p:spPr>
          <a:xfrm>
            <a:off x="291084" y="4366453"/>
            <a:ext cx="3048000" cy="646331"/>
          </a:xfrm>
          <a:prstGeom prst="rect">
            <a:avLst/>
          </a:prstGeom>
          <a:noFill/>
          <a:ln>
            <a:solidFill>
              <a:schemeClr val="accent6">
                <a:lumMod val="75000"/>
              </a:schemeClr>
            </a:solidFill>
          </a:ln>
        </p:spPr>
        <p:txBody>
          <a:bodyPr wrap="square" rtlCol="0">
            <a:spAutoFit/>
          </a:bodyPr>
          <a:lstStyle/>
          <a:p>
            <a:r>
              <a:rPr lang="en-GB" dirty="0"/>
              <a:t>External factors that make the behaviour possible or easier.</a:t>
            </a:r>
          </a:p>
        </p:txBody>
      </p:sp>
      <p:cxnSp>
        <p:nvCxnSpPr>
          <p:cNvPr id="32" name="Straight Arrow Connector 31">
            <a:extLst>
              <a:ext uri="{FF2B5EF4-FFF2-40B4-BE49-F238E27FC236}">
                <a16:creationId xmlns:a16="http://schemas.microsoft.com/office/drawing/2014/main" id="{E54208D1-92C7-0280-F63E-A8B07367BBC3}"/>
              </a:ext>
            </a:extLst>
          </p:cNvPr>
          <p:cNvCxnSpPr>
            <a:cxnSpLocks/>
          </p:cNvCxnSpPr>
          <p:nvPr/>
        </p:nvCxnSpPr>
        <p:spPr>
          <a:xfrm flipH="1">
            <a:off x="3429000" y="4752107"/>
            <a:ext cx="1295400" cy="0"/>
          </a:xfrm>
          <a:prstGeom prst="straightConnector1">
            <a:avLst/>
          </a:prstGeom>
          <a:ln w="381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ECF20C02-A42A-21B0-4022-DFBB6626BF80}"/>
              </a:ext>
            </a:extLst>
          </p:cNvPr>
          <p:cNvCxnSpPr/>
          <p:nvPr/>
        </p:nvCxnSpPr>
        <p:spPr>
          <a:xfrm>
            <a:off x="7239000" y="838200"/>
            <a:ext cx="495300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103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9" grpId="0" animBg="1"/>
      <p:bldP spid="3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DA24FF72-7CE1-85A9-1A81-B92A2AF57F7E}"/>
              </a:ext>
            </a:extLst>
          </p:cNvPr>
          <p:cNvGrpSpPr/>
          <p:nvPr/>
        </p:nvGrpSpPr>
        <p:grpSpPr>
          <a:xfrm>
            <a:off x="3049945" y="1278020"/>
            <a:ext cx="6981189" cy="3436513"/>
            <a:chOff x="3584029" y="1528208"/>
            <a:chExt cx="5023941" cy="2011252"/>
          </a:xfrm>
        </p:grpSpPr>
        <p:grpSp>
          <p:nvGrpSpPr>
            <p:cNvPr id="7" name="Group 6">
              <a:extLst>
                <a:ext uri="{FF2B5EF4-FFF2-40B4-BE49-F238E27FC236}">
                  <a16:creationId xmlns:a16="http://schemas.microsoft.com/office/drawing/2014/main" id="{695A6BCB-8C7E-4D6D-59D5-7ED6CA6C6283}"/>
                </a:ext>
              </a:extLst>
            </p:cNvPr>
            <p:cNvGrpSpPr/>
            <p:nvPr/>
          </p:nvGrpSpPr>
          <p:grpSpPr>
            <a:xfrm>
              <a:off x="3584029" y="1528208"/>
              <a:ext cx="5023941" cy="1934951"/>
              <a:chOff x="3584030" y="1417849"/>
              <a:chExt cx="5023941" cy="1934951"/>
            </a:xfrm>
          </p:grpSpPr>
          <p:sp>
            <p:nvSpPr>
              <p:cNvPr id="12" name="Rectangle 11">
                <a:extLst>
                  <a:ext uri="{FF2B5EF4-FFF2-40B4-BE49-F238E27FC236}">
                    <a16:creationId xmlns:a16="http://schemas.microsoft.com/office/drawing/2014/main" id="{BDAFAE58-3AE3-F671-E27D-B2DE9A963E3A}"/>
                  </a:ext>
                </a:extLst>
              </p:cNvPr>
              <p:cNvSpPr/>
              <p:nvPr/>
            </p:nvSpPr>
            <p:spPr>
              <a:xfrm>
                <a:off x="5217073" y="1417849"/>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Task</a:t>
                </a:r>
              </a:p>
            </p:txBody>
          </p:sp>
          <p:sp>
            <p:nvSpPr>
              <p:cNvPr id="13" name="Rectangle 12">
                <a:extLst>
                  <a:ext uri="{FF2B5EF4-FFF2-40B4-BE49-F238E27FC236}">
                    <a16:creationId xmlns:a16="http://schemas.microsoft.com/office/drawing/2014/main" id="{A5C28DFE-53BB-D782-04A7-4646F536DF95}"/>
                  </a:ext>
                </a:extLst>
              </p:cNvPr>
              <p:cNvSpPr/>
              <p:nvPr/>
            </p:nvSpPr>
            <p:spPr>
              <a:xfrm>
                <a:off x="3584030" y="2817130"/>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Individual</a:t>
                </a:r>
              </a:p>
            </p:txBody>
          </p:sp>
          <p:sp>
            <p:nvSpPr>
              <p:cNvPr id="14" name="Rectangle 13">
                <a:extLst>
                  <a:ext uri="{FF2B5EF4-FFF2-40B4-BE49-F238E27FC236}">
                    <a16:creationId xmlns:a16="http://schemas.microsoft.com/office/drawing/2014/main" id="{60F49A04-47C7-1B31-7F6A-A8973007932F}"/>
                  </a:ext>
                </a:extLst>
              </p:cNvPr>
              <p:cNvSpPr/>
              <p:nvPr/>
            </p:nvSpPr>
            <p:spPr>
              <a:xfrm>
                <a:off x="6781800" y="2809080"/>
                <a:ext cx="1826171" cy="53567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Technology</a:t>
                </a:r>
              </a:p>
            </p:txBody>
          </p:sp>
          <p:cxnSp>
            <p:nvCxnSpPr>
              <p:cNvPr id="15" name="Straight Connector 14">
                <a:extLst>
                  <a:ext uri="{FF2B5EF4-FFF2-40B4-BE49-F238E27FC236}">
                    <a16:creationId xmlns:a16="http://schemas.microsoft.com/office/drawing/2014/main" id="{9CE2D6F5-ACF8-43F1-9E8D-9ADFD31A67A3}"/>
                  </a:ext>
                </a:extLst>
              </p:cNvPr>
              <p:cNvCxnSpPr>
                <a:cxnSpLocks/>
                <a:stCxn id="13" idx="0"/>
              </p:cNvCxnSpPr>
              <p:nvPr/>
            </p:nvCxnSpPr>
            <p:spPr>
              <a:xfrm flipV="1">
                <a:off x="4497116" y="1953518"/>
                <a:ext cx="1294084" cy="863612"/>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2488A69-DCA2-A59D-EF84-A10DFEFD722E}"/>
                  </a:ext>
                </a:extLst>
              </p:cNvPr>
              <p:cNvCxnSpPr>
                <a:stCxn id="13" idx="3"/>
                <a:endCxn id="14" idx="1"/>
              </p:cNvCxnSpPr>
              <p:nvPr/>
            </p:nvCxnSpPr>
            <p:spPr>
              <a:xfrm flipV="1">
                <a:off x="5410201" y="3076915"/>
                <a:ext cx="1371599" cy="805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C55D375-04D2-9FB5-38DF-B7E9E9755CFB}"/>
                  </a:ext>
                </a:extLst>
              </p:cNvPr>
              <p:cNvCxnSpPr>
                <a:cxnSpLocks/>
                <a:endCxn id="14" idx="0"/>
              </p:cNvCxnSpPr>
              <p:nvPr/>
            </p:nvCxnSpPr>
            <p:spPr>
              <a:xfrm>
                <a:off x="6400802" y="1945468"/>
                <a:ext cx="1294084" cy="863612"/>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CF21E0E5-4175-0D51-CB65-C88770DC3871}"/>
                  </a:ext>
                </a:extLst>
              </p:cNvPr>
              <p:cNvSpPr/>
              <p:nvPr/>
            </p:nvSpPr>
            <p:spPr>
              <a:xfrm>
                <a:off x="5410199" y="2141318"/>
                <a:ext cx="1371600" cy="620813"/>
              </a:xfrm>
              <a:prstGeom prst="ellipse">
                <a:avLst/>
              </a:prstGeom>
              <a:solidFill>
                <a:schemeClr val="bg1"/>
              </a:solidFill>
              <a:ln>
                <a:solidFill>
                  <a:schemeClr val="tx1">
                    <a:lumMod val="95000"/>
                    <a:lumOff val="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IT adoption</a:t>
                </a:r>
              </a:p>
            </p:txBody>
          </p:sp>
          <p:cxnSp>
            <p:nvCxnSpPr>
              <p:cNvPr id="19" name="Straight Arrow Connector 18">
                <a:extLst>
                  <a:ext uri="{FF2B5EF4-FFF2-40B4-BE49-F238E27FC236}">
                    <a16:creationId xmlns:a16="http://schemas.microsoft.com/office/drawing/2014/main" id="{9D0320ED-3935-0AA9-4A58-4D65D525FB5A}"/>
                  </a:ext>
                </a:extLst>
              </p:cNvPr>
              <p:cNvCxnSpPr>
                <a:cxnSpLocks/>
                <a:stCxn id="18" idx="2"/>
                <a:endCxn id="9" idx="2"/>
              </p:cNvCxnSpPr>
              <p:nvPr/>
            </p:nvCxnSpPr>
            <p:spPr>
              <a:xfrm flipH="1">
                <a:off x="5025258" y="2451725"/>
                <a:ext cx="384941" cy="72676"/>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5C40759-6AA5-1C0D-0E70-DD2493E243CB}"/>
                  </a:ext>
                </a:extLst>
              </p:cNvPr>
              <p:cNvCxnSpPr>
                <a:cxnSpLocks/>
                <a:stCxn id="18" idx="4"/>
                <a:endCxn id="11" idx="0"/>
              </p:cNvCxnSpPr>
              <p:nvPr/>
            </p:nvCxnSpPr>
            <p:spPr>
              <a:xfrm>
                <a:off x="6095999" y="2762131"/>
                <a:ext cx="2" cy="297638"/>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E77B619-1530-585B-D6E7-79ABB4773C74}"/>
                  </a:ext>
                </a:extLst>
              </p:cNvPr>
              <p:cNvCxnSpPr>
                <a:cxnSpLocks/>
                <a:stCxn id="18" idx="6"/>
                <a:endCxn id="10" idx="2"/>
              </p:cNvCxnSpPr>
              <p:nvPr/>
            </p:nvCxnSpPr>
            <p:spPr>
              <a:xfrm>
                <a:off x="6781799" y="2451725"/>
                <a:ext cx="286862" cy="7188"/>
              </a:xfrm>
              <a:prstGeom prst="straightConnector1">
                <a:avLst/>
              </a:prstGeom>
              <a:ln>
                <a:solidFill>
                  <a:schemeClr val="tx1">
                    <a:lumMod val="95000"/>
                    <a:lumOff val="5000"/>
                  </a:schemeClr>
                </a:solidFill>
                <a:prstDash val="dash"/>
                <a:tailEnd type="triangle"/>
              </a:ln>
            </p:spPr>
            <p:style>
              <a:lnRef idx="1">
                <a:schemeClr val="accent1"/>
              </a:lnRef>
              <a:fillRef idx="0">
                <a:schemeClr val="accent1"/>
              </a:fillRef>
              <a:effectRef idx="0">
                <a:schemeClr val="accent1"/>
              </a:effectRef>
              <a:fontRef idx="minor">
                <a:schemeClr val="tx1"/>
              </a:fontRef>
            </p:style>
          </p:cxnSp>
        </p:grpSp>
        <p:sp>
          <p:nvSpPr>
            <p:cNvPr id="9" name="TextBox 8">
              <a:extLst>
                <a:ext uri="{FF2B5EF4-FFF2-40B4-BE49-F238E27FC236}">
                  <a16:creationId xmlns:a16="http://schemas.microsoft.com/office/drawing/2014/main" id="{77E66C8D-0CB3-7A50-1EB7-84D6DB6A47B5}"/>
                </a:ext>
              </a:extLst>
            </p:cNvPr>
            <p:cNvSpPr txBox="1"/>
            <p:nvPr/>
          </p:nvSpPr>
          <p:spPr>
            <a:xfrm rot="19677365">
              <a:off x="4486398" y="2293564"/>
              <a:ext cx="881761" cy="369332"/>
            </a:xfrm>
            <a:prstGeom prst="rect">
              <a:avLst/>
            </a:prstGeom>
            <a:noFill/>
          </p:spPr>
          <p:txBody>
            <a:bodyPr wrap="square" rtlCol="0">
              <a:spAutoFit/>
            </a:bodyPr>
            <a:lstStyle/>
            <a:p>
              <a:pPr algn="ctr"/>
              <a:r>
                <a:rPr lang="en-GB" b="1" dirty="0"/>
                <a:t>FIT</a:t>
              </a:r>
            </a:p>
          </p:txBody>
        </p:sp>
        <p:sp>
          <p:nvSpPr>
            <p:cNvPr id="10" name="TextBox 9">
              <a:extLst>
                <a:ext uri="{FF2B5EF4-FFF2-40B4-BE49-F238E27FC236}">
                  <a16:creationId xmlns:a16="http://schemas.microsoft.com/office/drawing/2014/main" id="{7F99A76D-1727-AA88-B9C8-0AEF392C2D58}"/>
                </a:ext>
              </a:extLst>
            </p:cNvPr>
            <p:cNvSpPr txBox="1"/>
            <p:nvPr/>
          </p:nvSpPr>
          <p:spPr>
            <a:xfrm rot="2073881">
              <a:off x="6732547" y="2232536"/>
              <a:ext cx="881761" cy="369332"/>
            </a:xfrm>
            <a:prstGeom prst="rect">
              <a:avLst/>
            </a:prstGeom>
            <a:noFill/>
          </p:spPr>
          <p:txBody>
            <a:bodyPr wrap="square" rtlCol="0">
              <a:spAutoFit/>
            </a:bodyPr>
            <a:lstStyle/>
            <a:p>
              <a:pPr algn="ctr"/>
              <a:r>
                <a:rPr lang="en-GB" b="1" dirty="0"/>
                <a:t>FIT</a:t>
              </a:r>
            </a:p>
          </p:txBody>
        </p:sp>
        <p:sp>
          <p:nvSpPr>
            <p:cNvPr id="11" name="TextBox 10">
              <a:extLst>
                <a:ext uri="{FF2B5EF4-FFF2-40B4-BE49-F238E27FC236}">
                  <a16:creationId xmlns:a16="http://schemas.microsoft.com/office/drawing/2014/main" id="{530A1E94-8FBC-D310-5851-750620DDD245}"/>
                </a:ext>
              </a:extLst>
            </p:cNvPr>
            <p:cNvSpPr txBox="1"/>
            <p:nvPr/>
          </p:nvSpPr>
          <p:spPr>
            <a:xfrm>
              <a:off x="5655119" y="3170128"/>
              <a:ext cx="881761" cy="369332"/>
            </a:xfrm>
            <a:prstGeom prst="rect">
              <a:avLst/>
            </a:prstGeom>
            <a:noFill/>
          </p:spPr>
          <p:txBody>
            <a:bodyPr wrap="square" rtlCol="0">
              <a:spAutoFit/>
            </a:bodyPr>
            <a:lstStyle/>
            <a:p>
              <a:pPr algn="ctr"/>
              <a:r>
                <a:rPr lang="en-GB" b="1" dirty="0"/>
                <a:t>FIT</a:t>
              </a:r>
            </a:p>
          </p:txBody>
        </p:sp>
      </p:grpSp>
      <p:sp>
        <p:nvSpPr>
          <p:cNvPr id="8" name="TextBox 7">
            <a:extLst>
              <a:ext uri="{FF2B5EF4-FFF2-40B4-BE49-F238E27FC236}">
                <a16:creationId xmlns:a16="http://schemas.microsoft.com/office/drawing/2014/main" id="{9664E5BC-5D92-126E-4452-D2C4D5685692}"/>
              </a:ext>
            </a:extLst>
          </p:cNvPr>
          <p:cNvSpPr txBox="1"/>
          <p:nvPr/>
        </p:nvSpPr>
        <p:spPr>
          <a:xfrm>
            <a:off x="111787" y="4678136"/>
            <a:ext cx="5578853" cy="369332"/>
          </a:xfrm>
          <a:prstGeom prst="rect">
            <a:avLst/>
          </a:prstGeom>
          <a:noFill/>
          <a:ln>
            <a:solidFill>
              <a:srgbClr val="C00000"/>
            </a:solidFill>
            <a:prstDash val="dash"/>
          </a:ln>
        </p:spPr>
        <p:txBody>
          <a:bodyPr wrap="square" rtlCol="0">
            <a:spAutoFit/>
          </a:bodyPr>
          <a:lstStyle/>
          <a:p>
            <a:r>
              <a:rPr lang="en-GB" b="1" dirty="0"/>
              <a:t>Capability</a:t>
            </a:r>
            <a:r>
              <a:rPr lang="en-GB" dirty="0"/>
              <a:t>: </a:t>
            </a:r>
            <a:r>
              <a:rPr lang="en-GB" sz="1800" dirty="0">
                <a:effectLst/>
                <a:latin typeface="Aptos" panose="020B0004020202020204" pitchFamily="34" charset="0"/>
                <a:ea typeface="DengXian" panose="02010600030101010101" pitchFamily="2" charset="-122"/>
                <a:cs typeface="Arial" panose="020B0604020202020204" pitchFamily="34" charset="0"/>
              </a:rPr>
              <a:t>physical and cognitive abilities</a:t>
            </a:r>
            <a:endParaRPr lang="en-GB" dirty="0"/>
          </a:p>
        </p:txBody>
      </p:sp>
      <p:sp>
        <p:nvSpPr>
          <p:cNvPr id="22" name="TextBox 21">
            <a:extLst>
              <a:ext uri="{FF2B5EF4-FFF2-40B4-BE49-F238E27FC236}">
                <a16:creationId xmlns:a16="http://schemas.microsoft.com/office/drawing/2014/main" id="{96291A8A-89A0-3892-E778-1C730A1A09C4}"/>
              </a:ext>
            </a:extLst>
          </p:cNvPr>
          <p:cNvSpPr txBox="1"/>
          <p:nvPr/>
        </p:nvSpPr>
        <p:spPr>
          <a:xfrm>
            <a:off x="4075316" y="164302"/>
            <a:ext cx="5580000" cy="369332"/>
          </a:xfrm>
          <a:prstGeom prst="rect">
            <a:avLst/>
          </a:prstGeom>
          <a:noFill/>
          <a:ln>
            <a:solidFill>
              <a:srgbClr val="C00000"/>
            </a:solidFill>
            <a:prstDash val="dash"/>
          </a:ln>
        </p:spPr>
        <p:txBody>
          <a:bodyPr wrap="square" rtlCol="0">
            <a:spAutoFit/>
          </a:bodyPr>
          <a:lstStyle/>
          <a:p>
            <a:r>
              <a:rPr lang="en-GB" b="1" dirty="0"/>
              <a:t>Capability: </a:t>
            </a:r>
            <a:r>
              <a:rPr lang="en-GB" sz="1800" dirty="0">
                <a:effectLst/>
                <a:latin typeface="Aptos" panose="020B0004020202020204" pitchFamily="34" charset="0"/>
                <a:ea typeface="DengXian" panose="02010600030101010101" pitchFamily="2" charset="-122"/>
                <a:cs typeface="Arial" panose="020B0604020202020204" pitchFamily="34" charset="0"/>
              </a:rPr>
              <a:t>complexity and requirements </a:t>
            </a:r>
            <a:endParaRPr lang="en-GB" b="1" dirty="0"/>
          </a:p>
        </p:txBody>
      </p:sp>
      <p:sp>
        <p:nvSpPr>
          <p:cNvPr id="23" name="TextBox 22">
            <a:extLst>
              <a:ext uri="{FF2B5EF4-FFF2-40B4-BE49-F238E27FC236}">
                <a16:creationId xmlns:a16="http://schemas.microsoft.com/office/drawing/2014/main" id="{BBF1C256-E037-7135-D0A3-6CD086904861}"/>
              </a:ext>
            </a:extLst>
          </p:cNvPr>
          <p:cNvSpPr txBox="1"/>
          <p:nvPr/>
        </p:nvSpPr>
        <p:spPr>
          <a:xfrm>
            <a:off x="7294095" y="4695341"/>
            <a:ext cx="4308774" cy="369332"/>
          </a:xfrm>
          <a:prstGeom prst="rect">
            <a:avLst/>
          </a:prstGeom>
          <a:noFill/>
          <a:ln>
            <a:solidFill>
              <a:schemeClr val="accent6">
                <a:lumMod val="75000"/>
              </a:schemeClr>
            </a:solidFill>
            <a:prstDash val="dash"/>
          </a:ln>
        </p:spPr>
        <p:txBody>
          <a:bodyPr wrap="square" rtlCol="0">
            <a:spAutoFit/>
          </a:bodyPr>
          <a:lstStyle/>
          <a:p>
            <a:r>
              <a:rPr lang="en-GB" b="1" dirty="0"/>
              <a:t>Opportunity: </a:t>
            </a:r>
            <a:r>
              <a:rPr lang="en-GB" sz="1800" dirty="0">
                <a:effectLst/>
                <a:latin typeface="Aptos" panose="020B0004020202020204" pitchFamily="34" charset="0"/>
                <a:ea typeface="DengXian" panose="02010600030101010101" pitchFamily="2" charset="-122"/>
                <a:cs typeface="Arial" panose="020B0604020202020204" pitchFamily="34" charset="0"/>
              </a:rPr>
              <a:t>enabling or simplifying tasks</a:t>
            </a:r>
            <a:endParaRPr lang="en-GB" b="1" dirty="0"/>
          </a:p>
        </p:txBody>
      </p:sp>
      <p:sp>
        <p:nvSpPr>
          <p:cNvPr id="29" name="TextBox 28">
            <a:extLst>
              <a:ext uri="{FF2B5EF4-FFF2-40B4-BE49-F238E27FC236}">
                <a16:creationId xmlns:a16="http://schemas.microsoft.com/office/drawing/2014/main" id="{B43781A0-BD23-F1DA-49AB-59B45C2824BC}"/>
              </a:ext>
            </a:extLst>
          </p:cNvPr>
          <p:cNvSpPr txBox="1"/>
          <p:nvPr/>
        </p:nvSpPr>
        <p:spPr>
          <a:xfrm>
            <a:off x="56243" y="210468"/>
            <a:ext cx="3273964" cy="646331"/>
          </a:xfrm>
          <a:prstGeom prst="rect">
            <a:avLst/>
          </a:prstGeom>
          <a:noFill/>
        </p:spPr>
        <p:txBody>
          <a:bodyPr wrap="square">
            <a:spAutoFit/>
          </a:bodyPr>
          <a:lstStyle/>
          <a:p>
            <a:pPr algn="ctr"/>
            <a:r>
              <a:rPr lang="en-GB" sz="3600" b="1" dirty="0"/>
              <a:t>FITT &amp; COM-B</a:t>
            </a:r>
            <a:endParaRPr lang="en-GB" sz="3600" dirty="0"/>
          </a:p>
        </p:txBody>
      </p:sp>
      <p:sp>
        <p:nvSpPr>
          <p:cNvPr id="35" name="TextBox 34">
            <a:extLst>
              <a:ext uri="{FF2B5EF4-FFF2-40B4-BE49-F238E27FC236}">
                <a16:creationId xmlns:a16="http://schemas.microsoft.com/office/drawing/2014/main" id="{78868782-9461-EB07-56D2-719760E2793A}"/>
              </a:ext>
            </a:extLst>
          </p:cNvPr>
          <p:cNvSpPr txBox="1"/>
          <p:nvPr/>
        </p:nvSpPr>
        <p:spPr>
          <a:xfrm>
            <a:off x="111787" y="5160685"/>
            <a:ext cx="5603213" cy="369332"/>
          </a:xfrm>
          <a:prstGeom prst="rect">
            <a:avLst/>
          </a:prstGeom>
          <a:noFill/>
          <a:ln>
            <a:solidFill>
              <a:srgbClr val="FFC000"/>
            </a:solidFill>
            <a:prstDash val="dash"/>
          </a:ln>
        </p:spPr>
        <p:txBody>
          <a:bodyPr wrap="square">
            <a:spAutoFit/>
          </a:bodyPr>
          <a:lstStyle/>
          <a:p>
            <a:r>
              <a:rPr lang="en-GB" b="1" dirty="0"/>
              <a:t>Motivation</a:t>
            </a:r>
            <a:r>
              <a:rPr lang="en-GB" dirty="0"/>
              <a:t>: </a:t>
            </a:r>
            <a:r>
              <a:rPr lang="en-GB" sz="1800" dirty="0">
                <a:effectLst/>
                <a:latin typeface="Aptos" panose="020B0004020202020204" pitchFamily="34" charset="0"/>
                <a:ea typeface="DengXian" panose="02010600030101010101" pitchFamily="2" charset="-122"/>
                <a:cs typeface="Arial" panose="020B0604020202020204" pitchFamily="34" charset="0"/>
              </a:rPr>
              <a:t>Personal preferences, attitudes, and goals </a:t>
            </a:r>
            <a:endParaRPr lang="en-GB" dirty="0"/>
          </a:p>
        </p:txBody>
      </p:sp>
      <p:sp>
        <p:nvSpPr>
          <p:cNvPr id="37" name="TextBox 36">
            <a:extLst>
              <a:ext uri="{FF2B5EF4-FFF2-40B4-BE49-F238E27FC236}">
                <a16:creationId xmlns:a16="http://schemas.microsoft.com/office/drawing/2014/main" id="{90B59E85-1ED5-32A0-E47C-5E7F094BD6FE}"/>
              </a:ext>
            </a:extLst>
          </p:cNvPr>
          <p:cNvSpPr txBox="1"/>
          <p:nvPr/>
        </p:nvSpPr>
        <p:spPr>
          <a:xfrm>
            <a:off x="4075316" y="572869"/>
            <a:ext cx="5580000" cy="646331"/>
          </a:xfrm>
          <a:prstGeom prst="rect">
            <a:avLst/>
          </a:prstGeom>
          <a:noFill/>
          <a:ln>
            <a:solidFill>
              <a:srgbClr val="FFC000"/>
            </a:solidFill>
            <a:prstDash val="dash"/>
          </a:ln>
        </p:spPr>
        <p:txBody>
          <a:bodyPr wrap="square">
            <a:spAutoFit/>
          </a:bodyPr>
          <a:lstStyle/>
          <a:p>
            <a:r>
              <a:rPr lang="en-GB" b="1" dirty="0"/>
              <a:t>Motivation: </a:t>
            </a:r>
            <a:r>
              <a:rPr lang="en-GB" sz="1800" dirty="0">
                <a:effectLst/>
                <a:latin typeface="Aptos" panose="020B0004020202020204" pitchFamily="34" charset="0"/>
                <a:ea typeface="DengXian" panose="02010600030101010101" pitchFamily="2" charset="-122"/>
                <a:cs typeface="Arial" panose="020B0604020202020204" pitchFamily="34" charset="0"/>
              </a:rPr>
              <a:t>simpler tasks may lower barriers, while challenging tasks might motivate learning or innovation</a:t>
            </a:r>
            <a:endParaRPr lang="en-GB" b="1" dirty="0"/>
          </a:p>
        </p:txBody>
      </p:sp>
      <p:sp>
        <p:nvSpPr>
          <p:cNvPr id="39" name="TextBox 38">
            <a:extLst>
              <a:ext uri="{FF2B5EF4-FFF2-40B4-BE49-F238E27FC236}">
                <a16:creationId xmlns:a16="http://schemas.microsoft.com/office/drawing/2014/main" id="{59077A6D-B9A4-EBE1-8D5C-921014729FF8}"/>
              </a:ext>
            </a:extLst>
          </p:cNvPr>
          <p:cNvSpPr txBox="1"/>
          <p:nvPr/>
        </p:nvSpPr>
        <p:spPr>
          <a:xfrm>
            <a:off x="7294095" y="5139220"/>
            <a:ext cx="4308774" cy="646331"/>
          </a:xfrm>
          <a:prstGeom prst="rect">
            <a:avLst/>
          </a:prstGeom>
          <a:noFill/>
          <a:ln>
            <a:solidFill>
              <a:srgbClr val="C00000"/>
            </a:solidFill>
            <a:prstDash val="dash"/>
          </a:ln>
        </p:spPr>
        <p:txBody>
          <a:bodyPr wrap="square">
            <a:spAutoFit/>
          </a:bodyPr>
          <a:lstStyle/>
          <a:p>
            <a:r>
              <a:rPr lang="en-GB" b="1" dirty="0"/>
              <a:t>Capability: </a:t>
            </a:r>
            <a:r>
              <a:rPr lang="en-GB" sz="1800" dirty="0">
                <a:effectLst/>
                <a:latin typeface="Aptos" panose="020B0004020202020204" pitchFamily="34" charset="0"/>
                <a:ea typeface="DengXian" panose="02010600030101010101" pitchFamily="2" charset="-122"/>
                <a:cs typeface="Arial" panose="020B0604020202020204" pitchFamily="34" charset="0"/>
              </a:rPr>
              <a:t>Poorly designed technology might reduce capability </a:t>
            </a:r>
            <a:endParaRPr lang="en-GB" dirty="0"/>
          </a:p>
        </p:txBody>
      </p:sp>
      <p:pic>
        <p:nvPicPr>
          <p:cNvPr id="41" name="Graphic 40" descr="Line arrow: Clockwise curve with solid fill">
            <a:extLst>
              <a:ext uri="{FF2B5EF4-FFF2-40B4-BE49-F238E27FC236}">
                <a16:creationId xmlns:a16="http://schemas.microsoft.com/office/drawing/2014/main" id="{D3F6259D-1ADC-86E6-2F33-F414974E32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910990">
            <a:off x="1990576" y="2306008"/>
            <a:ext cx="914400" cy="914400"/>
          </a:xfrm>
          <a:prstGeom prst="rect">
            <a:avLst/>
          </a:prstGeom>
        </p:spPr>
      </p:pic>
      <p:pic>
        <p:nvPicPr>
          <p:cNvPr id="43" name="Graphic 42" descr="Line arrow: Counter-clockwise curve with solid fill">
            <a:extLst>
              <a:ext uri="{FF2B5EF4-FFF2-40B4-BE49-F238E27FC236}">
                <a16:creationId xmlns:a16="http://schemas.microsoft.com/office/drawing/2014/main" id="{2F120F27-C11D-0D24-33EC-22A8F9037B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315461">
            <a:off x="9501705" y="2122963"/>
            <a:ext cx="914400" cy="914400"/>
          </a:xfrm>
          <a:prstGeom prst="rect">
            <a:avLst/>
          </a:prstGeom>
        </p:spPr>
      </p:pic>
      <p:pic>
        <p:nvPicPr>
          <p:cNvPr id="44" name="Graphic 43" descr="Line arrow: Clockwise curve with solid fill">
            <a:extLst>
              <a:ext uri="{FF2B5EF4-FFF2-40B4-BE49-F238E27FC236}">
                <a16:creationId xmlns:a16="http://schemas.microsoft.com/office/drawing/2014/main" id="{2A939A14-7576-1884-7D77-53FB6E5FB92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0586006">
            <a:off x="9932798" y="1988756"/>
            <a:ext cx="914400" cy="914400"/>
          </a:xfrm>
          <a:prstGeom prst="rect">
            <a:avLst/>
          </a:prstGeom>
        </p:spPr>
      </p:pic>
      <p:pic>
        <p:nvPicPr>
          <p:cNvPr id="46" name="Graphic 45" descr="Line arrow: Counter-clockwise curve with solid fill">
            <a:extLst>
              <a:ext uri="{FF2B5EF4-FFF2-40B4-BE49-F238E27FC236}">
                <a16:creationId xmlns:a16="http://schemas.microsoft.com/office/drawing/2014/main" id="{570EAB74-18E6-6388-03C4-D76F84E54D3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6374022">
            <a:off x="5968157" y="4838079"/>
            <a:ext cx="914400" cy="914400"/>
          </a:xfrm>
          <a:prstGeom prst="rect">
            <a:avLst/>
          </a:prstGeom>
        </p:spPr>
      </p:pic>
      <p:pic>
        <p:nvPicPr>
          <p:cNvPr id="47" name="Graphic 46" descr="Line arrow: Clockwise curve with solid fill">
            <a:extLst>
              <a:ext uri="{FF2B5EF4-FFF2-40B4-BE49-F238E27FC236}">
                <a16:creationId xmlns:a16="http://schemas.microsoft.com/office/drawing/2014/main" id="{A5C2B2EE-964B-BE47-3A4C-FCF18B68D78C}"/>
              </a:ext>
            </a:extLst>
          </p:cNvPr>
          <p:cNvPicPr>
            <a:picLocks noChangeAspect="1"/>
          </p:cNvPicPr>
          <p:nvPr/>
        </p:nvPicPr>
        <p:blipFill>
          <a:blip r:embed="rId2">
            <a:extLst>
              <a:ext uri="{96DAC541-7B7A-43D3-8B79-37D633B846F1}">
                <asvg:svgBlip xmlns:asvg="http://schemas.microsoft.com/office/drawing/2016/SVG/main" r:embed="rId8"/>
              </a:ext>
            </a:extLst>
          </a:blip>
          <a:stretch>
            <a:fillRect/>
          </a:stretch>
        </p:blipFill>
        <p:spPr>
          <a:xfrm rot="6895203">
            <a:off x="6036587" y="5101375"/>
            <a:ext cx="914400" cy="914400"/>
          </a:xfrm>
          <a:prstGeom prst="rect">
            <a:avLst/>
          </a:prstGeom>
        </p:spPr>
      </p:pic>
      <p:pic>
        <p:nvPicPr>
          <p:cNvPr id="48" name="Graphic 47" descr="Line arrow: Counter-clockwise curve with solid fill">
            <a:extLst>
              <a:ext uri="{FF2B5EF4-FFF2-40B4-BE49-F238E27FC236}">
                <a16:creationId xmlns:a16="http://schemas.microsoft.com/office/drawing/2014/main" id="{11F4AAE0-B873-6AA5-0141-A3A5F033CD7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12407243">
            <a:off x="1664455" y="2306010"/>
            <a:ext cx="914400" cy="914400"/>
          </a:xfrm>
          <a:prstGeom prst="rect">
            <a:avLst/>
          </a:prstGeom>
        </p:spPr>
      </p:pic>
      <p:cxnSp>
        <p:nvCxnSpPr>
          <p:cNvPr id="2" name="Straight Connector 1">
            <a:extLst>
              <a:ext uri="{FF2B5EF4-FFF2-40B4-BE49-F238E27FC236}">
                <a16:creationId xmlns:a16="http://schemas.microsoft.com/office/drawing/2014/main" id="{982896A3-3AAD-FE86-9AE2-F13B188D4B9C}"/>
              </a:ext>
            </a:extLst>
          </p:cNvPr>
          <p:cNvCxnSpPr>
            <a:cxnSpLocks/>
          </p:cNvCxnSpPr>
          <p:nvPr/>
        </p:nvCxnSpPr>
        <p:spPr>
          <a:xfrm>
            <a:off x="0" y="990600"/>
            <a:ext cx="3385751"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3439B5C-1C3B-E08E-91AF-3424D7F30FE2}"/>
              </a:ext>
            </a:extLst>
          </p:cNvPr>
          <p:cNvCxnSpPr>
            <a:cxnSpLocks/>
          </p:cNvCxnSpPr>
          <p:nvPr/>
        </p:nvCxnSpPr>
        <p:spPr>
          <a:xfrm>
            <a:off x="3385751" y="0"/>
            <a:ext cx="0" cy="995299"/>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0FD3A15D-C6BD-7DE3-9AE0-F7763019DF69}"/>
              </a:ext>
            </a:extLst>
          </p:cNvPr>
          <p:cNvSpPr>
            <a:spLocks noGrp="1"/>
          </p:cNvSpPr>
          <p:nvPr>
            <p:ph type="sldNum" sz="quarter" idx="12"/>
          </p:nvPr>
        </p:nvSpPr>
        <p:spPr/>
        <p:txBody>
          <a:bodyPr/>
          <a:lstStyle/>
          <a:p>
            <a:fld id="{1AD93096-5B34-4342-9326-69289CEAE4C2}" type="slidenum">
              <a:rPr lang="en-US" smtClean="0"/>
              <a:pPr/>
              <a:t>9</a:t>
            </a:fld>
            <a:endParaRPr lang="en-US" dirty="0">
              <a:solidFill>
                <a:srgbClr val="FFFFFF"/>
              </a:solidFill>
            </a:endParaRPr>
          </a:p>
        </p:txBody>
      </p:sp>
    </p:spTree>
    <p:extLst>
      <p:ext uri="{BB962C8B-B14F-4D97-AF65-F5344CB8AC3E}">
        <p14:creationId xmlns:p14="http://schemas.microsoft.com/office/powerpoint/2010/main" val="3739031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231228" y="99218"/>
            <a:ext cx="10515600" cy="1325563"/>
          </a:xfrm>
        </p:spPr>
        <p:txBody>
          <a:bodyPr>
            <a:normAutofit/>
          </a:bodyPr>
          <a:lstStyle/>
          <a:p>
            <a:r>
              <a:rPr lang="en-US" b="1" dirty="0"/>
              <a:t>What other evaluation approaches might work with FITT?</a:t>
            </a:r>
          </a:p>
        </p:txBody>
      </p:sp>
      <p:sp>
        <p:nvSpPr>
          <p:cNvPr id="3" name="Rectangle 2"/>
          <p:cNvSpPr>
            <a:spLocks noGrp="1"/>
          </p:cNvSpPr>
          <p:nvPr>
            <p:ph idx="1"/>
          </p:nvPr>
        </p:nvSpPr>
        <p:spPr>
          <a:xfrm>
            <a:off x="225972" y="1497865"/>
            <a:ext cx="11963400" cy="4495800"/>
          </a:xfrm>
        </p:spPr>
        <p:txBody>
          <a:bodyPr>
            <a:normAutofit fontScale="85000" lnSpcReduction="10000"/>
          </a:bodyPr>
          <a:lstStyle/>
          <a:p>
            <a:pPr marL="360000" indent="-360000">
              <a:buFont typeface="Courier New" pitchFamily="49" charset="0"/>
              <a:buChar char="o"/>
            </a:pPr>
            <a:r>
              <a:rPr lang="en-US" dirty="0"/>
              <a:t>HITREF: </a:t>
            </a:r>
            <a:r>
              <a:rPr lang="en-US" dirty="0">
                <a:hlinkClick r:id="rId3"/>
              </a:rPr>
              <a:t>https://pubmed.ncbi.nlm.nih.gov/21543972/</a:t>
            </a:r>
            <a:endParaRPr lang="en-US" dirty="0"/>
          </a:p>
          <a:p>
            <a:pPr marL="360000" indent="-360000">
              <a:buFont typeface="Courier New" pitchFamily="49" charset="0"/>
              <a:buChar char="o"/>
            </a:pPr>
            <a:r>
              <a:rPr lang="en-US" dirty="0"/>
              <a:t>SUS: </a:t>
            </a:r>
            <a:r>
              <a:rPr lang="en-US" dirty="0">
                <a:hlinkClick r:id="rId4"/>
              </a:rPr>
              <a:t>https://emj.bmj.com/content/38/6/410</a:t>
            </a:r>
            <a:endParaRPr lang="en-US" dirty="0"/>
          </a:p>
          <a:p>
            <a:pPr marL="360000" indent="-360000">
              <a:buFont typeface="Courier New" pitchFamily="49" charset="0"/>
              <a:buChar char="o"/>
            </a:pPr>
            <a:r>
              <a:rPr lang="en-US" dirty="0" err="1"/>
              <a:t>Laerum</a:t>
            </a:r>
            <a:r>
              <a:rPr lang="en-US" dirty="0"/>
              <a:t> &amp; </a:t>
            </a:r>
            <a:r>
              <a:rPr lang="en-US" dirty="0" err="1"/>
              <a:t>Faxvaag</a:t>
            </a:r>
            <a:r>
              <a:rPr lang="en-US" dirty="0"/>
              <a:t> (2004) questionnaire: </a:t>
            </a:r>
            <a:r>
              <a:rPr lang="en-US" dirty="0">
                <a:hlinkClick r:id="rId5"/>
              </a:rPr>
              <a:t>https://bmcmedinformdecismak.biomedcentral.com/articles/10.1186/1472-6947-4-1</a:t>
            </a:r>
            <a:endParaRPr lang="en-US" dirty="0"/>
          </a:p>
          <a:p>
            <a:pPr marL="360000" indent="-360000">
              <a:buFont typeface="Courier New" pitchFamily="49" charset="0"/>
              <a:buChar char="o"/>
            </a:pPr>
            <a:r>
              <a:rPr lang="en-US" dirty="0" err="1"/>
              <a:t>Embi</a:t>
            </a:r>
            <a:r>
              <a:rPr lang="en-US" dirty="0"/>
              <a:t> et al. (2004) semi-structured interviews: </a:t>
            </a:r>
            <a:r>
              <a:rPr lang="en-US" dirty="0">
                <a:hlinkClick r:id="rId6"/>
              </a:rPr>
              <a:t>https://pubmed.ncbi.nlm.nih.gov/15064287/</a:t>
            </a:r>
            <a:endParaRPr lang="en-US" dirty="0"/>
          </a:p>
          <a:p>
            <a:pPr marL="360000" indent="-360000">
              <a:buFont typeface="Courier New" pitchFamily="49" charset="0"/>
              <a:buChar char="o"/>
            </a:pPr>
            <a:r>
              <a:rPr lang="en-US" dirty="0" err="1"/>
              <a:t>Bossen</a:t>
            </a:r>
            <a:r>
              <a:rPr lang="en-US" dirty="0"/>
              <a:t> (2006) observations and interviews: </a:t>
            </a:r>
            <a:r>
              <a:rPr lang="en-US" dirty="0">
                <a:hlinkClick r:id="rId7"/>
              </a:rPr>
              <a:t>https://www.sciencedirect.com/science/article/abs/pii/S1386505606001109</a:t>
            </a:r>
            <a:endParaRPr lang="en-US" dirty="0"/>
          </a:p>
          <a:p>
            <a:pPr marL="360000" indent="-360000">
              <a:buFont typeface="Courier New" pitchFamily="49" charset="0"/>
              <a:buChar char="o"/>
            </a:pPr>
            <a:r>
              <a:rPr lang="en-US" dirty="0"/>
              <a:t>Review of evaluation frameworks by Yusof et al. (2008): </a:t>
            </a:r>
            <a:r>
              <a:rPr lang="en-US" dirty="0">
                <a:hlinkClick r:id="rId8"/>
              </a:rPr>
              <a:t>https://pubmed.ncbi.nlm.nih.gov/17904898/</a:t>
            </a:r>
            <a:endParaRPr lang="en-US" dirty="0"/>
          </a:p>
          <a:p>
            <a:pPr marL="0" indent="0">
              <a:buNone/>
            </a:pPr>
            <a:endParaRPr lang="en-US" dirty="0"/>
          </a:p>
          <a:p>
            <a:pPr marL="0" indent="0">
              <a:buNone/>
            </a:pPr>
            <a:r>
              <a:rPr lang="en-US" sz="2400" dirty="0"/>
              <a:t>In the group learning activity, we will specifically compare and contrast two other approaches.</a:t>
            </a:r>
          </a:p>
          <a:p>
            <a:pPr marL="360000" indent="-360000">
              <a:buFont typeface="Courier New" pitchFamily="49" charset="0"/>
              <a:buChar char="o"/>
            </a:pPr>
            <a:endParaRPr lang="en-US" dirty="0"/>
          </a:p>
        </p:txBody>
      </p:sp>
      <p:sp>
        <p:nvSpPr>
          <p:cNvPr id="4" name="Slide Number Placeholder 3">
            <a:extLst>
              <a:ext uri="{FF2B5EF4-FFF2-40B4-BE49-F238E27FC236}">
                <a16:creationId xmlns:a16="http://schemas.microsoft.com/office/drawing/2014/main" id="{B3FB0796-8E39-1FA8-2E24-44B73EE97321}"/>
              </a:ext>
            </a:extLst>
          </p:cNvPr>
          <p:cNvSpPr>
            <a:spLocks noGrp="1"/>
          </p:cNvSpPr>
          <p:nvPr>
            <p:ph type="sldNum" sz="quarter" idx="12"/>
          </p:nvPr>
        </p:nvSpPr>
        <p:spPr/>
        <p:txBody>
          <a:bodyPr/>
          <a:lstStyle/>
          <a:p>
            <a:fld id="{1AD93096-5B34-4342-9326-69289CEAE4C2}" type="slidenum">
              <a:rPr lang="en-US" smtClean="0"/>
              <a:pPr/>
              <a:t>10</a:t>
            </a:fld>
            <a:endParaRPr lang="en-US" dirty="0">
              <a:solidFill>
                <a:srgbClr val="FFFFFF"/>
              </a:solidFill>
            </a:endParaRPr>
          </a:p>
        </p:txBody>
      </p:sp>
    </p:spTree>
    <p:extLst>
      <p:ext uri="{BB962C8B-B14F-4D97-AF65-F5344CB8AC3E}">
        <p14:creationId xmlns:p14="http://schemas.microsoft.com/office/powerpoint/2010/main" val="17864678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959</Words>
  <Application>Microsoft Office PowerPoint</Application>
  <PresentationFormat>Widescreen</PresentationFormat>
  <Paragraphs>106</Paragraphs>
  <Slides>10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FITT Framework:</vt:lpstr>
      <vt:lpstr>Does FITT relate to COM-B?</vt:lpstr>
      <vt:lpstr>PowerPoint Presentation</vt:lpstr>
      <vt:lpstr>What other evaluation approaches might work with FITT?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2025-11-27T10:37:16Z</dcterms:created>
  <dcterms:modified xsi:type="dcterms:W3CDTF">2025-11-27T10:38:51Z</dcterms:modified>
</cp:coreProperties>
</file>