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48" r:id="rId4"/>
  </p:sldMasterIdLst>
  <p:notesMasterIdLst>
    <p:notesMasterId r:id="rId20"/>
  </p:notesMasterIdLst>
  <p:sldIdLst>
    <p:sldId id="256" r:id="rId5"/>
    <p:sldId id="257" r:id="rId6"/>
    <p:sldId id="258" r:id="rId7"/>
    <p:sldId id="259" r:id="rId8"/>
    <p:sldId id="270" r:id="rId9"/>
    <p:sldId id="261" r:id="rId10"/>
    <p:sldId id="262" r:id="rId11"/>
    <p:sldId id="263" r:id="rId12"/>
    <p:sldId id="264" r:id="rId13"/>
    <p:sldId id="265" r:id="rId14"/>
    <p:sldId id="271" r:id="rId15"/>
    <p:sldId id="272" r:id="rId16"/>
    <p:sldId id="273" r:id="rId17"/>
    <p:sldId id="268" r:id="rId18"/>
    <p:sldId id="269" r:id="rId19"/>
  </p:sldIdLst>
  <p:sldSz cx="18288000" cy="10287000"/>
  <p:notesSz cx="6858000" cy="9144000"/>
  <p:embeddedFontLst>
    <p:embeddedFont>
      <p:font typeface="Times New Roman Bold" panose="02020803070505020304" pitchFamily="18" charset="0"/>
      <p:regular r:id="rId21"/>
      <p:bold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5033" autoAdjust="0"/>
  </p:normalViewPr>
  <p:slideViewPr>
    <p:cSldViewPr>
      <p:cViewPr varScale="1">
        <p:scale>
          <a:sx n="55" d="100"/>
          <a:sy n="55" d="100"/>
        </p:scale>
        <p:origin x="658" y="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font" Target="fonts/font1.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pPr/>
              <a:t>22.03.2026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pPr/>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normAutofit/>
          </a:bodyPr>
          <a:lstStyle/>
          <a:p>
            <a:r>
              <a:rPr lang="en-GB" sz="1200" kern="1200" dirty="0">
                <a:solidFill>
                  <a:schemeClr val="tx1"/>
                </a:solidFill>
                <a:latin typeface="+mn-lt"/>
                <a:ea typeface="+mn-ea"/>
                <a:cs typeface="+mn-cs"/>
              </a:rPr>
              <a:t>The slide above has addressed the core objective of the presentation in terms of assessing the prevalence of CVDs in the UK. Based on the aforementioned insights, CVDs are influential in terms of imposing disruptive effects on heart and blood vessels. </a:t>
            </a:r>
            <a:endParaRPr lang="en-US" sz="1200" kern="1200" dirty="0">
              <a:solidFill>
                <a:schemeClr val="tx1"/>
              </a:solidFill>
              <a:latin typeface="+mn-lt"/>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normAutofit/>
          </a:bodyPr>
          <a:lstStyle/>
          <a:p>
            <a:r>
              <a:rPr lang="en-GB" sz="1200" kern="1200" dirty="0">
                <a:solidFill>
                  <a:schemeClr val="tx1"/>
                </a:solidFill>
                <a:latin typeface="+mn-lt"/>
                <a:ea typeface="+mn-ea"/>
                <a:cs typeface="+mn-cs"/>
              </a:rPr>
              <a:t>PAD and CAD have been outlined as two major segments related to the escalating prevalence of CVDs among OECD nations including the UK.  </a:t>
            </a:r>
            <a:endParaRPr lang="en-US" sz="1200" kern="1200" dirty="0">
              <a:solidFill>
                <a:schemeClr val="tx1"/>
              </a:solidFill>
              <a:latin typeface="+mn-lt"/>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normAutofit/>
          </a:bodyPr>
          <a:lstStyle/>
          <a:p>
            <a:r>
              <a:rPr lang="en-GB" sz="1200" kern="1200" dirty="0" err="1">
                <a:solidFill>
                  <a:schemeClr val="tx1"/>
                </a:solidFill>
                <a:latin typeface="+mn-lt"/>
                <a:ea typeface="+mn-ea"/>
                <a:cs typeface="+mn-cs"/>
              </a:rPr>
              <a:t>Mediastinum</a:t>
            </a:r>
            <a:r>
              <a:rPr lang="en-GB" sz="1200" kern="1200" dirty="0">
                <a:solidFill>
                  <a:schemeClr val="tx1"/>
                </a:solidFill>
                <a:latin typeface="+mn-lt"/>
                <a:ea typeface="+mn-ea"/>
                <a:cs typeface="+mn-cs"/>
              </a:rPr>
              <a:t> has been conceptualised as one of the most essential metrics, concerning the anatomical structure of the human heart. Fundamentally, tricuspid, bicuspid, and pulmonary valve have been addressed as key valves, aligned with the stances of human heart. Based on the aforementioned insights, SA and AV have been outlined as two major nodes, concerning the functional paradigm of the human heart.  </a:t>
            </a:r>
            <a:endParaRPr lang="en-US" sz="1200" kern="1200" dirty="0">
              <a:solidFill>
                <a:schemeClr val="tx1"/>
              </a:solidFill>
              <a:latin typeface="+mn-lt"/>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normAutofit/>
          </a:bodyPr>
          <a:lstStyle/>
          <a:p>
            <a:r>
              <a:rPr lang="en-GB" sz="1200" kern="1200" dirty="0">
                <a:solidFill>
                  <a:schemeClr val="tx1"/>
                </a:solidFill>
                <a:latin typeface="+mn-lt"/>
                <a:ea typeface="+mn-ea"/>
                <a:cs typeface="+mn-cs"/>
              </a:rPr>
              <a:t>Based on the slide above, automaticity, excitability, contractility and conductivity have been outlined as three major attributes, concerning the escalation of CVDs. According to the aforementioned insights, ECC and ECR can be outlined as two important metrics, concerning the stances of CVDs.  </a:t>
            </a:r>
            <a:endParaRPr lang="en-US" sz="1200" kern="1200" dirty="0">
              <a:solidFill>
                <a:schemeClr val="tx1"/>
              </a:solidFill>
              <a:latin typeface="+mn-lt"/>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normAutofit/>
          </a:bodyPr>
          <a:lstStyle/>
          <a:p>
            <a:r>
              <a:rPr lang="en-GB" sz="1200" kern="1200" dirty="0">
                <a:solidFill>
                  <a:schemeClr val="tx1"/>
                </a:solidFill>
                <a:latin typeface="+mn-lt"/>
                <a:ea typeface="+mn-ea"/>
                <a:cs typeface="+mn-cs"/>
              </a:rPr>
              <a:t>Based on the slide above, hypertension can be considered as one of the key reasons in terms of escalating the prevalence of CVDs. More precisely, an increased stance of hypertension has been conceptualised as a key factor in ensuring increased prevalence of heart attacks and deaths.</a:t>
            </a:r>
            <a:endParaRPr lang="en-US" sz="1200" kern="1200" dirty="0">
              <a:solidFill>
                <a:schemeClr val="tx1"/>
              </a:solidFill>
              <a:latin typeface="+mn-lt"/>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norm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cardiovascular disease affects the human body through different forms of systems like circulatory, respiratory, excretory and neurological, leading to chronic symptoms. For instance, Rana and Neeland, (2022) have explained that CVD has primary effects like blocked arteries, fluid in lungs and dysfunctions due to oxygen deprivation. CVD is responsible for different internal disorders within oxygen breathing, delivery networks of nutrients and failure to the major organ systems. Therefore, cardiovascular disease has chronic effects on the human body, leading to long-term health impacts and heart failure.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US" sz="1200" kern="1200" dirty="0">
              <a:solidFill>
                <a:schemeClr val="tx1"/>
              </a:solidFill>
              <a:latin typeface="Times New Roman" pitchFamily="18" charset="0"/>
              <a:ea typeface="+mn-ea"/>
              <a:cs typeface="Times New Roman"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norm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Regarding the clinical settings for the cardiovascular disease, the fictional profile of the patient can determine the comorbidities and major lifestyle factors. These determinants can create the scopes for the nurses or healthcare professionals to attain the primary care. Based on Held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(2022), risk factors related with cardiovascular disease like hypertension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hyperlipidemia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are responsible for coronary heart diseases that make the medical intervention more difficult. Thus, the clinical setting for the fictional patient profile needs to be centred around the tailored solutions and the manageable risk factors.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US" sz="1200" kern="1200" dirty="0">
              <a:solidFill>
                <a:schemeClr val="tx1"/>
              </a:solidFill>
              <a:latin typeface="Times New Roman" pitchFamily="18" charset="0"/>
              <a:ea typeface="+mn-ea"/>
              <a:cs typeface="Times New Roman"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norm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Clinical use of routine health data is essential for the treatment of any kind of chronic diseases like cardiovascular disease, leading to the validation of data governance. In this regard,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Yusuph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2024) have explained that a strategic use of routine health data helps care professionals to monitor the patients with appropriate guidance tailored to the gap analysis. Thus, an effective use of health data plays an important role in shaping direct care interventions towards the patients, especially for the patients with cardiovascular diseases.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US" sz="1200" kern="1200" dirty="0">
              <a:solidFill>
                <a:schemeClr val="tx1"/>
              </a:solidFill>
              <a:latin typeface="Times New Roman" pitchFamily="18" charset="0"/>
              <a:ea typeface="+mn-ea"/>
              <a:cs typeface="Times New Roman"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norm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care planning with treatment and monitoring for the cardiovascular patients need to be focused on appropriate surveillance and appropriate management of health rate. As opined by Pedretti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(2023), the combined actions of lifestyle interventions, pharmacological interventions and appropriate surveillance can help the patients with cardiovascular diseases to get prevention. Thus, care, treatment and monitoring need to be utilised among the CVD patients for relying on regular checking and monitoring.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sz="1200" kern="1200" dirty="0">
              <a:solidFill>
                <a:schemeClr val="tx1"/>
              </a:solidFill>
              <a:latin typeface="+mn-lt"/>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norm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healthcare professionals need to focus on maintaining effective patient-centred communication with the care seekers dealing with CVD by considering all relevant ethical codes. Fair and socially viable practices, adhered with all ethical considerations are important for an appropriate care planning for the patients with cardiovascular diseases.  </a:t>
            </a:r>
            <a:endParaRPr lang="en-IN" sz="1200" kern="1200" dirty="0">
              <a:solidFill>
                <a:schemeClr val="tx1"/>
              </a:solidFill>
              <a:effectLst/>
              <a:latin typeface="+mn-lt"/>
              <a:ea typeface="+mn-ea"/>
              <a:cs typeface="+mn-cs"/>
            </a:endParaRPr>
          </a:p>
          <a:p>
            <a:endParaRPr lang="en-US" sz="1200" kern="1200" dirty="0">
              <a:solidFill>
                <a:schemeClr val="tx1"/>
              </a:solidFill>
              <a:latin typeface="+mn-lt"/>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p:cNvSpPr>
            <a:spLocks noGrp="1"/>
          </p:cNvSpPr>
          <p:nvPr>
            <p:ph type="body" idx="1"/>
          </p:nvPr>
        </p:nvSpPr>
        <p:spPr/>
        <p:txBody>
          <a:bodyPr>
            <a:normAutofit/>
          </a:bodyPr>
          <a:lstStyle/>
          <a:p>
            <a:r>
              <a:rPr lang="en-GB" sz="1200" kern="1200" dirty="0">
                <a:solidFill>
                  <a:schemeClr val="tx1"/>
                </a:solidFill>
                <a:latin typeface="+mn-lt"/>
                <a:ea typeface="+mn-ea"/>
                <a:cs typeface="+mn-cs"/>
              </a:rPr>
              <a:t>The presentation has outlined reduced oxygen supply to myocardium as one of the most influential attributes related to the increased prevalence of CVDs in the UK. Considering the aforementioned evidence, endothelial injury has been contextualised as another key reason to escalate the expansion of CVDs in the UK Atherosclerosis has been conceptualised as another essential metric, concerning the stances of peripheral artery disease.</a:t>
            </a:r>
            <a:endParaRPr lang="en-US" sz="1200" kern="1200" dirty="0">
              <a:solidFill>
                <a:schemeClr val="tx1"/>
              </a:solidFill>
              <a:latin typeface="+mn-lt"/>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en-GB"/>
          </a:p>
        </p:txBody>
      </p:sp>
      <p:sp>
        <p:nvSpPr>
          <p:cNvPr id="3" name="Subtitle 2"/>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pPr/>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46062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pPr/>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22968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47775" y="2564608"/>
            <a:ext cx="15773400" cy="4279106"/>
          </a:xfrm>
        </p:spPr>
        <p:txBody>
          <a:bodyPr anchor="b"/>
          <a:lstStyle>
            <a:lvl1pPr>
              <a:defRPr sz="9000"/>
            </a:lvl1pPr>
          </a:lstStyle>
          <a:p>
            <a:r>
              <a:rPr lang="en-US"/>
              <a:t>Click to edit Master title style</a:t>
            </a:r>
            <a:endParaRPr lang="en-GB"/>
          </a:p>
        </p:txBody>
      </p:sp>
      <p:sp>
        <p:nvSpPr>
          <p:cNvPr id="3" name="Text Placeholder 2"/>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39401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257300" y="2738438"/>
            <a:ext cx="7772400" cy="65270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258300" y="2738438"/>
            <a:ext cx="7772400" cy="65270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8BD707-D9CF-40AE-B4C6-C98DA3205C09}" type="datetimeFigureOut">
              <a:rPr lang="en-US" smtClean="0"/>
              <a:pPr/>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88102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1988345"/>
          </a:xfrm>
        </p:spPr>
        <p:txBody>
          <a:bodyPr/>
          <a:lstStyle/>
          <a:p>
            <a:r>
              <a:rPr lang="en-US"/>
              <a:t>Click to edit Master title style</a:t>
            </a:r>
            <a:endParaRPr lang="en-GB"/>
          </a:p>
        </p:txBody>
      </p:sp>
      <p:sp>
        <p:nvSpPr>
          <p:cNvPr id="3" name="Text Placeholder 2"/>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4" name="Content Placeholder 3"/>
          <p:cNvSpPr>
            <a:spLocks noGrp="1"/>
          </p:cNvSpPr>
          <p:nvPr>
            <p:ph sz="half" idx="2"/>
          </p:nvPr>
        </p:nvSpPr>
        <p:spPr>
          <a:xfrm>
            <a:off x="1259683" y="3757613"/>
            <a:ext cx="7736681" cy="55268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6" name="Content Placeholder 5"/>
          <p:cNvSpPr>
            <a:spLocks noGrp="1"/>
          </p:cNvSpPr>
          <p:nvPr>
            <p:ph sz="quarter" idx="4"/>
          </p:nvPr>
        </p:nvSpPr>
        <p:spPr>
          <a:xfrm>
            <a:off x="9258300" y="3757613"/>
            <a:ext cx="7774782" cy="55268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8BD707-D9CF-40AE-B4C6-C98DA3205C09}" type="datetimeFigureOut">
              <a:rPr lang="en-US" smtClean="0"/>
              <a:pPr/>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69615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8BD707-D9CF-40AE-B4C6-C98DA3205C09}" type="datetimeFigureOut">
              <a:rPr lang="en-US" smtClean="0"/>
              <a:pPr/>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72009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87173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Content Placeholder 2"/>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40910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Picture Placeholder 2"/>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GB"/>
          </a:p>
        </p:txBody>
      </p:sp>
      <p:sp>
        <p:nvSpPr>
          <p:cNvPr id="4" name="Text Placeholder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71525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pPr/>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52820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547688"/>
            <a:ext cx="3943350" cy="871775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257300" y="547688"/>
            <a:ext cx="11601450" cy="871775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pPr/>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92263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1D8BD707-D9CF-40AE-B4C6-C98DA3205C09}" type="datetimeFigureOut">
              <a:rPr lang="en-US" smtClean="0"/>
              <a:pPr/>
              <a:t>3/22/2026</a:t>
            </a:fld>
            <a:endParaRPr lang="en-US"/>
          </a:p>
        </p:txBody>
      </p:sp>
      <p:sp>
        <p:nvSpPr>
          <p:cNvPr id="5" name="Footer Placeholder 4"/>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681105308"/>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sv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7.xml"/><Relationship Id="rId7" Type="http://schemas.openxmlformats.org/officeDocument/2006/relationships/image" Target="../media/image10.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3.xml"/><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2.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3.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5.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6.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8" Type="http://schemas.openxmlformats.org/officeDocument/2006/relationships/hyperlink" Target="https://my.clevelandclinic.org/health/body/21704-heart" TargetMode="External"/><Relationship Id="rId13" Type="http://schemas.openxmlformats.org/officeDocument/2006/relationships/hyperlink" Target="https://pmc.ncbi.nlm.nih.gov/articles/PMC11522836/" TargetMode="External"/><Relationship Id="rId18" Type="http://schemas.openxmlformats.org/officeDocument/2006/relationships/hyperlink" Target="https://www.nature.com/articles/s41586-024-08463-0.pdf" TargetMode="External"/><Relationship Id="rId26" Type="http://schemas.openxmlformats.org/officeDocument/2006/relationships/hyperlink" Target="https://www.sochob.cl/web1/wp-content/uploads/2022/02/Adipose-Tissue-Inflammation-and-Cardiovascular-Disease-An-Update.pdf" TargetMode="External"/><Relationship Id="rId3" Type="http://schemas.openxmlformats.org/officeDocument/2006/relationships/image" Target="../media/image7.svg"/><Relationship Id="rId21" Type="http://schemas.openxmlformats.org/officeDocument/2006/relationships/hyperlink" Target="https://www.ahajournals.org/doi/pdf/10.1161/hypertensionaha.122.19020" TargetMode="External"/><Relationship Id="rId7" Type="http://schemas.openxmlformats.org/officeDocument/2006/relationships/hyperlink" Target="https://my.clevelandclinic.org/health/diseases/21493-cardiovascular-disease" TargetMode="External"/><Relationship Id="rId12" Type="http://schemas.openxmlformats.org/officeDocument/2006/relationships/hyperlink" Target="https://www.nature.com/articles/s41467-024-46921-5.pdf" TargetMode="External"/><Relationship Id="rId17" Type="http://schemas.openxmlformats.org/officeDocument/2006/relationships/hyperlink" Target="https://www.hqip.org.uk/wp-content/uploads/2025/11/Ref-650-SSNAP-State-of-the-Nation-2025_INFOGRAPHIC.pdf" TargetMode="External"/><Relationship Id="rId25" Type="http://schemas.openxmlformats.org/officeDocument/2006/relationships/hyperlink" Target="https://inlibrary.uz/index.php/ijms/article/download/97189/98805" TargetMode="External"/><Relationship Id="rId2" Type="http://schemas.openxmlformats.org/officeDocument/2006/relationships/image" Target="../media/image6.png"/><Relationship Id="rId16" Type="http://schemas.openxmlformats.org/officeDocument/2006/relationships/hyperlink" Target="https://www.ahajournals.org/doi/pdf/10.1161/JAHA.121.023667" TargetMode="External"/><Relationship Id="rId20" Type="http://schemas.openxmlformats.org/officeDocument/2006/relationships/hyperlink" Target="https://www.nature.com/articles/s41392-023-01430-7.pdf" TargetMode="External"/><Relationship Id="rId29" Type="http://schemas.openxmlformats.org/officeDocument/2006/relationships/hyperlink" Target="https://doi.org/10.1186/s12913-024-11658-w" TargetMode="External"/><Relationship Id="rId1" Type="http://schemas.openxmlformats.org/officeDocument/2006/relationships/slideLayout" Target="../slideLayouts/slideLayout7.xml"/><Relationship Id="rId6" Type="http://schemas.openxmlformats.org/officeDocument/2006/relationships/hyperlink" Target="https://doi.org/10.36660/abc.20240110i" TargetMode="External"/><Relationship Id="rId11" Type="http://schemas.openxmlformats.org/officeDocument/2006/relationships/hyperlink" Target="https://www.everydayhealth.com/heart-disease/guide/" TargetMode="External"/><Relationship Id="rId24" Type="http://schemas.openxmlformats.org/officeDocument/2006/relationships/hyperlink" Target="https://link.springer.com/content/pdf/10.1186/s12913-022-08455-8.pdf" TargetMode="External"/><Relationship Id="rId5" Type="http://schemas.openxmlformats.org/officeDocument/2006/relationships/hyperlink" Target="https://www.frontiersin.org/journals/physiology/articles/10.3389/fphys.2022.989796/pdf" TargetMode="External"/><Relationship Id="rId15" Type="http://schemas.openxmlformats.org/officeDocument/2006/relationships/hyperlink" Target="https://www.mdpi.com/1422-0067/24/9/7910" TargetMode="External"/><Relationship Id="rId23" Type="http://schemas.openxmlformats.org/officeDocument/2006/relationships/hyperlink" Target="https://lirias.kuleuven.be/retrieve/705608" TargetMode="External"/><Relationship Id="rId28" Type="http://schemas.openxmlformats.org/officeDocument/2006/relationships/hyperlink" Target="https://www.tandfonline.com/doi/pdf/10.2147/DMSO.S510594" TargetMode="External"/><Relationship Id="rId10" Type="http://schemas.openxmlformats.org/officeDocument/2006/relationships/hyperlink" Target="https://academic.oup.com/eurheartj/pages/Heart_Failure" TargetMode="External"/><Relationship Id="rId19" Type="http://schemas.openxmlformats.org/officeDocument/2006/relationships/hyperlink" Target="https://www.mdpi.com/2072-6651/17/7/340" TargetMode="External"/><Relationship Id="rId4" Type="http://schemas.openxmlformats.org/officeDocument/2006/relationships/hyperlink" Target="https://pmc.ncbi.nlm.nih.gov/articles/PMC12461129/" TargetMode="External"/><Relationship Id="rId9" Type="http://schemas.openxmlformats.org/officeDocument/2006/relationships/hyperlink" Target="https://www.ahajournals.org/doi/pdf/10.1161/CIR.0000000000001232" TargetMode="External"/><Relationship Id="rId14" Type="http://schemas.openxmlformats.org/officeDocument/2006/relationships/hyperlink" Target="https://www.gov.uk/government/publications/health-matters-preventing-cardiovascular-disease/health-matters-preventing-cardiovascular-disease" TargetMode="External"/><Relationship Id="rId22" Type="http://schemas.openxmlformats.org/officeDocument/2006/relationships/hyperlink" Target="https://doi.org/10.3390/nu14173499" TargetMode="External"/><Relationship Id="rId27" Type="http://schemas.openxmlformats.org/officeDocument/2006/relationships/hyperlink" Target="https://www.mdpi.com/2075-1729/13/7/1543/pdf" TargetMode="External"/><Relationship Id="rId30" Type="http://schemas.openxmlformats.org/officeDocument/2006/relationships/hyperlink" Target="https://link.springer.com/content/pdf/10.1186/s12913-024-11658-w.pdf"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5CD4C6"/>
        </a:solidFill>
        <a:effectLst/>
      </p:bgPr>
    </p:bg>
    <p:spTree>
      <p:nvGrpSpPr>
        <p:cNvPr id="1" name=""/>
        <p:cNvGrpSpPr/>
        <p:nvPr/>
      </p:nvGrpSpPr>
      <p:grpSpPr>
        <a:xfrm>
          <a:off x="0" y="0"/>
          <a:ext cx="0" cy="0"/>
          <a:chOff x="0" y="0"/>
          <a:chExt cx="0" cy="0"/>
        </a:xfrm>
      </p:grpSpPr>
      <p:sp>
        <p:nvSpPr>
          <p:cNvPr id="2" name="Freeform 2"/>
          <p:cNvSpPr/>
          <p:nvPr/>
        </p:nvSpPr>
        <p:spPr>
          <a:xfrm>
            <a:off x="12919190" y="655180"/>
            <a:ext cx="5368806" cy="4216953"/>
          </a:xfrm>
          <a:custGeom>
            <a:avLst/>
            <a:gdLst/>
            <a:ahLst/>
            <a:cxnLst/>
            <a:rect l="l" t="t" r="r" b="b"/>
            <a:pathLst>
              <a:path w="5368806" h="4216953">
                <a:moveTo>
                  <a:pt x="0" y="0"/>
                </a:moveTo>
                <a:lnTo>
                  <a:pt x="5368805" y="0"/>
                </a:lnTo>
                <a:lnTo>
                  <a:pt x="5368805" y="4216953"/>
                </a:lnTo>
                <a:lnTo>
                  <a:pt x="0" y="421695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3" name="Group 3"/>
          <p:cNvGrpSpPr/>
          <p:nvPr/>
        </p:nvGrpSpPr>
        <p:grpSpPr>
          <a:xfrm>
            <a:off x="13358918" y="0"/>
            <a:ext cx="4929082" cy="10287000"/>
            <a:chOff x="0" y="0"/>
            <a:chExt cx="1298195" cy="2709333"/>
          </a:xfrm>
        </p:grpSpPr>
        <p:sp>
          <p:nvSpPr>
            <p:cNvPr id="4" name="Freeform 4"/>
            <p:cNvSpPr/>
            <p:nvPr/>
          </p:nvSpPr>
          <p:spPr>
            <a:xfrm>
              <a:off x="0" y="0"/>
              <a:ext cx="1298194" cy="2709333"/>
            </a:xfrm>
            <a:custGeom>
              <a:avLst/>
              <a:gdLst/>
              <a:ahLst/>
              <a:cxnLst/>
              <a:rect l="l" t="t" r="r" b="b"/>
              <a:pathLst>
                <a:path w="1298194" h="2709333">
                  <a:moveTo>
                    <a:pt x="0" y="0"/>
                  </a:moveTo>
                  <a:lnTo>
                    <a:pt x="1298194" y="0"/>
                  </a:lnTo>
                  <a:lnTo>
                    <a:pt x="1298194" y="2709333"/>
                  </a:lnTo>
                  <a:lnTo>
                    <a:pt x="0" y="2709333"/>
                  </a:lnTo>
                  <a:close/>
                </a:path>
              </a:pathLst>
            </a:custGeom>
            <a:gradFill rotWithShape="1">
              <a:gsLst>
                <a:gs pos="0">
                  <a:srgbClr val="5CD4C6">
                    <a:alpha val="100000"/>
                  </a:srgbClr>
                </a:gs>
                <a:gs pos="100000">
                  <a:srgbClr val="5CD5C6">
                    <a:alpha val="0"/>
                  </a:srgbClr>
                </a:gs>
              </a:gsLst>
              <a:lin ang="0"/>
            </a:gradFill>
          </p:spPr>
          <p:txBody>
            <a:bodyPr/>
            <a:lstStyle/>
            <a:p>
              <a:endParaRPr lang="en-GB"/>
            </a:p>
          </p:txBody>
        </p:sp>
        <p:sp>
          <p:nvSpPr>
            <p:cNvPr id="5" name="TextBox 5"/>
            <p:cNvSpPr txBox="1"/>
            <p:nvPr/>
          </p:nvSpPr>
          <p:spPr>
            <a:xfrm>
              <a:off x="0" y="-38100"/>
              <a:ext cx="1298195" cy="274743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003130" y="6364107"/>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469993" y="6364107"/>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6936857" y="6364107"/>
            <a:ext cx="322443" cy="32244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17259300" y="541038"/>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6" cstate="print">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7" name="TextBox 17"/>
          <p:cNvSpPr txBox="1"/>
          <p:nvPr/>
        </p:nvSpPr>
        <p:spPr>
          <a:xfrm>
            <a:off x="1764459" y="1419859"/>
            <a:ext cx="14705534" cy="8749959"/>
          </a:xfrm>
          <a:prstGeom prst="rect">
            <a:avLst/>
          </a:prstGeom>
        </p:spPr>
        <p:txBody>
          <a:bodyPr lIns="0" tIns="0" rIns="0" bIns="0" rtlCol="0" anchor="t">
            <a:spAutoFit/>
          </a:bodyPr>
          <a:lstStyle/>
          <a:p>
            <a:pPr algn="ctr">
              <a:lnSpc>
                <a:spcPts val="5319"/>
              </a:lnSpc>
            </a:pPr>
            <a:r>
              <a:rPr lang="en-US" sz="2800" b="1" dirty="0">
                <a:solidFill>
                  <a:srgbClr val="000000"/>
                </a:solidFill>
                <a:latin typeface="Times New Roman Bold"/>
                <a:ea typeface="Times New Roman Bold"/>
                <a:cs typeface="Times New Roman Bold"/>
                <a:sym typeface="Times New Roman Bold"/>
              </a:rPr>
              <a:t>STUDENT NAME:ASIA BAKARI</a:t>
            </a:r>
          </a:p>
          <a:p>
            <a:pPr algn="ctr">
              <a:lnSpc>
                <a:spcPts val="5319"/>
              </a:lnSpc>
            </a:pPr>
            <a:endParaRPr sz="2800" dirty="0"/>
          </a:p>
          <a:p>
            <a:pPr algn="ctr">
              <a:lnSpc>
                <a:spcPts val="5319"/>
              </a:lnSpc>
            </a:pPr>
            <a:r>
              <a:rPr lang="en-US" sz="2800" b="1" dirty="0">
                <a:solidFill>
                  <a:srgbClr val="000000"/>
                </a:solidFill>
                <a:latin typeface="Times New Roman Bold"/>
                <a:ea typeface="Times New Roman Bold"/>
                <a:cs typeface="Times New Roman Bold"/>
                <a:sym typeface="Times New Roman Bold"/>
              </a:rPr>
              <a:t>STUDENT NUMBER:2419862</a:t>
            </a:r>
          </a:p>
          <a:p>
            <a:pPr algn="ctr">
              <a:lnSpc>
                <a:spcPts val="5319"/>
              </a:lnSpc>
            </a:pPr>
            <a:endParaRPr sz="2800" dirty="0"/>
          </a:p>
          <a:p>
            <a:pPr algn="ctr">
              <a:lnSpc>
                <a:spcPts val="5319"/>
              </a:lnSpc>
            </a:pPr>
            <a:r>
              <a:rPr lang="en-US" sz="2800" b="1" dirty="0">
                <a:solidFill>
                  <a:srgbClr val="000000"/>
                </a:solidFill>
                <a:latin typeface="Times New Roman Bold"/>
                <a:ea typeface="Times New Roman Bold"/>
                <a:cs typeface="Times New Roman Bold"/>
                <a:sym typeface="Times New Roman Bold"/>
              </a:rPr>
              <a:t>MODULE TITLE:INTRODUCTION TO PHYSIOLOGY</a:t>
            </a:r>
          </a:p>
          <a:p>
            <a:pPr algn="ctr">
              <a:lnSpc>
                <a:spcPts val="5319"/>
              </a:lnSpc>
            </a:pPr>
            <a:endParaRPr lang="en-US" sz="2800" b="1" dirty="0">
              <a:solidFill>
                <a:srgbClr val="000000"/>
              </a:solidFill>
              <a:latin typeface="Times New Roman Bold"/>
              <a:ea typeface="Times New Roman Bold"/>
              <a:cs typeface="Times New Roman Bold"/>
              <a:sym typeface="Times New Roman Bold"/>
            </a:endParaRPr>
          </a:p>
          <a:p>
            <a:pPr algn="ctr">
              <a:lnSpc>
                <a:spcPts val="5319"/>
              </a:lnSpc>
            </a:pPr>
            <a:r>
              <a:rPr lang="en-US" sz="2800" b="1" dirty="0">
                <a:solidFill>
                  <a:srgbClr val="000000"/>
                </a:solidFill>
                <a:latin typeface="Times New Roman Bold"/>
                <a:ea typeface="Times New Roman Bold"/>
                <a:cs typeface="Times New Roman Bold"/>
                <a:sym typeface="Times New Roman Bold"/>
              </a:rPr>
              <a:t>MODULE CODE:BMHP5023</a:t>
            </a:r>
          </a:p>
          <a:p>
            <a:pPr algn="ctr">
              <a:lnSpc>
                <a:spcPts val="5319"/>
              </a:lnSpc>
            </a:pPr>
            <a:endParaRPr sz="2800" dirty="0"/>
          </a:p>
          <a:p>
            <a:pPr algn="ctr">
              <a:lnSpc>
                <a:spcPts val="5319"/>
              </a:lnSpc>
            </a:pPr>
            <a:r>
              <a:rPr lang="en-US" sz="2800" b="1" dirty="0">
                <a:solidFill>
                  <a:srgbClr val="000000"/>
                </a:solidFill>
                <a:latin typeface="Times New Roman Bold"/>
                <a:ea typeface="Times New Roman Bold"/>
                <a:cs typeface="Times New Roman Bold"/>
                <a:sym typeface="Times New Roman Bold"/>
              </a:rPr>
              <a:t>LECTURER NAME:DR ROBERT NARTOWSKI</a:t>
            </a:r>
          </a:p>
          <a:p>
            <a:pPr algn="ctr">
              <a:lnSpc>
                <a:spcPts val="5319"/>
              </a:lnSpc>
            </a:pPr>
            <a:endParaRPr sz="2800" dirty="0"/>
          </a:p>
          <a:p>
            <a:pPr algn="ctr">
              <a:lnSpc>
                <a:spcPts val="5319"/>
              </a:lnSpc>
            </a:pPr>
            <a:r>
              <a:rPr lang="en-US" sz="2800" b="1" dirty="0">
                <a:solidFill>
                  <a:srgbClr val="000000"/>
                </a:solidFill>
                <a:latin typeface="Times New Roman Bold"/>
                <a:ea typeface="Times New Roman Bold"/>
                <a:cs typeface="Times New Roman Bold"/>
                <a:sym typeface="Times New Roman Bold"/>
              </a:rPr>
              <a:t>ASSIGNMENT TITLE: COMPONENT 2: PRESENTATION</a:t>
            </a:r>
          </a:p>
          <a:p>
            <a:pPr algn="ctr">
              <a:lnSpc>
                <a:spcPts val="5319"/>
              </a:lnSpc>
            </a:pPr>
            <a:endParaRPr sz="2800" dirty="0"/>
          </a:p>
          <a:p>
            <a:pPr algn="ctr">
              <a:lnSpc>
                <a:spcPts val="5319"/>
              </a:lnSpc>
              <a:spcBef>
                <a:spcPct val="0"/>
              </a:spcBef>
            </a:pPr>
            <a:r>
              <a:rPr lang="en-US" sz="2800" b="1" dirty="0">
                <a:solidFill>
                  <a:srgbClr val="000000"/>
                </a:solidFill>
                <a:latin typeface="Times New Roman Bold"/>
                <a:ea typeface="Times New Roman Bold"/>
                <a:cs typeface="Times New Roman Bold"/>
                <a:sym typeface="Times New Roman Bold"/>
              </a:rPr>
              <a:t>CARDIOVASCULAR DISEASES</a:t>
            </a:r>
          </a:p>
        </p:txBody>
      </p:sp>
      <p:pic>
        <p:nvPicPr>
          <p:cNvPr id="16" name="Recorded Sound">
            <a:hlinkClick r:id="" action="ppaction://media"/>
            <a:extLst>
              <a:ext uri="{FF2B5EF4-FFF2-40B4-BE49-F238E27FC236}">
                <a16:creationId xmlns:a16="http://schemas.microsoft.com/office/drawing/2014/main" id="{FF9EA432-5897-D291-E459-E21DF52E1A7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414302" y="963182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428"/>
    </mc:Choice>
    <mc:Fallback>
      <p:transition spd="slow" advTm="12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28"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5CD4C6"/>
        </a:solidFill>
        <a:effectLst/>
      </p:bgPr>
    </p:bg>
    <p:spTree>
      <p:nvGrpSpPr>
        <p:cNvPr id="1" name=""/>
        <p:cNvGrpSpPr/>
        <p:nvPr/>
      </p:nvGrpSpPr>
      <p:grpSpPr>
        <a:xfrm>
          <a:off x="0" y="0"/>
          <a:ext cx="0" cy="0"/>
          <a:chOff x="0" y="0"/>
          <a:chExt cx="0" cy="0"/>
        </a:xfrm>
      </p:grpSpPr>
      <p:sp>
        <p:nvSpPr>
          <p:cNvPr id="2" name="Freeform 2"/>
          <p:cNvSpPr/>
          <p:nvPr/>
        </p:nvSpPr>
        <p:spPr>
          <a:xfrm>
            <a:off x="12919194" y="541038"/>
            <a:ext cx="5368806" cy="4216953"/>
          </a:xfrm>
          <a:custGeom>
            <a:avLst/>
            <a:gdLst/>
            <a:ahLst/>
            <a:cxnLst/>
            <a:rect l="l" t="t" r="r" b="b"/>
            <a:pathLst>
              <a:path w="5368806" h="4216953">
                <a:moveTo>
                  <a:pt x="0" y="0"/>
                </a:moveTo>
                <a:lnTo>
                  <a:pt x="5368805" y="0"/>
                </a:lnTo>
                <a:lnTo>
                  <a:pt x="5368805" y="4216953"/>
                </a:lnTo>
                <a:lnTo>
                  <a:pt x="0" y="421695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2689125" y="0"/>
            <a:ext cx="4929082" cy="10287000"/>
            <a:chOff x="0" y="0"/>
            <a:chExt cx="1298195" cy="2709333"/>
          </a:xfrm>
        </p:grpSpPr>
        <p:sp>
          <p:nvSpPr>
            <p:cNvPr id="4" name="Freeform 4"/>
            <p:cNvSpPr/>
            <p:nvPr/>
          </p:nvSpPr>
          <p:spPr>
            <a:xfrm>
              <a:off x="0" y="0"/>
              <a:ext cx="1298194" cy="2709333"/>
            </a:xfrm>
            <a:custGeom>
              <a:avLst/>
              <a:gdLst/>
              <a:ahLst/>
              <a:cxnLst/>
              <a:rect l="l" t="t" r="r" b="b"/>
              <a:pathLst>
                <a:path w="1298194" h="2709333">
                  <a:moveTo>
                    <a:pt x="0" y="0"/>
                  </a:moveTo>
                  <a:lnTo>
                    <a:pt x="1298194" y="0"/>
                  </a:lnTo>
                  <a:lnTo>
                    <a:pt x="1298194" y="2709333"/>
                  </a:lnTo>
                  <a:lnTo>
                    <a:pt x="0" y="2709333"/>
                  </a:lnTo>
                  <a:close/>
                </a:path>
              </a:pathLst>
            </a:custGeom>
            <a:gradFill rotWithShape="1">
              <a:gsLst>
                <a:gs pos="0">
                  <a:srgbClr val="5CD4C6">
                    <a:alpha val="100000"/>
                  </a:srgbClr>
                </a:gs>
                <a:gs pos="100000">
                  <a:srgbClr val="5CD5C6">
                    <a:alpha val="0"/>
                  </a:srgbClr>
                </a:gs>
              </a:gsLst>
              <a:lin ang="0"/>
            </a:gradFill>
          </p:spPr>
          <p:txBody>
            <a:bodyPr/>
            <a:lstStyle/>
            <a:p>
              <a:endParaRPr lang="en-GB"/>
            </a:p>
          </p:txBody>
        </p:sp>
        <p:sp>
          <p:nvSpPr>
            <p:cNvPr id="5" name="TextBox 5"/>
            <p:cNvSpPr txBox="1"/>
            <p:nvPr/>
          </p:nvSpPr>
          <p:spPr>
            <a:xfrm>
              <a:off x="0" y="-38100"/>
              <a:ext cx="1298195" cy="274743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003130" y="6364107"/>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469993" y="6364107"/>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6936857" y="6364107"/>
            <a:ext cx="322443" cy="32244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17259300" y="541038"/>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Rectangle 1">
            <a:extLst>
              <a:ext uri="{FF2B5EF4-FFF2-40B4-BE49-F238E27FC236}">
                <a16:creationId xmlns:a16="http://schemas.microsoft.com/office/drawing/2014/main" id="{BCAFE7C1-9F7E-F602-BCBE-3208143AF8F4}"/>
              </a:ext>
            </a:extLst>
          </p:cNvPr>
          <p:cNvSpPr>
            <a:spLocks noChangeArrowheads="1"/>
          </p:cNvSpPr>
          <p:nvPr/>
        </p:nvSpPr>
        <p:spPr bwMode="auto">
          <a:xfrm>
            <a:off x="1037167" y="1933643"/>
            <a:ext cx="14929899" cy="77819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1: </a:t>
            </a:r>
            <a:r>
              <a:rPr lang="en-GB" altLang="en-US" sz="2400" b="1" dirty="0">
                <a:latin typeface="Times New Roman" panose="02020603050405020304" pitchFamily="18" charset="0"/>
                <a:ea typeface="Times New Roman" panose="02020603050405020304" pitchFamily="18" charset="0"/>
                <a:cs typeface="Times New Roman" panose="02020603050405020304" pitchFamily="18" charset="0"/>
              </a:rPr>
              <a:t>COVER PAGE</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2: TABLE OF CONTENT</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3: INTRODUCTION &amp; BACKGROUND</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4: BACKGROUND OF CARDIOVASCULAR DISEASES</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5: RELEVANT ANATOMY OF THE HUMAN HEART</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6: NORMAL PHYSIOLOGY &amp; CELL REGULATION</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7: PATHOPHYSIOLOGY OF CARDIOVASCULAR DISEASES</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8: EFFECTS OF CARDIOVASCULAR DISEASES ON THE BODY</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9: FICTIONAL PATIENT PROFILE &amp; RISK FACTORS</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10: USE OF ROUTINE HEALTH DATA</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11: CARE PLAN: TREATMENT &amp; MONITORING</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12: COMMUNICATION &amp; ETHICAL CONSIDERATIONS</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SLIDE 13: CONCLUSION</a:t>
            </a:r>
            <a:endParaRPr kumimoji="0" lang="en-GB" altLang="en-US" sz="2400" b="1"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50000"/>
              </a:lnSpc>
              <a:spcBef>
                <a:spcPct val="0"/>
              </a:spcBef>
              <a:spcAft>
                <a:spcPct val="0"/>
              </a:spcAft>
              <a:buClrTx/>
              <a:buSzTx/>
              <a:buFontTx/>
              <a:buNone/>
              <a:tabLst>
                <a:tab pos="5937250" algn="r"/>
              </a:tabLst>
            </a:pPr>
            <a:r>
              <a:rPr lang="en-GB" altLang="en-US" sz="2400" b="1" dirty="0">
                <a:latin typeface="Times New Roman" panose="02020603050405020304" pitchFamily="18" charset="0"/>
                <a:ea typeface="Times New Roman" panose="02020603050405020304" pitchFamily="18" charset="0"/>
                <a:cs typeface="Times New Roman" panose="02020603050405020304" pitchFamily="18" charset="0"/>
              </a:rPr>
              <a:t>SLIDE 14: </a:t>
            </a:r>
            <a:r>
              <a:rPr kumimoji="0" lang="en-GB" altLang="en-US" sz="2400" b="1"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REFERENCES</a:t>
            </a:r>
          </a:p>
        </p:txBody>
      </p:sp>
      <p:sp>
        <p:nvSpPr>
          <p:cNvPr id="17" name="TextBox 20">
            <a:extLst>
              <a:ext uri="{FF2B5EF4-FFF2-40B4-BE49-F238E27FC236}">
                <a16:creationId xmlns:a16="http://schemas.microsoft.com/office/drawing/2014/main" id="{3D356199-7C0B-2FC3-A169-34046CB24F51}"/>
              </a:ext>
            </a:extLst>
          </p:cNvPr>
          <p:cNvSpPr txBox="1"/>
          <p:nvPr/>
        </p:nvSpPr>
        <p:spPr>
          <a:xfrm>
            <a:off x="2483046" y="438609"/>
            <a:ext cx="14025643" cy="905889"/>
          </a:xfrm>
          <a:prstGeom prst="rect">
            <a:avLst/>
          </a:prstGeom>
        </p:spPr>
        <p:txBody>
          <a:bodyPr lIns="0" tIns="0" rIns="0" bIns="0" rtlCol="0" anchor="t">
            <a:spAutoFit/>
          </a:bodyPr>
          <a:lstStyle/>
          <a:p>
            <a:pPr algn="ctr">
              <a:lnSpc>
                <a:spcPts val="7699"/>
              </a:lnSpc>
              <a:spcBef>
                <a:spcPct val="0"/>
              </a:spcBef>
            </a:pPr>
            <a:r>
              <a:rPr lang="en-US" sz="5499" b="1" dirty="0">
                <a:solidFill>
                  <a:srgbClr val="000000"/>
                </a:solidFill>
                <a:latin typeface="Times New Roman Bold"/>
                <a:ea typeface="Times New Roman Bold"/>
                <a:cs typeface="Times New Roman Bold"/>
                <a:sym typeface="Times New Roman Bold"/>
              </a:rPr>
              <a:t>TABLE OF CONTENTS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28700"/>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5" name="Group 5"/>
          <p:cNvGrpSpPr/>
          <p:nvPr/>
        </p:nvGrpSpPr>
        <p:grpSpPr>
          <a:xfrm>
            <a:off x="9672065" y="1028700"/>
            <a:ext cx="8229600" cy="822960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7" name="TextBox 7"/>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9729215" y="5848940"/>
            <a:ext cx="3352210" cy="3352210"/>
            <a:chOff x="0" y="0"/>
            <a:chExt cx="406400" cy="406400"/>
          </a:xfrm>
        </p:grpSpPr>
        <p:sp>
          <p:nvSpPr>
            <p:cNvPr id="9" name="Freeform 9"/>
            <p:cNvSpPr/>
            <p:nvPr/>
          </p:nvSpPr>
          <p:spPr>
            <a:xfrm>
              <a:off x="0" y="0"/>
              <a:ext cx="406400" cy="406400"/>
            </a:xfrm>
            <a:custGeom>
              <a:avLst/>
              <a:gdLst/>
              <a:ahLst/>
              <a:cxnLst/>
              <a:rect l="l" t="t" r="r" b="b"/>
              <a:pathLst>
                <a:path w="406400" h="406400">
                  <a:moveTo>
                    <a:pt x="0" y="0"/>
                  </a:moveTo>
                  <a:lnTo>
                    <a:pt x="406400" y="0"/>
                  </a:lnTo>
                  <a:lnTo>
                    <a:pt x="406400" y="406400"/>
                  </a:lnTo>
                  <a:lnTo>
                    <a:pt x="0" y="406400"/>
                  </a:lnTo>
                  <a:close/>
                </a:path>
              </a:pathLst>
            </a:custGeom>
            <a:solidFill>
              <a:srgbClr val="5CD4C6"/>
            </a:solidFill>
          </p:spPr>
          <p:txBody>
            <a:bodyPr/>
            <a:lstStyle/>
            <a:p>
              <a:endParaRPr lang="en-GB"/>
            </a:p>
          </p:txBody>
        </p:sp>
        <p:sp>
          <p:nvSpPr>
            <p:cNvPr id="10" name="TextBox 10"/>
            <p:cNvSpPr txBox="1"/>
            <p:nvPr/>
          </p:nvSpPr>
          <p:spPr>
            <a:xfrm>
              <a:off x="0" y="-57150"/>
              <a:ext cx="406400" cy="46355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6003130" y="1028700"/>
            <a:ext cx="322443" cy="322443"/>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3" name="TextBox 13"/>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16469993" y="1028700"/>
            <a:ext cx="322443" cy="32244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6" name="TextBox 1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6936857" y="1028700"/>
            <a:ext cx="322443" cy="322443"/>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9" name="TextBox 1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1909036" y="202471"/>
            <a:ext cx="12186188" cy="1974900"/>
          </a:xfrm>
          <a:prstGeom prst="rect">
            <a:avLst/>
          </a:prstGeom>
        </p:spPr>
        <p:txBody>
          <a:bodyPr wrap="square" lIns="0" tIns="0" rIns="0" bIns="0" rtlCol="0" anchor="t">
            <a:spAutoFit/>
          </a:bodyPr>
          <a:lstStyle/>
          <a:p>
            <a:pPr>
              <a:lnSpc>
                <a:spcPts val="7699"/>
              </a:lnSpc>
              <a:spcBef>
                <a:spcPct val="0"/>
              </a:spcBef>
            </a:pPr>
            <a:r>
              <a:rPr lang="en-US" sz="5499" b="1" dirty="0">
                <a:solidFill>
                  <a:srgbClr val="000000"/>
                </a:solidFill>
                <a:latin typeface="Times New Roman Bold"/>
                <a:ea typeface="Times New Roman Bold"/>
                <a:cs typeface="Times New Roman Bold"/>
                <a:sym typeface="Times New Roman Bold"/>
              </a:rPr>
              <a:t>INTRODUCTION &amp; BACKGROUND</a:t>
            </a:r>
          </a:p>
          <a:p>
            <a:pPr>
              <a:lnSpc>
                <a:spcPts val="7699"/>
              </a:lnSpc>
              <a:spcBef>
                <a:spcPct val="0"/>
              </a:spcBef>
            </a:pPr>
            <a:endParaRPr lang="en-US" sz="5499" b="1" dirty="0">
              <a:solidFill>
                <a:srgbClr val="000000"/>
              </a:solidFill>
              <a:latin typeface="Times New Roman Bold"/>
              <a:ea typeface="Times New Roman Bold"/>
              <a:cs typeface="Times New Roman Bold"/>
              <a:sym typeface="Times New Roman Bold"/>
            </a:endParaRPr>
          </a:p>
        </p:txBody>
      </p:sp>
      <p:sp>
        <p:nvSpPr>
          <p:cNvPr id="21" name="TextBox 21"/>
          <p:cNvSpPr txBox="1"/>
          <p:nvPr/>
        </p:nvSpPr>
        <p:spPr>
          <a:xfrm>
            <a:off x="5282887" y="8194750"/>
            <a:ext cx="5432050" cy="641201"/>
          </a:xfrm>
          <a:prstGeom prst="rect">
            <a:avLst/>
          </a:prstGeom>
        </p:spPr>
        <p:txBody>
          <a:bodyPr lIns="0" tIns="0" rIns="0" bIns="0" rtlCol="0" anchor="t">
            <a:spAutoFit/>
          </a:bodyPr>
          <a:lstStyle/>
          <a:p>
            <a:pPr algn="ctr">
              <a:lnSpc>
                <a:spcPts val="2549"/>
              </a:lnSpc>
            </a:pPr>
            <a:r>
              <a:rPr lang="en-US" sz="1699" b="1" dirty="0">
                <a:solidFill>
                  <a:srgbClr val="000000"/>
                </a:solidFill>
                <a:latin typeface="Times New Roman Bold"/>
                <a:ea typeface="Times New Roman Bold"/>
                <a:cs typeface="Times New Roman Bold"/>
                <a:sym typeface="Times New Roman Bold"/>
              </a:rPr>
              <a:t>Figure 1: Scale of  CVDs in UK</a:t>
            </a:r>
          </a:p>
          <a:p>
            <a:pPr algn="ctr">
              <a:lnSpc>
                <a:spcPts val="2549"/>
              </a:lnSpc>
            </a:pPr>
            <a:r>
              <a:rPr lang="en-US" sz="1699" dirty="0">
                <a:solidFill>
                  <a:srgbClr val="000000"/>
                </a:solidFill>
                <a:latin typeface="Times New Roman"/>
                <a:ea typeface="Times New Roman"/>
                <a:cs typeface="Times New Roman"/>
                <a:sym typeface="Times New Roman"/>
              </a:rPr>
              <a:t>(Source: Gov.UK, 2019)</a:t>
            </a:r>
          </a:p>
        </p:txBody>
      </p:sp>
      <p:sp>
        <p:nvSpPr>
          <p:cNvPr id="22" name="TextBox 22"/>
          <p:cNvSpPr txBox="1"/>
          <p:nvPr/>
        </p:nvSpPr>
        <p:spPr>
          <a:xfrm>
            <a:off x="10234075" y="2857499"/>
            <a:ext cx="6702782" cy="4524315"/>
          </a:xfrm>
          <a:prstGeom prst="rect">
            <a:avLst/>
          </a:prstGeom>
        </p:spPr>
        <p:txBody>
          <a:bodyPr wrap="square" lIns="0" tIns="0" rIns="0" bIns="0" rtlCol="0" anchor="t">
            <a:spAutoFit/>
          </a:bodyPr>
          <a:lstStyle/>
          <a:p>
            <a:pPr marL="342900" marR="0" lvl="0" indent="-342900" algn="just">
              <a:lnSpc>
                <a:spcPct val="150000"/>
              </a:lnSpc>
              <a:spcBef>
                <a:spcPts val="0"/>
              </a:spcBef>
              <a:spcAft>
                <a:spcPts val="0"/>
              </a:spcAft>
              <a:buFont typeface="Arial"/>
              <a:buChar char="●"/>
            </a:pPr>
            <a:r>
              <a:rPr lang="en-GB" sz="2800" dirty="0">
                <a:latin typeface="Times New Roman"/>
                <a:ea typeface="Times New Roman"/>
              </a:rPr>
              <a:t>Cardiovascular Diseases (CVDs) affects heart and blood vessels (Cleveland Clinic, 2026).</a:t>
            </a:r>
            <a:endParaRPr lang="en-US" sz="2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2800" dirty="0">
                <a:latin typeface="Times New Roman"/>
                <a:ea typeface="Times New Roman"/>
              </a:rPr>
              <a:t>The presentation assesses prevalence of CVDs in the UK. </a:t>
            </a:r>
            <a:endParaRPr lang="en-US" sz="2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2800" dirty="0">
                <a:latin typeface="Times New Roman"/>
                <a:ea typeface="Times New Roman"/>
              </a:rPr>
              <a:t>A structured care plan is proposed through the presentation, concerning CVDs.</a:t>
            </a:r>
            <a:endParaRPr lang="en-US" sz="2800" u="none" strike="noStrike" dirty="0">
              <a:latin typeface="Times New Roman"/>
              <a:ea typeface="Times New Roman"/>
            </a:endParaRPr>
          </a:p>
        </p:txBody>
      </p:sp>
      <p:pic>
        <p:nvPicPr>
          <p:cNvPr id="1026" name="Picture 2"/>
          <p:cNvPicPr>
            <a:picLocks noChangeAspect="1" noChangeArrowheads="1"/>
          </p:cNvPicPr>
          <p:nvPr/>
        </p:nvPicPr>
        <p:blipFill>
          <a:blip r:embed="rId7"/>
          <a:srcRect/>
          <a:stretch>
            <a:fillRect/>
          </a:stretch>
        </p:blipFill>
        <p:spPr bwMode="auto">
          <a:xfrm>
            <a:off x="533400" y="3314700"/>
            <a:ext cx="8991600" cy="4711209"/>
          </a:xfrm>
          <a:prstGeom prst="rect">
            <a:avLst/>
          </a:prstGeom>
          <a:noFill/>
          <a:ln w="9525">
            <a:noFill/>
            <a:miter lim="800000"/>
            <a:headEnd/>
            <a:tailEnd/>
          </a:ln>
          <a:effectLst/>
        </p:spPr>
      </p:pic>
      <p:pic>
        <p:nvPicPr>
          <p:cNvPr id="4" name="Recorded Sound">
            <a:hlinkClick r:id="" action="ppaction://media"/>
            <a:extLst>
              <a:ext uri="{FF2B5EF4-FFF2-40B4-BE49-F238E27FC236}">
                <a16:creationId xmlns:a16="http://schemas.microsoft.com/office/drawing/2014/main" id="{66461EA2-195D-C612-A21A-27CC276E6A8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414302" y="925830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377"/>
    </mc:Choice>
    <mc:Fallback>
      <p:transition spd="slow" advTm="14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3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33400" y="-419100"/>
            <a:ext cx="10088209" cy="10405471"/>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3850817" y="4258412"/>
            <a:ext cx="5703992" cy="5703992"/>
            <a:chOff x="0" y="0"/>
            <a:chExt cx="406400" cy="406400"/>
          </a:xfrm>
        </p:grpSpPr>
        <p:sp>
          <p:nvSpPr>
            <p:cNvPr id="6" name="Freeform 6"/>
            <p:cNvSpPr/>
            <p:nvPr/>
          </p:nvSpPr>
          <p:spPr>
            <a:xfrm>
              <a:off x="0" y="0"/>
              <a:ext cx="406400" cy="406400"/>
            </a:xfrm>
            <a:custGeom>
              <a:avLst/>
              <a:gdLst/>
              <a:ahLst/>
              <a:cxnLst/>
              <a:rect l="l" t="t" r="r" b="b"/>
              <a:pathLst>
                <a:path w="406400" h="406400">
                  <a:moveTo>
                    <a:pt x="0" y="0"/>
                  </a:moveTo>
                  <a:lnTo>
                    <a:pt x="406400" y="0"/>
                  </a:lnTo>
                  <a:lnTo>
                    <a:pt x="406400" y="406400"/>
                  </a:lnTo>
                  <a:lnTo>
                    <a:pt x="0" y="406400"/>
                  </a:lnTo>
                  <a:close/>
                </a:path>
              </a:pathLst>
            </a:custGeom>
            <a:solidFill>
              <a:srgbClr val="5CD4C6"/>
            </a:solidFill>
          </p:spPr>
          <p:txBody>
            <a:bodyPr/>
            <a:lstStyle/>
            <a:p>
              <a:endParaRPr lang="en-GB"/>
            </a:p>
          </p:txBody>
        </p:sp>
        <p:sp>
          <p:nvSpPr>
            <p:cNvPr id="7" name="TextBox 7"/>
            <p:cNvSpPr txBox="1"/>
            <p:nvPr/>
          </p:nvSpPr>
          <p:spPr>
            <a:xfrm>
              <a:off x="0" y="-38100"/>
              <a:ext cx="406400" cy="444500"/>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707518" y="1028700"/>
            <a:ext cx="642365" cy="642365"/>
          </a:xfrm>
          <a:custGeom>
            <a:avLst/>
            <a:gdLst/>
            <a:ahLst/>
            <a:cxnLst/>
            <a:rect l="l" t="t" r="r" b="b"/>
            <a:pathLst>
              <a:path w="642365" h="642365">
                <a:moveTo>
                  <a:pt x="0" y="0"/>
                </a:moveTo>
                <a:lnTo>
                  <a:pt x="642364" y="0"/>
                </a:lnTo>
                <a:lnTo>
                  <a:pt x="642364" y="642365"/>
                </a:lnTo>
                <a:lnTo>
                  <a:pt x="0" y="642365"/>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1" name="Group 11"/>
          <p:cNvGrpSpPr/>
          <p:nvPr/>
        </p:nvGrpSpPr>
        <p:grpSpPr>
          <a:xfrm>
            <a:off x="16003130" y="1028700"/>
            <a:ext cx="322443" cy="322443"/>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16469993" y="1028700"/>
            <a:ext cx="322443" cy="32244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6936857" y="1028700"/>
            <a:ext cx="322443" cy="322443"/>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1536953" y="800099"/>
            <a:ext cx="6692647" cy="3154710"/>
          </a:xfrm>
          <a:prstGeom prst="rect">
            <a:avLst/>
          </a:prstGeom>
        </p:spPr>
        <p:txBody>
          <a:bodyPr wrap="square" lIns="0" tIns="0" rIns="0" bIns="0" rtlCol="0" anchor="t">
            <a:spAutoFit/>
          </a:bodyPr>
          <a:lstStyle/>
          <a:p>
            <a:pPr>
              <a:lnSpc>
                <a:spcPts val="8249"/>
              </a:lnSpc>
            </a:pPr>
            <a:r>
              <a:rPr lang="en-US" sz="5499" b="1" dirty="0">
                <a:solidFill>
                  <a:srgbClr val="000000"/>
                </a:solidFill>
                <a:latin typeface="Times New Roman Bold"/>
                <a:ea typeface="Times New Roman Bold"/>
                <a:cs typeface="Times New Roman Bold"/>
                <a:sym typeface="Times New Roman Bold"/>
              </a:rPr>
              <a:t>BACKGROUND OF CARDIOVASCULAR DISEASES</a:t>
            </a:r>
          </a:p>
        </p:txBody>
      </p:sp>
      <p:sp>
        <p:nvSpPr>
          <p:cNvPr id="21" name="TextBox 21"/>
          <p:cNvSpPr txBox="1"/>
          <p:nvPr/>
        </p:nvSpPr>
        <p:spPr>
          <a:xfrm>
            <a:off x="1028700" y="4144112"/>
            <a:ext cx="7850236" cy="3811621"/>
          </a:xfrm>
          <a:prstGeom prst="rect">
            <a:avLst/>
          </a:prstGeom>
        </p:spPr>
        <p:txBody>
          <a:bodyPr lIns="0" tIns="0" rIns="0" bIns="0" rtlCol="0" anchor="t">
            <a:spAutoFit/>
          </a:bodyPr>
          <a:lstStyle/>
          <a:p>
            <a:pPr marL="342900" marR="0" lvl="0" indent="-342900" algn="just">
              <a:lnSpc>
                <a:spcPct val="150000"/>
              </a:lnSpc>
              <a:spcBef>
                <a:spcPts val="0"/>
              </a:spcBef>
              <a:spcAft>
                <a:spcPts val="0"/>
              </a:spcAft>
              <a:buFont typeface="Arial"/>
              <a:buChar char="●"/>
            </a:pPr>
            <a:r>
              <a:rPr lang="en-GB" sz="2400" dirty="0">
                <a:latin typeface="Times New Roman"/>
                <a:ea typeface="Times New Roman"/>
              </a:rPr>
              <a:t>CVDs are associated with coronary artery disease (CAD), cerebrovascular disease, peripheral artery disease (PAD) and aortic atherosclerosis (Lopez </a:t>
            </a:r>
            <a:r>
              <a:rPr lang="en-GB" sz="2400" i="1" dirty="0">
                <a:latin typeface="Times New Roman"/>
                <a:ea typeface="Times New Roman"/>
              </a:rPr>
              <a:t>et al. </a:t>
            </a:r>
            <a:r>
              <a:rPr lang="en-GB" sz="2400" dirty="0">
                <a:latin typeface="Times New Roman"/>
                <a:ea typeface="Times New Roman"/>
              </a:rPr>
              <a:t>2023).</a:t>
            </a:r>
            <a:endParaRPr lang="en-US" sz="24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2400" dirty="0">
                <a:latin typeface="Times New Roman"/>
                <a:ea typeface="Times New Roman"/>
              </a:rPr>
              <a:t>Stroke is a leading cause of death, accounting for 6% (OECD, 2025).</a:t>
            </a:r>
            <a:endParaRPr lang="en-US" sz="24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2400" dirty="0">
                <a:latin typeface="Times New Roman"/>
                <a:ea typeface="Times New Roman"/>
              </a:rPr>
              <a:t>NHS England aims to increase the delivery 20% rate by 2025 (Stroke Association, 2026).</a:t>
            </a:r>
            <a:endParaRPr lang="en-US" sz="2400" u="none" strike="noStrike" dirty="0">
              <a:latin typeface="Times New Roman"/>
              <a:ea typeface="Times New Roman"/>
            </a:endParaRPr>
          </a:p>
        </p:txBody>
      </p:sp>
      <p:sp>
        <p:nvSpPr>
          <p:cNvPr id="22" name="TextBox 22"/>
          <p:cNvSpPr txBox="1"/>
          <p:nvPr/>
        </p:nvSpPr>
        <p:spPr>
          <a:xfrm>
            <a:off x="11360387" y="9023968"/>
            <a:ext cx="5432050" cy="641201"/>
          </a:xfrm>
          <a:prstGeom prst="rect">
            <a:avLst/>
          </a:prstGeom>
        </p:spPr>
        <p:txBody>
          <a:bodyPr lIns="0" tIns="0" rIns="0" bIns="0" rtlCol="0" anchor="t">
            <a:spAutoFit/>
          </a:bodyPr>
          <a:lstStyle/>
          <a:p>
            <a:pPr algn="ctr">
              <a:lnSpc>
                <a:spcPts val="2549"/>
              </a:lnSpc>
            </a:pPr>
            <a:r>
              <a:rPr lang="en-US" sz="1699" b="1" dirty="0">
                <a:solidFill>
                  <a:srgbClr val="000000"/>
                </a:solidFill>
                <a:latin typeface="Times New Roman Bold"/>
                <a:ea typeface="Times New Roman Bold"/>
                <a:cs typeface="Times New Roman Bold"/>
                <a:sym typeface="Times New Roman Bold"/>
              </a:rPr>
              <a:t>Figure 2: Cost of CVDs in the UK</a:t>
            </a:r>
          </a:p>
          <a:p>
            <a:pPr algn="ctr">
              <a:lnSpc>
                <a:spcPts val="2549"/>
              </a:lnSpc>
            </a:pPr>
            <a:r>
              <a:rPr lang="en-US" sz="1699" dirty="0">
                <a:solidFill>
                  <a:srgbClr val="000000"/>
                </a:solidFill>
                <a:latin typeface="Times New Roman"/>
                <a:ea typeface="Times New Roman"/>
                <a:cs typeface="Times New Roman"/>
                <a:sym typeface="Times New Roman"/>
              </a:rPr>
              <a:t>(Source: Gov.UK, 2019)</a:t>
            </a:r>
          </a:p>
        </p:txBody>
      </p:sp>
      <p:pic>
        <p:nvPicPr>
          <p:cNvPr id="2050" name="Picture 2"/>
          <p:cNvPicPr>
            <a:picLocks noChangeAspect="1" noChangeArrowheads="1"/>
          </p:cNvPicPr>
          <p:nvPr/>
        </p:nvPicPr>
        <p:blipFill>
          <a:blip r:embed="rId7"/>
          <a:srcRect/>
          <a:stretch>
            <a:fillRect/>
          </a:stretch>
        </p:blipFill>
        <p:spPr bwMode="auto">
          <a:xfrm>
            <a:off x="9677400" y="4686300"/>
            <a:ext cx="8227775" cy="4267200"/>
          </a:xfrm>
          <a:prstGeom prst="rect">
            <a:avLst/>
          </a:prstGeom>
          <a:noFill/>
          <a:ln w="9525">
            <a:noFill/>
            <a:miter lim="800000"/>
            <a:headEnd/>
            <a:tailEnd/>
          </a:ln>
          <a:effectLst/>
        </p:spPr>
      </p:pic>
      <p:pic>
        <p:nvPicPr>
          <p:cNvPr id="9" name="Recorded Sound">
            <a:hlinkClick r:id="" action="ppaction://media"/>
            <a:extLst>
              <a:ext uri="{FF2B5EF4-FFF2-40B4-BE49-F238E27FC236}">
                <a16:creationId xmlns:a16="http://schemas.microsoft.com/office/drawing/2014/main" id="{366EEBE1-8C25-D4EF-CFAB-B6FD0AC3663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403957" y="946465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1647"/>
    </mc:Choice>
    <mc:Fallback>
      <p:transition spd="slow" advTm="41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64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8"/>
          <p:cNvSpPr/>
          <p:nvPr/>
        </p:nvSpPr>
        <p:spPr>
          <a:xfrm>
            <a:off x="707518" y="1028700"/>
            <a:ext cx="642365" cy="642365"/>
          </a:xfrm>
          <a:custGeom>
            <a:avLst/>
            <a:gdLst/>
            <a:ahLst/>
            <a:cxnLst/>
            <a:rect l="l" t="t" r="r" b="b"/>
            <a:pathLst>
              <a:path w="642365" h="642365">
                <a:moveTo>
                  <a:pt x="0" y="0"/>
                </a:moveTo>
                <a:lnTo>
                  <a:pt x="642364" y="0"/>
                </a:lnTo>
                <a:lnTo>
                  <a:pt x="642364" y="642365"/>
                </a:lnTo>
                <a:lnTo>
                  <a:pt x="0" y="642365"/>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1" name="Group 11"/>
          <p:cNvGrpSpPr/>
          <p:nvPr/>
        </p:nvGrpSpPr>
        <p:grpSpPr>
          <a:xfrm>
            <a:off x="16003130" y="1028700"/>
            <a:ext cx="322443" cy="322443"/>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16469993" y="1028700"/>
            <a:ext cx="322443" cy="32244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6936857" y="1028700"/>
            <a:ext cx="322443" cy="322443"/>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502024" y="389743"/>
            <a:ext cx="14814176" cy="2179340"/>
          </a:xfrm>
          <a:prstGeom prst="rect">
            <a:avLst/>
          </a:prstGeom>
        </p:spPr>
        <p:txBody>
          <a:bodyPr wrap="square" lIns="0" tIns="0" rIns="0" bIns="0" rtlCol="0" anchor="t">
            <a:spAutoFit/>
          </a:bodyPr>
          <a:lstStyle/>
          <a:p>
            <a:pPr>
              <a:lnSpc>
                <a:spcPts val="8249"/>
              </a:lnSpc>
            </a:pPr>
            <a:r>
              <a:rPr lang="en-US" sz="6000" b="1" dirty="0">
                <a:solidFill>
                  <a:srgbClr val="000000"/>
                </a:solidFill>
                <a:latin typeface="Times New Roman"/>
              </a:rPr>
              <a:t>RELEVANT ANATOMY OF THE HUMAN HEART</a:t>
            </a:r>
            <a:endParaRPr lang="en-US" sz="5499" b="1" dirty="0">
              <a:solidFill>
                <a:srgbClr val="000000"/>
              </a:solidFill>
              <a:latin typeface="Times New Roman Bold"/>
              <a:ea typeface="Times New Roman Bold"/>
              <a:cs typeface="Times New Roman Bold"/>
              <a:sym typeface="Times New Roman Bold"/>
            </a:endParaRPr>
          </a:p>
        </p:txBody>
      </p:sp>
      <p:sp>
        <p:nvSpPr>
          <p:cNvPr id="22" name="TextBox 22"/>
          <p:cNvSpPr txBox="1"/>
          <p:nvPr/>
        </p:nvSpPr>
        <p:spPr>
          <a:xfrm>
            <a:off x="0" y="7048500"/>
            <a:ext cx="5029200" cy="641201"/>
          </a:xfrm>
          <a:prstGeom prst="rect">
            <a:avLst/>
          </a:prstGeom>
        </p:spPr>
        <p:txBody>
          <a:bodyPr wrap="square" lIns="0" tIns="0" rIns="0" bIns="0" rtlCol="0" anchor="t">
            <a:spAutoFit/>
          </a:bodyPr>
          <a:lstStyle/>
          <a:p>
            <a:pPr algn="ctr">
              <a:lnSpc>
                <a:spcPts val="2549"/>
              </a:lnSpc>
            </a:pPr>
            <a:r>
              <a:rPr lang="en-US" sz="1699" b="1" dirty="0">
                <a:solidFill>
                  <a:srgbClr val="000000"/>
                </a:solidFill>
                <a:latin typeface="Times New Roman Bold"/>
                <a:ea typeface="Times New Roman Bold"/>
                <a:cs typeface="Times New Roman Bold"/>
                <a:sym typeface="Times New Roman Bold"/>
              </a:rPr>
              <a:t>Figure 3: Anatomy</a:t>
            </a:r>
          </a:p>
          <a:p>
            <a:pPr algn="ctr">
              <a:lnSpc>
                <a:spcPts val="2549"/>
              </a:lnSpc>
            </a:pPr>
            <a:r>
              <a:rPr lang="en-US" sz="1699" dirty="0">
                <a:solidFill>
                  <a:srgbClr val="000000"/>
                </a:solidFill>
                <a:latin typeface="Times New Roman"/>
                <a:ea typeface="Times New Roman"/>
                <a:cs typeface="Times New Roman"/>
                <a:sym typeface="Times New Roman"/>
              </a:rPr>
              <a:t>(Source: </a:t>
            </a:r>
            <a:r>
              <a:rPr lang="en-US" sz="1699" dirty="0" err="1">
                <a:solidFill>
                  <a:srgbClr val="000000"/>
                </a:solidFill>
                <a:latin typeface="Times New Roman"/>
                <a:ea typeface="Times New Roman"/>
                <a:cs typeface="Times New Roman"/>
                <a:sym typeface="Times New Roman"/>
              </a:rPr>
              <a:t>Clevelandclinic</a:t>
            </a:r>
            <a:r>
              <a:rPr lang="en-US" sz="1699" dirty="0">
                <a:solidFill>
                  <a:srgbClr val="000000"/>
                </a:solidFill>
                <a:latin typeface="Times New Roman"/>
                <a:ea typeface="Times New Roman"/>
                <a:cs typeface="Times New Roman"/>
                <a:sym typeface="Times New Roman"/>
              </a:rPr>
              <a:t>, 2024)</a:t>
            </a:r>
          </a:p>
        </p:txBody>
      </p:sp>
      <p:sp>
        <p:nvSpPr>
          <p:cNvPr id="23" name="TextBox 21"/>
          <p:cNvSpPr txBox="1"/>
          <p:nvPr/>
        </p:nvSpPr>
        <p:spPr>
          <a:xfrm>
            <a:off x="9829800" y="1866900"/>
            <a:ext cx="7850236" cy="7429213"/>
          </a:xfrm>
          <a:prstGeom prst="rect">
            <a:avLst/>
          </a:prstGeom>
        </p:spPr>
        <p:txBody>
          <a:bodyPr lIns="0" tIns="0" rIns="0" bIns="0" rtlCol="0" anchor="t">
            <a:spAutoFit/>
          </a:bodyPr>
          <a:lstStyle/>
          <a:p>
            <a:pPr algn="just">
              <a:lnSpc>
                <a:spcPct val="150000"/>
              </a:lnSpc>
            </a:pPr>
            <a:r>
              <a:rPr lang="en-GB" b="1" dirty="0">
                <a:latin typeface="Times New Roman"/>
                <a:ea typeface="Times New Roman"/>
              </a:rPr>
              <a:t>Location and size</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Human heart is located in the thoracic cavity, between the lungs (</a:t>
            </a:r>
            <a:r>
              <a:rPr lang="en-GB" dirty="0" err="1">
                <a:latin typeface="Times New Roman"/>
                <a:ea typeface="Times New Roman"/>
              </a:rPr>
              <a:t>mediastinum</a:t>
            </a:r>
            <a:r>
              <a:rPr lang="en-GB" dirty="0">
                <a:latin typeface="Times New Roman"/>
                <a:ea typeface="Times New Roman"/>
              </a:rPr>
              <a:t>).</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Human heart normally weighs 250–350 grams in adults, tilted to the left (Cleveland Clinic, 2026).</a:t>
            </a:r>
            <a:endParaRPr lang="en-US" dirty="0">
              <a:latin typeface="Times New Roman"/>
              <a:ea typeface="Times New Roman"/>
            </a:endParaRPr>
          </a:p>
          <a:p>
            <a:pPr algn="just">
              <a:lnSpc>
                <a:spcPct val="150000"/>
              </a:lnSpc>
            </a:pPr>
            <a:r>
              <a:rPr lang="en-GB" b="1" dirty="0">
                <a:latin typeface="Times New Roman"/>
                <a:ea typeface="Times New Roman"/>
              </a:rPr>
              <a:t>External structure</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err="1">
                <a:latin typeface="Times New Roman"/>
                <a:ea typeface="Times New Roman"/>
              </a:rPr>
              <a:t>Epicardium</a:t>
            </a:r>
            <a:r>
              <a:rPr lang="en-GB" dirty="0">
                <a:latin typeface="Times New Roman"/>
                <a:ea typeface="Times New Roman"/>
              </a:rPr>
              <a:t>, myocardium and </a:t>
            </a:r>
            <a:r>
              <a:rPr lang="en-GB" dirty="0" err="1">
                <a:latin typeface="Times New Roman"/>
                <a:ea typeface="Times New Roman"/>
              </a:rPr>
              <a:t>endocardium</a:t>
            </a:r>
            <a:r>
              <a:rPr lang="en-GB" dirty="0">
                <a:latin typeface="Times New Roman"/>
                <a:ea typeface="Times New Roman"/>
              </a:rPr>
              <a:t> are three layers of the human heart (</a:t>
            </a:r>
            <a:r>
              <a:rPr lang="en-GB" dirty="0" err="1">
                <a:latin typeface="Times New Roman"/>
                <a:ea typeface="Times New Roman"/>
              </a:rPr>
              <a:t>Jebran</a:t>
            </a:r>
            <a:r>
              <a:rPr lang="en-GB" dirty="0">
                <a:latin typeface="Times New Roman"/>
                <a:ea typeface="Times New Roman"/>
              </a:rPr>
              <a:t> </a:t>
            </a:r>
            <a:r>
              <a:rPr lang="en-GB" i="1" dirty="0">
                <a:latin typeface="Times New Roman"/>
                <a:ea typeface="Times New Roman"/>
              </a:rPr>
              <a:t>et al. </a:t>
            </a:r>
            <a:r>
              <a:rPr lang="en-GB" dirty="0">
                <a:latin typeface="Times New Roman"/>
                <a:ea typeface="Times New Roman"/>
              </a:rPr>
              <a:t>2025). </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Human heart is enclosed by pericardium, a protective sac. </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Pericardium protects heart and reduces fiction during heartbeats.</a:t>
            </a:r>
            <a:endParaRPr lang="en-US" dirty="0">
              <a:latin typeface="Times New Roman"/>
              <a:ea typeface="Times New Roman"/>
            </a:endParaRPr>
          </a:p>
          <a:p>
            <a:pPr algn="just">
              <a:lnSpc>
                <a:spcPct val="150000"/>
              </a:lnSpc>
            </a:pPr>
            <a:r>
              <a:rPr lang="en-GB" b="1" dirty="0">
                <a:latin typeface="Times New Roman"/>
                <a:ea typeface="Times New Roman"/>
              </a:rPr>
              <a:t>Chambers and Valves</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Atria and ventricles are two major chambers of the human heart, receiving deoxygenated blood (Wang </a:t>
            </a:r>
            <a:r>
              <a:rPr lang="en-GB" i="1" dirty="0">
                <a:latin typeface="Times New Roman"/>
                <a:ea typeface="Times New Roman"/>
              </a:rPr>
              <a:t>et al. </a:t>
            </a:r>
            <a:r>
              <a:rPr lang="en-GB" dirty="0">
                <a:latin typeface="Times New Roman"/>
                <a:ea typeface="Times New Roman"/>
              </a:rPr>
              <a:t>2025).</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Tricuspid, bicuspid, and pulmonary valves are three major valves of the human heart (</a:t>
            </a:r>
            <a:r>
              <a:rPr lang="en-GB" dirty="0" err="1">
                <a:latin typeface="Times New Roman"/>
                <a:ea typeface="Times New Roman"/>
              </a:rPr>
              <a:t>Qurbonova</a:t>
            </a:r>
            <a:r>
              <a:rPr lang="en-GB" dirty="0">
                <a:latin typeface="Times New Roman"/>
                <a:ea typeface="Times New Roman"/>
              </a:rPr>
              <a:t> and </a:t>
            </a:r>
            <a:r>
              <a:rPr lang="en-GB" dirty="0" err="1">
                <a:latin typeface="Times New Roman"/>
                <a:ea typeface="Times New Roman"/>
              </a:rPr>
              <a:t>Boyqobilov</a:t>
            </a:r>
            <a:r>
              <a:rPr lang="en-GB" dirty="0">
                <a:latin typeface="Times New Roman"/>
                <a:ea typeface="Times New Roman"/>
              </a:rPr>
              <a:t>, 2025).</a:t>
            </a:r>
            <a:endParaRPr lang="en-US" dirty="0">
              <a:latin typeface="Times New Roman"/>
              <a:ea typeface="Times New Roman"/>
            </a:endParaRPr>
          </a:p>
          <a:p>
            <a:pPr algn="just">
              <a:lnSpc>
                <a:spcPct val="150000"/>
              </a:lnSpc>
            </a:pPr>
            <a:r>
              <a:rPr lang="en-GB" b="1" dirty="0">
                <a:latin typeface="Times New Roman"/>
                <a:ea typeface="Times New Roman"/>
              </a:rPr>
              <a:t>Electrical Conduction System (ECS)</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b="1" dirty="0" err="1">
                <a:latin typeface="Times New Roman"/>
                <a:ea typeface="Times New Roman"/>
              </a:rPr>
              <a:t>Sinoatrial</a:t>
            </a:r>
            <a:r>
              <a:rPr lang="en-GB" b="1" dirty="0">
                <a:latin typeface="Times New Roman"/>
                <a:ea typeface="Times New Roman"/>
              </a:rPr>
              <a:t> (SA) node: </a:t>
            </a:r>
            <a:r>
              <a:rPr lang="en-GB" dirty="0">
                <a:latin typeface="Times New Roman"/>
                <a:ea typeface="Times New Roman"/>
              </a:rPr>
              <a:t>Natural pacemaker and heartbeat initiation</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b="1" dirty="0" err="1">
                <a:latin typeface="Times New Roman"/>
                <a:ea typeface="Times New Roman"/>
              </a:rPr>
              <a:t>Atrioventricular</a:t>
            </a:r>
            <a:r>
              <a:rPr lang="en-GB" b="1" dirty="0">
                <a:latin typeface="Times New Roman"/>
                <a:ea typeface="Times New Roman"/>
              </a:rPr>
              <a:t> (AV) node: </a:t>
            </a:r>
            <a:r>
              <a:rPr lang="en-GB" dirty="0">
                <a:latin typeface="Times New Roman"/>
                <a:ea typeface="Times New Roman"/>
              </a:rPr>
              <a:t>Delays impulse briefly</a:t>
            </a:r>
          </a:p>
          <a:p>
            <a:pPr marL="342900" marR="0" lvl="0" indent="-342900" algn="just">
              <a:lnSpc>
                <a:spcPct val="150000"/>
              </a:lnSpc>
              <a:spcBef>
                <a:spcPts val="0"/>
              </a:spcBef>
              <a:spcAft>
                <a:spcPts val="0"/>
              </a:spcAft>
              <a:buFont typeface="Arial"/>
              <a:buChar char="●"/>
            </a:pPr>
            <a:r>
              <a:rPr lang="en-GB" b="1" dirty="0">
                <a:latin typeface="Times New Roman"/>
                <a:ea typeface="Times New Roman"/>
              </a:rPr>
              <a:t>Purkinje </a:t>
            </a:r>
            <a:r>
              <a:rPr lang="en-GB" b="1" dirty="0" err="1">
                <a:latin typeface="Times New Roman"/>
                <a:ea typeface="Times New Roman"/>
              </a:rPr>
              <a:t>fibers</a:t>
            </a:r>
            <a:r>
              <a:rPr lang="en-GB" b="1" dirty="0">
                <a:latin typeface="Times New Roman"/>
                <a:ea typeface="Times New Roman"/>
              </a:rPr>
              <a:t>: </a:t>
            </a:r>
            <a:r>
              <a:rPr lang="en-GB" dirty="0">
                <a:latin typeface="Times New Roman"/>
                <a:ea typeface="Times New Roman"/>
              </a:rPr>
              <a:t>Spread impulses through ventricles</a:t>
            </a:r>
            <a:endParaRPr lang="en-US" sz="6000" dirty="0">
              <a:solidFill>
                <a:srgbClr val="000000"/>
              </a:solidFill>
              <a:latin typeface="Times New Roman"/>
              <a:ea typeface="Times New Roman"/>
              <a:cs typeface="Times New Roman"/>
              <a:sym typeface="Times New Roman"/>
            </a:endParaRPr>
          </a:p>
        </p:txBody>
      </p:sp>
      <p:sp>
        <p:nvSpPr>
          <p:cNvPr id="26" name="TextBox 22"/>
          <p:cNvSpPr txBox="1"/>
          <p:nvPr/>
        </p:nvSpPr>
        <p:spPr>
          <a:xfrm>
            <a:off x="5373974" y="7067862"/>
            <a:ext cx="3886200" cy="641201"/>
          </a:xfrm>
          <a:prstGeom prst="rect">
            <a:avLst/>
          </a:prstGeom>
        </p:spPr>
        <p:txBody>
          <a:bodyPr wrap="square" lIns="0" tIns="0" rIns="0" bIns="0" rtlCol="0" anchor="t">
            <a:spAutoFit/>
          </a:bodyPr>
          <a:lstStyle/>
          <a:p>
            <a:pPr algn="ctr">
              <a:lnSpc>
                <a:spcPts val="2549"/>
              </a:lnSpc>
            </a:pPr>
            <a:r>
              <a:rPr lang="en-US" sz="1699" b="1" dirty="0">
                <a:solidFill>
                  <a:srgbClr val="000000"/>
                </a:solidFill>
                <a:latin typeface="Times New Roman Bold"/>
                <a:ea typeface="Times New Roman Bold"/>
                <a:cs typeface="Times New Roman Bold"/>
                <a:sym typeface="Times New Roman Bold"/>
              </a:rPr>
              <a:t>Figure 4: Anatomy</a:t>
            </a:r>
          </a:p>
          <a:p>
            <a:pPr algn="ctr">
              <a:lnSpc>
                <a:spcPts val="2549"/>
              </a:lnSpc>
            </a:pPr>
            <a:r>
              <a:rPr lang="en-US" sz="1699" dirty="0">
                <a:solidFill>
                  <a:srgbClr val="000000"/>
                </a:solidFill>
                <a:latin typeface="Times New Roman"/>
                <a:ea typeface="Times New Roman"/>
                <a:cs typeface="Times New Roman"/>
                <a:sym typeface="Times New Roman"/>
              </a:rPr>
              <a:t>(Source: </a:t>
            </a:r>
            <a:r>
              <a:rPr lang="en-US" sz="1699" dirty="0" err="1">
                <a:solidFill>
                  <a:srgbClr val="000000"/>
                </a:solidFill>
                <a:latin typeface="Times New Roman"/>
                <a:ea typeface="Times New Roman"/>
                <a:cs typeface="Times New Roman"/>
                <a:sym typeface="Times New Roman"/>
              </a:rPr>
              <a:t>Clevelandclinic</a:t>
            </a:r>
            <a:r>
              <a:rPr lang="en-US" sz="1699" dirty="0">
                <a:solidFill>
                  <a:srgbClr val="000000"/>
                </a:solidFill>
                <a:latin typeface="Times New Roman"/>
                <a:ea typeface="Times New Roman"/>
                <a:cs typeface="Times New Roman"/>
                <a:sym typeface="Times New Roman"/>
              </a:rPr>
              <a:t>, 2024)</a:t>
            </a:r>
          </a:p>
        </p:txBody>
      </p:sp>
      <p:pic>
        <p:nvPicPr>
          <p:cNvPr id="3074" name="Picture 2"/>
          <p:cNvPicPr>
            <a:picLocks noChangeAspect="1" noChangeArrowheads="1"/>
          </p:cNvPicPr>
          <p:nvPr/>
        </p:nvPicPr>
        <p:blipFill>
          <a:blip r:embed="rId7"/>
          <a:srcRect/>
          <a:stretch>
            <a:fillRect/>
          </a:stretch>
        </p:blipFill>
        <p:spPr bwMode="auto">
          <a:xfrm>
            <a:off x="533400" y="2578856"/>
            <a:ext cx="4495800" cy="4460119"/>
          </a:xfrm>
          <a:prstGeom prst="rect">
            <a:avLst/>
          </a:prstGeom>
          <a:noFill/>
          <a:ln w="9525">
            <a:noFill/>
            <a:miter lim="800000"/>
            <a:headEnd/>
            <a:tailEnd/>
          </a:ln>
          <a:effectLst/>
        </p:spPr>
      </p:pic>
      <p:pic>
        <p:nvPicPr>
          <p:cNvPr id="3075" name="Picture 3"/>
          <p:cNvPicPr>
            <a:picLocks noChangeAspect="1" noChangeArrowheads="1"/>
          </p:cNvPicPr>
          <p:nvPr/>
        </p:nvPicPr>
        <p:blipFill>
          <a:blip r:embed="rId8"/>
          <a:srcRect/>
          <a:stretch>
            <a:fillRect/>
          </a:stretch>
        </p:blipFill>
        <p:spPr bwMode="auto">
          <a:xfrm>
            <a:off x="5029200" y="2606963"/>
            <a:ext cx="4419600" cy="4453597"/>
          </a:xfrm>
          <a:prstGeom prst="rect">
            <a:avLst/>
          </a:prstGeom>
          <a:noFill/>
          <a:ln w="9525">
            <a:noFill/>
            <a:miter lim="800000"/>
            <a:headEnd/>
            <a:tailEnd/>
          </a:ln>
          <a:effectLst/>
        </p:spPr>
      </p:pic>
      <p:pic>
        <p:nvPicPr>
          <p:cNvPr id="2" name="Recorded Sound">
            <a:hlinkClick r:id="" action="ppaction://media"/>
            <a:extLst>
              <a:ext uri="{FF2B5EF4-FFF2-40B4-BE49-F238E27FC236}">
                <a16:creationId xmlns:a16="http://schemas.microsoft.com/office/drawing/2014/main" id="{D45BF288-67D1-8608-E516-D44B48E580E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436354" y="956818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5288"/>
    </mc:Choice>
    <mc:Fallback>
      <p:transition spd="slow" advTm="35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2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68052" y="1028700"/>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3" name="Group 3"/>
          <p:cNvGrpSpPr/>
          <p:nvPr/>
        </p:nvGrpSpPr>
        <p:grpSpPr>
          <a:xfrm>
            <a:off x="16003130" y="1028700"/>
            <a:ext cx="322443" cy="322443"/>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469993" y="1028700"/>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936857" y="1028700"/>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586654" y="375563"/>
            <a:ext cx="14040238" cy="2066925"/>
          </a:xfrm>
          <a:prstGeom prst="rect">
            <a:avLst/>
          </a:prstGeom>
        </p:spPr>
        <p:txBody>
          <a:bodyPr lIns="0" tIns="0" rIns="0" bIns="0" rtlCol="0" anchor="t">
            <a:spAutoFit/>
          </a:bodyPr>
          <a:lstStyle/>
          <a:p>
            <a:pPr algn="l">
              <a:lnSpc>
                <a:spcPts val="8249"/>
              </a:lnSpc>
            </a:pPr>
            <a:r>
              <a:rPr lang="en-US" sz="5499" b="1">
                <a:solidFill>
                  <a:srgbClr val="000000"/>
                </a:solidFill>
                <a:latin typeface="Times New Roman Bold"/>
                <a:ea typeface="Times New Roman Bold"/>
                <a:cs typeface="Times New Roman Bold"/>
                <a:sym typeface="Times New Roman Bold"/>
              </a:rPr>
              <a:t>NORMAL PHYSIOLOGY &amp; CELL REGULATION</a:t>
            </a:r>
          </a:p>
        </p:txBody>
      </p:sp>
      <p:sp>
        <p:nvSpPr>
          <p:cNvPr id="15" name="TextBox 15"/>
          <p:cNvSpPr txBox="1"/>
          <p:nvPr/>
        </p:nvSpPr>
        <p:spPr>
          <a:xfrm>
            <a:off x="11666029" y="9191625"/>
            <a:ext cx="5432050" cy="641201"/>
          </a:xfrm>
          <a:prstGeom prst="rect">
            <a:avLst/>
          </a:prstGeom>
        </p:spPr>
        <p:txBody>
          <a:bodyPr lIns="0" tIns="0" rIns="0" bIns="0" rtlCol="0" anchor="t">
            <a:spAutoFit/>
          </a:bodyPr>
          <a:lstStyle/>
          <a:p>
            <a:pPr algn="ctr">
              <a:lnSpc>
                <a:spcPts val="2549"/>
              </a:lnSpc>
            </a:pPr>
            <a:r>
              <a:rPr lang="en-US" sz="1699" b="1" dirty="0">
                <a:solidFill>
                  <a:srgbClr val="000000"/>
                </a:solidFill>
                <a:latin typeface="Times New Roman Bold"/>
                <a:ea typeface="Times New Roman Bold"/>
                <a:cs typeface="Times New Roman Bold"/>
                <a:sym typeface="Times New Roman Bold"/>
              </a:rPr>
              <a:t>Figure 5: Apoptosis</a:t>
            </a:r>
          </a:p>
          <a:p>
            <a:pPr algn="ctr">
              <a:lnSpc>
                <a:spcPts val="2549"/>
              </a:lnSpc>
            </a:pPr>
            <a:r>
              <a:rPr lang="en-US" sz="1699" dirty="0">
                <a:solidFill>
                  <a:srgbClr val="000000"/>
                </a:solidFill>
                <a:latin typeface="Times New Roman"/>
                <a:ea typeface="Times New Roman"/>
                <a:cs typeface="Times New Roman"/>
                <a:sym typeface="Times New Roman"/>
              </a:rPr>
              <a:t>(Source: </a:t>
            </a:r>
            <a:r>
              <a:rPr lang="en-GB" sz="1600" dirty="0"/>
              <a:t>Cleveland Clinic </a:t>
            </a:r>
            <a:r>
              <a:rPr lang="en-US" sz="1699" dirty="0">
                <a:solidFill>
                  <a:srgbClr val="000000"/>
                </a:solidFill>
                <a:latin typeface="Times New Roman"/>
                <a:ea typeface="Times New Roman"/>
                <a:cs typeface="Times New Roman"/>
                <a:sym typeface="Times New Roman"/>
              </a:rPr>
              <a:t>, 2025)</a:t>
            </a:r>
          </a:p>
        </p:txBody>
      </p:sp>
      <p:sp>
        <p:nvSpPr>
          <p:cNvPr id="16" name="TextBox 16"/>
          <p:cNvSpPr txBox="1"/>
          <p:nvPr/>
        </p:nvSpPr>
        <p:spPr>
          <a:xfrm>
            <a:off x="1028700" y="3009941"/>
            <a:ext cx="8115300" cy="5351721"/>
          </a:xfrm>
          <a:prstGeom prst="rect">
            <a:avLst/>
          </a:prstGeom>
        </p:spPr>
        <p:txBody>
          <a:bodyPr wrap="square" lIns="0" tIns="0" rIns="0" bIns="0" rtlCol="0" anchor="t">
            <a:spAutoFit/>
          </a:bodyPr>
          <a:lstStyle/>
          <a:p>
            <a:pPr algn="just">
              <a:lnSpc>
                <a:spcPct val="150000"/>
              </a:lnSpc>
            </a:pPr>
            <a:r>
              <a:rPr lang="en-GB" b="1" dirty="0">
                <a:latin typeface="Times New Roman"/>
                <a:ea typeface="Times New Roman"/>
              </a:rPr>
              <a:t>Normal Physiology</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The cardiac cycle refers to the combination of diastole and systole (Davidson </a:t>
            </a:r>
            <a:r>
              <a:rPr lang="en-GB" i="1" dirty="0">
                <a:latin typeface="Times New Roman"/>
                <a:ea typeface="Times New Roman"/>
              </a:rPr>
              <a:t>et al. </a:t>
            </a:r>
            <a:r>
              <a:rPr lang="en-GB" dirty="0">
                <a:latin typeface="Times New Roman"/>
                <a:ea typeface="Times New Roman"/>
              </a:rPr>
              <a:t>2024).</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ECS is aligned with the presence of SA and AV nodes.</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b="1" dirty="0">
                <a:latin typeface="Times New Roman"/>
                <a:ea typeface="Times New Roman"/>
              </a:rPr>
              <a:t>Cardiac output </a:t>
            </a:r>
            <a:r>
              <a:rPr lang="en-GB" dirty="0">
                <a:latin typeface="Times New Roman"/>
                <a:ea typeface="Times New Roman"/>
              </a:rPr>
              <a:t>is measured by the product of heart rate and stroke volume,</a:t>
            </a:r>
          </a:p>
          <a:p>
            <a:pPr marR="0" lvl="0" algn="just">
              <a:lnSpc>
                <a:spcPct val="150000"/>
              </a:lnSpc>
              <a:spcBef>
                <a:spcPts val="0"/>
              </a:spcBef>
              <a:spcAft>
                <a:spcPts val="0"/>
              </a:spcAft>
            </a:pPr>
            <a:endParaRPr lang="en-GB" b="1" dirty="0">
              <a:latin typeface="Times New Roman"/>
              <a:ea typeface="Times New Roman"/>
            </a:endParaRPr>
          </a:p>
          <a:p>
            <a:pPr marR="0" lvl="0" algn="just">
              <a:lnSpc>
                <a:spcPct val="150000"/>
              </a:lnSpc>
              <a:spcBef>
                <a:spcPts val="0"/>
              </a:spcBef>
              <a:spcAft>
                <a:spcPts val="0"/>
              </a:spcAft>
            </a:pPr>
            <a:r>
              <a:rPr lang="en-GB" b="1" dirty="0">
                <a:latin typeface="Times New Roman"/>
                <a:ea typeface="Times New Roman"/>
              </a:rPr>
              <a:t>Cellular Regulation</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Automaticity, excitability, contractility and conductivity are related to cellular regulation for CVDs (</a:t>
            </a:r>
            <a:r>
              <a:rPr lang="en-GB" dirty="0" err="1">
                <a:latin typeface="Times New Roman"/>
                <a:ea typeface="Times New Roman"/>
              </a:rPr>
              <a:t>Fouragnan</a:t>
            </a:r>
            <a:r>
              <a:rPr lang="en-GB" dirty="0">
                <a:latin typeface="Times New Roman"/>
                <a:ea typeface="Times New Roman"/>
              </a:rPr>
              <a:t> </a:t>
            </a:r>
            <a:r>
              <a:rPr lang="en-GB" i="1" dirty="0">
                <a:latin typeface="Times New Roman"/>
                <a:ea typeface="Times New Roman"/>
              </a:rPr>
              <a:t>et al. </a:t>
            </a:r>
            <a:r>
              <a:rPr lang="en-GB" dirty="0">
                <a:latin typeface="Times New Roman"/>
                <a:ea typeface="Times New Roman"/>
              </a:rPr>
              <a:t>2024).</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Excitation–Contraction Coupling (ECC) is feasible within the human heart (Fu </a:t>
            </a:r>
            <a:r>
              <a:rPr lang="en-GB" i="1" dirty="0">
                <a:latin typeface="Times New Roman"/>
                <a:ea typeface="Times New Roman"/>
              </a:rPr>
              <a:t>et al. </a:t>
            </a:r>
            <a:r>
              <a:rPr lang="en-GB" dirty="0">
                <a:latin typeface="Times New Roman"/>
                <a:ea typeface="Times New Roman"/>
              </a:rPr>
              <a:t>2024).</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Controlling inflammation and inhibition of platelet aggregation are two important metrics (Bolaños and Calderón, 2022).</a:t>
            </a:r>
            <a:endParaRPr lang="en-US" u="none" strike="noStrike" dirty="0">
              <a:latin typeface="Times New Roman"/>
              <a:ea typeface="Times New Roman"/>
            </a:endParaRPr>
          </a:p>
        </p:txBody>
      </p:sp>
      <p:pic>
        <p:nvPicPr>
          <p:cNvPr id="17" name="Picture 16" descr="2027_Phases_of_the_Cardiac_Cycle.jpg"/>
          <p:cNvPicPr>
            <a:picLocks noChangeAspect="1"/>
          </p:cNvPicPr>
          <p:nvPr/>
        </p:nvPicPr>
        <p:blipFill>
          <a:blip r:embed="rId7" cstate="print"/>
          <a:stretch>
            <a:fillRect/>
          </a:stretch>
        </p:blipFill>
        <p:spPr>
          <a:xfrm>
            <a:off x="10972800" y="2171700"/>
            <a:ext cx="6135624" cy="6681216"/>
          </a:xfrm>
          <a:prstGeom prst="rect">
            <a:avLst/>
          </a:prstGeom>
        </p:spPr>
      </p:pic>
      <p:pic>
        <p:nvPicPr>
          <p:cNvPr id="12" name="Recorded Sound">
            <a:hlinkClick r:id="" action="ppaction://media"/>
            <a:extLst>
              <a:ext uri="{FF2B5EF4-FFF2-40B4-BE49-F238E27FC236}">
                <a16:creationId xmlns:a16="http://schemas.microsoft.com/office/drawing/2014/main" id="{9C55CFE4-6103-C258-1531-E262AD0DE4A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526000" y="9589144"/>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7318"/>
    </mc:Choice>
    <mc:Fallback>
      <p:transition spd="slow" advTm="37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1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28700"/>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3" name="Group 3"/>
          <p:cNvGrpSpPr/>
          <p:nvPr/>
        </p:nvGrpSpPr>
        <p:grpSpPr>
          <a:xfrm>
            <a:off x="16003130" y="1028700"/>
            <a:ext cx="322443" cy="322443"/>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5" name="TextBox 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469993" y="1028700"/>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8" name="TextBox 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936857" y="1028700"/>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9906000" y="1351142"/>
            <a:ext cx="8382000" cy="8592957"/>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6" name="TextBox 1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0191942" y="5399172"/>
            <a:ext cx="4048029" cy="4048029"/>
            <a:chOff x="0" y="0"/>
            <a:chExt cx="406400" cy="406400"/>
          </a:xfrm>
        </p:grpSpPr>
        <p:sp>
          <p:nvSpPr>
            <p:cNvPr id="18" name="Freeform 18"/>
            <p:cNvSpPr/>
            <p:nvPr/>
          </p:nvSpPr>
          <p:spPr>
            <a:xfrm>
              <a:off x="0" y="0"/>
              <a:ext cx="406400" cy="406400"/>
            </a:xfrm>
            <a:custGeom>
              <a:avLst/>
              <a:gdLst/>
              <a:ahLst/>
              <a:cxnLst/>
              <a:rect l="l" t="t" r="r" b="b"/>
              <a:pathLst>
                <a:path w="406400" h="406400">
                  <a:moveTo>
                    <a:pt x="0" y="0"/>
                  </a:moveTo>
                  <a:lnTo>
                    <a:pt x="406400" y="0"/>
                  </a:lnTo>
                  <a:lnTo>
                    <a:pt x="406400" y="406400"/>
                  </a:lnTo>
                  <a:lnTo>
                    <a:pt x="0" y="406400"/>
                  </a:lnTo>
                  <a:close/>
                </a:path>
              </a:pathLst>
            </a:custGeom>
            <a:solidFill>
              <a:srgbClr val="5CD4C6"/>
            </a:solidFill>
          </p:spPr>
          <p:txBody>
            <a:bodyPr/>
            <a:lstStyle/>
            <a:p>
              <a:endParaRPr lang="en-GB"/>
            </a:p>
          </p:txBody>
        </p:sp>
        <p:sp>
          <p:nvSpPr>
            <p:cNvPr id="19" name="TextBox 19"/>
            <p:cNvSpPr txBox="1"/>
            <p:nvPr/>
          </p:nvSpPr>
          <p:spPr>
            <a:xfrm>
              <a:off x="0" y="-57150"/>
              <a:ext cx="406400" cy="463550"/>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2067305" y="114300"/>
            <a:ext cx="11420095" cy="2103140"/>
          </a:xfrm>
          <a:prstGeom prst="rect">
            <a:avLst/>
          </a:prstGeom>
        </p:spPr>
        <p:txBody>
          <a:bodyPr wrap="square" lIns="0" tIns="0" rIns="0" bIns="0" rtlCol="0" anchor="t">
            <a:spAutoFit/>
          </a:bodyPr>
          <a:lstStyle/>
          <a:p>
            <a:pPr>
              <a:lnSpc>
                <a:spcPts val="8249"/>
              </a:lnSpc>
            </a:pPr>
            <a:r>
              <a:rPr lang="en-US" sz="5499" b="1" dirty="0">
                <a:solidFill>
                  <a:srgbClr val="000000"/>
                </a:solidFill>
                <a:latin typeface="Times New Roman Bold"/>
                <a:ea typeface="Times New Roman Bold"/>
                <a:cs typeface="Times New Roman Bold"/>
                <a:sym typeface="Times New Roman Bold"/>
              </a:rPr>
              <a:t>PATHOPHYSIOLOGY OF CARDIOVASCULAR DISEASES</a:t>
            </a:r>
          </a:p>
        </p:txBody>
      </p:sp>
      <p:sp>
        <p:nvSpPr>
          <p:cNvPr id="21" name="TextBox 21"/>
          <p:cNvSpPr txBox="1"/>
          <p:nvPr/>
        </p:nvSpPr>
        <p:spPr>
          <a:xfrm>
            <a:off x="1671065" y="9191625"/>
            <a:ext cx="5432050" cy="961802"/>
          </a:xfrm>
          <a:prstGeom prst="rect">
            <a:avLst/>
          </a:prstGeom>
        </p:spPr>
        <p:txBody>
          <a:bodyPr lIns="0" tIns="0" rIns="0" bIns="0" rtlCol="0" anchor="t">
            <a:spAutoFit/>
          </a:bodyPr>
          <a:lstStyle/>
          <a:p>
            <a:pPr algn="ctr">
              <a:lnSpc>
                <a:spcPts val="2549"/>
              </a:lnSpc>
            </a:pPr>
            <a:r>
              <a:rPr lang="en-US" sz="1699" b="1" dirty="0">
                <a:solidFill>
                  <a:srgbClr val="000000"/>
                </a:solidFill>
                <a:latin typeface="Times New Roman Bold"/>
                <a:ea typeface="Times New Roman Bold"/>
                <a:cs typeface="Times New Roman Bold"/>
                <a:sym typeface="Times New Roman Bold"/>
              </a:rPr>
              <a:t>Figure 6: Non-pharmacological modulation of the autonomic tone to treat heart failure</a:t>
            </a:r>
          </a:p>
          <a:p>
            <a:pPr algn="ctr">
              <a:lnSpc>
                <a:spcPts val="2549"/>
              </a:lnSpc>
            </a:pPr>
            <a:r>
              <a:rPr lang="en-US" sz="1699" dirty="0">
                <a:solidFill>
                  <a:srgbClr val="000000"/>
                </a:solidFill>
                <a:latin typeface="Times New Roman"/>
                <a:ea typeface="Times New Roman"/>
                <a:cs typeface="Times New Roman"/>
                <a:sym typeface="Times New Roman"/>
              </a:rPr>
              <a:t>(Source: EHJ, 2026)</a:t>
            </a:r>
          </a:p>
        </p:txBody>
      </p:sp>
      <p:sp>
        <p:nvSpPr>
          <p:cNvPr id="22" name="TextBox 22"/>
          <p:cNvSpPr txBox="1"/>
          <p:nvPr/>
        </p:nvSpPr>
        <p:spPr>
          <a:xfrm>
            <a:off x="10439399" y="4152899"/>
            <a:ext cx="7093317" cy="4154984"/>
          </a:xfrm>
          <a:prstGeom prst="rect">
            <a:avLst/>
          </a:prstGeom>
        </p:spPr>
        <p:txBody>
          <a:bodyPr wrap="square" lIns="0" tIns="0" rIns="0" bIns="0" rtlCol="0" anchor="t">
            <a:spAutoFit/>
          </a:bodyPr>
          <a:lstStyle/>
          <a:p>
            <a:pPr marL="342900" marR="0" lvl="0" indent="-342900" algn="just">
              <a:lnSpc>
                <a:spcPct val="150000"/>
              </a:lnSpc>
              <a:spcBef>
                <a:spcPts val="0"/>
              </a:spcBef>
              <a:spcAft>
                <a:spcPts val="0"/>
              </a:spcAft>
              <a:buFont typeface="Arial"/>
              <a:buChar char="●"/>
            </a:pPr>
            <a:r>
              <a:rPr lang="en-GB" dirty="0">
                <a:latin typeface="Times New Roman"/>
                <a:ea typeface="Times New Roman"/>
              </a:rPr>
              <a:t>Atherosclerosis is considered a chronic inflammatory disease of the arteries (Lichota </a:t>
            </a:r>
            <a:r>
              <a:rPr lang="en-GB" i="1" dirty="0">
                <a:latin typeface="Times New Roman"/>
                <a:ea typeface="Times New Roman"/>
              </a:rPr>
              <a:t>et al. </a:t>
            </a:r>
            <a:r>
              <a:rPr lang="en-GB" dirty="0">
                <a:latin typeface="Times New Roman"/>
                <a:ea typeface="Times New Roman"/>
              </a:rPr>
              <a:t>2025).</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Endothelial injury aligns with CVDs including smoking, diabetes, and hypertension,</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Hypertension links to systemic vascular resistance (Gusev and </a:t>
            </a:r>
            <a:r>
              <a:rPr lang="en-GB" dirty="0" err="1">
                <a:latin typeface="Times New Roman"/>
                <a:ea typeface="Times New Roman"/>
              </a:rPr>
              <a:t>Sarapultsev</a:t>
            </a:r>
            <a:r>
              <a:rPr lang="en-GB" dirty="0">
                <a:latin typeface="Times New Roman"/>
                <a:ea typeface="Times New Roman"/>
              </a:rPr>
              <a:t>, 2023).</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Structurally, hypertension may lead to increased risk of heart failure, stroke, and kidney disease (Ma </a:t>
            </a:r>
            <a:r>
              <a:rPr lang="en-GB" i="1" dirty="0">
                <a:latin typeface="Times New Roman"/>
                <a:ea typeface="Times New Roman"/>
              </a:rPr>
              <a:t>et al. </a:t>
            </a:r>
            <a:r>
              <a:rPr lang="en-GB" dirty="0">
                <a:latin typeface="Times New Roman"/>
                <a:ea typeface="Times New Roman"/>
              </a:rPr>
              <a:t>2023).</a:t>
            </a:r>
            <a:endParaRPr lang="en-US"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dirty="0">
                <a:latin typeface="Times New Roman"/>
                <a:ea typeface="Times New Roman"/>
              </a:rPr>
              <a:t>Pathophysiology refers to reduced oxygen supply to myocardium (</a:t>
            </a:r>
            <a:r>
              <a:rPr lang="en-GB" dirty="0" err="1">
                <a:latin typeface="Times New Roman"/>
                <a:ea typeface="Times New Roman"/>
              </a:rPr>
              <a:t>Theofilis</a:t>
            </a:r>
            <a:r>
              <a:rPr lang="en-GB" dirty="0">
                <a:latin typeface="Times New Roman"/>
                <a:ea typeface="Times New Roman"/>
              </a:rPr>
              <a:t> </a:t>
            </a:r>
            <a:r>
              <a:rPr lang="en-GB" i="1" dirty="0">
                <a:latin typeface="Times New Roman"/>
                <a:ea typeface="Times New Roman"/>
              </a:rPr>
              <a:t>et al. </a:t>
            </a:r>
            <a:r>
              <a:rPr lang="en-GB" dirty="0">
                <a:latin typeface="Times New Roman"/>
                <a:ea typeface="Times New Roman"/>
              </a:rPr>
              <a:t>2023).</a:t>
            </a:r>
            <a:endParaRPr lang="en-US" u="none" strike="noStrike" dirty="0">
              <a:latin typeface="Times New Roman"/>
              <a:ea typeface="Times New Roman"/>
            </a:endParaRPr>
          </a:p>
        </p:txBody>
      </p:sp>
      <p:pic>
        <p:nvPicPr>
          <p:cNvPr id="23" name="Picture 22" descr="68w.jpg"/>
          <p:cNvPicPr>
            <a:picLocks noChangeAspect="1"/>
          </p:cNvPicPr>
          <p:nvPr/>
        </p:nvPicPr>
        <p:blipFill>
          <a:blip r:embed="rId7"/>
          <a:stretch>
            <a:fillRect/>
          </a:stretch>
        </p:blipFill>
        <p:spPr>
          <a:xfrm>
            <a:off x="838199" y="2933700"/>
            <a:ext cx="8907721" cy="5892800"/>
          </a:xfrm>
          <a:prstGeom prst="rect">
            <a:avLst/>
          </a:prstGeom>
        </p:spPr>
      </p:pic>
      <p:pic>
        <p:nvPicPr>
          <p:cNvPr id="12" name="Recorded Sound">
            <a:hlinkClick r:id="" action="ppaction://media"/>
            <a:extLst>
              <a:ext uri="{FF2B5EF4-FFF2-40B4-BE49-F238E27FC236}">
                <a16:creationId xmlns:a16="http://schemas.microsoft.com/office/drawing/2014/main" id="{BB9F5A30-0B45-8600-9865-005A5678FBA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6497702" y="9384719"/>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5389"/>
    </mc:Choice>
    <mc:Fallback>
      <p:transition spd="slow" advTm="35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389"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385195" y="1028700"/>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3" name="Group 3"/>
          <p:cNvGrpSpPr/>
          <p:nvPr/>
        </p:nvGrpSpPr>
        <p:grpSpPr>
          <a:xfrm>
            <a:off x="548987" y="867478"/>
            <a:ext cx="322443" cy="322443"/>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5" name="TextBox 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015850" y="867478"/>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8" name="TextBox 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482714" y="867478"/>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2017846" y="400292"/>
            <a:ext cx="13985284" cy="2005549"/>
          </a:xfrm>
          <a:prstGeom prst="rect">
            <a:avLst/>
          </a:prstGeom>
        </p:spPr>
        <p:txBody>
          <a:bodyPr lIns="0" tIns="0" rIns="0" bIns="0" rtlCol="0" anchor="t">
            <a:spAutoFit/>
          </a:bodyPr>
          <a:lstStyle/>
          <a:p>
            <a:pPr algn="r">
              <a:lnSpc>
                <a:spcPts val="8249"/>
              </a:lnSpc>
            </a:pPr>
            <a:r>
              <a:rPr lang="en-US" sz="5499" b="1" dirty="0">
                <a:solidFill>
                  <a:srgbClr val="000000"/>
                </a:solidFill>
                <a:latin typeface="Times New Roman Bold"/>
                <a:ea typeface="Times New Roman Bold"/>
                <a:cs typeface="Times New Roman Bold"/>
                <a:sym typeface="Times New Roman Bold"/>
              </a:rPr>
              <a:t>EFFECTS OF CARDIOVASCULAR DISEASES ON THE BODY</a:t>
            </a:r>
          </a:p>
        </p:txBody>
      </p:sp>
      <p:sp>
        <p:nvSpPr>
          <p:cNvPr id="15" name="TextBox 15"/>
          <p:cNvSpPr txBox="1"/>
          <p:nvPr/>
        </p:nvSpPr>
        <p:spPr>
          <a:xfrm>
            <a:off x="2166688" y="8208338"/>
            <a:ext cx="5432050" cy="612155"/>
          </a:xfrm>
          <a:prstGeom prst="rect">
            <a:avLst/>
          </a:prstGeom>
        </p:spPr>
        <p:txBody>
          <a:bodyPr lIns="0" tIns="0" rIns="0" bIns="0" rtlCol="0" anchor="t">
            <a:spAutoFit/>
          </a:bodyPr>
          <a:lstStyle/>
          <a:p>
            <a:pPr algn="ctr">
              <a:lnSpc>
                <a:spcPts val="2549"/>
              </a:lnSpc>
            </a:pPr>
            <a:r>
              <a:rPr lang="en-US" sz="1699" b="1" dirty="0">
                <a:solidFill>
                  <a:srgbClr val="000000"/>
                </a:solidFill>
                <a:latin typeface="Times New Roman Bold"/>
                <a:ea typeface="Times New Roman Bold"/>
                <a:cs typeface="Times New Roman Bold"/>
                <a:sym typeface="Times New Roman Bold"/>
              </a:rPr>
              <a:t>Figure 7: Effects of CVD on human body </a:t>
            </a:r>
          </a:p>
          <a:p>
            <a:pPr algn="ctr">
              <a:lnSpc>
                <a:spcPts val="2549"/>
              </a:lnSpc>
            </a:pPr>
            <a:r>
              <a:rPr lang="en-US" sz="1699" dirty="0">
                <a:solidFill>
                  <a:srgbClr val="000000"/>
                </a:solidFill>
                <a:latin typeface="Times New Roman Bold"/>
                <a:ea typeface="Times New Roman"/>
                <a:cs typeface="Times New Roman Bold"/>
                <a:sym typeface="Times New Roman Bold"/>
              </a:rPr>
              <a:t>(Source: </a:t>
            </a:r>
            <a:r>
              <a:rPr lang="en-GB" sz="1800" dirty="0">
                <a:effectLst/>
                <a:latin typeface="Times New Roman" panose="02020603050405020304" pitchFamily="18" charset="0"/>
                <a:ea typeface="Times New Roman" panose="02020603050405020304" pitchFamily="18" charset="0"/>
              </a:rPr>
              <a:t>Everyday Health, 2024)</a:t>
            </a:r>
            <a:endParaRPr lang="en-US" sz="1699" dirty="0">
              <a:solidFill>
                <a:srgbClr val="000000"/>
              </a:solidFill>
              <a:latin typeface="Times New Roman"/>
              <a:ea typeface="Times New Roman"/>
              <a:cs typeface="Times New Roman"/>
              <a:sym typeface="Times New Roman"/>
            </a:endParaRPr>
          </a:p>
        </p:txBody>
      </p:sp>
      <p:sp>
        <p:nvSpPr>
          <p:cNvPr id="12" name="TextBox 22">
            <a:extLst>
              <a:ext uri="{FF2B5EF4-FFF2-40B4-BE49-F238E27FC236}">
                <a16:creationId xmlns:a16="http://schemas.microsoft.com/office/drawing/2014/main" id="{56AF8548-858C-BD9F-8669-0AF1F1C25504}"/>
              </a:ext>
            </a:extLst>
          </p:cNvPr>
          <p:cNvSpPr txBox="1"/>
          <p:nvPr/>
        </p:nvSpPr>
        <p:spPr>
          <a:xfrm>
            <a:off x="9152467" y="3154926"/>
            <a:ext cx="7298642" cy="2714654"/>
          </a:xfrm>
          <a:prstGeom prst="rect">
            <a:avLst/>
          </a:prstGeom>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Cardiovascular diseases or CVD have diverse effects on the human body.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CVD effects on the human body through metabolic alterations, dysfunctions (Rana and Neeland, 2022).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Cardiovascular disease affects the body with fatigue, light-headedness, fast heartbeat</a:t>
            </a:r>
            <a:r>
              <a:rPr lang="en-GB" sz="2000" dirty="0">
                <a:latin typeface="Times New Roman" panose="02020603050405020304" pitchFamily="18" charset="0"/>
                <a:ea typeface="Times New Roman" panose="02020603050405020304" pitchFamily="18" charset="0"/>
              </a:rPr>
              <a:t> </a:t>
            </a:r>
            <a:r>
              <a:rPr lang="en-GB" sz="2000" u="none" strike="noStrike" dirty="0">
                <a:effectLst/>
                <a:latin typeface="Times New Roman" panose="02020603050405020304" pitchFamily="18" charset="0"/>
                <a:ea typeface="Times New Roman" panose="02020603050405020304" pitchFamily="18" charset="0"/>
              </a:rPr>
              <a:t>(Everyday Health, 2024).   </a:t>
            </a:r>
            <a:endParaRPr lang="en-IN" sz="2000" u="none" strike="noStrike" dirty="0">
              <a:effectLst/>
              <a:latin typeface="Arial" panose="020B0604020202020204" pitchFamily="34" charset="0"/>
              <a:ea typeface="Arial" panose="020B0604020202020204" pitchFamily="34" charset="0"/>
            </a:endParaRPr>
          </a:p>
        </p:txBody>
      </p:sp>
      <p:pic>
        <p:nvPicPr>
          <p:cNvPr id="13" name="image1.png">
            <a:extLst>
              <a:ext uri="{FF2B5EF4-FFF2-40B4-BE49-F238E27FC236}">
                <a16:creationId xmlns:a16="http://schemas.microsoft.com/office/drawing/2014/main" id="{49610027-55BD-A2AC-62AB-60606A81E6D9}"/>
              </a:ext>
            </a:extLst>
          </p:cNvPr>
          <p:cNvPicPr/>
          <p:nvPr/>
        </p:nvPicPr>
        <p:blipFill>
          <a:blip r:embed="rId7"/>
          <a:srcRect l="5482" t="4405" r="5482" b="6572"/>
          <a:stretch>
            <a:fillRect/>
          </a:stretch>
        </p:blipFill>
        <p:spPr>
          <a:xfrm>
            <a:off x="2141288" y="2876621"/>
            <a:ext cx="6033954" cy="5152492"/>
          </a:xfrm>
          <a:prstGeom prst="rect">
            <a:avLst/>
          </a:prstGeom>
          <a:ln/>
        </p:spPr>
      </p:pic>
      <p:pic>
        <p:nvPicPr>
          <p:cNvPr id="16" name="Recorded Sound">
            <a:hlinkClick r:id="" action="ppaction://media"/>
            <a:extLst>
              <a:ext uri="{FF2B5EF4-FFF2-40B4-BE49-F238E27FC236}">
                <a16:creationId xmlns:a16="http://schemas.microsoft.com/office/drawing/2014/main" id="{64524116-42D6-ABD5-7DF9-076A9D1BC1E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297400" y="963930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847"/>
    </mc:Choice>
    <mc:Fallback>
      <p:transition spd="slow" advTm="578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847"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28700"/>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3" name="Group 3"/>
          <p:cNvGrpSpPr/>
          <p:nvPr/>
        </p:nvGrpSpPr>
        <p:grpSpPr>
          <a:xfrm>
            <a:off x="16003130" y="1028700"/>
            <a:ext cx="322443" cy="322443"/>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5" name="TextBox 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469993" y="1028700"/>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8" name="TextBox 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936857" y="1028700"/>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2017846" y="103548"/>
            <a:ext cx="13678704" cy="2005549"/>
          </a:xfrm>
          <a:prstGeom prst="rect">
            <a:avLst/>
          </a:prstGeom>
        </p:spPr>
        <p:txBody>
          <a:bodyPr lIns="0" tIns="0" rIns="0" bIns="0" rtlCol="0" anchor="t">
            <a:spAutoFit/>
          </a:bodyPr>
          <a:lstStyle/>
          <a:p>
            <a:pPr>
              <a:lnSpc>
                <a:spcPts val="8249"/>
              </a:lnSpc>
            </a:pPr>
            <a:r>
              <a:rPr lang="en-US" sz="5499" b="1" dirty="0">
                <a:solidFill>
                  <a:srgbClr val="000000"/>
                </a:solidFill>
                <a:latin typeface="Times New Roman Bold"/>
                <a:ea typeface="Times New Roman Bold"/>
                <a:cs typeface="Times New Roman Bold"/>
                <a:sym typeface="Times New Roman Bold"/>
              </a:rPr>
              <a:t>FICTIONAL PATIENT PROFILE &amp; RISK FACTORS</a:t>
            </a:r>
          </a:p>
        </p:txBody>
      </p:sp>
      <p:sp>
        <p:nvSpPr>
          <p:cNvPr id="16" name="TextBox 16"/>
          <p:cNvSpPr txBox="1"/>
          <p:nvPr/>
        </p:nvSpPr>
        <p:spPr>
          <a:xfrm>
            <a:off x="11504807" y="8871345"/>
            <a:ext cx="5432050" cy="612155"/>
          </a:xfrm>
          <a:prstGeom prst="rect">
            <a:avLst/>
          </a:prstGeom>
        </p:spPr>
        <p:txBody>
          <a:bodyPr lIns="0" tIns="0" rIns="0" bIns="0" rtlCol="0" anchor="t">
            <a:spAutoFit/>
          </a:bodyPr>
          <a:lstStyle/>
          <a:p>
            <a:pPr algn="ctr">
              <a:lnSpc>
                <a:spcPts val="2549"/>
              </a:lnSpc>
            </a:pPr>
            <a:r>
              <a:rPr lang="en-US" sz="1699" b="1" dirty="0">
                <a:solidFill>
                  <a:srgbClr val="000000"/>
                </a:solidFill>
                <a:latin typeface="Times New Roman Bold"/>
                <a:ea typeface="Times New Roman Bold"/>
                <a:cs typeface="Times New Roman Bold"/>
                <a:sym typeface="Times New Roman Bold"/>
              </a:rPr>
              <a:t>Figure 8: Risk factors of cardiovascular disease </a:t>
            </a:r>
          </a:p>
          <a:p>
            <a:pPr algn="ctr">
              <a:lnSpc>
                <a:spcPts val="2549"/>
              </a:lnSpc>
            </a:pPr>
            <a:r>
              <a:rPr lang="en-US" sz="1699" dirty="0">
                <a:solidFill>
                  <a:srgbClr val="000000"/>
                </a:solidFill>
                <a:latin typeface="Times New Roman Bold"/>
                <a:ea typeface="Times New Roman"/>
                <a:cs typeface="Times New Roman Bold"/>
                <a:sym typeface="Times New Roman Bold"/>
              </a:rPr>
              <a:t>(Source: Self-assessed)</a:t>
            </a:r>
            <a:endParaRPr lang="en-US" sz="1699" dirty="0">
              <a:solidFill>
                <a:srgbClr val="000000"/>
              </a:solidFill>
              <a:latin typeface="Times New Roman"/>
              <a:ea typeface="Times New Roman"/>
              <a:cs typeface="Times New Roman"/>
              <a:sym typeface="Times New Roman"/>
            </a:endParaRPr>
          </a:p>
        </p:txBody>
      </p:sp>
      <p:sp>
        <p:nvSpPr>
          <p:cNvPr id="12" name="TextBox 22">
            <a:extLst>
              <a:ext uri="{FF2B5EF4-FFF2-40B4-BE49-F238E27FC236}">
                <a16:creationId xmlns:a16="http://schemas.microsoft.com/office/drawing/2014/main" id="{949217DA-3C6F-8729-C624-B0ECFC04BE0F}"/>
              </a:ext>
            </a:extLst>
          </p:cNvPr>
          <p:cNvSpPr txBox="1"/>
          <p:nvPr/>
        </p:nvSpPr>
        <p:spPr>
          <a:xfrm>
            <a:off x="1375282" y="3467100"/>
            <a:ext cx="7298642" cy="4560992"/>
          </a:xfrm>
          <a:prstGeom prst="rect">
            <a:avLst/>
          </a:prstGeom>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000" b="1" u="none" strike="noStrike" dirty="0">
                <a:effectLst/>
                <a:latin typeface="Times New Roman" panose="02020603050405020304" pitchFamily="18" charset="0"/>
                <a:ea typeface="Times New Roman" panose="02020603050405020304" pitchFamily="18" charset="0"/>
              </a:rPr>
              <a:t>Fictional patient</a:t>
            </a:r>
            <a:r>
              <a:rPr lang="en-GB" sz="2000" b="1" i="1" u="none" strike="noStrike" dirty="0">
                <a:effectLst/>
                <a:latin typeface="Times New Roman" panose="02020603050405020304" pitchFamily="18" charset="0"/>
                <a:ea typeface="Times New Roman" panose="02020603050405020304" pitchFamily="18" charset="0"/>
              </a:rPr>
              <a:t>:</a:t>
            </a:r>
            <a:r>
              <a:rPr lang="en-GB" sz="2000" u="none" strike="noStrike" dirty="0">
                <a:effectLst/>
                <a:latin typeface="Times New Roman" panose="02020603050405020304" pitchFamily="18" charset="0"/>
                <a:ea typeface="Times New Roman" panose="02020603050405020304" pitchFamily="18" charset="0"/>
              </a:rPr>
              <a:t> </a:t>
            </a:r>
            <a:r>
              <a:rPr lang="en-GB" sz="2000" dirty="0">
                <a:latin typeface="Times New Roman" panose="02020603050405020304" pitchFamily="18" charset="0"/>
                <a:ea typeface="Times New Roman" panose="02020603050405020304" pitchFamily="18" charset="0"/>
              </a:rPr>
              <a:t>Age 63 </a:t>
            </a:r>
            <a:r>
              <a:rPr lang="en-GB" sz="2000">
                <a:latin typeface="Times New Roman" panose="02020603050405020304" pitchFamily="18" charset="0"/>
                <a:ea typeface="Times New Roman" panose="02020603050405020304" pitchFamily="18" charset="0"/>
              </a:rPr>
              <a:t>year, Height175cm,weight 80kg</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b="1" u="none" strike="noStrike" dirty="0">
                <a:effectLst/>
                <a:latin typeface="Times New Roman" panose="02020603050405020304" pitchFamily="18" charset="0"/>
                <a:ea typeface="Times New Roman" panose="02020603050405020304" pitchFamily="18" charset="0"/>
              </a:rPr>
              <a:t>Occupation</a:t>
            </a:r>
            <a:r>
              <a:rPr lang="en-GB" sz="2000" b="1" i="1" u="none" strike="noStrike" dirty="0">
                <a:effectLst/>
                <a:latin typeface="Times New Roman" panose="02020603050405020304" pitchFamily="18" charset="0"/>
                <a:ea typeface="Times New Roman" panose="02020603050405020304" pitchFamily="18" charset="0"/>
              </a:rPr>
              <a:t>:</a:t>
            </a:r>
            <a:r>
              <a:rPr lang="en-GB" sz="2000" u="none" strike="noStrike" dirty="0">
                <a:effectLst/>
                <a:latin typeface="Times New Roman" panose="02020603050405020304" pitchFamily="18" charset="0"/>
                <a:ea typeface="Times New Roman" panose="02020603050405020304" pitchFamily="18" charset="0"/>
              </a:rPr>
              <a:t> Retired government professional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b="1" u="none" strike="noStrike" dirty="0">
                <a:effectLst/>
                <a:latin typeface="Times New Roman" panose="02020603050405020304" pitchFamily="18" charset="0"/>
                <a:ea typeface="Times New Roman" panose="02020603050405020304" pitchFamily="18" charset="0"/>
              </a:rPr>
              <a:t>Complaint:</a:t>
            </a:r>
            <a:r>
              <a:rPr lang="en-GB" sz="2000" u="none" strike="noStrike" dirty="0">
                <a:effectLst/>
                <a:latin typeface="Times New Roman" panose="02020603050405020304" pitchFamily="18" charset="0"/>
                <a:ea typeface="Times New Roman" panose="02020603050405020304" pitchFamily="18" charset="0"/>
              </a:rPr>
              <a:t> Increasing problems due to breathlessness while walking or using staircases along with occasional chest pain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b="1" u="none" strike="noStrike" dirty="0">
                <a:effectLst/>
                <a:latin typeface="Times New Roman" panose="02020603050405020304" pitchFamily="18" charset="0"/>
                <a:ea typeface="Times New Roman" panose="02020603050405020304" pitchFamily="18" charset="0"/>
              </a:rPr>
              <a:t>Clinical observation</a:t>
            </a:r>
            <a:r>
              <a:rPr lang="en-GB" sz="2000" b="1" i="1" u="none" strike="noStrike" dirty="0">
                <a:effectLst/>
                <a:latin typeface="Times New Roman" panose="02020603050405020304" pitchFamily="18" charset="0"/>
                <a:ea typeface="Times New Roman" panose="02020603050405020304" pitchFamily="18" charset="0"/>
              </a:rPr>
              <a:t>:</a:t>
            </a:r>
            <a:r>
              <a:rPr lang="en-GB" sz="2000" u="none" strike="noStrike" dirty="0">
                <a:effectLst/>
                <a:latin typeface="Times New Roman" panose="02020603050405020304" pitchFamily="18" charset="0"/>
                <a:ea typeface="Times New Roman" panose="02020603050405020304" pitchFamily="18" charset="0"/>
              </a:rPr>
              <a:t> Hypertension, diabetes and obesity along with the history of a former smoker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b="1" u="none" strike="noStrike" dirty="0">
                <a:effectLst/>
                <a:latin typeface="Times New Roman" panose="02020603050405020304" pitchFamily="18" charset="0"/>
                <a:ea typeface="Times New Roman" panose="02020603050405020304" pitchFamily="18" charset="0"/>
              </a:rPr>
              <a:t>Risk factors</a:t>
            </a:r>
            <a:r>
              <a:rPr lang="en-GB" sz="2000" b="1" i="1" u="none" strike="noStrike" dirty="0">
                <a:effectLst/>
                <a:latin typeface="Times New Roman" panose="02020603050405020304" pitchFamily="18" charset="0"/>
                <a:ea typeface="Times New Roman" panose="02020603050405020304" pitchFamily="18" charset="0"/>
              </a:rPr>
              <a:t>:</a:t>
            </a:r>
            <a:r>
              <a:rPr lang="en-GB" sz="2000" u="none" strike="noStrike" dirty="0">
                <a:effectLst/>
                <a:latin typeface="Times New Roman" panose="02020603050405020304" pitchFamily="18" charset="0"/>
                <a:ea typeface="Times New Roman" panose="02020603050405020304" pitchFamily="18" charset="0"/>
              </a:rPr>
              <a:t> Critical risk factors of CVD are obesity, hypertension, diabetes, diet, </a:t>
            </a:r>
            <a:r>
              <a:rPr lang="en-GB" sz="2000" u="none" strike="noStrike" dirty="0" err="1">
                <a:effectLst/>
                <a:latin typeface="Times New Roman" panose="02020603050405020304" pitchFamily="18" charset="0"/>
                <a:ea typeface="Times New Roman" panose="02020603050405020304" pitchFamily="18" charset="0"/>
              </a:rPr>
              <a:t>hyperlipidemia</a:t>
            </a:r>
            <a:r>
              <a:rPr lang="en-GB" sz="2000" u="none" strike="noStrike" dirty="0">
                <a:effectLst/>
                <a:latin typeface="Times New Roman" panose="02020603050405020304" pitchFamily="18" charset="0"/>
                <a:ea typeface="Times New Roman" panose="02020603050405020304" pitchFamily="18" charset="0"/>
              </a:rPr>
              <a:t> (</a:t>
            </a:r>
            <a:r>
              <a:rPr lang="en-GB" sz="2000" u="none" strike="noStrike" dirty="0" err="1">
                <a:effectLst/>
                <a:latin typeface="Times New Roman" panose="02020603050405020304" pitchFamily="18" charset="0"/>
                <a:ea typeface="Times New Roman" panose="02020603050405020304" pitchFamily="18" charset="0"/>
              </a:rPr>
              <a:t>Mohammadifard</a:t>
            </a:r>
            <a:r>
              <a:rPr lang="en-GB" sz="2000" u="none" strike="noStrike" dirty="0">
                <a:effectLst/>
                <a:latin typeface="Times New Roman" panose="02020603050405020304" pitchFamily="18" charset="0"/>
                <a:ea typeface="Times New Roman" panose="02020603050405020304" pitchFamily="18" charset="0"/>
              </a:rPr>
              <a:t> </a:t>
            </a:r>
            <a:r>
              <a:rPr lang="en-GB" sz="2000" i="1" u="none" strike="noStrike" dirty="0">
                <a:effectLst/>
                <a:latin typeface="Times New Roman" panose="02020603050405020304" pitchFamily="18" charset="0"/>
                <a:ea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rPr>
              <a:t> 2022).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uncontrollable risk factors are age and gender that cannot be managed. </a:t>
            </a:r>
            <a:endParaRPr lang="en-IN" sz="2000" u="none" strike="noStrike" dirty="0">
              <a:effectLst/>
              <a:latin typeface="Arial" panose="020B0604020202020204" pitchFamily="34" charset="0"/>
              <a:ea typeface="Arial" panose="020B0604020202020204" pitchFamily="34" charset="0"/>
            </a:endParaRPr>
          </a:p>
        </p:txBody>
      </p:sp>
      <p:pic>
        <p:nvPicPr>
          <p:cNvPr id="13" name="image3.png">
            <a:extLst>
              <a:ext uri="{FF2B5EF4-FFF2-40B4-BE49-F238E27FC236}">
                <a16:creationId xmlns:a16="http://schemas.microsoft.com/office/drawing/2014/main" id="{80771BF3-A94C-B18F-8864-9D005A124E40}"/>
              </a:ext>
            </a:extLst>
          </p:cNvPr>
          <p:cNvPicPr/>
          <p:nvPr/>
        </p:nvPicPr>
        <p:blipFill>
          <a:blip r:embed="rId7"/>
          <a:srcRect/>
          <a:stretch>
            <a:fillRect/>
          </a:stretch>
        </p:blipFill>
        <p:spPr>
          <a:xfrm>
            <a:off x="10591800" y="2705100"/>
            <a:ext cx="6829432" cy="5613718"/>
          </a:xfrm>
          <a:prstGeom prst="rect">
            <a:avLst/>
          </a:prstGeom>
          <a:ln/>
        </p:spPr>
      </p:pic>
      <p:pic>
        <p:nvPicPr>
          <p:cNvPr id="15" name="Recorded Sound">
            <a:hlinkClick r:id="" action="ppaction://media"/>
            <a:extLst>
              <a:ext uri="{FF2B5EF4-FFF2-40B4-BE49-F238E27FC236}">
                <a16:creationId xmlns:a16="http://schemas.microsoft.com/office/drawing/2014/main" id="{BF1B5521-0E3E-1D72-D826-FF5FB4EF747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036359" y="9429093"/>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375"/>
    </mc:Choice>
    <mc:Fallback>
      <p:transition spd="slow" advTm="57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375"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28700"/>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3" name="Group 3"/>
          <p:cNvGrpSpPr/>
          <p:nvPr/>
        </p:nvGrpSpPr>
        <p:grpSpPr>
          <a:xfrm>
            <a:off x="16003130" y="1028700"/>
            <a:ext cx="322443" cy="322443"/>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5" name="TextBox 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469993" y="1028700"/>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8" name="TextBox 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936857" y="1028700"/>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741497" y="537590"/>
            <a:ext cx="8115300" cy="2005549"/>
          </a:xfrm>
          <a:prstGeom prst="rect">
            <a:avLst/>
          </a:prstGeom>
        </p:spPr>
        <p:txBody>
          <a:bodyPr lIns="0" tIns="0" rIns="0" bIns="0" rtlCol="0" anchor="t">
            <a:spAutoFit/>
          </a:bodyPr>
          <a:lstStyle/>
          <a:p>
            <a:pPr>
              <a:lnSpc>
                <a:spcPts val="8249"/>
              </a:lnSpc>
            </a:pPr>
            <a:r>
              <a:rPr lang="en-US" sz="5499" b="1" dirty="0">
                <a:solidFill>
                  <a:srgbClr val="000000"/>
                </a:solidFill>
                <a:latin typeface="Times New Roman Bold"/>
                <a:ea typeface="Times New Roman Bold"/>
                <a:cs typeface="Times New Roman Bold"/>
                <a:sym typeface="Times New Roman Bold"/>
              </a:rPr>
              <a:t>USE OF ROUTINE HEALTH DATA</a:t>
            </a:r>
          </a:p>
        </p:txBody>
      </p:sp>
      <p:grpSp>
        <p:nvGrpSpPr>
          <p:cNvPr id="13" name="Group 13"/>
          <p:cNvGrpSpPr/>
          <p:nvPr/>
        </p:nvGrpSpPr>
        <p:grpSpPr>
          <a:xfrm>
            <a:off x="9680386" y="1028700"/>
            <a:ext cx="8854901" cy="885490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5" name="TextBox 1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9680386" y="5456150"/>
            <a:ext cx="4427450" cy="4427450"/>
            <a:chOff x="0" y="0"/>
            <a:chExt cx="406400" cy="406400"/>
          </a:xfrm>
        </p:grpSpPr>
        <p:sp>
          <p:nvSpPr>
            <p:cNvPr id="17" name="Freeform 17"/>
            <p:cNvSpPr/>
            <p:nvPr/>
          </p:nvSpPr>
          <p:spPr>
            <a:xfrm>
              <a:off x="0" y="0"/>
              <a:ext cx="406400" cy="406400"/>
            </a:xfrm>
            <a:custGeom>
              <a:avLst/>
              <a:gdLst/>
              <a:ahLst/>
              <a:cxnLst/>
              <a:rect l="l" t="t" r="r" b="b"/>
              <a:pathLst>
                <a:path w="406400" h="406400">
                  <a:moveTo>
                    <a:pt x="0" y="0"/>
                  </a:moveTo>
                  <a:lnTo>
                    <a:pt x="406400" y="0"/>
                  </a:lnTo>
                  <a:lnTo>
                    <a:pt x="406400" y="406400"/>
                  </a:lnTo>
                  <a:lnTo>
                    <a:pt x="0" y="406400"/>
                  </a:lnTo>
                  <a:close/>
                </a:path>
              </a:pathLst>
            </a:custGeom>
            <a:solidFill>
              <a:srgbClr val="5CD4C6"/>
            </a:solidFill>
          </p:spPr>
          <p:txBody>
            <a:bodyPr/>
            <a:lstStyle/>
            <a:p>
              <a:endParaRPr lang="en-GB"/>
            </a:p>
          </p:txBody>
        </p:sp>
        <p:sp>
          <p:nvSpPr>
            <p:cNvPr id="18" name="TextBox 18"/>
            <p:cNvSpPr txBox="1"/>
            <p:nvPr/>
          </p:nvSpPr>
          <p:spPr>
            <a:xfrm>
              <a:off x="0" y="-57150"/>
              <a:ext cx="406400" cy="463550"/>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1671065" y="9191625"/>
            <a:ext cx="5432050" cy="612155"/>
          </a:xfrm>
          <a:prstGeom prst="rect">
            <a:avLst/>
          </a:prstGeom>
        </p:spPr>
        <p:txBody>
          <a:bodyPr lIns="0" tIns="0" rIns="0" bIns="0" rtlCol="0" anchor="t">
            <a:spAutoFit/>
          </a:bodyPr>
          <a:lstStyle/>
          <a:p>
            <a:pPr algn="ctr">
              <a:lnSpc>
                <a:spcPts val="2549"/>
              </a:lnSpc>
            </a:pPr>
            <a:r>
              <a:rPr lang="en-US" sz="1699" b="1" dirty="0">
                <a:solidFill>
                  <a:srgbClr val="000000"/>
                </a:solidFill>
                <a:latin typeface="Times New Roman Bold"/>
                <a:ea typeface="Times New Roman Bold"/>
                <a:cs typeface="Times New Roman Bold"/>
                <a:sym typeface="Times New Roman Bold"/>
              </a:rPr>
              <a:t>Figure 9: Key uses of routine health data </a:t>
            </a:r>
          </a:p>
          <a:p>
            <a:pPr algn="ctr">
              <a:lnSpc>
                <a:spcPts val="2549"/>
              </a:lnSpc>
            </a:pPr>
            <a:r>
              <a:rPr lang="en-US" sz="1699" dirty="0">
                <a:solidFill>
                  <a:srgbClr val="000000"/>
                </a:solidFill>
                <a:latin typeface="Times New Roman Bold"/>
                <a:ea typeface="Times New Roman"/>
                <a:cs typeface="Times New Roman Bold"/>
                <a:sym typeface="Times New Roman Bold"/>
              </a:rPr>
              <a:t>(</a:t>
            </a:r>
            <a:r>
              <a:rPr lang="en-US" sz="1699" dirty="0">
                <a:solidFill>
                  <a:srgbClr val="000000"/>
                </a:solidFill>
                <a:latin typeface="Times New Roman" panose="02020603050405020304" pitchFamily="18" charset="0"/>
                <a:ea typeface="Times New Roman"/>
                <a:cs typeface="Times New Roman" panose="02020603050405020304" pitchFamily="18" charset="0"/>
                <a:sym typeface="Times New Roman Bold"/>
              </a:rPr>
              <a:t>Source</a:t>
            </a:r>
            <a:r>
              <a:rPr lang="en-US" sz="1699" dirty="0">
                <a:solidFill>
                  <a:srgbClr val="000000"/>
                </a:solidFill>
                <a:latin typeface="Times New Roman Bold"/>
                <a:ea typeface="Times New Roman"/>
                <a:cs typeface="Times New Roman Bold"/>
                <a:sym typeface="Times New Roman Bold"/>
              </a:rPr>
              <a:t>: </a:t>
            </a:r>
            <a:r>
              <a:rPr lang="en-GB" sz="1800" dirty="0">
                <a:effectLst/>
                <a:latin typeface="Times New Roman" panose="02020603050405020304" pitchFamily="18" charset="0"/>
                <a:ea typeface="Times New Roman" panose="02020603050405020304" pitchFamily="18" charset="0"/>
              </a:rPr>
              <a:t>Xie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2023</a:t>
            </a:r>
            <a:r>
              <a:rPr lang="en-US" sz="1699" dirty="0">
                <a:solidFill>
                  <a:srgbClr val="000000"/>
                </a:solidFill>
                <a:latin typeface="Times New Roman Bold"/>
                <a:ea typeface="Times New Roman"/>
                <a:cs typeface="Times New Roman Bold"/>
                <a:sym typeface="Times New Roman Bold"/>
              </a:rPr>
              <a:t>)</a:t>
            </a:r>
            <a:endParaRPr lang="en-US" sz="1699" dirty="0">
              <a:solidFill>
                <a:srgbClr val="000000"/>
              </a:solidFill>
              <a:latin typeface="Times New Roman"/>
              <a:ea typeface="Times New Roman"/>
              <a:cs typeface="Times New Roman"/>
              <a:sym typeface="Times New Roman"/>
            </a:endParaRPr>
          </a:p>
        </p:txBody>
      </p:sp>
      <p:sp>
        <p:nvSpPr>
          <p:cNvPr id="19" name="TextBox 22">
            <a:extLst>
              <a:ext uri="{FF2B5EF4-FFF2-40B4-BE49-F238E27FC236}">
                <a16:creationId xmlns:a16="http://schemas.microsoft.com/office/drawing/2014/main" id="{34ED5283-9A91-3668-2571-BEED129B82AF}"/>
              </a:ext>
            </a:extLst>
          </p:cNvPr>
          <p:cNvSpPr txBox="1"/>
          <p:nvPr/>
        </p:nvSpPr>
        <p:spPr>
          <a:xfrm>
            <a:off x="10406498" y="3720908"/>
            <a:ext cx="7298642" cy="3637662"/>
          </a:xfrm>
          <a:prstGeom prst="rect">
            <a:avLst/>
          </a:prstGeom>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routine health data indicates the information through daily clinical encounters.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Use of routine health data is centralised within risk stratification, population health measurement</a:t>
            </a:r>
            <a:r>
              <a:rPr lang="en-GB" sz="2000" dirty="0">
                <a:latin typeface="Times New Roman" panose="02020603050405020304" pitchFamily="18" charset="0"/>
                <a:ea typeface="Times New Roman" panose="02020603050405020304" pitchFamily="18" charset="0"/>
              </a:rPr>
              <a:t> </a:t>
            </a:r>
            <a:r>
              <a:rPr lang="en-GB" sz="2000" u="none" strike="noStrike" dirty="0">
                <a:effectLst/>
                <a:latin typeface="Times New Roman" panose="02020603050405020304" pitchFamily="18" charset="0"/>
                <a:ea typeface="Times New Roman" panose="02020603050405020304" pitchFamily="18" charset="0"/>
              </a:rPr>
              <a:t>(</a:t>
            </a:r>
            <a:r>
              <a:rPr lang="en-GB" sz="2000" u="none" strike="noStrike" dirty="0" err="1">
                <a:effectLst/>
                <a:latin typeface="Times New Roman" panose="02020603050405020304" pitchFamily="18" charset="0"/>
                <a:ea typeface="Times New Roman" panose="02020603050405020304" pitchFamily="18" charset="0"/>
              </a:rPr>
              <a:t>Yusuph</a:t>
            </a:r>
            <a:r>
              <a:rPr lang="en-GB" sz="2000" u="none" strike="noStrike" dirty="0">
                <a:effectLst/>
                <a:latin typeface="Times New Roman" panose="02020603050405020304" pitchFamily="18" charset="0"/>
                <a:ea typeface="Times New Roman" panose="02020603050405020304" pitchFamily="18" charset="0"/>
              </a:rPr>
              <a:t> </a:t>
            </a:r>
            <a:r>
              <a:rPr lang="en-GB" sz="2000" i="1" u="none" strike="noStrike" dirty="0">
                <a:effectLst/>
                <a:latin typeface="Times New Roman" panose="02020603050405020304" pitchFamily="18" charset="0"/>
                <a:ea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rPr>
              <a:t> 2024).</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Examples of routine health data related to CVD are BMI or Body Mass Index, Blood Pressure Readings (BPR) (Carvalho </a:t>
            </a:r>
            <a:r>
              <a:rPr lang="en-GB" sz="2000" i="1" u="none" strike="noStrike" dirty="0">
                <a:effectLst/>
                <a:latin typeface="Times New Roman" panose="02020603050405020304" pitchFamily="18" charset="0"/>
                <a:ea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rPr>
              <a:t> 2024)</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These potential uses of routine health data validate primary prevention of heart attacks</a:t>
            </a:r>
            <a:r>
              <a:rPr lang="en-GB" sz="2000" dirty="0">
                <a:latin typeface="Times New Roman" panose="02020603050405020304" pitchFamily="18" charset="0"/>
                <a:ea typeface="Times New Roman" panose="02020603050405020304" pitchFamily="18" charset="0"/>
              </a:rPr>
              <a:t>.</a:t>
            </a:r>
            <a:endParaRPr lang="en-IN" sz="2000" u="none" strike="noStrike" dirty="0">
              <a:effectLst/>
              <a:latin typeface="Arial" panose="020B0604020202020204" pitchFamily="34" charset="0"/>
              <a:ea typeface="Arial" panose="020B0604020202020204" pitchFamily="34" charset="0"/>
            </a:endParaRPr>
          </a:p>
        </p:txBody>
      </p:sp>
      <p:pic>
        <p:nvPicPr>
          <p:cNvPr id="21" name="image2.png">
            <a:extLst>
              <a:ext uri="{FF2B5EF4-FFF2-40B4-BE49-F238E27FC236}">
                <a16:creationId xmlns:a16="http://schemas.microsoft.com/office/drawing/2014/main" id="{CFB50523-AD45-9AA1-7B50-BC9C600E0519}"/>
              </a:ext>
            </a:extLst>
          </p:cNvPr>
          <p:cNvPicPr/>
          <p:nvPr/>
        </p:nvPicPr>
        <p:blipFill>
          <a:blip r:embed="rId7"/>
          <a:srcRect b="3487"/>
          <a:stretch>
            <a:fillRect/>
          </a:stretch>
        </p:blipFill>
        <p:spPr>
          <a:xfrm>
            <a:off x="1028700" y="3238500"/>
            <a:ext cx="7578915" cy="5410199"/>
          </a:xfrm>
          <a:prstGeom prst="rect">
            <a:avLst/>
          </a:prstGeom>
          <a:ln/>
        </p:spPr>
      </p:pic>
      <p:pic>
        <p:nvPicPr>
          <p:cNvPr id="22" name="Recorded Sound">
            <a:hlinkClick r:id="" action="ppaction://media"/>
            <a:extLst>
              <a:ext uri="{FF2B5EF4-FFF2-40B4-BE49-F238E27FC236}">
                <a16:creationId xmlns:a16="http://schemas.microsoft.com/office/drawing/2014/main" id="{13E82C2D-996E-B966-17E7-0685B91B19F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6854396" y="9655034"/>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0792"/>
    </mc:Choice>
    <mc:Fallback>
      <p:transition spd="slow" advTm="50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792"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28700"/>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3" name="Group 3"/>
          <p:cNvGrpSpPr/>
          <p:nvPr/>
        </p:nvGrpSpPr>
        <p:grpSpPr>
          <a:xfrm>
            <a:off x="16003130" y="1028700"/>
            <a:ext cx="322443" cy="322443"/>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5" name="TextBox 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469993" y="1028700"/>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8" name="TextBox 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936857" y="1028700"/>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741496" y="537590"/>
            <a:ext cx="13650903" cy="2103140"/>
          </a:xfrm>
          <a:prstGeom prst="rect">
            <a:avLst/>
          </a:prstGeom>
        </p:spPr>
        <p:txBody>
          <a:bodyPr wrap="square" lIns="0" tIns="0" rIns="0" bIns="0" rtlCol="0" anchor="t">
            <a:spAutoFit/>
          </a:bodyPr>
          <a:lstStyle/>
          <a:p>
            <a:pPr>
              <a:lnSpc>
                <a:spcPts val="8249"/>
              </a:lnSpc>
            </a:pPr>
            <a:r>
              <a:rPr lang="en-GB" sz="6000" b="1" dirty="0">
                <a:latin typeface="Times New Roman"/>
                <a:ea typeface="Times New Roman"/>
              </a:rPr>
              <a:t>CARE PLAN: TREATMENT &amp; MONITORING</a:t>
            </a:r>
            <a:endParaRPr lang="en-US" sz="5499" b="1" dirty="0">
              <a:solidFill>
                <a:srgbClr val="000000"/>
              </a:solidFill>
              <a:latin typeface="Times New Roman Bold"/>
              <a:ea typeface="Times New Roman Bold"/>
              <a:cs typeface="Times New Roman Bold"/>
              <a:sym typeface="Times New Roman Bold"/>
            </a:endParaRPr>
          </a:p>
        </p:txBody>
      </p:sp>
      <p:sp>
        <p:nvSpPr>
          <p:cNvPr id="20" name="TextBox 20"/>
          <p:cNvSpPr txBox="1"/>
          <p:nvPr/>
        </p:nvSpPr>
        <p:spPr>
          <a:xfrm>
            <a:off x="10350644" y="9029700"/>
            <a:ext cx="5432050" cy="291555"/>
          </a:xfrm>
          <a:prstGeom prst="rect">
            <a:avLst/>
          </a:prstGeom>
        </p:spPr>
        <p:txBody>
          <a:bodyPr lIns="0" tIns="0" rIns="0" bIns="0" rtlCol="0" anchor="t">
            <a:spAutoFit/>
          </a:bodyPr>
          <a:lstStyle/>
          <a:p>
            <a:pPr algn="ctr">
              <a:lnSpc>
                <a:spcPts val="2549"/>
              </a:lnSpc>
            </a:pPr>
            <a:r>
              <a:rPr lang="en-US" sz="1699" b="1" dirty="0">
                <a:solidFill>
                  <a:srgbClr val="000000"/>
                </a:solidFill>
                <a:latin typeface="Times New Roman Bold"/>
                <a:ea typeface="Times New Roman Bold"/>
                <a:cs typeface="Times New Roman Bold"/>
                <a:sym typeface="Times New Roman Bold"/>
              </a:rPr>
              <a:t>Figure 10:</a:t>
            </a:r>
            <a:endParaRPr lang="en-US" sz="1699" dirty="0">
              <a:solidFill>
                <a:srgbClr val="000000"/>
              </a:solidFill>
              <a:latin typeface="Times New Roman"/>
              <a:ea typeface="Times New Roman"/>
              <a:cs typeface="Times New Roman"/>
              <a:sym typeface="Times New Roman"/>
            </a:endParaRPr>
          </a:p>
        </p:txBody>
      </p:sp>
      <p:sp>
        <p:nvSpPr>
          <p:cNvPr id="13" name="TextBox 22">
            <a:extLst>
              <a:ext uri="{FF2B5EF4-FFF2-40B4-BE49-F238E27FC236}">
                <a16:creationId xmlns:a16="http://schemas.microsoft.com/office/drawing/2014/main" id="{80B74C5E-A299-3B4E-A532-9FAF432B97B4}"/>
              </a:ext>
            </a:extLst>
          </p:cNvPr>
          <p:cNvSpPr txBox="1"/>
          <p:nvPr/>
        </p:nvSpPr>
        <p:spPr>
          <a:xfrm>
            <a:off x="609600" y="4660641"/>
            <a:ext cx="7298642" cy="1611916"/>
          </a:xfrm>
          <a:prstGeom prst="rect">
            <a:avLst/>
          </a:prstGeom>
        </p:spPr>
        <p:txBody>
          <a:bodyPr lIns="0" tIns="0" rIns="0" bIns="0" rtlCol="0" anchor="t">
            <a:spAutoFit/>
          </a:bodyPr>
          <a:lstStyle/>
          <a:p>
            <a:pPr marL="342900" lvl="0" indent="-342900" algn="just">
              <a:lnSpc>
                <a:spcPct val="150000"/>
              </a:lnSpc>
              <a:buFont typeface="Arial" panose="020B0604020202020204" pitchFamily="34" charset="0"/>
              <a:buChar char="●"/>
            </a:pPr>
            <a:r>
              <a:rPr lang="en-GB" sz="1800" b="1" u="none" strike="noStrike" dirty="0">
                <a:effectLst/>
                <a:latin typeface="Times New Roman" panose="02020603050405020304" pitchFamily="18" charset="0"/>
                <a:ea typeface="Times New Roman" panose="02020603050405020304" pitchFamily="18" charset="0"/>
              </a:rPr>
              <a:t>Pharmacological treatment: </a:t>
            </a:r>
            <a:r>
              <a:rPr lang="en-GB" sz="1800" u="none" strike="noStrike" dirty="0">
                <a:effectLst/>
                <a:latin typeface="Times New Roman" panose="02020603050405020304" pitchFamily="18" charset="0"/>
                <a:ea typeface="Times New Roman" panose="02020603050405020304" pitchFamily="18" charset="0"/>
              </a:rPr>
              <a:t>Care and treatment planning for CVD indicates the management of lipid profile</a:t>
            </a:r>
            <a:r>
              <a:rPr lang="en-GB" dirty="0">
                <a:latin typeface="Times New Roman" panose="02020603050405020304" pitchFamily="18" charset="0"/>
                <a:ea typeface="Times New Roman" panose="02020603050405020304" pitchFamily="18" charset="0"/>
              </a:rPr>
              <a:t> </a:t>
            </a:r>
            <a:r>
              <a:rPr lang="en-GB" sz="1800" u="none" strike="noStrike" dirty="0">
                <a:effectLst/>
                <a:latin typeface="Times New Roman" panose="02020603050405020304" pitchFamily="18" charset="0"/>
                <a:ea typeface="Times New Roman" panose="02020603050405020304" pitchFamily="18" charset="0"/>
              </a:rPr>
              <a:t>(Mancia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2022).</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Lifestyle interventions like dietary management, moderate level of physical activities and monitoring and surveillance are also useful  </a:t>
            </a:r>
            <a:endParaRPr lang="en-IN" sz="1600" u="none" strike="noStrike" dirty="0">
              <a:effectLst/>
              <a:latin typeface="Arial" panose="020B0604020202020204" pitchFamily="34" charset="0"/>
              <a:ea typeface="Arial" panose="020B0604020202020204" pitchFamily="34" charset="0"/>
            </a:endParaRPr>
          </a:p>
        </p:txBody>
      </p:sp>
      <p:graphicFrame>
        <p:nvGraphicFramePr>
          <p:cNvPr id="14" name="Table 13">
            <a:extLst>
              <a:ext uri="{FF2B5EF4-FFF2-40B4-BE49-F238E27FC236}">
                <a16:creationId xmlns:a16="http://schemas.microsoft.com/office/drawing/2014/main" id="{94615013-3BF1-9248-F58E-7CDA69B1FDDB}"/>
              </a:ext>
            </a:extLst>
          </p:cNvPr>
          <p:cNvGraphicFramePr>
            <a:graphicFrameLocks noGrp="1"/>
          </p:cNvGraphicFramePr>
          <p:nvPr>
            <p:extLst>
              <p:ext uri="{D42A27DB-BD31-4B8C-83A1-F6EECF244321}">
                <p14:modId xmlns:p14="http://schemas.microsoft.com/office/powerpoint/2010/main" val="4223113295"/>
              </p:ext>
            </p:extLst>
          </p:nvPr>
        </p:nvGraphicFramePr>
        <p:xfrm>
          <a:off x="8686800" y="2970023"/>
          <a:ext cx="8411278" cy="5991119"/>
        </p:xfrm>
        <a:graphic>
          <a:graphicData uri="http://schemas.openxmlformats.org/drawingml/2006/table">
            <a:tbl>
              <a:tblPr>
                <a:tableStyleId>{7DF18680-E054-41AD-8BC1-D1AEF772440D}</a:tableStyleId>
              </a:tblPr>
              <a:tblGrid>
                <a:gridCol w="2174834">
                  <a:extLst>
                    <a:ext uri="{9D8B030D-6E8A-4147-A177-3AD203B41FA5}">
                      <a16:colId xmlns:a16="http://schemas.microsoft.com/office/drawing/2014/main" val="4138484862"/>
                    </a:ext>
                  </a:extLst>
                </a:gridCol>
                <a:gridCol w="1829165">
                  <a:extLst>
                    <a:ext uri="{9D8B030D-6E8A-4147-A177-3AD203B41FA5}">
                      <a16:colId xmlns:a16="http://schemas.microsoft.com/office/drawing/2014/main" val="4236367447"/>
                    </a:ext>
                  </a:extLst>
                </a:gridCol>
                <a:gridCol w="4407279">
                  <a:extLst>
                    <a:ext uri="{9D8B030D-6E8A-4147-A177-3AD203B41FA5}">
                      <a16:colId xmlns:a16="http://schemas.microsoft.com/office/drawing/2014/main" val="1896360224"/>
                    </a:ext>
                  </a:extLst>
                </a:gridCol>
              </a:tblGrid>
              <a:tr h="704187">
                <a:tc>
                  <a:txBody>
                    <a:bodyPr/>
                    <a:lstStyle/>
                    <a:p>
                      <a:pPr algn="ctr">
                        <a:lnSpc>
                          <a:spcPct val="150000"/>
                        </a:lnSpc>
                        <a:buNone/>
                      </a:pPr>
                      <a:r>
                        <a:rPr lang="en-GB" sz="1800" b="1" dirty="0">
                          <a:effectLst/>
                          <a:latin typeface="Times New Roman" panose="02020603050405020304" pitchFamily="18" charset="0"/>
                          <a:cs typeface="Times New Roman" panose="02020603050405020304" pitchFamily="18" charset="0"/>
                        </a:rPr>
                        <a:t>Monitoring Task</a:t>
                      </a:r>
                      <a:endParaRPr lang="en-IN" sz="1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ctr">
                        <a:lnSpc>
                          <a:spcPct val="150000"/>
                        </a:lnSpc>
                        <a:buNone/>
                      </a:pPr>
                      <a:r>
                        <a:rPr lang="en-GB" sz="1800" b="1" dirty="0">
                          <a:effectLst/>
                          <a:latin typeface="Times New Roman" panose="02020603050405020304" pitchFamily="18" charset="0"/>
                          <a:cs typeface="Times New Roman" panose="02020603050405020304" pitchFamily="18" charset="0"/>
                        </a:rPr>
                        <a:t>Frequency</a:t>
                      </a:r>
                      <a:endParaRPr lang="en-IN" sz="1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ctr">
                        <a:lnSpc>
                          <a:spcPct val="150000"/>
                        </a:lnSpc>
                        <a:buNone/>
                      </a:pPr>
                      <a:r>
                        <a:rPr lang="en-GB" sz="1800" b="1" dirty="0">
                          <a:effectLst/>
                          <a:latin typeface="Times New Roman" panose="02020603050405020304" pitchFamily="18" charset="0"/>
                          <a:cs typeface="Times New Roman" panose="02020603050405020304" pitchFamily="18" charset="0"/>
                        </a:rPr>
                        <a:t>Purpose</a:t>
                      </a:r>
                      <a:endParaRPr lang="en-IN" sz="1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extLst>
                  <a:ext uri="{0D108BD9-81ED-4DB2-BD59-A6C34878D82A}">
                    <a16:rowId xmlns:a16="http://schemas.microsoft.com/office/drawing/2014/main" val="2754711486"/>
                  </a:ext>
                </a:extLst>
              </a:tr>
              <a:tr h="993386">
                <a:tc>
                  <a:txBody>
                    <a:bodyPr/>
                    <a:lstStyle/>
                    <a:p>
                      <a:pPr algn="just">
                        <a:lnSpc>
                          <a:spcPct val="150000"/>
                        </a:lnSpc>
                        <a:buNone/>
                      </a:pPr>
                      <a:r>
                        <a:rPr lang="en-GB" sz="1800" b="1">
                          <a:effectLst/>
                          <a:latin typeface="Times New Roman" panose="02020603050405020304" pitchFamily="18" charset="0"/>
                          <a:cs typeface="Times New Roman" panose="02020603050405020304" pitchFamily="18" charset="0"/>
                        </a:rPr>
                        <a:t>Review of blood pressure </a:t>
                      </a:r>
                      <a:endParaRPr lang="en-IN" sz="1800" b="1">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just">
                        <a:lnSpc>
                          <a:spcPct val="150000"/>
                        </a:lnSpc>
                        <a:buNone/>
                      </a:pPr>
                      <a:r>
                        <a:rPr lang="en-GB" sz="1800" dirty="0">
                          <a:effectLst/>
                          <a:latin typeface="Times New Roman" panose="02020603050405020304" pitchFamily="18" charset="0"/>
                          <a:cs typeface="Times New Roman" panose="02020603050405020304" pitchFamily="18" charset="0"/>
                        </a:rPr>
                        <a:t>Every 3 to 6 months</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just">
                        <a:lnSpc>
                          <a:spcPct val="150000"/>
                        </a:lnSpc>
                        <a:buNone/>
                      </a:pPr>
                      <a:r>
                        <a:rPr lang="en-GB" sz="1800" dirty="0">
                          <a:effectLst/>
                          <a:latin typeface="Times New Roman" panose="02020603050405020304" pitchFamily="18" charset="0"/>
                          <a:cs typeface="Times New Roman" panose="02020603050405020304" pitchFamily="18" charset="0"/>
                        </a:rPr>
                        <a:t>Ensuring the target of usually &lt;140/90 mmHg among the patients.</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extLst>
                  <a:ext uri="{0D108BD9-81ED-4DB2-BD59-A6C34878D82A}">
                    <a16:rowId xmlns:a16="http://schemas.microsoft.com/office/drawing/2014/main" val="2735502479"/>
                  </a:ext>
                </a:extLst>
              </a:tr>
              <a:tr h="993386">
                <a:tc>
                  <a:txBody>
                    <a:bodyPr/>
                    <a:lstStyle/>
                    <a:p>
                      <a:pPr algn="just">
                        <a:lnSpc>
                          <a:spcPct val="150000"/>
                        </a:lnSpc>
                        <a:buNone/>
                      </a:pPr>
                      <a:r>
                        <a:rPr lang="en-GB" sz="1800" b="1">
                          <a:effectLst/>
                          <a:latin typeface="Times New Roman" panose="02020603050405020304" pitchFamily="18" charset="0"/>
                          <a:cs typeface="Times New Roman" panose="02020603050405020304" pitchFamily="18" charset="0"/>
                        </a:rPr>
                        <a:t>Lipid profile assessments (Blood Test)</a:t>
                      </a:r>
                      <a:endParaRPr lang="en-IN" sz="1800" b="1">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just">
                        <a:lnSpc>
                          <a:spcPct val="150000"/>
                        </a:lnSpc>
                        <a:buNone/>
                      </a:pPr>
                      <a:r>
                        <a:rPr lang="en-GB" sz="1800" dirty="0">
                          <a:effectLst/>
                          <a:latin typeface="Times New Roman" panose="02020603050405020304" pitchFamily="18" charset="0"/>
                          <a:cs typeface="Times New Roman" panose="02020603050405020304" pitchFamily="18" charset="0"/>
                        </a:rPr>
                        <a:t>Annually</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just">
                        <a:lnSpc>
                          <a:spcPct val="150000"/>
                        </a:lnSpc>
                        <a:buNone/>
                      </a:pPr>
                      <a:r>
                        <a:rPr lang="en-GB" sz="1800" dirty="0">
                          <a:effectLst/>
                          <a:latin typeface="Times New Roman" panose="02020603050405020304" pitchFamily="18" charset="0"/>
                          <a:cs typeface="Times New Roman" panose="02020603050405020304" pitchFamily="18" charset="0"/>
                        </a:rPr>
                        <a:t>Checking statin dosage for effectively lowering cholesterol level </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extLst>
                  <a:ext uri="{0D108BD9-81ED-4DB2-BD59-A6C34878D82A}">
                    <a16:rowId xmlns:a16="http://schemas.microsoft.com/office/drawing/2014/main" val="631596888"/>
                  </a:ext>
                </a:extLst>
              </a:tr>
              <a:tr h="993386">
                <a:tc>
                  <a:txBody>
                    <a:bodyPr/>
                    <a:lstStyle/>
                    <a:p>
                      <a:pPr algn="just">
                        <a:lnSpc>
                          <a:spcPct val="150000"/>
                        </a:lnSpc>
                        <a:buNone/>
                      </a:pPr>
                      <a:r>
                        <a:rPr lang="en-GB" sz="1800" b="1">
                          <a:effectLst/>
                          <a:latin typeface="Times New Roman" panose="02020603050405020304" pitchFamily="18" charset="0"/>
                          <a:cs typeface="Times New Roman" panose="02020603050405020304" pitchFamily="18" charset="0"/>
                        </a:rPr>
                        <a:t>Checking of urea &amp; electrolytes </a:t>
                      </a:r>
                      <a:endParaRPr lang="en-IN" sz="1800" b="1">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just">
                        <a:lnSpc>
                          <a:spcPct val="150000"/>
                        </a:lnSpc>
                        <a:buNone/>
                      </a:pPr>
                      <a:r>
                        <a:rPr lang="en-GB" sz="1800">
                          <a:effectLst/>
                          <a:latin typeface="Times New Roman" panose="02020603050405020304" pitchFamily="18" charset="0"/>
                          <a:cs typeface="Times New Roman" panose="02020603050405020304" pitchFamily="18" charset="0"/>
                        </a:rPr>
                        <a:t>Annually</a:t>
                      </a:r>
                      <a:endParaRPr lang="en-IN" sz="180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just">
                        <a:lnSpc>
                          <a:spcPct val="150000"/>
                        </a:lnSpc>
                        <a:buNone/>
                      </a:pPr>
                      <a:r>
                        <a:rPr lang="en-GB" sz="1800" dirty="0">
                          <a:effectLst/>
                          <a:latin typeface="Times New Roman" panose="02020603050405020304" pitchFamily="18" charset="0"/>
                          <a:cs typeface="Times New Roman" panose="02020603050405020304" pitchFamily="18" charset="0"/>
                        </a:rPr>
                        <a:t>Monitoring kidney functions </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extLst>
                  <a:ext uri="{0D108BD9-81ED-4DB2-BD59-A6C34878D82A}">
                    <a16:rowId xmlns:a16="http://schemas.microsoft.com/office/drawing/2014/main" val="2251070068"/>
                  </a:ext>
                </a:extLst>
              </a:tr>
              <a:tr h="993386">
                <a:tc>
                  <a:txBody>
                    <a:bodyPr/>
                    <a:lstStyle/>
                    <a:p>
                      <a:pPr algn="just">
                        <a:lnSpc>
                          <a:spcPct val="150000"/>
                        </a:lnSpc>
                        <a:buNone/>
                      </a:pPr>
                      <a:r>
                        <a:rPr lang="en-GB" sz="1800" b="1">
                          <a:effectLst/>
                          <a:latin typeface="Times New Roman" panose="02020603050405020304" pitchFamily="18" charset="0"/>
                          <a:cs typeface="Times New Roman" panose="02020603050405020304" pitchFamily="18" charset="0"/>
                        </a:rPr>
                        <a:t>Checking of heart rate </a:t>
                      </a:r>
                      <a:endParaRPr lang="en-IN" sz="1800" b="1">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just">
                        <a:lnSpc>
                          <a:spcPct val="150000"/>
                        </a:lnSpc>
                        <a:buNone/>
                      </a:pPr>
                      <a:r>
                        <a:rPr lang="en-GB" sz="1800">
                          <a:effectLst/>
                          <a:latin typeface="Times New Roman" panose="02020603050405020304" pitchFamily="18" charset="0"/>
                          <a:cs typeface="Times New Roman" panose="02020603050405020304" pitchFamily="18" charset="0"/>
                        </a:rPr>
                        <a:t>Every months</a:t>
                      </a:r>
                      <a:endParaRPr lang="en-IN" sz="180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just">
                        <a:lnSpc>
                          <a:spcPct val="150000"/>
                        </a:lnSpc>
                        <a:buNone/>
                      </a:pPr>
                      <a:r>
                        <a:rPr lang="en-GB" sz="1800" dirty="0">
                          <a:effectLst/>
                          <a:latin typeface="Times New Roman" panose="02020603050405020304" pitchFamily="18" charset="0"/>
                          <a:cs typeface="Times New Roman" panose="02020603050405020304" pitchFamily="18" charset="0"/>
                        </a:rPr>
                        <a:t>Monitoring the degree and frequency of heart rates along with breathing check </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extLst>
                  <a:ext uri="{0D108BD9-81ED-4DB2-BD59-A6C34878D82A}">
                    <a16:rowId xmlns:a16="http://schemas.microsoft.com/office/drawing/2014/main" val="2439827427"/>
                  </a:ext>
                </a:extLst>
              </a:tr>
              <a:tr h="993386">
                <a:tc>
                  <a:txBody>
                    <a:bodyPr/>
                    <a:lstStyle/>
                    <a:p>
                      <a:pPr algn="just">
                        <a:lnSpc>
                          <a:spcPct val="150000"/>
                        </a:lnSpc>
                        <a:buNone/>
                      </a:pPr>
                      <a:r>
                        <a:rPr lang="en-GB" sz="1800" b="1" dirty="0">
                          <a:effectLst/>
                          <a:latin typeface="Times New Roman" panose="02020603050405020304" pitchFamily="18" charset="0"/>
                          <a:cs typeface="Times New Roman" panose="02020603050405020304" pitchFamily="18" charset="0"/>
                        </a:rPr>
                        <a:t>Strict adherence to the medication</a:t>
                      </a:r>
                      <a:endParaRPr lang="en-IN" sz="1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just">
                        <a:lnSpc>
                          <a:spcPct val="150000"/>
                        </a:lnSpc>
                        <a:buNone/>
                      </a:pPr>
                      <a:r>
                        <a:rPr lang="en-GB" sz="1800">
                          <a:effectLst/>
                          <a:latin typeface="Times New Roman" panose="02020603050405020304" pitchFamily="18" charset="0"/>
                          <a:cs typeface="Times New Roman" panose="02020603050405020304" pitchFamily="18" charset="0"/>
                        </a:rPr>
                        <a:t>Every consultation</a:t>
                      </a:r>
                      <a:endParaRPr lang="en-IN" sz="180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tc>
                  <a:txBody>
                    <a:bodyPr/>
                    <a:lstStyle/>
                    <a:p>
                      <a:pPr algn="just">
                        <a:lnSpc>
                          <a:spcPct val="150000"/>
                        </a:lnSpc>
                        <a:buNone/>
                      </a:pPr>
                      <a:r>
                        <a:rPr lang="en-GB" sz="1800" dirty="0">
                          <a:effectLst/>
                          <a:latin typeface="Times New Roman" panose="02020603050405020304" pitchFamily="18" charset="0"/>
                          <a:cs typeface="Times New Roman" panose="02020603050405020304" pitchFamily="18" charset="0"/>
                        </a:rPr>
                        <a:t>Assessment of patients’ habits and lifestyle under the medication treatments </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96167" marR="96167" marT="64112" marB="64112"/>
                </a:tc>
                <a:extLst>
                  <a:ext uri="{0D108BD9-81ED-4DB2-BD59-A6C34878D82A}">
                    <a16:rowId xmlns:a16="http://schemas.microsoft.com/office/drawing/2014/main" val="2776862217"/>
                  </a:ext>
                </a:extLst>
              </a:tr>
            </a:tbl>
          </a:graphicData>
        </a:graphic>
      </p:graphicFrame>
      <p:pic>
        <p:nvPicPr>
          <p:cNvPr id="15" name="Recorded Sound">
            <a:hlinkClick r:id="" action="ppaction://media"/>
            <a:extLst>
              <a:ext uri="{FF2B5EF4-FFF2-40B4-BE49-F238E27FC236}">
                <a16:creationId xmlns:a16="http://schemas.microsoft.com/office/drawing/2014/main" id="{42332AB3-B7E1-970D-AD56-1E72800ED95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229071" y="948690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765"/>
    </mc:Choice>
    <mc:Fallback>
      <p:transition spd="slow" advTm="56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765"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28700"/>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3" name="Group 3"/>
          <p:cNvGrpSpPr/>
          <p:nvPr/>
        </p:nvGrpSpPr>
        <p:grpSpPr>
          <a:xfrm>
            <a:off x="16003130" y="1028700"/>
            <a:ext cx="322443" cy="322443"/>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5" name="TextBox 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469993" y="1028700"/>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8" name="TextBox 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936857" y="1028700"/>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741496" y="537590"/>
            <a:ext cx="13650903" cy="2020618"/>
          </a:xfrm>
          <a:prstGeom prst="rect">
            <a:avLst/>
          </a:prstGeom>
        </p:spPr>
        <p:txBody>
          <a:bodyPr wrap="square" lIns="0" tIns="0" rIns="0" bIns="0" rtlCol="0" anchor="t">
            <a:spAutoFit/>
          </a:bodyPr>
          <a:lstStyle/>
          <a:p>
            <a:pPr algn="ctr">
              <a:lnSpc>
                <a:spcPts val="8249"/>
              </a:lnSpc>
            </a:pPr>
            <a:r>
              <a:rPr lang="en-GB" sz="6000" b="1" dirty="0">
                <a:latin typeface="Times New Roman"/>
                <a:ea typeface="Times New Roman"/>
              </a:rPr>
              <a:t>COMMUNICATION &amp; ETHICAL CONSIDERATIONS</a:t>
            </a:r>
            <a:endParaRPr lang="en-US" sz="5499" b="1" dirty="0">
              <a:solidFill>
                <a:srgbClr val="000000"/>
              </a:solidFill>
              <a:latin typeface="Times New Roman Bold"/>
              <a:ea typeface="Times New Roman Bold"/>
              <a:cs typeface="Times New Roman Bold"/>
              <a:sym typeface="Times New Roman Bold"/>
            </a:endParaRPr>
          </a:p>
        </p:txBody>
      </p:sp>
      <p:sp>
        <p:nvSpPr>
          <p:cNvPr id="13" name="TextBox 22">
            <a:extLst>
              <a:ext uri="{FF2B5EF4-FFF2-40B4-BE49-F238E27FC236}">
                <a16:creationId xmlns:a16="http://schemas.microsoft.com/office/drawing/2014/main" id="{6E102328-0E51-B84C-E5A5-715391EF615A}"/>
              </a:ext>
            </a:extLst>
          </p:cNvPr>
          <p:cNvSpPr txBox="1"/>
          <p:nvPr/>
        </p:nvSpPr>
        <p:spPr>
          <a:xfrm>
            <a:off x="9690929" y="3057993"/>
            <a:ext cx="7298642" cy="4104906"/>
          </a:xfrm>
          <a:prstGeom prst="rect">
            <a:avLst/>
          </a:prstGeom>
        </p:spPr>
        <p:txBody>
          <a:bodyPr lIns="0" tIns="0" rIns="0" bIns="0" rtlCol="0" anchor="t">
            <a:spAutoFit/>
          </a:bodyPr>
          <a:lstStyle/>
          <a:p>
            <a:pPr algn="just">
              <a:lnSpc>
                <a:spcPct val="150000"/>
              </a:lnSpc>
              <a:buNone/>
            </a:pPr>
            <a:r>
              <a:rPr lang="en-GB" b="1" dirty="0">
                <a:effectLst/>
                <a:latin typeface="Times New Roman" panose="02020603050405020304" pitchFamily="18" charset="0"/>
                <a:ea typeface="Times New Roman" panose="02020603050405020304" pitchFamily="18" charset="0"/>
              </a:rPr>
              <a:t>Communication strategies </a:t>
            </a:r>
            <a:endParaRPr lang="en-IN"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Health literacy through appropriate medication methods and the use of visual presentations are significant communication strategies (Perrin </a:t>
            </a:r>
            <a:r>
              <a:rPr lang="en-GB" i="1" u="none" strike="noStrike" dirty="0">
                <a:effectLst/>
                <a:latin typeface="Times New Roman" panose="02020603050405020304" pitchFamily="18" charset="0"/>
                <a:ea typeface="Times New Roman" panose="02020603050405020304" pitchFamily="18" charset="0"/>
              </a:rPr>
              <a:t>et al.</a:t>
            </a:r>
            <a:r>
              <a:rPr lang="en-GB" u="none" strike="noStrike" dirty="0">
                <a:effectLst/>
                <a:latin typeface="Times New Roman" panose="02020603050405020304" pitchFamily="18" charset="0"/>
                <a:ea typeface="Times New Roman" panose="02020603050405020304" pitchFamily="18" charset="0"/>
              </a:rPr>
              <a:t> 2022).</a:t>
            </a:r>
            <a:endParaRPr lang="en-IN"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Motivational interviews through open-ended questions and affirmations regarding self-efficacy.</a:t>
            </a:r>
            <a:endParaRPr lang="en-IN" u="none" strike="noStrike" dirty="0">
              <a:effectLst/>
              <a:latin typeface="Arial" panose="020B0604020202020204" pitchFamily="34" charset="0"/>
              <a:ea typeface="Arial" panose="020B0604020202020204" pitchFamily="34" charset="0"/>
            </a:endParaRPr>
          </a:p>
          <a:p>
            <a:pPr algn="just">
              <a:lnSpc>
                <a:spcPct val="150000"/>
              </a:lnSpc>
              <a:buNone/>
            </a:pPr>
            <a:r>
              <a:rPr lang="en-GB" b="1" dirty="0">
                <a:effectLst/>
                <a:latin typeface="Times New Roman" panose="02020603050405020304" pitchFamily="18" charset="0"/>
                <a:ea typeface="Times New Roman" panose="02020603050405020304" pitchFamily="18" charset="0"/>
              </a:rPr>
              <a:t>Ethical considerations </a:t>
            </a:r>
            <a:endParaRPr lang="en-IN"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The overall care and treatment for the patients with cardiovascular disease have been based upon autonomy, non-maleficence, beneficence and justice, (Ayati </a:t>
            </a:r>
            <a:r>
              <a:rPr lang="en-GB" i="1" u="none" strike="noStrike" dirty="0">
                <a:effectLst/>
                <a:latin typeface="Times New Roman" panose="02020603050405020304" pitchFamily="18" charset="0"/>
                <a:ea typeface="Times New Roman" panose="02020603050405020304" pitchFamily="18" charset="0"/>
              </a:rPr>
              <a:t>et al.</a:t>
            </a:r>
            <a:r>
              <a:rPr lang="en-GB" u="none" strike="noStrike" dirty="0">
                <a:effectLst/>
                <a:latin typeface="Times New Roman" panose="02020603050405020304" pitchFamily="18" charset="0"/>
                <a:ea typeface="Times New Roman" panose="02020603050405020304" pitchFamily="18" charset="0"/>
              </a:rPr>
              <a:t> 2024).</a:t>
            </a:r>
            <a:endParaRPr lang="en-IN" u="none" strike="noStrike" dirty="0">
              <a:effectLst/>
              <a:latin typeface="Arial" panose="020B0604020202020204" pitchFamily="34" charset="0"/>
              <a:ea typeface="Arial" panose="020B0604020202020204" pitchFamily="34" charset="0"/>
            </a:endParaRPr>
          </a:p>
        </p:txBody>
      </p:sp>
      <p:pic>
        <p:nvPicPr>
          <p:cNvPr id="15" name="Picture 14">
            <a:extLst>
              <a:ext uri="{FF2B5EF4-FFF2-40B4-BE49-F238E27FC236}">
                <a16:creationId xmlns:a16="http://schemas.microsoft.com/office/drawing/2014/main" id="{879ED6B2-D08A-D67D-9338-B7D4145D870E}"/>
              </a:ext>
            </a:extLst>
          </p:cNvPr>
          <p:cNvPicPr>
            <a:picLocks noChangeAspect="1"/>
          </p:cNvPicPr>
          <p:nvPr/>
        </p:nvPicPr>
        <p:blipFill>
          <a:blip r:embed="rId7"/>
          <a:stretch>
            <a:fillRect/>
          </a:stretch>
        </p:blipFill>
        <p:spPr>
          <a:xfrm>
            <a:off x="685800" y="3086100"/>
            <a:ext cx="7618686" cy="5695295"/>
          </a:xfrm>
          <a:prstGeom prst="rect">
            <a:avLst/>
          </a:prstGeom>
        </p:spPr>
      </p:pic>
      <p:pic>
        <p:nvPicPr>
          <p:cNvPr id="14" name="Recorded Sound">
            <a:hlinkClick r:id="" action="ppaction://media"/>
            <a:extLst>
              <a:ext uri="{FF2B5EF4-FFF2-40B4-BE49-F238E27FC236}">
                <a16:creationId xmlns:a16="http://schemas.microsoft.com/office/drawing/2014/main" id="{B1FA75C3-E0FF-CF94-51C1-253D285AA35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6985389" y="925830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9673"/>
    </mc:Choice>
    <mc:Fallback>
      <p:transition spd="slow" advTm="39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673"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28700"/>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3" name="Group 3"/>
          <p:cNvGrpSpPr/>
          <p:nvPr/>
        </p:nvGrpSpPr>
        <p:grpSpPr>
          <a:xfrm>
            <a:off x="16003130" y="1028700"/>
            <a:ext cx="322443" cy="322443"/>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5" name="TextBox 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469993" y="1028700"/>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8" name="TextBox 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936857" y="1028700"/>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741496" y="537590"/>
            <a:ext cx="13650903" cy="969048"/>
          </a:xfrm>
          <a:prstGeom prst="rect">
            <a:avLst/>
          </a:prstGeom>
        </p:spPr>
        <p:txBody>
          <a:bodyPr wrap="square" lIns="0" tIns="0" rIns="0" bIns="0" rtlCol="0" anchor="t">
            <a:spAutoFit/>
          </a:bodyPr>
          <a:lstStyle/>
          <a:p>
            <a:pPr algn="ctr">
              <a:lnSpc>
                <a:spcPts val="8249"/>
              </a:lnSpc>
            </a:pPr>
            <a:r>
              <a:rPr lang="en-GB" sz="6000" b="1" dirty="0">
                <a:latin typeface="Times New Roman"/>
                <a:ea typeface="Times New Roman"/>
              </a:rPr>
              <a:t>CONCLUSION</a:t>
            </a:r>
            <a:endParaRPr lang="en-US" sz="5499" b="1" dirty="0">
              <a:solidFill>
                <a:srgbClr val="000000"/>
              </a:solidFill>
              <a:latin typeface="Times New Roman Bold"/>
              <a:ea typeface="Times New Roman Bold"/>
              <a:cs typeface="Times New Roman Bold"/>
              <a:sym typeface="Times New Roman Bold"/>
            </a:endParaRPr>
          </a:p>
        </p:txBody>
      </p:sp>
      <p:sp>
        <p:nvSpPr>
          <p:cNvPr id="21" name="TextBox 21"/>
          <p:cNvSpPr txBox="1"/>
          <p:nvPr/>
        </p:nvSpPr>
        <p:spPr>
          <a:xfrm>
            <a:off x="609600" y="2247900"/>
            <a:ext cx="7162800" cy="5867400"/>
          </a:xfrm>
          <a:prstGeom prst="rect">
            <a:avLst/>
          </a:prstGeom>
        </p:spPr>
        <p:txBody>
          <a:bodyPr wrap="square" lIns="0" tIns="0" rIns="0" bIns="0" rtlCol="0" anchor="t">
            <a:spAutoFit/>
          </a:bodyPr>
          <a:lstStyle/>
          <a:p>
            <a:pPr marL="342900" marR="0" lvl="0" indent="-342900" algn="just">
              <a:lnSpc>
                <a:spcPct val="150000"/>
              </a:lnSpc>
              <a:spcBef>
                <a:spcPts val="0"/>
              </a:spcBef>
              <a:spcAft>
                <a:spcPts val="0"/>
              </a:spcAft>
              <a:buFont typeface="Arial"/>
              <a:buChar char="●"/>
            </a:pPr>
            <a:r>
              <a:rPr lang="en-GB" sz="2800" dirty="0">
                <a:latin typeface="Times New Roman"/>
                <a:ea typeface="Times New Roman"/>
              </a:rPr>
              <a:t>ECC and ECR have been outlined as two significant metrics, concerning the increased prevalence of CVDs in the UK. </a:t>
            </a:r>
            <a:endParaRPr lang="en-US" sz="2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2800" dirty="0">
                <a:latin typeface="Times New Roman"/>
                <a:ea typeface="Times New Roman"/>
              </a:rPr>
              <a:t>Endothelial injury has been outlined as one of the most significant outcomes of CVDs in the UK.</a:t>
            </a:r>
            <a:endParaRPr lang="en-US" sz="2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2800" dirty="0">
                <a:latin typeface="Times New Roman"/>
                <a:ea typeface="Times New Roman"/>
              </a:rPr>
              <a:t>Structurally, reduced oxygen supply to myocardium has been conceptualised as key insight, concerning the prevalence of CVDs. </a:t>
            </a:r>
            <a:endParaRPr lang="en-US" sz="2800" u="none" strike="noStrike" dirty="0">
              <a:latin typeface="Times New Roman"/>
              <a:ea typeface="Times New Roman"/>
            </a:endParaRPr>
          </a:p>
        </p:txBody>
      </p:sp>
      <p:sp>
        <p:nvSpPr>
          <p:cNvPr id="16" name="TextBox 20"/>
          <p:cNvSpPr txBox="1"/>
          <p:nvPr/>
        </p:nvSpPr>
        <p:spPr>
          <a:xfrm>
            <a:off x="10210800" y="9334500"/>
            <a:ext cx="5432050" cy="641201"/>
          </a:xfrm>
          <a:prstGeom prst="rect">
            <a:avLst/>
          </a:prstGeom>
        </p:spPr>
        <p:txBody>
          <a:bodyPr lIns="0" tIns="0" rIns="0" bIns="0" rtlCol="0" anchor="t">
            <a:spAutoFit/>
          </a:bodyPr>
          <a:lstStyle/>
          <a:p>
            <a:pPr algn="ctr">
              <a:lnSpc>
                <a:spcPts val="2549"/>
              </a:lnSpc>
            </a:pPr>
            <a:r>
              <a:rPr lang="en-US" sz="1699" b="1" dirty="0">
                <a:solidFill>
                  <a:srgbClr val="000000"/>
                </a:solidFill>
                <a:latin typeface="Times New Roman Bold"/>
                <a:ea typeface="Times New Roman Bold"/>
                <a:cs typeface="Times New Roman Bold"/>
                <a:sym typeface="Times New Roman Bold"/>
              </a:rPr>
              <a:t>Figure 11: CVDs</a:t>
            </a:r>
          </a:p>
          <a:p>
            <a:pPr algn="ctr">
              <a:lnSpc>
                <a:spcPts val="2549"/>
              </a:lnSpc>
            </a:pPr>
            <a:r>
              <a:rPr lang="en-US" sz="1699" dirty="0">
                <a:solidFill>
                  <a:srgbClr val="000000"/>
                </a:solidFill>
                <a:latin typeface="Times New Roman"/>
                <a:ea typeface="Times New Roman"/>
                <a:cs typeface="Times New Roman"/>
                <a:sym typeface="Times New Roman"/>
              </a:rPr>
              <a:t>(Source: HQIP, 2025)</a:t>
            </a:r>
          </a:p>
        </p:txBody>
      </p:sp>
      <p:pic>
        <p:nvPicPr>
          <p:cNvPr id="4098" name="Picture 2"/>
          <p:cNvPicPr>
            <a:picLocks noChangeAspect="1" noChangeArrowheads="1"/>
          </p:cNvPicPr>
          <p:nvPr/>
        </p:nvPicPr>
        <p:blipFill>
          <a:blip r:embed="rId7"/>
          <a:srcRect/>
          <a:stretch>
            <a:fillRect/>
          </a:stretch>
        </p:blipFill>
        <p:spPr bwMode="auto">
          <a:xfrm>
            <a:off x="8610600" y="1714500"/>
            <a:ext cx="8191500" cy="7527706"/>
          </a:xfrm>
          <a:prstGeom prst="rect">
            <a:avLst/>
          </a:prstGeom>
          <a:noFill/>
          <a:ln w="9525">
            <a:noFill/>
            <a:miter lim="800000"/>
            <a:headEnd/>
            <a:tailEnd/>
          </a:ln>
          <a:effectLst/>
        </p:spPr>
      </p:pic>
      <p:pic>
        <p:nvPicPr>
          <p:cNvPr id="14" name="Recorded Sound">
            <a:hlinkClick r:id="" action="ppaction://media"/>
            <a:extLst>
              <a:ext uri="{FF2B5EF4-FFF2-40B4-BE49-F238E27FC236}">
                <a16:creationId xmlns:a16="http://schemas.microsoft.com/office/drawing/2014/main" id="{810FAB7E-A76E-E80F-61EF-AF70776CD5F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097284" y="941141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739"/>
    </mc:Choice>
    <mc:Fallback>
      <p:transition spd="slow" advTm="38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553"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800673"/>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2" cstate="print">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6003130" y="1028700"/>
            <a:ext cx="322443" cy="322443"/>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469993" y="1028700"/>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936857" y="1028700"/>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D4C6"/>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2186142" y="414337"/>
            <a:ext cx="13207388" cy="1028700"/>
          </a:xfrm>
          <a:prstGeom prst="rect">
            <a:avLst/>
          </a:prstGeom>
        </p:spPr>
        <p:txBody>
          <a:bodyPr lIns="0" tIns="0" rIns="0" bIns="0" rtlCol="0" anchor="t">
            <a:spAutoFit/>
          </a:bodyPr>
          <a:lstStyle/>
          <a:p>
            <a:pPr algn="ctr">
              <a:lnSpc>
                <a:spcPts val="8249"/>
              </a:lnSpc>
            </a:pPr>
            <a:r>
              <a:rPr lang="en-US" sz="5499" b="1" dirty="0">
                <a:solidFill>
                  <a:srgbClr val="000000"/>
                </a:solidFill>
                <a:latin typeface="Times New Roman Bold"/>
                <a:ea typeface="Times New Roman Bold"/>
                <a:cs typeface="Times New Roman Bold"/>
                <a:sym typeface="Times New Roman Bold"/>
              </a:rPr>
              <a:t>REFERENCES</a:t>
            </a:r>
          </a:p>
        </p:txBody>
      </p:sp>
      <p:sp>
        <p:nvSpPr>
          <p:cNvPr id="13" name="TextBox 13"/>
          <p:cNvSpPr txBox="1"/>
          <p:nvPr/>
        </p:nvSpPr>
        <p:spPr>
          <a:xfrm>
            <a:off x="838200" y="2171700"/>
            <a:ext cx="16444095" cy="7817525"/>
          </a:xfrm>
          <a:prstGeom prst="rect">
            <a:avLst/>
          </a:prstGeom>
        </p:spPr>
        <p:txBody>
          <a:bodyPr wrap="square" lIns="0" tIns="0" rIns="0" bIns="0" rtlCol="0" anchor="t">
            <a:spAutoFit/>
          </a:bodyPr>
          <a:lstStyle/>
          <a:p>
            <a:pPr marL="171450" indent="-171450" algn="just">
              <a:spcAft>
                <a:spcPts val="120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Ayati, A., </a:t>
            </a:r>
            <a:r>
              <a:rPr lang="en-IN" sz="800" dirty="0" err="1">
                <a:effectLst/>
                <a:latin typeface="Times New Roman" panose="02020603050405020304" pitchFamily="18" charset="0"/>
                <a:ea typeface="Times New Roman" panose="02020603050405020304" pitchFamily="18" charset="0"/>
              </a:rPr>
              <a:t>Payab</a:t>
            </a:r>
            <a:r>
              <a:rPr lang="en-IN" sz="800" dirty="0">
                <a:effectLst/>
                <a:latin typeface="Times New Roman" panose="02020603050405020304" pitchFamily="18" charset="0"/>
                <a:ea typeface="Times New Roman" panose="02020603050405020304" pitchFamily="18" charset="0"/>
              </a:rPr>
              <a:t>, M., Shadman, Z., Shojaei, A., Asadi, M., Sharifi, F., </a:t>
            </a:r>
            <a:r>
              <a:rPr lang="en-IN" sz="800" dirty="0" err="1">
                <a:effectLst/>
                <a:latin typeface="Times New Roman" panose="02020603050405020304" pitchFamily="18" charset="0"/>
                <a:ea typeface="Times New Roman" panose="02020603050405020304" pitchFamily="18" charset="0"/>
              </a:rPr>
              <a:t>Ebrahimpur</a:t>
            </a:r>
            <a:r>
              <a:rPr lang="en-IN" sz="800" dirty="0">
                <a:effectLst/>
                <a:latin typeface="Times New Roman" panose="02020603050405020304" pitchFamily="18" charset="0"/>
                <a:ea typeface="Times New Roman" panose="02020603050405020304" pitchFamily="18" charset="0"/>
              </a:rPr>
              <a:t>, M. and Larijani, B., (2024). ‘Ethics and healthcare in the older adult population’. </a:t>
            </a:r>
            <a:r>
              <a:rPr lang="en-IN" sz="800" i="1" dirty="0">
                <a:effectLst/>
                <a:latin typeface="Times New Roman" panose="02020603050405020304" pitchFamily="18" charset="0"/>
                <a:ea typeface="Times New Roman" panose="02020603050405020304" pitchFamily="18" charset="0"/>
              </a:rPr>
              <a:t>Journal of Medical Ethics and History of Medicine</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17</a:t>
            </a:r>
            <a:r>
              <a:rPr lang="en-IN" sz="800" dirty="0">
                <a:effectLst/>
                <a:latin typeface="Times New Roman" panose="02020603050405020304" pitchFamily="18" charset="0"/>
                <a:ea typeface="Times New Roman" panose="02020603050405020304" pitchFamily="18" charset="0"/>
              </a:rPr>
              <a:t>, p.12. Available at: </a:t>
            </a:r>
            <a:r>
              <a:rPr lang="en-IN" sz="800" u="sng" dirty="0">
                <a:solidFill>
                  <a:srgbClr val="0000FF"/>
                </a:solidFill>
                <a:effectLst/>
                <a:latin typeface="Times New Roman" panose="02020603050405020304" pitchFamily="18" charset="0"/>
                <a:ea typeface="Times New Roman" panose="02020603050405020304" pitchFamily="18" charset="0"/>
                <a:hlinkClick r:id="rId4"/>
              </a:rPr>
              <a:t>https://pmc.ncbi.nlm.nih.gov/articles/PMC12461129/</a:t>
            </a:r>
            <a:r>
              <a:rPr lang="en-IN" sz="800" dirty="0">
                <a:effectLst/>
                <a:latin typeface="Times New Roman" panose="02020603050405020304" pitchFamily="18" charset="0"/>
                <a:ea typeface="Times New Roman" panose="02020603050405020304" pitchFamily="18" charset="0"/>
              </a:rPr>
              <a:t> </a:t>
            </a:r>
          </a:p>
          <a:p>
            <a:pPr marL="171450" indent="-171450" algn="just">
              <a:spcAft>
                <a:spcPts val="1200"/>
              </a:spcAf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Bolaños, P. and Calderón, J.C., (2022). Excitation-contraction coupling in mammalian skeletal muscle: Blending old and last-decade research. </a:t>
            </a:r>
            <a:r>
              <a:rPr lang="en-GB" sz="800" i="1" dirty="0">
                <a:effectLst/>
                <a:latin typeface="Times New Roman" panose="02020603050405020304" pitchFamily="18" charset="0"/>
                <a:ea typeface="Times New Roman" panose="02020603050405020304" pitchFamily="18" charset="0"/>
              </a:rPr>
              <a:t>Frontiers in Physiology</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13</a:t>
            </a:r>
            <a:r>
              <a:rPr lang="en-GB" sz="800" dirty="0">
                <a:effectLst/>
                <a:latin typeface="Times New Roman" panose="02020603050405020304" pitchFamily="18" charset="0"/>
                <a:ea typeface="Times New Roman" panose="02020603050405020304" pitchFamily="18" charset="0"/>
              </a:rPr>
              <a:t>, p.989796.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5"/>
              </a:rPr>
              <a:t>https://www.frontiersin.org/journals/physiology/articles/10.3389/fphys.2022.989796/pdf</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Carvalho, T.D., Freitas, O.G.A.D., </a:t>
            </a:r>
            <a:r>
              <a:rPr lang="en-IN" sz="800" dirty="0" err="1">
                <a:effectLst/>
                <a:latin typeface="Times New Roman" panose="02020603050405020304" pitchFamily="18" charset="0"/>
                <a:ea typeface="Times New Roman" panose="02020603050405020304" pitchFamily="18" charset="0"/>
              </a:rPr>
              <a:t>Chalela</a:t>
            </a:r>
            <a:r>
              <a:rPr lang="en-IN" sz="800" dirty="0">
                <a:effectLst/>
                <a:latin typeface="Times New Roman" panose="02020603050405020304" pitchFamily="18" charset="0"/>
                <a:ea typeface="Times New Roman" panose="02020603050405020304" pitchFamily="18" charset="0"/>
              </a:rPr>
              <a:t>, W.A., </a:t>
            </a:r>
            <a:r>
              <a:rPr lang="en-IN" sz="800" dirty="0" err="1">
                <a:effectLst/>
                <a:latin typeface="Times New Roman" panose="02020603050405020304" pitchFamily="18" charset="0"/>
                <a:ea typeface="Times New Roman" panose="02020603050405020304" pitchFamily="18" charset="0"/>
              </a:rPr>
              <a:t>Hossri</a:t>
            </a:r>
            <a:r>
              <a:rPr lang="en-IN" sz="800" dirty="0">
                <a:effectLst/>
                <a:latin typeface="Times New Roman" panose="02020603050405020304" pitchFamily="18" charset="0"/>
                <a:ea typeface="Times New Roman" panose="02020603050405020304" pitchFamily="18" charset="0"/>
              </a:rPr>
              <a:t>, C.A.C., Milani, M., </a:t>
            </a:r>
            <a:r>
              <a:rPr lang="en-IN" sz="800" dirty="0" err="1">
                <a:effectLst/>
                <a:latin typeface="Times New Roman" panose="02020603050405020304" pitchFamily="18" charset="0"/>
                <a:ea typeface="Times New Roman" panose="02020603050405020304" pitchFamily="18" charset="0"/>
              </a:rPr>
              <a:t>Buglia</a:t>
            </a:r>
            <a:r>
              <a:rPr lang="en-IN" sz="800" dirty="0">
                <a:effectLst/>
                <a:latin typeface="Times New Roman" panose="02020603050405020304" pitchFamily="18" charset="0"/>
                <a:ea typeface="Times New Roman" panose="02020603050405020304" pitchFamily="18" charset="0"/>
              </a:rPr>
              <a:t>, S., Precoma, D.B., Falcao, A.M.G.M., Mastrocola, L.E., Castro, I. and Albuquerque, P.F.D., (2024). ‘Brazilian Guideline for Exercise Test in the Adult Population–2024’. </a:t>
            </a:r>
            <a:r>
              <a:rPr lang="en-IN" sz="800" i="1" dirty="0" err="1">
                <a:effectLst/>
                <a:latin typeface="Times New Roman" panose="02020603050405020304" pitchFamily="18" charset="0"/>
                <a:ea typeface="Times New Roman" panose="02020603050405020304" pitchFamily="18" charset="0"/>
              </a:rPr>
              <a:t>Arquivos</a:t>
            </a:r>
            <a:r>
              <a:rPr lang="en-IN" sz="800" i="1" dirty="0">
                <a:effectLst/>
                <a:latin typeface="Times New Roman" panose="02020603050405020304" pitchFamily="18" charset="0"/>
                <a:ea typeface="Times New Roman" panose="02020603050405020304" pitchFamily="18" charset="0"/>
              </a:rPr>
              <a:t> </a:t>
            </a:r>
            <a:r>
              <a:rPr lang="en-IN" sz="800" i="1" dirty="0" err="1">
                <a:effectLst/>
                <a:latin typeface="Times New Roman" panose="02020603050405020304" pitchFamily="18" charset="0"/>
                <a:ea typeface="Times New Roman" panose="02020603050405020304" pitchFamily="18" charset="0"/>
              </a:rPr>
              <a:t>Brasileiros</a:t>
            </a:r>
            <a:r>
              <a:rPr lang="en-IN" sz="800" i="1" dirty="0">
                <a:effectLst/>
                <a:latin typeface="Times New Roman" panose="02020603050405020304" pitchFamily="18" charset="0"/>
                <a:ea typeface="Times New Roman" panose="02020603050405020304" pitchFamily="18" charset="0"/>
              </a:rPr>
              <a:t> de </a:t>
            </a:r>
            <a:r>
              <a:rPr lang="en-IN" sz="800" i="1" dirty="0" err="1">
                <a:effectLst/>
                <a:latin typeface="Times New Roman" panose="02020603050405020304" pitchFamily="18" charset="0"/>
                <a:ea typeface="Times New Roman" panose="02020603050405020304" pitchFamily="18" charset="0"/>
              </a:rPr>
              <a:t>Cardiologia</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121</a:t>
            </a:r>
            <a:r>
              <a:rPr lang="en-IN" sz="800" dirty="0">
                <a:effectLst/>
                <a:latin typeface="Times New Roman" panose="02020603050405020304" pitchFamily="18" charset="0"/>
                <a:ea typeface="Times New Roman" panose="02020603050405020304" pitchFamily="18" charset="0"/>
              </a:rPr>
              <a:t>, p.e20240110. Available at: </a:t>
            </a:r>
            <a:r>
              <a:rPr lang="en-IN" sz="800" u="sng" dirty="0">
                <a:solidFill>
                  <a:srgbClr val="0000FF"/>
                </a:solidFill>
                <a:effectLst/>
                <a:latin typeface="Times New Roman" panose="02020603050405020304" pitchFamily="18" charset="0"/>
                <a:ea typeface="Times New Roman" panose="02020603050405020304" pitchFamily="18" charset="0"/>
                <a:hlinkClick r:id="rId6"/>
              </a:rPr>
              <a:t>https://doi.org/10.36660/abc.20240110i</a:t>
            </a:r>
            <a:r>
              <a:rPr lang="en-IN" sz="800" dirty="0">
                <a:effectLst/>
                <a:latin typeface="Times New Roman" panose="02020603050405020304" pitchFamily="18" charset="0"/>
                <a:ea typeface="Times New Roman" panose="02020603050405020304" pitchFamily="18" charset="0"/>
              </a:rPr>
              <a:t> </a:t>
            </a:r>
          </a:p>
          <a:p>
            <a:pPr marL="171450" indent="-171450" algn="just">
              <a:spcAft>
                <a:spcPts val="1200"/>
              </a:spcAft>
              <a:buFont typeface="Arial" panose="020B0604020202020204" pitchFamily="34" charset="0"/>
              <a:buChar char="•"/>
            </a:pPr>
            <a:r>
              <a:rPr lang="en-GB" sz="800" dirty="0">
                <a:solidFill>
                  <a:srgbClr val="000000"/>
                </a:solidFill>
                <a:effectLst/>
                <a:latin typeface="Times New Roman" panose="02020603050405020304" pitchFamily="18" charset="0"/>
                <a:ea typeface="Times New Roman" panose="02020603050405020304" pitchFamily="18" charset="0"/>
              </a:rPr>
              <a:t>Cleveland Clinic (2025) </a:t>
            </a:r>
            <a:r>
              <a:rPr lang="en-GB" sz="800" i="1" dirty="0">
                <a:solidFill>
                  <a:srgbClr val="000000"/>
                </a:solidFill>
                <a:effectLst/>
                <a:latin typeface="Times New Roman" panose="02020603050405020304" pitchFamily="18" charset="0"/>
                <a:ea typeface="Times New Roman" panose="02020603050405020304" pitchFamily="18" charset="0"/>
              </a:rPr>
              <a:t>Cardiovascular Disease</a:t>
            </a:r>
            <a:r>
              <a:rPr lang="en-GB" sz="800" dirty="0">
                <a:solidFill>
                  <a:srgbClr val="000000"/>
                </a:solidFill>
                <a:effectLst/>
                <a:latin typeface="Times New Roman" panose="02020603050405020304" pitchFamily="18" charset="0"/>
                <a:ea typeface="Times New Roman" panose="02020603050405020304" pitchFamily="18" charset="0"/>
              </a:rPr>
              <a:t>.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7"/>
              </a:rPr>
              <a:t>https://my.clevelandclinic.org/health/diseases/21493-cardiovascular-disease</a:t>
            </a:r>
            <a:r>
              <a:rPr lang="en-GB" sz="800" dirty="0">
                <a:effectLst/>
                <a:latin typeface="Times New Roman" panose="02020603050405020304" pitchFamily="18" charset="0"/>
                <a:ea typeface="Times New Roman" panose="02020603050405020304" pitchFamily="18" charset="0"/>
              </a:rPr>
              <a:t> </a:t>
            </a:r>
            <a:r>
              <a:rPr lang="en-GB" sz="800" dirty="0">
                <a:solidFill>
                  <a:srgbClr val="000000"/>
                </a:solidFill>
                <a:effectLst/>
                <a:latin typeface="Times New Roman" panose="02020603050405020304" pitchFamily="18" charset="0"/>
                <a:ea typeface="Times New Roman" panose="02020603050405020304" pitchFamily="18" charset="0"/>
              </a:rPr>
              <a:t>(Accessed: 8 February 2026).</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GB" sz="800" dirty="0" err="1">
                <a:solidFill>
                  <a:srgbClr val="000000"/>
                </a:solidFill>
                <a:effectLst/>
                <a:latin typeface="Times New Roman" panose="02020603050405020304" pitchFamily="18" charset="0"/>
                <a:ea typeface="Times New Roman" panose="02020603050405020304" pitchFamily="18" charset="0"/>
              </a:rPr>
              <a:t>Clevelandclinic</a:t>
            </a:r>
            <a:r>
              <a:rPr lang="en-GB" sz="800" dirty="0">
                <a:solidFill>
                  <a:srgbClr val="000000"/>
                </a:solidFill>
                <a:effectLst/>
                <a:latin typeface="Times New Roman" panose="02020603050405020304" pitchFamily="18" charset="0"/>
                <a:ea typeface="Times New Roman" panose="02020603050405020304" pitchFamily="18" charset="0"/>
              </a:rPr>
              <a:t> (2024) </a:t>
            </a:r>
            <a:r>
              <a:rPr lang="en-GB" sz="800" i="1" dirty="0">
                <a:solidFill>
                  <a:srgbClr val="000000"/>
                </a:solidFill>
                <a:effectLst/>
                <a:latin typeface="Times New Roman" panose="02020603050405020304" pitchFamily="18" charset="0"/>
                <a:ea typeface="Times New Roman" panose="02020603050405020304" pitchFamily="18" charset="0"/>
              </a:rPr>
              <a:t>Heart</a:t>
            </a:r>
            <a:r>
              <a:rPr lang="en-GB" sz="800" dirty="0">
                <a:solidFill>
                  <a:srgbClr val="000000"/>
                </a:solidFill>
                <a:effectLst/>
                <a:latin typeface="Times New Roman" panose="02020603050405020304" pitchFamily="18" charset="0"/>
                <a:ea typeface="Times New Roman" panose="02020603050405020304" pitchFamily="18" charset="0"/>
              </a:rPr>
              <a:t>.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8"/>
              </a:rPr>
              <a:t>https://my.clevelandclinic.org/health/body/21704-heart</a:t>
            </a:r>
            <a:r>
              <a:rPr lang="en-GB" sz="800" dirty="0">
                <a:effectLst/>
                <a:latin typeface="Times New Roman" panose="02020603050405020304" pitchFamily="18" charset="0"/>
                <a:ea typeface="Times New Roman" panose="02020603050405020304" pitchFamily="18" charset="0"/>
              </a:rPr>
              <a:t> </a:t>
            </a:r>
            <a:r>
              <a:rPr lang="en-GB" sz="800" dirty="0">
                <a:solidFill>
                  <a:srgbClr val="000000"/>
                </a:solidFill>
                <a:effectLst/>
                <a:latin typeface="Times New Roman" panose="02020603050405020304" pitchFamily="18" charset="0"/>
                <a:ea typeface="Times New Roman" panose="02020603050405020304" pitchFamily="18" charset="0"/>
              </a:rPr>
              <a:t>(Accessed: 8 February 2026).</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Davidson, L.J., Tang, G.H., Ho, E.C., </a:t>
            </a:r>
            <a:r>
              <a:rPr lang="en-GB" sz="800" dirty="0" err="1">
                <a:effectLst/>
                <a:latin typeface="Times New Roman" panose="02020603050405020304" pitchFamily="18" charset="0"/>
                <a:ea typeface="Times New Roman" panose="02020603050405020304" pitchFamily="18" charset="0"/>
              </a:rPr>
              <a:t>Fudim</a:t>
            </a:r>
            <a:r>
              <a:rPr lang="en-GB" sz="800" dirty="0">
                <a:effectLst/>
                <a:latin typeface="Times New Roman" panose="02020603050405020304" pitchFamily="18" charset="0"/>
                <a:ea typeface="Times New Roman" panose="02020603050405020304" pitchFamily="18" charset="0"/>
              </a:rPr>
              <a:t>, M., Frisoli, T., Camaj, A., Bowers, M.T., Masri, S.C., Atluri, P., Chikwe, J. and Mason, P.J., (2024). The tricuspid valve: a review of pathology, imaging, and current treatment options: a scientific statement from the American Heart Association. </a:t>
            </a:r>
            <a:r>
              <a:rPr lang="en-GB" sz="800" i="1" dirty="0">
                <a:effectLst/>
                <a:latin typeface="Times New Roman" panose="02020603050405020304" pitchFamily="18" charset="0"/>
                <a:ea typeface="Times New Roman" panose="02020603050405020304" pitchFamily="18" charset="0"/>
              </a:rPr>
              <a:t>Circulation</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149</a:t>
            </a:r>
            <a:r>
              <a:rPr lang="en-GB" sz="800" dirty="0">
                <a:effectLst/>
                <a:latin typeface="Times New Roman" panose="02020603050405020304" pitchFamily="18" charset="0"/>
                <a:ea typeface="Times New Roman" panose="02020603050405020304" pitchFamily="18" charset="0"/>
              </a:rPr>
              <a:t>(22), pp.e1223-e1238.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9"/>
              </a:rPr>
              <a:t>https://www.ahajournals.org/doi/pdf/10.1161/CIR.0000000000001232</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GB" sz="800" dirty="0">
                <a:solidFill>
                  <a:srgbClr val="000000"/>
                </a:solidFill>
                <a:effectLst/>
                <a:latin typeface="Times New Roman" panose="02020603050405020304" pitchFamily="18" charset="0"/>
                <a:ea typeface="Times New Roman" panose="02020603050405020304" pitchFamily="18" charset="0"/>
              </a:rPr>
              <a:t>EHJ (2026) </a:t>
            </a:r>
            <a:r>
              <a:rPr lang="en-GB" sz="800" i="1" dirty="0">
                <a:solidFill>
                  <a:srgbClr val="000000"/>
                </a:solidFill>
                <a:effectLst/>
                <a:latin typeface="Times New Roman" panose="02020603050405020304" pitchFamily="18" charset="0"/>
                <a:ea typeface="Times New Roman" panose="02020603050405020304" pitchFamily="18" charset="0"/>
              </a:rPr>
              <a:t>Heart Failure</a:t>
            </a:r>
            <a:r>
              <a:rPr lang="en-GB" sz="800" dirty="0">
                <a:solidFill>
                  <a:srgbClr val="000000"/>
                </a:solidFill>
                <a:effectLst/>
                <a:latin typeface="Times New Roman" panose="02020603050405020304" pitchFamily="18" charset="0"/>
                <a:ea typeface="Times New Roman" panose="02020603050405020304" pitchFamily="18" charset="0"/>
              </a:rPr>
              <a:t>.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10"/>
              </a:rPr>
              <a:t>https://academic.oup.com/eurheartj/pages/Heart_Failure</a:t>
            </a:r>
            <a:r>
              <a:rPr lang="en-GB" sz="800" dirty="0">
                <a:effectLst/>
                <a:latin typeface="Times New Roman" panose="02020603050405020304" pitchFamily="18" charset="0"/>
                <a:ea typeface="Times New Roman" panose="02020603050405020304" pitchFamily="18" charset="0"/>
              </a:rPr>
              <a:t> </a:t>
            </a:r>
            <a:r>
              <a:rPr lang="en-GB" sz="800" dirty="0">
                <a:solidFill>
                  <a:srgbClr val="000000"/>
                </a:solidFill>
                <a:effectLst/>
                <a:latin typeface="Times New Roman" panose="02020603050405020304" pitchFamily="18" charset="0"/>
                <a:ea typeface="Times New Roman" panose="02020603050405020304" pitchFamily="18" charset="0"/>
              </a:rPr>
              <a:t>(Accessed: 8 February 2026).</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Everyday Health, (2024). </a:t>
            </a:r>
            <a:r>
              <a:rPr lang="en-IN" sz="800" i="1" dirty="0">
                <a:effectLst/>
                <a:latin typeface="Times New Roman" panose="02020603050405020304" pitchFamily="18" charset="0"/>
                <a:ea typeface="Times New Roman" panose="02020603050405020304" pitchFamily="18" charset="0"/>
              </a:rPr>
              <a:t>What Is Heart Disease? Symptoms, Causes, Diagnosis, Treatment, and Prevention.</a:t>
            </a:r>
            <a:r>
              <a:rPr lang="en-IN" sz="800" dirty="0">
                <a:effectLst/>
                <a:latin typeface="Times New Roman" panose="02020603050405020304" pitchFamily="18" charset="0"/>
                <a:ea typeface="Times New Roman" panose="02020603050405020304" pitchFamily="18" charset="0"/>
              </a:rPr>
              <a:t> Available at: </a:t>
            </a:r>
            <a:r>
              <a:rPr lang="en-IN" sz="800" u="sng" dirty="0">
                <a:solidFill>
                  <a:srgbClr val="0000FF"/>
                </a:solidFill>
                <a:effectLst/>
                <a:latin typeface="Times New Roman" panose="02020603050405020304" pitchFamily="18" charset="0"/>
                <a:ea typeface="Times New Roman" panose="02020603050405020304" pitchFamily="18" charset="0"/>
                <a:hlinkClick r:id="rId11"/>
              </a:rPr>
              <a:t>https://www.everydayhealth.com/heart-disease/guide/</a:t>
            </a:r>
            <a:r>
              <a:rPr lang="en-IN" sz="800" dirty="0">
                <a:effectLst/>
                <a:latin typeface="Times New Roman" panose="02020603050405020304" pitchFamily="18" charset="0"/>
                <a:ea typeface="Times New Roman" panose="02020603050405020304" pitchFamily="18" charset="0"/>
              </a:rPr>
              <a:t> (Accessed: 9 February 2026).</a:t>
            </a:r>
          </a:p>
          <a:p>
            <a:pPr marL="171450" indent="-171450" algn="just">
              <a:spcAft>
                <a:spcPts val="1200"/>
              </a:spcAft>
              <a:buFont typeface="Arial" panose="020B0604020202020204" pitchFamily="34" charset="0"/>
              <a:buChar char="•"/>
            </a:pPr>
            <a:r>
              <a:rPr lang="en-GB" sz="800" dirty="0" err="1">
                <a:effectLst/>
                <a:latin typeface="Times New Roman" panose="02020603050405020304" pitchFamily="18" charset="0"/>
                <a:ea typeface="Times New Roman" panose="02020603050405020304" pitchFamily="18" charset="0"/>
              </a:rPr>
              <a:t>Fouragnan</a:t>
            </a:r>
            <a:r>
              <a:rPr lang="en-GB" sz="800" dirty="0">
                <a:effectLst/>
                <a:latin typeface="Times New Roman" panose="02020603050405020304" pitchFamily="18" charset="0"/>
                <a:ea typeface="Times New Roman" panose="02020603050405020304" pitchFamily="18" charset="0"/>
              </a:rPr>
              <a:t>, E.F., Hosking, B., Cheung, Y., Prakash, B., Rushworth, M. and Sel, A., (2024). Timing along the cardiac cycle modulates neural signals of reward-based learning. </a:t>
            </a:r>
            <a:r>
              <a:rPr lang="en-GB" sz="800" i="1" dirty="0">
                <a:effectLst/>
                <a:latin typeface="Times New Roman" panose="02020603050405020304" pitchFamily="18" charset="0"/>
                <a:ea typeface="Times New Roman" panose="02020603050405020304" pitchFamily="18" charset="0"/>
              </a:rPr>
              <a:t>Nature Communications</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15</a:t>
            </a:r>
            <a:r>
              <a:rPr lang="en-GB" sz="800" dirty="0">
                <a:effectLst/>
                <a:latin typeface="Times New Roman" panose="02020603050405020304" pitchFamily="18" charset="0"/>
                <a:ea typeface="Times New Roman" panose="02020603050405020304" pitchFamily="18" charset="0"/>
              </a:rPr>
              <a:t>(1), p.2976.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12"/>
              </a:rPr>
              <a:t>https://www.nature.com/articles/s41467-024-46921-5.pdf</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Fu, Z., Dong, R., Zheng, H., Wang, Z., Cao, B., Bai, J., Ma, M., Song, Z., Pan, F., Xia, L. and Wu, Y., (2024). Progress of conductivity and conduction velocity measured in human and animal hearts. </a:t>
            </a:r>
            <a:r>
              <a:rPr lang="en-GB" sz="800" i="1" dirty="0">
                <a:effectLst/>
                <a:latin typeface="Times New Roman" panose="02020603050405020304" pitchFamily="18" charset="0"/>
                <a:ea typeface="Times New Roman" panose="02020603050405020304" pitchFamily="18" charset="0"/>
              </a:rPr>
              <a:t>Reviews in Cardiovascular Medicine</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25</a:t>
            </a:r>
            <a:r>
              <a:rPr lang="en-GB" sz="800" dirty="0">
                <a:effectLst/>
                <a:latin typeface="Times New Roman" panose="02020603050405020304" pitchFamily="18" charset="0"/>
                <a:ea typeface="Times New Roman" panose="02020603050405020304" pitchFamily="18" charset="0"/>
              </a:rPr>
              <a:t>(10), p.364.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13"/>
              </a:rPr>
              <a:t>https://pmc.ncbi.nlm.nih.gov/articles/PMC11522836/</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GB" sz="800" dirty="0">
                <a:solidFill>
                  <a:srgbClr val="000000"/>
                </a:solidFill>
                <a:effectLst/>
                <a:latin typeface="Times New Roman" panose="02020603050405020304" pitchFamily="18" charset="0"/>
                <a:ea typeface="Times New Roman" panose="02020603050405020304" pitchFamily="18" charset="0"/>
              </a:rPr>
              <a:t>Gov.UK (2019) </a:t>
            </a:r>
            <a:r>
              <a:rPr lang="en-GB" sz="800" i="1" dirty="0">
                <a:solidFill>
                  <a:srgbClr val="000000"/>
                </a:solidFill>
                <a:effectLst/>
                <a:latin typeface="Times New Roman" panose="02020603050405020304" pitchFamily="18" charset="0"/>
                <a:ea typeface="Times New Roman" panose="02020603050405020304" pitchFamily="18" charset="0"/>
              </a:rPr>
              <a:t>Health matters: preventing cardiovascular disease</a:t>
            </a:r>
            <a:r>
              <a:rPr lang="en-GB" sz="800" dirty="0">
                <a:solidFill>
                  <a:srgbClr val="000000"/>
                </a:solidFill>
                <a:effectLst/>
                <a:latin typeface="Times New Roman" panose="02020603050405020304" pitchFamily="18" charset="0"/>
                <a:ea typeface="Times New Roman" panose="02020603050405020304" pitchFamily="18" charset="0"/>
              </a:rPr>
              <a:t>.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14"/>
              </a:rPr>
              <a:t>https://www.gov.uk/government/publications/health-matters-preventing-cardiovascular-disease/health-matters-preventing-cardiovascular-disease</a:t>
            </a:r>
            <a:r>
              <a:rPr lang="en-GB" sz="800" dirty="0">
                <a:effectLst/>
                <a:latin typeface="Times New Roman" panose="02020603050405020304" pitchFamily="18" charset="0"/>
                <a:ea typeface="Times New Roman" panose="02020603050405020304" pitchFamily="18" charset="0"/>
              </a:rPr>
              <a:t> </a:t>
            </a:r>
            <a:r>
              <a:rPr lang="en-GB" sz="800" dirty="0">
                <a:solidFill>
                  <a:srgbClr val="000000"/>
                </a:solidFill>
                <a:effectLst/>
                <a:latin typeface="Times New Roman" panose="02020603050405020304" pitchFamily="18" charset="0"/>
                <a:ea typeface="Times New Roman" panose="02020603050405020304" pitchFamily="18" charset="0"/>
              </a:rPr>
              <a:t>(Accessed: 8 February 2026).</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Gusev, E. and </a:t>
            </a:r>
            <a:r>
              <a:rPr lang="en-GB" sz="800" dirty="0" err="1">
                <a:effectLst/>
                <a:latin typeface="Times New Roman" panose="02020603050405020304" pitchFamily="18" charset="0"/>
                <a:ea typeface="Times New Roman" panose="02020603050405020304" pitchFamily="18" charset="0"/>
              </a:rPr>
              <a:t>Sarapultsev</a:t>
            </a:r>
            <a:r>
              <a:rPr lang="en-GB" sz="800" dirty="0">
                <a:effectLst/>
                <a:latin typeface="Times New Roman" panose="02020603050405020304" pitchFamily="18" charset="0"/>
                <a:ea typeface="Times New Roman" panose="02020603050405020304" pitchFamily="18" charset="0"/>
              </a:rPr>
              <a:t>, A., (2023). Atherosclerosis and inflammation: insights from the theory of general pathological processes. </a:t>
            </a:r>
            <a:r>
              <a:rPr lang="en-GB" sz="800" i="1" dirty="0">
                <a:effectLst/>
                <a:latin typeface="Times New Roman" panose="02020603050405020304" pitchFamily="18" charset="0"/>
                <a:ea typeface="Times New Roman" panose="02020603050405020304" pitchFamily="18" charset="0"/>
              </a:rPr>
              <a:t>International Journal of Molecular Sciences</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24</a:t>
            </a:r>
            <a:r>
              <a:rPr lang="en-GB" sz="800" dirty="0">
                <a:effectLst/>
                <a:latin typeface="Times New Roman" panose="02020603050405020304" pitchFamily="18" charset="0"/>
                <a:ea typeface="Times New Roman" panose="02020603050405020304" pitchFamily="18" charset="0"/>
              </a:rPr>
              <a:t>(9), p.7910.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15"/>
              </a:rPr>
              <a:t>https://www.mdpi.com/1422-0067/24/9/7910</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Held, C., </a:t>
            </a:r>
            <a:r>
              <a:rPr lang="en-IN" sz="800" dirty="0" err="1">
                <a:effectLst/>
                <a:latin typeface="Times New Roman" panose="02020603050405020304" pitchFamily="18" charset="0"/>
                <a:ea typeface="Times New Roman" panose="02020603050405020304" pitchFamily="18" charset="0"/>
              </a:rPr>
              <a:t>Hadziosmanovic</a:t>
            </a:r>
            <a:r>
              <a:rPr lang="en-IN" sz="800" dirty="0">
                <a:effectLst/>
                <a:latin typeface="Times New Roman" panose="02020603050405020304" pitchFamily="18" charset="0"/>
                <a:ea typeface="Times New Roman" panose="02020603050405020304" pitchFamily="18" charset="0"/>
              </a:rPr>
              <a:t>, N., Aylward, P.E., Hagström, E., Hochman, J.S., Stewart, R.A., White, H.D. and Wallentin, L., (2022). Body mass index and association with cardiovascular outcomes in patients with stable coronary heart disease–a STABILITY </a:t>
            </a:r>
            <a:r>
              <a:rPr lang="en-IN" sz="800" dirty="0" err="1">
                <a:effectLst/>
                <a:latin typeface="Times New Roman" panose="02020603050405020304" pitchFamily="18" charset="0"/>
                <a:ea typeface="Times New Roman" panose="02020603050405020304" pitchFamily="18" charset="0"/>
              </a:rPr>
              <a:t>substudy</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Journal of the American Heart Association</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11</a:t>
            </a:r>
            <a:r>
              <a:rPr lang="en-IN" sz="800" dirty="0">
                <a:effectLst/>
                <a:latin typeface="Times New Roman" panose="02020603050405020304" pitchFamily="18" charset="0"/>
                <a:ea typeface="Times New Roman" panose="02020603050405020304" pitchFamily="18" charset="0"/>
              </a:rPr>
              <a:t>(3), p.e023667. Available at: </a:t>
            </a:r>
            <a:r>
              <a:rPr lang="en-IN" sz="800" u="sng" dirty="0">
                <a:solidFill>
                  <a:srgbClr val="0000FF"/>
                </a:solidFill>
                <a:effectLst/>
                <a:latin typeface="Times New Roman" panose="02020603050405020304" pitchFamily="18" charset="0"/>
                <a:ea typeface="Times New Roman" panose="02020603050405020304" pitchFamily="18" charset="0"/>
                <a:hlinkClick r:id="rId16"/>
              </a:rPr>
              <a:t>https://www.ahajournals.org/doi/pdf/10.1161/JAHA.121.023667</a:t>
            </a:r>
            <a:r>
              <a:rPr lang="en-IN" sz="800" dirty="0">
                <a:effectLst/>
                <a:latin typeface="Times New Roman" panose="02020603050405020304" pitchFamily="18" charset="0"/>
                <a:ea typeface="Times New Roman" panose="02020603050405020304" pitchFamily="18" charset="0"/>
              </a:rPr>
              <a:t> </a:t>
            </a:r>
          </a:p>
          <a:p>
            <a:pPr marL="171450" indent="-171450" algn="just">
              <a:spcAft>
                <a:spcPts val="1200"/>
              </a:spcAft>
              <a:buFont typeface="Arial" panose="020B0604020202020204" pitchFamily="34" charset="0"/>
              <a:buChar char="•"/>
            </a:pPr>
            <a:r>
              <a:rPr lang="en-GB" sz="800" dirty="0">
                <a:solidFill>
                  <a:srgbClr val="000000"/>
                </a:solidFill>
                <a:effectLst/>
                <a:latin typeface="Times New Roman" panose="02020603050405020304" pitchFamily="18" charset="0"/>
                <a:ea typeface="Times New Roman" panose="02020603050405020304" pitchFamily="18" charset="0"/>
              </a:rPr>
              <a:t>HQIP (2025) </a:t>
            </a:r>
            <a:r>
              <a:rPr lang="en-GB" sz="800" i="1" dirty="0">
                <a:effectLst/>
                <a:latin typeface="Times New Roman" panose="02020603050405020304" pitchFamily="18" charset="0"/>
                <a:ea typeface="Times New Roman" panose="02020603050405020304" pitchFamily="18" charset="0"/>
              </a:rPr>
              <a:t>Summary of results for people admitted to hospital with stroke</a:t>
            </a:r>
            <a:r>
              <a:rPr lang="en-GB" sz="800" dirty="0">
                <a:solidFill>
                  <a:srgbClr val="000000"/>
                </a:solidFill>
                <a:effectLst/>
                <a:latin typeface="Times New Roman" panose="02020603050405020304" pitchFamily="18" charset="0"/>
                <a:ea typeface="Times New Roman" panose="02020603050405020304" pitchFamily="18" charset="0"/>
              </a:rPr>
              <a:t>.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17"/>
              </a:rPr>
              <a:t>https://www.hqip.org.uk/wp-content/uploads/2025/11/Ref-650-SSNAP-State-of-the-Nation-2025_INFOGRAPHIC.pdf</a:t>
            </a:r>
            <a:r>
              <a:rPr lang="en-GB" sz="800" dirty="0">
                <a:effectLst/>
                <a:latin typeface="Times New Roman" panose="02020603050405020304" pitchFamily="18" charset="0"/>
                <a:ea typeface="Times New Roman" panose="02020603050405020304" pitchFamily="18" charset="0"/>
              </a:rPr>
              <a:t> </a:t>
            </a:r>
            <a:r>
              <a:rPr lang="en-GB" sz="800" dirty="0">
                <a:solidFill>
                  <a:srgbClr val="000000"/>
                </a:solidFill>
                <a:effectLst/>
                <a:latin typeface="Times New Roman" panose="02020603050405020304" pitchFamily="18" charset="0"/>
                <a:ea typeface="Times New Roman" panose="02020603050405020304" pitchFamily="18" charset="0"/>
              </a:rPr>
              <a:t>(Accessed: 8 February 2026).</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Jebran, A.F., Seidler, T., </a:t>
            </a:r>
            <a:r>
              <a:rPr lang="en-GB" sz="800" dirty="0" err="1">
                <a:effectLst/>
                <a:latin typeface="Times New Roman" panose="02020603050405020304" pitchFamily="18" charset="0"/>
                <a:ea typeface="Times New Roman" panose="02020603050405020304" pitchFamily="18" charset="0"/>
              </a:rPr>
              <a:t>Tiburcy</a:t>
            </a:r>
            <a:r>
              <a:rPr lang="en-GB" sz="800" dirty="0">
                <a:effectLst/>
                <a:latin typeface="Times New Roman" panose="02020603050405020304" pitchFamily="18" charset="0"/>
                <a:ea typeface="Times New Roman" panose="02020603050405020304" pitchFamily="18" charset="0"/>
              </a:rPr>
              <a:t>, M., Daskalaki, M., </a:t>
            </a:r>
            <a:r>
              <a:rPr lang="en-GB" sz="800" dirty="0" err="1">
                <a:effectLst/>
                <a:latin typeface="Times New Roman" panose="02020603050405020304" pitchFamily="18" charset="0"/>
                <a:ea typeface="Times New Roman" panose="02020603050405020304" pitchFamily="18" charset="0"/>
              </a:rPr>
              <a:t>Kutschka</a:t>
            </a:r>
            <a:r>
              <a:rPr lang="en-GB" sz="800" dirty="0">
                <a:effectLst/>
                <a:latin typeface="Times New Roman" panose="02020603050405020304" pitchFamily="18" charset="0"/>
                <a:ea typeface="Times New Roman" panose="02020603050405020304" pitchFamily="18" charset="0"/>
              </a:rPr>
              <a:t>, I., Fujita, B., Ensminger, S., Bremmer, F., Moussavi, A., Yang, H. and Qin, X., (2025). Engineered heart muscle allografts for heart repair in primates and humans. </a:t>
            </a:r>
            <a:r>
              <a:rPr lang="en-GB" sz="800" i="1" dirty="0">
                <a:effectLst/>
                <a:latin typeface="Times New Roman" panose="02020603050405020304" pitchFamily="18" charset="0"/>
                <a:ea typeface="Times New Roman" panose="02020603050405020304" pitchFamily="18" charset="0"/>
              </a:rPr>
              <a:t>Nature</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639</a:t>
            </a:r>
            <a:r>
              <a:rPr lang="en-GB" sz="800" dirty="0">
                <a:effectLst/>
                <a:latin typeface="Times New Roman" panose="02020603050405020304" pitchFamily="18" charset="0"/>
                <a:ea typeface="Times New Roman" panose="02020603050405020304" pitchFamily="18" charset="0"/>
              </a:rPr>
              <a:t>(8054), pp.503-511.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18"/>
              </a:rPr>
              <a:t>https://www.nature.com/articles/s41586-024-08463-0.pdf</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Lichota, A., </a:t>
            </a:r>
            <a:r>
              <a:rPr lang="en-GB" sz="800" dirty="0" err="1">
                <a:effectLst/>
                <a:latin typeface="Times New Roman" panose="02020603050405020304" pitchFamily="18" charset="0"/>
                <a:ea typeface="Times New Roman" panose="02020603050405020304" pitchFamily="18" charset="0"/>
              </a:rPr>
              <a:t>Gwozdzinski</a:t>
            </a:r>
            <a:r>
              <a:rPr lang="en-GB" sz="800" dirty="0">
                <a:effectLst/>
                <a:latin typeface="Times New Roman" panose="02020603050405020304" pitchFamily="18" charset="0"/>
                <a:ea typeface="Times New Roman" panose="02020603050405020304" pitchFamily="18" charset="0"/>
              </a:rPr>
              <a:t>, K. and Sienkiewicz, M., (2025). Potential Compounds as Inhibitors of Staphylococcal Virulence Factors Involved in the Development of Thrombosis. </a:t>
            </a:r>
            <a:r>
              <a:rPr lang="en-GB" sz="800" i="1" dirty="0">
                <a:effectLst/>
                <a:latin typeface="Times New Roman" panose="02020603050405020304" pitchFamily="18" charset="0"/>
                <a:ea typeface="Times New Roman" panose="02020603050405020304" pitchFamily="18" charset="0"/>
              </a:rPr>
              <a:t>Toxins</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17</a:t>
            </a:r>
            <a:r>
              <a:rPr lang="en-GB" sz="800" dirty="0">
                <a:effectLst/>
                <a:latin typeface="Times New Roman" panose="02020603050405020304" pitchFamily="18" charset="0"/>
                <a:ea typeface="Times New Roman" panose="02020603050405020304" pitchFamily="18" charset="0"/>
              </a:rPr>
              <a:t>(7), p.340.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19"/>
              </a:rPr>
              <a:t>https://www.mdpi.com/2072-6651/17/7/340</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Ma, J., Li, Y., Yang, X., Liu, K., Zhang, X., Zuo, X., Ye, R., Wang, Z., Shi, R., Meng, Q. and Chen, X., (2023). </a:t>
            </a:r>
            <a:r>
              <a:rPr lang="en-GB" sz="800" dirty="0" err="1">
                <a:effectLst/>
                <a:latin typeface="Times New Roman" panose="02020603050405020304" pitchFamily="18" charset="0"/>
                <a:ea typeface="Times New Roman" panose="02020603050405020304" pitchFamily="18" charset="0"/>
              </a:rPr>
              <a:t>Signaling</a:t>
            </a:r>
            <a:r>
              <a:rPr lang="en-GB" sz="800" dirty="0">
                <a:effectLst/>
                <a:latin typeface="Times New Roman" panose="02020603050405020304" pitchFamily="18" charset="0"/>
                <a:ea typeface="Times New Roman" panose="02020603050405020304" pitchFamily="18" charset="0"/>
              </a:rPr>
              <a:t> pathways in vascular function and hypertension: molecular mechanisms and therapeutic interventions. </a:t>
            </a:r>
            <a:r>
              <a:rPr lang="en-GB" sz="800" i="1" dirty="0">
                <a:effectLst/>
                <a:latin typeface="Times New Roman" panose="02020603050405020304" pitchFamily="18" charset="0"/>
                <a:ea typeface="Times New Roman" panose="02020603050405020304" pitchFamily="18" charset="0"/>
              </a:rPr>
              <a:t>Signal transduction and targeted therapy</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8</a:t>
            </a:r>
            <a:r>
              <a:rPr lang="en-GB" sz="800" dirty="0">
                <a:effectLst/>
                <a:latin typeface="Times New Roman" panose="02020603050405020304" pitchFamily="18" charset="0"/>
                <a:ea typeface="Times New Roman" panose="02020603050405020304" pitchFamily="18" charset="0"/>
              </a:rPr>
              <a:t>(1), p.168.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20"/>
              </a:rPr>
              <a:t>https://www.nature.com/articles/s41392-023-01430-7.pdf</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Mancia, G., Kjeldsen, S.E., Kreutz, R., Pathak, A., Grassi, G. and Esler, M., (2022). ‘Individualized beta-blocker treatment for high blood pressure dictated by medical comorbidities: indications beyond the 2018 European Society of Cardiology/European Society of Hypertension Guidelines’. </a:t>
            </a:r>
            <a:r>
              <a:rPr lang="en-IN" sz="800" i="1" dirty="0">
                <a:effectLst/>
                <a:latin typeface="Times New Roman" panose="02020603050405020304" pitchFamily="18" charset="0"/>
                <a:ea typeface="Times New Roman" panose="02020603050405020304" pitchFamily="18" charset="0"/>
              </a:rPr>
              <a:t>Hypertension</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79</a:t>
            </a:r>
            <a:r>
              <a:rPr lang="en-IN" sz="800" dirty="0">
                <a:effectLst/>
                <a:latin typeface="Times New Roman" panose="02020603050405020304" pitchFamily="18" charset="0"/>
                <a:ea typeface="Times New Roman" panose="02020603050405020304" pitchFamily="18" charset="0"/>
              </a:rPr>
              <a:t>(6), pp.1153-1166. Available at: </a:t>
            </a:r>
            <a:r>
              <a:rPr lang="en-IN" sz="800" u="sng" dirty="0">
                <a:solidFill>
                  <a:srgbClr val="0000FF"/>
                </a:solidFill>
                <a:effectLst/>
                <a:latin typeface="Times New Roman" panose="02020603050405020304" pitchFamily="18" charset="0"/>
                <a:ea typeface="Times New Roman" panose="02020603050405020304" pitchFamily="18" charset="0"/>
                <a:hlinkClick r:id="rId21"/>
              </a:rPr>
              <a:t>https://www.ahajournals.org/doi/pdf/10.1161/hypertensionaha.122.19020</a:t>
            </a:r>
            <a:r>
              <a:rPr lang="en-IN" sz="800" dirty="0">
                <a:effectLst/>
                <a:latin typeface="Times New Roman" panose="02020603050405020304" pitchFamily="18" charset="0"/>
                <a:ea typeface="Times New Roman" panose="02020603050405020304" pitchFamily="18" charset="0"/>
              </a:rPr>
              <a:t> </a:t>
            </a:r>
          </a:p>
          <a:p>
            <a:pPr marL="171450" indent="-171450" algn="just">
              <a:spcAft>
                <a:spcPts val="1200"/>
              </a:spcAft>
              <a:buFont typeface="Arial" panose="020B0604020202020204" pitchFamily="34" charset="0"/>
              <a:buChar char="•"/>
            </a:pPr>
            <a:r>
              <a:rPr lang="en-IN" sz="800" dirty="0" err="1">
                <a:effectLst/>
                <a:latin typeface="Times New Roman" panose="02020603050405020304" pitchFamily="18" charset="0"/>
                <a:ea typeface="Times New Roman" panose="02020603050405020304" pitchFamily="18" charset="0"/>
              </a:rPr>
              <a:t>Mohammadifard</a:t>
            </a:r>
            <a:r>
              <a:rPr lang="en-IN" sz="800" dirty="0">
                <a:effectLst/>
                <a:latin typeface="Times New Roman" panose="02020603050405020304" pitchFamily="18" charset="0"/>
                <a:ea typeface="Times New Roman" panose="02020603050405020304" pitchFamily="18" charset="0"/>
              </a:rPr>
              <a:t>, N., </a:t>
            </a:r>
            <a:r>
              <a:rPr lang="en-IN" sz="800" dirty="0" err="1">
                <a:effectLst/>
                <a:latin typeface="Times New Roman" panose="02020603050405020304" pitchFamily="18" charset="0"/>
                <a:ea typeface="Times New Roman" panose="02020603050405020304" pitchFamily="18" charset="0"/>
              </a:rPr>
              <a:t>Haghighatdoost</a:t>
            </a:r>
            <a:r>
              <a:rPr lang="en-IN" sz="800" dirty="0">
                <a:effectLst/>
                <a:latin typeface="Times New Roman" panose="02020603050405020304" pitchFamily="18" charset="0"/>
                <a:ea typeface="Times New Roman" panose="02020603050405020304" pitchFamily="18" charset="0"/>
              </a:rPr>
              <a:t>, F., </a:t>
            </a:r>
            <a:r>
              <a:rPr lang="en-IN" sz="800" dirty="0" err="1">
                <a:effectLst/>
                <a:latin typeface="Times New Roman" panose="02020603050405020304" pitchFamily="18" charset="0"/>
                <a:ea typeface="Times New Roman" panose="02020603050405020304" pitchFamily="18" charset="0"/>
              </a:rPr>
              <a:t>Rahimlou</a:t>
            </a:r>
            <a:r>
              <a:rPr lang="en-IN" sz="800" dirty="0">
                <a:effectLst/>
                <a:latin typeface="Times New Roman" panose="02020603050405020304" pitchFamily="18" charset="0"/>
                <a:ea typeface="Times New Roman" panose="02020603050405020304" pitchFamily="18" charset="0"/>
              </a:rPr>
              <a:t>, M., Rodrigues, A.P.S., </a:t>
            </a:r>
            <a:r>
              <a:rPr lang="en-IN" sz="800" dirty="0" err="1">
                <a:effectLst/>
                <a:latin typeface="Times New Roman" panose="02020603050405020304" pitchFamily="18" charset="0"/>
                <a:ea typeface="Times New Roman" panose="02020603050405020304" pitchFamily="18" charset="0"/>
              </a:rPr>
              <a:t>Gaskarei</a:t>
            </a:r>
            <a:r>
              <a:rPr lang="en-IN" sz="800" dirty="0">
                <a:effectLst/>
                <a:latin typeface="Times New Roman" panose="02020603050405020304" pitchFamily="18" charset="0"/>
                <a:ea typeface="Times New Roman" panose="02020603050405020304" pitchFamily="18" charset="0"/>
              </a:rPr>
              <a:t>, M.K., </a:t>
            </a:r>
            <a:r>
              <a:rPr lang="en-IN" sz="800" dirty="0" err="1">
                <a:effectLst/>
                <a:latin typeface="Times New Roman" panose="02020603050405020304" pitchFamily="18" charset="0"/>
                <a:ea typeface="Times New Roman" panose="02020603050405020304" pitchFamily="18" charset="0"/>
              </a:rPr>
              <a:t>Okhovat</a:t>
            </a:r>
            <a:r>
              <a:rPr lang="en-IN" sz="800" dirty="0">
                <a:effectLst/>
                <a:latin typeface="Times New Roman" panose="02020603050405020304" pitchFamily="18" charset="0"/>
                <a:ea typeface="Times New Roman" panose="02020603050405020304" pitchFamily="18" charset="0"/>
              </a:rPr>
              <a:t>, P., de Oliveira, C., Silveira, E.A. and </a:t>
            </a:r>
            <a:r>
              <a:rPr lang="en-IN" sz="800" dirty="0" err="1">
                <a:effectLst/>
                <a:latin typeface="Times New Roman" panose="02020603050405020304" pitchFamily="18" charset="0"/>
                <a:ea typeface="Times New Roman" panose="02020603050405020304" pitchFamily="18" charset="0"/>
              </a:rPr>
              <a:t>Sarrafzadegan</a:t>
            </a:r>
            <a:r>
              <a:rPr lang="en-IN" sz="800" dirty="0">
                <a:effectLst/>
                <a:latin typeface="Times New Roman" panose="02020603050405020304" pitchFamily="18" charset="0"/>
                <a:ea typeface="Times New Roman" panose="02020603050405020304" pitchFamily="18" charset="0"/>
              </a:rPr>
              <a:t>, N., (2022). ‘The effect of ketogenic diet on shared risk factors of cardiovascular disease and cancer’. </a:t>
            </a:r>
            <a:r>
              <a:rPr lang="en-IN" sz="800" i="1" dirty="0">
                <a:effectLst/>
                <a:latin typeface="Times New Roman" panose="02020603050405020304" pitchFamily="18" charset="0"/>
                <a:ea typeface="Times New Roman" panose="02020603050405020304" pitchFamily="18" charset="0"/>
              </a:rPr>
              <a:t>Nutrients</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14</a:t>
            </a:r>
            <a:r>
              <a:rPr lang="en-IN" sz="800" dirty="0">
                <a:effectLst/>
                <a:latin typeface="Times New Roman" panose="02020603050405020304" pitchFamily="18" charset="0"/>
                <a:ea typeface="Times New Roman" panose="02020603050405020304" pitchFamily="18" charset="0"/>
              </a:rPr>
              <a:t>(17), p.3499. Available at: </a:t>
            </a:r>
            <a:r>
              <a:rPr lang="en-IN" sz="800" u="sng" dirty="0">
                <a:solidFill>
                  <a:srgbClr val="0000FF"/>
                </a:solidFill>
                <a:effectLst/>
                <a:latin typeface="Times New Roman" panose="02020603050405020304" pitchFamily="18" charset="0"/>
                <a:ea typeface="Times New Roman" panose="02020603050405020304" pitchFamily="18" charset="0"/>
                <a:hlinkClick r:id="rId22"/>
              </a:rPr>
              <a:t>https://doi.org/10.3390/nu14173499</a:t>
            </a:r>
            <a:r>
              <a:rPr lang="en-IN" sz="800" dirty="0">
                <a:effectLst/>
                <a:latin typeface="Times New Roman" panose="02020603050405020304" pitchFamily="18" charset="0"/>
                <a:ea typeface="Times New Roman" panose="02020603050405020304" pitchFamily="18" charset="0"/>
              </a:rPr>
              <a:t> </a:t>
            </a:r>
          </a:p>
          <a:p>
            <a:pPr marL="171450" indent="-171450" algn="just">
              <a:spcAft>
                <a:spcPts val="120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Pedretti, R.F., Hansen, D., Ambrosetti, M., Back, M., Berger, T., Ferreira, M.C., Cornelissen, V., Davos, C.H., </a:t>
            </a:r>
            <a:r>
              <a:rPr lang="en-IN" sz="800" dirty="0" err="1">
                <a:effectLst/>
                <a:latin typeface="Times New Roman" panose="02020603050405020304" pitchFamily="18" charset="0"/>
                <a:ea typeface="Times New Roman" panose="02020603050405020304" pitchFamily="18" charset="0"/>
              </a:rPr>
              <a:t>Doehner</a:t>
            </a:r>
            <a:r>
              <a:rPr lang="en-IN" sz="800" dirty="0">
                <a:effectLst/>
                <a:latin typeface="Times New Roman" panose="02020603050405020304" pitchFamily="18" charset="0"/>
                <a:ea typeface="Times New Roman" panose="02020603050405020304" pitchFamily="18" charset="0"/>
              </a:rPr>
              <a:t>, W., de Pablo Y Zarzosa, C. and </a:t>
            </a:r>
            <a:r>
              <a:rPr lang="en-IN" sz="800" dirty="0" err="1">
                <a:effectLst/>
                <a:latin typeface="Times New Roman" panose="02020603050405020304" pitchFamily="18" charset="0"/>
                <a:ea typeface="Times New Roman" panose="02020603050405020304" pitchFamily="18" charset="0"/>
              </a:rPr>
              <a:t>Frederix</a:t>
            </a:r>
            <a:r>
              <a:rPr lang="en-IN" sz="800" dirty="0">
                <a:effectLst/>
                <a:latin typeface="Times New Roman" panose="02020603050405020304" pitchFamily="18" charset="0"/>
                <a:ea typeface="Times New Roman" panose="02020603050405020304" pitchFamily="18" charset="0"/>
              </a:rPr>
              <a:t>, I., (2023). ‘How to optimize the adherence to a guideline-directed medical therapy in the secondary prevention of cardiovascular diseases: a clinical consensus statement from the European Association of Preventive Cardiology’. </a:t>
            </a:r>
            <a:r>
              <a:rPr lang="en-IN" sz="800" i="1" dirty="0">
                <a:effectLst/>
                <a:latin typeface="Times New Roman" panose="02020603050405020304" pitchFamily="18" charset="0"/>
                <a:ea typeface="Times New Roman" panose="02020603050405020304" pitchFamily="18" charset="0"/>
              </a:rPr>
              <a:t>European journal of preventive cardiology</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30</a:t>
            </a:r>
            <a:r>
              <a:rPr lang="en-IN" sz="800" dirty="0">
                <a:effectLst/>
                <a:latin typeface="Times New Roman" panose="02020603050405020304" pitchFamily="18" charset="0"/>
                <a:ea typeface="Times New Roman" panose="02020603050405020304" pitchFamily="18" charset="0"/>
              </a:rPr>
              <a:t>(2), pp.149-166. Available at: </a:t>
            </a:r>
            <a:r>
              <a:rPr lang="en-IN" sz="800" u="sng" dirty="0">
                <a:solidFill>
                  <a:srgbClr val="0000FF"/>
                </a:solidFill>
                <a:effectLst/>
                <a:latin typeface="Times New Roman" panose="02020603050405020304" pitchFamily="18" charset="0"/>
                <a:ea typeface="Times New Roman" panose="02020603050405020304" pitchFamily="18" charset="0"/>
                <a:hlinkClick r:id="rId23"/>
              </a:rPr>
              <a:t>https://lirias.kuleuven.be/retrieve/705608</a:t>
            </a:r>
            <a:r>
              <a:rPr lang="en-IN" sz="800" dirty="0">
                <a:effectLst/>
                <a:latin typeface="Times New Roman" panose="02020603050405020304" pitchFamily="18" charset="0"/>
                <a:ea typeface="Times New Roman" panose="02020603050405020304" pitchFamily="18" charset="0"/>
              </a:rPr>
              <a:t> </a:t>
            </a:r>
          </a:p>
          <a:p>
            <a:pPr marL="171450" indent="-171450" algn="just">
              <a:spcAft>
                <a:spcPts val="120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Perrin, A., </a:t>
            </a:r>
            <a:r>
              <a:rPr lang="en-IN" sz="800" dirty="0" err="1">
                <a:effectLst/>
                <a:latin typeface="Times New Roman" panose="02020603050405020304" pitchFamily="18" charset="0"/>
                <a:ea typeface="Times New Roman" panose="02020603050405020304" pitchFamily="18" charset="0"/>
              </a:rPr>
              <a:t>Damiolini</a:t>
            </a:r>
            <a:r>
              <a:rPr lang="en-IN" sz="800" dirty="0">
                <a:effectLst/>
                <a:latin typeface="Times New Roman" panose="02020603050405020304" pitchFamily="18" charset="0"/>
                <a:ea typeface="Times New Roman" panose="02020603050405020304" pitchFamily="18" charset="0"/>
              </a:rPr>
              <a:t>, E., Schott, A.M., </a:t>
            </a:r>
            <a:r>
              <a:rPr lang="en-IN" sz="800" dirty="0" err="1">
                <a:effectLst/>
                <a:latin typeface="Times New Roman" panose="02020603050405020304" pitchFamily="18" charset="0"/>
                <a:ea typeface="Times New Roman" panose="02020603050405020304" pitchFamily="18" charset="0"/>
              </a:rPr>
              <a:t>Zermati</a:t>
            </a:r>
            <a:r>
              <a:rPr lang="en-IN" sz="800" dirty="0">
                <a:effectLst/>
                <a:latin typeface="Times New Roman" panose="02020603050405020304" pitchFamily="18" charset="0"/>
                <a:ea typeface="Times New Roman" panose="02020603050405020304" pitchFamily="18" charset="0"/>
              </a:rPr>
              <a:t>, J., </a:t>
            </a:r>
            <a:r>
              <a:rPr lang="en-IN" sz="800" dirty="0" err="1">
                <a:effectLst/>
                <a:latin typeface="Times New Roman" panose="02020603050405020304" pitchFamily="18" charset="0"/>
                <a:ea typeface="Times New Roman" panose="02020603050405020304" pitchFamily="18" charset="0"/>
              </a:rPr>
              <a:t>Bravant</a:t>
            </a:r>
            <a:r>
              <a:rPr lang="en-IN" sz="800" dirty="0">
                <a:effectLst/>
                <a:latin typeface="Times New Roman" panose="02020603050405020304" pitchFamily="18" charset="0"/>
                <a:ea typeface="Times New Roman" panose="02020603050405020304" pitchFamily="18" charset="0"/>
              </a:rPr>
              <a:t>, E., Delahaye, F., Dima, A.L. and </a:t>
            </a:r>
            <a:r>
              <a:rPr lang="en-IN" sz="800" dirty="0" err="1">
                <a:effectLst/>
                <a:latin typeface="Times New Roman" panose="02020603050405020304" pitchFamily="18" charset="0"/>
                <a:ea typeface="Times New Roman" panose="02020603050405020304" pitchFamily="18" charset="0"/>
              </a:rPr>
              <a:t>Haesebaert</a:t>
            </a:r>
            <a:r>
              <a:rPr lang="en-IN" sz="800" dirty="0">
                <a:effectLst/>
                <a:latin typeface="Times New Roman" panose="02020603050405020304" pitchFamily="18" charset="0"/>
                <a:ea typeface="Times New Roman" panose="02020603050405020304" pitchFamily="18" charset="0"/>
              </a:rPr>
              <a:t>, J., (2022). ‘Considering health literacy in cardiovascular disease management: a qualitative study on healthcare professionals’ and patients’ perspectives’. </a:t>
            </a:r>
            <a:r>
              <a:rPr lang="en-IN" sz="800" i="1" dirty="0">
                <a:effectLst/>
                <a:latin typeface="Times New Roman" panose="02020603050405020304" pitchFamily="18" charset="0"/>
                <a:ea typeface="Times New Roman" panose="02020603050405020304" pitchFamily="18" charset="0"/>
              </a:rPr>
              <a:t>BMC health services research</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22</a:t>
            </a:r>
            <a:r>
              <a:rPr lang="en-IN" sz="800" dirty="0">
                <a:effectLst/>
                <a:latin typeface="Times New Roman" panose="02020603050405020304" pitchFamily="18" charset="0"/>
                <a:ea typeface="Times New Roman" panose="02020603050405020304" pitchFamily="18" charset="0"/>
              </a:rPr>
              <a:t>(1), p.1121. Available at: </a:t>
            </a:r>
            <a:r>
              <a:rPr lang="en-IN" sz="800" u="sng" dirty="0">
                <a:solidFill>
                  <a:srgbClr val="0000FF"/>
                </a:solidFill>
                <a:effectLst/>
                <a:latin typeface="Times New Roman" panose="02020603050405020304" pitchFamily="18" charset="0"/>
                <a:ea typeface="Times New Roman" panose="02020603050405020304" pitchFamily="18" charset="0"/>
                <a:hlinkClick r:id="rId24"/>
              </a:rPr>
              <a:t>https://link.springer.com/content/pdf/10.1186/s12913-022-08455-8.pdf</a:t>
            </a:r>
            <a:r>
              <a:rPr lang="en-IN" sz="800" dirty="0">
                <a:effectLst/>
                <a:latin typeface="Times New Roman" panose="02020603050405020304" pitchFamily="18" charset="0"/>
                <a:ea typeface="Times New Roman" panose="02020603050405020304" pitchFamily="18" charset="0"/>
              </a:rPr>
              <a:t> </a:t>
            </a:r>
          </a:p>
          <a:p>
            <a:pPr marL="171450" indent="-171450" algn="just">
              <a:spcAft>
                <a:spcPts val="1200"/>
              </a:spcAft>
              <a:buFont typeface="Arial" panose="020B0604020202020204" pitchFamily="34" charset="0"/>
              <a:buChar char="•"/>
            </a:pPr>
            <a:r>
              <a:rPr lang="en-GB" sz="800" dirty="0" err="1">
                <a:effectLst/>
                <a:latin typeface="Times New Roman" panose="02020603050405020304" pitchFamily="18" charset="0"/>
                <a:ea typeface="Times New Roman" panose="02020603050405020304" pitchFamily="18" charset="0"/>
              </a:rPr>
              <a:t>Qurbonova</a:t>
            </a:r>
            <a:r>
              <a:rPr lang="en-GB" sz="800" dirty="0">
                <a:effectLst/>
                <a:latin typeface="Times New Roman" panose="02020603050405020304" pitchFamily="18" charset="0"/>
                <a:ea typeface="Times New Roman" panose="02020603050405020304" pitchFamily="18" charset="0"/>
              </a:rPr>
              <a:t>, D. and </a:t>
            </a:r>
            <a:r>
              <a:rPr lang="en-GB" sz="800" dirty="0" err="1">
                <a:effectLst/>
                <a:latin typeface="Times New Roman" panose="02020603050405020304" pitchFamily="18" charset="0"/>
                <a:ea typeface="Times New Roman" panose="02020603050405020304" pitchFamily="18" charset="0"/>
              </a:rPr>
              <a:t>Boyqobilov</a:t>
            </a:r>
            <a:r>
              <a:rPr lang="en-GB" sz="800" dirty="0">
                <a:effectLst/>
                <a:latin typeface="Times New Roman" panose="02020603050405020304" pitchFamily="18" charset="0"/>
                <a:ea typeface="Times New Roman" panose="02020603050405020304" pitchFamily="18" charset="0"/>
              </a:rPr>
              <a:t>, S., (2025). ANATOMICAL STRUCTURE OF THE HEART AND ITS AGE-RELATED CHANGES. </a:t>
            </a:r>
            <a:r>
              <a:rPr lang="en-GB" sz="800" i="1" dirty="0">
                <a:effectLst/>
                <a:latin typeface="Times New Roman" panose="02020603050405020304" pitchFamily="18" charset="0"/>
                <a:ea typeface="Times New Roman" panose="02020603050405020304" pitchFamily="18" charset="0"/>
              </a:rPr>
              <a:t>International journal of medical sciences</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1</a:t>
            </a:r>
            <a:r>
              <a:rPr lang="en-GB" sz="800" dirty="0">
                <a:effectLst/>
                <a:latin typeface="Times New Roman" panose="02020603050405020304" pitchFamily="18" charset="0"/>
                <a:ea typeface="Times New Roman" panose="02020603050405020304" pitchFamily="18" charset="0"/>
              </a:rPr>
              <a:t>(4), pp.197-200.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25"/>
              </a:rPr>
              <a:t>https://inlibrary.uz/index.php/ijms/article/download/97189/98805</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Rana, M.N. and Neeland, I.J., (2022). ‘Adipose tissue inflammation and cardiovascular disease: an update’. </a:t>
            </a:r>
            <a:r>
              <a:rPr lang="en-IN" sz="800" i="1" dirty="0">
                <a:effectLst/>
                <a:latin typeface="Times New Roman" panose="02020603050405020304" pitchFamily="18" charset="0"/>
                <a:ea typeface="Times New Roman" panose="02020603050405020304" pitchFamily="18" charset="0"/>
              </a:rPr>
              <a:t>Current Diabetes Reports</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22</a:t>
            </a:r>
            <a:r>
              <a:rPr lang="en-IN" sz="800" dirty="0">
                <a:effectLst/>
                <a:latin typeface="Times New Roman" panose="02020603050405020304" pitchFamily="18" charset="0"/>
                <a:ea typeface="Times New Roman" panose="02020603050405020304" pitchFamily="18" charset="0"/>
              </a:rPr>
              <a:t>(1), pp.27-37. Available at: </a:t>
            </a:r>
            <a:r>
              <a:rPr lang="en-IN" sz="800" u="sng" dirty="0">
                <a:solidFill>
                  <a:srgbClr val="0000FF"/>
                </a:solidFill>
                <a:effectLst/>
                <a:latin typeface="Times New Roman" panose="02020603050405020304" pitchFamily="18" charset="0"/>
                <a:ea typeface="Times New Roman" panose="02020603050405020304" pitchFamily="18" charset="0"/>
                <a:hlinkClick r:id="rId26"/>
              </a:rPr>
              <a:t>https://www.sochob.cl/web1/wp-content/uploads/2022/02/Adipose-Tissue-Inflammation-and-Cardiovascular-Disease-An-Update.pdf</a:t>
            </a:r>
            <a:r>
              <a:rPr lang="en-IN" sz="800" dirty="0">
                <a:effectLst/>
                <a:latin typeface="Times New Roman" panose="02020603050405020304" pitchFamily="18" charset="0"/>
                <a:ea typeface="Times New Roman" panose="02020603050405020304" pitchFamily="18" charset="0"/>
              </a:rPr>
              <a:t>  </a:t>
            </a:r>
          </a:p>
          <a:p>
            <a:pPr marL="171450" indent="-171450" algn="just">
              <a:spcAft>
                <a:spcPts val="1200"/>
              </a:spcAft>
              <a:buFont typeface="Arial" panose="020B0604020202020204" pitchFamily="34" charset="0"/>
              <a:buChar char="•"/>
            </a:pPr>
            <a:r>
              <a:rPr lang="en-GB" sz="800" dirty="0" err="1">
                <a:effectLst/>
                <a:latin typeface="Times New Roman" panose="02020603050405020304" pitchFamily="18" charset="0"/>
                <a:ea typeface="Times New Roman" panose="02020603050405020304" pitchFamily="18" charset="0"/>
              </a:rPr>
              <a:t>Theofilis</a:t>
            </a:r>
            <a:r>
              <a:rPr lang="en-GB" sz="800" dirty="0">
                <a:effectLst/>
                <a:latin typeface="Times New Roman" panose="02020603050405020304" pitchFamily="18" charset="0"/>
                <a:ea typeface="Times New Roman" panose="02020603050405020304" pitchFamily="18" charset="0"/>
              </a:rPr>
              <a:t>, P., Oikonomou, E., </a:t>
            </a:r>
            <a:r>
              <a:rPr lang="en-GB" sz="800" dirty="0" err="1">
                <a:effectLst/>
                <a:latin typeface="Times New Roman" panose="02020603050405020304" pitchFamily="18" charset="0"/>
                <a:ea typeface="Times New Roman" panose="02020603050405020304" pitchFamily="18" charset="0"/>
              </a:rPr>
              <a:t>Chasikidis</a:t>
            </a:r>
            <a:r>
              <a:rPr lang="en-GB" sz="800" dirty="0">
                <a:effectLst/>
                <a:latin typeface="Times New Roman" panose="02020603050405020304" pitchFamily="18" charset="0"/>
                <a:ea typeface="Times New Roman" panose="02020603050405020304" pitchFamily="18" charset="0"/>
              </a:rPr>
              <a:t>, C., </a:t>
            </a:r>
            <a:r>
              <a:rPr lang="en-GB" sz="800" dirty="0" err="1">
                <a:effectLst/>
                <a:latin typeface="Times New Roman" panose="02020603050405020304" pitchFamily="18" charset="0"/>
                <a:ea typeface="Times New Roman" panose="02020603050405020304" pitchFamily="18" charset="0"/>
              </a:rPr>
              <a:t>Tsioufis</a:t>
            </a:r>
            <a:r>
              <a:rPr lang="en-GB" sz="800" dirty="0">
                <a:effectLst/>
                <a:latin typeface="Times New Roman" panose="02020603050405020304" pitchFamily="18" charset="0"/>
                <a:ea typeface="Times New Roman" panose="02020603050405020304" pitchFamily="18" charset="0"/>
              </a:rPr>
              <a:t>, K. and </a:t>
            </a:r>
            <a:r>
              <a:rPr lang="en-GB" sz="800" dirty="0" err="1">
                <a:effectLst/>
                <a:latin typeface="Times New Roman" panose="02020603050405020304" pitchFamily="18" charset="0"/>
                <a:ea typeface="Times New Roman" panose="02020603050405020304" pitchFamily="18" charset="0"/>
              </a:rPr>
              <a:t>Tousoulis</a:t>
            </a:r>
            <a:r>
              <a:rPr lang="en-GB" sz="800" dirty="0">
                <a:effectLst/>
                <a:latin typeface="Times New Roman" panose="02020603050405020304" pitchFamily="18" charset="0"/>
                <a:ea typeface="Times New Roman" panose="02020603050405020304" pitchFamily="18" charset="0"/>
              </a:rPr>
              <a:t>, D., (2023). Pathophysiology of acute coronary syndromes—Diagnostic and treatment considerations. </a:t>
            </a:r>
            <a:r>
              <a:rPr lang="en-GB" sz="800" i="1" dirty="0">
                <a:effectLst/>
                <a:latin typeface="Times New Roman" panose="02020603050405020304" pitchFamily="18" charset="0"/>
                <a:ea typeface="Times New Roman" panose="02020603050405020304" pitchFamily="18" charset="0"/>
              </a:rPr>
              <a:t>Life</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13</a:t>
            </a:r>
            <a:r>
              <a:rPr lang="en-GB" sz="800" dirty="0">
                <a:effectLst/>
                <a:latin typeface="Times New Roman" panose="02020603050405020304" pitchFamily="18" charset="0"/>
                <a:ea typeface="Times New Roman" panose="02020603050405020304" pitchFamily="18" charset="0"/>
              </a:rPr>
              <a:t>(7), p.1543.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27"/>
              </a:rPr>
              <a:t>https://www.mdpi.com/2075-1729/13/7/1543/pdf</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Wang, Z., Han, L., Dong, M., Liu, Y., Hu, X., Huang, L., Zhang, C., Guo, L., Liu, S. and Liao, L., (2025). IL-35 Ameliorates Myocardial Strain in Mice with T2DM-Induced Cardiac Injury: Assessment by Layer-Specific Strain. </a:t>
            </a:r>
            <a:r>
              <a:rPr lang="en-GB" sz="800" i="1" dirty="0">
                <a:effectLst/>
                <a:latin typeface="Times New Roman" panose="02020603050405020304" pitchFamily="18" charset="0"/>
                <a:ea typeface="Times New Roman" panose="02020603050405020304" pitchFamily="18" charset="0"/>
              </a:rPr>
              <a:t>Diabetes, Metabolic Syndrome and Obesity</a:t>
            </a:r>
            <a:r>
              <a:rPr lang="en-GB" sz="800" dirty="0">
                <a:effectLst/>
                <a:latin typeface="Times New Roman" panose="02020603050405020304" pitchFamily="18" charset="0"/>
                <a:ea typeface="Times New Roman" panose="02020603050405020304" pitchFamily="18" charset="0"/>
              </a:rPr>
              <a:t>, pp.1551-1562. Available at: </a:t>
            </a:r>
            <a:r>
              <a:rPr lang="en-GB" sz="800" u="sng" dirty="0">
                <a:solidFill>
                  <a:srgbClr val="0000FF"/>
                </a:solidFill>
                <a:effectLst/>
                <a:latin typeface="Times New Roman" panose="02020603050405020304" pitchFamily="18" charset="0"/>
                <a:ea typeface="Times New Roman" panose="02020603050405020304" pitchFamily="18" charset="0"/>
                <a:hlinkClick r:id="rId28"/>
              </a:rPr>
              <a:t>https://www.tandfonline.com/doi/pdf/10.2147/DMSO.S510594</a:t>
            </a:r>
            <a:endParaRPr lang="en-IN" sz="800" dirty="0">
              <a:effectLst/>
              <a:latin typeface="Times New Roman" panose="02020603050405020304" pitchFamily="18" charset="0"/>
              <a:ea typeface="Times New Roman" panose="02020603050405020304" pitchFamily="18" charset="0"/>
            </a:endParaRPr>
          </a:p>
          <a:p>
            <a:pPr marL="171450" indent="-171450" algn="just">
              <a:spcAft>
                <a:spcPts val="1200"/>
              </a:spcAft>
              <a:buFont typeface="Arial" panose="020B0604020202020204" pitchFamily="34" charset="0"/>
              <a:buChar char="•"/>
            </a:pPr>
            <a:r>
              <a:rPr lang="en-IN" sz="800" dirty="0">
                <a:effectLst/>
                <a:latin typeface="Times New Roman" panose="02020603050405020304" pitchFamily="18" charset="0"/>
                <a:ea typeface="Times New Roman" panose="02020603050405020304" pitchFamily="18" charset="0"/>
              </a:rPr>
              <a:t>Xie, C.X., Sun, L., Ingram, E., De Simoni, A., Eldridge, S., Pinnock, H. and Relton, C., (2023). ‘Use of routine healthcare data in randomised implementation trials: a methodological mixed-methods systematic review’. </a:t>
            </a:r>
            <a:r>
              <a:rPr lang="en-IN" sz="800" i="1" dirty="0">
                <a:effectLst/>
                <a:latin typeface="Times New Roman" panose="02020603050405020304" pitchFamily="18" charset="0"/>
                <a:ea typeface="Times New Roman" panose="02020603050405020304" pitchFamily="18" charset="0"/>
              </a:rPr>
              <a:t>Implementation Science</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18</a:t>
            </a:r>
            <a:r>
              <a:rPr lang="en-IN" sz="800" dirty="0">
                <a:effectLst/>
                <a:latin typeface="Times New Roman" panose="02020603050405020304" pitchFamily="18" charset="0"/>
                <a:ea typeface="Times New Roman" panose="02020603050405020304" pitchFamily="18" charset="0"/>
              </a:rPr>
              <a:t>(1), p.47. Available at: </a:t>
            </a:r>
            <a:r>
              <a:rPr lang="en-IN" sz="800" u="sng" dirty="0">
                <a:solidFill>
                  <a:srgbClr val="0000FF"/>
                </a:solidFill>
                <a:effectLst/>
                <a:latin typeface="Times New Roman" panose="02020603050405020304" pitchFamily="18" charset="0"/>
                <a:ea typeface="Times New Roman" panose="02020603050405020304" pitchFamily="18" charset="0"/>
                <a:hlinkClick r:id="rId29"/>
              </a:rPr>
              <a:t>https://doi.org/10.1186/s12913-024-11658-w</a:t>
            </a:r>
            <a:r>
              <a:rPr lang="en-IN" sz="800" dirty="0">
                <a:effectLst/>
                <a:latin typeface="Times New Roman" panose="02020603050405020304" pitchFamily="18" charset="0"/>
                <a:ea typeface="Times New Roman" panose="02020603050405020304" pitchFamily="18" charset="0"/>
              </a:rPr>
              <a:t> </a:t>
            </a:r>
          </a:p>
          <a:p>
            <a:pPr marL="171450" indent="-171450" algn="just">
              <a:spcAft>
                <a:spcPts val="1200"/>
              </a:spcAft>
              <a:buFont typeface="Arial" panose="020B0604020202020204" pitchFamily="34" charset="0"/>
              <a:buChar char="•"/>
            </a:pPr>
            <a:r>
              <a:rPr lang="en-IN" sz="800" dirty="0" err="1">
                <a:effectLst/>
                <a:latin typeface="Times New Roman" panose="02020603050405020304" pitchFamily="18" charset="0"/>
                <a:ea typeface="Times New Roman" panose="02020603050405020304" pitchFamily="18" charset="0"/>
              </a:rPr>
              <a:t>Yusuph</a:t>
            </a:r>
            <a:r>
              <a:rPr lang="en-IN" sz="800" dirty="0">
                <a:effectLst/>
                <a:latin typeface="Times New Roman" panose="02020603050405020304" pitchFamily="18" charset="0"/>
                <a:ea typeface="Times New Roman" panose="02020603050405020304" pitchFamily="18" charset="0"/>
              </a:rPr>
              <a:t>, F., </a:t>
            </a:r>
            <a:r>
              <a:rPr lang="en-IN" sz="800" dirty="0" err="1">
                <a:effectLst/>
                <a:latin typeface="Times New Roman" panose="02020603050405020304" pitchFamily="18" charset="0"/>
                <a:ea typeface="Times New Roman" panose="02020603050405020304" pitchFamily="18" charset="0"/>
              </a:rPr>
              <a:t>Ntwenya</a:t>
            </a:r>
            <a:r>
              <a:rPr lang="en-IN" sz="800" dirty="0">
                <a:effectLst/>
                <a:latin typeface="Times New Roman" panose="02020603050405020304" pitchFamily="18" charset="0"/>
                <a:ea typeface="Times New Roman" panose="02020603050405020304" pitchFamily="18" charset="0"/>
              </a:rPr>
              <a:t>, J.E., </a:t>
            </a:r>
            <a:r>
              <a:rPr lang="en-IN" sz="800" dirty="0" err="1">
                <a:effectLst/>
                <a:latin typeface="Times New Roman" panose="02020603050405020304" pitchFamily="18" charset="0"/>
                <a:ea typeface="Times New Roman" panose="02020603050405020304" pitchFamily="18" charset="0"/>
              </a:rPr>
              <a:t>Kinyaga</a:t>
            </a:r>
            <a:r>
              <a:rPr lang="en-IN" sz="800" dirty="0">
                <a:effectLst/>
                <a:latin typeface="Times New Roman" panose="02020603050405020304" pitchFamily="18" charset="0"/>
                <a:ea typeface="Times New Roman" panose="02020603050405020304" pitchFamily="18" charset="0"/>
              </a:rPr>
              <a:t>, A. and </a:t>
            </a:r>
            <a:r>
              <a:rPr lang="en-IN" sz="800" dirty="0" err="1">
                <a:effectLst/>
                <a:latin typeface="Times New Roman" panose="02020603050405020304" pitchFamily="18" charset="0"/>
                <a:ea typeface="Times New Roman" panose="02020603050405020304" pitchFamily="18" charset="0"/>
              </a:rPr>
              <a:t>Gibore</a:t>
            </a:r>
            <a:r>
              <a:rPr lang="en-IN" sz="800" dirty="0">
                <a:effectLst/>
                <a:latin typeface="Times New Roman" panose="02020603050405020304" pitchFamily="18" charset="0"/>
                <a:ea typeface="Times New Roman" panose="02020603050405020304" pitchFamily="18" charset="0"/>
              </a:rPr>
              <a:t>, N.S., (2024). ‘Routine health data use for decision making and its associated factors among primary healthcare managers in </a:t>
            </a:r>
            <a:r>
              <a:rPr lang="en-IN" sz="800" dirty="0" err="1">
                <a:effectLst/>
                <a:latin typeface="Times New Roman" panose="02020603050405020304" pitchFamily="18" charset="0"/>
                <a:ea typeface="Times New Roman" panose="02020603050405020304" pitchFamily="18" charset="0"/>
              </a:rPr>
              <a:t>dodoma</a:t>
            </a:r>
            <a:r>
              <a:rPr lang="en-IN" sz="800" dirty="0">
                <a:effectLst/>
                <a:latin typeface="Times New Roman" panose="02020603050405020304" pitchFamily="18" charset="0"/>
                <a:ea typeface="Times New Roman" panose="02020603050405020304" pitchFamily="18" charset="0"/>
              </a:rPr>
              <a:t> region’. </a:t>
            </a:r>
            <a:r>
              <a:rPr lang="en-IN" sz="800" i="1" dirty="0">
                <a:effectLst/>
                <a:latin typeface="Times New Roman" panose="02020603050405020304" pitchFamily="18" charset="0"/>
                <a:ea typeface="Times New Roman" panose="02020603050405020304" pitchFamily="18" charset="0"/>
              </a:rPr>
              <a:t>BMC Health Services Research</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24</a:t>
            </a:r>
            <a:r>
              <a:rPr lang="en-IN" sz="800" dirty="0">
                <a:effectLst/>
                <a:latin typeface="Times New Roman" panose="02020603050405020304" pitchFamily="18" charset="0"/>
                <a:ea typeface="Times New Roman" panose="02020603050405020304" pitchFamily="18" charset="0"/>
              </a:rPr>
              <a:t>(1), p.1168. Available at: </a:t>
            </a:r>
            <a:r>
              <a:rPr lang="en-IN" sz="800" u="sng" dirty="0">
                <a:solidFill>
                  <a:srgbClr val="0000FF"/>
                </a:solidFill>
                <a:effectLst/>
                <a:latin typeface="Times New Roman" panose="02020603050405020304" pitchFamily="18" charset="0"/>
                <a:ea typeface="Times New Roman" panose="02020603050405020304" pitchFamily="18" charset="0"/>
                <a:hlinkClick r:id="rId30"/>
              </a:rPr>
              <a:t>https://link.springer.com/content/pdf/10.1186/s12913-024-11658-w.pdf</a:t>
            </a:r>
            <a:r>
              <a:rPr lang="en-IN" sz="800" dirty="0">
                <a:effectLst/>
                <a:latin typeface="Times New Roman" panose="02020603050405020304" pitchFamily="18" charset="0"/>
                <a:ea typeface="Times New Roman" panose="02020603050405020304" pitchFamily="18" charset="0"/>
              </a:rPr>
              <a:t> </a:t>
            </a:r>
          </a:p>
        </p:txBody>
      </p:sp>
    </p:spTree>
  </p:cSld>
  <p:clrMapOvr>
    <a:masterClrMapping/>
  </p:clrMapOvr>
  <mc:AlternateContent xmlns:mc="http://schemas.openxmlformats.org/markup-compatibility/2006" xmlns:p14="http://schemas.microsoft.com/office/powerpoint/2010/main">
    <mc:Choice Requires="p14">
      <p:transition spd="slow" p14:dur="2000" advTm="7694"/>
    </mc:Choice>
    <mc:Fallback xmlns="">
      <p:transition spd="slow" advTm="769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5CD4C6"/>
        </a:solidFill>
        <a:effectLst/>
      </p:bgPr>
    </p:bg>
    <p:spTree>
      <p:nvGrpSpPr>
        <p:cNvPr id="1" name=""/>
        <p:cNvGrpSpPr/>
        <p:nvPr/>
      </p:nvGrpSpPr>
      <p:grpSpPr>
        <a:xfrm>
          <a:off x="0" y="0"/>
          <a:ext cx="0" cy="0"/>
          <a:chOff x="0" y="0"/>
          <a:chExt cx="0" cy="0"/>
        </a:xfrm>
      </p:grpSpPr>
      <p:sp>
        <p:nvSpPr>
          <p:cNvPr id="2" name="Freeform 2"/>
          <p:cNvSpPr/>
          <p:nvPr/>
        </p:nvSpPr>
        <p:spPr>
          <a:xfrm>
            <a:off x="13358918" y="541038"/>
            <a:ext cx="5368806" cy="4216953"/>
          </a:xfrm>
          <a:custGeom>
            <a:avLst/>
            <a:gdLst/>
            <a:ahLst/>
            <a:cxnLst/>
            <a:rect l="l" t="t" r="r" b="b"/>
            <a:pathLst>
              <a:path w="5368806" h="4216953">
                <a:moveTo>
                  <a:pt x="0" y="0"/>
                </a:moveTo>
                <a:lnTo>
                  <a:pt x="5368805" y="0"/>
                </a:lnTo>
                <a:lnTo>
                  <a:pt x="5368805" y="4216953"/>
                </a:lnTo>
                <a:lnTo>
                  <a:pt x="0" y="421695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3358918" y="0"/>
            <a:ext cx="4929082" cy="10287000"/>
            <a:chOff x="0" y="0"/>
            <a:chExt cx="1298195" cy="2709333"/>
          </a:xfrm>
        </p:grpSpPr>
        <p:sp>
          <p:nvSpPr>
            <p:cNvPr id="4" name="Freeform 4"/>
            <p:cNvSpPr/>
            <p:nvPr/>
          </p:nvSpPr>
          <p:spPr>
            <a:xfrm>
              <a:off x="0" y="0"/>
              <a:ext cx="1298194" cy="2709333"/>
            </a:xfrm>
            <a:custGeom>
              <a:avLst/>
              <a:gdLst/>
              <a:ahLst/>
              <a:cxnLst/>
              <a:rect l="l" t="t" r="r" b="b"/>
              <a:pathLst>
                <a:path w="1298194" h="2709333">
                  <a:moveTo>
                    <a:pt x="0" y="0"/>
                  </a:moveTo>
                  <a:lnTo>
                    <a:pt x="1298194" y="0"/>
                  </a:lnTo>
                  <a:lnTo>
                    <a:pt x="1298194" y="2709333"/>
                  </a:lnTo>
                  <a:lnTo>
                    <a:pt x="0" y="2709333"/>
                  </a:lnTo>
                  <a:close/>
                </a:path>
              </a:pathLst>
            </a:custGeom>
            <a:gradFill rotWithShape="1">
              <a:gsLst>
                <a:gs pos="0">
                  <a:srgbClr val="5CD4C6">
                    <a:alpha val="100000"/>
                  </a:srgbClr>
                </a:gs>
                <a:gs pos="100000">
                  <a:srgbClr val="5CD5C6">
                    <a:alpha val="0"/>
                  </a:srgbClr>
                </a:gs>
              </a:gsLst>
              <a:lin ang="0"/>
            </a:gradFill>
          </p:spPr>
          <p:txBody>
            <a:bodyPr/>
            <a:lstStyle/>
            <a:p>
              <a:endParaRPr lang="en-GB"/>
            </a:p>
          </p:txBody>
        </p:sp>
        <p:sp>
          <p:nvSpPr>
            <p:cNvPr id="5" name="TextBox 5"/>
            <p:cNvSpPr txBox="1"/>
            <p:nvPr/>
          </p:nvSpPr>
          <p:spPr>
            <a:xfrm>
              <a:off x="0" y="-38100"/>
              <a:ext cx="1298195" cy="274743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003130" y="6364107"/>
            <a:ext cx="322443" cy="32244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6469993" y="6364107"/>
            <a:ext cx="322443" cy="32244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6936857" y="6364107"/>
            <a:ext cx="322443" cy="32244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1028700" y="1028700"/>
            <a:ext cx="642365" cy="642365"/>
          </a:xfrm>
          <a:custGeom>
            <a:avLst/>
            <a:gdLst/>
            <a:ahLst/>
            <a:cxnLst/>
            <a:rect l="l" t="t" r="r" b="b"/>
            <a:pathLst>
              <a:path w="642365" h="642365">
                <a:moveTo>
                  <a:pt x="0" y="0"/>
                </a:moveTo>
                <a:lnTo>
                  <a:pt x="642365" y="0"/>
                </a:lnTo>
                <a:lnTo>
                  <a:pt x="642365" y="642365"/>
                </a:lnTo>
                <a:lnTo>
                  <a:pt x="0" y="642365"/>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TextBox 16"/>
          <p:cNvSpPr txBox="1"/>
          <p:nvPr/>
        </p:nvSpPr>
        <p:spPr>
          <a:xfrm>
            <a:off x="1028700" y="4639338"/>
            <a:ext cx="12982926" cy="2021387"/>
          </a:xfrm>
          <a:prstGeom prst="rect">
            <a:avLst/>
          </a:prstGeom>
        </p:spPr>
        <p:txBody>
          <a:bodyPr lIns="0" tIns="0" rIns="0" bIns="0" rtlCol="0" anchor="t">
            <a:spAutoFit/>
          </a:bodyPr>
          <a:lstStyle/>
          <a:p>
            <a:pPr algn="l">
              <a:lnSpc>
                <a:spcPts val="15598"/>
              </a:lnSpc>
            </a:pPr>
            <a:r>
              <a:rPr lang="en-US" sz="17331" dirty="0">
                <a:latin typeface="Times New Roman" pitchFamily="18" charset="0"/>
                <a:ea typeface="Poppins"/>
                <a:cs typeface="Times New Roman" pitchFamily="18" charset="0"/>
                <a:sym typeface="Poppins"/>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40ef65b69dff2a7afa9ecb967a62093c">
  <xsd:schema xmlns:xsd="http://www.w3.org/2001/XMLSchema" xmlns:xs="http://www.w3.org/2001/XMLSchema" xmlns:p="http://schemas.microsoft.com/office/2006/metadata/properties" xmlns:ns3="ccfc14db-0f45-423b-b2f5-752f8f8a0ada" targetNamespace="http://schemas.microsoft.com/office/2006/metadata/properties" ma:root="true" ma:fieldsID="5c3691cac19e742d457d995cf065bcfe"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FDB613B3-493A-4142-8FB2-512809A2D8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BFA5AC2-DEBF-423A-A378-076206ACDF30}">
  <ds:schemaRefs>
    <ds:schemaRef ds:uri="http://schemas.microsoft.com/sharepoint/v3/contenttype/forms"/>
  </ds:schemaRefs>
</ds:datastoreItem>
</file>

<file path=customXml/itemProps3.xml><?xml version="1.0" encoding="utf-8"?>
<ds:datastoreItem xmlns:ds="http://schemas.openxmlformats.org/officeDocument/2006/customXml" ds:itemID="{6128BB76-5989-4C0C-8621-9370BA13C265}">
  <ds:schemaRefs>
    <ds:schemaRef ds:uri="http://schemas.microsoft.com/office/2006/documentManagement/types"/>
    <ds:schemaRef ds:uri="http://schemas.microsoft.com/office/infopath/2007/PartnerControls"/>
    <ds:schemaRef ds:uri="http://schemas.microsoft.com/office/2006/metadata/properties"/>
    <ds:schemaRef ds:uri="http://purl.org/dc/terms/"/>
    <ds:schemaRef ds:uri="http://purl.org/dc/dcmitype/"/>
    <ds:schemaRef ds:uri="ccfc14db-0f45-423b-b2f5-752f8f8a0ada"/>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220</TotalTime>
  <Words>3890</Words>
  <Application>Microsoft Office PowerPoint</Application>
  <PresentationFormat>Custom</PresentationFormat>
  <Paragraphs>175</Paragraphs>
  <Slides>15</Slides>
  <Notes>11</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 Light</vt:lpstr>
      <vt:lpstr>Times New Roman Bold</vt:lpstr>
      <vt:lpstr>Times New Roman</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Asia Bakari</cp:lastModifiedBy>
  <cp:revision>10</cp:revision>
  <dcterms:created xsi:type="dcterms:W3CDTF">2006-08-16T00:00:00Z</dcterms:created>
  <dcterms:modified xsi:type="dcterms:W3CDTF">2026-03-22T12:07:48Z</dcterms:modified>
  <dc:identifier>DAHAh93hFaA</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