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 v="9" dt="2026-04-18T12:58:38.414"/>
    <p1510:client id="{67BEB088-D343-D512-568B-2B5AB65A1AE5}" v="44" dt="2026-04-18T12:58:58.596"/>
    <p1510:client id="{7D2EE597-B253-E78E-276E-8DC5637A1600}" v="122" dt="2026-04-18T21:00:16.943"/>
    <p1510:client id="{82901EC8-FD1A-B6EB-AD8E-F1A39B976068}" v="2" dt="2026-04-19T17:11:04.036"/>
    <p1510:client id="{CBC7DF1D-9269-4AC4-A51F-2C8A405059C7}" v="17" dt="2026-04-18T22:44:02.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30"/>
  </p:normalViewPr>
  <p:slideViewPr>
    <p:cSldViewPr snapToGrid="0">
      <p:cViewPr>
        <p:scale>
          <a:sx n="69" d="100"/>
          <a:sy n="69" d="100"/>
        </p:scale>
        <p:origin x="-15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1348"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Introduction to Aerodynamics</a:t>
            </a:r>
          </a:p>
          <a:p>
            <a:pPr>
              <a:lnSpc>
                <a:spcPct val="110000"/>
              </a:lnSpc>
              <a:spcBef>
                <a:spcPct val="0"/>
              </a:spcBef>
              <a:buNone/>
            </a:pPr>
            <a:r>
              <a:rPr lang="en-GB" altLang="en-US" sz="4000" b="1" dirty="0">
                <a:solidFill>
                  <a:srgbClr val="002060"/>
                </a:solidFill>
                <a:latin typeface="Calibri"/>
                <a:ea typeface="Calibri"/>
                <a:cs typeface="Calibri"/>
              </a:rPr>
              <a:t>Kelsey Monteiro </a:t>
            </a:r>
          </a:p>
          <a:p>
            <a:pPr>
              <a:lnSpc>
                <a:spcPct val="110000"/>
              </a:lnSpc>
              <a:spcBef>
                <a:spcPct val="0"/>
              </a:spcBef>
              <a:buNone/>
            </a:pPr>
            <a:r>
              <a:rPr lang="en-GB" altLang="en-US" sz="3600" dirty="0">
                <a:solidFill>
                  <a:srgbClr val="002060"/>
                </a:solidFill>
                <a:latin typeface="Calibri"/>
                <a:ea typeface="Calibri"/>
                <a:cs typeface="Calibri"/>
              </a:rPr>
              <a:t>Andrew Harrison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0813" y="5855946"/>
            <a:ext cx="6415087" cy="10968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t>Introduction</a:t>
            </a:r>
          </a:p>
          <a:p>
            <a:pPr>
              <a:spcBef>
                <a:spcPct val="50000"/>
              </a:spcBef>
            </a:pPr>
            <a:r>
              <a:rPr lang="en-AU" altLang="en-US" dirty="0">
                <a:solidFill>
                  <a:srgbClr val="FF0000"/>
                </a:solidFill>
                <a:latin typeface="Arial"/>
                <a:ea typeface="ＭＳ Ｐゴシック"/>
                <a:cs typeface="Arial"/>
              </a:rPr>
              <a:t>In this poster, I have made a brief of the lecture given by Tim Tudor about the fundamentals and evolution of vehicle aerodynamics. </a:t>
            </a:r>
            <a:r>
              <a:rPr lang="en-GB" dirty="0">
                <a:solidFill>
                  <a:srgbClr val="FF0000"/>
                </a:solidFill>
              </a:rPr>
              <a:t>This lecture covered the fundamental principles of aerodynamics and how they have developed within the automotive industry. It also explored how these principles are applied in practice, including the design of an aerodynamic package for the MCR race car by students at UWTSD.</a:t>
            </a:r>
            <a:endParaRPr lang="en-US" altLang="en-US" dirty="0">
              <a:solidFill>
                <a:srgbClr val="FF0000"/>
              </a:solidFill>
              <a:latin typeface="Arial"/>
              <a:ea typeface="ＭＳ Ｐゴシック"/>
              <a:cs typeface="Arial"/>
            </a:endParaRPr>
          </a:p>
          <a:p>
            <a:pPr>
              <a:spcBef>
                <a:spcPct val="50000"/>
              </a:spcBef>
            </a:pPr>
            <a:r>
              <a:rPr lang="en-US" altLang="en-US" dirty="0">
                <a:solidFill>
                  <a:srgbClr val="FF0000"/>
                </a:solidFill>
              </a:rPr>
              <a:t>When looking at aerodynamics, Bernoulli's theorem must be considered as it dictates the way velocity affects pressure. This is important, as it shows that aerodynamic engineering is all about controlling the airs velocity around a vehicle.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6802301"/>
            <a:ext cx="6415087" cy="16303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200" b="1" dirty="0"/>
              <a:t>The basics of aerodynamics</a:t>
            </a:r>
          </a:p>
          <a:p>
            <a:pPr>
              <a:spcBef>
                <a:spcPct val="40000"/>
              </a:spcBef>
            </a:pPr>
            <a:endParaRPr lang="en-AU" altLang="en-US" sz="2800" dirty="0"/>
          </a:p>
        </p:txBody>
      </p:sp>
      <p:sp>
        <p:nvSpPr>
          <p:cNvPr id="17" name="Text Box 21"/>
          <p:cNvSpPr txBox="1">
            <a:spLocks noChangeArrowheads="1"/>
          </p:cNvSpPr>
          <p:nvPr/>
        </p:nvSpPr>
        <p:spPr bwMode="auto">
          <a:xfrm>
            <a:off x="13806306" y="5638546"/>
            <a:ext cx="6983981" cy="5191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3200" b="1" dirty="0"/>
              <a:t>Downforce </a:t>
            </a:r>
          </a:p>
          <a:p>
            <a:r>
              <a:rPr lang="en-GB" dirty="0">
                <a:solidFill>
                  <a:srgbClr val="FF0000"/>
                </a:solidFill>
              </a:rPr>
              <a:t>Downforce is a force that pushes a vehicle down onto the road surface, increasing the contact between the tyres and the track. This improves grip and stability, particularly at high speeds and when cornering.</a:t>
            </a:r>
          </a:p>
          <a:p>
            <a:r>
              <a:rPr lang="en-GB" dirty="0">
                <a:solidFill>
                  <a:srgbClr val="FF0000"/>
                </a:solidFill>
              </a:rPr>
              <a:t>Race cars use aerodynamic components such as wings, splitters and diffusers to generate downforce by controlling the airflow around the vehicle. These components are carefully designed to maximise performance while balancing the increase in drag that can come with higher levels of downforce.</a:t>
            </a:r>
          </a:p>
        </p:txBody>
      </p:sp>
      <p:sp>
        <p:nvSpPr>
          <p:cNvPr id="22" name="Text Box 10"/>
          <p:cNvSpPr txBox="1">
            <a:spLocks noChangeArrowheads="1"/>
          </p:cNvSpPr>
          <p:nvPr/>
        </p:nvSpPr>
        <p:spPr bwMode="auto">
          <a:xfrm>
            <a:off x="13803577" y="17899245"/>
            <a:ext cx="6415088" cy="1642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t>Conclusion</a:t>
            </a:r>
            <a:endParaRPr lang="en-AU" altLang="en-US" sz="3600" b="1" dirty="0"/>
          </a:p>
          <a:p>
            <a:pPr>
              <a:spcBef>
                <a:spcPct val="50000"/>
              </a:spcBef>
            </a:pPr>
            <a:endParaRPr lang="en-US" altLang="en-US" dirty="0"/>
          </a:p>
        </p:txBody>
      </p:sp>
      <p:sp>
        <p:nvSpPr>
          <p:cNvPr id="23" name="Text Box 11"/>
          <p:cNvSpPr txBox="1">
            <a:spLocks noChangeArrowheads="1"/>
          </p:cNvSpPr>
          <p:nvPr/>
        </p:nvSpPr>
        <p:spPr bwMode="auto">
          <a:xfrm>
            <a:off x="410432" y="23786527"/>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ea typeface="Arial" charset="0"/>
                <a:cs typeface="Arial" charset="0"/>
              </a:rPr>
              <a:t>References</a:t>
            </a:r>
            <a:endParaRPr lang="en-AU" altLang="en-US" sz="3600" b="1" dirty="0">
              <a:ea typeface="Arial" charset="0"/>
              <a:cs typeface="Arial" charset="0"/>
            </a:endParaRPr>
          </a:p>
          <a:p>
            <a:pPr>
              <a:spcBef>
                <a:spcPct val="50000"/>
              </a:spcBef>
            </a:pPr>
            <a:endParaRPr lang="en-AU" altLang="en-US" sz="3600" b="1" dirty="0">
              <a:ea typeface="Arial" charset="0"/>
              <a:cs typeface="Arial" charset="0"/>
            </a:endParaRPr>
          </a:p>
        </p:txBody>
      </p:sp>
      <p:sp>
        <p:nvSpPr>
          <p:cNvPr id="26" name="Text Box 28"/>
          <p:cNvSpPr txBox="1">
            <a:spLocks noChangeArrowheads="1"/>
          </p:cNvSpPr>
          <p:nvPr/>
        </p:nvSpPr>
        <p:spPr bwMode="auto">
          <a:xfrm>
            <a:off x="14711488" y="13810527"/>
            <a:ext cx="6410325"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2800" b="1" dirty="0">
              <a:solidFill>
                <a:srgbClr val="FF0000"/>
              </a:solidFil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a:solidFill>
                  <a:srgbClr val="FF0000"/>
                </a:solidFill>
              </a:rPr>
              <a:t>Include any logos as appropriate</a:t>
            </a:r>
          </a:p>
        </p:txBody>
      </p:sp>
      <p:sp>
        <p:nvSpPr>
          <p:cNvPr id="5" name="Rectangle 1">
            <a:extLst>
              <a:ext uri="{FF2B5EF4-FFF2-40B4-BE49-F238E27FC236}">
                <a16:creationId xmlns:a16="http://schemas.microsoft.com/office/drawing/2014/main" id="{CEA30FC7-ECD9-C1C6-B6D7-3A01351AD8B6}"/>
              </a:ext>
            </a:extLst>
          </p:cNvPr>
          <p:cNvSpPr>
            <a:spLocks noChangeArrowheads="1"/>
          </p:cNvSpPr>
          <p:nvPr/>
        </p:nvSpPr>
        <p:spPr bwMode="auto">
          <a:xfrm>
            <a:off x="0" y="43934"/>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TextBox 36">
            <a:extLst>
              <a:ext uri="{FF2B5EF4-FFF2-40B4-BE49-F238E27FC236}">
                <a16:creationId xmlns:a16="http://schemas.microsoft.com/office/drawing/2014/main" id="{9C300335-2A2D-F26E-3678-59DCB212FFFB}"/>
              </a:ext>
            </a:extLst>
          </p:cNvPr>
          <p:cNvSpPr txBox="1"/>
          <p:nvPr/>
        </p:nvSpPr>
        <p:spPr>
          <a:xfrm>
            <a:off x="348597" y="17878620"/>
            <a:ext cx="5954039" cy="5262979"/>
          </a:xfrm>
          <a:prstGeom prst="rect">
            <a:avLst/>
          </a:prstGeom>
          <a:noFill/>
        </p:spPr>
        <p:txBody>
          <a:bodyPr wrap="square" rtlCol="0">
            <a:spAutoFit/>
          </a:bodyPr>
          <a:lstStyle/>
          <a:p>
            <a:r>
              <a:rPr lang="en-US" sz="2400" dirty="0">
                <a:solidFill>
                  <a:srgbClr val="FF0000"/>
                </a:solidFill>
              </a:rPr>
              <a:t>When discussing pressure, it refers to the amount of force applied over a given area. This can be expressed by:</a:t>
            </a:r>
          </a:p>
          <a:p>
            <a:endParaRPr lang="en-US" sz="2400" dirty="0">
              <a:highlight>
                <a:srgbClr val="FFFF00"/>
              </a:highlight>
            </a:endParaRPr>
          </a:p>
          <a:p>
            <a:r>
              <a:rPr lang="en-US" sz="2400" dirty="0">
                <a:highlight>
                  <a:srgbClr val="FFFF00"/>
                </a:highlight>
              </a:rPr>
              <a:t>Pressure </a:t>
            </a:r>
            <a:r>
              <a:rPr lang="en-US" sz="2400">
                <a:highlight>
                  <a:srgbClr val="FFFF00"/>
                </a:highlight>
              </a:rPr>
              <a:t>= Force + Area </a:t>
            </a:r>
            <a:endParaRPr lang="en-US" sz="2400" dirty="0">
              <a:highlight>
                <a:srgbClr val="FFFF00"/>
              </a:highlight>
            </a:endParaRPr>
          </a:p>
          <a:p>
            <a:endParaRPr lang="en-US" sz="2400" dirty="0"/>
          </a:p>
          <a:p>
            <a:r>
              <a:rPr lang="en-US" sz="2400" dirty="0">
                <a:solidFill>
                  <a:srgbClr val="FF0000"/>
                </a:solidFill>
              </a:rPr>
              <a:t>There is also a direct relationship between air velocity and pressure. As velocity increases, pressure decreases. When velocity decreases, pressure increases.</a:t>
            </a:r>
          </a:p>
          <a:p>
            <a:endParaRPr lang="en-US" sz="2400" dirty="0">
              <a:solidFill>
                <a:srgbClr val="FF0000"/>
              </a:solidFill>
            </a:endParaRPr>
          </a:p>
          <a:p>
            <a:r>
              <a:rPr lang="en-US" sz="2400" dirty="0">
                <a:solidFill>
                  <a:srgbClr val="FF0000"/>
                </a:solidFill>
              </a:rPr>
              <a:t>Drag is a key aerodynamic force that opposes the motion of a vehicle as it moves through the air. </a:t>
            </a:r>
          </a:p>
        </p:txBody>
      </p:sp>
      <p:sp>
        <p:nvSpPr>
          <p:cNvPr id="44" name="TextBox 43">
            <a:extLst>
              <a:ext uri="{FF2B5EF4-FFF2-40B4-BE49-F238E27FC236}">
                <a16:creationId xmlns:a16="http://schemas.microsoft.com/office/drawing/2014/main" id="{904787DB-7941-B01B-10A8-3A9AF8197643}"/>
              </a:ext>
            </a:extLst>
          </p:cNvPr>
          <p:cNvSpPr txBox="1"/>
          <p:nvPr/>
        </p:nvSpPr>
        <p:spPr>
          <a:xfrm>
            <a:off x="13837919" y="11726276"/>
            <a:ext cx="7179811" cy="5016758"/>
          </a:xfrm>
          <a:prstGeom prst="rect">
            <a:avLst/>
          </a:prstGeom>
          <a:noFill/>
        </p:spPr>
        <p:txBody>
          <a:bodyPr wrap="square" rtlCol="0">
            <a:spAutoFit/>
          </a:bodyPr>
          <a:lstStyle/>
          <a:p>
            <a:r>
              <a:rPr lang="en-GB" sz="3200" b="1" dirty="0"/>
              <a:t>Real world application:</a:t>
            </a:r>
          </a:p>
          <a:p>
            <a:r>
              <a:rPr lang="en-GB" sz="2400" dirty="0">
                <a:solidFill>
                  <a:srgbClr val="FF0000"/>
                </a:solidFill>
              </a:rPr>
              <a:t>The lecture showed us how aerodynamic principles are applied within motorsport to improve vehicle performance. It showed how factors such as airflow management, drag reduction and downforce are carefully considered during the design process. Students at UWTSD applied these concepts when developing an aerodynamic package for the MCR race car, using their understanding of theory to influence real design decisions. This highlights how classroom knowledge can be transferred into practical engineering work, helping to solve real-world problems and improve vehicle efficiency and handling.</a:t>
            </a:r>
          </a:p>
        </p:txBody>
      </p:sp>
      <p:sp>
        <p:nvSpPr>
          <p:cNvPr id="50" name="Rectangle 14">
            <a:extLst>
              <a:ext uri="{FF2B5EF4-FFF2-40B4-BE49-F238E27FC236}">
                <a16:creationId xmlns:a16="http://schemas.microsoft.com/office/drawing/2014/main" id="{E37E501A-3DB8-6391-1A12-7EE957CFF19A}"/>
              </a:ext>
            </a:extLst>
          </p:cNvPr>
          <p:cNvSpPr>
            <a:spLocks noChangeArrowheads="1"/>
          </p:cNvSpPr>
          <p:nvPr/>
        </p:nvSpPr>
        <p:spPr bwMode="auto">
          <a:xfrm>
            <a:off x="593337" y="24528533"/>
            <a:ext cx="20014046"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200" b="1" i="1" dirty="0">
                <a:solidFill>
                  <a:srgbClr val="000000"/>
                </a:solidFill>
                <a:latin typeface="Arial" panose="020B0604020202020204" pitchFamily="34" charset="0"/>
              </a:rPr>
              <a:t>Teams </a:t>
            </a:r>
            <a:r>
              <a:rPr lang="en-US" altLang="en-US" sz="1200" b="1" i="1" dirty="0" err="1">
                <a:solidFill>
                  <a:srgbClr val="000000"/>
                </a:solidFill>
                <a:latin typeface="Arial" panose="020B0604020202020204" pitchFamily="34" charset="0"/>
              </a:rPr>
              <a:t>referances</a:t>
            </a:r>
            <a:r>
              <a:rPr lang="en-US" altLang="en-US" sz="1200" b="1" i="1" dirty="0">
                <a:solidFill>
                  <a:srgbClr val="000000"/>
                </a:solidFill>
                <a:latin typeface="Arial" panose="020B0604020202020204" pitchFamily="34" charset="0"/>
              </a:rPr>
              <a:t>:</a:t>
            </a:r>
          </a:p>
          <a:p>
            <a:pPr defTabSz="914400" eaLnBrk="0" fontAlgn="base" hangingPunct="0">
              <a:spcBef>
                <a:spcPct val="0"/>
              </a:spcBef>
              <a:spcAft>
                <a:spcPct val="0"/>
              </a:spcAft>
            </a:pPr>
            <a:r>
              <a:rPr lang="en-US" altLang="en-US" sz="1200" b="1" i="1" dirty="0">
                <a:solidFill>
                  <a:srgbClr val="000000"/>
                </a:solidFill>
                <a:latin typeface="Arial" panose="020B0604020202020204" pitchFamily="34" charset="0"/>
              </a:rPr>
              <a:t>Lecture slides (2026)</a:t>
            </a:r>
            <a:endParaRPr kumimoji="0" lang="en-US" altLang="en-US" sz="1200" b="1" i="1"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1" u="none" strike="noStrike" cap="none" normalizeH="0" baseline="0" dirty="0">
                <a:ln>
                  <a:noFill/>
                </a:ln>
                <a:solidFill>
                  <a:srgbClr val="000000"/>
                </a:solidFill>
                <a:effectLst/>
                <a:latin typeface="Arial" panose="020B0604020202020204" pitchFamily="34" charset="0"/>
              </a:rPr>
              <a:t>Sustainability &amp; Materials in Engineering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1" u="none" strike="noStrike" cap="none" normalizeH="0" baseline="0" dirty="0">
                <a:ln>
                  <a:noFill/>
                </a:ln>
                <a:solidFill>
                  <a:srgbClr val="000000"/>
                </a:solidFill>
                <a:effectLst/>
                <a:latin typeface="Arial" panose="020B0604020202020204" pitchFamily="34" charset="0"/>
              </a:rPr>
              <a:t>Design for Additive Manufacture </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1" u="none" strike="noStrike" cap="none" normalizeH="0" baseline="0" dirty="0">
                <a:ln>
                  <a:noFill/>
                </a:ln>
                <a:solidFill>
                  <a:srgbClr val="000000"/>
                </a:solidFill>
                <a:effectLst/>
                <a:latin typeface="Arial" panose="020B0604020202020204" pitchFamily="34" charset="0"/>
              </a:rPr>
              <a:t>Introduction to Hybrid Vehicles </a:t>
            </a:r>
          </a:p>
          <a:p>
            <a:pPr lvl="0" defTabSz="914400" eaLnBrk="0" fontAlgn="base" hangingPunct="0">
              <a:spcBef>
                <a:spcPct val="0"/>
              </a:spcBef>
              <a:spcAft>
                <a:spcPct val="0"/>
              </a:spcAft>
              <a:buFontTx/>
              <a:buChar char="•"/>
            </a:pPr>
            <a:r>
              <a:rPr lang="en-US" altLang="en-US" sz="1200" b="1" i="1" dirty="0">
                <a:solidFill>
                  <a:srgbClr val="000000"/>
                </a:solidFill>
                <a:latin typeface="Arial" panose="020B0604020202020204" pitchFamily="34" charset="0"/>
              </a:rPr>
              <a:t>Links:</a:t>
            </a:r>
          </a:p>
          <a:p>
            <a:pPr lvl="0" defTabSz="914400" eaLnBrk="0" fontAlgn="base" hangingPunct="0">
              <a:spcBef>
                <a:spcPct val="0"/>
              </a:spcBef>
              <a:spcAft>
                <a:spcPct val="0"/>
              </a:spcAft>
              <a:buFontTx/>
              <a:buChar char="•"/>
            </a:pPr>
            <a:r>
              <a:rPr lang="en-US" altLang="en-US" sz="1200" b="1" i="1" dirty="0">
                <a:solidFill>
                  <a:srgbClr val="000000"/>
                </a:solidFill>
                <a:latin typeface="Arial" panose="020B0604020202020204" pitchFamily="34" charset="0"/>
              </a:rPr>
              <a:t>https://</a:t>
            </a:r>
            <a:r>
              <a:rPr lang="en-US" altLang="en-US" sz="1200" b="1" i="1" dirty="0" err="1">
                <a:solidFill>
                  <a:srgbClr val="000000"/>
                </a:solidFill>
                <a:latin typeface="Arial" panose="020B0604020202020204" pitchFamily="34" charset="0"/>
              </a:rPr>
              <a:t>www.google.com</a:t>
            </a:r>
            <a:r>
              <a:rPr lang="en-US" altLang="en-US" sz="1200" b="1" i="1" dirty="0">
                <a:solidFill>
                  <a:srgbClr val="000000"/>
                </a:solidFill>
                <a:latin typeface="Arial" panose="020B0604020202020204" pitchFamily="34" charset="0"/>
              </a:rPr>
              <a:t>/</a:t>
            </a:r>
            <a:r>
              <a:rPr lang="en-US" altLang="en-US" sz="1200" b="1" i="1" dirty="0" err="1">
                <a:solidFill>
                  <a:srgbClr val="000000"/>
                </a:solidFill>
                <a:latin typeface="Arial" panose="020B0604020202020204" pitchFamily="34" charset="0"/>
              </a:rPr>
              <a:t>imgres?q</a:t>
            </a:r>
            <a:r>
              <a:rPr lang="en-US" altLang="en-US" sz="1200" b="1" i="1" dirty="0">
                <a:solidFill>
                  <a:srgbClr val="000000"/>
                </a:solidFill>
                <a:latin typeface="Arial" panose="020B0604020202020204" pitchFamily="34" charset="0"/>
              </a:rPr>
              <a:t>=aerodynamic%C2%A0&amp;imgurl=https%3A%2F%2Flh7-us.googleusercontent.com%2FNQMPSsDq68Us2tD6vz4ceqXTK9q7911kgiJYYhliGaN2AU1XDByygeKOvPwaxDvws160FMVATl7ZC0FsZ0GKndZ783RPHnwtPcgBfU_8ExT0S_TTKyb-PYnqx_AvAfaaMp02jAXznjO9jT4vKeIg8I4&amp;imgrefurl=https%3A%2F%2Fwww.verus-engineering.com%2Fblog%2Finformative-8%2Fwhat-is-aerodynamic-drag-what-to-consider-when-buying-performance-parts-149%3Fsrsltid%3DAfmBOoqUMY_XdNNGbUWGgvHAnowkgeOnLKK3MAYNo8PulJLQwwj04TKD&amp;docid=4tlqm3V2_REBJM&amp;tbnid=</a:t>
            </a:r>
            <a:r>
              <a:rPr lang="en-US" altLang="en-US" sz="1200" b="1" i="1" dirty="0" err="1">
                <a:solidFill>
                  <a:srgbClr val="000000"/>
                </a:solidFill>
                <a:latin typeface="Arial" panose="020B0604020202020204" pitchFamily="34" charset="0"/>
              </a:rPr>
              <a:t>jQmZNLXhCNWoCM&amp;vet</a:t>
            </a:r>
            <a:r>
              <a:rPr lang="en-US" altLang="en-US" sz="1200" b="1" i="1" dirty="0">
                <a:solidFill>
                  <a:srgbClr val="000000"/>
                </a:solidFill>
                <a:latin typeface="Arial" panose="020B0604020202020204" pitchFamily="34" charset="0"/>
              </a:rPr>
              <a:t>=12ahUKEwi0p-2p0fqTAxVwW0EAHWlwJxgQnPAOegQIGxAB..i&amp;w=1600&amp;h=900&amp;hcb=2&amp;ved=2ahUKEwi0p-2p0fqTAxVwW0EAHWlwJxgQnPAOegQIGxAB</a:t>
            </a:r>
          </a:p>
          <a:p>
            <a:pPr lvl="0" defTabSz="914400" eaLnBrk="0" fontAlgn="base" hangingPunct="0">
              <a:spcBef>
                <a:spcPct val="0"/>
              </a:spcBef>
              <a:spcAft>
                <a:spcPct val="0"/>
              </a:spcAft>
              <a:buFontTx/>
              <a:buChar char="•"/>
            </a:pPr>
            <a:r>
              <a:rPr lang="en-US" altLang="en-US" sz="1200" b="1" i="1" dirty="0">
                <a:solidFill>
                  <a:srgbClr val="000000"/>
                </a:solidFill>
                <a:latin typeface="Arial" panose="020B0604020202020204" pitchFamily="34" charset="0"/>
              </a:rPr>
              <a:t>https://</a:t>
            </a:r>
            <a:r>
              <a:rPr lang="en-US" altLang="en-US" sz="1200" b="1" i="1" dirty="0" err="1">
                <a:solidFill>
                  <a:srgbClr val="000000"/>
                </a:solidFill>
                <a:latin typeface="Arial" panose="020B0604020202020204" pitchFamily="34" charset="0"/>
              </a:rPr>
              <a:t>www.google.com</a:t>
            </a:r>
            <a:r>
              <a:rPr lang="en-US" altLang="en-US" sz="1200" b="1" i="1" dirty="0">
                <a:solidFill>
                  <a:srgbClr val="000000"/>
                </a:solidFill>
                <a:latin typeface="Arial" panose="020B0604020202020204" pitchFamily="34" charset="0"/>
              </a:rPr>
              <a:t>/</a:t>
            </a:r>
            <a:r>
              <a:rPr lang="en-US" altLang="en-US" sz="1200" b="1" i="1" dirty="0" err="1">
                <a:solidFill>
                  <a:srgbClr val="000000"/>
                </a:solidFill>
                <a:latin typeface="Arial" panose="020B0604020202020204" pitchFamily="34" charset="0"/>
              </a:rPr>
              <a:t>imgres?q</a:t>
            </a:r>
            <a:r>
              <a:rPr lang="en-US" altLang="en-US" sz="1200" b="1" i="1" dirty="0">
                <a:solidFill>
                  <a:srgbClr val="000000"/>
                </a:solidFill>
                <a:latin typeface="Arial" panose="020B0604020202020204" pitchFamily="34" charset="0"/>
              </a:rPr>
              <a:t>=aerodynamic%20downforce%20image%20graph&amp;imgurl=https%3A%2F%2Fwww.researchgate.net%2Fpublication%2F302469462%2Ffigure%2Ffig4%2FAS%3A360096786862086%401462865172713%2FComparison-Chart-Between-Down-Forces-Fig-12-Comparison-Chart-Between-Drag-Forces.png&amp;imgrefurl=https%3A%2F%2Fwww.researchgate.net%2Ffigure%2FComparison-Chart-Between-Down-Forces-Fig-12-Comparison-Chart-Between-Drag-Forces_fig4_302469462&amp;docid=nc27JynPniKQBM&amp;tbnid=_DSS1rG9YF2-AM&amp;vet=12ahUKEwig27eT0fqTAxV6TUEAHTqFAsYQnPAOegQIGBAB..i&amp;w=571&amp;h=276&amp;hcb=2&amp;ved=2ahUKEwig27eT0fqTAxV6TUEAHTqFAsYQnPAOegQIGBAB</a:t>
            </a:r>
          </a:p>
          <a:p>
            <a:pPr lvl="0" defTabSz="914400" eaLnBrk="0" fontAlgn="base" hangingPunct="0">
              <a:spcBef>
                <a:spcPct val="0"/>
              </a:spcBef>
              <a:spcAft>
                <a:spcPct val="0"/>
              </a:spcAft>
              <a:buFontTx/>
              <a:buChar char="•"/>
            </a:pPr>
            <a:r>
              <a:rPr lang="en-US" altLang="en-US" sz="1200" b="1" i="1" dirty="0">
                <a:solidFill>
                  <a:srgbClr val="000000"/>
                </a:solidFill>
                <a:latin typeface="Arial" panose="020B0604020202020204" pitchFamily="34" charset="0"/>
              </a:rPr>
              <a:t>https://</a:t>
            </a:r>
            <a:r>
              <a:rPr lang="en-US" altLang="en-US" sz="1200" b="1" i="1" dirty="0" err="1">
                <a:solidFill>
                  <a:srgbClr val="000000"/>
                </a:solidFill>
                <a:latin typeface="Arial" panose="020B0604020202020204" pitchFamily="34" charset="0"/>
              </a:rPr>
              <a:t>www.google.com</a:t>
            </a:r>
            <a:r>
              <a:rPr lang="en-US" altLang="en-US" sz="1200" b="1" i="1" dirty="0">
                <a:solidFill>
                  <a:srgbClr val="000000"/>
                </a:solidFill>
                <a:latin typeface="Arial" panose="020B0604020202020204" pitchFamily="34" charset="0"/>
              </a:rPr>
              <a:t>/</a:t>
            </a:r>
            <a:r>
              <a:rPr lang="en-US" altLang="en-US" sz="1200" b="1" i="1" dirty="0" err="1">
                <a:solidFill>
                  <a:srgbClr val="000000"/>
                </a:solidFill>
                <a:latin typeface="Arial" panose="020B0604020202020204" pitchFamily="34" charset="0"/>
              </a:rPr>
              <a:t>imgres?q</a:t>
            </a:r>
            <a:r>
              <a:rPr lang="en-US" altLang="en-US" sz="1200" b="1" i="1" dirty="0">
                <a:solidFill>
                  <a:srgbClr val="000000"/>
                </a:solidFill>
                <a:latin typeface="Arial" panose="020B0604020202020204" pitchFamily="34" charset="0"/>
              </a:rPr>
              <a:t>=aerodynamic%20downforce%20image&amp;imgurl=https%3A%2F%2Fstatic.wixstatic.com%2Fmedia%2F2982f2_8d5e1099c24a4f4d8f416cc91cafe7df~mv2.jpg%2Fv1%2Ffill%2Fw_980%2Ch_653%2Cal_c%2Cq_85%2Cusm_0.66_1.00_0.01%2Cenc_avif%2Cquality_auto%2F2982f2_8d5e1099c24a4f4d8f416cc91cafe7df~mv2.jpg&amp;imgrefurl=https%3A%2F%2Fwww.upgrademotorsport.co.uk%2Fpost%2Fthe-invisible-force-in-motorsport-an-introduction-to-f1-aerodynamics-by-guest-writer-felix&amp;docid=KTRWfoCjRTC72M&amp;tbnid=lf1Ie9z8e5175M&amp;vet=12ahUKEwjH196I0fqTAxW5a0EAHSDGArkQnPAOegQIGBAB..i&amp;w=980&amp;h=653&amp;hcb=2&amp;ved=2ahUKEwjH196I0fqTAxW5a0EAHSDGArkQnPAOegQIGBAB</a:t>
            </a:r>
          </a:p>
          <a:p>
            <a:pPr lvl="0" defTabSz="914400" eaLnBrk="0" fontAlgn="base" hangingPunct="0">
              <a:spcBef>
                <a:spcPct val="0"/>
              </a:spcBef>
              <a:spcAft>
                <a:spcPct val="0"/>
              </a:spcAft>
            </a:pPr>
            <a:r>
              <a:rPr lang="en-US" altLang="en-US" sz="1200" b="1" i="1" dirty="0">
                <a:solidFill>
                  <a:srgbClr val="000000"/>
                </a:solidFill>
                <a:latin typeface="Arial" panose="020B0604020202020204" pitchFamily="34" charset="0"/>
              </a:rPr>
              <a:t>https://</a:t>
            </a:r>
            <a:r>
              <a:rPr lang="en-US" altLang="en-US" sz="1200" b="1" i="1" dirty="0" err="1">
                <a:solidFill>
                  <a:srgbClr val="000000"/>
                </a:solidFill>
                <a:latin typeface="Arial" panose="020B0604020202020204" pitchFamily="34" charset="0"/>
              </a:rPr>
              <a:t>www.google.com</a:t>
            </a:r>
            <a:r>
              <a:rPr lang="en-US" altLang="en-US" sz="1200" b="1" i="1" dirty="0">
                <a:solidFill>
                  <a:srgbClr val="000000"/>
                </a:solidFill>
                <a:latin typeface="Arial" panose="020B0604020202020204" pitchFamily="34" charset="0"/>
              </a:rPr>
              <a:t>/</a:t>
            </a:r>
            <a:r>
              <a:rPr lang="en-US" altLang="en-US" sz="1200" b="1" i="1" dirty="0" err="1">
                <a:solidFill>
                  <a:srgbClr val="000000"/>
                </a:solidFill>
                <a:latin typeface="Arial" panose="020B0604020202020204" pitchFamily="34" charset="0"/>
              </a:rPr>
              <a:t>imgres?q</a:t>
            </a:r>
            <a:r>
              <a:rPr lang="en-US" altLang="en-US" sz="1200" b="1" i="1" dirty="0">
                <a:solidFill>
                  <a:srgbClr val="000000"/>
                </a:solidFill>
                <a:latin typeface="Arial" panose="020B0604020202020204" pitchFamily="34" charset="0"/>
              </a:rPr>
              <a:t>=aerodynamic%20graph%20image&amp;imgurl=https%3A%2F%2Fhackaday.com%2Fwp-content%2Fuploads%2F2021%2F03%2Fautodrag-graph-recreationB-1-themed.png&amp;imgrefurl=https%3A%2F%2Fhackaday.com%2F2021%2F04%2F20%2Fa-look-at-the-most-aerodynamic-cars-ever-built%2F&amp;docid=</a:t>
            </a:r>
            <a:r>
              <a:rPr lang="en-US" altLang="en-US" sz="1200" b="1" i="1" dirty="0" err="1">
                <a:solidFill>
                  <a:srgbClr val="000000"/>
                </a:solidFill>
                <a:latin typeface="Arial" panose="020B0604020202020204" pitchFamily="34" charset="0"/>
              </a:rPr>
              <a:t>HteIYtl_IEZujM&amp;tbnid</a:t>
            </a:r>
            <a:r>
              <a:rPr lang="en-US" altLang="en-US" sz="1200" b="1" i="1" dirty="0">
                <a:solidFill>
                  <a:srgbClr val="000000"/>
                </a:solidFill>
                <a:latin typeface="Arial" panose="020B0604020202020204" pitchFamily="34" charset="0"/>
              </a:rPr>
              <a:t>=48izLUQZpjCzzM&amp;vet=12ahUKEwi5nNr60PqTAxUnV0EAHbrZK2YQnPAOegQIHBAB..i&amp;w=1775&amp;h=1373&amp;hcb=2&amp;ved=2ahUKEwi5nNr60PqTAxUnV0EAHbrZK2YQnPAOegQIHBAB</a:t>
            </a:r>
          </a:p>
          <a:p>
            <a:pPr lvl="0" defTabSz="914400" eaLnBrk="0" fontAlgn="base" hangingPunct="0">
              <a:spcBef>
                <a:spcPct val="0"/>
              </a:spcBef>
              <a:spcAft>
                <a:spcPct val="0"/>
              </a:spcAft>
            </a:pPr>
            <a:r>
              <a:rPr lang="en-US" altLang="en-US" sz="1200" b="1" i="1" dirty="0">
                <a:solidFill>
                  <a:srgbClr val="000000"/>
                </a:solidFill>
                <a:latin typeface="Arial" panose="020B0604020202020204" pitchFamily="34" charset="0"/>
              </a:rPr>
              <a:t>https://</a:t>
            </a:r>
            <a:r>
              <a:rPr lang="en-US" altLang="en-US" sz="1200" b="1" i="1" dirty="0" err="1">
                <a:solidFill>
                  <a:srgbClr val="000000"/>
                </a:solidFill>
                <a:latin typeface="Arial" panose="020B0604020202020204" pitchFamily="34" charset="0"/>
              </a:rPr>
              <a:t>www.google.com</a:t>
            </a:r>
            <a:r>
              <a:rPr lang="en-US" altLang="en-US" sz="1200" b="1" i="1" dirty="0">
                <a:solidFill>
                  <a:srgbClr val="000000"/>
                </a:solidFill>
                <a:latin typeface="Arial" panose="020B0604020202020204" pitchFamily="34" charset="0"/>
              </a:rPr>
              <a:t>/</a:t>
            </a:r>
            <a:r>
              <a:rPr lang="en-US" altLang="en-US" sz="1200" b="1" i="1" dirty="0" err="1">
                <a:solidFill>
                  <a:srgbClr val="000000"/>
                </a:solidFill>
                <a:latin typeface="Arial" panose="020B0604020202020204" pitchFamily="34" charset="0"/>
              </a:rPr>
              <a:t>imgres?q</a:t>
            </a:r>
            <a:r>
              <a:rPr lang="en-US" altLang="en-US" sz="1200" b="1" i="1" dirty="0">
                <a:solidFill>
                  <a:srgbClr val="000000"/>
                </a:solidFill>
                <a:latin typeface="Arial" panose="020B0604020202020204" pitchFamily="34" charset="0"/>
              </a:rPr>
              <a:t>=aerodynamic%20drag%20image&amp;imgurl=https%3A%2F%2Fwww.researchgate.net%2Fpublication%2F322640200%2Ffigure%2Ffig2%2FAS%3A614368119107593%401523488182287%2FSketch-illustrating-the-drag-origin-for-road-vehicles-a-aerodynamic-drag-skin.png&amp;imgrefurl=https%3A%2F%2Fwww.researchgate.net%2Ffigure%2FSketch-illustrating-the-drag-origin-for-road-vehicles-a-aerodynamic-drag-skin_fig2_322640200&amp;docid=2RSj6JqhAhjjRM&amp;tbnid=Lepb2MCYRu7xRM&amp;vet=12ahUKEwixz8TV0PqTAxUfVEEAHSqBI4AQnPAOegQIHBAB..i&amp;w=850&amp;h=620&amp;hcb=2&amp;ved=2ahUKEwixz8TV0PqTAxUfVEEAHSqBI4AQnPAOegQIHBAB</a:t>
            </a:r>
            <a:endParaRPr kumimoji="0" lang="en-US" altLang="en-US" sz="1200" b="1" i="1"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4" name="Rectangle 15">
            <a:extLst>
              <a:ext uri="{FF2B5EF4-FFF2-40B4-BE49-F238E27FC236}">
                <a16:creationId xmlns:a16="http://schemas.microsoft.com/office/drawing/2014/main" id="{9AE1F093-D792-5392-300F-9F97D516756A}"/>
              </a:ext>
            </a:extLst>
          </p:cNvPr>
          <p:cNvSpPr>
            <a:spLocks noChangeArrowheads="1"/>
          </p:cNvSpPr>
          <p:nvPr/>
        </p:nvSpPr>
        <p:spPr bwMode="auto">
          <a:xfrm>
            <a:off x="13918108" y="18457953"/>
            <a:ext cx="617560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FF0000"/>
              </a:solidFill>
              <a:effectLst/>
              <a:latin typeface="Arial" panose="020B0604020202020204" pitchFamily="34" charset="0"/>
            </a:endParaRPr>
          </a:p>
          <a:p>
            <a:r>
              <a:rPr lang="en-GB" sz="2400" dirty="0">
                <a:solidFill>
                  <a:srgbClr val="FF0000"/>
                </a:solidFill>
              </a:rPr>
              <a:t>Aerodynamics is a fundamental area of automotive engineering that affects speed, efficiency and handling.</a:t>
            </a:r>
          </a:p>
          <a:p>
            <a:r>
              <a:rPr lang="en-GB" sz="2400" dirty="0">
                <a:solidFill>
                  <a:srgbClr val="FF0000"/>
                </a:solidFill>
              </a:rPr>
              <a:t>Understanding airflow, pressure and drag is essential for designing high-performance vehicles. The lecture provided a strong introduction to these concepts and showed their real-world importance.</a:t>
            </a:r>
          </a:p>
        </p:txBody>
      </p:sp>
      <p:sp>
        <p:nvSpPr>
          <p:cNvPr id="55" name="TextBox 54">
            <a:extLst>
              <a:ext uri="{FF2B5EF4-FFF2-40B4-BE49-F238E27FC236}">
                <a16:creationId xmlns:a16="http://schemas.microsoft.com/office/drawing/2014/main" id="{B3EE8D62-2B09-5CDF-52E2-8A5D2A4630E6}"/>
              </a:ext>
            </a:extLst>
          </p:cNvPr>
          <p:cNvSpPr txBox="1"/>
          <p:nvPr/>
        </p:nvSpPr>
        <p:spPr>
          <a:xfrm>
            <a:off x="-8758253" y="20312210"/>
            <a:ext cx="6046342" cy="1771254"/>
          </a:xfrm>
          <a:prstGeom prst="rect">
            <a:avLst/>
          </a:prstGeom>
          <a:noFill/>
        </p:spPr>
        <p:txBody>
          <a:bodyPr wrap="square" rtlCol="0">
            <a:spAutoFit/>
          </a:bodyPr>
          <a:lstStyle/>
          <a:p>
            <a:endParaRPr lang="en-US" dirty="0"/>
          </a:p>
          <a:p>
            <a:endParaRPr lang="en-US" dirty="0"/>
          </a:p>
        </p:txBody>
      </p:sp>
      <p:pic>
        <p:nvPicPr>
          <p:cNvPr id="1046" name="Picture 22" descr="drag origin for road vehicles ...">
            <a:extLst>
              <a:ext uri="{FF2B5EF4-FFF2-40B4-BE49-F238E27FC236}">
                <a16:creationId xmlns:a16="http://schemas.microsoft.com/office/drawing/2014/main" id="{920E9945-C83F-FAAE-0F6C-D0901067D2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0552" y="13601796"/>
            <a:ext cx="4388506" cy="320377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A Look At The Most Aerodynamic Cars Ever Built | Hackaday">
            <a:extLst>
              <a:ext uri="{FF2B5EF4-FFF2-40B4-BE49-F238E27FC236}">
                <a16:creationId xmlns:a16="http://schemas.microsoft.com/office/drawing/2014/main" id="{C37A1AE6-9FE7-B908-E87E-E92F3F064B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01870" y="5696479"/>
            <a:ext cx="5344610" cy="4134038"/>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An Introduction to F1 Aerodynamics by ...">
            <a:extLst>
              <a:ext uri="{FF2B5EF4-FFF2-40B4-BE49-F238E27FC236}">
                <a16:creationId xmlns:a16="http://schemas.microsoft.com/office/drawing/2014/main" id="{6A6B80CF-CDDC-2ECF-F3E7-38073F78442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264241" y="10103253"/>
            <a:ext cx="5862112" cy="3900969"/>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Forces Fig 12. Comparison Chart ...">
            <a:extLst>
              <a:ext uri="{FF2B5EF4-FFF2-40B4-BE49-F238E27FC236}">
                <a16:creationId xmlns:a16="http://schemas.microsoft.com/office/drawing/2014/main" id="{EFCBC5CB-D348-E94C-98B3-5152A170051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53371" y="14848988"/>
            <a:ext cx="6636236" cy="3205117"/>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What Is Aerodynamic Drag? What To ...">
            <a:extLst>
              <a:ext uri="{FF2B5EF4-FFF2-40B4-BE49-F238E27FC236}">
                <a16:creationId xmlns:a16="http://schemas.microsoft.com/office/drawing/2014/main" id="{92AE0A0F-D4C3-867F-6A82-4E3AA615F1B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619876" y="18407056"/>
            <a:ext cx="7058752" cy="3952901"/>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58" descr="A person in a black corset and camouflage pants&#10;&#10;AI-generated content may be incorrect.">
            <a:extLst>
              <a:ext uri="{FF2B5EF4-FFF2-40B4-BE49-F238E27FC236}">
                <a16:creationId xmlns:a16="http://schemas.microsoft.com/office/drawing/2014/main" id="{1A882E68-4B62-2F95-2131-0A6A1B15F758}"/>
              </a:ext>
            </a:extLst>
          </p:cNvPr>
          <p:cNvPicPr>
            <a:picLocks noChangeAspect="1"/>
          </p:cNvPicPr>
          <p:nvPr/>
        </p:nvPicPr>
        <p:blipFill>
          <a:blip r:embed="rId12"/>
          <a:srcRect l="42732" t="23771" r="35251" b="54358"/>
          <a:stretch>
            <a:fillRect/>
          </a:stretch>
        </p:blipFill>
        <p:spPr>
          <a:xfrm>
            <a:off x="563109" y="2498679"/>
            <a:ext cx="2247834" cy="2977413"/>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2.xml><?xml version="1.0" encoding="utf-8"?>
<ds:datastoreItem xmlns:ds="http://schemas.openxmlformats.org/officeDocument/2006/customXml" ds:itemID="{AB687D36-0FC2-4295-A780-590997288791}">
  <ds:schemaRefs>
    <ds:schemaRef ds:uri="http://purl.org/dc/dcmitype/"/>
    <ds:schemaRef ds:uri="http://www.w3.org/XML/1998/namespace"/>
    <ds:schemaRef ds:uri="c9412f1f-c5de-433b-90f0-e30b35783b17"/>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7da2dc2f-10e7-442f-ad91-645aa4b47b8a"/>
  </ds:schemaRefs>
</ds:datastoreItem>
</file>

<file path=customXml/itemProps3.xml><?xml version="1.0" encoding="utf-8"?>
<ds:datastoreItem xmlns:ds="http://schemas.openxmlformats.org/officeDocument/2006/customXml" ds:itemID="{B7A4C137-277C-4B9B-BB3D-D5F11ADE05E1}">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143</TotalTime>
  <Words>936</Words>
  <Application>Microsoft Macintosh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Eras Bold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Kelsey Monteiro (2502168)</cp:lastModifiedBy>
  <cp:revision>5</cp:revision>
  <dcterms:created xsi:type="dcterms:W3CDTF">2016-02-25T08:27:32Z</dcterms:created>
  <dcterms:modified xsi:type="dcterms:W3CDTF">2026-04-19T19:48:11Z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