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7" r:id="rId2"/>
    <p:sldId id="314" r:id="rId3"/>
    <p:sldId id="318" r:id="rId4"/>
    <p:sldId id="319" r:id="rId5"/>
    <p:sldId id="315" r:id="rId6"/>
    <p:sldId id="316" r:id="rId7"/>
    <p:sldId id="317" r:id="rId8"/>
    <p:sldId id="320" r:id="rId9"/>
    <p:sldId id="290" r:id="rId10"/>
    <p:sldId id="321" r:id="rId11"/>
    <p:sldId id="322" r:id="rId12"/>
    <p:sldId id="323" r:id="rId13"/>
    <p:sldId id="296" r:id="rId14"/>
    <p:sldId id="324" r:id="rId15"/>
    <p:sldId id="325" r:id="rId16"/>
    <p:sldId id="299" r:id="rId17"/>
    <p:sldId id="326" r:id="rId18"/>
    <p:sldId id="301" r:id="rId19"/>
    <p:sldId id="327" r:id="rId20"/>
    <p:sldId id="303" r:id="rId21"/>
    <p:sldId id="304" r:id="rId22"/>
    <p:sldId id="305" r:id="rId23"/>
    <p:sldId id="308" r:id="rId24"/>
    <p:sldId id="312" r:id="rId25"/>
    <p:sldId id="311" r:id="rId26"/>
    <p:sldId id="329" r:id="rId27"/>
    <p:sldId id="332" r:id="rId28"/>
    <p:sldId id="328" r:id="rId29"/>
    <p:sldId id="330" r:id="rId30"/>
    <p:sldId id="313" r:id="rId31"/>
    <p:sldId id="333" r:id="rId32"/>
    <p:sldId id="331"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08" autoAdjust="0"/>
    <p:restoredTop sz="94660"/>
  </p:normalViewPr>
  <p:slideViewPr>
    <p:cSldViewPr>
      <p:cViewPr varScale="1">
        <p:scale>
          <a:sx n="69" d="100"/>
          <a:sy n="69" d="100"/>
        </p:scale>
        <p:origin x="-1398"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BB48D5-4165-411D-AFA6-F94E09E47C64}" type="datetimeFigureOut">
              <a:rPr lang="en-GB" smtClean="0"/>
              <a:t>26/02/2019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F51ADD6-7C7E-417D-B8DB-5B4FFADFBF7C}" type="slidenum">
              <a:rPr lang="en-GB" smtClean="0"/>
              <a:t>‹#›</a:t>
            </a:fld>
            <a:endParaRPr lang="en-GB"/>
          </a:p>
        </p:txBody>
      </p:sp>
    </p:spTree>
    <p:extLst>
      <p:ext uri="{BB962C8B-B14F-4D97-AF65-F5344CB8AC3E}">
        <p14:creationId xmlns:p14="http://schemas.microsoft.com/office/powerpoint/2010/main" val="2004946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51ADD6-7C7E-417D-B8DB-5B4FFADFBF7C}" type="slidenum">
              <a:rPr lang="en-GB" smtClean="0"/>
              <a:t>10</a:t>
            </a:fld>
            <a:endParaRPr lang="en-GB"/>
          </a:p>
        </p:txBody>
      </p:sp>
    </p:spTree>
    <p:extLst>
      <p:ext uri="{BB962C8B-B14F-4D97-AF65-F5344CB8AC3E}">
        <p14:creationId xmlns:p14="http://schemas.microsoft.com/office/powerpoint/2010/main" val="22142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0" y="-30163"/>
            <a:ext cx="9067800" cy="6889751"/>
            <a:chOff x="0" y="-30477"/>
            <a:chExt cx="9067800" cy="6889273"/>
          </a:xfrm>
        </p:grpSpPr>
        <p:cxnSp>
          <p:nvCxnSpPr>
            <p:cNvPr id="5" name="Straight Connector 4"/>
            <p:cNvCxnSpPr/>
            <p:nvPr/>
          </p:nvCxnSpPr>
          <p:spPr>
            <a:xfrm rot="16200000" flipH="1">
              <a:off x="-1447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16380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14856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32382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33144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371362" y="2971246"/>
              <a:ext cx="6857524"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2819162"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2704862"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2133362"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31239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1828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28191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2438162" y="3123646"/>
              <a:ext cx="6857524"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1731724"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1141968"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9141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1855549"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26429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1953974" y="3325258"/>
              <a:ext cx="6857524" cy="206375"/>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23619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21333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106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876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1028938" y="3237946"/>
              <a:ext cx="6857524"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7236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7998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52161"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304562" y="3199846"/>
              <a:ext cx="6857524"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190262"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381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6093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6860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3045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028462"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782876"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13726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600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659051"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283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560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52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381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27434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20957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27053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1829038" y="3276046"/>
              <a:ext cx="6857524"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10670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2362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2646601" y="2722008"/>
              <a:ext cx="6857524"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30490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2895838"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2389426"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22370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17528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19814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3467338"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3467338"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4038839"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3886438"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4000738"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4572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37340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3619738"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42150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4343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4572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258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067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5219938"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487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5528707" y="3318116"/>
              <a:ext cx="6887685"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4850051" y="3226833"/>
              <a:ext cx="6857524"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5562839" y="3428446"/>
              <a:ext cx="6857524"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2552938" y="3390346"/>
              <a:ext cx="6857524"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3048238" y="3352246"/>
              <a:ext cx="6857524"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3238738" y="3237946"/>
              <a:ext cx="6857524"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2133838" y="3276046"/>
              <a:ext cx="6857524"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31482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37721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4229338" y="2933146"/>
              <a:ext cx="6857524"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1371044" y="3200640"/>
              <a:ext cx="6859112"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grpSp>
        <p:nvGrpSpPr>
          <p:cNvPr id="89" name="Group 92"/>
          <p:cNvGrpSpPr>
            <a:grpSpLocks/>
          </p:cNvGrpSpPr>
          <p:nvPr/>
        </p:nvGrpSpPr>
        <p:grpSpPr bwMode="auto">
          <a:xfrm>
            <a:off x="0" y="2057400"/>
            <a:ext cx="4802188" cy="2820988"/>
            <a:chOff x="0" y="2057400"/>
            <a:chExt cx="4801394" cy="2820988"/>
          </a:xfrm>
        </p:grpSpPr>
        <p:cxnSp>
          <p:nvCxnSpPr>
            <p:cNvPr id="90" name="Straight Connector 89"/>
            <p:cNvCxnSpPr/>
            <p:nvPr/>
          </p:nvCxnSpPr>
          <p:spPr>
            <a:xfrm>
              <a:off x="0" y="20574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a:off x="0" y="48768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rot="5400000">
              <a:off x="3391694" y="3467100"/>
              <a:ext cx="2817812"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9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9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5" name="Slide Number Placeholder 5"/>
          <p:cNvSpPr>
            <a:spLocks noGrp="1"/>
          </p:cNvSpPr>
          <p:nvPr>
            <p:ph type="sldNum" sz="quarter" idx="12"/>
          </p:nvPr>
        </p:nvSpPr>
        <p:spPr/>
        <p:txBody>
          <a:bodyPr/>
          <a:lstStyle>
            <a:lvl1pPr>
              <a:defRPr/>
            </a:lvl1pPr>
          </a:lstStyle>
          <a:p>
            <a:pPr>
              <a:defRPr/>
            </a:pPr>
            <a:fld id="{7708E47D-AF0A-4494-9043-67EFC6F3A785}"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323768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BC7305AC-C818-459A-A8FF-6616220DE48B}"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873374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grpSp>
        <p:nvGrpSpPr>
          <p:cNvPr id="4" name="Group 92"/>
          <p:cNvGrpSpPr>
            <a:grpSpLocks/>
          </p:cNvGrpSpPr>
          <p:nvPr/>
        </p:nvGrpSpPr>
        <p:grpSpPr bwMode="auto">
          <a:xfrm>
            <a:off x="0" y="-30163"/>
            <a:ext cx="9067800" cy="4846638"/>
            <a:chOff x="1" y="-30477"/>
            <a:chExt cx="9067799" cy="4526277"/>
          </a:xfrm>
        </p:grpSpPr>
        <p:cxnSp>
          <p:nvCxnSpPr>
            <p:cNvPr id="5" name="Straight Connector 4"/>
            <p:cNvCxnSpPr/>
            <p:nvPr/>
          </p:nvCxnSpPr>
          <p:spPr>
            <a:xfrm rot="16200000" flipH="1">
              <a:off x="-2715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4620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3096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206226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213846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95360" y="1785840"/>
              <a:ext cx="450552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1643160"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152886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95736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94796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652560"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16431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790370" y="2019629"/>
              <a:ext cx="4495143"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555722"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34034"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2618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67954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1466947"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777972"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11859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9573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224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2052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2204939" y="2052540"/>
              <a:ext cx="450552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45234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37614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024634"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871440" y="2014440"/>
              <a:ext cx="450552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98574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155724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5666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18620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8714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47540"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1958878"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25486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2776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835053"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047653"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1736628"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3286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5572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39194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32717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38813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3005039" y="2090640"/>
              <a:ext cx="4505521"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22430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3538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822602" y="1536602"/>
              <a:ext cx="4505521"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42250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4071839"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56542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34130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29288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3081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4643339"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4643339"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5215633"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5062439"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5176739"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57482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49100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4795739"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3910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55196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748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6434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6243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63959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05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6709412" y="2137412"/>
              <a:ext cx="4526277"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026052" y="2041427"/>
              <a:ext cx="4505521"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38840" y="2241452"/>
              <a:ext cx="4505521"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3728939" y="2204940"/>
              <a:ext cx="450552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4224239" y="2166840"/>
              <a:ext cx="450552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4414739" y="2052540"/>
              <a:ext cx="450552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309839" y="2090640"/>
              <a:ext cx="450552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3242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49481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5405339" y="1747740"/>
              <a:ext cx="450552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25478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4311650"/>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89" name="Straight Connector 88"/>
          <p:cNvCxnSpPr/>
          <p:nvPr/>
        </p:nvCxnSpPr>
        <p:spPr>
          <a:xfrm>
            <a:off x="0" y="438785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a:off x="0" y="6138863"/>
            <a:ext cx="9144000"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91" name="Date Placeholder 1"/>
          <p:cNvSpPr>
            <a:spLocks noGrp="1"/>
          </p:cNvSpPr>
          <p:nvPr>
            <p:ph type="dt" sz="half" idx="10"/>
          </p:nvPr>
        </p:nvSpPr>
        <p:spPr/>
        <p:txBody>
          <a:bodyPr/>
          <a:lstStyle>
            <a:lvl1pPr>
              <a:defRPr/>
            </a:lvl1pPr>
          </a:lstStyle>
          <a:p>
            <a:pPr>
              <a:defRPr/>
            </a:pPr>
            <a:endParaRPr lang="en-GB" altLang="en-US">
              <a:solidFill>
                <a:srgbClr val="303030"/>
              </a:solidFill>
            </a:endParaRPr>
          </a:p>
        </p:txBody>
      </p:sp>
      <p:sp>
        <p:nvSpPr>
          <p:cNvPr id="92" name="Footer Placeholder 90"/>
          <p:cNvSpPr>
            <a:spLocks noGrp="1"/>
          </p:cNvSpPr>
          <p:nvPr>
            <p:ph type="ftr" sz="quarter" idx="11"/>
          </p:nvPr>
        </p:nvSpPr>
        <p:spPr/>
        <p:txBody>
          <a:bodyPr/>
          <a:lstStyle>
            <a:lvl1pPr>
              <a:defRPr/>
            </a:lvl1pPr>
          </a:lstStyle>
          <a:p>
            <a:pPr>
              <a:defRPr/>
            </a:pPr>
            <a:endParaRPr lang="en-GB" altLang="en-US">
              <a:solidFill>
                <a:srgbClr val="303030"/>
              </a:solidFill>
            </a:endParaRPr>
          </a:p>
        </p:txBody>
      </p:sp>
      <p:sp>
        <p:nvSpPr>
          <p:cNvPr id="93" name="Slide Number Placeholder 91"/>
          <p:cNvSpPr>
            <a:spLocks noGrp="1"/>
          </p:cNvSpPr>
          <p:nvPr>
            <p:ph type="sldNum" sz="quarter" idx="12"/>
          </p:nvPr>
        </p:nvSpPr>
        <p:spPr/>
        <p:txBody>
          <a:bodyPr/>
          <a:lstStyle>
            <a:lvl1pPr>
              <a:defRPr/>
            </a:lvl1pPr>
          </a:lstStyle>
          <a:p>
            <a:pPr>
              <a:defRPr/>
            </a:pPr>
            <a:fld id="{EBDF967F-E6C0-49B3-BC5A-69BD5317D5BF}" type="slidenum">
              <a:rPr lang="en-GB" altLang="en-US">
                <a:solidFill>
                  <a:srgbClr val="303030"/>
                </a:solidFill>
              </a:rPr>
              <a:pPr>
                <a:defRPr/>
              </a:pPr>
              <a:t>‹#›</a:t>
            </a:fld>
            <a:endParaRPr lang="en-GB" altLang="en-US">
              <a:solidFill>
                <a:srgbClr val="303030"/>
              </a:solidFill>
            </a:endParaRPr>
          </a:p>
        </p:txBody>
      </p:sp>
    </p:spTree>
    <p:extLst>
      <p:ext uri="{BB962C8B-B14F-4D97-AF65-F5344CB8AC3E}">
        <p14:creationId xmlns:p14="http://schemas.microsoft.com/office/powerpoint/2010/main" val="76195766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7" name="Slide Number Placeholder 5"/>
          <p:cNvSpPr>
            <a:spLocks noGrp="1"/>
          </p:cNvSpPr>
          <p:nvPr>
            <p:ph type="sldNum" sz="quarter" idx="12"/>
          </p:nvPr>
        </p:nvSpPr>
        <p:spPr/>
        <p:txBody>
          <a:bodyPr/>
          <a:lstStyle>
            <a:lvl1pPr>
              <a:defRPr/>
            </a:lvl1pPr>
          </a:lstStyle>
          <a:p>
            <a:pPr>
              <a:defRPr/>
            </a:pPr>
            <a:fld id="{D18AC619-3E38-43CA-9C9A-AAFE712EFABA}"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024550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8"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 name="Slide Number Placeholder 5"/>
          <p:cNvSpPr>
            <a:spLocks noGrp="1"/>
          </p:cNvSpPr>
          <p:nvPr>
            <p:ph type="sldNum" sz="quarter" idx="12"/>
          </p:nvPr>
        </p:nvSpPr>
        <p:spPr/>
        <p:txBody>
          <a:bodyPr/>
          <a:lstStyle>
            <a:lvl1pPr>
              <a:defRPr/>
            </a:lvl1pPr>
          </a:lstStyle>
          <a:p>
            <a:pPr>
              <a:defRPr/>
            </a:pPr>
            <a:fld id="{DF4A64DB-0086-4361-AA5C-FE86D3D88111}"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088137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5" name="Slide Number Placeholder 5"/>
          <p:cNvSpPr>
            <a:spLocks noGrp="1"/>
          </p:cNvSpPr>
          <p:nvPr>
            <p:ph type="sldNum" sz="quarter" idx="12"/>
          </p:nvPr>
        </p:nvSpPr>
        <p:spPr/>
        <p:txBody>
          <a:bodyPr/>
          <a:lstStyle>
            <a:lvl1pPr>
              <a:defRPr/>
            </a:lvl1pPr>
          </a:lstStyle>
          <a:p>
            <a:pPr>
              <a:defRPr/>
            </a:pPr>
            <a:fld id="{7EEF5FD1-6868-4355-A35E-F9F2B95921AE}"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480164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3"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4" name="Slide Number Placeholder 5"/>
          <p:cNvSpPr>
            <a:spLocks noGrp="1"/>
          </p:cNvSpPr>
          <p:nvPr>
            <p:ph type="sldNum" sz="quarter" idx="12"/>
          </p:nvPr>
        </p:nvSpPr>
        <p:spPr/>
        <p:txBody>
          <a:bodyPr/>
          <a:lstStyle>
            <a:lvl1pPr>
              <a:defRPr/>
            </a:lvl1pPr>
          </a:lstStyle>
          <a:p>
            <a:pPr>
              <a:defRPr/>
            </a:pPr>
            <a:fld id="{6E8983CF-0F5F-4EEA-88A6-213580007D88}"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917186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a:xfrm>
            <a:off x="152400" y="1901952"/>
            <a:ext cx="2377440" cy="1371600"/>
          </a:xfrm>
        </p:spPr>
        <p:txBody>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104AF176-92BD-4A6C-94B5-F0AAE0F3C8CC}"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148526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a:p>
        </p:txBody>
      </p:sp>
      <p:sp>
        <p:nvSpPr>
          <p:cNvPr id="2" name="Title 1"/>
          <p:cNvSpPr>
            <a:spLocks noGrp="1"/>
          </p:cNvSpPr>
          <p:nvPr>
            <p:ph type="title"/>
          </p:nvPr>
        </p:nvSpPr>
        <p:spPr>
          <a:xfrm>
            <a:off x="155448" y="1905000"/>
            <a:ext cx="2377440" cy="1371600"/>
          </a:xfrm>
        </p:spPr>
        <p:txBody>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475011C1-DBD9-4B42-87A7-CF4586CA7535}"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888508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1E249BB0-6936-4265-B9ED-AE75BE0772B2}"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168758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45705E8B-D5D3-49EB-8288-94F227D21F6B}"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8071691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solidFill>
                <a:srgbClr val="DEDEE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solidFill>
                <a:srgbClr val="DEDEE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2DF614D9-05CC-4A78-9AAD-53576E7AEA15}"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8989188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solidFill>
                <a:srgbClr val="DEDEE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solidFill>
                <a:srgbClr val="DEDEE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A46E291D-7857-4C8D-BA19-6463A3428D9E}"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092835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90" name="Rectangle 189"/>
          <p:cNvSpPr/>
          <p:nvPr/>
        </p:nvSpPr>
        <p:spPr>
          <a:xfrm>
            <a:off x="149225" y="136525"/>
            <a:ext cx="8869363" cy="658495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1028"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11900"/>
            <a:ext cx="2133600" cy="365125"/>
          </a:xfrm>
          <a:prstGeom prst="rect">
            <a:avLst/>
          </a:prstGeom>
        </p:spPr>
        <p:txBody>
          <a:bodyPr vert="horz" lIns="91440" tIns="45720" rIns="91440" bIns="45720" rtlCol="0" anchor="ctr"/>
          <a:lstStyle>
            <a:lvl1pPr algn="l">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5" name="Footer Placeholder 4"/>
          <p:cNvSpPr>
            <a:spLocks noGrp="1"/>
          </p:cNvSpPr>
          <p:nvPr>
            <p:ph type="ftr" sz="quarter" idx="3"/>
          </p:nvPr>
        </p:nvSpPr>
        <p:spPr>
          <a:xfrm>
            <a:off x="2830513" y="6311900"/>
            <a:ext cx="3482975" cy="365125"/>
          </a:xfrm>
          <a:prstGeom prst="rect">
            <a:avLst/>
          </a:prstGeom>
        </p:spPr>
        <p:txBody>
          <a:bodyPr vert="horz" lIns="91440" tIns="45720" rIns="91440" bIns="45720" rtlCol="0" anchor="ctr"/>
          <a:lstStyle>
            <a:lvl1pPr algn="ctr">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6" name="Slide Number Placeholder 5"/>
          <p:cNvSpPr>
            <a:spLocks noGrp="1"/>
          </p:cNvSpPr>
          <p:nvPr>
            <p:ph type="sldNum" sz="quarter" idx="4"/>
          </p:nvPr>
        </p:nvSpPr>
        <p:spPr>
          <a:xfrm>
            <a:off x="6553200" y="6311900"/>
            <a:ext cx="2133600" cy="365125"/>
          </a:xfrm>
          <a:prstGeom prst="rect">
            <a:avLst/>
          </a:prstGeom>
        </p:spPr>
        <p:txBody>
          <a:bodyPr vert="horz" lIns="91440" tIns="45720" rIns="91440" bIns="45720" rtlCol="0" anchor="ctr"/>
          <a:lstStyle>
            <a:lvl1pPr algn="r">
              <a:defRPr sz="1200">
                <a:solidFill>
                  <a:schemeClr val="tx2"/>
                </a:solidFill>
              </a:defRPr>
            </a:lvl1pPr>
          </a:lstStyle>
          <a:p>
            <a:pPr fontAlgn="base">
              <a:spcBef>
                <a:spcPct val="0"/>
              </a:spcBef>
              <a:spcAft>
                <a:spcPct val="0"/>
              </a:spcAft>
              <a:defRPr/>
            </a:pPr>
            <a:fld id="{9511F40F-9579-40C9-AE16-EB8CF6DA7A4A}" type="slidenum">
              <a:rPr lang="en-GB" altLang="en-US">
                <a:solidFill>
                  <a:srgbClr val="DEDEE0"/>
                </a:solidFill>
                <a:latin typeface="Arial" charset="0"/>
                <a:cs typeface="Arial" charset="0"/>
              </a:rPr>
              <a:pPr fontAlgn="base">
                <a:spcBef>
                  <a:spcPct val="0"/>
                </a:spcBef>
                <a:spcAft>
                  <a:spcPct val="0"/>
                </a:spcAft>
                <a:defRPr/>
              </a:pPr>
              <a:t>‹#›</a:t>
            </a:fld>
            <a:endParaRPr lang="en-GB" altLang="en-US">
              <a:solidFill>
                <a:srgbClr val="DEDEE0"/>
              </a:solidFill>
              <a:latin typeface="Arial" charset="0"/>
              <a:cs typeface="Arial" charset="0"/>
            </a:endParaRPr>
          </a:p>
        </p:txBody>
      </p:sp>
    </p:spTree>
    <p:extLst>
      <p:ext uri="{BB962C8B-B14F-4D97-AF65-F5344CB8AC3E}">
        <p14:creationId xmlns:p14="http://schemas.microsoft.com/office/powerpoint/2010/main" val="262755256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rtl="0" eaLnBrk="0" fontAlgn="base" hangingPunct="0">
        <a:spcBef>
          <a:spcPct val="0"/>
        </a:spcBef>
        <a:spcAft>
          <a:spcPct val="0"/>
        </a:spcAft>
        <a:tabLst>
          <a:tab pos="3830638" algn="l"/>
        </a:tabLst>
        <a:defRPr sz="3600" b="1" kern="1200" spc="50">
          <a:ln w="13335" cmpd="sng">
            <a:solidFill>
              <a:schemeClr val="accent1">
                <a:lumMod val="50000"/>
              </a:schemeClr>
            </a:solidFill>
            <a:prstDash val="solid"/>
          </a:ln>
          <a:solidFill>
            <a:srgbClr val="FEFEFE"/>
          </a:solidFill>
          <a:latin typeface="+mj-lt"/>
          <a:ea typeface="+mj-ea"/>
          <a:cs typeface="+mj-cs"/>
        </a:defRPr>
      </a:lvl1pPr>
      <a:lvl2pPr algn="l" rtl="0" eaLnBrk="0" fontAlgn="base" hangingPunct="0">
        <a:spcBef>
          <a:spcPct val="0"/>
        </a:spcBef>
        <a:spcAft>
          <a:spcPct val="0"/>
        </a:spcAft>
        <a:tabLst>
          <a:tab pos="3830638" algn="l"/>
        </a:tabLst>
        <a:defRPr sz="3600" b="1">
          <a:solidFill>
            <a:srgbClr val="FEFEFE"/>
          </a:solidFill>
          <a:latin typeface="Tw Cen MT" pitchFamily="34" charset="0"/>
        </a:defRPr>
      </a:lvl2pPr>
      <a:lvl3pPr algn="l" rtl="0" eaLnBrk="0" fontAlgn="base" hangingPunct="0">
        <a:spcBef>
          <a:spcPct val="0"/>
        </a:spcBef>
        <a:spcAft>
          <a:spcPct val="0"/>
        </a:spcAft>
        <a:tabLst>
          <a:tab pos="3830638" algn="l"/>
        </a:tabLst>
        <a:defRPr sz="3600" b="1">
          <a:solidFill>
            <a:srgbClr val="FEFEFE"/>
          </a:solidFill>
          <a:latin typeface="Tw Cen MT" pitchFamily="34" charset="0"/>
        </a:defRPr>
      </a:lvl3pPr>
      <a:lvl4pPr algn="l" rtl="0" eaLnBrk="0" fontAlgn="base" hangingPunct="0">
        <a:spcBef>
          <a:spcPct val="0"/>
        </a:spcBef>
        <a:spcAft>
          <a:spcPct val="0"/>
        </a:spcAft>
        <a:tabLst>
          <a:tab pos="3830638" algn="l"/>
        </a:tabLst>
        <a:defRPr sz="3600" b="1">
          <a:solidFill>
            <a:srgbClr val="FEFEFE"/>
          </a:solidFill>
          <a:latin typeface="Tw Cen MT" pitchFamily="34" charset="0"/>
        </a:defRPr>
      </a:lvl4pPr>
      <a:lvl5pPr algn="l" rtl="0" eaLnBrk="0" fontAlgn="base" hangingPunct="0">
        <a:spcBef>
          <a:spcPct val="0"/>
        </a:spcBef>
        <a:spcAft>
          <a:spcPct val="0"/>
        </a:spcAft>
        <a:tabLst>
          <a:tab pos="3830638" algn="l"/>
        </a:tabLst>
        <a:defRPr sz="3600" b="1">
          <a:solidFill>
            <a:srgbClr val="FEFEFE"/>
          </a:solidFill>
          <a:latin typeface="Tw Cen MT" pitchFamily="34" charset="0"/>
        </a:defRPr>
      </a:lvl5pPr>
      <a:lvl6pPr marL="457200" algn="l" rtl="0" fontAlgn="base">
        <a:spcBef>
          <a:spcPct val="0"/>
        </a:spcBef>
        <a:spcAft>
          <a:spcPct val="0"/>
        </a:spcAft>
        <a:tabLst>
          <a:tab pos="3830638" algn="l"/>
        </a:tabLst>
        <a:defRPr sz="3600" b="1">
          <a:solidFill>
            <a:srgbClr val="FEFEFE"/>
          </a:solidFill>
          <a:latin typeface="Tw Cen MT" pitchFamily="34" charset="0"/>
        </a:defRPr>
      </a:lvl6pPr>
      <a:lvl7pPr marL="914400" algn="l" rtl="0" fontAlgn="base">
        <a:spcBef>
          <a:spcPct val="0"/>
        </a:spcBef>
        <a:spcAft>
          <a:spcPct val="0"/>
        </a:spcAft>
        <a:tabLst>
          <a:tab pos="3830638" algn="l"/>
        </a:tabLst>
        <a:defRPr sz="3600" b="1">
          <a:solidFill>
            <a:srgbClr val="FEFEFE"/>
          </a:solidFill>
          <a:latin typeface="Tw Cen MT" pitchFamily="34" charset="0"/>
        </a:defRPr>
      </a:lvl7pPr>
      <a:lvl8pPr marL="1371600" algn="l" rtl="0" fontAlgn="base">
        <a:spcBef>
          <a:spcPct val="0"/>
        </a:spcBef>
        <a:spcAft>
          <a:spcPct val="0"/>
        </a:spcAft>
        <a:tabLst>
          <a:tab pos="3830638" algn="l"/>
        </a:tabLst>
        <a:defRPr sz="3600" b="1">
          <a:solidFill>
            <a:srgbClr val="FEFEFE"/>
          </a:solidFill>
          <a:latin typeface="Tw Cen MT" pitchFamily="34" charset="0"/>
        </a:defRPr>
      </a:lvl8pPr>
      <a:lvl9pPr marL="1828800" algn="l" rtl="0" fontAlgn="base">
        <a:spcBef>
          <a:spcPct val="0"/>
        </a:spcBef>
        <a:spcAft>
          <a:spcPct val="0"/>
        </a:spcAft>
        <a:tabLst>
          <a:tab pos="3830638" algn="l"/>
        </a:tabLst>
        <a:defRPr sz="3600" b="1">
          <a:solidFill>
            <a:srgbClr val="FEFEFE"/>
          </a:solidFill>
          <a:latin typeface="Tw Cen MT" pitchFamily="34" charset="0"/>
        </a:defRPr>
      </a:lvl9pPr>
    </p:titleStyle>
    <p:bodyStyle>
      <a:lvl1pPr marL="273050" indent="-273050" algn="l" rtl="0" eaLnBrk="0" fontAlgn="base" hangingPunct="0">
        <a:spcBef>
          <a:spcPct val="20000"/>
        </a:spcBef>
        <a:spcAft>
          <a:spcPct val="0"/>
        </a:spcAft>
        <a:buClr>
          <a:srgbClr val="FE3737"/>
        </a:buClr>
        <a:buFont typeface="Arial" charset="0"/>
        <a:buChar char="•"/>
        <a:defRPr sz="2400" kern="1200">
          <a:solidFill>
            <a:schemeClr val="tx2"/>
          </a:solidFill>
          <a:latin typeface="+mn-lt"/>
          <a:ea typeface="+mn-ea"/>
          <a:cs typeface="+mn-cs"/>
        </a:defRPr>
      </a:lvl1pPr>
      <a:lvl2pPr marL="547688" indent="-182563" algn="l" rtl="0" eaLnBrk="0" fontAlgn="base" hangingPunct="0">
        <a:spcBef>
          <a:spcPct val="20000"/>
        </a:spcBef>
        <a:spcAft>
          <a:spcPct val="0"/>
        </a:spcAft>
        <a:buClr>
          <a:srgbClr val="FE3737"/>
        </a:buClr>
        <a:buFont typeface="Arial" charset="0"/>
        <a:buChar char="•"/>
        <a:defRPr sz="2000" kern="1200">
          <a:solidFill>
            <a:schemeClr val="tx1"/>
          </a:solidFill>
          <a:latin typeface="+mn-lt"/>
          <a:ea typeface="+mn-ea"/>
          <a:cs typeface="+mn-cs"/>
        </a:defRPr>
      </a:lvl2pPr>
      <a:lvl3pPr marL="914400" indent="-228600" algn="l" rtl="0" eaLnBrk="0" fontAlgn="base" hangingPunct="0">
        <a:spcBef>
          <a:spcPct val="20000"/>
        </a:spcBef>
        <a:spcAft>
          <a:spcPct val="0"/>
        </a:spcAft>
        <a:buClr>
          <a:schemeClr val="accent2"/>
        </a:buClr>
        <a:buFont typeface="Arial" charset="0"/>
        <a:buChar char="•"/>
        <a:defRPr sz="2000" kern="1200">
          <a:solidFill>
            <a:schemeClr val="tx2"/>
          </a:solidFill>
          <a:latin typeface="+mn-lt"/>
          <a:ea typeface="+mn-ea"/>
          <a:cs typeface="+mn-cs"/>
        </a:defRPr>
      </a:lvl3pPr>
      <a:lvl4pPr marL="1187450" indent="-228600" algn="l" rtl="0" eaLnBrk="0" fontAlgn="base" hangingPunct="0">
        <a:spcBef>
          <a:spcPct val="20000"/>
        </a:spcBef>
        <a:spcAft>
          <a:spcPct val="0"/>
        </a:spcAft>
        <a:buClr>
          <a:srgbClr val="AC956E"/>
        </a:buClr>
        <a:buFont typeface="Arial" charset="0"/>
        <a:buChar char="•"/>
        <a:defRPr kern="1200">
          <a:solidFill>
            <a:schemeClr val="tx1"/>
          </a:solidFill>
          <a:latin typeface="+mn-lt"/>
          <a:ea typeface="+mn-ea"/>
          <a:cs typeface="+mn-cs"/>
        </a:defRPr>
      </a:lvl4pPr>
      <a:lvl5pPr marL="1462088" indent="-228600" algn="l" rtl="0" eaLnBrk="0" fontAlgn="base" hangingPunct="0">
        <a:spcBef>
          <a:spcPct val="20000"/>
        </a:spcBef>
        <a:spcAft>
          <a:spcPct val="0"/>
        </a:spcAft>
        <a:buClr>
          <a:srgbClr val="808DA9"/>
        </a:buClr>
        <a:buFont typeface="Arial" charset="0"/>
        <a:buChar char="•"/>
        <a:defRPr sz="1600" kern="120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51520" y="2492896"/>
            <a:ext cx="4419600" cy="1600327"/>
          </a:xfrm>
        </p:spPr>
        <p:txBody>
          <a:bodyPr>
            <a:noAutofit/>
          </a:bodyPr>
          <a:lstStyle/>
          <a:p>
            <a:pPr eaLnBrk="1" fontAlgn="auto" hangingPunct="1">
              <a:spcAft>
                <a:spcPts val="0"/>
              </a:spcAft>
              <a:defRPr/>
            </a:pPr>
            <a:r>
              <a:rPr lang="en-GB" altLang="en-US" sz="3200" dirty="0"/>
              <a:t>Satan </a:t>
            </a:r>
            <a:r>
              <a:rPr lang="en-GB" altLang="en-US" sz="3200" dirty="0" smtClean="0"/>
              <a:t>in the New Testament (Part 2): Satan in the Book of Revelation</a:t>
            </a:r>
            <a:endParaRPr lang="en-GB" altLang="en-US" sz="3200" dirty="0"/>
          </a:p>
        </p:txBody>
      </p:sp>
      <p:sp>
        <p:nvSpPr>
          <p:cNvPr id="9219" name="Rectangle 3"/>
          <p:cNvSpPr>
            <a:spLocks noGrp="1" noChangeArrowheads="1"/>
          </p:cNvSpPr>
          <p:nvPr>
            <p:ph type="subTitle" idx="1"/>
          </p:nvPr>
        </p:nvSpPr>
        <p:spPr>
          <a:xfrm>
            <a:off x="179512" y="4221088"/>
            <a:ext cx="4419600" cy="1066800"/>
          </a:xfrm>
        </p:spPr>
        <p:txBody>
          <a:bodyPr/>
          <a:lstStyle/>
          <a:p>
            <a:pPr eaLnBrk="1" hangingPunct="1"/>
            <a:r>
              <a:rPr lang="en-GB" altLang="en-US" dirty="0" smtClean="0"/>
              <a:t>HPRS5033/6033</a:t>
            </a:r>
          </a:p>
        </p:txBody>
      </p:sp>
    </p:spTree>
    <p:extLst>
      <p:ext uri="{BB962C8B-B14F-4D97-AF65-F5344CB8AC3E}">
        <p14:creationId xmlns:p14="http://schemas.microsoft.com/office/powerpoint/2010/main" val="3540186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67544" y="-99392"/>
            <a:ext cx="8229600" cy="1143000"/>
          </a:xfrm>
        </p:spPr>
        <p:txBody>
          <a:bodyPr/>
          <a:lstStyle/>
          <a:p>
            <a:pPr eaLnBrk="1" fontAlgn="auto" hangingPunct="1">
              <a:spcAft>
                <a:spcPts val="0"/>
              </a:spcAft>
              <a:defRPr/>
            </a:pPr>
            <a:r>
              <a:rPr lang="en-GB" altLang="en-US" dirty="0" smtClean="0">
                <a:solidFill>
                  <a:schemeClr val="accent6">
                    <a:tint val="1000"/>
                  </a:schemeClr>
                </a:solidFill>
              </a:rPr>
              <a:t>The Book of Revelation</a:t>
            </a:r>
            <a:endParaRPr lang="en-GB" altLang="en-US" dirty="0">
              <a:solidFill>
                <a:schemeClr val="accent6">
                  <a:tint val="1000"/>
                </a:schemeClr>
              </a:solidFill>
            </a:endParaRPr>
          </a:p>
        </p:txBody>
      </p:sp>
      <p:sp>
        <p:nvSpPr>
          <p:cNvPr id="41988" name="Rectangle 5"/>
          <p:cNvSpPr>
            <a:spLocks noGrp="1" noChangeArrowheads="1"/>
          </p:cNvSpPr>
          <p:nvPr>
            <p:ph type="body" sz="half" idx="2"/>
          </p:nvPr>
        </p:nvSpPr>
        <p:spPr>
          <a:xfrm>
            <a:off x="4644008" y="1484784"/>
            <a:ext cx="4176464" cy="4857403"/>
          </a:xfrm>
        </p:spPr>
        <p:txBody>
          <a:bodyPr/>
          <a:lstStyle/>
          <a:p>
            <a:pPr eaLnBrk="1" hangingPunct="1">
              <a:lnSpc>
                <a:spcPct val="90000"/>
              </a:lnSpc>
            </a:pPr>
            <a:r>
              <a:rPr lang="en-GB" altLang="en-US" dirty="0" smtClean="0"/>
              <a:t>‘The revelation (</a:t>
            </a:r>
            <a:r>
              <a:rPr lang="en-GB" altLang="en-US" i="1" dirty="0" err="1" smtClean="0"/>
              <a:t>apokalypsis</a:t>
            </a:r>
            <a:r>
              <a:rPr lang="en-GB" altLang="en-US" dirty="0" smtClean="0"/>
              <a:t>) of Jesus Christ, which God gave him to show his servants what must soon take place; he made it known by sending his angel to his servant John, who testified to the word of God and to the testimony of Jesus Christ, even to all that he saw’ (Rev. 1:1). </a:t>
            </a:r>
          </a:p>
          <a:p>
            <a:pPr eaLnBrk="1" hangingPunct="1">
              <a:lnSpc>
                <a:spcPct val="90000"/>
              </a:lnSpc>
            </a:pPr>
            <a:endParaRPr lang="en-GB" altLang="en-US" dirty="0"/>
          </a:p>
          <a:p>
            <a:pPr eaLnBrk="1" hangingPunct="1">
              <a:lnSpc>
                <a:spcPct val="90000"/>
              </a:lnSpc>
            </a:pPr>
            <a:r>
              <a:rPr lang="en-GB" altLang="en-US" dirty="0"/>
              <a:t>‘Apocalypse’: </a:t>
            </a:r>
            <a:r>
              <a:rPr lang="en-GB" altLang="en-US" dirty="0" smtClean="0"/>
              <a:t>the disclosure of </a:t>
            </a:r>
            <a:r>
              <a:rPr lang="en-GB" altLang="en-US" dirty="0"/>
              <a:t>heavenly mysteries</a:t>
            </a:r>
            <a:r>
              <a:rPr lang="en-GB" altLang="en-US" dirty="0" smtClean="0"/>
              <a:t>.</a:t>
            </a:r>
          </a:p>
          <a:p>
            <a:pPr marL="0" indent="0" eaLnBrk="1" hangingPunct="1">
              <a:lnSpc>
                <a:spcPct val="90000"/>
              </a:lnSpc>
              <a:buNone/>
            </a:pPr>
            <a:endParaRPr lang="en-GB" altLang="en-US" i="1" dirty="0" smtClean="0"/>
          </a:p>
          <a:p>
            <a:pPr eaLnBrk="1" hangingPunct="1">
              <a:lnSpc>
                <a:spcPct val="90000"/>
              </a:lnSpc>
              <a:buFontTx/>
              <a:buNone/>
            </a:pPr>
            <a:endParaRPr lang="en-GB" altLang="en-US" dirty="0" smtClean="0"/>
          </a:p>
          <a:p>
            <a:pPr marL="0" indent="0" eaLnBrk="1" hangingPunct="1">
              <a:lnSpc>
                <a:spcPct val="90000"/>
              </a:lnSpc>
              <a:buNone/>
            </a:pPr>
            <a:endParaRPr lang="en-GB" altLang="en-US" dirty="0" smtClean="0"/>
          </a:p>
          <a:p>
            <a:pPr eaLnBrk="1" hangingPunct="1">
              <a:lnSpc>
                <a:spcPct val="90000"/>
              </a:lnSpc>
              <a:buFontTx/>
              <a:buNone/>
            </a:pPr>
            <a:endParaRPr lang="en-GB" altLang="en-US" dirty="0" smtClean="0"/>
          </a:p>
          <a:p>
            <a:pPr marL="0" indent="0" eaLnBrk="1" hangingPunct="1">
              <a:lnSpc>
                <a:spcPct val="90000"/>
              </a:lnSpc>
              <a:buNone/>
            </a:pPr>
            <a:endParaRPr lang="en-GB" altLang="en-US" dirty="0" smtClean="0"/>
          </a:p>
        </p:txBody>
      </p:sp>
      <p:pic>
        <p:nvPicPr>
          <p:cNvPr id="1026"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539552" y="1484784"/>
            <a:ext cx="3585555" cy="4781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273118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67544" y="-99392"/>
            <a:ext cx="8229600" cy="1143000"/>
          </a:xfrm>
        </p:spPr>
        <p:txBody>
          <a:bodyPr/>
          <a:lstStyle/>
          <a:p>
            <a:pPr eaLnBrk="1" fontAlgn="auto" hangingPunct="1">
              <a:spcAft>
                <a:spcPts val="0"/>
              </a:spcAft>
              <a:defRPr/>
            </a:pPr>
            <a:r>
              <a:rPr lang="en-GB" altLang="en-US" dirty="0" smtClean="0">
                <a:solidFill>
                  <a:schemeClr val="accent6">
                    <a:tint val="1000"/>
                  </a:schemeClr>
                </a:solidFill>
              </a:rPr>
              <a:t>The Book of Revelation</a:t>
            </a:r>
            <a:endParaRPr lang="en-GB" altLang="en-US" dirty="0">
              <a:solidFill>
                <a:schemeClr val="accent6">
                  <a:tint val="1000"/>
                </a:schemeClr>
              </a:solidFill>
            </a:endParaRPr>
          </a:p>
        </p:txBody>
      </p:sp>
      <p:sp>
        <p:nvSpPr>
          <p:cNvPr id="41988" name="Rectangle 5"/>
          <p:cNvSpPr>
            <a:spLocks noGrp="1" noChangeArrowheads="1"/>
          </p:cNvSpPr>
          <p:nvPr>
            <p:ph idx="1"/>
          </p:nvPr>
        </p:nvSpPr>
        <p:spPr>
          <a:xfrm>
            <a:off x="395536" y="1340768"/>
            <a:ext cx="8352928" cy="4752528"/>
          </a:xfrm>
        </p:spPr>
        <p:txBody>
          <a:bodyPr/>
          <a:lstStyle/>
          <a:p>
            <a:pPr algn="just" eaLnBrk="1" hangingPunct="1">
              <a:lnSpc>
                <a:spcPct val="90000"/>
              </a:lnSpc>
            </a:pPr>
            <a:r>
              <a:rPr lang="en-GB" altLang="en-US" dirty="0" smtClean="0"/>
              <a:t>A </a:t>
            </a:r>
            <a:r>
              <a:rPr lang="en-GB" altLang="en-US" dirty="0" smtClean="0"/>
              <a:t>series of </a:t>
            </a:r>
            <a:r>
              <a:rPr lang="en-GB" altLang="en-US" dirty="0"/>
              <a:t>visions </a:t>
            </a:r>
            <a:r>
              <a:rPr lang="en-GB" altLang="en-US" dirty="0" smtClean="0"/>
              <a:t>set </a:t>
            </a:r>
            <a:r>
              <a:rPr lang="en-GB" altLang="en-US" dirty="0"/>
              <a:t>within the framework of a letter to the seven churches in Asia Minor</a:t>
            </a:r>
            <a:r>
              <a:rPr lang="en-GB" altLang="en-US" dirty="0" smtClean="0"/>
              <a:t>.</a:t>
            </a:r>
          </a:p>
          <a:p>
            <a:pPr algn="just" eaLnBrk="1" hangingPunct="1">
              <a:lnSpc>
                <a:spcPct val="90000"/>
              </a:lnSpc>
            </a:pPr>
            <a:endParaRPr lang="en-GB" altLang="en-US" dirty="0"/>
          </a:p>
          <a:p>
            <a:pPr algn="just" eaLnBrk="1" hangingPunct="1">
              <a:lnSpc>
                <a:spcPct val="90000"/>
              </a:lnSpc>
            </a:pPr>
            <a:r>
              <a:rPr lang="en-GB" altLang="en-US" dirty="0"/>
              <a:t>Written by ‘John’ in the second half of the 1st century. Period of crisis</a:t>
            </a:r>
            <a:r>
              <a:rPr lang="en-GB" altLang="en-US" dirty="0" smtClean="0"/>
              <a:t>?</a:t>
            </a:r>
            <a:endParaRPr lang="en-GB" altLang="en-US" dirty="0" smtClean="0"/>
          </a:p>
          <a:p>
            <a:pPr algn="just" eaLnBrk="1" hangingPunct="1">
              <a:lnSpc>
                <a:spcPct val="90000"/>
              </a:lnSpc>
            </a:pPr>
            <a:endParaRPr lang="en-GB" altLang="en-US" dirty="0" smtClean="0"/>
          </a:p>
          <a:p>
            <a:pPr algn="just" eaLnBrk="1" hangingPunct="1">
              <a:lnSpc>
                <a:spcPct val="90000"/>
              </a:lnSpc>
            </a:pPr>
            <a:r>
              <a:rPr lang="en-GB" altLang="en-US" dirty="0"/>
              <a:t>C</a:t>
            </a:r>
            <a:r>
              <a:rPr lang="en-GB" altLang="en-US" dirty="0" smtClean="0"/>
              <a:t>ombines stock </a:t>
            </a:r>
            <a:r>
              <a:rPr lang="en-GB" altLang="en-US" dirty="0"/>
              <a:t>imagery </a:t>
            </a:r>
            <a:r>
              <a:rPr lang="en-GB" altLang="en-US" dirty="0" smtClean="0"/>
              <a:t>(drawn from the Hebrew Bible) with </a:t>
            </a:r>
            <a:r>
              <a:rPr lang="en-GB" altLang="en-US" dirty="0"/>
              <a:t>bizarre symbolism, metaphor and </a:t>
            </a:r>
            <a:r>
              <a:rPr lang="en-GB" altLang="en-US" dirty="0" smtClean="0"/>
              <a:t>numerology.</a:t>
            </a:r>
          </a:p>
          <a:p>
            <a:pPr algn="just" eaLnBrk="1" hangingPunct="1">
              <a:lnSpc>
                <a:spcPct val="90000"/>
              </a:lnSpc>
            </a:pPr>
            <a:endParaRPr lang="en-GB" altLang="en-US" dirty="0"/>
          </a:p>
          <a:p>
            <a:pPr algn="just" eaLnBrk="1" hangingPunct="1">
              <a:lnSpc>
                <a:spcPct val="90000"/>
              </a:lnSpc>
            </a:pPr>
            <a:r>
              <a:rPr lang="en-GB" altLang="en-US" dirty="0" smtClean="0"/>
              <a:t>Not intended as an exact timetable of future events (cyclical repetition vs. linear progression). </a:t>
            </a:r>
          </a:p>
          <a:p>
            <a:pPr marL="0" indent="0" eaLnBrk="1" hangingPunct="1">
              <a:lnSpc>
                <a:spcPct val="90000"/>
              </a:lnSpc>
              <a:buNone/>
            </a:pPr>
            <a:endParaRPr lang="en-GB" altLang="en-US" dirty="0"/>
          </a:p>
          <a:p>
            <a:pPr eaLnBrk="1" hangingPunct="1">
              <a:lnSpc>
                <a:spcPct val="90000"/>
              </a:lnSpc>
            </a:pPr>
            <a:r>
              <a:rPr lang="en-GB" altLang="en-US" dirty="0" smtClean="0"/>
              <a:t>Critique of the Roman Empire. </a:t>
            </a:r>
          </a:p>
          <a:p>
            <a:pPr marL="0" indent="0" eaLnBrk="1" hangingPunct="1">
              <a:lnSpc>
                <a:spcPct val="90000"/>
              </a:lnSpc>
              <a:buNone/>
            </a:pPr>
            <a:endParaRPr lang="en-GB" altLang="en-US" dirty="0" smtClean="0"/>
          </a:p>
          <a:p>
            <a:pPr marL="0" indent="0" eaLnBrk="1" hangingPunct="1">
              <a:lnSpc>
                <a:spcPct val="90000"/>
              </a:lnSpc>
              <a:buNone/>
            </a:pPr>
            <a:endParaRPr lang="en-GB" altLang="en-US" dirty="0"/>
          </a:p>
          <a:p>
            <a:pPr marL="0" indent="0" eaLnBrk="1" hangingPunct="1">
              <a:lnSpc>
                <a:spcPct val="90000"/>
              </a:lnSpc>
              <a:buNone/>
            </a:pPr>
            <a:endParaRPr lang="en-GB" altLang="en-US" dirty="0" smtClean="0"/>
          </a:p>
        </p:txBody>
      </p:sp>
    </p:spTree>
    <p:extLst>
      <p:ext uri="{BB962C8B-B14F-4D97-AF65-F5344CB8AC3E}">
        <p14:creationId xmlns:p14="http://schemas.microsoft.com/office/powerpoint/2010/main" val="8560504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0"/>
            <a:ext cx="8229600" cy="1143000"/>
          </a:xfrm>
        </p:spPr>
        <p:txBody>
          <a:bodyPr/>
          <a:lstStyle/>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76671"/>
            <a:ext cx="8492186" cy="57409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102161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67544" y="0"/>
            <a:ext cx="8229600" cy="1143000"/>
          </a:xfrm>
        </p:spPr>
        <p:txBody>
          <a:bodyPr/>
          <a:lstStyle/>
          <a:p>
            <a:pPr eaLnBrk="1" fontAlgn="auto" hangingPunct="1">
              <a:spcAft>
                <a:spcPts val="0"/>
              </a:spcAft>
              <a:defRPr/>
            </a:pPr>
            <a:r>
              <a:rPr lang="en-GB" altLang="en-US" dirty="0" smtClean="0">
                <a:solidFill>
                  <a:schemeClr val="accent6">
                    <a:tint val="1000"/>
                  </a:schemeClr>
                </a:solidFill>
              </a:rPr>
              <a:t>The Devil in the Book of Revelation</a:t>
            </a:r>
            <a:endParaRPr lang="en-GB" altLang="en-US" dirty="0">
              <a:solidFill>
                <a:schemeClr val="accent6">
                  <a:tint val="1000"/>
                </a:schemeClr>
              </a:solidFill>
            </a:endParaRPr>
          </a:p>
        </p:txBody>
      </p:sp>
      <p:sp>
        <p:nvSpPr>
          <p:cNvPr id="43011" name="Rectangle 3"/>
          <p:cNvSpPr>
            <a:spLocks noGrp="1" noChangeArrowheads="1"/>
          </p:cNvSpPr>
          <p:nvPr>
            <p:ph idx="1"/>
          </p:nvPr>
        </p:nvSpPr>
        <p:spPr>
          <a:xfrm>
            <a:off x="395536" y="1556792"/>
            <a:ext cx="8064896" cy="4824536"/>
          </a:xfrm>
        </p:spPr>
        <p:txBody>
          <a:bodyPr/>
          <a:lstStyle/>
          <a:p>
            <a:pPr algn="just" eaLnBrk="1" hangingPunct="1"/>
            <a:r>
              <a:rPr lang="en-GB" altLang="en-US" dirty="0" smtClean="0"/>
              <a:t>The portrait of the Devil in Rev. is an extremely complex one. </a:t>
            </a:r>
            <a:endParaRPr lang="en-GB" altLang="en-US" dirty="0"/>
          </a:p>
          <a:p>
            <a:pPr algn="just" eaLnBrk="1" hangingPunct="1"/>
            <a:endParaRPr lang="en-GB" altLang="en-US" dirty="0"/>
          </a:p>
          <a:p>
            <a:pPr algn="just" eaLnBrk="1" hangingPunct="1"/>
            <a:r>
              <a:rPr lang="en-GB" altLang="en-US" dirty="0" smtClean="0"/>
              <a:t>Four key images are used in the text to denote the Evil One: </a:t>
            </a:r>
          </a:p>
          <a:p>
            <a:pPr algn="just" eaLnBrk="1" hangingPunct="1">
              <a:buFont typeface="Wingdings" panose="05000000000000000000" pitchFamily="2" charset="2"/>
              <a:buChar char="v"/>
            </a:pPr>
            <a:endParaRPr lang="en-GB" altLang="en-US" dirty="0" smtClean="0"/>
          </a:p>
          <a:p>
            <a:pPr algn="just" eaLnBrk="1" hangingPunct="1">
              <a:buFont typeface="Wingdings" panose="05000000000000000000" pitchFamily="2" charset="2"/>
              <a:buChar char="v"/>
            </a:pPr>
            <a:r>
              <a:rPr lang="en-GB" altLang="en-US" dirty="0" smtClean="0"/>
              <a:t>‘The Devil’ (1-12; 20)</a:t>
            </a:r>
          </a:p>
          <a:p>
            <a:pPr algn="just" eaLnBrk="1" hangingPunct="1">
              <a:buFont typeface="Wingdings" panose="05000000000000000000" pitchFamily="2" charset="2"/>
              <a:buChar char="v"/>
            </a:pPr>
            <a:r>
              <a:rPr lang="en-GB" altLang="en-US" dirty="0" smtClean="0"/>
              <a:t>‘Satan’ (1-12; 20)</a:t>
            </a:r>
          </a:p>
          <a:p>
            <a:pPr algn="just" eaLnBrk="1" hangingPunct="1">
              <a:buFont typeface="Wingdings" panose="05000000000000000000" pitchFamily="2" charset="2"/>
              <a:buChar char="v"/>
            </a:pPr>
            <a:r>
              <a:rPr lang="en-GB" altLang="en-US" dirty="0" smtClean="0"/>
              <a:t>‘The great red dragon’ (12-20)</a:t>
            </a:r>
          </a:p>
          <a:p>
            <a:pPr algn="just" eaLnBrk="1" hangingPunct="1">
              <a:buFont typeface="Wingdings" panose="05000000000000000000" pitchFamily="2" charset="2"/>
              <a:buChar char="v"/>
            </a:pPr>
            <a:r>
              <a:rPr lang="en-GB" altLang="en-US" dirty="0" smtClean="0"/>
              <a:t> ‘The ancient serpent’ (12-20)</a:t>
            </a:r>
          </a:p>
        </p:txBody>
      </p:sp>
    </p:spTree>
    <p:extLst>
      <p:ext uri="{BB962C8B-B14F-4D97-AF65-F5344CB8AC3E}">
        <p14:creationId xmlns:p14="http://schemas.microsoft.com/office/powerpoint/2010/main" val="135021530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395536" y="0"/>
            <a:ext cx="8229600" cy="1143000"/>
          </a:xfrm>
        </p:spPr>
        <p:txBody>
          <a:bodyPr/>
          <a:lstStyle/>
          <a:p>
            <a:pPr eaLnBrk="1" fontAlgn="auto" hangingPunct="1">
              <a:spcAft>
                <a:spcPts val="0"/>
              </a:spcAft>
              <a:defRPr/>
            </a:pPr>
            <a:r>
              <a:rPr lang="en-GB" altLang="en-US" dirty="0" smtClean="0">
                <a:solidFill>
                  <a:schemeClr val="accent6">
                    <a:tint val="1000"/>
                  </a:schemeClr>
                </a:solidFill>
              </a:rPr>
              <a:t>The Devil in the Book of Revelation</a:t>
            </a:r>
            <a:endParaRPr lang="en-GB" altLang="en-US" dirty="0">
              <a:solidFill>
                <a:schemeClr val="accent6">
                  <a:tint val="1000"/>
                </a:schemeClr>
              </a:solidFill>
            </a:endParaRPr>
          </a:p>
        </p:txBody>
      </p:sp>
      <p:sp>
        <p:nvSpPr>
          <p:cNvPr id="44035" name="Rectangle 3"/>
          <p:cNvSpPr>
            <a:spLocks noGrp="1" noChangeArrowheads="1"/>
          </p:cNvSpPr>
          <p:nvPr>
            <p:ph idx="1"/>
          </p:nvPr>
        </p:nvSpPr>
        <p:spPr>
          <a:xfrm>
            <a:off x="457200" y="1600200"/>
            <a:ext cx="8003232" cy="4525963"/>
          </a:xfrm>
        </p:spPr>
        <p:txBody>
          <a:bodyPr/>
          <a:lstStyle/>
          <a:p>
            <a:pPr algn="just" eaLnBrk="1" hangingPunct="1"/>
            <a:r>
              <a:rPr lang="en-GB" altLang="en-US" sz="2800" dirty="0" smtClean="0"/>
              <a:t>‘The great dragon was thrown down, that ancient serpent, who is called the Devil and Satan, the deceiver of the whole world – he was thrown down to earth, and his angels were thrown down with him’ (12:9).</a:t>
            </a:r>
          </a:p>
          <a:p>
            <a:pPr algn="just" eaLnBrk="1" hangingPunct="1"/>
            <a:endParaRPr lang="en-GB" altLang="en-US" sz="2800" dirty="0" smtClean="0"/>
          </a:p>
          <a:p>
            <a:pPr algn="just" eaLnBrk="1" hangingPunct="1"/>
            <a:r>
              <a:rPr lang="en-GB" altLang="en-US" sz="2800" dirty="0" smtClean="0"/>
              <a:t>‘He seized the dragon, that ancient serpent, who is the Devil and Satan, and bound him for a thousand years’ (20:2). </a:t>
            </a:r>
          </a:p>
        </p:txBody>
      </p:sp>
    </p:spTree>
    <p:extLst>
      <p:ext uri="{BB962C8B-B14F-4D97-AF65-F5344CB8AC3E}">
        <p14:creationId xmlns:p14="http://schemas.microsoft.com/office/powerpoint/2010/main" val="34105838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467544" y="13467"/>
            <a:ext cx="8229600" cy="1143000"/>
          </a:xfrm>
        </p:spPr>
        <p:txBody>
          <a:bodyPr/>
          <a:lstStyle/>
          <a:p>
            <a:pPr eaLnBrk="1" fontAlgn="auto" hangingPunct="1">
              <a:spcAft>
                <a:spcPts val="0"/>
              </a:spcAft>
              <a:defRPr/>
            </a:pPr>
            <a:r>
              <a:rPr lang="en-GB" altLang="en-US" dirty="0" smtClean="0">
                <a:solidFill>
                  <a:schemeClr val="accent6">
                    <a:tint val="1000"/>
                  </a:schemeClr>
                </a:solidFill>
              </a:rPr>
              <a:t>The Devil in the Book of Revelation</a:t>
            </a:r>
            <a:endParaRPr lang="en-GB" altLang="en-US" dirty="0">
              <a:solidFill>
                <a:schemeClr val="accent6">
                  <a:tint val="1000"/>
                </a:schemeClr>
              </a:solidFill>
            </a:endParaRPr>
          </a:p>
        </p:txBody>
      </p:sp>
      <p:sp>
        <p:nvSpPr>
          <p:cNvPr id="45060" name="Rectangle 7"/>
          <p:cNvSpPr>
            <a:spLocks noGrp="1" noChangeArrowheads="1"/>
          </p:cNvSpPr>
          <p:nvPr>
            <p:ph idx="1"/>
          </p:nvPr>
        </p:nvSpPr>
        <p:spPr>
          <a:xfrm>
            <a:off x="395536" y="1628800"/>
            <a:ext cx="8208912" cy="4525963"/>
          </a:xfrm>
        </p:spPr>
        <p:txBody>
          <a:bodyPr/>
          <a:lstStyle/>
          <a:p>
            <a:pPr algn="just" eaLnBrk="1" hangingPunct="1">
              <a:lnSpc>
                <a:spcPct val="90000"/>
              </a:lnSpc>
            </a:pPr>
            <a:r>
              <a:rPr lang="en-GB" altLang="en-US" sz="2800" dirty="0" smtClean="0"/>
              <a:t>One of the primary features of the Devil in Rev. is his ability to deceive and mislead people (12:9; 20:3, 8-10). </a:t>
            </a:r>
          </a:p>
          <a:p>
            <a:pPr marL="0" indent="0" algn="just" eaLnBrk="1" hangingPunct="1">
              <a:lnSpc>
                <a:spcPct val="90000"/>
              </a:lnSpc>
              <a:buNone/>
            </a:pPr>
            <a:endParaRPr lang="en-GB" altLang="en-US" sz="2800" dirty="0" smtClean="0"/>
          </a:p>
          <a:p>
            <a:pPr algn="just" eaLnBrk="1" hangingPunct="1">
              <a:lnSpc>
                <a:spcPct val="90000"/>
              </a:lnSpc>
            </a:pPr>
            <a:r>
              <a:rPr lang="en-GB" altLang="en-US" sz="2800" dirty="0" smtClean="0"/>
              <a:t>There are a significant number of characters in the narrative that represent forces loyal to the Devil. They work on behalf of Satan to lead the nations into idolatrous worship and to persecute and oppress the followers of the Lamb (e.g. 9:11; 13:1-18; 17:1-6) .</a:t>
            </a:r>
          </a:p>
        </p:txBody>
      </p:sp>
    </p:spTree>
    <p:extLst>
      <p:ext uri="{BB962C8B-B14F-4D97-AF65-F5344CB8AC3E}">
        <p14:creationId xmlns:p14="http://schemas.microsoft.com/office/powerpoint/2010/main" val="35289264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539552" y="0"/>
            <a:ext cx="8229600" cy="1143000"/>
          </a:xfrm>
        </p:spPr>
        <p:txBody>
          <a:bodyPr/>
          <a:lstStyle/>
          <a:p>
            <a:pPr eaLnBrk="1" hangingPunct="1">
              <a:defRPr/>
            </a:pPr>
            <a:r>
              <a:rPr lang="en-US" altLang="en-US" dirty="0" smtClean="0"/>
              <a:t>Rome: The Satanic Empire</a:t>
            </a:r>
          </a:p>
        </p:txBody>
      </p:sp>
      <p:sp>
        <p:nvSpPr>
          <p:cNvPr id="4" name="Content Placeholder 3"/>
          <p:cNvSpPr>
            <a:spLocks noGrp="1"/>
          </p:cNvSpPr>
          <p:nvPr>
            <p:ph idx="1"/>
          </p:nvPr>
        </p:nvSpPr>
        <p:spPr>
          <a:xfrm>
            <a:off x="467544" y="1484784"/>
            <a:ext cx="8136904" cy="5112568"/>
          </a:xfrm>
        </p:spPr>
        <p:txBody>
          <a:bodyPr/>
          <a:lstStyle/>
          <a:p>
            <a:pPr algn="just">
              <a:defRPr/>
            </a:pPr>
            <a:r>
              <a:rPr lang="en-GB" altLang="en-US" sz="2000" dirty="0" smtClean="0"/>
              <a:t>‘</a:t>
            </a:r>
            <a:r>
              <a:rPr lang="en-GB" altLang="en-US" sz="2000" dirty="0"/>
              <a:t>Revelation portrays the Roman Empire as a system of violent oppression, founded on conquest, maintained by violence and oppression</a:t>
            </a:r>
            <a:r>
              <a:rPr lang="en-GB" altLang="en-US" sz="2000" dirty="0" smtClean="0"/>
              <a:t>’ (</a:t>
            </a:r>
            <a:r>
              <a:rPr lang="en-GB" altLang="en-US" sz="2000" dirty="0"/>
              <a:t>Richard </a:t>
            </a:r>
            <a:r>
              <a:rPr lang="en-GB" altLang="en-US" sz="2000" dirty="0" err="1"/>
              <a:t>Bauckham</a:t>
            </a:r>
            <a:r>
              <a:rPr lang="en-GB" altLang="en-US" sz="2000" dirty="0"/>
              <a:t>, </a:t>
            </a:r>
            <a:r>
              <a:rPr lang="en-GB" altLang="en-US" sz="2000" i="1" dirty="0"/>
              <a:t>The Theology of Revelation</a:t>
            </a:r>
            <a:r>
              <a:rPr lang="en-GB" altLang="en-US" sz="2000" dirty="0"/>
              <a:t>, p. 35</a:t>
            </a:r>
            <a:r>
              <a:rPr lang="en-GB" altLang="en-US" sz="2000" dirty="0" smtClean="0"/>
              <a:t>)</a:t>
            </a:r>
          </a:p>
          <a:p>
            <a:pPr algn="just">
              <a:defRPr/>
            </a:pPr>
            <a:endParaRPr lang="en-GB" altLang="en-US" sz="2000" dirty="0"/>
          </a:p>
          <a:p>
            <a:pPr algn="just">
              <a:defRPr/>
            </a:pPr>
            <a:r>
              <a:rPr lang="en-GB" altLang="en-US" sz="2000" dirty="0"/>
              <a:t>‘Revelation evidences a subversive narrative strategy that characterizes political power beyond the text as a Satanic, demonic, already-defeated, and therefore empty rule that can harm the addressees but not overcome them. By constructing a reality that portrays the narrative characters in a conflict between good and evil… the Book of Revelation develops a system of values and invites the ideal reader to understand himself or herself anew, according to the model presented in the text</a:t>
            </a:r>
            <a:r>
              <a:rPr lang="en-GB" altLang="en-US" sz="2000" dirty="0" smtClean="0"/>
              <a:t>’ (</a:t>
            </a:r>
            <a:r>
              <a:rPr lang="en-GB" altLang="en-US" sz="2000" dirty="0"/>
              <a:t>Michael </a:t>
            </a:r>
            <a:r>
              <a:rPr lang="en-GB" altLang="en-US" sz="2000" dirty="0" err="1"/>
              <a:t>Labahn</a:t>
            </a:r>
            <a:r>
              <a:rPr lang="en-GB" altLang="en-US" sz="2000" dirty="0"/>
              <a:t>).</a:t>
            </a:r>
          </a:p>
          <a:p>
            <a:pPr>
              <a:defRPr/>
            </a:pPr>
            <a:endParaRPr lang="en-GB" altLang="en-US" sz="2000" dirty="0"/>
          </a:p>
          <a:p>
            <a:pPr>
              <a:defRPr/>
            </a:pPr>
            <a:endParaRPr lang="en-GB" altLang="en-US" sz="2000" dirty="0" smtClean="0"/>
          </a:p>
          <a:p>
            <a:pPr>
              <a:defRPr/>
            </a:pPr>
            <a:endParaRPr lang="en-GB" altLang="en-US" sz="2000" dirty="0"/>
          </a:p>
          <a:p>
            <a:pPr>
              <a:defRPr/>
            </a:pPr>
            <a:endParaRPr lang="en-GB" altLang="en-US" sz="2000" dirty="0"/>
          </a:p>
          <a:p>
            <a:pPr>
              <a:defRPr/>
            </a:pPr>
            <a:endParaRPr lang="en-US" altLang="en-US" sz="2000" dirty="0" smtClean="0">
              <a:solidFill>
                <a:srgbClr val="FFFF00"/>
              </a:solidFill>
            </a:endParaRPr>
          </a:p>
        </p:txBody>
      </p:sp>
    </p:spTree>
    <p:extLst>
      <p:ext uri="{BB962C8B-B14F-4D97-AF65-F5344CB8AC3E}">
        <p14:creationId xmlns:p14="http://schemas.microsoft.com/office/powerpoint/2010/main" val="32127228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pPr>
              <a:defRPr/>
            </a:pPr>
            <a:r>
              <a:rPr lang="en-US" altLang="en-US" dirty="0" smtClean="0"/>
              <a:t>Satan’s First Appearances</a:t>
            </a:r>
          </a:p>
        </p:txBody>
      </p:sp>
      <p:sp>
        <p:nvSpPr>
          <p:cNvPr id="3" name="Content Placeholder 2"/>
          <p:cNvSpPr>
            <a:spLocks noGrp="1"/>
          </p:cNvSpPr>
          <p:nvPr>
            <p:ph idx="1"/>
          </p:nvPr>
        </p:nvSpPr>
        <p:spPr>
          <a:xfrm>
            <a:off x="323528" y="1484785"/>
            <a:ext cx="8208912" cy="4320480"/>
          </a:xfrm>
        </p:spPr>
        <p:txBody>
          <a:bodyPr/>
          <a:lstStyle/>
          <a:p>
            <a:pPr algn="just">
              <a:defRPr/>
            </a:pPr>
            <a:r>
              <a:rPr lang="en-US" altLang="en-US" dirty="0" smtClean="0"/>
              <a:t>‘I know your affliction and your poverty, even though you are rich. I know the slander on the part of those who say that they are Jews and are not, but are a </a:t>
            </a:r>
            <a:r>
              <a:rPr lang="en-US" altLang="en-US" b="1" dirty="0" smtClean="0"/>
              <a:t>synagogue of Satan</a:t>
            </a:r>
            <a:r>
              <a:rPr lang="en-US" altLang="en-US" dirty="0" smtClean="0"/>
              <a:t>. Do not fear what you are about to suffer. Beware, the devil is about to throw some of you into prison so that you may be tested, and for ten days you will have affliction’ (2:9-10; cf. 3:9) </a:t>
            </a:r>
          </a:p>
          <a:p>
            <a:pPr algn="just">
              <a:defRPr/>
            </a:pPr>
            <a:endParaRPr lang="en-US" altLang="en-US" dirty="0"/>
          </a:p>
          <a:p>
            <a:pPr algn="just">
              <a:defRPr/>
            </a:pPr>
            <a:r>
              <a:rPr lang="en-GB" altLang="en-US" dirty="0" smtClean="0"/>
              <a:t>‘</a:t>
            </a:r>
            <a:r>
              <a:rPr lang="en-GB" altLang="en-US" dirty="0"/>
              <a:t>I know where you are living, </a:t>
            </a:r>
            <a:r>
              <a:rPr lang="en-GB" altLang="en-US" b="1" dirty="0"/>
              <a:t>where Satan’s throne is</a:t>
            </a:r>
            <a:r>
              <a:rPr lang="en-GB" altLang="en-US" dirty="0"/>
              <a:t>. Yet you are holding fast to my name, and you did not deny your faith in me, even in the days of Antipas my witness, my faithful one who was killed among you where Satan lives’ (</a:t>
            </a:r>
            <a:r>
              <a:rPr lang="en-GB" altLang="en-US" dirty="0" smtClean="0"/>
              <a:t>2:13; cf. 2:20-24).</a:t>
            </a:r>
            <a:endParaRPr lang="en-GB" altLang="en-US" dirty="0"/>
          </a:p>
          <a:p>
            <a:pPr>
              <a:buFont typeface="Wingdings" charset="2"/>
              <a:buNone/>
              <a:defRPr/>
            </a:pPr>
            <a:endParaRPr lang="en-US" altLang="en-US" sz="2000" dirty="0" smtClean="0"/>
          </a:p>
          <a:p>
            <a:pPr>
              <a:buFont typeface="Wingdings" charset="2"/>
              <a:buNone/>
              <a:defRPr/>
            </a:pPr>
            <a:endParaRPr lang="en-US" altLang="en-US" sz="2000" dirty="0" smtClean="0"/>
          </a:p>
        </p:txBody>
      </p:sp>
    </p:spTree>
    <p:extLst>
      <p:ext uri="{BB962C8B-B14F-4D97-AF65-F5344CB8AC3E}">
        <p14:creationId xmlns:p14="http://schemas.microsoft.com/office/powerpoint/2010/main" val="95145408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normAutofit fontScale="90000"/>
          </a:bodyPr>
          <a:lstStyle/>
          <a:p>
            <a:pPr>
              <a:defRPr/>
            </a:pPr>
            <a:r>
              <a:rPr lang="en-US" altLang="en-US" dirty="0" smtClean="0"/>
              <a:t>The Unfolding of a Cosmic Conflict (</a:t>
            </a:r>
            <a:r>
              <a:rPr lang="en-US" altLang="en-US" dirty="0" err="1" smtClean="0"/>
              <a:t>ch.</a:t>
            </a:r>
            <a:r>
              <a:rPr lang="en-US" altLang="en-US" dirty="0" smtClean="0"/>
              <a:t> 12ff)</a:t>
            </a:r>
          </a:p>
        </p:txBody>
      </p:sp>
      <p:sp>
        <p:nvSpPr>
          <p:cNvPr id="5" name="Content Placeholder 4"/>
          <p:cNvSpPr>
            <a:spLocks noGrp="1"/>
          </p:cNvSpPr>
          <p:nvPr>
            <p:ph idx="1"/>
          </p:nvPr>
        </p:nvSpPr>
        <p:spPr>
          <a:xfrm>
            <a:off x="467544" y="1700808"/>
            <a:ext cx="8229600" cy="4525963"/>
          </a:xfrm>
        </p:spPr>
        <p:txBody>
          <a:bodyPr/>
          <a:lstStyle/>
          <a:p>
            <a:pPr algn="just"/>
            <a:r>
              <a:rPr lang="en-GB" dirty="0" smtClean="0"/>
              <a:t>The great red dragon thrown down from heaven (</a:t>
            </a:r>
            <a:r>
              <a:rPr lang="en-GB" dirty="0" err="1" smtClean="0"/>
              <a:t>ch.</a:t>
            </a:r>
            <a:r>
              <a:rPr lang="en-GB" dirty="0" smtClean="0"/>
              <a:t> 12).</a:t>
            </a:r>
          </a:p>
          <a:p>
            <a:pPr algn="just"/>
            <a:endParaRPr lang="en-GB" dirty="0"/>
          </a:p>
          <a:p>
            <a:pPr algn="just"/>
            <a:r>
              <a:rPr lang="en-GB" dirty="0" smtClean="0"/>
              <a:t>The two beasts conquer (</a:t>
            </a:r>
            <a:r>
              <a:rPr lang="en-GB" dirty="0" err="1" smtClean="0"/>
              <a:t>ch.</a:t>
            </a:r>
            <a:r>
              <a:rPr lang="en-GB" dirty="0" smtClean="0"/>
              <a:t> 13). </a:t>
            </a:r>
          </a:p>
          <a:p>
            <a:pPr algn="just"/>
            <a:endParaRPr lang="en-GB" dirty="0"/>
          </a:p>
          <a:p>
            <a:pPr algn="just"/>
            <a:r>
              <a:rPr lang="en-GB" dirty="0"/>
              <a:t>T</a:t>
            </a:r>
            <a:r>
              <a:rPr lang="en-GB" dirty="0" smtClean="0"/>
              <a:t>he whore/the great city/Babylon destroyed (</a:t>
            </a:r>
            <a:r>
              <a:rPr lang="en-GB" dirty="0" err="1" smtClean="0"/>
              <a:t>chs</a:t>
            </a:r>
            <a:r>
              <a:rPr lang="en-GB" dirty="0" smtClean="0"/>
              <a:t>. 17-18).</a:t>
            </a:r>
          </a:p>
          <a:p>
            <a:pPr algn="just"/>
            <a:endParaRPr lang="en-GB" dirty="0"/>
          </a:p>
          <a:p>
            <a:pPr algn="just"/>
            <a:r>
              <a:rPr lang="en-GB" dirty="0" smtClean="0"/>
              <a:t>The two beasts conquered (</a:t>
            </a:r>
            <a:r>
              <a:rPr lang="en-GB" dirty="0" err="1" smtClean="0"/>
              <a:t>ch.</a:t>
            </a:r>
            <a:r>
              <a:rPr lang="en-GB" dirty="0" smtClean="0"/>
              <a:t> 19). </a:t>
            </a:r>
          </a:p>
          <a:p>
            <a:pPr algn="just"/>
            <a:endParaRPr lang="en-GB" dirty="0"/>
          </a:p>
          <a:p>
            <a:pPr algn="just"/>
            <a:r>
              <a:rPr lang="en-GB" dirty="0" smtClean="0"/>
              <a:t> Satan defeated (</a:t>
            </a:r>
            <a:r>
              <a:rPr lang="en-GB" dirty="0" err="1" smtClean="0"/>
              <a:t>ch.</a:t>
            </a:r>
            <a:r>
              <a:rPr lang="en-GB" dirty="0" smtClean="0"/>
              <a:t> 20). </a:t>
            </a:r>
          </a:p>
          <a:p>
            <a:pPr marL="0" indent="0" algn="just">
              <a:buNone/>
            </a:pPr>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179398079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6380"/>
            <a:ext cx="8229600" cy="1143000"/>
          </a:xfrm>
        </p:spPr>
        <p:txBody>
          <a:bodyPr/>
          <a:lstStyle/>
          <a:p>
            <a:r>
              <a:rPr lang="en-GB" dirty="0" smtClean="0"/>
              <a:t>Rev. 12:1-6</a:t>
            </a:r>
            <a:endParaRPr lang="en-GB" dirty="0"/>
          </a:p>
        </p:txBody>
      </p:sp>
      <p:sp>
        <p:nvSpPr>
          <p:cNvPr id="3" name="Content Placeholder 2"/>
          <p:cNvSpPr>
            <a:spLocks noGrp="1"/>
          </p:cNvSpPr>
          <p:nvPr>
            <p:ph idx="1"/>
          </p:nvPr>
        </p:nvSpPr>
        <p:spPr>
          <a:xfrm>
            <a:off x="395536" y="1556792"/>
            <a:ext cx="8219256" cy="4525963"/>
          </a:xfrm>
        </p:spPr>
        <p:txBody>
          <a:bodyPr/>
          <a:lstStyle/>
          <a:p>
            <a:pPr algn="just"/>
            <a:r>
              <a:rPr lang="en-GB" sz="2000" dirty="0" smtClean="0"/>
              <a:t>‘A </a:t>
            </a:r>
            <a:r>
              <a:rPr lang="en-GB" sz="2000" dirty="0"/>
              <a:t>great portent appeared in heaven: a woman clothed with the sun, with the moon under her feet, and on her head a crown of twelve stars.  She was pregnant and was crying out in birth pangs, in the agony of giving birth.  Then another portent appeared in heaven: a great red dragon, with seven heads and ten horns, and seven diadems on his heads.  His tail swept down a third of the stars of heaven and threw them to the earth.  Then the dragon stood before the woman who was about to bear a child, so that he might devour her child as soon as it was born. And she gave birth to a son, a male child, who is to rule all the nations with a rod of iron. But her child was snatched away and taken to God and to his throne; and the woman fled into the wilderness, where she has a place prepared by God, so that there she can be nourished for one thousand two hundred sixty </a:t>
            </a:r>
            <a:r>
              <a:rPr lang="en-GB" sz="2000" dirty="0" smtClean="0"/>
              <a:t>days’.</a:t>
            </a:r>
            <a:endParaRPr lang="en-GB" sz="2000" dirty="0"/>
          </a:p>
          <a:p>
            <a:endParaRPr lang="en-GB" dirty="0"/>
          </a:p>
        </p:txBody>
      </p:sp>
    </p:spTree>
    <p:extLst>
      <p:ext uri="{BB962C8B-B14F-4D97-AF65-F5344CB8AC3E}">
        <p14:creationId xmlns:p14="http://schemas.microsoft.com/office/powerpoint/2010/main" val="26472423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4248472" cy="5256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1268760"/>
            <a:ext cx="4104456" cy="5328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854783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95536" y="0"/>
            <a:ext cx="8229600" cy="1143000"/>
          </a:xfrm>
        </p:spPr>
        <p:txBody>
          <a:bodyPr/>
          <a:lstStyle/>
          <a:p>
            <a:pPr>
              <a:defRPr/>
            </a:pPr>
            <a:r>
              <a:rPr lang="en-US" altLang="en-US" sz="3600" dirty="0" smtClean="0"/>
              <a:t>Mother, Child, and Monster of Chaos</a:t>
            </a:r>
            <a:endParaRPr lang="en-US" altLang="en-US" dirty="0" smtClean="0"/>
          </a:p>
        </p:txBody>
      </p:sp>
      <p:sp>
        <p:nvSpPr>
          <p:cNvPr id="17411" name="Rectangle 3"/>
          <p:cNvSpPr>
            <a:spLocks noGrp="1" noChangeArrowheads="1"/>
          </p:cNvSpPr>
          <p:nvPr>
            <p:ph type="body" sz="half" idx="1"/>
          </p:nvPr>
        </p:nvSpPr>
        <p:spPr>
          <a:xfrm>
            <a:off x="467544" y="1700808"/>
            <a:ext cx="4038600" cy="4896544"/>
          </a:xfrm>
        </p:spPr>
        <p:txBody>
          <a:bodyPr/>
          <a:lstStyle/>
          <a:p>
            <a:pPr>
              <a:lnSpc>
                <a:spcPct val="90000"/>
              </a:lnSpc>
              <a:defRPr/>
            </a:pPr>
            <a:r>
              <a:rPr lang="en-US" altLang="en-US" sz="2800" dirty="0" smtClean="0"/>
              <a:t>Common motif in antiquity: divine mother whose child is threatened by a monster or serpent.</a:t>
            </a:r>
          </a:p>
          <a:p>
            <a:pPr marL="0" indent="0">
              <a:lnSpc>
                <a:spcPct val="90000"/>
              </a:lnSpc>
              <a:buNone/>
              <a:defRPr/>
            </a:pPr>
            <a:endParaRPr lang="en-US" altLang="en-US" sz="2800" dirty="0" smtClean="0"/>
          </a:p>
          <a:p>
            <a:pPr>
              <a:lnSpc>
                <a:spcPct val="90000"/>
              </a:lnSpc>
              <a:defRPr/>
            </a:pPr>
            <a:r>
              <a:rPr lang="en-US" altLang="en-US" sz="2800" dirty="0" smtClean="0"/>
              <a:t>See the Greek myth in which</a:t>
            </a:r>
            <a:r>
              <a:rPr lang="en-US" altLang="en-US" sz="2800" dirty="0" smtClean="0"/>
              <a:t> </a:t>
            </a:r>
            <a:r>
              <a:rPr lang="en-US" altLang="en-US" sz="2800" dirty="0" err="1" smtClean="0"/>
              <a:t>Leto</a:t>
            </a:r>
            <a:r>
              <a:rPr lang="en-US" altLang="en-US" sz="2800" dirty="0" smtClean="0"/>
              <a:t> and her son Apollo (the sun god) </a:t>
            </a:r>
            <a:r>
              <a:rPr lang="en-US" altLang="en-US" sz="2800" dirty="0" smtClean="0"/>
              <a:t>are threatened </a:t>
            </a:r>
            <a:r>
              <a:rPr lang="en-US" altLang="en-US" sz="2800" dirty="0" smtClean="0"/>
              <a:t>by the dragon Python.</a:t>
            </a:r>
          </a:p>
          <a:p>
            <a:pPr>
              <a:lnSpc>
                <a:spcPct val="90000"/>
              </a:lnSpc>
              <a:defRPr/>
            </a:pPr>
            <a:endParaRPr lang="en-US" altLang="en-US" sz="2000" dirty="0" smtClean="0"/>
          </a:p>
        </p:txBody>
      </p:sp>
      <p:pic>
        <p:nvPicPr>
          <p:cNvPr id="2050"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5004048" y="1484784"/>
            <a:ext cx="3637234" cy="4925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121447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Rot="1" noChangeArrowheads="1"/>
          </p:cNvSpPr>
          <p:nvPr>
            <p:ph type="title"/>
          </p:nvPr>
        </p:nvSpPr>
        <p:spPr>
          <a:xfrm>
            <a:off x="323528" y="0"/>
            <a:ext cx="8229600" cy="1143000"/>
          </a:xfrm>
        </p:spPr>
        <p:txBody>
          <a:bodyPr>
            <a:normAutofit/>
          </a:bodyPr>
          <a:lstStyle/>
          <a:p>
            <a:r>
              <a:rPr lang="en-GB" altLang="en-US" dirty="0"/>
              <a:t>Subversion of the Roman Myth</a:t>
            </a:r>
          </a:p>
        </p:txBody>
      </p:sp>
      <p:sp>
        <p:nvSpPr>
          <p:cNvPr id="271364" name="Rectangle 4"/>
          <p:cNvSpPr>
            <a:spLocks noGrp="1" noChangeArrowheads="1"/>
          </p:cNvSpPr>
          <p:nvPr>
            <p:ph sz="half" idx="1"/>
          </p:nvPr>
        </p:nvSpPr>
        <p:spPr/>
        <p:txBody>
          <a:bodyPr/>
          <a:lstStyle/>
          <a:p>
            <a:pPr>
              <a:lnSpc>
                <a:spcPct val="90000"/>
              </a:lnSpc>
            </a:pPr>
            <a:endParaRPr lang="en-US" altLang="en-US" sz="2000"/>
          </a:p>
        </p:txBody>
      </p:sp>
      <p:sp>
        <p:nvSpPr>
          <p:cNvPr id="271365" name="Rectangle 5"/>
          <p:cNvSpPr>
            <a:spLocks noGrp="1" noChangeArrowheads="1"/>
          </p:cNvSpPr>
          <p:nvPr>
            <p:ph type="body" sz="half" idx="2"/>
          </p:nvPr>
        </p:nvSpPr>
        <p:spPr>
          <a:xfrm>
            <a:off x="5148064" y="1620646"/>
            <a:ext cx="3600400" cy="4786949"/>
          </a:xfrm>
        </p:spPr>
        <p:txBody>
          <a:bodyPr/>
          <a:lstStyle/>
          <a:p>
            <a:pPr>
              <a:lnSpc>
                <a:spcPct val="90000"/>
              </a:lnSpc>
              <a:buFont typeface="Symbol" pitchFamily="18" charset="2"/>
              <a:buChar char=""/>
            </a:pPr>
            <a:r>
              <a:rPr lang="en-GB" altLang="en-US" sz="2000" dirty="0"/>
              <a:t>John is subverting a fundamental Roman myth: the self-identification with Apollo of the Emperor </a:t>
            </a:r>
            <a:r>
              <a:rPr lang="en-GB" altLang="en-US" sz="2000" dirty="0" smtClean="0"/>
              <a:t>Nero.</a:t>
            </a:r>
          </a:p>
          <a:p>
            <a:pPr>
              <a:lnSpc>
                <a:spcPct val="90000"/>
              </a:lnSpc>
              <a:buFont typeface="Symbol" pitchFamily="18" charset="2"/>
              <a:buChar char=""/>
            </a:pPr>
            <a:endParaRPr lang="en-GB" altLang="en-US" sz="2000" dirty="0"/>
          </a:p>
          <a:p>
            <a:pPr>
              <a:lnSpc>
                <a:spcPct val="90000"/>
              </a:lnSpc>
              <a:buFont typeface="Symbol" pitchFamily="18" charset="2"/>
              <a:buChar char=""/>
            </a:pPr>
            <a:r>
              <a:rPr lang="en-GB" altLang="en-US" sz="2000" dirty="0"/>
              <a:t>Coins minted in the latter years of Nero’s reign exploit the perceived parallels between Nero and Apollo. </a:t>
            </a:r>
          </a:p>
          <a:p>
            <a:pPr>
              <a:lnSpc>
                <a:spcPct val="90000"/>
              </a:lnSpc>
              <a:buFont typeface="Symbol" pitchFamily="18" charset="2"/>
              <a:buChar char=""/>
            </a:pPr>
            <a:endParaRPr lang="en-GB" altLang="en-US" sz="2000" dirty="0"/>
          </a:p>
          <a:p>
            <a:pPr>
              <a:lnSpc>
                <a:spcPct val="90000"/>
              </a:lnSpc>
              <a:buFont typeface="Symbol" pitchFamily="18" charset="2"/>
              <a:buChar char=""/>
            </a:pPr>
            <a:r>
              <a:rPr lang="en-GB" altLang="en-US" sz="2000" dirty="0"/>
              <a:t> In Rev. 12, the divine Child, far from being </a:t>
            </a:r>
            <a:r>
              <a:rPr lang="en-GB" altLang="en-US" sz="2000" dirty="0" smtClean="0"/>
              <a:t>Apollo (or </a:t>
            </a:r>
            <a:r>
              <a:rPr lang="en-GB" altLang="en-US" sz="2000" dirty="0"/>
              <a:t>the Roman </a:t>
            </a:r>
            <a:r>
              <a:rPr lang="en-GB" altLang="en-US" sz="2000" dirty="0" smtClean="0"/>
              <a:t>emperor) </a:t>
            </a:r>
            <a:r>
              <a:rPr lang="en-GB" altLang="en-US" sz="2000" dirty="0"/>
              <a:t>is revealed to be Jesus. It is a challenge to the imperial cult. </a:t>
            </a:r>
          </a:p>
          <a:p>
            <a:pPr>
              <a:lnSpc>
                <a:spcPct val="90000"/>
              </a:lnSpc>
            </a:pPr>
            <a:endParaRPr lang="en-GB" altLang="en-US" sz="2000" dirty="0"/>
          </a:p>
        </p:txBody>
      </p:sp>
      <p:pic>
        <p:nvPicPr>
          <p:cNvPr id="271367" name="Picture 7" descr="2347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209" y="4005064"/>
            <a:ext cx="4223212" cy="2200275"/>
          </a:xfrm>
          <a:prstGeom prst="rect">
            <a:avLst/>
          </a:prstGeom>
          <a:noFill/>
          <a:extLst>
            <a:ext uri="{909E8E84-426E-40DD-AFC4-6F175D3DCCD1}">
              <a14:hiddenFill xmlns:a14="http://schemas.microsoft.com/office/drawing/2010/main">
                <a:solidFill>
                  <a:srgbClr val="FFFFFF"/>
                </a:solidFill>
              </a14:hiddenFill>
            </a:ext>
          </a:extLst>
        </p:spPr>
      </p:pic>
      <p:pic>
        <p:nvPicPr>
          <p:cNvPr id="271369" name="Picture 9" descr="e2198ner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5437" y="1620646"/>
            <a:ext cx="4032250" cy="1844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98009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6380"/>
            <a:ext cx="8229600" cy="1143000"/>
          </a:xfrm>
        </p:spPr>
        <p:txBody>
          <a:bodyPr/>
          <a:lstStyle/>
          <a:p>
            <a:r>
              <a:rPr lang="en-GB" dirty="0" smtClean="0"/>
              <a:t>Rev. 12:7-12</a:t>
            </a:r>
            <a:endParaRPr lang="en-GB" dirty="0"/>
          </a:p>
        </p:txBody>
      </p:sp>
      <p:sp>
        <p:nvSpPr>
          <p:cNvPr id="3" name="Content Placeholder 2"/>
          <p:cNvSpPr>
            <a:spLocks noGrp="1"/>
          </p:cNvSpPr>
          <p:nvPr>
            <p:ph idx="1"/>
          </p:nvPr>
        </p:nvSpPr>
        <p:spPr>
          <a:xfrm>
            <a:off x="395536" y="1556792"/>
            <a:ext cx="8219256" cy="4525963"/>
          </a:xfrm>
        </p:spPr>
        <p:txBody>
          <a:bodyPr/>
          <a:lstStyle/>
          <a:p>
            <a:pPr algn="just"/>
            <a:r>
              <a:rPr lang="en-GB" sz="2000" dirty="0" smtClean="0"/>
              <a:t>‘And </a:t>
            </a:r>
            <a:r>
              <a:rPr lang="en-GB" sz="2000" dirty="0"/>
              <a:t>war broke out in heaven; Michael and his angels fought against the dragon. The dragon and his angels fought back; but they were defeated, and there was no longer any place for them in heaven. The great dragon was thrown down, that ancient serpent, who is called the Devil and Satan, the deceiver of the whole world </a:t>
            </a:r>
            <a:r>
              <a:rPr lang="en-GB" sz="2000" dirty="0" smtClean="0"/>
              <a:t>– he was thrown down to the earth, </a:t>
            </a:r>
            <a:r>
              <a:rPr lang="en-GB" sz="2000" dirty="0"/>
              <a:t>and his angels were thrown down with </a:t>
            </a:r>
            <a:r>
              <a:rPr lang="en-GB" sz="2000" dirty="0" smtClean="0"/>
              <a:t>him. Then </a:t>
            </a:r>
            <a:r>
              <a:rPr lang="en-GB" sz="2000" dirty="0"/>
              <a:t>I heard a loud voice in heaven, proclaiming, </a:t>
            </a:r>
            <a:r>
              <a:rPr lang="en-GB" sz="2000" dirty="0" smtClean="0"/>
              <a:t>“Now </a:t>
            </a:r>
            <a:r>
              <a:rPr lang="en-GB" sz="2000" dirty="0"/>
              <a:t>have come the salvation and the power and the kingdom of our God and the authority of his Messiah, for the accuser of our comrades has been thrown down, who accuses them day and night before our God. But they have conquered him by the blood of the Lamb and by the word of their testimony, for they did not cling to life even in the face of death. Rejoice then, you heavens, and those who dwell in them! But woe to the earth and the sea, for the devil has come down to you with great wrath, because he knows that his time is short</a:t>
            </a:r>
            <a:r>
              <a:rPr lang="en-GB" sz="2000" dirty="0" smtClean="0"/>
              <a:t>!”’ </a:t>
            </a:r>
            <a:endParaRPr lang="en-GB" sz="2000" dirty="0"/>
          </a:p>
          <a:p>
            <a:endParaRPr lang="en-GB" dirty="0"/>
          </a:p>
        </p:txBody>
      </p:sp>
    </p:spTree>
    <p:extLst>
      <p:ext uri="{BB962C8B-B14F-4D97-AF65-F5344CB8AC3E}">
        <p14:creationId xmlns:p14="http://schemas.microsoft.com/office/powerpoint/2010/main" val="38758316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0"/>
            <a:ext cx="8229600" cy="1143000"/>
          </a:xfrm>
        </p:spPr>
        <p:txBody>
          <a:bodyPr/>
          <a:lstStyle/>
          <a:p>
            <a:pPr>
              <a:defRPr/>
            </a:pPr>
            <a:r>
              <a:rPr lang="en-US" altLang="en-US" dirty="0" smtClean="0"/>
              <a:t>Michael and the Dragon</a:t>
            </a:r>
          </a:p>
        </p:txBody>
      </p:sp>
      <p:sp>
        <p:nvSpPr>
          <p:cNvPr id="7" name="Content Placeholder 6"/>
          <p:cNvSpPr>
            <a:spLocks noGrp="1"/>
          </p:cNvSpPr>
          <p:nvPr>
            <p:ph sz="half" idx="2"/>
          </p:nvPr>
        </p:nvSpPr>
        <p:spPr>
          <a:xfrm>
            <a:off x="4932040" y="1556792"/>
            <a:ext cx="4038600" cy="4680520"/>
          </a:xfrm>
        </p:spPr>
        <p:txBody>
          <a:bodyPr/>
          <a:lstStyle/>
          <a:p>
            <a:pPr>
              <a:defRPr/>
            </a:pPr>
            <a:r>
              <a:rPr lang="en-US" altLang="en-US" sz="2000" dirty="0" smtClean="0"/>
              <a:t>Michael is the angelic prince, the guardian angel of Israel (Dan. 10:13, 21; 12:1).</a:t>
            </a:r>
          </a:p>
          <a:p>
            <a:pPr marL="0" indent="0">
              <a:buNone/>
              <a:defRPr/>
            </a:pPr>
            <a:endParaRPr lang="en-US" altLang="en-US" sz="2000" dirty="0" smtClean="0"/>
          </a:p>
          <a:p>
            <a:pPr>
              <a:defRPr/>
            </a:pPr>
            <a:r>
              <a:rPr lang="en-US" altLang="en-US" sz="2000" dirty="0" smtClean="0"/>
              <a:t>The dragon is now explicitly identified as Satan and the Devil.</a:t>
            </a:r>
          </a:p>
          <a:p>
            <a:pPr marL="0" indent="0">
              <a:buNone/>
              <a:defRPr/>
            </a:pPr>
            <a:endParaRPr lang="en-US" altLang="en-US" sz="2000" dirty="0" smtClean="0"/>
          </a:p>
          <a:p>
            <a:pPr>
              <a:defRPr/>
            </a:pPr>
            <a:r>
              <a:rPr lang="en-US" altLang="en-US" sz="2000" dirty="0" smtClean="0"/>
              <a:t>Satan is banished from heaven; his operations are now restricted to the earth.</a:t>
            </a:r>
          </a:p>
          <a:p>
            <a:pPr>
              <a:defRPr/>
            </a:pPr>
            <a:endParaRPr lang="en-US" altLang="en-US" sz="2000" dirty="0"/>
          </a:p>
          <a:p>
            <a:pPr>
              <a:defRPr/>
            </a:pPr>
            <a:r>
              <a:rPr lang="en-US" altLang="en-US" sz="2000" dirty="0" smtClean="0"/>
              <a:t>Christ’s blood effectively conquers the Devil (12:11). </a:t>
            </a:r>
          </a:p>
        </p:txBody>
      </p:sp>
      <p:pic>
        <p:nvPicPr>
          <p:cNvPr id="3074"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95536" y="1700808"/>
            <a:ext cx="4248472"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180412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6380"/>
            <a:ext cx="8229600" cy="1143000"/>
          </a:xfrm>
        </p:spPr>
        <p:txBody>
          <a:bodyPr/>
          <a:lstStyle/>
          <a:p>
            <a:r>
              <a:rPr lang="en-GB" dirty="0" smtClean="0"/>
              <a:t>Rev. 12:13-17</a:t>
            </a:r>
            <a:endParaRPr lang="en-GB" dirty="0"/>
          </a:p>
        </p:txBody>
      </p:sp>
      <p:sp>
        <p:nvSpPr>
          <p:cNvPr id="3" name="Content Placeholder 2"/>
          <p:cNvSpPr>
            <a:spLocks noGrp="1"/>
          </p:cNvSpPr>
          <p:nvPr>
            <p:ph idx="1"/>
          </p:nvPr>
        </p:nvSpPr>
        <p:spPr>
          <a:xfrm>
            <a:off x="395536" y="1556792"/>
            <a:ext cx="8280920" cy="4525963"/>
          </a:xfrm>
        </p:spPr>
        <p:txBody>
          <a:bodyPr/>
          <a:lstStyle/>
          <a:p>
            <a:pPr algn="just"/>
            <a:r>
              <a:rPr lang="en-GB" dirty="0" smtClean="0"/>
              <a:t>‘So </a:t>
            </a:r>
            <a:r>
              <a:rPr lang="en-GB" dirty="0"/>
              <a:t>when the dragon saw that he had been thrown down to the earth, he pursued the woman who had given birth to the male child. </a:t>
            </a:r>
            <a:r>
              <a:rPr lang="en-GB" dirty="0" smtClean="0"/>
              <a:t>But </a:t>
            </a:r>
            <a:r>
              <a:rPr lang="en-GB" dirty="0"/>
              <a:t>the woman was given the two wings of the great eagle, so that she could fly from the serpent into the wilderness, to her place where she is nourished for a time, and times, and a half time. </a:t>
            </a:r>
            <a:r>
              <a:rPr lang="en-GB" dirty="0" smtClean="0"/>
              <a:t>Then </a:t>
            </a:r>
            <a:r>
              <a:rPr lang="en-GB" dirty="0"/>
              <a:t>from his mouth the serpent poured water like a river after the woman, to sweep her away with the </a:t>
            </a:r>
            <a:r>
              <a:rPr lang="en-GB" dirty="0" smtClean="0"/>
              <a:t>flood. But </a:t>
            </a:r>
            <a:r>
              <a:rPr lang="en-GB" dirty="0"/>
              <a:t>the earth came to the help of the woman; it opened its mouth and swallowed the river that the dragon had poured from his mouth. </a:t>
            </a:r>
            <a:r>
              <a:rPr lang="en-GB" dirty="0" smtClean="0"/>
              <a:t>Then </a:t>
            </a:r>
            <a:r>
              <a:rPr lang="en-GB" dirty="0"/>
              <a:t>the dragon was angry with the woman, and went off to make war on the rest of her children, those who keep the commandments of God and hold the testimony of </a:t>
            </a:r>
            <a:r>
              <a:rPr lang="en-GB" dirty="0" smtClean="0"/>
              <a:t>Jesus’.</a:t>
            </a:r>
            <a:endParaRPr lang="en-GB" dirty="0"/>
          </a:p>
          <a:p>
            <a:endParaRPr lang="en-GB" dirty="0"/>
          </a:p>
        </p:txBody>
      </p:sp>
    </p:spTree>
    <p:extLst>
      <p:ext uri="{BB962C8B-B14F-4D97-AF65-F5344CB8AC3E}">
        <p14:creationId xmlns:p14="http://schemas.microsoft.com/office/powerpoint/2010/main" val="305134803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395536" y="0"/>
            <a:ext cx="8229600" cy="1143000"/>
          </a:xfrm>
        </p:spPr>
        <p:txBody>
          <a:bodyPr>
            <a:normAutofit/>
          </a:bodyPr>
          <a:lstStyle/>
          <a:p>
            <a:pPr>
              <a:defRPr/>
            </a:pPr>
            <a:r>
              <a:rPr lang="en-US" altLang="en-US" dirty="0" smtClean="0"/>
              <a:t>Satan and the Mother of all Believers</a:t>
            </a:r>
          </a:p>
        </p:txBody>
      </p:sp>
      <p:sp>
        <p:nvSpPr>
          <p:cNvPr id="24579" name="Rectangle 3"/>
          <p:cNvSpPr>
            <a:spLocks noGrp="1" noChangeArrowheads="1"/>
          </p:cNvSpPr>
          <p:nvPr>
            <p:ph idx="1"/>
          </p:nvPr>
        </p:nvSpPr>
        <p:spPr>
          <a:xfrm>
            <a:off x="323528" y="1628800"/>
            <a:ext cx="8280920" cy="4709120"/>
          </a:xfrm>
        </p:spPr>
        <p:txBody>
          <a:bodyPr/>
          <a:lstStyle/>
          <a:p>
            <a:pPr algn="just">
              <a:lnSpc>
                <a:spcPct val="90000"/>
              </a:lnSpc>
              <a:defRPr/>
            </a:pPr>
            <a:r>
              <a:rPr lang="en-US" altLang="en-US" sz="2800" dirty="0" smtClean="0"/>
              <a:t>Echoes of Gen. 3: the dragon is ‘the ancient serpent’ and makes war with the rest of the woman’s offspring (12:17; cf. Gen. 3:15). </a:t>
            </a:r>
          </a:p>
          <a:p>
            <a:pPr algn="just">
              <a:lnSpc>
                <a:spcPct val="90000"/>
              </a:lnSpc>
              <a:defRPr/>
            </a:pPr>
            <a:endParaRPr lang="en-US" altLang="en-US" sz="2800" dirty="0"/>
          </a:p>
          <a:p>
            <a:pPr algn="just">
              <a:lnSpc>
                <a:spcPct val="90000"/>
              </a:lnSpc>
              <a:defRPr/>
            </a:pPr>
            <a:r>
              <a:rPr lang="en-GB" altLang="en-US" sz="2800" dirty="0" smtClean="0"/>
              <a:t>The </a:t>
            </a:r>
            <a:r>
              <a:rPr lang="en-GB" altLang="en-US" sz="2800" dirty="0"/>
              <a:t>woman </a:t>
            </a:r>
            <a:r>
              <a:rPr lang="en-GB" altLang="en-US" sz="2800" dirty="0" smtClean="0"/>
              <a:t>is best understood as representative of the true people of Israel, i.e. the community of faith who ‘gave birth’ to the Messiah. She </a:t>
            </a:r>
            <a:r>
              <a:rPr lang="en-GB" altLang="en-US" sz="2800" dirty="0"/>
              <a:t>is God’s spouse whom he protects, as mother of the messiah, and of all believers (</a:t>
            </a:r>
            <a:r>
              <a:rPr lang="en-GB" altLang="en-US" sz="2800" dirty="0" smtClean="0"/>
              <a:t>v.17</a:t>
            </a:r>
            <a:r>
              <a:rPr lang="en-GB" altLang="en-US" sz="2800" dirty="0"/>
              <a:t>). </a:t>
            </a:r>
            <a:endParaRPr lang="en-US" altLang="en-US" sz="2800" dirty="0" smtClean="0"/>
          </a:p>
        </p:txBody>
      </p:sp>
    </p:spTree>
    <p:extLst>
      <p:ext uri="{BB962C8B-B14F-4D97-AF65-F5344CB8AC3E}">
        <p14:creationId xmlns:p14="http://schemas.microsoft.com/office/powerpoint/2010/main" val="215575994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395536" y="0"/>
            <a:ext cx="8229600" cy="1143000"/>
          </a:xfrm>
        </p:spPr>
        <p:txBody>
          <a:bodyPr>
            <a:normAutofit/>
          </a:bodyPr>
          <a:lstStyle/>
          <a:p>
            <a:pPr>
              <a:defRPr/>
            </a:pPr>
            <a:r>
              <a:rPr lang="en-US" altLang="en-US" dirty="0" smtClean="0"/>
              <a:t>The Two Beasts (Rev. 13)</a:t>
            </a:r>
          </a:p>
        </p:txBody>
      </p:sp>
      <p:sp>
        <p:nvSpPr>
          <p:cNvPr id="24579" name="Rectangle 3"/>
          <p:cNvSpPr>
            <a:spLocks noGrp="1" noChangeArrowheads="1"/>
          </p:cNvSpPr>
          <p:nvPr>
            <p:ph idx="1"/>
          </p:nvPr>
        </p:nvSpPr>
        <p:spPr>
          <a:xfrm>
            <a:off x="323528" y="1628800"/>
            <a:ext cx="8352928" cy="4525963"/>
          </a:xfrm>
        </p:spPr>
        <p:txBody>
          <a:bodyPr/>
          <a:lstStyle/>
          <a:p>
            <a:pPr algn="just">
              <a:lnSpc>
                <a:spcPct val="90000"/>
              </a:lnSpc>
              <a:defRPr/>
            </a:pPr>
            <a:r>
              <a:rPr lang="en-GB" altLang="en-US" dirty="0"/>
              <a:t>The cosmic battle continues on earth through the two beasts. Satan </a:t>
            </a:r>
            <a:r>
              <a:rPr lang="en-GB" altLang="en-US" dirty="0" smtClean="0"/>
              <a:t>takes his stand </a:t>
            </a:r>
            <a:r>
              <a:rPr lang="en-GB" altLang="en-US" dirty="0"/>
              <a:t>on the shore (12:18). </a:t>
            </a:r>
            <a:endParaRPr lang="en-GB" altLang="en-US" dirty="0" smtClean="0"/>
          </a:p>
          <a:p>
            <a:pPr marL="0" indent="0" algn="just">
              <a:lnSpc>
                <a:spcPct val="90000"/>
              </a:lnSpc>
              <a:buNone/>
              <a:defRPr/>
            </a:pPr>
            <a:endParaRPr lang="en-GB" altLang="en-US" dirty="0"/>
          </a:p>
          <a:p>
            <a:pPr algn="just">
              <a:lnSpc>
                <a:spcPct val="90000"/>
              </a:lnSpc>
              <a:defRPr/>
            </a:pPr>
            <a:r>
              <a:rPr lang="en-GB" altLang="en-US" dirty="0"/>
              <a:t>Beast from the </a:t>
            </a:r>
            <a:r>
              <a:rPr lang="en-GB" altLang="en-US" dirty="0" smtClean="0"/>
              <a:t>sea (13:1-8): represents </a:t>
            </a:r>
            <a:r>
              <a:rPr lang="en-GB" altLang="en-US" dirty="0"/>
              <a:t>imperial </a:t>
            </a:r>
            <a:r>
              <a:rPr lang="en-GB" altLang="en-US" dirty="0" smtClean="0"/>
              <a:t>power – Leviathan</a:t>
            </a:r>
            <a:endParaRPr lang="en-GB" altLang="en-US" dirty="0"/>
          </a:p>
          <a:p>
            <a:pPr algn="just">
              <a:lnSpc>
                <a:spcPct val="90000"/>
              </a:lnSpc>
              <a:defRPr/>
            </a:pPr>
            <a:endParaRPr lang="en-US" altLang="en-US" dirty="0" smtClean="0"/>
          </a:p>
          <a:p>
            <a:pPr algn="just">
              <a:lnSpc>
                <a:spcPct val="90000"/>
              </a:lnSpc>
              <a:defRPr/>
            </a:pPr>
            <a:r>
              <a:rPr lang="en-GB" altLang="en-US" dirty="0"/>
              <a:t>Beast from the land (</a:t>
            </a:r>
            <a:r>
              <a:rPr lang="en-GB" altLang="en-US" dirty="0" smtClean="0"/>
              <a:t>13:11-18) </a:t>
            </a:r>
            <a:r>
              <a:rPr lang="en-GB" altLang="en-US" dirty="0"/>
              <a:t>or </a:t>
            </a:r>
            <a:r>
              <a:rPr lang="en-GB" altLang="en-US" dirty="0" smtClean="0"/>
              <a:t>‘false prophet’ </a:t>
            </a:r>
            <a:r>
              <a:rPr lang="en-GB" altLang="en-US" dirty="0"/>
              <a:t>(16:13; </a:t>
            </a:r>
            <a:r>
              <a:rPr lang="en-GB" altLang="en-US" dirty="0" smtClean="0"/>
              <a:t>19:20): represents </a:t>
            </a:r>
            <a:r>
              <a:rPr lang="en-GB" altLang="en-US" dirty="0"/>
              <a:t>the propaganda machine </a:t>
            </a:r>
            <a:r>
              <a:rPr lang="en-GB" altLang="en-US" dirty="0" smtClean="0"/>
              <a:t>of the Roman Empire,</a:t>
            </a:r>
            <a:r>
              <a:rPr lang="en-GB" altLang="en-US" dirty="0" smtClean="0"/>
              <a:t> </a:t>
            </a:r>
            <a:r>
              <a:rPr lang="en-GB" altLang="en-US" dirty="0"/>
              <a:t>promoting and enforcing the worship of </a:t>
            </a:r>
            <a:r>
              <a:rPr lang="en-GB" altLang="en-US" dirty="0" smtClean="0"/>
              <a:t>the first beast – Behemoth. </a:t>
            </a:r>
          </a:p>
          <a:p>
            <a:pPr algn="just">
              <a:lnSpc>
                <a:spcPct val="90000"/>
              </a:lnSpc>
              <a:defRPr/>
            </a:pPr>
            <a:endParaRPr lang="en-GB" altLang="en-US" dirty="0"/>
          </a:p>
          <a:p>
            <a:pPr algn="just">
              <a:lnSpc>
                <a:spcPct val="90000"/>
              </a:lnSpc>
              <a:defRPr/>
            </a:pPr>
            <a:r>
              <a:rPr lang="en-GB" altLang="en-US" dirty="0" smtClean="0"/>
              <a:t>Together, the dragon and two beasts form a ‘satanic trinity’. </a:t>
            </a:r>
            <a:endParaRPr lang="en-US" altLang="en-US" sz="2000" dirty="0"/>
          </a:p>
        </p:txBody>
      </p:sp>
    </p:spTree>
    <p:extLst>
      <p:ext uri="{BB962C8B-B14F-4D97-AF65-F5344CB8AC3E}">
        <p14:creationId xmlns:p14="http://schemas.microsoft.com/office/powerpoint/2010/main" val="281529159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06183" y="-99392"/>
            <a:ext cx="8229600" cy="1143000"/>
          </a:xfrm>
        </p:spPr>
        <p:txBody>
          <a:bodyPr/>
          <a:lstStyle/>
          <a:p>
            <a:pPr>
              <a:defRPr/>
            </a:pPr>
            <a:r>
              <a:rPr lang="en-US" altLang="en-US" dirty="0" smtClean="0"/>
              <a:t>The Angers Apocalypse (c. 1377-1382)</a:t>
            </a:r>
          </a:p>
        </p:txBody>
      </p:sp>
      <p:pic>
        <p:nvPicPr>
          <p:cNvPr id="410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269" y="1268760"/>
            <a:ext cx="8064896" cy="5124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748744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a:xfrm>
            <a:off x="467544" y="30057"/>
            <a:ext cx="8229600" cy="1143000"/>
          </a:xfrm>
        </p:spPr>
        <p:txBody>
          <a:bodyPr>
            <a:normAutofit/>
          </a:bodyPr>
          <a:lstStyle/>
          <a:p>
            <a:pPr eaLnBrk="1" hangingPunct="1">
              <a:defRPr/>
            </a:pPr>
            <a:r>
              <a:rPr lang="en-US" altLang="en-US" dirty="0" smtClean="0"/>
              <a:t>The Beast from the Sea (Rev. 13)</a:t>
            </a:r>
          </a:p>
        </p:txBody>
      </p:sp>
      <p:sp>
        <p:nvSpPr>
          <p:cNvPr id="1027" name="Rectangle 3"/>
          <p:cNvSpPr>
            <a:spLocks noGrp="1" noChangeArrowheads="1"/>
          </p:cNvSpPr>
          <p:nvPr>
            <p:ph idx="1"/>
          </p:nvPr>
        </p:nvSpPr>
        <p:spPr>
          <a:xfrm>
            <a:off x="395536" y="1700808"/>
            <a:ext cx="8064896" cy="4525963"/>
          </a:xfrm>
        </p:spPr>
        <p:txBody>
          <a:bodyPr/>
          <a:lstStyle/>
          <a:p>
            <a:pPr algn="just" eaLnBrk="1" hangingPunct="1">
              <a:lnSpc>
                <a:spcPct val="90000"/>
              </a:lnSpc>
              <a:defRPr/>
            </a:pPr>
            <a:r>
              <a:rPr lang="en-US" altLang="en-US" sz="2800" dirty="0" smtClean="0"/>
              <a:t>Influence of the four beasts (Dan. 7:2-8) and the image of Leviathan</a:t>
            </a:r>
            <a:r>
              <a:rPr lang="en-US" altLang="en-US" sz="2800" dirty="0"/>
              <a:t> </a:t>
            </a:r>
            <a:r>
              <a:rPr lang="en-US" altLang="en-US" sz="2800" dirty="0" smtClean="0"/>
              <a:t>(Isa. 27:1).</a:t>
            </a:r>
          </a:p>
          <a:p>
            <a:pPr marL="0" indent="0" algn="just" eaLnBrk="1" hangingPunct="1">
              <a:lnSpc>
                <a:spcPct val="90000"/>
              </a:lnSpc>
              <a:buNone/>
              <a:defRPr/>
            </a:pPr>
            <a:endParaRPr lang="en-US" altLang="en-US" sz="2800" dirty="0" smtClean="0"/>
          </a:p>
          <a:p>
            <a:pPr algn="just" eaLnBrk="1" hangingPunct="1">
              <a:lnSpc>
                <a:spcPct val="90000"/>
              </a:lnSpc>
              <a:defRPr/>
            </a:pPr>
            <a:r>
              <a:rPr lang="en-US" altLang="en-US" sz="2800" dirty="0" smtClean="0"/>
              <a:t>The beast represents the power of the Roman Empire and is the incarnation of evil. Its authority is derived from the dragon (13:2). </a:t>
            </a:r>
          </a:p>
          <a:p>
            <a:pPr marL="0" indent="0" algn="just" eaLnBrk="1" hangingPunct="1">
              <a:lnSpc>
                <a:spcPct val="90000"/>
              </a:lnSpc>
              <a:buNone/>
              <a:defRPr/>
            </a:pPr>
            <a:endParaRPr lang="en-US" altLang="en-US" sz="2800" dirty="0" smtClean="0"/>
          </a:p>
          <a:p>
            <a:pPr algn="just" eaLnBrk="1" hangingPunct="1">
              <a:lnSpc>
                <a:spcPct val="90000"/>
              </a:lnSpc>
              <a:defRPr/>
            </a:pPr>
            <a:r>
              <a:rPr lang="en-US" altLang="en-US" sz="2800" dirty="0" smtClean="0"/>
              <a:t>The beast has seven heads. What is the meaning of 13:3?</a:t>
            </a:r>
          </a:p>
        </p:txBody>
      </p:sp>
    </p:spTree>
    <p:extLst>
      <p:ext uri="{BB962C8B-B14F-4D97-AF65-F5344CB8AC3E}">
        <p14:creationId xmlns:p14="http://schemas.microsoft.com/office/powerpoint/2010/main" val="185821428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395536" y="-99392"/>
            <a:ext cx="8229600" cy="1143000"/>
          </a:xfrm>
        </p:spPr>
        <p:txBody>
          <a:bodyPr/>
          <a:lstStyle/>
          <a:p>
            <a:pPr eaLnBrk="1" hangingPunct="1">
              <a:defRPr/>
            </a:pPr>
            <a:r>
              <a:rPr lang="en-US" altLang="en-US" dirty="0" smtClean="0"/>
              <a:t>Emperor Nero (54-68 CE)</a:t>
            </a:r>
          </a:p>
        </p:txBody>
      </p:sp>
      <p:sp>
        <p:nvSpPr>
          <p:cNvPr id="6147" name="Rectangle 3"/>
          <p:cNvSpPr>
            <a:spLocks noGrp="1" noChangeArrowheads="1"/>
          </p:cNvSpPr>
          <p:nvPr>
            <p:ph sz="half" idx="1"/>
          </p:nvPr>
        </p:nvSpPr>
        <p:spPr>
          <a:xfrm>
            <a:off x="323528" y="1700808"/>
            <a:ext cx="4104456" cy="4525963"/>
          </a:xfrm>
        </p:spPr>
        <p:txBody>
          <a:bodyPr/>
          <a:lstStyle/>
          <a:p>
            <a:pPr eaLnBrk="1" hangingPunct="1">
              <a:defRPr/>
            </a:pPr>
            <a:r>
              <a:rPr lang="en-US" altLang="en-US" sz="2400" dirty="0" smtClean="0"/>
              <a:t>Responsible for the first mass persecution of Christians in 64 CE – immense suffering of Christians caused by Nero (see Tacitus, </a:t>
            </a:r>
            <a:r>
              <a:rPr lang="en-US" altLang="en-US" sz="2400" i="1" dirty="0" smtClean="0"/>
              <a:t>Annals</a:t>
            </a:r>
            <a:r>
              <a:rPr lang="en-US" altLang="en-US" sz="2400" dirty="0" smtClean="0"/>
              <a:t> 15:44).</a:t>
            </a:r>
          </a:p>
          <a:p>
            <a:pPr eaLnBrk="1" hangingPunct="1">
              <a:defRPr/>
            </a:pPr>
            <a:endParaRPr lang="en-US" altLang="en-US" sz="2400" dirty="0"/>
          </a:p>
          <a:p>
            <a:pPr eaLnBrk="1" hangingPunct="1">
              <a:defRPr/>
            </a:pPr>
            <a:r>
              <a:rPr lang="en-US" altLang="en-US" sz="2400" dirty="0" smtClean="0"/>
              <a:t>Committed suicide in 68 CE. </a:t>
            </a:r>
          </a:p>
          <a:p>
            <a:pPr eaLnBrk="1" hangingPunct="1">
              <a:defRPr/>
            </a:pPr>
            <a:endParaRPr lang="en-US" altLang="en-US" sz="2400" dirty="0"/>
          </a:p>
          <a:p>
            <a:pPr eaLnBrk="1" hangingPunct="1">
              <a:defRPr/>
            </a:pPr>
            <a:r>
              <a:rPr lang="en-US" altLang="en-US" sz="2400" dirty="0" smtClean="0"/>
              <a:t>Ne</a:t>
            </a:r>
            <a:r>
              <a:rPr lang="en-US" altLang="en-US" sz="2400" i="1" dirty="0" smtClean="0"/>
              <a:t>ro </a:t>
            </a:r>
            <a:r>
              <a:rPr lang="en-US" altLang="en-US" sz="2400" i="1" dirty="0" err="1" smtClean="0"/>
              <a:t>redivivus</a:t>
            </a:r>
            <a:r>
              <a:rPr lang="en-US" altLang="en-US" sz="2400" i="1" dirty="0" smtClean="0"/>
              <a:t> </a:t>
            </a:r>
            <a:r>
              <a:rPr lang="en-US" altLang="en-US" sz="2400" dirty="0" smtClean="0"/>
              <a:t>legend (Rev. 13:3, 12, 14; cf. 17:11). </a:t>
            </a:r>
          </a:p>
          <a:p>
            <a:pPr marL="0" indent="0" eaLnBrk="1" hangingPunct="1">
              <a:buNone/>
              <a:defRPr/>
            </a:pPr>
            <a:endParaRPr lang="en-US" altLang="en-US" sz="2000" dirty="0"/>
          </a:p>
          <a:p>
            <a:pPr marL="0" indent="0" eaLnBrk="1" hangingPunct="1">
              <a:buNone/>
              <a:defRPr/>
            </a:pPr>
            <a:endParaRPr lang="en-US" altLang="en-US" sz="2000" dirty="0" smtClean="0"/>
          </a:p>
        </p:txBody>
      </p:sp>
      <p:pic>
        <p:nvPicPr>
          <p:cNvPr id="5" name="Picture 3"/>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076056" y="1268760"/>
            <a:ext cx="3672408"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297353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67544" y="-8593"/>
            <a:ext cx="8229600" cy="1143000"/>
          </a:xfrm>
        </p:spPr>
        <p:txBody>
          <a:bodyPr/>
          <a:lstStyle/>
          <a:p>
            <a:pPr eaLnBrk="1" hangingPunct="1">
              <a:defRPr/>
            </a:pPr>
            <a:r>
              <a:rPr lang="en-US" altLang="en-US" dirty="0" smtClean="0"/>
              <a:t>666: The Number of the Beast</a:t>
            </a:r>
          </a:p>
        </p:txBody>
      </p:sp>
      <p:sp>
        <p:nvSpPr>
          <p:cNvPr id="8195" name="Rectangle 3"/>
          <p:cNvSpPr>
            <a:spLocks noGrp="1" noChangeArrowheads="1"/>
          </p:cNvSpPr>
          <p:nvPr>
            <p:ph type="body" idx="1"/>
          </p:nvPr>
        </p:nvSpPr>
        <p:spPr>
          <a:xfrm>
            <a:off x="395536" y="1628800"/>
            <a:ext cx="8208912" cy="4641379"/>
          </a:xfrm>
        </p:spPr>
        <p:txBody>
          <a:bodyPr/>
          <a:lstStyle/>
          <a:p>
            <a:pPr algn="just" eaLnBrk="1" hangingPunct="1">
              <a:lnSpc>
                <a:spcPct val="90000"/>
              </a:lnSpc>
              <a:defRPr/>
            </a:pPr>
            <a:r>
              <a:rPr lang="en-US" altLang="en-US" dirty="0" smtClean="0"/>
              <a:t>Rev. 13:17: ‘the number of the beast’ is a human number and is 666.</a:t>
            </a:r>
          </a:p>
          <a:p>
            <a:pPr algn="just" eaLnBrk="1" hangingPunct="1">
              <a:lnSpc>
                <a:spcPct val="90000"/>
              </a:lnSpc>
              <a:defRPr/>
            </a:pPr>
            <a:endParaRPr lang="en-US" altLang="en-US" dirty="0" smtClean="0"/>
          </a:p>
          <a:p>
            <a:pPr algn="just" eaLnBrk="1" hangingPunct="1">
              <a:lnSpc>
                <a:spcPct val="90000"/>
              </a:lnSpc>
              <a:defRPr/>
            </a:pPr>
            <a:r>
              <a:rPr lang="en-US" altLang="en-US" dirty="0" smtClean="0"/>
              <a:t>Hebrew practice of </a:t>
            </a:r>
            <a:r>
              <a:rPr lang="en-US" altLang="en-US" i="1" dirty="0" err="1" smtClean="0"/>
              <a:t>gematria</a:t>
            </a:r>
            <a:r>
              <a:rPr lang="en-US" altLang="en-US" i="1" dirty="0" smtClean="0"/>
              <a:t> (</a:t>
            </a:r>
            <a:r>
              <a:rPr lang="en-US" altLang="en-US" dirty="0" smtClean="0"/>
              <a:t>a numerical value is attributed to each consonant). </a:t>
            </a:r>
          </a:p>
          <a:p>
            <a:pPr algn="just" eaLnBrk="1" hangingPunct="1">
              <a:lnSpc>
                <a:spcPct val="90000"/>
              </a:lnSpc>
              <a:defRPr/>
            </a:pPr>
            <a:endParaRPr lang="en-US" altLang="en-US" dirty="0"/>
          </a:p>
          <a:p>
            <a:pPr algn="just" eaLnBrk="1" hangingPunct="1">
              <a:lnSpc>
                <a:spcPct val="90000"/>
              </a:lnSpc>
              <a:defRPr/>
            </a:pPr>
            <a:r>
              <a:rPr lang="pt-BR" altLang="en-US" dirty="0"/>
              <a:t>NERÔN </a:t>
            </a:r>
            <a:r>
              <a:rPr lang="pt-BR" altLang="en-US" dirty="0" smtClean="0"/>
              <a:t>QAISAR (666): </a:t>
            </a:r>
            <a:endParaRPr lang="pt-BR" altLang="en-US" dirty="0"/>
          </a:p>
          <a:p>
            <a:pPr marL="0" indent="0" algn="just" eaLnBrk="1" hangingPunct="1">
              <a:lnSpc>
                <a:spcPct val="90000"/>
              </a:lnSpc>
              <a:buNone/>
              <a:defRPr/>
            </a:pPr>
            <a:r>
              <a:rPr lang="pt-BR" altLang="en-US" dirty="0" smtClean="0"/>
              <a:t>N </a:t>
            </a:r>
            <a:r>
              <a:rPr lang="pt-BR" altLang="en-US" dirty="0"/>
              <a:t>= 50   R = 200   Ô = 6  N = 50  Q = 100  S = 60  R = </a:t>
            </a:r>
            <a:r>
              <a:rPr lang="pt-BR" altLang="en-US" dirty="0" smtClean="0"/>
              <a:t>200</a:t>
            </a:r>
          </a:p>
          <a:p>
            <a:pPr algn="just" eaLnBrk="1" hangingPunct="1">
              <a:lnSpc>
                <a:spcPct val="90000"/>
              </a:lnSpc>
              <a:defRPr/>
            </a:pPr>
            <a:endParaRPr lang="pt-BR" altLang="en-US" dirty="0"/>
          </a:p>
          <a:p>
            <a:pPr algn="just" eaLnBrk="1" hangingPunct="1">
              <a:lnSpc>
                <a:spcPct val="90000"/>
              </a:lnSpc>
              <a:defRPr/>
            </a:pPr>
            <a:r>
              <a:rPr lang="pt-BR" altLang="en-US" dirty="0" smtClean="0"/>
              <a:t>A variant reading gives the number of the beast as 616, the number of the Latin form </a:t>
            </a:r>
            <a:r>
              <a:rPr lang="pt-BR" altLang="en-US" i="1" dirty="0" smtClean="0"/>
              <a:t>Nero Caesar </a:t>
            </a:r>
            <a:r>
              <a:rPr lang="pt-BR" altLang="en-US" dirty="0" smtClean="0"/>
              <a:t>(again written in Hebrew characters). </a:t>
            </a:r>
            <a:endParaRPr lang="pt-BR" altLang="en-US" dirty="0"/>
          </a:p>
          <a:p>
            <a:pPr eaLnBrk="1" hangingPunct="1">
              <a:lnSpc>
                <a:spcPct val="90000"/>
              </a:lnSpc>
              <a:defRPr/>
            </a:pPr>
            <a:endParaRPr lang="en-US" altLang="en-US" dirty="0" smtClean="0"/>
          </a:p>
        </p:txBody>
      </p:sp>
    </p:spTree>
    <p:extLst>
      <p:ext uri="{BB962C8B-B14F-4D97-AF65-F5344CB8AC3E}">
        <p14:creationId xmlns:p14="http://schemas.microsoft.com/office/powerpoint/2010/main" val="85940271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67544" y="0"/>
            <a:ext cx="8229600" cy="1143000"/>
          </a:xfrm>
        </p:spPr>
        <p:txBody>
          <a:bodyPr/>
          <a:lstStyle/>
          <a:p>
            <a:pPr eaLnBrk="1" hangingPunct="1">
              <a:defRPr/>
            </a:pPr>
            <a:r>
              <a:rPr lang="en-US" altLang="en-US" dirty="0" smtClean="0"/>
              <a:t>The Beast as a Parody of Christ</a:t>
            </a:r>
          </a:p>
        </p:txBody>
      </p:sp>
      <p:sp>
        <p:nvSpPr>
          <p:cNvPr id="10243" name="Rectangle 3"/>
          <p:cNvSpPr>
            <a:spLocks noGrp="1" noChangeArrowheads="1"/>
          </p:cNvSpPr>
          <p:nvPr>
            <p:ph idx="1"/>
          </p:nvPr>
        </p:nvSpPr>
        <p:spPr>
          <a:xfrm>
            <a:off x="323528" y="1628800"/>
            <a:ext cx="8291264" cy="4525963"/>
          </a:xfrm>
        </p:spPr>
        <p:txBody>
          <a:bodyPr/>
          <a:lstStyle/>
          <a:p>
            <a:pPr algn="just" eaLnBrk="1" hangingPunct="1">
              <a:lnSpc>
                <a:spcPct val="90000"/>
              </a:lnSpc>
              <a:defRPr/>
            </a:pPr>
            <a:r>
              <a:rPr lang="en-US" altLang="en-US" sz="2000" dirty="0" smtClean="0"/>
              <a:t>The beast possesses ‘ten horns and seven heads’ (13:1); the Lamb (Jesus) possesses ‘seven horns and seven eyes’ (5:6).</a:t>
            </a:r>
          </a:p>
          <a:p>
            <a:pPr algn="just" eaLnBrk="1" hangingPunct="1">
              <a:lnSpc>
                <a:spcPct val="90000"/>
              </a:lnSpc>
              <a:defRPr/>
            </a:pPr>
            <a:endParaRPr lang="en-US" altLang="en-US" sz="2000" dirty="0"/>
          </a:p>
          <a:p>
            <a:pPr algn="just" eaLnBrk="1" hangingPunct="1">
              <a:lnSpc>
                <a:spcPct val="90000"/>
              </a:lnSpc>
              <a:defRPr/>
            </a:pPr>
            <a:r>
              <a:rPr lang="en-US" altLang="en-US" sz="2000" dirty="0" smtClean="0"/>
              <a:t>The beast’s power, throne and authority come from the dragon (13:2, 4); Christ is given power, throne and authority from God (2:28; 3:21).	</a:t>
            </a:r>
          </a:p>
          <a:p>
            <a:pPr algn="just" eaLnBrk="1" hangingPunct="1">
              <a:lnSpc>
                <a:spcPct val="90000"/>
              </a:lnSpc>
              <a:defRPr/>
            </a:pPr>
            <a:endParaRPr lang="en-US" altLang="en-US" sz="2000" dirty="0"/>
          </a:p>
          <a:p>
            <a:pPr algn="just" eaLnBrk="1" hangingPunct="1">
              <a:lnSpc>
                <a:spcPct val="90000"/>
              </a:lnSpc>
              <a:defRPr/>
            </a:pPr>
            <a:r>
              <a:rPr lang="en-US" altLang="en-US" sz="2000" dirty="0" smtClean="0"/>
              <a:t>The beast possesses a mortal wound that has been healed (13:3); this parallels the death and resurrection of Christ (1:18; 2:8).</a:t>
            </a:r>
          </a:p>
          <a:p>
            <a:pPr algn="just" eaLnBrk="1" hangingPunct="1">
              <a:lnSpc>
                <a:spcPct val="90000"/>
              </a:lnSpc>
              <a:defRPr/>
            </a:pPr>
            <a:endParaRPr lang="en-US" altLang="en-US" sz="2000" dirty="0"/>
          </a:p>
          <a:p>
            <a:pPr algn="just" eaLnBrk="1" hangingPunct="1">
              <a:lnSpc>
                <a:spcPct val="90000"/>
              </a:lnSpc>
              <a:defRPr/>
            </a:pPr>
            <a:r>
              <a:rPr lang="en-GB" altLang="en-US" sz="2000" dirty="0" smtClean="0"/>
              <a:t>The </a:t>
            </a:r>
            <a:r>
              <a:rPr lang="en-GB" altLang="en-US" sz="2000" dirty="0"/>
              <a:t>return of the beast, who is to ascend from the pit (17:8, 11), parallels the awaited return of Christ (2:5, 16; 3:11</a:t>
            </a:r>
            <a:r>
              <a:rPr lang="en-GB" altLang="en-US" sz="2000" dirty="0" smtClean="0"/>
              <a:t>).</a:t>
            </a:r>
          </a:p>
          <a:p>
            <a:pPr algn="just" eaLnBrk="1" hangingPunct="1">
              <a:lnSpc>
                <a:spcPct val="90000"/>
              </a:lnSpc>
              <a:defRPr/>
            </a:pPr>
            <a:endParaRPr lang="en-GB" altLang="en-US" sz="2000" dirty="0" smtClean="0"/>
          </a:p>
          <a:p>
            <a:pPr algn="just" eaLnBrk="1" hangingPunct="1">
              <a:lnSpc>
                <a:spcPct val="90000"/>
              </a:lnSpc>
              <a:defRPr/>
            </a:pPr>
            <a:r>
              <a:rPr lang="en-GB" altLang="en-US" sz="2000" dirty="0" smtClean="0"/>
              <a:t>The </a:t>
            </a:r>
            <a:r>
              <a:rPr lang="en-GB" altLang="en-US" sz="2000" dirty="0"/>
              <a:t>beast ‘was and is not and is to come’ (17:8); Christ is ‘he who was and is and is to come’ (1:4, 8; 4:8).</a:t>
            </a:r>
          </a:p>
          <a:p>
            <a:pPr marL="609600" indent="-609600" algn="just" eaLnBrk="1" hangingPunct="1">
              <a:lnSpc>
                <a:spcPct val="90000"/>
              </a:lnSpc>
              <a:defRPr/>
            </a:pPr>
            <a:endParaRPr lang="en-GB" altLang="en-US" sz="2000" dirty="0"/>
          </a:p>
          <a:p>
            <a:pPr marL="609600" indent="-609600" eaLnBrk="1" hangingPunct="1">
              <a:lnSpc>
                <a:spcPct val="90000"/>
              </a:lnSpc>
              <a:defRPr/>
            </a:pPr>
            <a:endParaRPr lang="en-US" altLang="en-US" sz="2000" dirty="0" smtClean="0"/>
          </a:p>
          <a:p>
            <a:pPr marL="609600" indent="-609600" eaLnBrk="1" hangingPunct="1">
              <a:lnSpc>
                <a:spcPct val="90000"/>
              </a:lnSpc>
              <a:defRPr/>
            </a:pPr>
            <a:endParaRPr lang="en-US" altLang="en-US" sz="1800" dirty="0" smtClean="0">
              <a:solidFill>
                <a:schemeClr val="hlink"/>
              </a:solidFill>
            </a:endParaRPr>
          </a:p>
        </p:txBody>
      </p:sp>
    </p:spTree>
    <p:extLst>
      <p:ext uri="{BB962C8B-B14F-4D97-AF65-F5344CB8AC3E}">
        <p14:creationId xmlns:p14="http://schemas.microsoft.com/office/powerpoint/2010/main" val="60168666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pPr>
              <a:defRPr/>
            </a:pPr>
            <a:r>
              <a:rPr lang="en-US" altLang="en-US" dirty="0" smtClean="0"/>
              <a:t>The Beast and the Harlot (Rev. 17:1-6)</a:t>
            </a:r>
          </a:p>
        </p:txBody>
      </p:sp>
      <p:sp>
        <p:nvSpPr>
          <p:cNvPr id="4" name="Content Placeholder 3"/>
          <p:cNvSpPr>
            <a:spLocks noGrp="1"/>
          </p:cNvSpPr>
          <p:nvPr>
            <p:ph idx="1"/>
          </p:nvPr>
        </p:nvSpPr>
        <p:spPr>
          <a:xfrm>
            <a:off x="457200" y="1600200"/>
            <a:ext cx="8147248" cy="4525963"/>
          </a:xfrm>
        </p:spPr>
        <p:txBody>
          <a:bodyPr/>
          <a:lstStyle/>
          <a:p>
            <a:pPr algn="just">
              <a:defRPr/>
            </a:pPr>
            <a:r>
              <a:rPr lang="en-US" altLang="en-US" sz="2000" dirty="0" smtClean="0"/>
              <a:t>‘Then one of the seven angels who had the seven bowls came and said to me, “Come, I will show you the judgement of the great whore who is seated on many waters, with whom the kings of the earth have committed fornication, and with the wine of whose fornication the inhabitants of the earth have become drunk.” So he carried me away in the spirit into a wilderness, and I saw a woman sitting on a scarlet beast that was full of blasphemous names, and it had seven heads and ten horns. The woman was clothed in purple and scarlet, and adorned with gold and jewels and pearls, holding in her hand a golden cup full of abominations and the impurities of her fornication; and on her forehead was written a name, a mystery: “Babylon the great, mother of whores and earth’s abominations”. And I saw that the woman was drunk with the blood of the saints and the blood of the witnesses to Jesus’. </a:t>
            </a:r>
          </a:p>
        </p:txBody>
      </p:sp>
    </p:spTree>
    <p:extLst>
      <p:ext uri="{BB962C8B-B14F-4D97-AF65-F5344CB8AC3E}">
        <p14:creationId xmlns:p14="http://schemas.microsoft.com/office/powerpoint/2010/main" val="244583747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5183"/>
            <a:ext cx="8229600" cy="1143000"/>
          </a:xfrm>
        </p:spPr>
        <p:txBody>
          <a:bodyPr/>
          <a:lstStyle/>
          <a:p>
            <a:r>
              <a:rPr lang="en-GB" dirty="0" smtClean="0"/>
              <a:t>The Whore of Babylon</a:t>
            </a:r>
            <a:endParaRPr lang="en-GB" dirty="0"/>
          </a:p>
        </p:txBody>
      </p:sp>
      <p:sp>
        <p:nvSpPr>
          <p:cNvPr id="3" name="Content Placeholder 2"/>
          <p:cNvSpPr>
            <a:spLocks noGrp="1"/>
          </p:cNvSpPr>
          <p:nvPr>
            <p:ph idx="1"/>
          </p:nvPr>
        </p:nvSpPr>
        <p:spPr>
          <a:xfrm>
            <a:off x="395536" y="1484784"/>
            <a:ext cx="8229600" cy="4525963"/>
          </a:xfrm>
        </p:spPr>
        <p:txBody>
          <a:bodyPr/>
          <a:lstStyle/>
          <a:p>
            <a:pPr algn="just"/>
            <a:r>
              <a:rPr lang="en-GB" dirty="0"/>
              <a:t>John presents the image </a:t>
            </a:r>
            <a:r>
              <a:rPr lang="en-GB" dirty="0" smtClean="0"/>
              <a:t>of a whore as </a:t>
            </a:r>
            <a:r>
              <a:rPr lang="en-GB" dirty="0"/>
              <a:t>an embodiment of the political violence and power of the Roman </a:t>
            </a:r>
            <a:r>
              <a:rPr lang="en-GB" dirty="0" smtClean="0"/>
              <a:t>Empire.</a:t>
            </a:r>
          </a:p>
          <a:p>
            <a:pPr algn="just"/>
            <a:endParaRPr lang="en-GB" dirty="0"/>
          </a:p>
          <a:p>
            <a:pPr algn="just"/>
            <a:r>
              <a:rPr lang="en-GB" dirty="0"/>
              <a:t>The image evoked by the metaphors is one of seduction and sexual </a:t>
            </a:r>
            <a:r>
              <a:rPr lang="en-GB" dirty="0" smtClean="0"/>
              <a:t>perversion/idolatry. </a:t>
            </a:r>
          </a:p>
          <a:p>
            <a:pPr algn="just"/>
            <a:endParaRPr lang="en-GB" dirty="0"/>
          </a:p>
          <a:p>
            <a:pPr algn="just"/>
            <a:r>
              <a:rPr lang="en-GB" dirty="0"/>
              <a:t>The glorious goddess Roma is turned into an immoral prostitute: the true character of Rome is unveiled. </a:t>
            </a:r>
            <a:endParaRPr lang="en-GB" dirty="0" smtClean="0"/>
          </a:p>
          <a:p>
            <a:pPr algn="just"/>
            <a:endParaRPr lang="en-GB" dirty="0"/>
          </a:p>
          <a:p>
            <a:pPr algn="just"/>
            <a:r>
              <a:rPr lang="en-GB" dirty="0"/>
              <a:t>The metaphorical use of the term ‘whore’ </a:t>
            </a:r>
            <a:r>
              <a:rPr lang="en-GB" dirty="0" smtClean="0"/>
              <a:t>is found in earlier </a:t>
            </a:r>
            <a:r>
              <a:rPr lang="en-GB" dirty="0"/>
              <a:t>prophetic </a:t>
            </a:r>
            <a:r>
              <a:rPr lang="en-GB" dirty="0" smtClean="0"/>
              <a:t>books (see, for example, Ezek. 16; 23). </a:t>
            </a:r>
            <a:endParaRPr lang="en-GB" dirty="0"/>
          </a:p>
          <a:p>
            <a:endParaRPr lang="en-GB" dirty="0"/>
          </a:p>
        </p:txBody>
      </p:sp>
    </p:spTree>
    <p:extLst>
      <p:ext uri="{BB962C8B-B14F-4D97-AF65-F5344CB8AC3E}">
        <p14:creationId xmlns:p14="http://schemas.microsoft.com/office/powerpoint/2010/main" val="63736572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1533" y="404664"/>
            <a:ext cx="5904656"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15487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pPr>
              <a:defRPr/>
            </a:pPr>
            <a:r>
              <a:rPr lang="en-US" altLang="en-US" dirty="0" smtClean="0"/>
              <a:t>The Seven Kings (Rev. 17:9-14)</a:t>
            </a:r>
          </a:p>
        </p:txBody>
      </p:sp>
      <p:sp>
        <p:nvSpPr>
          <p:cNvPr id="4" name="Content Placeholder 3"/>
          <p:cNvSpPr>
            <a:spLocks noGrp="1"/>
          </p:cNvSpPr>
          <p:nvPr>
            <p:ph idx="1"/>
          </p:nvPr>
        </p:nvSpPr>
        <p:spPr>
          <a:xfrm>
            <a:off x="323528" y="1484784"/>
            <a:ext cx="8280920" cy="4525963"/>
          </a:xfrm>
        </p:spPr>
        <p:txBody>
          <a:bodyPr/>
          <a:lstStyle/>
          <a:p>
            <a:pPr algn="just">
              <a:defRPr/>
            </a:pPr>
            <a:r>
              <a:rPr lang="en-US" altLang="en-US" dirty="0" smtClean="0"/>
              <a:t>‘This  calls for a mind that has wisdom: the seven heads are seven mountains on which the woman is seated; also, they are seven kings, of whom five have fallen, one is living, and the other has not yet come; and when he comes, he must remain for only a little while. As for the beast that was and is not, it is an eighth but it belongs to the seven, and it goes to destruction. And the ten horns that you saw are ten kings who have not yet received a kingdom, but they are to receive authority as kings for one hour, together with the beast. These are united in yielding their power and authority to the beast; they will make war on the Lamb, and the Lamb will conquer them, for he is Lord of lords and King of kings, and those with him are called and chosen and faithful’. </a:t>
            </a:r>
          </a:p>
        </p:txBody>
      </p:sp>
    </p:spTree>
    <p:extLst>
      <p:ext uri="{BB962C8B-B14F-4D97-AF65-F5344CB8AC3E}">
        <p14:creationId xmlns:p14="http://schemas.microsoft.com/office/powerpoint/2010/main" val="98236483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pPr>
              <a:defRPr/>
            </a:pPr>
            <a:r>
              <a:rPr lang="en-US" altLang="en-US" dirty="0" smtClean="0"/>
              <a:t>The Two Beasts Conquered (19:19-21)</a:t>
            </a:r>
          </a:p>
        </p:txBody>
      </p:sp>
      <p:sp>
        <p:nvSpPr>
          <p:cNvPr id="4" name="Content Placeholder 3"/>
          <p:cNvSpPr>
            <a:spLocks noGrp="1"/>
          </p:cNvSpPr>
          <p:nvPr>
            <p:ph idx="1"/>
          </p:nvPr>
        </p:nvSpPr>
        <p:spPr>
          <a:xfrm>
            <a:off x="323528" y="1484784"/>
            <a:ext cx="8136904" cy="4525963"/>
          </a:xfrm>
        </p:spPr>
        <p:txBody>
          <a:bodyPr/>
          <a:lstStyle/>
          <a:p>
            <a:pPr algn="just">
              <a:defRPr/>
            </a:pPr>
            <a:r>
              <a:rPr lang="en-US" altLang="en-US" dirty="0" smtClean="0"/>
              <a:t>‘Then I saw the beast and the kings of the earth with their armies gathered to make war against the rider on the horse and against his army. And the beast was captured, and with it the false prophet who had performed in its presence the signs by which he deceived those who had received the mark of the beast and those who worshipped its image. These two were thrown alive into the lake of fire that burns with </a:t>
            </a:r>
            <a:r>
              <a:rPr lang="en-US" altLang="en-US" dirty="0" err="1" smtClean="0"/>
              <a:t>sulphur</a:t>
            </a:r>
            <a:r>
              <a:rPr lang="en-US" altLang="en-US" dirty="0" smtClean="0"/>
              <a:t>. And the rest were killed by the sword of the rider on the horse, the sword that came from his mouth; and all the birds were gorged with their flesh’. </a:t>
            </a:r>
          </a:p>
        </p:txBody>
      </p:sp>
    </p:spTree>
    <p:extLst>
      <p:ext uri="{BB962C8B-B14F-4D97-AF65-F5344CB8AC3E}">
        <p14:creationId xmlns:p14="http://schemas.microsoft.com/office/powerpoint/2010/main" val="101347655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3467"/>
            <a:ext cx="8229600" cy="1143000"/>
          </a:xfrm>
        </p:spPr>
        <p:txBody>
          <a:bodyPr/>
          <a:lstStyle/>
          <a:p>
            <a:pPr>
              <a:defRPr/>
            </a:pPr>
            <a:r>
              <a:rPr lang="en-US" altLang="en-US" dirty="0" smtClean="0"/>
              <a:t>The Final Defeat of Satan (Rev. 20)</a:t>
            </a:r>
          </a:p>
        </p:txBody>
      </p:sp>
      <p:sp>
        <p:nvSpPr>
          <p:cNvPr id="3" name="Content Placeholder 2"/>
          <p:cNvSpPr>
            <a:spLocks noGrp="1"/>
          </p:cNvSpPr>
          <p:nvPr>
            <p:ph idx="1"/>
          </p:nvPr>
        </p:nvSpPr>
        <p:spPr>
          <a:xfrm>
            <a:off x="457200" y="1600200"/>
            <a:ext cx="8003232" cy="4709120"/>
          </a:xfrm>
        </p:spPr>
        <p:txBody>
          <a:bodyPr/>
          <a:lstStyle/>
          <a:p>
            <a:pPr algn="just">
              <a:defRPr/>
            </a:pPr>
            <a:r>
              <a:rPr lang="en-US" altLang="en-US" sz="2000" dirty="0" smtClean="0"/>
              <a:t>‘Then I saw an angel coming down from heaven, holding in his hand the key to the bottomless pit and a great chain. He seized the dragon, that ancient serpent, who is the Devil and Satan, and bound him for a thousand years, and threw him into the pit, and locked and sealed it over him, so that he would deceive the nations no more, until the thousand years were ended. After that he must be let out for a little while’ (20:1-3). </a:t>
            </a:r>
          </a:p>
          <a:p>
            <a:pPr algn="just">
              <a:defRPr/>
            </a:pPr>
            <a:endParaRPr lang="en-US" altLang="en-US" sz="2000" dirty="0"/>
          </a:p>
          <a:p>
            <a:pPr algn="just">
              <a:defRPr/>
            </a:pPr>
            <a:r>
              <a:rPr lang="en-US" altLang="en-US" sz="2000" dirty="0" smtClean="0"/>
              <a:t>When the thousand years are ended, Satan will be released from his prison and will come out to deceive the nations at the four corners of the earth, Gog and Magog, in order to gather them for battle…And fire came down from heaven and consumed them. And the devil who had deceived them was thrown into the lake of fire and </a:t>
            </a:r>
            <a:r>
              <a:rPr lang="en-US" altLang="en-US" sz="2000" dirty="0" err="1" smtClean="0"/>
              <a:t>sulphur</a:t>
            </a:r>
            <a:r>
              <a:rPr lang="en-US" altLang="en-US" sz="2000" dirty="0" smtClean="0"/>
              <a:t>, where the beast and the false prophet were, and they will be tormented day and night for ever and ever’ (20:7-10). </a:t>
            </a:r>
          </a:p>
        </p:txBody>
      </p:sp>
    </p:spTree>
    <p:extLst>
      <p:ext uri="{BB962C8B-B14F-4D97-AF65-F5344CB8AC3E}">
        <p14:creationId xmlns:p14="http://schemas.microsoft.com/office/powerpoint/2010/main" val="330577706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420123"/>
            <a:ext cx="4867596" cy="60760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7"/>
          <p:cNvSpPr>
            <a:spLocks noGrp="1"/>
          </p:cNvSpPr>
          <p:nvPr>
            <p:ph sz="half" idx="2"/>
          </p:nvPr>
        </p:nvSpPr>
        <p:spPr>
          <a:xfrm>
            <a:off x="5724128" y="1412776"/>
            <a:ext cx="3024336" cy="4525963"/>
          </a:xfrm>
        </p:spPr>
        <p:txBody>
          <a:bodyPr/>
          <a:lstStyle/>
          <a:p>
            <a:r>
              <a:rPr lang="en-GB" sz="3600" dirty="0" smtClean="0"/>
              <a:t>‘The </a:t>
            </a:r>
            <a:r>
              <a:rPr lang="en-GB" sz="3600" dirty="0"/>
              <a:t>Angel Binding </a:t>
            </a:r>
            <a:r>
              <a:rPr lang="en-GB" sz="3600" dirty="0" smtClean="0"/>
              <a:t>Satan’, Philip </a:t>
            </a:r>
            <a:r>
              <a:rPr lang="en-GB" sz="3600" dirty="0"/>
              <a:t>James de </a:t>
            </a:r>
            <a:r>
              <a:rPr lang="en-GB" sz="3600" dirty="0" err="1" smtClean="0"/>
              <a:t>Loutherbourg</a:t>
            </a:r>
            <a:r>
              <a:rPr lang="en-GB" sz="3600" dirty="0"/>
              <a:t> </a:t>
            </a:r>
            <a:r>
              <a:rPr lang="en-GB" sz="3600" dirty="0" smtClean="0"/>
              <a:t>(c. 1797)</a:t>
            </a:r>
            <a:endParaRPr lang="en-GB" sz="3600" dirty="0"/>
          </a:p>
        </p:txBody>
      </p:sp>
    </p:spTree>
    <p:extLst>
      <p:ext uri="{BB962C8B-B14F-4D97-AF65-F5344CB8AC3E}">
        <p14:creationId xmlns:p14="http://schemas.microsoft.com/office/powerpoint/2010/main" val="141893729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3467"/>
            <a:ext cx="8229600" cy="1143000"/>
          </a:xfrm>
        </p:spPr>
        <p:txBody>
          <a:bodyPr/>
          <a:lstStyle/>
          <a:p>
            <a:pPr>
              <a:defRPr/>
            </a:pPr>
            <a:r>
              <a:rPr lang="en-US" altLang="en-US" smtClean="0"/>
              <a:t>Summary</a:t>
            </a:r>
            <a:endParaRPr lang="en-US" altLang="en-US" dirty="0" smtClean="0"/>
          </a:p>
        </p:txBody>
      </p:sp>
      <p:sp>
        <p:nvSpPr>
          <p:cNvPr id="3" name="Content Placeholder 2"/>
          <p:cNvSpPr>
            <a:spLocks noGrp="1"/>
          </p:cNvSpPr>
          <p:nvPr>
            <p:ph idx="1"/>
          </p:nvPr>
        </p:nvSpPr>
        <p:spPr>
          <a:xfrm>
            <a:off x="323528" y="1556792"/>
            <a:ext cx="8280920" cy="4709120"/>
          </a:xfrm>
        </p:spPr>
        <p:txBody>
          <a:bodyPr/>
          <a:lstStyle/>
          <a:p>
            <a:pPr algn="just">
              <a:defRPr/>
            </a:pPr>
            <a:r>
              <a:rPr lang="en-GB" altLang="en-US" dirty="0"/>
              <a:t>John does more than perhaps any other biblical author to develop the mythology of Satan. </a:t>
            </a:r>
            <a:endParaRPr lang="en-GB" altLang="en-US" dirty="0" smtClean="0"/>
          </a:p>
          <a:p>
            <a:pPr algn="just">
              <a:defRPr/>
            </a:pPr>
            <a:endParaRPr lang="en-GB" altLang="en-US" dirty="0" smtClean="0"/>
          </a:p>
          <a:p>
            <a:pPr algn="just">
              <a:defRPr/>
            </a:pPr>
            <a:r>
              <a:rPr lang="en-GB" altLang="en-US" dirty="0" smtClean="0"/>
              <a:t>Satan characterized as a great deceiver hell-bent on the destruction of the kingdom of God. </a:t>
            </a:r>
          </a:p>
          <a:p>
            <a:pPr algn="just">
              <a:defRPr/>
            </a:pPr>
            <a:endParaRPr lang="en-GB" altLang="en-US" dirty="0"/>
          </a:p>
          <a:p>
            <a:pPr algn="just">
              <a:defRPr/>
            </a:pPr>
            <a:r>
              <a:rPr lang="en-GB" altLang="en-US" dirty="0" smtClean="0"/>
              <a:t>Rome depicted as a satanic Empire. </a:t>
            </a:r>
          </a:p>
          <a:p>
            <a:pPr algn="just">
              <a:defRPr/>
            </a:pPr>
            <a:endParaRPr lang="en-GB" altLang="en-US" dirty="0"/>
          </a:p>
          <a:p>
            <a:pPr algn="just">
              <a:defRPr/>
            </a:pPr>
            <a:r>
              <a:rPr lang="en-GB" altLang="en-US" dirty="0" smtClean="0"/>
              <a:t>Ultimately, John writes to assure his audience that God has not forgotten them, that there will come a day when Satan (and all those who do his bidding) will be defeated once and for all. </a:t>
            </a:r>
            <a:endParaRPr lang="en-GB" altLang="en-US" dirty="0"/>
          </a:p>
          <a:p>
            <a:pPr algn="just">
              <a:defRPr/>
            </a:pPr>
            <a:endParaRPr lang="en-GB" altLang="en-US" sz="2000" dirty="0"/>
          </a:p>
          <a:p>
            <a:pPr algn="just">
              <a:defRPr/>
            </a:pPr>
            <a:endParaRPr lang="en-US" altLang="en-US" sz="2000" dirty="0" smtClean="0"/>
          </a:p>
        </p:txBody>
      </p:sp>
    </p:spTree>
    <p:extLst>
      <p:ext uri="{BB962C8B-B14F-4D97-AF65-F5344CB8AC3E}">
        <p14:creationId xmlns:p14="http://schemas.microsoft.com/office/powerpoint/2010/main" val="3457906208"/>
      </p:ext>
    </p:extLst>
  </p:cSld>
  <p:clrMapOvr>
    <a:masterClrMapping/>
  </p:clrMapOvr>
  <p:timing>
    <p:tnLst>
      <p:par>
        <p:cTn id="1" dur="indefinite" restart="never" nodeType="tmRoot"/>
      </p:par>
    </p:tnLst>
  </p:timing>
</p:sld>
</file>

<file path=ppt/theme/theme1.xml><?xml version="1.0" encoding="utf-8"?>
<a:theme xmlns:a="http://schemas.openxmlformats.org/drawingml/2006/main" name="Thatch">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themeOverride>
</file>

<file path=docProps/app.xml><?xml version="1.0" encoding="utf-8"?>
<Properties xmlns="http://schemas.openxmlformats.org/officeDocument/2006/extended-properties" xmlns:vt="http://schemas.openxmlformats.org/officeDocument/2006/docPropsVTypes">
  <TotalTime>1518</TotalTime>
  <Words>2865</Words>
  <Application>Microsoft Office PowerPoint</Application>
  <PresentationFormat>On-screen Show (4:3)</PresentationFormat>
  <Paragraphs>158</Paragraphs>
  <Slides>32</Slides>
  <Notes>1</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Thatch</vt:lpstr>
      <vt:lpstr>Satan in the New Testament (Part 2): Satan in the Book of Revelation</vt:lpstr>
      <vt:lpstr>The Book of Revelation</vt:lpstr>
      <vt:lpstr>The Book of Revelation</vt:lpstr>
      <vt:lpstr>PowerPoint Presentation</vt:lpstr>
      <vt:lpstr>The Devil in the Book of Revelation</vt:lpstr>
      <vt:lpstr>The Devil in the Book of Revelation</vt:lpstr>
      <vt:lpstr>The Devil in the Book of Revelation</vt:lpstr>
      <vt:lpstr>Rome: The Satanic Empire</vt:lpstr>
      <vt:lpstr>Satan’s First Appearances</vt:lpstr>
      <vt:lpstr>The Unfolding of a Cosmic Conflict (ch. 12ff)</vt:lpstr>
      <vt:lpstr>Rev. 12:1-6</vt:lpstr>
      <vt:lpstr>PowerPoint Presentation</vt:lpstr>
      <vt:lpstr>Mother, Child, and Monster of Chaos</vt:lpstr>
      <vt:lpstr>Subversion of the Roman Myth</vt:lpstr>
      <vt:lpstr>Rev. 12:7-12</vt:lpstr>
      <vt:lpstr>Michael and the Dragon</vt:lpstr>
      <vt:lpstr>Rev. 12:13-17</vt:lpstr>
      <vt:lpstr>Satan and the Mother of all Believers</vt:lpstr>
      <vt:lpstr>The Two Beasts (Rev. 13)</vt:lpstr>
      <vt:lpstr>The Angers Apocalypse (c. 1377-1382)</vt:lpstr>
      <vt:lpstr>The Beast from the Sea (Rev. 13)</vt:lpstr>
      <vt:lpstr>Emperor Nero (54-68 CE)</vt:lpstr>
      <vt:lpstr>666: The Number of the Beast</vt:lpstr>
      <vt:lpstr>The Beast as a Parody of Christ</vt:lpstr>
      <vt:lpstr>The Beast and the Harlot (Rev. 17:1-6)</vt:lpstr>
      <vt:lpstr>The Whore of Babylon</vt:lpstr>
      <vt:lpstr>PowerPoint Presentation</vt:lpstr>
      <vt:lpstr>The Seven Kings (Rev. 17:9-14)</vt:lpstr>
      <vt:lpstr>The Two Beasts Conquered (19:19-21)</vt:lpstr>
      <vt:lpstr>The Final Defeat of Satan (Rev. 20)</vt:lpstr>
      <vt:lpstr>PowerPoint Presentation</vt:lpstr>
      <vt:lpstr>Summary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 in the New Testament (Part 2): Satan in Revelation</dc:title>
  <dc:creator>Rhodri Thomas</dc:creator>
  <cp:lastModifiedBy>Rhodri Thomas</cp:lastModifiedBy>
  <cp:revision>58</cp:revision>
  <dcterms:created xsi:type="dcterms:W3CDTF">2018-08-09T09:14:26Z</dcterms:created>
  <dcterms:modified xsi:type="dcterms:W3CDTF">2019-02-26T22:32:02Z</dcterms:modified>
</cp:coreProperties>
</file>