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473E7-D66A-488D-AB10-B9B16D7C9405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E3A68-D8D0-4720-962A-3D56436EB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809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887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01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2907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565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1301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9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041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58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50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56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014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858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CE3A68-D8D0-4720-962A-3D56436EBEE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10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6BFC7-61FA-4774-B8D4-3958C6583A20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4425E-3898-4792-91B3-F7FECD48FA3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95736" y="2132856"/>
            <a:ext cx="47525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8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Internal Analysis</a:t>
            </a:r>
          </a:p>
          <a:p>
            <a:pPr algn="ctr">
              <a:lnSpc>
                <a:spcPct val="200000"/>
              </a:lnSpc>
            </a:pPr>
            <a:r>
              <a:rPr lang="en-GB" sz="28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Value Chain</a:t>
            </a:r>
            <a:endParaRPr lang="en-GB" sz="28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 describes the categories of activities within and around an organisation, which together create a product of service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Businesses CREATE Value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Customers PURCHASE Value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structured framework for examining costs and performance</a:t>
            </a:r>
          </a:p>
          <a:p>
            <a:pPr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It provides a sound basis for inter-firm comparisons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Allows companies to improve performance and effectiveness</a:t>
            </a:r>
          </a:p>
          <a:p>
            <a:pPr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Identify areas in which they can add customer value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52806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 within an organisation</a:t>
            </a:r>
            <a:endParaRPr lang="en-GB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Chevron 3"/>
          <p:cNvSpPr/>
          <p:nvPr/>
        </p:nvSpPr>
        <p:spPr>
          <a:xfrm>
            <a:off x="6858000" y="1885315"/>
            <a:ext cx="1524000" cy="3422650"/>
          </a:xfrm>
          <a:prstGeom prst="chevron">
            <a:avLst>
              <a:gd name="adj" fmla="val 57258"/>
            </a:avLst>
          </a:prstGeom>
          <a:gradFill flip="none" rotWithShape="1">
            <a:gsLst>
              <a:gs pos="51000">
                <a:srgbClr val="003E84"/>
              </a:gs>
              <a:gs pos="0">
                <a:srgbClr val="002060"/>
              </a:gs>
              <a:gs pos="100000">
                <a:srgbClr val="0070C0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3"/>
          <p:cNvSpPr/>
          <p:nvPr/>
        </p:nvSpPr>
        <p:spPr>
          <a:xfrm>
            <a:off x="1371601" y="3159871"/>
            <a:ext cx="6289591" cy="393192"/>
          </a:xfrm>
          <a:custGeom>
            <a:avLst/>
            <a:gdLst/>
            <a:ahLst/>
            <a:cxnLst/>
            <a:rect l="l" t="t" r="r" b="b"/>
            <a:pathLst>
              <a:path w="6289591" h="393192">
                <a:moveTo>
                  <a:pt x="0" y="0"/>
                </a:moveTo>
                <a:lnTo>
                  <a:pt x="6089250" y="0"/>
                </a:lnTo>
                <a:lnTo>
                  <a:pt x="6289591" y="393192"/>
                </a:lnTo>
                <a:lnTo>
                  <a:pt x="0" y="393192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rgbClr val="9DB46B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/>
          <p:cNvSpPr/>
          <p:nvPr/>
        </p:nvSpPr>
        <p:spPr>
          <a:xfrm>
            <a:off x="1371601" y="2735019"/>
            <a:ext cx="6070614" cy="393192"/>
          </a:xfrm>
          <a:custGeom>
            <a:avLst/>
            <a:gdLst/>
            <a:ahLst/>
            <a:cxnLst/>
            <a:rect l="l" t="t" r="r" b="b"/>
            <a:pathLst>
              <a:path w="6070614" h="393192">
                <a:moveTo>
                  <a:pt x="0" y="0"/>
                </a:moveTo>
                <a:lnTo>
                  <a:pt x="5870272" y="0"/>
                </a:lnTo>
                <a:lnTo>
                  <a:pt x="6070614" y="393192"/>
                </a:lnTo>
                <a:lnTo>
                  <a:pt x="0" y="393192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rgbClr val="9DB46B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3"/>
          <p:cNvSpPr/>
          <p:nvPr/>
        </p:nvSpPr>
        <p:spPr>
          <a:xfrm>
            <a:off x="1371601" y="2310167"/>
            <a:ext cx="5851636" cy="393192"/>
          </a:xfrm>
          <a:custGeom>
            <a:avLst/>
            <a:gdLst/>
            <a:ahLst/>
            <a:cxnLst/>
            <a:rect l="l" t="t" r="r" b="b"/>
            <a:pathLst>
              <a:path w="5851636" h="393192">
                <a:moveTo>
                  <a:pt x="0" y="0"/>
                </a:moveTo>
                <a:lnTo>
                  <a:pt x="5651295" y="0"/>
                </a:lnTo>
                <a:lnTo>
                  <a:pt x="5851636" y="393192"/>
                </a:lnTo>
                <a:lnTo>
                  <a:pt x="0" y="393192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rgbClr val="9DB46B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3"/>
          <p:cNvSpPr/>
          <p:nvPr/>
        </p:nvSpPr>
        <p:spPr>
          <a:xfrm>
            <a:off x="1371601" y="1885315"/>
            <a:ext cx="5632658" cy="393192"/>
          </a:xfrm>
          <a:custGeom>
            <a:avLst/>
            <a:gdLst/>
            <a:ahLst/>
            <a:cxnLst/>
            <a:rect l="l" t="t" r="r" b="b"/>
            <a:pathLst>
              <a:path w="5632658" h="393192">
                <a:moveTo>
                  <a:pt x="0" y="0"/>
                </a:moveTo>
                <a:lnTo>
                  <a:pt x="5432317" y="0"/>
                </a:lnTo>
                <a:lnTo>
                  <a:pt x="5632658" y="393192"/>
                </a:lnTo>
                <a:lnTo>
                  <a:pt x="0" y="393192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rgbClr val="9DB46B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/>
          </a:p>
        </p:txBody>
      </p:sp>
      <p:sp>
        <p:nvSpPr>
          <p:cNvPr id="9" name="Rectangle 7"/>
          <p:cNvSpPr/>
          <p:nvPr/>
        </p:nvSpPr>
        <p:spPr>
          <a:xfrm>
            <a:off x="1371600" y="3625469"/>
            <a:ext cx="1184909" cy="1682496"/>
          </a:xfrm>
          <a:custGeom>
            <a:avLst/>
            <a:gdLst/>
            <a:ahLst/>
            <a:cxnLst/>
            <a:rect l="l" t="t" r="r" b="b"/>
            <a:pathLst>
              <a:path w="1184909" h="1682496">
                <a:moveTo>
                  <a:pt x="0" y="0"/>
                </a:moveTo>
                <a:lnTo>
                  <a:pt x="1184909" y="0"/>
                </a:lnTo>
                <a:lnTo>
                  <a:pt x="1184909" y="1682496"/>
                </a:lnTo>
                <a:lnTo>
                  <a:pt x="0" y="1682496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7"/>
          <p:cNvSpPr/>
          <p:nvPr/>
        </p:nvSpPr>
        <p:spPr>
          <a:xfrm>
            <a:off x="6294120" y="3625469"/>
            <a:ext cx="1376122" cy="1682496"/>
          </a:xfrm>
          <a:custGeom>
            <a:avLst/>
            <a:gdLst/>
            <a:ahLst/>
            <a:cxnLst/>
            <a:rect l="l" t="t" r="r" b="b"/>
            <a:pathLst>
              <a:path w="1376122" h="1682496">
                <a:moveTo>
                  <a:pt x="0" y="0"/>
                </a:moveTo>
                <a:lnTo>
                  <a:pt x="1376122" y="0"/>
                </a:lnTo>
                <a:lnTo>
                  <a:pt x="518848" y="1682496"/>
                </a:lnTo>
                <a:lnTo>
                  <a:pt x="0" y="1682496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7"/>
          <p:cNvSpPr/>
          <p:nvPr/>
        </p:nvSpPr>
        <p:spPr>
          <a:xfrm>
            <a:off x="2602230" y="3625469"/>
            <a:ext cx="1184909" cy="1682496"/>
          </a:xfrm>
          <a:custGeom>
            <a:avLst/>
            <a:gdLst/>
            <a:ahLst/>
            <a:cxnLst/>
            <a:rect l="l" t="t" r="r" b="b"/>
            <a:pathLst>
              <a:path w="1184909" h="1682496">
                <a:moveTo>
                  <a:pt x="0" y="0"/>
                </a:moveTo>
                <a:lnTo>
                  <a:pt x="1184909" y="0"/>
                </a:lnTo>
                <a:lnTo>
                  <a:pt x="1184909" y="1682496"/>
                </a:lnTo>
                <a:lnTo>
                  <a:pt x="0" y="1682496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7"/>
          <p:cNvSpPr/>
          <p:nvPr/>
        </p:nvSpPr>
        <p:spPr>
          <a:xfrm>
            <a:off x="3832860" y="3625469"/>
            <a:ext cx="1184909" cy="1682496"/>
          </a:xfrm>
          <a:custGeom>
            <a:avLst/>
            <a:gdLst/>
            <a:ahLst/>
            <a:cxnLst/>
            <a:rect l="l" t="t" r="r" b="b"/>
            <a:pathLst>
              <a:path w="1184909" h="1682496">
                <a:moveTo>
                  <a:pt x="0" y="0"/>
                </a:moveTo>
                <a:lnTo>
                  <a:pt x="1184909" y="0"/>
                </a:lnTo>
                <a:lnTo>
                  <a:pt x="1184909" y="1682496"/>
                </a:lnTo>
                <a:lnTo>
                  <a:pt x="0" y="1682496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7"/>
          <p:cNvSpPr/>
          <p:nvPr/>
        </p:nvSpPr>
        <p:spPr>
          <a:xfrm>
            <a:off x="5063491" y="3625469"/>
            <a:ext cx="1184909" cy="1682496"/>
          </a:xfrm>
          <a:custGeom>
            <a:avLst/>
            <a:gdLst/>
            <a:ahLst/>
            <a:cxnLst/>
            <a:rect l="l" t="t" r="r" b="b"/>
            <a:pathLst>
              <a:path w="1184909" h="1682496">
                <a:moveTo>
                  <a:pt x="0" y="0"/>
                </a:moveTo>
                <a:lnTo>
                  <a:pt x="1184909" y="0"/>
                </a:lnTo>
                <a:lnTo>
                  <a:pt x="1184909" y="1682496"/>
                </a:lnTo>
                <a:lnTo>
                  <a:pt x="0" y="1682496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266746" y="2558688"/>
            <a:ext cx="184037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500" b="1" dirty="0" smtClean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SUPPORT ACTIVITIES</a:t>
            </a:r>
            <a:endParaRPr lang="en-US" sz="1500" b="1" dirty="0">
              <a:solidFill>
                <a:schemeClr val="bg1"/>
              </a:solidFill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276600" y="5340583"/>
            <a:ext cx="19488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 smtClean="0">
                <a:solidFill>
                  <a:schemeClr val="bg1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PRIMARY ACTIVITIES</a:t>
            </a:r>
            <a:endParaRPr lang="en-US" sz="1600" b="1" dirty="0">
              <a:solidFill>
                <a:schemeClr val="bg1"/>
              </a:solidFill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cxnSp>
        <p:nvCxnSpPr>
          <p:cNvPr id="16" name="Elbow Connector 15"/>
          <p:cNvCxnSpPr>
            <a:endCxn id="15" idx="1"/>
          </p:cNvCxnSpPr>
          <p:nvPr/>
        </p:nvCxnSpPr>
        <p:spPr>
          <a:xfrm>
            <a:off x="1371600" y="5340583"/>
            <a:ext cx="1905000" cy="169277"/>
          </a:xfrm>
          <a:prstGeom prst="bentConnector3">
            <a:avLst>
              <a:gd name="adj1" fmla="val 0"/>
            </a:avLst>
          </a:prstGeom>
          <a:ln>
            <a:solidFill>
              <a:schemeClr val="bg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Elbow Connector 16"/>
          <p:cNvCxnSpPr>
            <a:endCxn id="15" idx="3"/>
          </p:cNvCxnSpPr>
          <p:nvPr/>
        </p:nvCxnSpPr>
        <p:spPr>
          <a:xfrm rot="10800000" flipV="1">
            <a:off x="5225403" y="5340582"/>
            <a:ext cx="1594290" cy="169278"/>
          </a:xfrm>
          <a:prstGeom prst="bentConnector3">
            <a:avLst>
              <a:gd name="adj1" fmla="val 15"/>
            </a:avLst>
          </a:prstGeom>
          <a:ln w="2540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212567" y="1883878"/>
            <a:ext cx="2190087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Firm Infrastructure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521372" y="3151245"/>
            <a:ext cx="1572483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Procurement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571276" y="2306334"/>
            <a:ext cx="3472682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Human Resource Management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615627" y="2728790"/>
            <a:ext cx="1383969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Technology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2" name="TextBox 21"/>
          <p:cNvSpPr txBox="1"/>
          <p:nvPr/>
        </p:nvSpPr>
        <p:spPr>
          <a:xfrm rot="3772198">
            <a:off x="7197099" y="2613497"/>
            <a:ext cx="94628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Margin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3" name="TextBox 22"/>
          <p:cNvSpPr txBox="1"/>
          <p:nvPr/>
        </p:nvSpPr>
        <p:spPr>
          <a:xfrm rot="17880000">
            <a:off x="7203679" y="4152737"/>
            <a:ext cx="94628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Margin</a:t>
            </a:r>
            <a:endParaRPr lang="en-US" sz="2000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461134" y="4143552"/>
            <a:ext cx="100584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Inbound Logistics</a:t>
            </a:r>
            <a:endParaRPr lang="en-US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485380" y="4282051"/>
            <a:ext cx="1418608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Operations</a:t>
            </a:r>
            <a:endParaRPr lang="en-US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814220" y="4143552"/>
            <a:ext cx="1185376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Outbound Logistics</a:t>
            </a:r>
            <a:endParaRPr lang="en-US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63490" y="4143552"/>
            <a:ext cx="1184910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Marketing &amp; Sales</a:t>
            </a:r>
            <a:endParaRPr lang="en-US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248400" y="4294108"/>
            <a:ext cx="100584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b="1" dirty="0" smtClean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Service</a:t>
            </a:r>
            <a:endParaRPr lang="en-US" b="1" dirty="0">
              <a:solidFill>
                <a:schemeClr val="bg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Inbound Logistics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activities concerned with receiving, storing and the internal distribution of raw materials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Operations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means by which raw materials are converted into the final product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Outbound Logistics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activities that relate to the process of delivering the product to the customer such as storage, warehousing and transportation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Marketing and Sales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involves making sure the customers are aware of the product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Service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includes activities such as customer service, after sales service, installation and training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755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Support Activities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Firm Infrastructure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this relates to the organisational structure, culture and systems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Human Resource Management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recruitment, training and rewarding of staff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Technology Development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includes R&amp;D, IT ad process improvement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Procurement –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Purchasing of various inputs</a:t>
            </a:r>
            <a:endParaRPr lang="en-GB" sz="2000" dirty="0">
              <a:solidFill>
                <a:schemeClr val="bg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3348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Using 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764704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 using the value chain a firm can gain competitive advantage by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Inventing new or better ways to do the activities</a:t>
            </a:r>
          </a:p>
          <a:p>
            <a:pPr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Combining the activities in better ways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000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Managing linkages better in the value chain and the value network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2F2F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44919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Limitations of the Value chain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9512" y="908720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Not easy to use, especially for service firms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Very inwardly orientated, lack of focus on markets and customers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 most industries a single organisation rarely undertakes all the value creating activities and therefore any analysis should recognise the wider value system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37497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What is a Value Network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9512" y="908720"/>
            <a:ext cx="7992888" cy="16636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value network is the set of  inter-organisational links and relationships that are necessary to create a product or service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311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Value Network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9512" y="908720"/>
            <a:ext cx="799288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value chain can be extended to include suppliers and distributors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It can be used to analyse the relationship between companies and to identify ways of adding value in the supply chain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For example, in a restaurant the quality of ingredients is determined by the grower. In essence the grower has added 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311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Value Network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entagon 2"/>
          <p:cNvSpPr/>
          <p:nvPr/>
        </p:nvSpPr>
        <p:spPr>
          <a:xfrm>
            <a:off x="395536" y="2276872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Pentagon 3"/>
          <p:cNvSpPr/>
          <p:nvPr/>
        </p:nvSpPr>
        <p:spPr>
          <a:xfrm>
            <a:off x="395536" y="3582541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Pentagon 4"/>
          <p:cNvSpPr/>
          <p:nvPr/>
        </p:nvSpPr>
        <p:spPr>
          <a:xfrm>
            <a:off x="395536" y="4869160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/>
          <p:cNvSpPr/>
          <p:nvPr/>
        </p:nvSpPr>
        <p:spPr>
          <a:xfrm>
            <a:off x="5004048" y="2276872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/>
          <p:cNvSpPr/>
          <p:nvPr/>
        </p:nvSpPr>
        <p:spPr>
          <a:xfrm>
            <a:off x="5004048" y="3582541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Pentagon 7"/>
          <p:cNvSpPr/>
          <p:nvPr/>
        </p:nvSpPr>
        <p:spPr>
          <a:xfrm>
            <a:off x="5004048" y="4869160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Pentagon 8"/>
          <p:cNvSpPr/>
          <p:nvPr/>
        </p:nvSpPr>
        <p:spPr>
          <a:xfrm>
            <a:off x="7308304" y="2276872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Pentagon 9"/>
          <p:cNvSpPr/>
          <p:nvPr/>
        </p:nvSpPr>
        <p:spPr>
          <a:xfrm>
            <a:off x="7308304" y="3582541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Pentagon 10"/>
          <p:cNvSpPr/>
          <p:nvPr/>
        </p:nvSpPr>
        <p:spPr>
          <a:xfrm>
            <a:off x="7308304" y="4869160"/>
            <a:ext cx="1656184" cy="936104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Pentagon 11"/>
          <p:cNvSpPr/>
          <p:nvPr/>
        </p:nvSpPr>
        <p:spPr>
          <a:xfrm>
            <a:off x="2699792" y="3400425"/>
            <a:ext cx="1800200" cy="1296144"/>
          </a:xfrm>
          <a:prstGeom prst="homePlat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Organisation Value Chain</a:t>
            </a:r>
            <a:endParaRPr lang="en-GB" b="1" dirty="0"/>
          </a:p>
        </p:txBody>
      </p:sp>
      <p:cxnSp>
        <p:nvCxnSpPr>
          <p:cNvPr id="16" name="Straight Connector 15"/>
          <p:cNvCxnSpPr>
            <a:stCxn id="4" idx="3"/>
            <a:endCxn id="12" idx="1"/>
          </p:cNvCxnSpPr>
          <p:nvPr/>
        </p:nvCxnSpPr>
        <p:spPr>
          <a:xfrm flipV="1">
            <a:off x="2051720" y="4048497"/>
            <a:ext cx="648072" cy="2096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3" idx="3"/>
            <a:endCxn id="12" idx="1"/>
          </p:cNvCxnSpPr>
          <p:nvPr/>
        </p:nvCxnSpPr>
        <p:spPr>
          <a:xfrm>
            <a:off x="2051720" y="2744924"/>
            <a:ext cx="648072" cy="1303573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5" idx="3"/>
            <a:endCxn id="12" idx="1"/>
          </p:cNvCxnSpPr>
          <p:nvPr/>
        </p:nvCxnSpPr>
        <p:spPr>
          <a:xfrm flipV="1">
            <a:off x="2051720" y="4048497"/>
            <a:ext cx="648072" cy="1288715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stCxn id="12" idx="3"/>
            <a:endCxn id="7" idx="1"/>
          </p:cNvCxnSpPr>
          <p:nvPr/>
        </p:nvCxnSpPr>
        <p:spPr>
          <a:xfrm>
            <a:off x="4499992" y="4048497"/>
            <a:ext cx="504056" cy="2096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2" idx="3"/>
            <a:endCxn id="6" idx="1"/>
          </p:cNvCxnSpPr>
          <p:nvPr/>
        </p:nvCxnSpPr>
        <p:spPr>
          <a:xfrm flipV="1">
            <a:off x="4499992" y="2744924"/>
            <a:ext cx="504056" cy="1303573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2" idx="3"/>
            <a:endCxn id="8" idx="1"/>
          </p:cNvCxnSpPr>
          <p:nvPr/>
        </p:nvCxnSpPr>
        <p:spPr>
          <a:xfrm>
            <a:off x="4499992" y="4048497"/>
            <a:ext cx="504056" cy="1288715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stCxn id="6" idx="3"/>
            <a:endCxn id="9" idx="1"/>
          </p:cNvCxnSpPr>
          <p:nvPr/>
        </p:nvCxnSpPr>
        <p:spPr>
          <a:xfrm>
            <a:off x="6660232" y="2744924"/>
            <a:ext cx="648072" cy="0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7" idx="3"/>
            <a:endCxn id="10" idx="1"/>
          </p:cNvCxnSpPr>
          <p:nvPr/>
        </p:nvCxnSpPr>
        <p:spPr>
          <a:xfrm>
            <a:off x="6660232" y="4050593"/>
            <a:ext cx="648072" cy="0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8" idx="3"/>
            <a:endCxn id="11" idx="1"/>
          </p:cNvCxnSpPr>
          <p:nvPr/>
        </p:nvCxnSpPr>
        <p:spPr>
          <a:xfrm>
            <a:off x="6660232" y="5337212"/>
            <a:ext cx="648072" cy="0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179512" y="1700808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Supplier Value </a:t>
            </a:r>
          </a:p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Chain</a:t>
            </a:r>
            <a:endParaRPr lang="en-GB" sz="14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818315" y="1700808"/>
            <a:ext cx="1686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Channel Value </a:t>
            </a:r>
          </a:p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Chain</a:t>
            </a:r>
            <a:endParaRPr lang="en-GB" sz="14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7087345" y="1700808"/>
            <a:ext cx="1840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Customer Value </a:t>
            </a:r>
          </a:p>
          <a:p>
            <a:pPr algn="ctr"/>
            <a:r>
              <a:rPr lang="en-GB" sz="1400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Chain</a:t>
            </a:r>
            <a:endParaRPr lang="en-GB" sz="1400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Understanding the Capabilities in relation to the value network</a:t>
            </a:r>
            <a:endParaRPr lang="en-GB" b="1" u="sng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9512" y="908720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Which activities are of central importance to organisations strategic capabilities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Where are the profits pools?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What should be outsourced?</a:t>
            </a:r>
          </a:p>
          <a:p>
            <a:pPr marL="177800" indent="-177800" algn="just">
              <a:lnSpc>
                <a:spcPct val="200000"/>
              </a:lnSpc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Who might the best partners in parts of the value network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472</Words>
  <Application>Microsoft Office PowerPoint</Application>
  <PresentationFormat>On-screen Show (4:3)</PresentationFormat>
  <Paragraphs>78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Gareth Hughes</cp:lastModifiedBy>
  <cp:revision>18</cp:revision>
  <dcterms:created xsi:type="dcterms:W3CDTF">2015-03-04T20:42:59Z</dcterms:created>
  <dcterms:modified xsi:type="dcterms:W3CDTF">2017-10-31T16:32:56Z</dcterms:modified>
</cp:coreProperties>
</file>