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31" r:id="rId4"/>
  </p:sldMasterIdLst>
  <p:notesMasterIdLst>
    <p:notesMasterId r:id="rId9"/>
  </p:notesMasterIdLst>
  <p:sldIdLst>
    <p:sldId id="280" r:id="rId5"/>
    <p:sldId id="283" r:id="rId6"/>
    <p:sldId id="282" r:id="rId7"/>
    <p:sldId id="284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9E2D087-EE42-AE2D-10B3-12D606A959C7}" v="1147" dt="2026-07-06T08:14:51.017"/>
  </p1510:revLst>
</p1510:revInfo>
</file>

<file path=ppt/tableStyles.xml><?xml version="1.0" encoding="utf-8"?>
<a:tblStyleLst xmlns:a="http://schemas.openxmlformats.org/drawingml/2006/main" def="{125E5076-3810-47DD-B79F-674D7AD40C01}"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909" autoAdjust="0"/>
    <p:restoredTop sz="94609" autoAdjust="0"/>
  </p:normalViewPr>
  <p:slideViewPr>
    <p:cSldViewPr snapToGrid="0">
      <p:cViewPr>
        <p:scale>
          <a:sx n="100" d="100"/>
          <a:sy n="100" d="100"/>
        </p:scale>
        <p:origin x="269" y="-100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66E302-901B-4EC5-8063-F4475DEAA8C8}" type="datetimeFigureOut">
              <a:rPr lang="en-US" smtClean="0"/>
              <a:t>7/6/2026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6B3765-1535-41FB-A927-AAD2D1E8538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01522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6B3765-1535-41FB-A927-AAD2D1E85382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04588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6B3765-1535-41FB-A927-AAD2D1E85382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3324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6B3765-1535-41FB-A927-AAD2D1E85382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86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6B3765-1535-41FB-A927-AAD2D1E85382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73772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2629" y="1371600"/>
            <a:ext cx="5935540" cy="2696866"/>
          </a:xfrm>
        </p:spPr>
        <p:txBody>
          <a:bodyPr anchor="t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2629" y="4584879"/>
            <a:ext cx="593554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D83F1-BF6E-4A98-8153-BAC9ABDE7CE3}" type="datetimeFigureOut">
              <a:rPr lang="en-US" dirty="0"/>
              <a:t>7/6/2026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83630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6E92-E5C8-4FF8-B2BE-A516F6A1724E}" type="datetimeFigureOut">
              <a:rPr lang="en-US" dirty="0"/>
              <a:t>7/6/2026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151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9" y="1709738"/>
            <a:ext cx="9214884" cy="31599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DB232-C681-46A2-B21F-2BD21E9CA134}" type="datetimeFigureOut">
              <a:rPr lang="en-US" dirty="0"/>
              <a:t>7/6/2026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57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849526"/>
            <a:ext cx="5105400" cy="32104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849526"/>
            <a:ext cx="5105400" cy="3210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BE26E-66F9-4E5F-9E07-CA7CDB200281}" type="datetimeFigureOut">
              <a:rPr lang="en-US" dirty="0"/>
              <a:t>7/6/2026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5153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371599"/>
            <a:ext cx="10442760" cy="93975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2311353"/>
            <a:ext cx="5084947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2628" y="3006725"/>
            <a:ext cx="5084947" cy="31829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311353"/>
            <a:ext cx="5183188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06725"/>
            <a:ext cx="5183188" cy="31829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1A01C-F286-49E7-998E-3D5BB613F99A}" type="datetimeFigureOut">
              <a:rPr lang="en-US" dirty="0"/>
              <a:t>7/6/2026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17747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2C0A-F771-42D9-AAB0-90C3A2B0FEAD}" type="datetimeFigureOut">
              <a:rPr lang="en-US" dirty="0"/>
              <a:t>7/6/2026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3022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2A270-409D-4410-9649-B7481576446C}" type="datetimeFigureOut">
              <a:rPr lang="en-US" dirty="0"/>
              <a:t>7/6/2026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85752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00AA3-798A-4433-8927-6E115914B6EF}" type="datetimeFigureOut">
              <a:rPr lang="en-US" dirty="0"/>
              <a:t>7/6/2026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65583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22871-0F85-43DC-99D7-CA8E7437E2EC}" type="datetimeFigureOut">
              <a:rPr lang="en-US" dirty="0"/>
              <a:t>7/6/2026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6803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BE5A2-57A1-4629-B29D-D386573AF9F3}" type="datetimeFigureOut">
              <a:rPr lang="en-US" dirty="0"/>
              <a:t>7/6/2026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84729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8077" y="1401097"/>
            <a:ext cx="2155722" cy="477586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401097"/>
            <a:ext cx="8232058" cy="477586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2485-1B57-41B4-A998-97848CC136C2}" type="datetimeFigureOut">
              <a:rPr lang="en-US" dirty="0"/>
              <a:t>7/6/2026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03293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1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AE6DF8E-0BE6-01D3-6E0E-FA7114CAD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914400" y="465439"/>
            <a:ext cx="9563100" cy="448960"/>
          </a:xfrm>
        </p:spPr>
        <p:txBody>
          <a:bodyPr tIns="0" anchor="t"/>
          <a:lstStyle>
            <a:lvl1pPr algn="l">
              <a:defRPr sz="1200" spc="80" baseline="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655300" y="465439"/>
            <a:ext cx="1079500" cy="448960"/>
          </a:xfrm>
        </p:spPr>
        <p:txBody>
          <a:bodyPr tIns="0" anchor="t"/>
          <a:lstStyle>
            <a:lvl1pPr algn="r">
              <a:defRPr sz="1200" b="1" spc="-80" baseline="0">
                <a:solidFill>
                  <a:schemeClr val="bg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64A01A7-6E88-9214-D446-06ECA717AA2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6483096" cy="3163824"/>
          </a:xfrm>
        </p:spPr>
        <p:txBody>
          <a:bodyPr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564627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392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288" userDrawn="1">
          <p15:clr>
            <a:srgbClr val="FBAE40"/>
          </p15:clr>
        </p15:guide>
        <p15:guide id="4" orient="horz" pos="4032" userDrawn="1">
          <p15:clr>
            <a:srgbClr val="FBAE40"/>
          </p15:clr>
        </p15:guide>
        <p15:guide id="5" pos="288" userDrawn="1">
          <p15:clr>
            <a:srgbClr val="FBAE40"/>
          </p15:clr>
        </p15:guide>
        <p15:guide id="6" pos="3840" userDrawn="1">
          <p15:clr>
            <a:srgbClr val="FBAE40"/>
          </p15:clr>
        </p15:guide>
        <p15:guide id="7" orient="horz" pos="3720" userDrawn="1">
          <p15:clr>
            <a:srgbClr val="FBAE40"/>
          </p15:clr>
        </p15:guide>
        <p15:guide id="8" pos="7104" userDrawn="1">
          <p15:clr>
            <a:srgbClr val="FBAE40"/>
          </p15:clr>
        </p15:guide>
        <p15:guide id="9" pos="576" userDrawn="1">
          <p15:clr>
            <a:srgbClr val="FBAE40"/>
          </p15:clr>
        </p15:guide>
        <p15:guide id="11" orient="horz" pos="576" userDrawn="1">
          <p15:clr>
            <a:srgbClr val="FBAE40"/>
          </p15:clr>
        </p15:guide>
        <p15:guide id="12" orient="horz" pos="1728" userDrawn="1">
          <p15:clr>
            <a:srgbClr val="FBAE40"/>
          </p15:clr>
        </p15:guide>
        <p15:guide id="13" orient="horz" pos="132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35669C7-03B9-341C-8E54-929B3B89CBA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t="26965" r="31989" b="5024"/>
          <a:stretch/>
        </p:blipFill>
        <p:spPr>
          <a:xfrm rot="108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77256" y="914400"/>
            <a:ext cx="5806440" cy="5129784"/>
          </a:xfrm>
        </p:spPr>
        <p:txBody>
          <a:bodyPr wrap="square" anchor="b">
            <a:normAutofit/>
          </a:bodyPr>
          <a:lstStyle>
            <a:lvl1pPr algn="r">
              <a:defRPr sz="5400" b="1" spc="0" baseline="0">
                <a:solidFill>
                  <a:schemeClr val="bg1"/>
                </a:solidFill>
                <a:effectLst/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8A97C257-0C1F-79D6-2080-F863FF7F2DE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914400"/>
            <a:ext cx="4927249" cy="4991099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59754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399" y="2559171"/>
            <a:ext cx="10363200" cy="33826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1262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E857DF4D-D974-434D-9D64-40B7405DF5F0}" type="datetimeFigureOut">
              <a:rPr lang="en-US" dirty="0"/>
              <a:t>7/6/2026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209B62C-3402-4623-9A7C-AA048B56F8C3}"/>
              </a:ext>
            </a:extLst>
          </p:cNvPr>
          <p:cNvCxnSpPr>
            <a:cxnSpLocks/>
          </p:cNvCxnSpPr>
          <p:nvPr/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2122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2" r:id="rId1"/>
    <p:sldLayoutId id="2147483833" r:id="rId2"/>
    <p:sldLayoutId id="2147483834" r:id="rId3"/>
    <p:sldLayoutId id="2147483835" r:id="rId4"/>
    <p:sldLayoutId id="2147483836" r:id="rId5"/>
    <p:sldLayoutId id="2147483837" r:id="rId6"/>
    <p:sldLayoutId id="2147483838" r:id="rId7"/>
    <p:sldLayoutId id="2147483839" r:id="rId8"/>
    <p:sldLayoutId id="2147483840" r:id="rId9"/>
    <p:sldLayoutId id="2147483841" r:id="rId10"/>
    <p:sldLayoutId id="2147483842" r:id="rId11"/>
    <p:sldLayoutId id="2147483843" r:id="rId12"/>
    <p:sldLayoutId id="2147483844" r:id="rId13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>
          <p15:clr>
            <a:srgbClr val="F26B43"/>
          </p15:clr>
        </p15:guide>
        <p15:guide id="4" pos="3840">
          <p15:clr>
            <a:srgbClr val="F26B43"/>
          </p15:clr>
        </p15:guide>
        <p15:guide id="5" pos="576">
          <p15:clr>
            <a:srgbClr val="F26B43"/>
          </p15:clr>
        </p15:guide>
        <p15:guide id="6" orient="horz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standards/classifications/classification-of-diseases" TargetMode="External"/><Relationship Id="rId3" Type="http://schemas.openxmlformats.org/officeDocument/2006/relationships/hyperlink" Target="https://paths.care/resources/bipolar-disorder/" TargetMode="External"/><Relationship Id="rId7" Type="http://schemas.openxmlformats.org/officeDocument/2006/relationships/hyperlink" Target="http://Www.who.int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icd.who.int/browse/2026-01/mms/en" TargetMode="External"/><Relationship Id="rId5" Type="http://schemas.openxmlformats.org/officeDocument/2006/relationships/hyperlink" Target="https://www.researchgate.net/scientific-contributions/ross-j-baldessarini-38827979" TargetMode="External"/><Relationship Id="rId4" Type="http://schemas.openxmlformats.org/officeDocument/2006/relationships/hyperlink" Target="https://www.england.nhs.uk/2019/01/long-term-pla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10670F10-A7D9-0850-FBA3-0930C575E5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91029" y="362857"/>
            <a:ext cx="5935540" cy="2696866"/>
          </a:xfrm>
        </p:spPr>
        <p:txBody>
          <a:bodyPr>
            <a:normAutofit fontScale="90000"/>
          </a:bodyPr>
          <a:lstStyle/>
          <a:p>
            <a:r>
              <a:rPr lang="en-US" b="1">
                <a:latin typeface="Cooper Black"/>
              </a:rPr>
              <a:t>Bipolar Disorder : Historical &amp; contemporary treatment and care </a:t>
            </a:r>
            <a:br>
              <a:rPr lang="en-US" b="1" dirty="0">
                <a:latin typeface="Cooper Black"/>
              </a:rPr>
            </a:br>
            <a:br>
              <a:rPr lang="en-US" b="1" dirty="0"/>
            </a:br>
            <a:endParaRPr lang="en-US" b="1" dirty="0"/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D9B1D02C-C51E-AC77-2221-624A586315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-10800000" flipV="1">
            <a:off x="622343" y="7135509"/>
            <a:ext cx="5935540" cy="83713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1400" dirty="0"/>
              <a:t>Student </a:t>
            </a:r>
            <a:r>
              <a:rPr lang="en-US" sz="1400"/>
              <a:t>name : Theresa</a:t>
            </a:r>
            <a:r>
              <a:rPr lang="en-US" sz="1400" dirty="0"/>
              <a:t> Owusu-Ansah</a:t>
            </a:r>
          </a:p>
          <a:p>
            <a:r>
              <a:rPr lang="en-US" sz="1400"/>
              <a:t>Student code : 2321836</a:t>
            </a:r>
            <a:endParaRPr lang="en-US" sz="1400" dirty="0"/>
          </a:p>
          <a:p>
            <a:r>
              <a:rPr lang="en-US" sz="1400"/>
              <a:t>Lecturer:</a:t>
            </a:r>
            <a:r>
              <a:rPr lang="en-US" sz="1400">
                <a:latin typeface="Grandview Display"/>
                <a:cs typeface="Arial"/>
              </a:rPr>
              <a:t>Neale Haddon and Kennedy Obohwemu </a:t>
            </a:r>
            <a:endParaRPr lang="en-US" sz="1400" dirty="0">
              <a:latin typeface="Grandview Display"/>
            </a:endParaRPr>
          </a:p>
          <a:p>
            <a:r>
              <a:rPr lang="en-US" sz="1400">
                <a:cs typeface="Arial"/>
              </a:rPr>
              <a:t>Assignment title: </a:t>
            </a:r>
            <a:r>
              <a:rPr lang="en-US" sz="1400">
                <a:latin typeface="Grandview Display"/>
                <a:cs typeface="Arial"/>
              </a:rPr>
              <a:t>Component 1: Individual Presentation (Academic Poster)</a:t>
            </a:r>
            <a:endParaRPr lang="en-US" sz="1400" dirty="0">
              <a:latin typeface="Grandview Display"/>
              <a:cs typeface="Arial"/>
            </a:endParaRPr>
          </a:p>
          <a:p>
            <a:r>
              <a:rPr lang="en-US" sz="1400"/>
              <a:t>Module: </a:t>
            </a:r>
            <a:r>
              <a:rPr lang="en-US" sz="1400">
                <a:latin typeface="Grandview Display"/>
                <a:cs typeface="Arial"/>
              </a:rPr>
              <a:t>Psychological Classifications and Provisions</a:t>
            </a:r>
            <a:endParaRPr lang="en-US" sz="1400">
              <a:latin typeface="Grandview Display"/>
            </a:endParaRPr>
          </a:p>
          <a:p>
            <a:r>
              <a:rPr lang="en-US" sz="1400" dirty="0" err="1"/>
              <a:t>MOdule</a:t>
            </a:r>
            <a:r>
              <a:rPr lang="en-US" sz="1400" dirty="0"/>
              <a:t> code: </a:t>
            </a:r>
            <a:r>
              <a:rPr lang="en-US" sz="1400" dirty="0">
                <a:latin typeface="Grandview Display"/>
                <a:cs typeface="Arial"/>
              </a:rPr>
              <a:t>BMHP6029</a:t>
            </a:r>
          </a:p>
          <a:p>
            <a:endParaRPr lang="en-US" dirty="0">
              <a:cs typeface="Arial"/>
            </a:endParaRPr>
          </a:p>
          <a:p>
            <a:endParaRPr lang="en-US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646662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B6E88-2F38-3E00-3965-CD15A6697F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286" y="464459"/>
            <a:ext cx="10926210" cy="1128777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4000" u="none" dirty="0">
                <a:solidFill>
                  <a:schemeClr val="accent1">
                    <a:lumMod val="49000"/>
                  </a:schemeClr>
                </a:solidFill>
                <a:latin typeface="Cooper Black"/>
              </a:rPr>
              <a:t>Bipolar disorder</a:t>
            </a:r>
            <a:r>
              <a:rPr lang="en-GB" dirty="0">
                <a:solidFill>
                  <a:schemeClr val="accent1">
                    <a:lumMod val="49000"/>
                  </a:schemeClr>
                </a:solidFill>
                <a:latin typeface="Cooper Black"/>
              </a:rPr>
              <a:t>: Historical &amp; </a:t>
            </a:r>
            <a:r>
              <a:rPr lang="en-GB">
                <a:solidFill>
                  <a:schemeClr val="accent1">
                    <a:lumMod val="49000"/>
                  </a:schemeClr>
                </a:solidFill>
                <a:latin typeface="Cooper Black"/>
              </a:rPr>
              <a:t>Contemporary treatment and care</a:t>
            </a:r>
            <a:endParaRPr lang="en-GB" sz="4000" u="none" dirty="0">
              <a:solidFill>
                <a:schemeClr val="accent1">
                  <a:lumMod val="49000"/>
                </a:schemeClr>
              </a:solidFill>
              <a:latin typeface="Cooper Black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A7C4503-0337-32E4-C29C-B8276156E8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9D8B6B5-D08A-036E-30D4-6155E5FA7EC6}"/>
              </a:ext>
            </a:extLst>
          </p:cNvPr>
          <p:cNvSpPr/>
          <p:nvPr/>
        </p:nvSpPr>
        <p:spPr>
          <a:xfrm>
            <a:off x="263225" y="2025807"/>
            <a:ext cx="3074792" cy="42849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solidFill>
                  <a:schemeClr val="tx1"/>
                </a:solidFill>
                <a:latin typeface="Arial"/>
                <a:ea typeface="+mn-lt"/>
                <a:cs typeface="Arial"/>
              </a:rPr>
              <a:t>Introduction</a:t>
            </a:r>
            <a:endParaRPr lang="en-GB" b="1" dirty="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algn="ctr"/>
            <a:r>
              <a:rPr lang="en-GB" b="1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1)</a:t>
            </a: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 Bipolar disorder (ICD11 6A60) contains recurrent manic/hypomanic and depressive episodes, with an estimated lifetime prevalence of 1% and an elevated risk of disability or suicide (WHO, 2018; Vieta </a:t>
            </a:r>
            <a:r>
              <a:rPr lang="en-GB">
                <a:solidFill>
                  <a:schemeClr val="tx1"/>
                </a:solidFill>
                <a:latin typeface="Arial"/>
                <a:ea typeface="+mn-lt"/>
                <a:cs typeface="Arial"/>
              </a:rPr>
              <a:t>et al., 2016)</a:t>
            </a:r>
            <a:endParaRPr lang="en-US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9893CF7-F327-C8C4-3C21-FB2D7E15A7A1}"/>
              </a:ext>
            </a:extLst>
          </p:cNvPr>
          <p:cNvSpPr/>
          <p:nvPr/>
        </p:nvSpPr>
        <p:spPr>
          <a:xfrm>
            <a:off x="7897737" y="1887921"/>
            <a:ext cx="3575534" cy="44228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solidFill>
                  <a:schemeClr val="tx1"/>
                </a:solidFill>
                <a:latin typeface="Arial"/>
                <a:ea typeface="+mn-lt"/>
                <a:cs typeface="Arial"/>
              </a:rPr>
              <a:t>Historical timelines</a:t>
            </a:r>
            <a:endParaRPr lang="en-US" b="1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algn="ctr"/>
            <a:r>
              <a:rPr lang="en-GB" b="1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2)</a:t>
            </a: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 In the 18th–19th centuries, asylums provided moral treatment, followed by institutional care and ECT, before lithium switched to pharmacotherapy in 1949–50 and community psychosocial care began to expand after the 1970s (</a:t>
            </a:r>
            <a:r>
              <a:rPr lang="en-GB" dirty="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Baldessarini</a:t>
            </a: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, 2013; Geddes &amp; </a:t>
            </a:r>
            <a:r>
              <a:rPr lang="en-GB" dirty="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Miklowitz</a:t>
            </a: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, 2013; Vieta et al., 2018).</a:t>
            </a:r>
            <a:endParaRPr lang="en-US">
              <a:solidFill>
                <a:schemeClr val="tx1"/>
              </a:solidFill>
              <a:latin typeface="Arial"/>
              <a:cs typeface="Arial"/>
            </a:endParaRPr>
          </a:p>
        </p:txBody>
      </p:sp>
      <p:pic>
        <p:nvPicPr>
          <p:cNvPr id="9" name="Picture 8" descr="Bipolar Disorder Explained: Key Signs, Causes, How to Manage">
            <a:extLst>
              <a:ext uri="{FF2B5EF4-FFF2-40B4-BE49-F238E27FC236}">
                <a16:creationId xmlns:a16="http://schemas.microsoft.com/office/drawing/2014/main" id="{D956387C-FA08-7F62-011D-3EB9314C65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3999" y="5349457"/>
            <a:ext cx="1567544" cy="96331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Picture 9" descr="A Comprehensive Guide to ICD-10 Codes for Bipolar Disorder - wmwtl">
            <a:extLst>
              <a:ext uri="{FF2B5EF4-FFF2-40B4-BE49-F238E27FC236}">
                <a16:creationId xmlns:a16="http://schemas.microsoft.com/office/drawing/2014/main" id="{4EB3EB41-BD5A-1AB0-193F-22D6F3CD43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99" y="5352993"/>
            <a:ext cx="1596573" cy="84012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12" name="Picture 11" descr="Bipolar Disorder - paths">
            <a:extLst>
              <a:ext uri="{FF2B5EF4-FFF2-40B4-BE49-F238E27FC236}">
                <a16:creationId xmlns:a16="http://schemas.microsoft.com/office/drawing/2014/main" id="{FEBC0D67-A011-5FC6-6174-71CF74B7DD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54541" y="1886857"/>
            <a:ext cx="3746749" cy="285205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A8473F6-5C1B-50A4-CFD1-17C1F27D5B7C}"/>
              </a:ext>
            </a:extLst>
          </p:cNvPr>
          <p:cNvSpPr txBox="1"/>
          <p:nvPr/>
        </p:nvSpPr>
        <p:spPr>
          <a:xfrm>
            <a:off x="3989875" y="4941544"/>
            <a:ext cx="164242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Falzon , 2019</a:t>
            </a:r>
          </a:p>
        </p:txBody>
      </p:sp>
    </p:spTree>
    <p:extLst>
      <p:ext uri="{BB962C8B-B14F-4D97-AF65-F5344CB8AC3E}">
        <p14:creationId xmlns:p14="http://schemas.microsoft.com/office/powerpoint/2010/main" val="4516408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4F3B7-35E4-A54D-3335-61BE4A538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371" y="79830"/>
            <a:ext cx="11035066" cy="1223118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accent1">
                    <a:lumMod val="49000"/>
                  </a:schemeClr>
                </a:solidFill>
                <a:latin typeface="Cooper Black"/>
              </a:rPr>
              <a:t>Contemporary</a:t>
            </a:r>
            <a:r>
              <a:rPr lang="en-GB" dirty="0">
                <a:solidFill>
                  <a:schemeClr val="accent1">
                    <a:lumMod val="49000"/>
                  </a:schemeClr>
                </a:solidFill>
                <a:latin typeface="Cooper Black"/>
              </a:rPr>
              <a:t> treatment ,</a:t>
            </a:r>
            <a:r>
              <a:rPr lang="en-GB" dirty="0">
                <a:solidFill>
                  <a:schemeClr val="accent1">
                    <a:lumMod val="49000"/>
                  </a:schemeClr>
                </a:solidFill>
              </a:rPr>
              <a:t> </a:t>
            </a:r>
            <a:r>
              <a:rPr lang="en-GB" dirty="0">
                <a:solidFill>
                  <a:schemeClr val="accent1">
                    <a:lumMod val="49000"/>
                  </a:schemeClr>
                </a:solidFill>
                <a:latin typeface="Cooper Black"/>
              </a:rPr>
              <a:t>Context , critique , recommendations ,conclusions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BB8650C-657C-B5B9-41C6-FDAE86E498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CCC9C12-08C3-F58A-0DCD-897E55BB2D56}"/>
              </a:ext>
            </a:extLst>
          </p:cNvPr>
          <p:cNvSpPr/>
          <p:nvPr/>
        </p:nvSpPr>
        <p:spPr>
          <a:xfrm>
            <a:off x="233886" y="1357059"/>
            <a:ext cx="4530401" cy="2730645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dirty="0">
              <a:latin typeface="Arial"/>
              <a:ea typeface="+mn-lt"/>
              <a:cs typeface="Arial"/>
            </a:endParaRPr>
          </a:p>
          <a:p>
            <a:pPr algn="ctr"/>
            <a:r>
              <a:rPr lang="en-GB" b="1">
                <a:solidFill>
                  <a:schemeClr val="tx1"/>
                </a:solidFill>
                <a:latin typeface="Arial"/>
                <a:ea typeface="+mn-lt"/>
                <a:cs typeface="Arial"/>
              </a:rPr>
              <a:t>3) Treatment</a:t>
            </a:r>
            <a:endParaRPr lang="en-GB" b="1" dirty="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algn="ctr"/>
            <a:r>
              <a:rPr lang="en-GB" b="1">
                <a:solidFill>
                  <a:schemeClr val="tx1"/>
                </a:solidFill>
                <a:latin typeface="Arial"/>
                <a:ea typeface="+mn-lt"/>
                <a:cs typeface="Arial"/>
              </a:rPr>
              <a:t>Acute: </a:t>
            </a:r>
            <a:r>
              <a:rPr lang="en-GB">
                <a:solidFill>
                  <a:schemeClr val="tx1"/>
                </a:solidFill>
                <a:latin typeface="Arial"/>
                <a:ea typeface="+mn-lt"/>
                <a:cs typeface="Arial"/>
              </a:rPr>
              <a:t>ECT, if severe, is used </a:t>
            </a: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alongside antipsychotics plus mood stabilisers (lithium, valproate).</a:t>
            </a:r>
          </a:p>
          <a:p>
            <a:pPr algn="ctr"/>
            <a:r>
              <a:rPr lang="en-GB" b="1" dirty="0">
                <a:solidFill>
                  <a:schemeClr val="tx1"/>
                </a:solidFill>
                <a:latin typeface="Arial"/>
                <a:cs typeface="Arial"/>
              </a:rPr>
              <a:t>Maintenance: </a:t>
            </a: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Lithium is the best choice for relapse prevention and suicide reduction; psychosocial (psychoeducation/CBT) facilitate recovery (Geddes and </a:t>
            </a:r>
            <a:r>
              <a:rPr lang="en-GB" dirty="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Miklowitz</a:t>
            </a: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, 2020; Lovegrove, 2017).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endParaRPr lang="en-GB" dirty="0">
              <a:latin typeface="Arial"/>
              <a:cs typeface="Arial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49765F5-0EEC-FFC1-DA5E-91DBB19FB5FA}"/>
              </a:ext>
            </a:extLst>
          </p:cNvPr>
          <p:cNvSpPr/>
          <p:nvPr/>
        </p:nvSpPr>
        <p:spPr>
          <a:xfrm>
            <a:off x="6101600" y="1358785"/>
            <a:ext cx="4549306" cy="2068036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solidFill>
                  <a:schemeClr val="tx1"/>
                </a:solidFill>
                <a:latin typeface="Arial"/>
                <a:ea typeface="+mn-lt"/>
                <a:cs typeface="Arial"/>
              </a:rPr>
              <a:t>4) Social / policy </a:t>
            </a:r>
          </a:p>
          <a:p>
            <a:pPr algn="ctr"/>
            <a:r>
              <a:rPr lang="en-GB">
                <a:solidFill>
                  <a:schemeClr val="tx1"/>
                </a:solidFill>
                <a:latin typeface="Arial"/>
                <a:ea typeface="+mn-lt"/>
                <a:cs typeface="Arial"/>
              </a:rPr>
              <a:t>Access and recovery are restricted by stigma and cultural beliefs (Rose et al., 2007; Patel et al., 2018</a:t>
            </a:r>
            <a:endParaRPr lang="en-GB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Focus on funding community bipolar teams, lithium monitoring, and </a:t>
            </a:r>
            <a:r>
              <a:rPr lang="en-GB">
                <a:solidFill>
                  <a:schemeClr val="tx1"/>
                </a:solidFill>
                <a:latin typeface="Arial"/>
                <a:ea typeface="+mn-lt"/>
                <a:cs typeface="Arial"/>
              </a:rPr>
              <a:t>anti-stigma</a:t>
            </a: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 programs (NHS England, 2019).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CA89698D-6426-EFFA-AAEA-00E93831F95B}"/>
              </a:ext>
            </a:extLst>
          </p:cNvPr>
          <p:cNvSpPr/>
          <p:nvPr/>
        </p:nvSpPr>
        <p:spPr>
          <a:xfrm>
            <a:off x="236610" y="4377522"/>
            <a:ext cx="4516741" cy="2236057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5) Recommendations</a:t>
            </a:r>
            <a:endParaRPr lang="en-US" b="1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>
                <a:solidFill>
                  <a:schemeClr val="tx1"/>
                </a:solidFill>
                <a:latin typeface="Arial"/>
                <a:ea typeface="+mn-lt"/>
                <a:cs typeface="Arial"/>
              </a:rPr>
              <a:t>Improve and expand community-based specialist bipolar services (NHS England, 2019).</a:t>
            </a:r>
            <a:endParaRPr lang="en-GB" dirty="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algn="ctr"/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Make sure lithium monitoring and perinatal </a:t>
            </a:r>
            <a:r>
              <a:rPr lang="en-GB">
                <a:solidFill>
                  <a:schemeClr val="tx1"/>
                </a:solidFill>
                <a:latin typeface="Arial"/>
                <a:ea typeface="+mn-lt"/>
                <a:cs typeface="Arial"/>
              </a:rPr>
              <a:t>counselling are in place (Poels et al., 2018; World Health Organization, 2022)</a:t>
            </a:r>
            <a:endParaRPr lang="en-GB" sz="120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3A079C3-48B5-4B84-A127-16E9E5E09F2C}"/>
              </a:ext>
            </a:extLst>
          </p:cNvPr>
          <p:cNvSpPr/>
          <p:nvPr/>
        </p:nvSpPr>
        <p:spPr>
          <a:xfrm>
            <a:off x="8667119" y="3626736"/>
            <a:ext cx="3280620" cy="2550536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solidFill>
                  <a:schemeClr val="tx1"/>
                </a:solidFill>
                <a:latin typeface="Arial"/>
                <a:ea typeface="+mn-lt"/>
                <a:cs typeface="Arial"/>
              </a:rPr>
              <a:t>7) Conclusion</a:t>
            </a:r>
            <a:endParaRPr lang="en-GB" b="1" dirty="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algn="ctr"/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The use of evidence-based medications (e.g. lithium) along with psychosocial support and </a:t>
            </a:r>
            <a:r>
              <a:rPr lang="en-GB">
                <a:solidFill>
                  <a:schemeClr val="tx1"/>
                </a:solidFill>
                <a:latin typeface="Arial"/>
                <a:ea typeface="+mn-lt"/>
                <a:cs typeface="Arial"/>
              </a:rPr>
              <a:t>anti-stigma</a:t>
            </a: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 action is important for improving outcomes (WHO, 2018).</a:t>
            </a: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9623218-33E8-D3C0-47E5-AC70664F5D61}"/>
              </a:ext>
            </a:extLst>
          </p:cNvPr>
          <p:cNvSpPr/>
          <p:nvPr/>
        </p:nvSpPr>
        <p:spPr>
          <a:xfrm>
            <a:off x="4910788" y="3939267"/>
            <a:ext cx="3319356" cy="222309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chemeClr val="tx1"/>
                </a:solidFill>
                <a:latin typeface="Arial"/>
                <a:ea typeface="+mn-lt"/>
                <a:cs typeface="Arial"/>
              </a:rPr>
              <a:t>6) Critique</a:t>
            </a:r>
            <a:endParaRPr lang="en-GB" dirty="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algn="ctr"/>
            <a:r>
              <a:rPr lang="en-GB">
                <a:solidFill>
                  <a:schemeClr val="tx1"/>
                </a:solidFill>
                <a:latin typeface="Arial"/>
                <a:ea typeface="+mn-lt"/>
                <a:cs typeface="Arial"/>
              </a:rPr>
              <a:t>Investing too much time, effort, and capital in biomedical interventions causes inequitable outcomes and exacerbates the recovery process ( WHO , 2020).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225783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2B4A55-D5B9-E51A-6D8C-DD49824231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1600">
                <a:latin typeface="Arial"/>
                <a:cs typeface="Arial"/>
              </a:rPr>
              <a:t>Falzon, D. (2019). </a:t>
            </a:r>
            <a:r>
              <a:rPr lang="en-GB" sz="1600" i="1">
                <a:latin typeface="Arial"/>
                <a:cs typeface="Arial"/>
              </a:rPr>
              <a:t>Bipolar Disorder - Paths</a:t>
            </a:r>
            <a:r>
              <a:rPr lang="en-GB" sz="1600">
                <a:latin typeface="Arial"/>
                <a:cs typeface="Arial"/>
              </a:rPr>
              <a:t>. [online] Paths. Available at: </a:t>
            </a:r>
            <a:r>
              <a:rPr lang="en-GB" sz="1600" dirty="0">
                <a:latin typeface="Arial"/>
                <a:cs typeface="Arial"/>
                <a:hlinkClick r:id="rId3"/>
              </a:rPr>
              <a:t>https://paths.care/resources/bipolar-disorder/</a:t>
            </a:r>
            <a:r>
              <a:rPr lang="en-GB" sz="1600">
                <a:latin typeface="Arial"/>
                <a:cs typeface="Arial"/>
              </a:rPr>
              <a:t> [Accessed 30 June 2026].</a:t>
            </a:r>
          </a:p>
          <a:p>
            <a:r>
              <a:rPr lang="en-GB" sz="1600">
                <a:latin typeface="Arial"/>
                <a:cs typeface="Arial"/>
              </a:rPr>
              <a:t>Geddes, J.R. and Miklowitz, D.J. (2020). Treatment of bipolar disorder. </a:t>
            </a:r>
            <a:r>
              <a:rPr lang="en-GB" sz="1600" i="1">
                <a:latin typeface="Arial"/>
                <a:cs typeface="Arial"/>
              </a:rPr>
              <a:t>The Lancet</a:t>
            </a:r>
            <a:r>
              <a:rPr lang="en-GB" sz="1600">
                <a:latin typeface="Arial"/>
                <a:cs typeface="Arial"/>
              </a:rPr>
              <a:t>, [online] 381(9878), pp.1672–1682. doi:10.1016/s0140-6736(13)60857-0.</a:t>
            </a:r>
            <a:endParaRPr lang="en-GB" sz="1600"/>
          </a:p>
          <a:p>
            <a:r>
              <a:rPr lang="en-GB" sz="1600" dirty="0">
                <a:latin typeface="Arial"/>
                <a:cs typeface="Arial"/>
              </a:rPr>
              <a:t>Grande, I., Berk, M., </a:t>
            </a:r>
            <a:r>
              <a:rPr lang="en-GB" sz="1600" dirty="0" err="1">
                <a:latin typeface="Arial"/>
                <a:cs typeface="Arial"/>
              </a:rPr>
              <a:t>Birmaher</a:t>
            </a:r>
            <a:r>
              <a:rPr lang="en-GB" sz="1600" dirty="0">
                <a:latin typeface="Arial"/>
                <a:cs typeface="Arial"/>
              </a:rPr>
              <a:t>, B. and Vieta, E. (2016). Bipolar disorder. </a:t>
            </a:r>
            <a:r>
              <a:rPr lang="en-GB" sz="1600" i="1" dirty="0">
                <a:latin typeface="Arial"/>
                <a:cs typeface="Arial"/>
              </a:rPr>
              <a:t>The Lancet</a:t>
            </a:r>
            <a:r>
              <a:rPr lang="en-GB" sz="1600" dirty="0">
                <a:latin typeface="Arial"/>
                <a:cs typeface="Arial"/>
              </a:rPr>
              <a:t>, [online] 387(10027), pp.1561–1572. doi:10.1016/s0140-6736(15)00241-x.</a:t>
            </a:r>
            <a:endParaRPr lang="en-GB" sz="1600"/>
          </a:p>
          <a:p>
            <a:r>
              <a:rPr lang="en-GB" sz="1600" dirty="0">
                <a:latin typeface="Arial"/>
                <a:cs typeface="Arial"/>
              </a:rPr>
              <a:t>Lovegrove, J. (2017). </a:t>
            </a:r>
            <a:r>
              <a:rPr lang="en-GB" sz="1600" i="1" dirty="0">
                <a:latin typeface="Arial"/>
                <a:cs typeface="Arial"/>
              </a:rPr>
              <a:t>Sherlock </a:t>
            </a:r>
            <a:r>
              <a:rPr lang="en-GB" sz="1600" i="1" dirty="0" err="1">
                <a:latin typeface="Arial"/>
                <a:cs typeface="Arial"/>
              </a:rPr>
              <a:t>holmes</a:t>
            </a:r>
            <a:r>
              <a:rPr lang="en-GB" sz="1600" i="1" dirty="0">
                <a:latin typeface="Arial"/>
                <a:cs typeface="Arial"/>
              </a:rPr>
              <a:t> and the </a:t>
            </a:r>
            <a:r>
              <a:rPr lang="en-GB" sz="1600" i="1" dirty="0" err="1">
                <a:latin typeface="Arial"/>
                <a:cs typeface="Arial"/>
              </a:rPr>
              <a:t>miskatonic</a:t>
            </a:r>
            <a:r>
              <a:rPr lang="en-GB" sz="1600" i="1" dirty="0">
                <a:latin typeface="Arial"/>
                <a:cs typeface="Arial"/>
              </a:rPr>
              <a:t> monstrosities</a:t>
            </a:r>
            <a:r>
              <a:rPr lang="en-GB" sz="1600" dirty="0">
                <a:latin typeface="Arial"/>
                <a:cs typeface="Arial"/>
              </a:rPr>
              <a:t>. Titan Books (US, CA).</a:t>
            </a:r>
            <a:endParaRPr lang="en-GB" sz="1600"/>
          </a:p>
          <a:p>
            <a:r>
              <a:rPr lang="en-GB" sz="1600" dirty="0">
                <a:latin typeface="Arial"/>
                <a:cs typeface="Arial"/>
              </a:rPr>
              <a:t>NHS England (2019). </a:t>
            </a:r>
            <a:r>
              <a:rPr lang="en-GB" sz="1600" i="1" dirty="0">
                <a:latin typeface="Arial"/>
                <a:cs typeface="Arial"/>
              </a:rPr>
              <a:t>NHS </a:t>
            </a:r>
            <a:r>
              <a:rPr lang="en-GB" sz="1600" i="1" dirty="0" err="1">
                <a:latin typeface="Arial"/>
                <a:cs typeface="Arial"/>
              </a:rPr>
              <a:t>england</a:t>
            </a:r>
            <a:r>
              <a:rPr lang="en-GB" sz="1600" i="1" dirty="0">
                <a:latin typeface="Arial"/>
                <a:cs typeface="Arial"/>
              </a:rPr>
              <a:t> » NHS long term plan to tackle major killer conditions and save up to half a million lives</a:t>
            </a:r>
            <a:r>
              <a:rPr lang="en-GB" sz="1600" dirty="0">
                <a:latin typeface="Arial"/>
                <a:cs typeface="Arial"/>
              </a:rPr>
              <a:t>. [online] England.nhs.uk. Available at: </a:t>
            </a:r>
            <a:r>
              <a:rPr lang="en-GB" sz="1600" dirty="0">
                <a:latin typeface="Arial"/>
                <a:cs typeface="Arial"/>
                <a:hlinkClick r:id="rId4"/>
              </a:rPr>
              <a:t>https://www.england.nhs.uk/2019/01/long-term-plan/</a:t>
            </a:r>
            <a:r>
              <a:rPr lang="en-GB" sz="1600" dirty="0">
                <a:latin typeface="Arial"/>
                <a:cs typeface="Arial"/>
              </a:rPr>
              <a:t> [Accessed 30 June 2026].</a:t>
            </a:r>
            <a:endParaRPr lang="en-GB" sz="1600"/>
          </a:p>
          <a:p>
            <a:r>
              <a:rPr lang="en-GB" sz="1600" dirty="0">
                <a:latin typeface="Arial"/>
                <a:cs typeface="Arial"/>
              </a:rPr>
              <a:t>Poels, E.M.P., </a:t>
            </a:r>
            <a:r>
              <a:rPr lang="en-GB" sz="1600" dirty="0" err="1">
                <a:latin typeface="Arial"/>
                <a:cs typeface="Arial"/>
              </a:rPr>
              <a:t>Bijma</a:t>
            </a:r>
            <a:r>
              <a:rPr lang="en-GB" sz="1600" dirty="0">
                <a:latin typeface="Arial"/>
                <a:cs typeface="Arial"/>
              </a:rPr>
              <a:t>, H.H., </a:t>
            </a:r>
            <a:r>
              <a:rPr lang="en-GB" sz="1600" dirty="0" err="1">
                <a:latin typeface="Arial"/>
                <a:cs typeface="Arial"/>
              </a:rPr>
              <a:t>Galbally</a:t>
            </a:r>
            <a:r>
              <a:rPr lang="en-GB" sz="1600" dirty="0">
                <a:latin typeface="Arial"/>
                <a:cs typeface="Arial"/>
              </a:rPr>
              <a:t>, M. and Bergink, V. (2018). Lithium during pregnancy and after delivery: A review. </a:t>
            </a:r>
            <a:r>
              <a:rPr lang="en-GB" sz="1600" i="1" dirty="0">
                <a:latin typeface="Arial"/>
                <a:cs typeface="Arial"/>
              </a:rPr>
              <a:t>International Journal of Bipolar Disorders</a:t>
            </a:r>
            <a:r>
              <a:rPr lang="en-GB" sz="1600" dirty="0">
                <a:latin typeface="Arial"/>
                <a:cs typeface="Arial"/>
              </a:rPr>
              <a:t>, [online] 6(1). doi:10.1186/s40345-018-0135-7.</a:t>
            </a:r>
            <a:endParaRPr lang="en-GB" sz="1600"/>
          </a:p>
          <a:p>
            <a:r>
              <a:rPr lang="en-GB" sz="1600" dirty="0">
                <a:latin typeface="Arial"/>
                <a:cs typeface="Arial"/>
              </a:rPr>
              <a:t>ResearchGate (2024). </a:t>
            </a:r>
            <a:r>
              <a:rPr lang="en-GB" sz="1600" i="1" dirty="0">
                <a:latin typeface="Arial"/>
                <a:cs typeface="Arial"/>
              </a:rPr>
              <a:t>Ross J. Baldessarini</a:t>
            </a:r>
            <a:r>
              <a:rPr lang="en-GB" sz="1600" dirty="0">
                <a:latin typeface="Arial"/>
                <a:cs typeface="Arial"/>
              </a:rPr>
              <a:t>. [online] ResearchGate. Available at: </a:t>
            </a:r>
            <a:r>
              <a:rPr lang="en-GB" sz="1600" dirty="0">
                <a:latin typeface="Arial"/>
                <a:cs typeface="Arial"/>
                <a:hlinkClick r:id="rId5"/>
              </a:rPr>
              <a:t>https://www.researchgate.net/scientific-contributions/ross-j-baldessarini-38827979</a:t>
            </a:r>
            <a:r>
              <a:rPr lang="en-GB" sz="1600" dirty="0">
                <a:latin typeface="Arial"/>
                <a:cs typeface="Arial"/>
              </a:rPr>
              <a:t> </a:t>
            </a:r>
            <a:r>
              <a:rPr lang="en-GB" sz="1600">
                <a:latin typeface="Arial"/>
                <a:cs typeface="Arial"/>
              </a:rPr>
              <a:t>[Accessed 1 July 2026].</a:t>
            </a:r>
            <a:endParaRPr lang="en-GB" sz="1600"/>
          </a:p>
          <a:p>
            <a:r>
              <a:rPr lang="en-GB" sz="1600" dirty="0">
                <a:latin typeface="Arial"/>
                <a:cs typeface="Arial"/>
              </a:rPr>
              <a:t>WHO (2026). </a:t>
            </a:r>
            <a:r>
              <a:rPr lang="en-GB" sz="1600" i="1" dirty="0">
                <a:latin typeface="Arial"/>
                <a:cs typeface="Arial"/>
              </a:rPr>
              <a:t>ICD-11 for mortality and morbidity Statistics</a:t>
            </a:r>
            <a:r>
              <a:rPr lang="en-GB" sz="1600" dirty="0">
                <a:latin typeface="Arial"/>
                <a:cs typeface="Arial"/>
              </a:rPr>
              <a:t>. [online] Who.int. Available at: </a:t>
            </a:r>
            <a:r>
              <a:rPr lang="en-GB" sz="1600" dirty="0">
                <a:latin typeface="Arial"/>
                <a:cs typeface="Arial"/>
                <a:hlinkClick r:id="rId6"/>
              </a:rPr>
              <a:t>https://icd.who.int/browse/2026-01/mms/en</a:t>
            </a:r>
            <a:r>
              <a:rPr lang="en-GB" sz="1600">
                <a:latin typeface="Arial"/>
                <a:cs typeface="Arial"/>
              </a:rPr>
              <a:t> [Accessed 1 July 2026].</a:t>
            </a:r>
            <a:endParaRPr lang="en-GB" sz="1600"/>
          </a:p>
          <a:p>
            <a:r>
              <a:rPr lang="en-GB" sz="1600">
                <a:latin typeface="Arial"/>
                <a:cs typeface="Arial"/>
              </a:rPr>
              <a:t>World Health Organization (2022). </a:t>
            </a:r>
            <a:r>
              <a:rPr lang="en-GB" sz="1600" i="1">
                <a:latin typeface="Arial"/>
                <a:cs typeface="Arial"/>
              </a:rPr>
              <a:t>International classification of diseases (ICD)</a:t>
            </a:r>
            <a:r>
              <a:rPr lang="en-GB" sz="1600">
                <a:latin typeface="Arial"/>
                <a:cs typeface="Arial"/>
              </a:rPr>
              <a:t>. [online] </a:t>
            </a:r>
            <a:r>
              <a:rPr lang="en-GB" sz="1600" dirty="0">
                <a:latin typeface="Arial"/>
                <a:cs typeface="Arial"/>
                <a:hlinkClick r:id="rId7"/>
              </a:rPr>
              <a:t>Www.who.int</a:t>
            </a:r>
            <a:r>
              <a:rPr lang="en-GB" sz="1600">
                <a:latin typeface="Arial"/>
                <a:cs typeface="Arial"/>
              </a:rPr>
              <a:t>. Available at: </a:t>
            </a:r>
            <a:r>
              <a:rPr lang="en-GB" sz="1600" dirty="0">
                <a:latin typeface="Arial"/>
                <a:cs typeface="Arial"/>
                <a:hlinkClick r:id="rId8"/>
              </a:rPr>
              <a:t>https://www.who.int/standards/classifications/classification-of-diseases</a:t>
            </a:r>
            <a:r>
              <a:rPr lang="en-GB" sz="1600" dirty="0">
                <a:latin typeface="Arial"/>
                <a:cs typeface="Arial"/>
              </a:rPr>
              <a:t>.</a:t>
            </a:r>
            <a:endParaRPr lang="en-GB" sz="1600"/>
          </a:p>
          <a:p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20A7551-A6F2-BA66-CD75-C332E7A6C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z="2000">
                <a:solidFill>
                  <a:schemeClr val="tx1"/>
                </a:solidFill>
              </a:rPr>
              <a:t>References</a:t>
            </a:r>
            <a:r>
              <a:rPr lang="en-US" sz="2000" dirty="0"/>
              <a:t>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50B163-D990-90D8-6F2C-3F16E421B0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1362059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DashVTI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DashVTI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Das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E0E31462-65AE-4087-9B94-B3347EE711B2}" vid="{CA8B31CB-369F-4872-A917-A9EAAF9182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76CE1C2-24FF-4125-B61C-AD39973FCD0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AF23494-F630-4E01-81EA-AA2F2975971E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A27D135F-652A-4667-A553-71B83EC65BB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443</Words>
  <Application>Microsoft Office PowerPoint</Application>
  <PresentationFormat>Widescreen</PresentationFormat>
  <Paragraphs>126</Paragraphs>
  <Slides>4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DashVTI</vt:lpstr>
      <vt:lpstr>Bipolar Disorder : Historical &amp; contemporary treatment and care   </vt:lpstr>
      <vt:lpstr>Bipolar disorder: Historical &amp; Contemporary treatment and care</vt:lpstr>
      <vt:lpstr>Contemporary treatment , Context , critique , recommendations ,conclusions</vt:lpstr>
      <vt:lpstr>Falzon, D. (2019). Bipolar Disorder - Paths. [online] Paths. Available at: https://paths.care/resources/bipolar-disorder/ [Accessed 30 June 2026]. Geddes, J.R. and Miklowitz, D.J. (2020). Treatment of bipolar disorder. The Lancet, [online] 381(9878), pp.1672–1682. doi:10.1016/s0140-6736(13)60857-0. Grande, I., Berk, M., Birmaher, B. and Vieta, E. (2016). Bipolar disorder. The Lancet, [online] 387(10027), pp.1561–1572. doi:10.1016/s0140-6736(15)00241-x. Lovegrove, J. (2017). Sherlock holmes and the miskatonic monstrosities. Titan Books (US, CA). NHS England (2019). NHS england » NHS long term plan to tackle major killer conditions and save up to half a million lives. [online] England.nhs.uk. Available at: https://www.england.nhs.uk/2019/01/long-term-plan/ [Accessed 30 June 2026]. Poels, E.M.P., Bijma, H.H., Galbally, M. and Bergink, V. (2018). Lithium during pregnancy and after delivery: A review. International Journal of Bipolar Disorders, [online] 6(1). doi:10.1186/s40345-018-0135-7. ResearchGate (2024). Ross J. Baldessarini. [online] ResearchGate. Available at: https://www.researchgate.net/scientific-contributions/ross-j-baldessarini-38827979 [Accessed 1 July 2026]. WHO (2026). ICD-11 for mortality and morbidity Statistics. [online] Who.int. Available at: https://icd.who.int/browse/2026-01/mms/en [Accessed 1 July 2026]. World Health Organization (2022). International classification of diseases (ICD). [online] Www.who.int. Available at: https://www.who.int/standards/classifications/classification-of-diseases.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674</cp:revision>
  <dcterms:created xsi:type="dcterms:W3CDTF">2026-07-03T19:21:04Z</dcterms:created>
  <dcterms:modified xsi:type="dcterms:W3CDTF">2026-07-06T08:33:15Z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  <property fmtid="{D5CDD505-2E9C-101B-9397-08002B2CF9AE}" pid="4" name="ClassificationContentMarkingFooterLocations">
    <vt:lpwstr>Depth:8</vt:lpwstr>
  </property>
  <property fmtid="{D5CDD505-2E9C-101B-9397-08002B2CF9AE}" pid="5" name="ClassificationContentMarkingFooterText">
    <vt:lpwstr>Classified as Microsoft Confidential</vt:lpwstr>
  </property>
</Properties>
</file>