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74"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109" autoAdjust="0"/>
  </p:normalViewPr>
  <p:slideViewPr>
    <p:cSldViewPr snapToGrid="0">
      <p:cViewPr varScale="1">
        <p:scale>
          <a:sx n="63" d="100"/>
          <a:sy n="63" d="100"/>
        </p:scale>
        <p:origin x="9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kan Paca (2010132)" userId="2ad0b603-7620-4447-98c8-0672028e1a60" providerId="ADAL" clId="{8DD7DBD5-ED3E-4C59-A92F-E48EB1A0A38A}"/>
    <pc:docChg chg="undo custSel modSld">
      <pc:chgData name="Erkan Paca (2010132)" userId="2ad0b603-7620-4447-98c8-0672028e1a60" providerId="ADAL" clId="{8DD7DBD5-ED3E-4C59-A92F-E48EB1A0A38A}" dt="2023-09-11T19:47:42.958" v="164"/>
      <pc:docMkLst>
        <pc:docMk/>
      </pc:docMkLst>
      <pc:sldChg chg="addSp delSp modSp mod">
        <pc:chgData name="Erkan Paca (2010132)" userId="2ad0b603-7620-4447-98c8-0672028e1a60" providerId="ADAL" clId="{8DD7DBD5-ED3E-4C59-A92F-E48EB1A0A38A}" dt="2023-09-11T19:47:11.815" v="36"/>
        <pc:sldMkLst>
          <pc:docMk/>
          <pc:sldMk cId="2269368652" sldId="257"/>
        </pc:sldMkLst>
        <pc:spChg chg="add del mod">
          <ac:chgData name="Erkan Paca (2010132)" userId="2ad0b603-7620-4447-98c8-0672028e1a60" providerId="ADAL" clId="{8DD7DBD5-ED3E-4C59-A92F-E48EB1A0A38A}" dt="2023-09-11T19:47:11.815" v="36"/>
          <ac:spMkLst>
            <pc:docMk/>
            <pc:sldMk cId="2269368652" sldId="257"/>
            <ac:spMk id="2" creationId="{3817D4BB-AA81-4C11-9805-0731AFC61143}"/>
          </ac:spMkLst>
        </pc:spChg>
        <pc:graphicFrameChg chg="mod">
          <ac:chgData name="Erkan Paca (2010132)" userId="2ad0b603-7620-4447-98c8-0672028e1a60" providerId="ADAL" clId="{8DD7DBD5-ED3E-4C59-A92F-E48EB1A0A38A}" dt="2023-09-11T19:45:05.761" v="31" actId="14100"/>
          <ac:graphicFrameMkLst>
            <pc:docMk/>
            <pc:sldMk cId="2269368652" sldId="257"/>
            <ac:graphicFrameMk id="5" creationId="{EC6DAE90-87AE-40D6-A72C-B74AEB4B3B6E}"/>
          </ac:graphicFrameMkLst>
        </pc:graphicFrameChg>
        <pc:graphicFrameChg chg="add del mod">
          <ac:chgData name="Erkan Paca (2010132)" userId="2ad0b603-7620-4447-98c8-0672028e1a60" providerId="ADAL" clId="{8DD7DBD5-ED3E-4C59-A92F-E48EB1A0A38A}" dt="2023-09-11T19:44:04.550" v="25" actId="12084"/>
          <ac:graphicFrameMkLst>
            <pc:docMk/>
            <pc:sldMk cId="2269368652" sldId="257"/>
            <ac:graphicFrameMk id="6" creationId="{43D3686A-FB17-4D55-8BCF-AFD67D13E5C2}"/>
          </ac:graphicFrameMkLst>
        </pc:graphicFrameChg>
      </pc:sldChg>
      <pc:sldChg chg="modSp mod setBg">
        <pc:chgData name="Erkan Paca (2010132)" userId="2ad0b603-7620-4447-98c8-0672028e1a60" providerId="ADAL" clId="{8DD7DBD5-ED3E-4C59-A92F-E48EB1A0A38A}" dt="2023-09-11T19:47:42.958" v="164"/>
        <pc:sldMkLst>
          <pc:docMk/>
          <pc:sldMk cId="3931768856" sldId="258"/>
        </pc:sldMkLst>
        <pc:spChg chg="mod">
          <ac:chgData name="Erkan Paca (2010132)" userId="2ad0b603-7620-4447-98c8-0672028e1a60" providerId="ADAL" clId="{8DD7DBD5-ED3E-4C59-A92F-E48EB1A0A38A}" dt="2023-09-11T19:46:11.468" v="33" actId="1076"/>
          <ac:spMkLst>
            <pc:docMk/>
            <pc:sldMk cId="3931768856" sldId="258"/>
            <ac:spMk id="2" creationId="{F5089236-2485-49E4-BF2A-BD5C9F9412A5}"/>
          </ac:spMkLst>
        </pc:spChg>
      </pc:sldChg>
      <pc:sldChg chg="modSp">
        <pc:chgData name="Erkan Paca (2010132)" userId="2ad0b603-7620-4447-98c8-0672028e1a60" providerId="ADAL" clId="{8DD7DBD5-ED3E-4C59-A92F-E48EB1A0A38A}" dt="2023-09-11T19:47:11.815" v="36"/>
        <pc:sldMkLst>
          <pc:docMk/>
          <pc:sldMk cId="1530706435" sldId="259"/>
        </pc:sldMkLst>
        <pc:spChg chg="mod">
          <ac:chgData name="Erkan Paca (2010132)" userId="2ad0b603-7620-4447-98c8-0672028e1a60" providerId="ADAL" clId="{8DD7DBD5-ED3E-4C59-A92F-E48EB1A0A38A}" dt="2023-09-11T19:47:11.815" v="36"/>
          <ac:spMkLst>
            <pc:docMk/>
            <pc:sldMk cId="1530706435" sldId="259"/>
            <ac:spMk id="2" creationId="{C43744EB-129B-43CB-86B0-D665E5BA5C4F}"/>
          </ac:spMkLst>
        </pc:spChg>
        <pc:graphicFrameChg chg="mod">
          <ac:chgData name="Erkan Paca (2010132)" userId="2ad0b603-7620-4447-98c8-0672028e1a60" providerId="ADAL" clId="{8DD7DBD5-ED3E-4C59-A92F-E48EB1A0A38A}" dt="2023-09-11T19:42:50.502" v="20"/>
          <ac:graphicFrameMkLst>
            <pc:docMk/>
            <pc:sldMk cId="1530706435" sldId="259"/>
            <ac:graphicFrameMk id="6" creationId="{489342CF-4B18-4679-89B3-02D8D14E428E}"/>
          </ac:graphicFrameMkLst>
        </pc:graphicFrameChg>
      </pc:sldChg>
      <pc:sldChg chg="modSp">
        <pc:chgData name="Erkan Paca (2010132)" userId="2ad0b603-7620-4447-98c8-0672028e1a60" providerId="ADAL" clId="{8DD7DBD5-ED3E-4C59-A92F-E48EB1A0A38A}" dt="2023-09-11T19:47:11.815" v="36"/>
        <pc:sldMkLst>
          <pc:docMk/>
          <pc:sldMk cId="3213801144" sldId="260"/>
        </pc:sldMkLst>
        <pc:spChg chg="mod">
          <ac:chgData name="Erkan Paca (2010132)" userId="2ad0b603-7620-4447-98c8-0672028e1a60" providerId="ADAL" clId="{8DD7DBD5-ED3E-4C59-A92F-E48EB1A0A38A}" dt="2023-09-11T19:47:11.815" v="36"/>
          <ac:spMkLst>
            <pc:docMk/>
            <pc:sldMk cId="3213801144" sldId="260"/>
            <ac:spMk id="2" creationId="{6528396F-2D35-4A09-BFBB-6407665D26F4}"/>
          </ac:spMkLst>
        </pc:spChg>
      </pc:sldChg>
      <pc:sldChg chg="modSp">
        <pc:chgData name="Erkan Paca (2010132)" userId="2ad0b603-7620-4447-98c8-0672028e1a60" providerId="ADAL" clId="{8DD7DBD5-ED3E-4C59-A92F-E48EB1A0A38A}" dt="2023-09-11T19:47:11.815" v="36"/>
        <pc:sldMkLst>
          <pc:docMk/>
          <pc:sldMk cId="544444936" sldId="261"/>
        </pc:sldMkLst>
        <pc:spChg chg="mod">
          <ac:chgData name="Erkan Paca (2010132)" userId="2ad0b603-7620-4447-98c8-0672028e1a60" providerId="ADAL" clId="{8DD7DBD5-ED3E-4C59-A92F-E48EB1A0A38A}" dt="2023-09-11T19:47:11.815" v="36"/>
          <ac:spMkLst>
            <pc:docMk/>
            <pc:sldMk cId="544444936" sldId="261"/>
            <ac:spMk id="2" creationId="{89689310-B0E6-4836-A39D-C5E938E08BFC}"/>
          </ac:spMkLst>
        </pc:spChg>
        <pc:graphicFrameChg chg="mod">
          <ac:chgData name="Erkan Paca (2010132)" userId="2ad0b603-7620-4447-98c8-0672028e1a60" providerId="ADAL" clId="{8DD7DBD5-ED3E-4C59-A92F-E48EB1A0A38A}" dt="2023-09-11T19:42:50.502" v="20"/>
          <ac:graphicFrameMkLst>
            <pc:docMk/>
            <pc:sldMk cId="544444936" sldId="261"/>
            <ac:graphicFrameMk id="4" creationId="{E6C88918-5875-452F-AF8D-6D513BD24919}"/>
          </ac:graphicFrameMkLst>
        </pc:graphicFrameChg>
      </pc:sldChg>
      <pc:sldChg chg="modSp">
        <pc:chgData name="Erkan Paca (2010132)" userId="2ad0b603-7620-4447-98c8-0672028e1a60" providerId="ADAL" clId="{8DD7DBD5-ED3E-4C59-A92F-E48EB1A0A38A}" dt="2023-09-11T19:47:11.815" v="36"/>
        <pc:sldMkLst>
          <pc:docMk/>
          <pc:sldMk cId="1279189639" sldId="264"/>
        </pc:sldMkLst>
        <pc:spChg chg="mod">
          <ac:chgData name="Erkan Paca (2010132)" userId="2ad0b603-7620-4447-98c8-0672028e1a60" providerId="ADAL" clId="{8DD7DBD5-ED3E-4C59-A92F-E48EB1A0A38A}" dt="2023-09-11T19:47:11.815" v="36"/>
          <ac:spMkLst>
            <pc:docMk/>
            <pc:sldMk cId="1279189639" sldId="264"/>
            <ac:spMk id="2" creationId="{18B416CD-744A-4A87-9847-508DFFB920CF}"/>
          </ac:spMkLst>
        </pc:spChg>
      </pc:sldChg>
      <pc:sldChg chg="modSp">
        <pc:chgData name="Erkan Paca (2010132)" userId="2ad0b603-7620-4447-98c8-0672028e1a60" providerId="ADAL" clId="{8DD7DBD5-ED3E-4C59-A92F-E48EB1A0A38A}" dt="2023-09-11T19:47:11.815" v="36"/>
        <pc:sldMkLst>
          <pc:docMk/>
          <pc:sldMk cId="3704287729" sldId="265"/>
        </pc:sldMkLst>
        <pc:spChg chg="mod">
          <ac:chgData name="Erkan Paca (2010132)" userId="2ad0b603-7620-4447-98c8-0672028e1a60" providerId="ADAL" clId="{8DD7DBD5-ED3E-4C59-A92F-E48EB1A0A38A}" dt="2023-09-11T19:47:11.815" v="36"/>
          <ac:spMkLst>
            <pc:docMk/>
            <pc:sldMk cId="3704287729" sldId="265"/>
            <ac:spMk id="2" creationId="{43A22C3A-FCC6-4E1D-8FF2-23B05ED86777}"/>
          </ac:spMkLst>
        </pc:spChg>
        <pc:graphicFrameChg chg="mod">
          <ac:chgData name="Erkan Paca (2010132)" userId="2ad0b603-7620-4447-98c8-0672028e1a60" providerId="ADAL" clId="{8DD7DBD5-ED3E-4C59-A92F-E48EB1A0A38A}" dt="2023-09-11T19:42:50.502" v="20"/>
          <ac:graphicFrameMkLst>
            <pc:docMk/>
            <pc:sldMk cId="3704287729" sldId="265"/>
            <ac:graphicFrameMk id="4" creationId="{A81E89A4-AC11-4DAF-8896-FC388DE225D5}"/>
          </ac:graphicFrameMkLst>
        </pc:graphicFrameChg>
      </pc:sldChg>
      <pc:sldChg chg="modSp">
        <pc:chgData name="Erkan Paca (2010132)" userId="2ad0b603-7620-4447-98c8-0672028e1a60" providerId="ADAL" clId="{8DD7DBD5-ED3E-4C59-A92F-E48EB1A0A38A}" dt="2023-09-11T19:47:11.815" v="36"/>
        <pc:sldMkLst>
          <pc:docMk/>
          <pc:sldMk cId="3298177889" sldId="268"/>
        </pc:sldMkLst>
        <pc:spChg chg="mod">
          <ac:chgData name="Erkan Paca (2010132)" userId="2ad0b603-7620-4447-98c8-0672028e1a60" providerId="ADAL" clId="{8DD7DBD5-ED3E-4C59-A92F-E48EB1A0A38A}" dt="2023-09-11T19:47:11.815" v="36"/>
          <ac:spMkLst>
            <pc:docMk/>
            <pc:sldMk cId="3298177889" sldId="268"/>
            <ac:spMk id="2" creationId="{1B6B8E55-8990-4354-A4D1-E5F3D92FEFEF}"/>
          </ac:spMkLst>
        </pc:spChg>
      </pc:sldChg>
      <pc:sldChg chg="modSp">
        <pc:chgData name="Erkan Paca (2010132)" userId="2ad0b603-7620-4447-98c8-0672028e1a60" providerId="ADAL" clId="{8DD7DBD5-ED3E-4C59-A92F-E48EB1A0A38A}" dt="2023-09-11T19:47:11.815" v="36"/>
        <pc:sldMkLst>
          <pc:docMk/>
          <pc:sldMk cId="4282490544" sldId="269"/>
        </pc:sldMkLst>
        <pc:spChg chg="mod">
          <ac:chgData name="Erkan Paca (2010132)" userId="2ad0b603-7620-4447-98c8-0672028e1a60" providerId="ADAL" clId="{8DD7DBD5-ED3E-4C59-A92F-E48EB1A0A38A}" dt="2023-09-11T19:47:11.815" v="36"/>
          <ac:spMkLst>
            <pc:docMk/>
            <pc:sldMk cId="4282490544" sldId="269"/>
            <ac:spMk id="2" creationId="{E40129B3-EA3E-40E8-9900-CD549280B3F9}"/>
          </ac:spMkLst>
        </pc:spChg>
      </pc:sldChg>
      <pc:sldChg chg="modSp mod">
        <pc:chgData name="Erkan Paca (2010132)" userId="2ad0b603-7620-4447-98c8-0672028e1a60" providerId="ADAL" clId="{8DD7DBD5-ED3E-4C59-A92F-E48EB1A0A38A}" dt="2023-09-11T19:40:49.394" v="5"/>
        <pc:sldMkLst>
          <pc:docMk/>
          <pc:sldMk cId="3845676321" sldId="272"/>
        </pc:sldMkLst>
        <pc:graphicFrameChg chg="mod">
          <ac:chgData name="Erkan Paca (2010132)" userId="2ad0b603-7620-4447-98c8-0672028e1a60" providerId="ADAL" clId="{8DD7DBD5-ED3E-4C59-A92F-E48EB1A0A38A}" dt="2023-09-11T19:40:49.394" v="5"/>
          <ac:graphicFrameMkLst>
            <pc:docMk/>
            <pc:sldMk cId="3845676321" sldId="272"/>
            <ac:graphicFrameMk id="2" creationId="{898008D3-B5C5-4E8A-8E8C-B63F150E374B}"/>
          </ac:graphicFrameMkLst>
        </pc:graphicFrameChg>
      </pc:sldChg>
    </pc:docChg>
  </pc:docChgLst>
</pc:chgInfo>
</file>

<file path=ppt/diagrams/_rels/data15.xml.rels><?xml version="1.0" encoding="UTF-8" standalone="yes"?>
<Relationships xmlns="http://schemas.openxmlformats.org/package/2006/relationships"><Relationship Id="rId1" Type="http://schemas.openxmlformats.org/officeDocument/2006/relationships/hyperlink" Target="https://doi.org/10.1186/s12889-021-10923-5.(Accessed:20/08/2023)" TargetMode="External"/></Relationships>
</file>

<file path=ppt/diagrams/_rels/drawing15.xml.rels><?xml version="1.0" encoding="UTF-8" standalone="yes"?>
<Relationships xmlns="http://schemas.openxmlformats.org/package/2006/relationships"><Relationship Id="rId1" Type="http://schemas.openxmlformats.org/officeDocument/2006/relationships/hyperlink" Target="https://doi.org/10.1186/s12889-021-10923-5.(Accessed:20/08/2023)"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2E4BAD-3979-4AB4-AFDF-2C4E0C1A184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F531109E-6592-4479-A5EA-51B0C707C632}">
      <dgm:prSet/>
      <dgm:spPr/>
      <dgm:t>
        <a:bodyPr/>
        <a:lstStyle/>
        <a:p>
          <a:endParaRPr lang="en-GB"/>
        </a:p>
      </dgm:t>
    </dgm:pt>
    <dgm:pt modelId="{A1946274-3BF7-4445-A90B-47D1DD9EB8C2}" type="parTrans" cxnId="{3B26EB83-1E97-4975-B0D3-E792D5E7EE30}">
      <dgm:prSet/>
      <dgm:spPr/>
      <dgm:t>
        <a:bodyPr/>
        <a:lstStyle/>
        <a:p>
          <a:endParaRPr lang="en-GB"/>
        </a:p>
      </dgm:t>
    </dgm:pt>
    <dgm:pt modelId="{3F048779-28F6-489F-B018-B21496661DD9}" type="sibTrans" cxnId="{3B26EB83-1E97-4975-B0D3-E792D5E7EE30}">
      <dgm:prSet/>
      <dgm:spPr/>
      <dgm:t>
        <a:bodyPr/>
        <a:lstStyle/>
        <a:p>
          <a:endParaRPr lang="en-GB"/>
        </a:p>
      </dgm:t>
    </dgm:pt>
    <dgm:pt modelId="{9CE0ABD3-6948-4AC8-8DEC-BF8CDB8A22C5}">
      <dgm:prSet/>
      <dgm:spPr/>
      <dgm:t>
        <a:bodyPr/>
        <a:lstStyle/>
        <a:p>
          <a:r>
            <a:rPr lang="en-US" dirty="0"/>
            <a:t>Health inequalities are complex and increasing in the UK and globally. But, the evidence that supports the issue needs to be more or far from the right direction. And that needs to be elaborated appropriately so that the right policies can be designed and implemented in a concerted approach to reduce health inequalities. (The Health Foundation, 2022). </a:t>
          </a:r>
          <a:endParaRPr lang="en-GB" dirty="0"/>
        </a:p>
      </dgm:t>
    </dgm:pt>
    <dgm:pt modelId="{B63CB749-1D72-432B-AE18-CC361653914C}" type="parTrans" cxnId="{E9B8AE30-90FC-4097-8721-C1B62F499C03}">
      <dgm:prSet/>
      <dgm:spPr/>
      <dgm:t>
        <a:bodyPr/>
        <a:lstStyle/>
        <a:p>
          <a:endParaRPr lang="en-GB"/>
        </a:p>
      </dgm:t>
    </dgm:pt>
    <dgm:pt modelId="{15827B52-BDA2-47DD-A07B-DBB1AC7DE578}" type="sibTrans" cxnId="{E9B8AE30-90FC-4097-8721-C1B62F499C03}">
      <dgm:prSet/>
      <dgm:spPr/>
      <dgm:t>
        <a:bodyPr/>
        <a:lstStyle/>
        <a:p>
          <a:endParaRPr lang="en-GB"/>
        </a:p>
      </dgm:t>
    </dgm:pt>
    <dgm:pt modelId="{4FF309E0-9096-46FC-8A81-65BF9BE05F94}">
      <dgm:prSet/>
      <dgm:spPr/>
      <dgm:t>
        <a:bodyPr/>
        <a:lstStyle/>
        <a:p>
          <a:r>
            <a:rPr lang="en-US" dirty="0"/>
            <a:t>Examine the problems they encountered before and throughout COVID-19 with numbers and data. Notably, access to healthcare services was difficult for members of Black, Asian, and other ethnic minorities. As a result, they received worse care than the general population cohort. (Sotubo,2021).</a:t>
          </a:r>
          <a:endParaRPr lang="en-GB" dirty="0"/>
        </a:p>
      </dgm:t>
    </dgm:pt>
    <dgm:pt modelId="{C516DE33-7250-4318-888E-38CB455B2E50}" type="parTrans" cxnId="{53758C29-71E0-4DF8-B7A9-E441578730E9}">
      <dgm:prSet/>
      <dgm:spPr/>
      <dgm:t>
        <a:bodyPr/>
        <a:lstStyle/>
        <a:p>
          <a:endParaRPr lang="en-GB"/>
        </a:p>
      </dgm:t>
    </dgm:pt>
    <dgm:pt modelId="{39517E39-DE12-43F4-946B-93E16A598CD1}" type="sibTrans" cxnId="{53758C29-71E0-4DF8-B7A9-E441578730E9}">
      <dgm:prSet/>
      <dgm:spPr/>
      <dgm:t>
        <a:bodyPr/>
        <a:lstStyle/>
        <a:p>
          <a:endParaRPr lang="en-GB"/>
        </a:p>
      </dgm:t>
    </dgm:pt>
    <dgm:pt modelId="{6BF9C8CC-CCDB-4796-ABD0-284FD77E56C6}">
      <dgm:prSet/>
      <dgm:spPr/>
      <dgm:t>
        <a:bodyPr/>
        <a:lstStyle/>
        <a:p>
          <a:r>
            <a:rPr lang="en-US" dirty="0"/>
            <a:t>Social class disparities in health outcomes have persisted despite post-World War II improvements in health, particularly in terms of survival. (Townsend &amp; Davidson, 1982).</a:t>
          </a:r>
          <a:endParaRPr lang="en-GB" dirty="0"/>
        </a:p>
      </dgm:t>
    </dgm:pt>
    <dgm:pt modelId="{3A148022-6BD3-448B-B7D6-049617E53DE9}" type="parTrans" cxnId="{2787AFB6-4536-4630-8CDE-F896108161A7}">
      <dgm:prSet/>
      <dgm:spPr/>
      <dgm:t>
        <a:bodyPr/>
        <a:lstStyle/>
        <a:p>
          <a:endParaRPr lang="en-GB"/>
        </a:p>
      </dgm:t>
    </dgm:pt>
    <dgm:pt modelId="{175B6F9A-BF36-4F53-A0B6-01E231049F61}" type="sibTrans" cxnId="{2787AFB6-4536-4630-8CDE-F896108161A7}">
      <dgm:prSet/>
      <dgm:spPr/>
      <dgm:t>
        <a:bodyPr/>
        <a:lstStyle/>
        <a:p>
          <a:endParaRPr lang="en-GB"/>
        </a:p>
      </dgm:t>
    </dgm:pt>
    <dgm:pt modelId="{64E68F9E-FCB7-4D87-830E-AB8061A3579D}">
      <dgm:prSet/>
      <dgm:spPr/>
      <dgm:t>
        <a:bodyPr/>
        <a:lstStyle/>
        <a:p>
          <a:r>
            <a:rPr lang="en-US" dirty="0"/>
            <a:t>The findings of the Marmot report, which was referenced by NICE, are alarming. Health inequalities in England result in an enormous issue of £5.5bn cost for treating related illnesses and diseases. We must swiftly address these disparities and ensure everyone can access quality healthcare. (NHS England, 2018).</a:t>
          </a:r>
          <a:endParaRPr lang="en-GB" dirty="0"/>
        </a:p>
      </dgm:t>
    </dgm:pt>
    <dgm:pt modelId="{F1AADC40-1F2E-4E09-BF4C-21F9EDDA4E84}" type="parTrans" cxnId="{3D89F85F-57B1-454D-B764-FD266C276CAB}">
      <dgm:prSet/>
      <dgm:spPr/>
      <dgm:t>
        <a:bodyPr/>
        <a:lstStyle/>
        <a:p>
          <a:endParaRPr lang="en-GB"/>
        </a:p>
      </dgm:t>
    </dgm:pt>
    <dgm:pt modelId="{8399EE15-9D11-4139-BD64-4AF3BBCF1CBC}" type="sibTrans" cxnId="{3D89F85F-57B1-454D-B764-FD266C276CAB}">
      <dgm:prSet/>
      <dgm:spPr/>
      <dgm:t>
        <a:bodyPr/>
        <a:lstStyle/>
        <a:p>
          <a:endParaRPr lang="en-GB"/>
        </a:p>
      </dgm:t>
    </dgm:pt>
    <dgm:pt modelId="{5A5A5193-9DA5-45FD-99AE-3EB3FE14634C}" type="pres">
      <dgm:prSet presAssocID="{652E4BAD-3979-4AB4-AFDF-2C4E0C1A1842}" presName="linear" presStyleCnt="0">
        <dgm:presLayoutVars>
          <dgm:animLvl val="lvl"/>
          <dgm:resizeHandles val="exact"/>
        </dgm:presLayoutVars>
      </dgm:prSet>
      <dgm:spPr/>
    </dgm:pt>
    <dgm:pt modelId="{0370AB59-F94E-46D9-9C33-549379510878}" type="pres">
      <dgm:prSet presAssocID="{F531109E-6592-4479-A5EA-51B0C707C632}" presName="parentText" presStyleLbl="node1" presStyleIdx="0" presStyleCnt="1">
        <dgm:presLayoutVars>
          <dgm:chMax val="0"/>
          <dgm:bulletEnabled val="1"/>
        </dgm:presLayoutVars>
      </dgm:prSet>
      <dgm:spPr/>
    </dgm:pt>
    <dgm:pt modelId="{99EC30EE-4881-4076-8FFA-9AF70940B7A4}" type="pres">
      <dgm:prSet presAssocID="{F531109E-6592-4479-A5EA-51B0C707C632}" presName="childText" presStyleLbl="revTx" presStyleIdx="0" presStyleCnt="1">
        <dgm:presLayoutVars>
          <dgm:bulletEnabled val="1"/>
        </dgm:presLayoutVars>
      </dgm:prSet>
      <dgm:spPr/>
    </dgm:pt>
  </dgm:ptLst>
  <dgm:cxnLst>
    <dgm:cxn modelId="{FB69DE07-1B26-4926-9D1E-5A430C8EE412}" type="presOf" srcId="{64E68F9E-FCB7-4D87-830E-AB8061A3579D}" destId="{99EC30EE-4881-4076-8FFA-9AF70940B7A4}" srcOrd="0" destOrd="3" presId="urn:microsoft.com/office/officeart/2005/8/layout/vList2"/>
    <dgm:cxn modelId="{53758C29-71E0-4DF8-B7A9-E441578730E9}" srcId="{F531109E-6592-4479-A5EA-51B0C707C632}" destId="{4FF309E0-9096-46FC-8A81-65BF9BE05F94}" srcOrd="1" destOrd="0" parTransId="{C516DE33-7250-4318-888E-38CB455B2E50}" sibTransId="{39517E39-DE12-43F4-946B-93E16A598CD1}"/>
    <dgm:cxn modelId="{E9B8AE30-90FC-4097-8721-C1B62F499C03}" srcId="{F531109E-6592-4479-A5EA-51B0C707C632}" destId="{9CE0ABD3-6948-4AC8-8DEC-BF8CDB8A22C5}" srcOrd="0" destOrd="0" parTransId="{B63CB749-1D72-432B-AE18-CC361653914C}" sibTransId="{15827B52-BDA2-47DD-A07B-DBB1AC7DE578}"/>
    <dgm:cxn modelId="{D37DA234-8E2F-4FDC-936C-305DDFB8E5E7}" type="presOf" srcId="{6BF9C8CC-CCDB-4796-ABD0-284FD77E56C6}" destId="{99EC30EE-4881-4076-8FFA-9AF70940B7A4}" srcOrd="0" destOrd="2" presId="urn:microsoft.com/office/officeart/2005/8/layout/vList2"/>
    <dgm:cxn modelId="{3D89F85F-57B1-454D-B764-FD266C276CAB}" srcId="{F531109E-6592-4479-A5EA-51B0C707C632}" destId="{64E68F9E-FCB7-4D87-830E-AB8061A3579D}" srcOrd="3" destOrd="0" parTransId="{F1AADC40-1F2E-4E09-BF4C-21F9EDDA4E84}" sibTransId="{8399EE15-9D11-4139-BD64-4AF3BBCF1CBC}"/>
    <dgm:cxn modelId="{3B26EB83-1E97-4975-B0D3-E792D5E7EE30}" srcId="{652E4BAD-3979-4AB4-AFDF-2C4E0C1A1842}" destId="{F531109E-6592-4479-A5EA-51B0C707C632}" srcOrd="0" destOrd="0" parTransId="{A1946274-3BF7-4445-A90B-47D1DD9EB8C2}" sibTransId="{3F048779-28F6-489F-B018-B21496661DD9}"/>
    <dgm:cxn modelId="{B4974A85-5B7B-4076-89A1-91B2879FD32A}" type="presOf" srcId="{9CE0ABD3-6948-4AC8-8DEC-BF8CDB8A22C5}" destId="{99EC30EE-4881-4076-8FFA-9AF70940B7A4}" srcOrd="0" destOrd="0" presId="urn:microsoft.com/office/officeart/2005/8/layout/vList2"/>
    <dgm:cxn modelId="{3CCE92AF-BBE9-461F-A79C-7AF9C11E56C8}" type="presOf" srcId="{652E4BAD-3979-4AB4-AFDF-2C4E0C1A1842}" destId="{5A5A5193-9DA5-45FD-99AE-3EB3FE14634C}" srcOrd="0" destOrd="0" presId="urn:microsoft.com/office/officeart/2005/8/layout/vList2"/>
    <dgm:cxn modelId="{2787AFB6-4536-4630-8CDE-F896108161A7}" srcId="{F531109E-6592-4479-A5EA-51B0C707C632}" destId="{6BF9C8CC-CCDB-4796-ABD0-284FD77E56C6}" srcOrd="2" destOrd="0" parTransId="{3A148022-6BD3-448B-B7D6-049617E53DE9}" sibTransId="{175B6F9A-BF36-4F53-A0B6-01E231049F61}"/>
    <dgm:cxn modelId="{B16F1BE0-5032-4A2F-AAA2-49CC19BE86FE}" type="presOf" srcId="{4FF309E0-9096-46FC-8A81-65BF9BE05F94}" destId="{99EC30EE-4881-4076-8FFA-9AF70940B7A4}" srcOrd="0" destOrd="1" presId="urn:microsoft.com/office/officeart/2005/8/layout/vList2"/>
    <dgm:cxn modelId="{CAFB22FD-2CD4-4651-959A-A0567E957A37}" type="presOf" srcId="{F531109E-6592-4479-A5EA-51B0C707C632}" destId="{0370AB59-F94E-46D9-9C33-549379510878}" srcOrd="0" destOrd="0" presId="urn:microsoft.com/office/officeart/2005/8/layout/vList2"/>
    <dgm:cxn modelId="{8A3CC83E-A77A-46E2-8BBA-787C862799B4}" type="presParOf" srcId="{5A5A5193-9DA5-45FD-99AE-3EB3FE14634C}" destId="{0370AB59-F94E-46D9-9C33-549379510878}" srcOrd="0" destOrd="0" presId="urn:microsoft.com/office/officeart/2005/8/layout/vList2"/>
    <dgm:cxn modelId="{22EEA6BC-6275-4C24-8D10-0D20CE3F77A6}" type="presParOf" srcId="{5A5A5193-9DA5-45FD-99AE-3EB3FE14634C}" destId="{99EC30EE-4881-4076-8FFA-9AF70940B7A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3BB713-A4C6-4BC6-848E-9914EBD2CD2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4E03B8D2-83AF-4A45-BA3D-62611ED7602D}">
      <dgm:prSet custT="1"/>
      <dgm:spPr/>
      <dgm:t>
        <a:bodyPr/>
        <a:lstStyle/>
        <a:p>
          <a:r>
            <a:rPr lang="en-US" sz="1600" dirty="0">
              <a:solidFill>
                <a:schemeClr val="tx1"/>
              </a:solidFill>
              <a:latin typeface="Arial" panose="020B0604020202020204" pitchFamily="34" charset="0"/>
              <a:cs typeface="Arial" panose="020B0604020202020204" pitchFamily="34" charset="0"/>
            </a:rPr>
            <a:t>Interestingly the findings is that the geological health disparities of the UK in the latter part of the 20th century may be linked to societal divisions and changes, suggesting that these divisions were reinforced by selective immigration in local areas, as supported by Brimblecombe, Dorling, and Shaw (1999) &amp; Alexiou et al. (2021) and other sources, such as 'The Marmot Review Ten Years On', which demonstrate how budget cuts due to austerity have a more significant impact on underprivileged communities outside of London and the Southeast.</a:t>
          </a:r>
          <a:endParaRPr lang="en-GB" sz="1600" dirty="0">
            <a:solidFill>
              <a:schemeClr val="tx1"/>
            </a:solidFill>
            <a:latin typeface="Arial" panose="020B0604020202020204" pitchFamily="34" charset="0"/>
            <a:cs typeface="Arial" panose="020B0604020202020204" pitchFamily="34" charset="0"/>
          </a:endParaRPr>
        </a:p>
      </dgm:t>
    </dgm:pt>
    <dgm:pt modelId="{6A8F4D8D-3F2B-404D-9CB1-52AC3ACB06CE}" type="parTrans" cxnId="{B85FC676-E135-4576-A182-5CEBBD744519}">
      <dgm:prSet/>
      <dgm:spPr/>
      <dgm:t>
        <a:bodyPr/>
        <a:lstStyle/>
        <a:p>
          <a:endParaRPr lang="en-GB"/>
        </a:p>
      </dgm:t>
    </dgm:pt>
    <dgm:pt modelId="{1A474714-7687-425B-8289-99A2D378E0EE}" type="sibTrans" cxnId="{B85FC676-E135-4576-A182-5CEBBD744519}">
      <dgm:prSet/>
      <dgm:spPr/>
      <dgm:t>
        <a:bodyPr/>
        <a:lstStyle/>
        <a:p>
          <a:endParaRPr lang="en-GB"/>
        </a:p>
      </dgm:t>
    </dgm:pt>
    <dgm:pt modelId="{E46C8128-D0C1-41DC-BD67-23EEAB1E5630}">
      <dgm:prSet custT="1"/>
      <dgm:spPr/>
      <dgm:t>
        <a:bodyPr/>
        <a:lstStyle/>
        <a:p>
          <a:r>
            <a:rPr lang="en-US" sz="1600" dirty="0">
              <a:solidFill>
                <a:schemeClr val="tx1"/>
              </a:solidFill>
              <a:latin typeface="Arial" panose="020B0604020202020204" pitchFamily="34" charset="0"/>
              <a:cs typeface="Arial" panose="020B0604020202020204" pitchFamily="34" charset="0"/>
            </a:rPr>
            <a:t>There are significant health disparities between UK </a:t>
          </a:r>
          <a:r>
            <a:rPr lang="en-US" sz="1600" dirty="0" err="1">
              <a:solidFill>
                <a:schemeClr val="tx1"/>
              </a:solidFill>
              <a:latin typeface="Arial" panose="020B0604020202020204" pitchFamily="34" charset="0"/>
              <a:cs typeface="Arial" panose="020B0604020202020204" pitchFamily="34" charset="0"/>
            </a:rPr>
            <a:t>neighbourhoods</a:t>
          </a:r>
          <a:r>
            <a:rPr lang="en-US" sz="1600" dirty="0">
              <a:solidFill>
                <a:schemeClr val="tx1"/>
              </a:solidFill>
              <a:latin typeface="Arial" panose="020B0604020202020204" pitchFamily="34" charset="0"/>
              <a:cs typeface="Arial" panose="020B0604020202020204" pitchFamily="34" charset="0"/>
            </a:rPr>
            <a:t>. The Grim Reaper’s Roadmap shows that life expectancy can vary from 66.4 to 80.6 years, highlighting the need for efforts to bridge this gap. (Shaw et al., 2008</a:t>
          </a:r>
          <a:r>
            <a:rPr lang="en-US" sz="1600" dirty="0"/>
            <a:t>)</a:t>
          </a:r>
          <a:endParaRPr lang="en-GB" sz="1600" dirty="0"/>
        </a:p>
      </dgm:t>
    </dgm:pt>
    <dgm:pt modelId="{E5F3F66B-8764-44CC-A816-F29E1FBEF7D4}" type="parTrans" cxnId="{66E16D52-B7C0-4CAC-9E61-C74FC4EDDEF0}">
      <dgm:prSet/>
      <dgm:spPr/>
      <dgm:t>
        <a:bodyPr/>
        <a:lstStyle/>
        <a:p>
          <a:endParaRPr lang="en-GB"/>
        </a:p>
      </dgm:t>
    </dgm:pt>
    <dgm:pt modelId="{92654353-DEC1-4498-90DE-E7B15C848D40}" type="sibTrans" cxnId="{66E16D52-B7C0-4CAC-9E61-C74FC4EDDEF0}">
      <dgm:prSet/>
      <dgm:spPr/>
      <dgm:t>
        <a:bodyPr/>
        <a:lstStyle/>
        <a:p>
          <a:endParaRPr lang="en-GB"/>
        </a:p>
      </dgm:t>
    </dgm:pt>
    <dgm:pt modelId="{AF35DB07-656E-46C0-A064-F40324210DEC}">
      <dgm:prSet custT="1"/>
      <dgm:spPr/>
      <dgm:t>
        <a:bodyPr/>
        <a:lstStyle/>
        <a:p>
          <a:r>
            <a:rPr lang="en-US" sz="1600" dirty="0">
              <a:solidFill>
                <a:schemeClr val="tx1"/>
              </a:solidFill>
              <a:latin typeface="Arial" panose="020B0604020202020204" pitchFamily="34" charset="0"/>
              <a:cs typeface="Arial" panose="020B0604020202020204" pitchFamily="34" charset="0"/>
            </a:rPr>
            <a:t>Access to primary healthcare services in the UK is meant to be available to all, regardless of ethnic background. However, research shows that </a:t>
          </a:r>
          <a:r>
            <a:rPr lang="en-US" sz="1600" dirty="0" err="1">
              <a:solidFill>
                <a:schemeClr val="tx1"/>
              </a:solidFill>
              <a:latin typeface="Arial" panose="020B0604020202020204" pitchFamily="34" charset="0"/>
              <a:cs typeface="Arial" panose="020B0604020202020204" pitchFamily="34" charset="0"/>
            </a:rPr>
            <a:t>marginalised</a:t>
          </a:r>
          <a:r>
            <a:rPr lang="en-US" sz="1600" dirty="0">
              <a:solidFill>
                <a:schemeClr val="tx1"/>
              </a:solidFill>
              <a:latin typeface="Arial" panose="020B0604020202020204" pitchFamily="34" charset="0"/>
              <a:cs typeface="Arial" panose="020B0604020202020204" pitchFamily="34" charset="0"/>
            </a:rPr>
            <a:t> individuals may struggle to access care and experience dissatisfaction with their quality of care. This pressing issue needs attention to ensure equal access to healthcare for everyone (Smith, Kelly, </a:t>
          </a:r>
          <a:r>
            <a:rPr lang="en-US" sz="1600" dirty="0" err="1">
              <a:solidFill>
                <a:schemeClr val="tx1"/>
              </a:solidFill>
              <a:latin typeface="Arial" panose="020B0604020202020204" pitchFamily="34" charset="0"/>
              <a:cs typeface="Arial" panose="020B0604020202020204" pitchFamily="34" charset="0"/>
            </a:rPr>
            <a:t>Nazroo</a:t>
          </a:r>
          <a:r>
            <a:rPr lang="en-US" sz="1600" dirty="0">
              <a:solidFill>
                <a:schemeClr val="tx1"/>
              </a:solidFill>
              <a:latin typeface="Arial" panose="020B0604020202020204" pitchFamily="34" charset="0"/>
              <a:cs typeface="Arial" panose="020B0604020202020204" pitchFamily="34" charset="0"/>
            </a:rPr>
            <a:t>, 2009).</a:t>
          </a:r>
          <a:endParaRPr lang="en-GB" sz="1600" dirty="0">
            <a:solidFill>
              <a:schemeClr val="tx1"/>
            </a:solidFill>
            <a:latin typeface="Arial" panose="020B0604020202020204" pitchFamily="34" charset="0"/>
            <a:cs typeface="Arial" panose="020B0604020202020204" pitchFamily="34" charset="0"/>
          </a:endParaRPr>
        </a:p>
      </dgm:t>
    </dgm:pt>
    <dgm:pt modelId="{CAA54D54-2945-4EDD-9730-D7EC1C57E15C}" type="parTrans" cxnId="{98667F30-4B99-4422-9103-CFD797DC023E}">
      <dgm:prSet/>
      <dgm:spPr/>
      <dgm:t>
        <a:bodyPr/>
        <a:lstStyle/>
        <a:p>
          <a:endParaRPr lang="en-GB"/>
        </a:p>
      </dgm:t>
    </dgm:pt>
    <dgm:pt modelId="{A2AF191C-1BB6-4131-B593-6C44C4919649}" type="sibTrans" cxnId="{98667F30-4B99-4422-9103-CFD797DC023E}">
      <dgm:prSet/>
      <dgm:spPr/>
      <dgm:t>
        <a:bodyPr/>
        <a:lstStyle/>
        <a:p>
          <a:endParaRPr lang="en-GB"/>
        </a:p>
      </dgm:t>
    </dgm:pt>
    <dgm:pt modelId="{EA8B8B78-88ED-4753-AACF-E9A29A47397D}">
      <dgm:prSet custT="1"/>
      <dgm:spPr/>
      <dgm:t>
        <a:bodyPr/>
        <a:lstStyle/>
        <a:p>
          <a:r>
            <a:rPr lang="en-US" sz="1600" dirty="0">
              <a:solidFill>
                <a:schemeClr val="tx1"/>
              </a:solidFill>
              <a:latin typeface="Arial" panose="020B0604020202020204" pitchFamily="34" charset="0"/>
              <a:cs typeface="Arial" panose="020B0604020202020204" pitchFamily="34" charset="0"/>
            </a:rPr>
            <a:t>During the UK pandemic, some GPs hesitated to prescribe vitamin D supplements to low-income individuals, leading to concerns from participants in online consultations about health disparities for BAME individuals. (Departments of Health and Social Care, 2020). </a:t>
          </a:r>
          <a:endParaRPr lang="en-GB" sz="1600" dirty="0">
            <a:solidFill>
              <a:schemeClr val="tx1"/>
            </a:solidFill>
            <a:latin typeface="Arial" panose="020B0604020202020204" pitchFamily="34" charset="0"/>
            <a:cs typeface="Arial" panose="020B0604020202020204" pitchFamily="34" charset="0"/>
          </a:endParaRPr>
        </a:p>
      </dgm:t>
    </dgm:pt>
    <dgm:pt modelId="{9439CFF5-F00C-4194-9C7A-AFDDC4AEC6FE}" type="parTrans" cxnId="{EBF11346-30F3-4A4F-9FD6-E4DE8A09D33E}">
      <dgm:prSet/>
      <dgm:spPr/>
      <dgm:t>
        <a:bodyPr/>
        <a:lstStyle/>
        <a:p>
          <a:endParaRPr lang="en-GB"/>
        </a:p>
      </dgm:t>
    </dgm:pt>
    <dgm:pt modelId="{C9B251FA-492F-4EF4-BF5A-820BEDDB7BA1}" type="sibTrans" cxnId="{EBF11346-30F3-4A4F-9FD6-E4DE8A09D33E}">
      <dgm:prSet/>
      <dgm:spPr/>
      <dgm:t>
        <a:bodyPr/>
        <a:lstStyle/>
        <a:p>
          <a:endParaRPr lang="en-GB"/>
        </a:p>
      </dgm:t>
    </dgm:pt>
    <dgm:pt modelId="{54DDCF6F-4DE7-4083-BB35-7C780282992D}">
      <dgm:prSet custT="1"/>
      <dgm:spPr/>
      <dgm:t>
        <a:bodyPr/>
        <a:lstStyle/>
        <a:p>
          <a:r>
            <a:rPr lang="en-US" sz="1600" dirty="0">
              <a:solidFill>
                <a:schemeClr val="tx1"/>
              </a:solidFill>
              <a:latin typeface="Arial" panose="020B0604020202020204" pitchFamily="34" charset="0"/>
              <a:cs typeface="Arial" panose="020B0604020202020204" pitchFamily="34" charset="0"/>
            </a:rPr>
            <a:t>Sharing information on health disparities is crucial. Canada performs better than the US, but differences persist among demographics. We need a fair healthcare system that treats everyone equally, regardless of race or economic status. (</a:t>
          </a:r>
          <a:r>
            <a:rPr lang="en-US" sz="1600" dirty="0" err="1">
              <a:solidFill>
                <a:schemeClr val="tx1"/>
              </a:solidFill>
              <a:latin typeface="Arial" panose="020B0604020202020204" pitchFamily="34" charset="0"/>
              <a:cs typeface="Arial" panose="020B0604020202020204" pitchFamily="34" charset="0"/>
            </a:rPr>
            <a:t>Lasser</a:t>
          </a:r>
          <a:r>
            <a:rPr lang="en-US" sz="1600" dirty="0">
              <a:solidFill>
                <a:schemeClr val="tx1"/>
              </a:solidFill>
              <a:latin typeface="Arial" panose="020B0604020202020204" pitchFamily="34" charset="0"/>
              <a:cs typeface="Arial" panose="020B0604020202020204" pitchFamily="34" charset="0"/>
            </a:rPr>
            <a:t> et al, 2006). </a:t>
          </a:r>
          <a:endParaRPr lang="en-GB" sz="1600" dirty="0">
            <a:solidFill>
              <a:schemeClr val="tx1"/>
            </a:solidFill>
            <a:latin typeface="Arial" panose="020B0604020202020204" pitchFamily="34" charset="0"/>
            <a:cs typeface="Arial" panose="020B0604020202020204" pitchFamily="34" charset="0"/>
          </a:endParaRPr>
        </a:p>
      </dgm:t>
    </dgm:pt>
    <dgm:pt modelId="{030EB2A0-6A3E-4598-AA94-A8AEA2E8348C}" type="parTrans" cxnId="{54648550-D459-4C69-B374-8E1D4AA69D96}">
      <dgm:prSet/>
      <dgm:spPr/>
      <dgm:t>
        <a:bodyPr/>
        <a:lstStyle/>
        <a:p>
          <a:endParaRPr lang="en-GB"/>
        </a:p>
      </dgm:t>
    </dgm:pt>
    <dgm:pt modelId="{95EA8A3D-7A16-4FF5-807A-5882DE59D975}" type="sibTrans" cxnId="{54648550-D459-4C69-B374-8E1D4AA69D96}">
      <dgm:prSet/>
      <dgm:spPr/>
      <dgm:t>
        <a:bodyPr/>
        <a:lstStyle/>
        <a:p>
          <a:endParaRPr lang="en-GB"/>
        </a:p>
      </dgm:t>
    </dgm:pt>
    <dgm:pt modelId="{89ACBC5A-3AE7-4F73-8209-C79BDEF2EB1B}" type="pres">
      <dgm:prSet presAssocID="{FB3BB713-A4C6-4BC6-848E-9914EBD2CD2E}" presName="linear" presStyleCnt="0">
        <dgm:presLayoutVars>
          <dgm:animLvl val="lvl"/>
          <dgm:resizeHandles val="exact"/>
        </dgm:presLayoutVars>
      </dgm:prSet>
      <dgm:spPr/>
    </dgm:pt>
    <dgm:pt modelId="{9DAF9919-F24B-4FD5-B21B-EF2701BC36B0}" type="pres">
      <dgm:prSet presAssocID="{4E03B8D2-83AF-4A45-BA3D-62611ED7602D}" presName="parentText" presStyleLbl="node1" presStyleIdx="0" presStyleCnt="5">
        <dgm:presLayoutVars>
          <dgm:chMax val="0"/>
          <dgm:bulletEnabled val="1"/>
        </dgm:presLayoutVars>
      </dgm:prSet>
      <dgm:spPr/>
    </dgm:pt>
    <dgm:pt modelId="{F17DAC8F-4616-4F0D-9E37-66DB4F468203}" type="pres">
      <dgm:prSet presAssocID="{1A474714-7687-425B-8289-99A2D378E0EE}" presName="spacer" presStyleCnt="0"/>
      <dgm:spPr/>
    </dgm:pt>
    <dgm:pt modelId="{97C3C23D-4A76-402C-9893-2221416FEF95}" type="pres">
      <dgm:prSet presAssocID="{E46C8128-D0C1-41DC-BD67-23EEAB1E5630}" presName="parentText" presStyleLbl="node1" presStyleIdx="1" presStyleCnt="5">
        <dgm:presLayoutVars>
          <dgm:chMax val="0"/>
          <dgm:bulletEnabled val="1"/>
        </dgm:presLayoutVars>
      </dgm:prSet>
      <dgm:spPr/>
    </dgm:pt>
    <dgm:pt modelId="{A65F8538-22A0-495A-8655-19F540CE7B21}" type="pres">
      <dgm:prSet presAssocID="{92654353-DEC1-4498-90DE-E7B15C848D40}" presName="spacer" presStyleCnt="0"/>
      <dgm:spPr/>
    </dgm:pt>
    <dgm:pt modelId="{EF8EDDAD-FBFF-45C6-810B-6CA257F0CF50}" type="pres">
      <dgm:prSet presAssocID="{AF35DB07-656E-46C0-A064-F40324210DEC}" presName="parentText" presStyleLbl="node1" presStyleIdx="2" presStyleCnt="5">
        <dgm:presLayoutVars>
          <dgm:chMax val="0"/>
          <dgm:bulletEnabled val="1"/>
        </dgm:presLayoutVars>
      </dgm:prSet>
      <dgm:spPr/>
    </dgm:pt>
    <dgm:pt modelId="{7C2C4588-413B-4096-AB76-AC1BDF98DA03}" type="pres">
      <dgm:prSet presAssocID="{A2AF191C-1BB6-4131-B593-6C44C4919649}" presName="spacer" presStyleCnt="0"/>
      <dgm:spPr/>
    </dgm:pt>
    <dgm:pt modelId="{52CDA5BA-4E79-4B6A-8703-617A2DE6C060}" type="pres">
      <dgm:prSet presAssocID="{EA8B8B78-88ED-4753-AACF-E9A29A47397D}" presName="parentText" presStyleLbl="node1" presStyleIdx="3" presStyleCnt="5">
        <dgm:presLayoutVars>
          <dgm:chMax val="0"/>
          <dgm:bulletEnabled val="1"/>
        </dgm:presLayoutVars>
      </dgm:prSet>
      <dgm:spPr/>
    </dgm:pt>
    <dgm:pt modelId="{2F2B62A1-B8B7-4E39-BEBA-3BF19077127E}" type="pres">
      <dgm:prSet presAssocID="{C9B251FA-492F-4EF4-BF5A-820BEDDB7BA1}" presName="spacer" presStyleCnt="0"/>
      <dgm:spPr/>
    </dgm:pt>
    <dgm:pt modelId="{38CECE6E-0B2B-494A-B180-78779ECC04CC}" type="pres">
      <dgm:prSet presAssocID="{54DDCF6F-4DE7-4083-BB35-7C780282992D}" presName="parentText" presStyleLbl="node1" presStyleIdx="4" presStyleCnt="5">
        <dgm:presLayoutVars>
          <dgm:chMax val="0"/>
          <dgm:bulletEnabled val="1"/>
        </dgm:presLayoutVars>
      </dgm:prSet>
      <dgm:spPr/>
    </dgm:pt>
  </dgm:ptLst>
  <dgm:cxnLst>
    <dgm:cxn modelId="{E95CB52A-3B47-4EDF-BE44-F32D42E1CCBC}" type="presOf" srcId="{FB3BB713-A4C6-4BC6-848E-9914EBD2CD2E}" destId="{89ACBC5A-3AE7-4F73-8209-C79BDEF2EB1B}" srcOrd="0" destOrd="0" presId="urn:microsoft.com/office/officeart/2005/8/layout/vList2"/>
    <dgm:cxn modelId="{98667F30-4B99-4422-9103-CFD797DC023E}" srcId="{FB3BB713-A4C6-4BC6-848E-9914EBD2CD2E}" destId="{AF35DB07-656E-46C0-A064-F40324210DEC}" srcOrd="2" destOrd="0" parTransId="{CAA54D54-2945-4EDD-9730-D7EC1C57E15C}" sibTransId="{A2AF191C-1BB6-4131-B593-6C44C4919649}"/>
    <dgm:cxn modelId="{EBF11346-30F3-4A4F-9FD6-E4DE8A09D33E}" srcId="{FB3BB713-A4C6-4BC6-848E-9914EBD2CD2E}" destId="{EA8B8B78-88ED-4753-AACF-E9A29A47397D}" srcOrd="3" destOrd="0" parTransId="{9439CFF5-F00C-4194-9C7A-AFDDC4AEC6FE}" sibTransId="{C9B251FA-492F-4EF4-BF5A-820BEDDB7BA1}"/>
    <dgm:cxn modelId="{27DDF767-D94D-49D9-AEF2-B61C9125A2ED}" type="presOf" srcId="{E46C8128-D0C1-41DC-BD67-23EEAB1E5630}" destId="{97C3C23D-4A76-402C-9893-2221416FEF95}" srcOrd="0" destOrd="0" presId="urn:microsoft.com/office/officeart/2005/8/layout/vList2"/>
    <dgm:cxn modelId="{54648550-D459-4C69-B374-8E1D4AA69D96}" srcId="{FB3BB713-A4C6-4BC6-848E-9914EBD2CD2E}" destId="{54DDCF6F-4DE7-4083-BB35-7C780282992D}" srcOrd="4" destOrd="0" parTransId="{030EB2A0-6A3E-4598-AA94-A8AEA2E8348C}" sibTransId="{95EA8A3D-7A16-4FF5-807A-5882DE59D975}"/>
    <dgm:cxn modelId="{66E16D52-B7C0-4CAC-9E61-C74FC4EDDEF0}" srcId="{FB3BB713-A4C6-4BC6-848E-9914EBD2CD2E}" destId="{E46C8128-D0C1-41DC-BD67-23EEAB1E5630}" srcOrd="1" destOrd="0" parTransId="{E5F3F66B-8764-44CC-A816-F29E1FBEF7D4}" sibTransId="{92654353-DEC1-4498-90DE-E7B15C848D40}"/>
    <dgm:cxn modelId="{EC2AB574-CA05-4809-A211-B07FB7AB5BB7}" type="presOf" srcId="{EA8B8B78-88ED-4753-AACF-E9A29A47397D}" destId="{52CDA5BA-4E79-4B6A-8703-617A2DE6C060}" srcOrd="0" destOrd="0" presId="urn:microsoft.com/office/officeart/2005/8/layout/vList2"/>
    <dgm:cxn modelId="{B85FC676-E135-4576-A182-5CEBBD744519}" srcId="{FB3BB713-A4C6-4BC6-848E-9914EBD2CD2E}" destId="{4E03B8D2-83AF-4A45-BA3D-62611ED7602D}" srcOrd="0" destOrd="0" parTransId="{6A8F4D8D-3F2B-404D-9CB1-52AC3ACB06CE}" sibTransId="{1A474714-7687-425B-8289-99A2D378E0EE}"/>
    <dgm:cxn modelId="{0AA71189-10F7-4B24-83C4-9023FFB62355}" type="presOf" srcId="{AF35DB07-656E-46C0-A064-F40324210DEC}" destId="{EF8EDDAD-FBFF-45C6-810B-6CA257F0CF50}" srcOrd="0" destOrd="0" presId="urn:microsoft.com/office/officeart/2005/8/layout/vList2"/>
    <dgm:cxn modelId="{B0C86DAA-D2CA-408B-BBF8-814C4E8A6958}" type="presOf" srcId="{54DDCF6F-4DE7-4083-BB35-7C780282992D}" destId="{38CECE6E-0B2B-494A-B180-78779ECC04CC}" srcOrd="0" destOrd="0" presId="urn:microsoft.com/office/officeart/2005/8/layout/vList2"/>
    <dgm:cxn modelId="{772BF0DC-C986-4DA3-AB10-20B88A225071}" type="presOf" srcId="{4E03B8D2-83AF-4A45-BA3D-62611ED7602D}" destId="{9DAF9919-F24B-4FD5-B21B-EF2701BC36B0}" srcOrd="0" destOrd="0" presId="urn:microsoft.com/office/officeart/2005/8/layout/vList2"/>
    <dgm:cxn modelId="{98E49834-80E9-41D0-B85E-D8B1DCF47638}" type="presParOf" srcId="{89ACBC5A-3AE7-4F73-8209-C79BDEF2EB1B}" destId="{9DAF9919-F24B-4FD5-B21B-EF2701BC36B0}" srcOrd="0" destOrd="0" presId="urn:microsoft.com/office/officeart/2005/8/layout/vList2"/>
    <dgm:cxn modelId="{629C4246-49B7-474A-A5F1-DD31984437E9}" type="presParOf" srcId="{89ACBC5A-3AE7-4F73-8209-C79BDEF2EB1B}" destId="{F17DAC8F-4616-4F0D-9E37-66DB4F468203}" srcOrd="1" destOrd="0" presId="urn:microsoft.com/office/officeart/2005/8/layout/vList2"/>
    <dgm:cxn modelId="{6D803860-6290-44E1-B39D-35286478AAD0}" type="presParOf" srcId="{89ACBC5A-3AE7-4F73-8209-C79BDEF2EB1B}" destId="{97C3C23D-4A76-402C-9893-2221416FEF95}" srcOrd="2" destOrd="0" presId="urn:microsoft.com/office/officeart/2005/8/layout/vList2"/>
    <dgm:cxn modelId="{602EE958-B137-478A-8238-46FCE8BEFFD6}" type="presParOf" srcId="{89ACBC5A-3AE7-4F73-8209-C79BDEF2EB1B}" destId="{A65F8538-22A0-495A-8655-19F540CE7B21}" srcOrd="3" destOrd="0" presId="urn:microsoft.com/office/officeart/2005/8/layout/vList2"/>
    <dgm:cxn modelId="{74F24A03-2EDD-463C-8C0D-817189FF8FC1}" type="presParOf" srcId="{89ACBC5A-3AE7-4F73-8209-C79BDEF2EB1B}" destId="{EF8EDDAD-FBFF-45C6-810B-6CA257F0CF50}" srcOrd="4" destOrd="0" presId="urn:microsoft.com/office/officeart/2005/8/layout/vList2"/>
    <dgm:cxn modelId="{404E6148-D224-4DAC-85DB-647ACC8D71B0}" type="presParOf" srcId="{89ACBC5A-3AE7-4F73-8209-C79BDEF2EB1B}" destId="{7C2C4588-413B-4096-AB76-AC1BDF98DA03}" srcOrd="5" destOrd="0" presId="urn:microsoft.com/office/officeart/2005/8/layout/vList2"/>
    <dgm:cxn modelId="{5BEE6469-DF4C-4D74-AA24-EDE21815B940}" type="presParOf" srcId="{89ACBC5A-3AE7-4F73-8209-C79BDEF2EB1B}" destId="{52CDA5BA-4E79-4B6A-8703-617A2DE6C060}" srcOrd="6" destOrd="0" presId="urn:microsoft.com/office/officeart/2005/8/layout/vList2"/>
    <dgm:cxn modelId="{9372ED07-852D-4C1A-AE92-BA48541887F4}" type="presParOf" srcId="{89ACBC5A-3AE7-4F73-8209-C79BDEF2EB1B}" destId="{2F2B62A1-B8B7-4E39-BEBA-3BF19077127E}" srcOrd="7" destOrd="0" presId="urn:microsoft.com/office/officeart/2005/8/layout/vList2"/>
    <dgm:cxn modelId="{97C18863-A977-40FC-828B-DD693071C3AF}" type="presParOf" srcId="{89ACBC5A-3AE7-4F73-8209-C79BDEF2EB1B}" destId="{38CECE6E-0B2B-494A-B180-78779ECC04C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CE986A-5B84-4D2B-8ACF-009C8A2A79E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8ADF32D0-82B0-4382-A1A5-719014EE2A88}">
      <dgm:prSet custT="1"/>
      <dgm:spPr/>
      <dgm:t>
        <a:bodyPr/>
        <a:lstStyle/>
        <a:p>
          <a:r>
            <a:rPr lang="en-US" sz="1800" dirty="0">
              <a:solidFill>
                <a:schemeClr val="tx1"/>
              </a:solidFill>
              <a:latin typeface="Arial" panose="020B0604020202020204" pitchFamily="34" charset="0"/>
              <a:cs typeface="Arial" panose="020B0604020202020204" pitchFamily="34" charset="0"/>
            </a:rPr>
            <a:t>Innovative healthcare solutions can come from anywhere, not just developed nations. Community health workers have worked well in countries like South Africa, Rwanda, Nepal, and Brazil. Many low- and middle-income countries have effective strategies for managing chronic diseases like diabetes that could be replicated in the United States at a lower cost. </a:t>
          </a:r>
          <a:endParaRPr lang="en-GB" sz="1800" dirty="0">
            <a:solidFill>
              <a:schemeClr val="tx1"/>
            </a:solidFill>
            <a:latin typeface="Arial" panose="020B0604020202020204" pitchFamily="34" charset="0"/>
            <a:cs typeface="Arial" panose="020B0604020202020204" pitchFamily="34" charset="0"/>
          </a:endParaRPr>
        </a:p>
      </dgm:t>
    </dgm:pt>
    <dgm:pt modelId="{54A8F58D-6F6B-4B1D-9FA3-F62C0A1A42EC}" type="parTrans" cxnId="{2222E8B0-6DB2-4BB1-ABCD-18B3AEFFBFB6}">
      <dgm:prSet/>
      <dgm:spPr/>
      <dgm:t>
        <a:bodyPr/>
        <a:lstStyle/>
        <a:p>
          <a:endParaRPr lang="en-GB"/>
        </a:p>
      </dgm:t>
    </dgm:pt>
    <dgm:pt modelId="{02E500F6-50CA-44AA-9DB0-4646EAC089BE}" type="sibTrans" cxnId="{2222E8B0-6DB2-4BB1-ABCD-18B3AEFFBFB6}">
      <dgm:prSet/>
      <dgm:spPr/>
      <dgm:t>
        <a:bodyPr/>
        <a:lstStyle/>
        <a:p>
          <a:endParaRPr lang="en-GB"/>
        </a:p>
      </dgm:t>
    </dgm:pt>
    <dgm:pt modelId="{7B7A9965-41C8-4E67-9959-3071DA02FDFB}">
      <dgm:prSet custT="1"/>
      <dgm:spPr/>
      <dgm:t>
        <a:bodyPr/>
        <a:lstStyle/>
        <a:p>
          <a:r>
            <a:rPr lang="en-US" sz="1800" dirty="0">
              <a:solidFill>
                <a:schemeClr val="tx1"/>
              </a:solidFill>
              <a:latin typeface="Arial" panose="020B0604020202020204" pitchFamily="34" charset="0"/>
              <a:cs typeface="Arial" panose="020B0604020202020204" pitchFamily="34" charset="0"/>
            </a:rPr>
            <a:t>However, biases can prevent valuable ideas and evidence from being recognized. We must examine our biases and consider adopting cost-effective solutions from other countries. Experts like Matthew Harris stress the importance of embracing these approaches. ( Harris, Bhatti, Darzi, 2016). </a:t>
          </a:r>
          <a:endParaRPr lang="en-GB" sz="1800" dirty="0">
            <a:solidFill>
              <a:schemeClr val="tx1"/>
            </a:solidFill>
            <a:latin typeface="Arial" panose="020B0604020202020204" pitchFamily="34" charset="0"/>
            <a:cs typeface="Arial" panose="020B0604020202020204" pitchFamily="34" charset="0"/>
          </a:endParaRPr>
        </a:p>
      </dgm:t>
    </dgm:pt>
    <dgm:pt modelId="{D2E69574-44A7-48EB-8B65-81A5DAD643FC}" type="parTrans" cxnId="{D73214EF-1632-4F4C-84A7-1124D1FF9F29}">
      <dgm:prSet/>
      <dgm:spPr/>
      <dgm:t>
        <a:bodyPr/>
        <a:lstStyle/>
        <a:p>
          <a:endParaRPr lang="en-GB"/>
        </a:p>
      </dgm:t>
    </dgm:pt>
    <dgm:pt modelId="{2CA720D8-56C4-4C8F-800F-A162F152A43C}" type="sibTrans" cxnId="{D73214EF-1632-4F4C-84A7-1124D1FF9F29}">
      <dgm:prSet/>
      <dgm:spPr/>
      <dgm:t>
        <a:bodyPr/>
        <a:lstStyle/>
        <a:p>
          <a:endParaRPr lang="en-GB"/>
        </a:p>
      </dgm:t>
    </dgm:pt>
    <dgm:pt modelId="{AAB50BF2-C7E2-4D07-BECF-18A5C973A849}" type="pres">
      <dgm:prSet presAssocID="{94CE986A-5B84-4D2B-8ACF-009C8A2A79E1}" presName="linear" presStyleCnt="0">
        <dgm:presLayoutVars>
          <dgm:animLvl val="lvl"/>
          <dgm:resizeHandles val="exact"/>
        </dgm:presLayoutVars>
      </dgm:prSet>
      <dgm:spPr/>
    </dgm:pt>
    <dgm:pt modelId="{ED61A134-FB86-41A2-AC5D-CB8C25C9D66D}" type="pres">
      <dgm:prSet presAssocID="{8ADF32D0-82B0-4382-A1A5-719014EE2A88}" presName="parentText" presStyleLbl="node1" presStyleIdx="0" presStyleCnt="2">
        <dgm:presLayoutVars>
          <dgm:chMax val="0"/>
          <dgm:bulletEnabled val="1"/>
        </dgm:presLayoutVars>
      </dgm:prSet>
      <dgm:spPr/>
    </dgm:pt>
    <dgm:pt modelId="{DCA5C2B8-79C2-470B-AF9E-58D325AAA265}" type="pres">
      <dgm:prSet presAssocID="{02E500F6-50CA-44AA-9DB0-4646EAC089BE}" presName="spacer" presStyleCnt="0"/>
      <dgm:spPr/>
    </dgm:pt>
    <dgm:pt modelId="{06A8E960-F695-4039-93FF-166700EBF971}" type="pres">
      <dgm:prSet presAssocID="{7B7A9965-41C8-4E67-9959-3071DA02FDFB}" presName="parentText" presStyleLbl="node1" presStyleIdx="1" presStyleCnt="2">
        <dgm:presLayoutVars>
          <dgm:chMax val="0"/>
          <dgm:bulletEnabled val="1"/>
        </dgm:presLayoutVars>
      </dgm:prSet>
      <dgm:spPr/>
    </dgm:pt>
  </dgm:ptLst>
  <dgm:cxnLst>
    <dgm:cxn modelId="{BCA6370A-4923-4F83-A082-63A840FBA475}" type="presOf" srcId="{94CE986A-5B84-4D2B-8ACF-009C8A2A79E1}" destId="{AAB50BF2-C7E2-4D07-BECF-18A5C973A849}" srcOrd="0" destOrd="0" presId="urn:microsoft.com/office/officeart/2005/8/layout/vList2"/>
    <dgm:cxn modelId="{DAB2CB5A-0291-45BF-8BEB-B91949DF87A9}" type="presOf" srcId="{7B7A9965-41C8-4E67-9959-3071DA02FDFB}" destId="{06A8E960-F695-4039-93FF-166700EBF971}" srcOrd="0" destOrd="0" presId="urn:microsoft.com/office/officeart/2005/8/layout/vList2"/>
    <dgm:cxn modelId="{2222E8B0-6DB2-4BB1-ABCD-18B3AEFFBFB6}" srcId="{94CE986A-5B84-4D2B-8ACF-009C8A2A79E1}" destId="{8ADF32D0-82B0-4382-A1A5-719014EE2A88}" srcOrd="0" destOrd="0" parTransId="{54A8F58D-6F6B-4B1D-9FA3-F62C0A1A42EC}" sibTransId="{02E500F6-50CA-44AA-9DB0-4646EAC089BE}"/>
    <dgm:cxn modelId="{EE9EC1C1-36F2-4C9A-B6BA-A1C5809D2901}" type="presOf" srcId="{8ADF32D0-82B0-4382-A1A5-719014EE2A88}" destId="{ED61A134-FB86-41A2-AC5D-CB8C25C9D66D}" srcOrd="0" destOrd="0" presId="urn:microsoft.com/office/officeart/2005/8/layout/vList2"/>
    <dgm:cxn modelId="{D73214EF-1632-4F4C-84A7-1124D1FF9F29}" srcId="{94CE986A-5B84-4D2B-8ACF-009C8A2A79E1}" destId="{7B7A9965-41C8-4E67-9959-3071DA02FDFB}" srcOrd="1" destOrd="0" parTransId="{D2E69574-44A7-48EB-8B65-81A5DAD643FC}" sibTransId="{2CA720D8-56C4-4C8F-800F-A162F152A43C}"/>
    <dgm:cxn modelId="{A5063A0B-935F-4FAF-9608-0DF3B026D001}" type="presParOf" srcId="{AAB50BF2-C7E2-4D07-BECF-18A5C973A849}" destId="{ED61A134-FB86-41A2-AC5D-CB8C25C9D66D}" srcOrd="0" destOrd="0" presId="urn:microsoft.com/office/officeart/2005/8/layout/vList2"/>
    <dgm:cxn modelId="{2435986A-5CBA-49EF-AADB-86940404FDAA}" type="presParOf" srcId="{AAB50BF2-C7E2-4D07-BECF-18A5C973A849}" destId="{DCA5C2B8-79C2-470B-AF9E-58D325AAA265}" srcOrd="1" destOrd="0" presId="urn:microsoft.com/office/officeart/2005/8/layout/vList2"/>
    <dgm:cxn modelId="{EC6676F7-A8F8-498B-BEB8-9EC7AC0A95C5}" type="presParOf" srcId="{AAB50BF2-C7E2-4D07-BECF-18A5C973A849}" destId="{06A8E960-F695-4039-93FF-166700EBF97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0B50EA-BD80-4BE9-9137-C619BAD6E9F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88C5B1AB-AAAD-4EAB-A7D5-453B6D0EEE66}">
      <dgm:prSet/>
      <dgm:spPr/>
      <dgm:t>
        <a:bodyPr/>
        <a:lstStyle/>
        <a:p>
          <a:r>
            <a:rPr lang="en-US" dirty="0">
              <a:solidFill>
                <a:schemeClr val="tx1"/>
              </a:solidFill>
              <a:latin typeface="Arial" panose="020B0604020202020204" pitchFamily="34" charset="0"/>
              <a:cs typeface="Arial" panose="020B0604020202020204" pitchFamily="34" charset="0"/>
            </a:rPr>
            <a:t>I used a systematic literature review methodology to gather and </a:t>
          </a:r>
          <a:r>
            <a:rPr lang="en-US" dirty="0" err="1">
              <a:solidFill>
                <a:schemeClr val="tx1"/>
              </a:solidFill>
              <a:latin typeface="Arial" panose="020B0604020202020204" pitchFamily="34" charset="0"/>
              <a:cs typeface="Arial" panose="020B0604020202020204" pitchFamily="34" charset="0"/>
            </a:rPr>
            <a:t>analyse</a:t>
          </a:r>
          <a:r>
            <a:rPr lang="en-US" dirty="0">
              <a:solidFill>
                <a:schemeClr val="tx1"/>
              </a:solidFill>
              <a:latin typeface="Arial" panose="020B0604020202020204" pitchFamily="34" charset="0"/>
              <a:cs typeface="Arial" panose="020B0604020202020204" pitchFamily="34" charset="0"/>
            </a:rPr>
            <a:t> data. This review involves carefully selecting relevant documents offering valuable insights and ideas related to the explored topics. I also evaluated each paper to ensure its credibility and accuracy. Overall, this approach allowed me to understand the subject matter and present a well-informed analysis comprehensively. (University of Derby, 2023).</a:t>
          </a:r>
          <a:endParaRPr lang="en-GB" dirty="0">
            <a:solidFill>
              <a:schemeClr val="tx1"/>
            </a:solidFill>
            <a:latin typeface="Arial" panose="020B0604020202020204" pitchFamily="34" charset="0"/>
            <a:cs typeface="Arial" panose="020B0604020202020204" pitchFamily="34" charset="0"/>
          </a:endParaRPr>
        </a:p>
      </dgm:t>
    </dgm:pt>
    <dgm:pt modelId="{6983B87F-5C25-44DE-823C-1EB779AEB794}" type="parTrans" cxnId="{4FFEDB5D-F3C3-41F5-B770-FD1DE72E5F6B}">
      <dgm:prSet/>
      <dgm:spPr/>
      <dgm:t>
        <a:bodyPr/>
        <a:lstStyle/>
        <a:p>
          <a:endParaRPr lang="en-GB"/>
        </a:p>
      </dgm:t>
    </dgm:pt>
    <dgm:pt modelId="{06068592-F191-42D7-A2B7-5190F60BC86D}" type="sibTrans" cxnId="{4FFEDB5D-F3C3-41F5-B770-FD1DE72E5F6B}">
      <dgm:prSet/>
      <dgm:spPr/>
      <dgm:t>
        <a:bodyPr/>
        <a:lstStyle/>
        <a:p>
          <a:endParaRPr lang="en-GB"/>
        </a:p>
      </dgm:t>
    </dgm:pt>
    <dgm:pt modelId="{C0206A0B-BE5F-48DB-A71D-3CAE56D5039C}">
      <dgm:prSet custT="1"/>
      <dgm:spPr/>
      <dgm:t>
        <a:bodyPr/>
        <a:lstStyle/>
        <a:p>
          <a:r>
            <a:rPr lang="en-US" sz="1400" dirty="0">
              <a:solidFill>
                <a:schemeClr val="tx1"/>
              </a:solidFill>
              <a:latin typeface="Arial" panose="020B0604020202020204" pitchFamily="34" charset="0"/>
              <a:cs typeface="Arial" panose="020B0604020202020204" pitchFamily="34" charset="0"/>
            </a:rPr>
            <a:t>Establishing eligibility criteria is paramount when conducting research studies, particularly clinical trials. Researchers can guarantee precise and dependable results by carefully assessing inclusion and exclusion criteria. It's worth noting that eligibility criteria can differ based on the study's specifics and the population under investigation. (</a:t>
          </a:r>
          <a:r>
            <a:rPr lang="en-US" sz="1400" dirty="0" err="1">
              <a:solidFill>
                <a:schemeClr val="tx1"/>
              </a:solidFill>
              <a:latin typeface="Arial" panose="020B0604020202020204" pitchFamily="34" charset="0"/>
              <a:cs typeface="Arial" panose="020B0604020202020204" pitchFamily="34" charset="0"/>
            </a:rPr>
            <a:t>Nikolopoulou</a:t>
          </a:r>
          <a:r>
            <a:rPr lang="en-US" sz="1400" dirty="0">
              <a:solidFill>
                <a:schemeClr val="tx1"/>
              </a:solidFill>
              <a:latin typeface="Arial" panose="020B0604020202020204" pitchFamily="34" charset="0"/>
              <a:cs typeface="Arial" panose="020B0604020202020204" pitchFamily="34" charset="0"/>
            </a:rPr>
            <a:t>, 2022).</a:t>
          </a:r>
          <a:endParaRPr lang="en-GB" sz="1400" dirty="0">
            <a:solidFill>
              <a:schemeClr val="tx1"/>
            </a:solidFill>
            <a:latin typeface="Arial" panose="020B0604020202020204" pitchFamily="34" charset="0"/>
            <a:cs typeface="Arial" panose="020B0604020202020204" pitchFamily="34" charset="0"/>
          </a:endParaRPr>
        </a:p>
      </dgm:t>
    </dgm:pt>
    <dgm:pt modelId="{94BB789E-BFE4-4265-B1F2-BCFEA9BB4532}" type="parTrans" cxnId="{E7644500-71A7-4A30-A937-40EF8BD6C36D}">
      <dgm:prSet/>
      <dgm:spPr/>
      <dgm:t>
        <a:bodyPr/>
        <a:lstStyle/>
        <a:p>
          <a:endParaRPr lang="en-GB"/>
        </a:p>
      </dgm:t>
    </dgm:pt>
    <dgm:pt modelId="{F930B680-6EDE-4BE7-9B4B-F425283C7DF8}" type="sibTrans" cxnId="{E7644500-71A7-4A30-A937-40EF8BD6C36D}">
      <dgm:prSet/>
      <dgm:spPr/>
      <dgm:t>
        <a:bodyPr/>
        <a:lstStyle/>
        <a:p>
          <a:endParaRPr lang="en-GB"/>
        </a:p>
      </dgm:t>
    </dgm:pt>
    <dgm:pt modelId="{5F65F466-3199-4C43-9BE0-DCA763205B9F}">
      <dgm:prSet custT="1"/>
      <dgm:spPr/>
      <dgm:t>
        <a:bodyPr/>
        <a:lstStyle/>
        <a:p>
          <a:r>
            <a:rPr lang="en-US" sz="1400" dirty="0">
              <a:solidFill>
                <a:schemeClr val="tx1"/>
              </a:solidFill>
              <a:latin typeface="Arial" panose="020B0604020202020204" pitchFamily="34" charset="0"/>
              <a:cs typeface="Arial" panose="020B0604020202020204" pitchFamily="34" charset="0"/>
            </a:rPr>
            <a:t>Using Boolean operators helped me find my way to extract all the articles I needed to complete my dissertation. I started with 4803 pieces, then 559. Finally, I worked on 207 with Boolean operating style using synonyms search phrases like (Inequalities or disparities or inequities). I used PubMed, ProQuest, </a:t>
          </a:r>
          <a:r>
            <a:rPr lang="en-US" sz="1400" dirty="0" err="1">
              <a:solidFill>
                <a:schemeClr val="tx1"/>
              </a:solidFill>
              <a:latin typeface="Arial" panose="020B0604020202020204" pitchFamily="34" charset="0"/>
              <a:cs typeface="Arial" panose="020B0604020202020204" pitchFamily="34" charset="0"/>
            </a:rPr>
            <a:t>Uwtsd</a:t>
          </a:r>
          <a:r>
            <a:rPr lang="en-US" sz="1400" dirty="0">
              <a:solidFill>
                <a:schemeClr val="tx1"/>
              </a:solidFill>
              <a:latin typeface="Arial" panose="020B0604020202020204" pitchFamily="34" charset="0"/>
              <a:cs typeface="Arial" panose="020B0604020202020204" pitchFamily="34" charset="0"/>
            </a:rPr>
            <a:t> Library, and Google Scholar databases to complete my search strategy.</a:t>
          </a:r>
          <a:endParaRPr lang="en-GB" sz="1400" dirty="0">
            <a:solidFill>
              <a:schemeClr val="tx1"/>
            </a:solidFill>
            <a:latin typeface="Arial" panose="020B0604020202020204" pitchFamily="34" charset="0"/>
            <a:cs typeface="Arial" panose="020B0604020202020204" pitchFamily="34" charset="0"/>
          </a:endParaRPr>
        </a:p>
      </dgm:t>
    </dgm:pt>
    <dgm:pt modelId="{F6367FB1-287B-4D73-898E-2E54366C39BA}" type="parTrans" cxnId="{9F66F326-FF6E-416F-A049-ADB14DB3FD2E}">
      <dgm:prSet/>
      <dgm:spPr/>
      <dgm:t>
        <a:bodyPr/>
        <a:lstStyle/>
        <a:p>
          <a:endParaRPr lang="en-GB"/>
        </a:p>
      </dgm:t>
    </dgm:pt>
    <dgm:pt modelId="{7BB7E62B-7E8E-4EB6-BA8D-F41611C5F044}" type="sibTrans" cxnId="{9F66F326-FF6E-416F-A049-ADB14DB3FD2E}">
      <dgm:prSet/>
      <dgm:spPr/>
      <dgm:t>
        <a:bodyPr/>
        <a:lstStyle/>
        <a:p>
          <a:endParaRPr lang="en-GB"/>
        </a:p>
      </dgm:t>
    </dgm:pt>
    <dgm:pt modelId="{C2FCDB34-AF26-41D8-8FF7-EFC9C535C555}">
      <dgm:prSet custT="1"/>
      <dgm:spPr/>
      <dgm:t>
        <a:bodyPr/>
        <a:lstStyle/>
        <a:p>
          <a:r>
            <a:rPr lang="en-US" sz="1400" dirty="0">
              <a:solidFill>
                <a:schemeClr val="tx1"/>
              </a:solidFill>
              <a:latin typeface="Arial" panose="020B0604020202020204" pitchFamily="34" charset="0"/>
              <a:cs typeface="Arial" panose="020B0604020202020204" pitchFamily="34" charset="0"/>
            </a:rPr>
            <a:t>I'm searching for peer-reviewed journal articles that explore health inequalities among BAME/BME communities in the UK. I </a:t>
          </a:r>
          <a:r>
            <a:rPr lang="en-US" sz="1400" dirty="0" err="1">
              <a:solidFill>
                <a:schemeClr val="tx1"/>
              </a:solidFill>
              <a:latin typeface="Arial" panose="020B0604020202020204" pitchFamily="34" charset="0"/>
              <a:cs typeface="Arial" panose="020B0604020202020204" pitchFamily="34" charset="0"/>
            </a:rPr>
            <a:t>analysed</a:t>
          </a:r>
          <a:r>
            <a:rPr lang="en-US" sz="1400" dirty="0">
              <a:solidFill>
                <a:schemeClr val="tx1"/>
              </a:solidFill>
              <a:latin typeface="Arial" panose="020B0604020202020204" pitchFamily="34" charset="0"/>
              <a:cs typeface="Arial" panose="020B0604020202020204" pitchFamily="34" charset="0"/>
            </a:rPr>
            <a:t> the ten primary research articles from January 2013 to August 2023, comparing them to relevant secondary studies for accuracy and reliability (Bhandari, 2020).</a:t>
          </a:r>
          <a:endParaRPr lang="en-GB" sz="1400" dirty="0">
            <a:solidFill>
              <a:schemeClr val="tx1"/>
            </a:solidFill>
            <a:latin typeface="Arial" panose="020B0604020202020204" pitchFamily="34" charset="0"/>
            <a:cs typeface="Arial" panose="020B0604020202020204" pitchFamily="34" charset="0"/>
          </a:endParaRPr>
        </a:p>
      </dgm:t>
    </dgm:pt>
    <dgm:pt modelId="{D8DF0BB1-0990-4201-B254-4DF84B187F29}" type="parTrans" cxnId="{EB1ED5C4-0068-4464-8D79-178D2E5A952F}">
      <dgm:prSet/>
      <dgm:spPr/>
      <dgm:t>
        <a:bodyPr/>
        <a:lstStyle/>
        <a:p>
          <a:endParaRPr lang="en-GB"/>
        </a:p>
      </dgm:t>
    </dgm:pt>
    <dgm:pt modelId="{3CA029EF-18D1-45C2-B98D-54FE46B7E264}" type="sibTrans" cxnId="{EB1ED5C4-0068-4464-8D79-178D2E5A952F}">
      <dgm:prSet/>
      <dgm:spPr/>
      <dgm:t>
        <a:bodyPr/>
        <a:lstStyle/>
        <a:p>
          <a:endParaRPr lang="en-GB"/>
        </a:p>
      </dgm:t>
    </dgm:pt>
    <dgm:pt modelId="{2EFC4A70-A5A8-4AD5-839D-CC9F8AD4F0E3}">
      <dgm:prSet custT="1"/>
      <dgm:spPr/>
      <dgm:t>
        <a:bodyPr/>
        <a:lstStyle/>
        <a:p>
          <a:r>
            <a:rPr lang="en-US" sz="1400" dirty="0">
              <a:solidFill>
                <a:schemeClr val="tx1"/>
              </a:solidFill>
              <a:latin typeface="Arial" panose="020B0604020202020204" pitchFamily="34" charset="0"/>
              <a:cs typeface="Arial" panose="020B0604020202020204" pitchFamily="34" charset="0"/>
            </a:rPr>
            <a:t>Thematic analysis is a valuable tool for uncovering hidden themes in qualitative data. It involves a six-step process that yields comprehensive and unbiased results, leading to a deeper understanding of the underlying meaning. Caulfield's research (2019) highlights its importance in exploring qualitative data from a semantic perspective. (Caulfield, 2019). </a:t>
          </a:r>
          <a:endParaRPr lang="en-GB" sz="1400" dirty="0">
            <a:solidFill>
              <a:schemeClr val="tx1"/>
            </a:solidFill>
            <a:latin typeface="Arial" panose="020B0604020202020204" pitchFamily="34" charset="0"/>
            <a:cs typeface="Arial" panose="020B0604020202020204" pitchFamily="34" charset="0"/>
          </a:endParaRPr>
        </a:p>
      </dgm:t>
    </dgm:pt>
    <dgm:pt modelId="{240B37D3-02A5-4F36-A2AD-325F151AF33C}" type="parTrans" cxnId="{3E4320EA-3C54-4F0F-971E-92768AEB4B2C}">
      <dgm:prSet/>
      <dgm:spPr/>
      <dgm:t>
        <a:bodyPr/>
        <a:lstStyle/>
        <a:p>
          <a:endParaRPr lang="en-GB"/>
        </a:p>
      </dgm:t>
    </dgm:pt>
    <dgm:pt modelId="{240B53BA-424B-42DD-9762-026640A503B4}" type="sibTrans" cxnId="{3E4320EA-3C54-4F0F-971E-92768AEB4B2C}">
      <dgm:prSet/>
      <dgm:spPr/>
      <dgm:t>
        <a:bodyPr/>
        <a:lstStyle/>
        <a:p>
          <a:endParaRPr lang="en-GB"/>
        </a:p>
      </dgm:t>
    </dgm:pt>
    <dgm:pt modelId="{076C7C5C-7CB9-48AB-88D7-6DADE1321904}" type="pres">
      <dgm:prSet presAssocID="{650B50EA-BD80-4BE9-9137-C619BAD6E9FF}" presName="linear" presStyleCnt="0">
        <dgm:presLayoutVars>
          <dgm:animLvl val="lvl"/>
          <dgm:resizeHandles val="exact"/>
        </dgm:presLayoutVars>
      </dgm:prSet>
      <dgm:spPr/>
    </dgm:pt>
    <dgm:pt modelId="{BF67BB21-E3CE-4421-BD6E-14256424DAE2}" type="pres">
      <dgm:prSet presAssocID="{88C5B1AB-AAAD-4EAB-A7D5-453B6D0EEE66}" presName="parentText" presStyleLbl="node1" presStyleIdx="0" presStyleCnt="5">
        <dgm:presLayoutVars>
          <dgm:chMax val="0"/>
          <dgm:bulletEnabled val="1"/>
        </dgm:presLayoutVars>
      </dgm:prSet>
      <dgm:spPr/>
    </dgm:pt>
    <dgm:pt modelId="{91BB6651-5933-47AF-9B4C-C3858F856AA7}" type="pres">
      <dgm:prSet presAssocID="{06068592-F191-42D7-A2B7-5190F60BC86D}" presName="spacer" presStyleCnt="0"/>
      <dgm:spPr/>
    </dgm:pt>
    <dgm:pt modelId="{FD518BB8-772C-4A55-BF8C-33C5D51077D8}" type="pres">
      <dgm:prSet presAssocID="{C0206A0B-BE5F-48DB-A71D-3CAE56D5039C}" presName="parentText" presStyleLbl="node1" presStyleIdx="1" presStyleCnt="5">
        <dgm:presLayoutVars>
          <dgm:chMax val="0"/>
          <dgm:bulletEnabled val="1"/>
        </dgm:presLayoutVars>
      </dgm:prSet>
      <dgm:spPr/>
    </dgm:pt>
    <dgm:pt modelId="{55728841-F98D-45B3-92C5-C2861460C7DB}" type="pres">
      <dgm:prSet presAssocID="{F930B680-6EDE-4BE7-9B4B-F425283C7DF8}" presName="spacer" presStyleCnt="0"/>
      <dgm:spPr/>
    </dgm:pt>
    <dgm:pt modelId="{4BA82360-603A-4BB6-B68C-942BCAFE58E1}" type="pres">
      <dgm:prSet presAssocID="{5F65F466-3199-4C43-9BE0-DCA763205B9F}" presName="parentText" presStyleLbl="node1" presStyleIdx="2" presStyleCnt="5">
        <dgm:presLayoutVars>
          <dgm:chMax val="0"/>
          <dgm:bulletEnabled val="1"/>
        </dgm:presLayoutVars>
      </dgm:prSet>
      <dgm:spPr/>
    </dgm:pt>
    <dgm:pt modelId="{F058BB8A-E0CF-406A-A34B-ED362C18A51E}" type="pres">
      <dgm:prSet presAssocID="{7BB7E62B-7E8E-4EB6-BA8D-F41611C5F044}" presName="spacer" presStyleCnt="0"/>
      <dgm:spPr/>
    </dgm:pt>
    <dgm:pt modelId="{5E90008F-1EFA-4F60-BE1C-33ED2D391C41}" type="pres">
      <dgm:prSet presAssocID="{C2FCDB34-AF26-41D8-8FF7-EFC9C535C555}" presName="parentText" presStyleLbl="node1" presStyleIdx="3" presStyleCnt="5">
        <dgm:presLayoutVars>
          <dgm:chMax val="0"/>
          <dgm:bulletEnabled val="1"/>
        </dgm:presLayoutVars>
      </dgm:prSet>
      <dgm:spPr/>
    </dgm:pt>
    <dgm:pt modelId="{933BFE3F-D517-49C2-A905-BC90946A2286}" type="pres">
      <dgm:prSet presAssocID="{3CA029EF-18D1-45C2-B98D-54FE46B7E264}" presName="spacer" presStyleCnt="0"/>
      <dgm:spPr/>
    </dgm:pt>
    <dgm:pt modelId="{462A21DF-587C-48BA-BCB7-B11CCF06A2CD}" type="pres">
      <dgm:prSet presAssocID="{2EFC4A70-A5A8-4AD5-839D-CC9F8AD4F0E3}" presName="parentText" presStyleLbl="node1" presStyleIdx="4" presStyleCnt="5">
        <dgm:presLayoutVars>
          <dgm:chMax val="0"/>
          <dgm:bulletEnabled val="1"/>
        </dgm:presLayoutVars>
      </dgm:prSet>
      <dgm:spPr/>
    </dgm:pt>
  </dgm:ptLst>
  <dgm:cxnLst>
    <dgm:cxn modelId="{E7644500-71A7-4A30-A937-40EF8BD6C36D}" srcId="{650B50EA-BD80-4BE9-9137-C619BAD6E9FF}" destId="{C0206A0B-BE5F-48DB-A71D-3CAE56D5039C}" srcOrd="1" destOrd="0" parTransId="{94BB789E-BFE4-4265-B1F2-BCFEA9BB4532}" sibTransId="{F930B680-6EDE-4BE7-9B4B-F425283C7DF8}"/>
    <dgm:cxn modelId="{A042E409-C9DB-4E37-8CD7-7506C28F712C}" type="presOf" srcId="{88C5B1AB-AAAD-4EAB-A7D5-453B6D0EEE66}" destId="{BF67BB21-E3CE-4421-BD6E-14256424DAE2}" srcOrd="0" destOrd="0" presId="urn:microsoft.com/office/officeart/2005/8/layout/vList2"/>
    <dgm:cxn modelId="{9F66F326-FF6E-416F-A049-ADB14DB3FD2E}" srcId="{650B50EA-BD80-4BE9-9137-C619BAD6E9FF}" destId="{5F65F466-3199-4C43-9BE0-DCA763205B9F}" srcOrd="2" destOrd="0" parTransId="{F6367FB1-287B-4D73-898E-2E54366C39BA}" sibTransId="{7BB7E62B-7E8E-4EB6-BA8D-F41611C5F044}"/>
    <dgm:cxn modelId="{4FFEDB5D-F3C3-41F5-B770-FD1DE72E5F6B}" srcId="{650B50EA-BD80-4BE9-9137-C619BAD6E9FF}" destId="{88C5B1AB-AAAD-4EAB-A7D5-453B6D0EEE66}" srcOrd="0" destOrd="0" parTransId="{6983B87F-5C25-44DE-823C-1EB779AEB794}" sibTransId="{06068592-F191-42D7-A2B7-5190F60BC86D}"/>
    <dgm:cxn modelId="{4EB14065-430D-4A24-B3B7-4F520953C2F5}" type="presOf" srcId="{2EFC4A70-A5A8-4AD5-839D-CC9F8AD4F0E3}" destId="{462A21DF-587C-48BA-BCB7-B11CCF06A2CD}" srcOrd="0" destOrd="0" presId="urn:microsoft.com/office/officeart/2005/8/layout/vList2"/>
    <dgm:cxn modelId="{7AD7438F-3D66-4480-9425-ECDB3D5F140C}" type="presOf" srcId="{650B50EA-BD80-4BE9-9137-C619BAD6E9FF}" destId="{076C7C5C-7CB9-48AB-88D7-6DADE1321904}" srcOrd="0" destOrd="0" presId="urn:microsoft.com/office/officeart/2005/8/layout/vList2"/>
    <dgm:cxn modelId="{71D8DAAF-06C6-42DF-98B1-CD72AD61CCAB}" type="presOf" srcId="{C2FCDB34-AF26-41D8-8FF7-EFC9C535C555}" destId="{5E90008F-1EFA-4F60-BE1C-33ED2D391C41}" srcOrd="0" destOrd="0" presId="urn:microsoft.com/office/officeart/2005/8/layout/vList2"/>
    <dgm:cxn modelId="{EB1ED5C4-0068-4464-8D79-178D2E5A952F}" srcId="{650B50EA-BD80-4BE9-9137-C619BAD6E9FF}" destId="{C2FCDB34-AF26-41D8-8FF7-EFC9C535C555}" srcOrd="3" destOrd="0" parTransId="{D8DF0BB1-0990-4201-B254-4DF84B187F29}" sibTransId="{3CA029EF-18D1-45C2-B98D-54FE46B7E264}"/>
    <dgm:cxn modelId="{F9A177CE-4DB5-41A8-A019-ED8D0BA16842}" type="presOf" srcId="{5F65F466-3199-4C43-9BE0-DCA763205B9F}" destId="{4BA82360-603A-4BB6-B68C-942BCAFE58E1}" srcOrd="0" destOrd="0" presId="urn:microsoft.com/office/officeart/2005/8/layout/vList2"/>
    <dgm:cxn modelId="{3E4320EA-3C54-4F0F-971E-92768AEB4B2C}" srcId="{650B50EA-BD80-4BE9-9137-C619BAD6E9FF}" destId="{2EFC4A70-A5A8-4AD5-839D-CC9F8AD4F0E3}" srcOrd="4" destOrd="0" parTransId="{240B37D3-02A5-4F36-A2AD-325F151AF33C}" sibTransId="{240B53BA-424B-42DD-9762-026640A503B4}"/>
    <dgm:cxn modelId="{D7D016FC-687E-4E87-B9FA-59984BD0C1E9}" type="presOf" srcId="{C0206A0B-BE5F-48DB-A71D-3CAE56D5039C}" destId="{FD518BB8-772C-4A55-BF8C-33C5D51077D8}" srcOrd="0" destOrd="0" presId="urn:microsoft.com/office/officeart/2005/8/layout/vList2"/>
    <dgm:cxn modelId="{F8668831-31EA-4AF4-9E0F-BFAF3734C9C8}" type="presParOf" srcId="{076C7C5C-7CB9-48AB-88D7-6DADE1321904}" destId="{BF67BB21-E3CE-4421-BD6E-14256424DAE2}" srcOrd="0" destOrd="0" presId="urn:microsoft.com/office/officeart/2005/8/layout/vList2"/>
    <dgm:cxn modelId="{631A565D-EAA6-4308-8392-44706717A24B}" type="presParOf" srcId="{076C7C5C-7CB9-48AB-88D7-6DADE1321904}" destId="{91BB6651-5933-47AF-9B4C-C3858F856AA7}" srcOrd="1" destOrd="0" presId="urn:microsoft.com/office/officeart/2005/8/layout/vList2"/>
    <dgm:cxn modelId="{EEDFC098-6D6D-4E2B-83BE-C558F1D42375}" type="presParOf" srcId="{076C7C5C-7CB9-48AB-88D7-6DADE1321904}" destId="{FD518BB8-772C-4A55-BF8C-33C5D51077D8}" srcOrd="2" destOrd="0" presId="urn:microsoft.com/office/officeart/2005/8/layout/vList2"/>
    <dgm:cxn modelId="{6E80DF72-E957-44FF-B12C-53F6A291D554}" type="presParOf" srcId="{076C7C5C-7CB9-48AB-88D7-6DADE1321904}" destId="{55728841-F98D-45B3-92C5-C2861460C7DB}" srcOrd="3" destOrd="0" presId="urn:microsoft.com/office/officeart/2005/8/layout/vList2"/>
    <dgm:cxn modelId="{00F2CE47-74B1-4BC1-B6C7-7D0E70BAEE31}" type="presParOf" srcId="{076C7C5C-7CB9-48AB-88D7-6DADE1321904}" destId="{4BA82360-603A-4BB6-B68C-942BCAFE58E1}" srcOrd="4" destOrd="0" presId="urn:microsoft.com/office/officeart/2005/8/layout/vList2"/>
    <dgm:cxn modelId="{15E11254-ED63-4796-9501-C3C078F001B2}" type="presParOf" srcId="{076C7C5C-7CB9-48AB-88D7-6DADE1321904}" destId="{F058BB8A-E0CF-406A-A34B-ED362C18A51E}" srcOrd="5" destOrd="0" presId="urn:microsoft.com/office/officeart/2005/8/layout/vList2"/>
    <dgm:cxn modelId="{007C656A-CEE3-47E4-986E-44BDA4E4CF40}" type="presParOf" srcId="{076C7C5C-7CB9-48AB-88D7-6DADE1321904}" destId="{5E90008F-1EFA-4F60-BE1C-33ED2D391C41}" srcOrd="6" destOrd="0" presId="urn:microsoft.com/office/officeart/2005/8/layout/vList2"/>
    <dgm:cxn modelId="{1F17549B-8208-4DB1-94B0-1911A358E427}" type="presParOf" srcId="{076C7C5C-7CB9-48AB-88D7-6DADE1321904}" destId="{933BFE3F-D517-49C2-A905-BC90946A2286}" srcOrd="7" destOrd="0" presId="urn:microsoft.com/office/officeart/2005/8/layout/vList2"/>
    <dgm:cxn modelId="{746FC04B-F7BC-4316-AA9E-C13755322EE3}" type="presParOf" srcId="{076C7C5C-7CB9-48AB-88D7-6DADE1321904}" destId="{462A21DF-587C-48BA-BCB7-B11CCF06A2C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A99A637-8B36-46C3-ADA6-6FDA5B0026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52C6CBBB-1F5F-4BA2-BBC7-E81364848DBF}">
      <dgm:prSet custT="1"/>
      <dgm:spPr/>
      <dgm:t>
        <a:bodyPr/>
        <a:lstStyle/>
        <a:p>
          <a:r>
            <a:rPr lang="en-US" sz="1400" dirty="0">
              <a:solidFill>
                <a:schemeClr val="tx1"/>
              </a:solidFill>
              <a:latin typeface="Arial" panose="020B0604020202020204" pitchFamily="34" charset="0"/>
              <a:cs typeface="Arial" panose="020B0604020202020204" pitchFamily="34" charset="0"/>
            </a:rPr>
            <a:t>It is imperative to </a:t>
          </a:r>
          <a:r>
            <a:rPr lang="en-US" sz="1400" dirty="0" err="1">
              <a:solidFill>
                <a:schemeClr val="tx1"/>
              </a:solidFill>
              <a:latin typeface="Arial" panose="020B0604020202020204" pitchFamily="34" charset="0"/>
              <a:cs typeface="Arial" panose="020B0604020202020204" pitchFamily="34" charset="0"/>
            </a:rPr>
            <a:t>prioritise</a:t>
          </a:r>
          <a:r>
            <a:rPr lang="en-US" sz="1400" dirty="0">
              <a:solidFill>
                <a:schemeClr val="tx1"/>
              </a:solidFill>
              <a:latin typeface="Arial" panose="020B0604020202020204" pitchFamily="34" charset="0"/>
              <a:cs typeface="Arial" panose="020B0604020202020204" pitchFamily="34" charset="0"/>
            </a:rPr>
            <a:t> research ethics to uphold scientific integrity, respect human rights, and preserve dignity.</a:t>
          </a:r>
        </a:p>
        <a:p>
          <a:r>
            <a:rPr lang="en-US" sz="1400" dirty="0">
              <a:solidFill>
                <a:schemeClr val="tx1"/>
              </a:solidFill>
              <a:latin typeface="Arial" panose="020B0604020202020204" pitchFamily="34" charset="0"/>
              <a:cs typeface="Arial" panose="020B0604020202020204" pitchFamily="34" charset="0"/>
            </a:rPr>
            <a:t>These core principles ensure that participation in studies is voluntary, informed, and secure. By unwaveringly adhering to these standards, we can foster fruitful collaborations between science and society while ensuring the protection of research subjects. (Bhandari, 2020).</a:t>
          </a:r>
          <a:endParaRPr lang="en-GB" sz="1400" dirty="0">
            <a:solidFill>
              <a:schemeClr val="tx1"/>
            </a:solidFill>
            <a:latin typeface="Arial" panose="020B0604020202020204" pitchFamily="34" charset="0"/>
            <a:cs typeface="Arial" panose="020B0604020202020204" pitchFamily="34" charset="0"/>
          </a:endParaRPr>
        </a:p>
        <a:p>
          <a:endParaRPr lang="en-GB" sz="1400" dirty="0">
            <a:solidFill>
              <a:schemeClr val="tx1"/>
            </a:solidFill>
            <a:latin typeface="Arial" panose="020B0604020202020204" pitchFamily="34" charset="0"/>
            <a:cs typeface="Arial" panose="020B0604020202020204" pitchFamily="34" charset="0"/>
          </a:endParaRPr>
        </a:p>
      </dgm:t>
    </dgm:pt>
    <dgm:pt modelId="{E6B0D3AB-DDC5-4734-BD4C-EBCC2FC04D09}" type="parTrans" cxnId="{F6B01932-B1D9-424B-BC56-D9140A27C5CE}">
      <dgm:prSet/>
      <dgm:spPr/>
      <dgm:t>
        <a:bodyPr/>
        <a:lstStyle/>
        <a:p>
          <a:endParaRPr lang="en-GB"/>
        </a:p>
      </dgm:t>
    </dgm:pt>
    <dgm:pt modelId="{03D5CE1B-BDA8-49D4-8A39-B788C4558F6B}" type="sibTrans" cxnId="{F6B01932-B1D9-424B-BC56-D9140A27C5CE}">
      <dgm:prSet/>
      <dgm:spPr/>
      <dgm:t>
        <a:bodyPr/>
        <a:lstStyle/>
        <a:p>
          <a:endParaRPr lang="en-GB"/>
        </a:p>
      </dgm:t>
    </dgm:pt>
    <dgm:pt modelId="{1CF7FFF0-8963-451E-9000-0DEF7BC95D3F}" type="pres">
      <dgm:prSet presAssocID="{8A99A637-8B36-46C3-ADA6-6FDA5B002651}" presName="linear" presStyleCnt="0">
        <dgm:presLayoutVars>
          <dgm:animLvl val="lvl"/>
          <dgm:resizeHandles val="exact"/>
        </dgm:presLayoutVars>
      </dgm:prSet>
      <dgm:spPr/>
    </dgm:pt>
    <dgm:pt modelId="{A505C2AE-E043-4DCA-A133-DAA71D15B5B2}" type="pres">
      <dgm:prSet presAssocID="{52C6CBBB-1F5F-4BA2-BBC7-E81364848DBF}" presName="parentText" presStyleLbl="node1" presStyleIdx="0" presStyleCnt="1" custScaleY="234748">
        <dgm:presLayoutVars>
          <dgm:chMax val="0"/>
          <dgm:bulletEnabled val="1"/>
        </dgm:presLayoutVars>
      </dgm:prSet>
      <dgm:spPr/>
    </dgm:pt>
  </dgm:ptLst>
  <dgm:cxnLst>
    <dgm:cxn modelId="{F6B01932-B1D9-424B-BC56-D9140A27C5CE}" srcId="{8A99A637-8B36-46C3-ADA6-6FDA5B002651}" destId="{52C6CBBB-1F5F-4BA2-BBC7-E81364848DBF}" srcOrd="0" destOrd="0" parTransId="{E6B0D3AB-DDC5-4734-BD4C-EBCC2FC04D09}" sibTransId="{03D5CE1B-BDA8-49D4-8A39-B788C4558F6B}"/>
    <dgm:cxn modelId="{DB77875D-1EE6-43F6-9800-2E3A912C3D5D}" type="presOf" srcId="{8A99A637-8B36-46C3-ADA6-6FDA5B002651}" destId="{1CF7FFF0-8963-451E-9000-0DEF7BC95D3F}" srcOrd="0" destOrd="0" presId="urn:microsoft.com/office/officeart/2005/8/layout/vList2"/>
    <dgm:cxn modelId="{424057D7-94CF-4A3A-B590-CF989C67659A}" type="presOf" srcId="{52C6CBBB-1F5F-4BA2-BBC7-E81364848DBF}" destId="{A505C2AE-E043-4DCA-A133-DAA71D15B5B2}" srcOrd="0" destOrd="0" presId="urn:microsoft.com/office/officeart/2005/8/layout/vList2"/>
    <dgm:cxn modelId="{F4A91A58-2AEC-4E28-A8C0-194FBB900A61}" type="presParOf" srcId="{1CF7FFF0-8963-451E-9000-0DEF7BC95D3F}" destId="{A505C2AE-E043-4DCA-A133-DAA71D15B5B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13EEECF-6041-43D0-B747-F0E800C5AB96}"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en-GB"/>
        </a:p>
      </dgm:t>
    </dgm:pt>
    <dgm:pt modelId="{D804BA60-0A9A-42A6-A263-E9BC9CB151F7}">
      <dgm:prSet/>
      <dgm:spPr/>
      <dgm:t>
        <a:bodyPr/>
        <a:lstStyle/>
        <a:p>
          <a:r>
            <a:rPr lang="en-US" dirty="0">
              <a:latin typeface="Arial" panose="020B0604020202020204" pitchFamily="34" charset="0"/>
              <a:cs typeface="Arial" panose="020B0604020202020204" pitchFamily="34" charset="0"/>
            </a:rPr>
            <a:t>A recent study by Petersen et al. (2021) found disparities in healthcare for different ethnic groups, affecting conditions such as heart disease and nutritional deficiencies. Discrimination can lead to poorer mental and physical health for ethnic minorities in the UK. We must work together to combat discrimination and ensure equitable access to healthcare for all. (Hackett.,2020). </a:t>
          </a:r>
          <a:endParaRPr lang="en-GB" dirty="0">
            <a:latin typeface="Arial" panose="020B0604020202020204" pitchFamily="34" charset="0"/>
            <a:cs typeface="Arial" panose="020B0604020202020204" pitchFamily="34" charset="0"/>
          </a:endParaRPr>
        </a:p>
      </dgm:t>
    </dgm:pt>
    <dgm:pt modelId="{8144BA20-A7A1-459A-ABA4-C1CC3A1CDAD1}" type="parTrans" cxnId="{3815CD2D-FFB0-4E6A-9375-011D437DFB18}">
      <dgm:prSet/>
      <dgm:spPr/>
      <dgm:t>
        <a:bodyPr/>
        <a:lstStyle/>
        <a:p>
          <a:endParaRPr lang="en-GB"/>
        </a:p>
      </dgm:t>
    </dgm:pt>
    <dgm:pt modelId="{C6D80DC4-6998-4B64-8354-F084B81D1111}" type="sibTrans" cxnId="{3815CD2D-FFB0-4E6A-9375-011D437DFB18}">
      <dgm:prSet/>
      <dgm:spPr/>
      <dgm:t>
        <a:bodyPr/>
        <a:lstStyle/>
        <a:p>
          <a:endParaRPr lang="en-GB"/>
        </a:p>
      </dgm:t>
    </dgm:pt>
    <dgm:pt modelId="{C990CC2B-2B7C-4B15-B7F1-40695025FC2E}">
      <dgm:prSet/>
      <dgm:spPr/>
      <dgm:t>
        <a:bodyPr/>
        <a:lstStyle/>
        <a:p>
          <a:r>
            <a:rPr lang="en-US" dirty="0">
              <a:latin typeface="Arial" panose="020B0604020202020204" pitchFamily="34" charset="0"/>
              <a:cs typeface="Arial" panose="020B0604020202020204" pitchFamily="34" charset="0"/>
            </a:rPr>
            <a:t>Similar focus and experiences occur in the therapy sessions, and it's challenging due to cultural differences. Expressing oneself in a culturally appropriate way is complex in either case. Acknowledging these obstacles is essential for overall well-being. (Faheem., 2023).</a:t>
          </a:r>
          <a:endParaRPr lang="en-GB" dirty="0">
            <a:latin typeface="Arial" panose="020B0604020202020204" pitchFamily="34" charset="0"/>
            <a:cs typeface="Arial" panose="020B0604020202020204" pitchFamily="34" charset="0"/>
          </a:endParaRPr>
        </a:p>
      </dgm:t>
    </dgm:pt>
    <dgm:pt modelId="{42FB52D6-20D6-459B-9B4F-418E1A9862B7}" type="parTrans" cxnId="{132EBBB2-1963-487B-9219-E76B9E5D8005}">
      <dgm:prSet/>
      <dgm:spPr/>
      <dgm:t>
        <a:bodyPr/>
        <a:lstStyle/>
        <a:p>
          <a:endParaRPr lang="en-GB"/>
        </a:p>
      </dgm:t>
    </dgm:pt>
    <dgm:pt modelId="{0D87C516-2757-4876-A3AE-6D237024A7E1}" type="sibTrans" cxnId="{132EBBB2-1963-487B-9219-E76B9E5D8005}">
      <dgm:prSet/>
      <dgm:spPr/>
      <dgm:t>
        <a:bodyPr/>
        <a:lstStyle/>
        <a:p>
          <a:endParaRPr lang="en-GB"/>
        </a:p>
      </dgm:t>
    </dgm:pt>
    <dgm:pt modelId="{97E7B57C-84A7-49A4-8B96-35B141BD2EDD}">
      <dgm:prSet/>
      <dgm:spPr/>
      <dgm:t>
        <a:bodyPr/>
        <a:lstStyle/>
        <a:p>
          <a:r>
            <a:rPr lang="en-US" dirty="0">
              <a:latin typeface="Arial" panose="020B0604020202020204" pitchFamily="34" charset="0"/>
              <a:cs typeface="Arial" panose="020B0604020202020204" pitchFamily="34" charset="0"/>
            </a:rPr>
            <a:t>Also, cultural challenges, language barriers and the importance of training and observations are crucial to dealing with health disparities, particularly in </a:t>
          </a:r>
          <a:r>
            <a:rPr lang="en-US" dirty="0" err="1">
              <a:latin typeface="Arial" panose="020B0604020202020204" pitchFamily="34" charset="0"/>
              <a:cs typeface="Arial" panose="020B0604020202020204" pitchFamily="34" charset="0"/>
            </a:rPr>
            <a:t>marginalised</a:t>
          </a:r>
          <a:r>
            <a:rPr lang="en-US" dirty="0">
              <a:latin typeface="Arial" panose="020B0604020202020204" pitchFamily="34" charset="0"/>
              <a:cs typeface="Arial" panose="020B0604020202020204" pitchFamily="34" charset="0"/>
            </a:rPr>
            <a:t> communities. (Faheem., 2023).</a:t>
          </a:r>
          <a:endParaRPr lang="en-GB" dirty="0">
            <a:latin typeface="Arial" panose="020B0604020202020204" pitchFamily="34" charset="0"/>
            <a:cs typeface="Arial" panose="020B0604020202020204" pitchFamily="34" charset="0"/>
          </a:endParaRPr>
        </a:p>
      </dgm:t>
    </dgm:pt>
    <dgm:pt modelId="{7D60086C-7956-4FB2-B84D-E7E835D437FE}" type="parTrans" cxnId="{BBE89DA8-FE35-4F30-A3E0-ABCCDE0DE07A}">
      <dgm:prSet/>
      <dgm:spPr/>
      <dgm:t>
        <a:bodyPr/>
        <a:lstStyle/>
        <a:p>
          <a:endParaRPr lang="en-GB"/>
        </a:p>
      </dgm:t>
    </dgm:pt>
    <dgm:pt modelId="{1DFDE095-93FB-48D8-BB68-B7D23D2661F4}" type="sibTrans" cxnId="{BBE89DA8-FE35-4F30-A3E0-ABCCDE0DE07A}">
      <dgm:prSet/>
      <dgm:spPr/>
      <dgm:t>
        <a:bodyPr/>
        <a:lstStyle/>
        <a:p>
          <a:endParaRPr lang="en-GB"/>
        </a:p>
      </dgm:t>
    </dgm:pt>
    <dgm:pt modelId="{F7600DEF-AAD1-4F2F-B3D8-1F4A5E223044}" type="pres">
      <dgm:prSet presAssocID="{D13EEECF-6041-43D0-B747-F0E800C5AB96}" presName="linear" presStyleCnt="0">
        <dgm:presLayoutVars>
          <dgm:animLvl val="lvl"/>
          <dgm:resizeHandles val="exact"/>
        </dgm:presLayoutVars>
      </dgm:prSet>
      <dgm:spPr/>
    </dgm:pt>
    <dgm:pt modelId="{E6F9E15D-962F-41CB-BCE9-245348A64D2F}" type="pres">
      <dgm:prSet presAssocID="{D804BA60-0A9A-42A6-A263-E9BC9CB151F7}" presName="parentText" presStyleLbl="node1" presStyleIdx="0" presStyleCnt="3">
        <dgm:presLayoutVars>
          <dgm:chMax val="0"/>
          <dgm:bulletEnabled val="1"/>
        </dgm:presLayoutVars>
      </dgm:prSet>
      <dgm:spPr/>
    </dgm:pt>
    <dgm:pt modelId="{20BEBBD8-29EA-4BE9-9C78-A0FF6FD9FB9C}" type="pres">
      <dgm:prSet presAssocID="{C6D80DC4-6998-4B64-8354-F084B81D1111}" presName="spacer" presStyleCnt="0"/>
      <dgm:spPr/>
    </dgm:pt>
    <dgm:pt modelId="{B7E42E00-52B5-4CAF-AE2A-8E69260BC90B}" type="pres">
      <dgm:prSet presAssocID="{C990CC2B-2B7C-4B15-B7F1-40695025FC2E}" presName="parentText" presStyleLbl="node1" presStyleIdx="1" presStyleCnt="3">
        <dgm:presLayoutVars>
          <dgm:chMax val="0"/>
          <dgm:bulletEnabled val="1"/>
        </dgm:presLayoutVars>
      </dgm:prSet>
      <dgm:spPr/>
    </dgm:pt>
    <dgm:pt modelId="{877632B3-646D-412E-9F33-14241E3721DF}" type="pres">
      <dgm:prSet presAssocID="{0D87C516-2757-4876-A3AE-6D237024A7E1}" presName="spacer" presStyleCnt="0"/>
      <dgm:spPr/>
    </dgm:pt>
    <dgm:pt modelId="{BFEB6506-AA37-40F9-988C-764A5C2EEDD7}" type="pres">
      <dgm:prSet presAssocID="{97E7B57C-84A7-49A4-8B96-35B141BD2EDD}" presName="parentText" presStyleLbl="node1" presStyleIdx="2" presStyleCnt="3">
        <dgm:presLayoutVars>
          <dgm:chMax val="0"/>
          <dgm:bulletEnabled val="1"/>
        </dgm:presLayoutVars>
      </dgm:prSet>
      <dgm:spPr/>
    </dgm:pt>
  </dgm:ptLst>
  <dgm:cxnLst>
    <dgm:cxn modelId="{3815CD2D-FFB0-4E6A-9375-011D437DFB18}" srcId="{D13EEECF-6041-43D0-B747-F0E800C5AB96}" destId="{D804BA60-0A9A-42A6-A263-E9BC9CB151F7}" srcOrd="0" destOrd="0" parTransId="{8144BA20-A7A1-459A-ABA4-C1CC3A1CDAD1}" sibTransId="{C6D80DC4-6998-4B64-8354-F084B81D1111}"/>
    <dgm:cxn modelId="{68DE035C-CB36-4151-9ECB-A268980014A8}" type="presOf" srcId="{D804BA60-0A9A-42A6-A263-E9BC9CB151F7}" destId="{E6F9E15D-962F-41CB-BCE9-245348A64D2F}" srcOrd="0" destOrd="0" presId="urn:microsoft.com/office/officeart/2005/8/layout/vList2"/>
    <dgm:cxn modelId="{B2011B6F-D9FE-4147-9878-276DA0B546F1}" type="presOf" srcId="{97E7B57C-84A7-49A4-8B96-35B141BD2EDD}" destId="{BFEB6506-AA37-40F9-988C-764A5C2EEDD7}" srcOrd="0" destOrd="0" presId="urn:microsoft.com/office/officeart/2005/8/layout/vList2"/>
    <dgm:cxn modelId="{F150A4A4-570A-4911-A59E-796F83D678A1}" type="presOf" srcId="{D13EEECF-6041-43D0-B747-F0E800C5AB96}" destId="{F7600DEF-AAD1-4F2F-B3D8-1F4A5E223044}" srcOrd="0" destOrd="0" presId="urn:microsoft.com/office/officeart/2005/8/layout/vList2"/>
    <dgm:cxn modelId="{263CDEA6-99D0-41B9-8216-7691C933043E}" type="presOf" srcId="{C990CC2B-2B7C-4B15-B7F1-40695025FC2E}" destId="{B7E42E00-52B5-4CAF-AE2A-8E69260BC90B}" srcOrd="0" destOrd="0" presId="urn:microsoft.com/office/officeart/2005/8/layout/vList2"/>
    <dgm:cxn modelId="{BBE89DA8-FE35-4F30-A3E0-ABCCDE0DE07A}" srcId="{D13EEECF-6041-43D0-B747-F0E800C5AB96}" destId="{97E7B57C-84A7-49A4-8B96-35B141BD2EDD}" srcOrd="2" destOrd="0" parTransId="{7D60086C-7956-4FB2-B84D-E7E835D437FE}" sibTransId="{1DFDE095-93FB-48D8-BB68-B7D23D2661F4}"/>
    <dgm:cxn modelId="{132EBBB2-1963-487B-9219-E76B9E5D8005}" srcId="{D13EEECF-6041-43D0-B747-F0E800C5AB96}" destId="{C990CC2B-2B7C-4B15-B7F1-40695025FC2E}" srcOrd="1" destOrd="0" parTransId="{42FB52D6-20D6-459B-9B4F-418E1A9862B7}" sibTransId="{0D87C516-2757-4876-A3AE-6D237024A7E1}"/>
    <dgm:cxn modelId="{AC351F3F-676A-4930-B534-F8EBDAA12C74}" type="presParOf" srcId="{F7600DEF-AAD1-4F2F-B3D8-1F4A5E223044}" destId="{E6F9E15D-962F-41CB-BCE9-245348A64D2F}" srcOrd="0" destOrd="0" presId="urn:microsoft.com/office/officeart/2005/8/layout/vList2"/>
    <dgm:cxn modelId="{4CE7BF40-21EA-43E6-99D4-69606C00D160}" type="presParOf" srcId="{F7600DEF-AAD1-4F2F-B3D8-1F4A5E223044}" destId="{20BEBBD8-29EA-4BE9-9C78-A0FF6FD9FB9C}" srcOrd="1" destOrd="0" presId="urn:microsoft.com/office/officeart/2005/8/layout/vList2"/>
    <dgm:cxn modelId="{C32C006E-ACED-47CB-AF8D-A9D538B8B542}" type="presParOf" srcId="{F7600DEF-AAD1-4F2F-B3D8-1F4A5E223044}" destId="{B7E42E00-52B5-4CAF-AE2A-8E69260BC90B}" srcOrd="2" destOrd="0" presId="urn:microsoft.com/office/officeart/2005/8/layout/vList2"/>
    <dgm:cxn modelId="{20026EEC-E790-4220-80F3-AC1947A205DF}" type="presParOf" srcId="{F7600DEF-AAD1-4F2F-B3D8-1F4A5E223044}" destId="{877632B3-646D-412E-9F33-14241E3721DF}" srcOrd="3" destOrd="0" presId="urn:microsoft.com/office/officeart/2005/8/layout/vList2"/>
    <dgm:cxn modelId="{C467805F-38A6-40AD-908B-E1483DEB0047}" type="presParOf" srcId="{F7600DEF-AAD1-4F2F-B3D8-1F4A5E223044}" destId="{BFEB6506-AA37-40F9-988C-764A5C2EEDD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90E9A6D-AC11-47C7-A51F-D421DF7ECBF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C947C3A3-EDDB-4D3E-9ED9-F881B5C88EC8}">
      <dgm:prSet/>
      <dgm:spPr>
        <a:gradFill rotWithShape="0">
          <a:gsLst>
            <a:gs pos="90000">
              <a:schemeClr val="accent1"/>
            </a:gs>
            <a:gs pos="100000">
              <a:schemeClr val="accent1">
                <a:hueOff val="0"/>
                <a:satOff val="0"/>
                <a:lumOff val="0"/>
                <a:alphaOff val="0"/>
                <a:tint val="84000"/>
              </a:schemeClr>
            </a:gs>
          </a:gsLst>
          <a:lin ang="5400000" scaled="0"/>
        </a:gradFill>
      </dgm:spPr>
      <dgm:t>
        <a:bodyPr/>
        <a:lstStyle/>
        <a:p>
          <a:r>
            <a:rPr lang="en-US"/>
            <a:t>Many people are afraid to report symptoms of illness due to financial and physical health concerns. Hate crimes are increasing, and some feel that authority figures are not being sensitive enough. Historical racism is exacerbating the issue. Language barriers and a lack of digital resources make accessing and following government guidelines difficult for some. We must work together to support each other and stay safe and healthy. (Mahmood, et al. (2021).</a:t>
          </a:r>
          <a:endParaRPr lang="en-GB"/>
        </a:p>
      </dgm:t>
    </dgm:pt>
    <dgm:pt modelId="{55F6B1CC-4EE5-4723-B402-7CE8C1BC09CE}" type="parTrans" cxnId="{B6FB38A4-0B0E-4191-B1BF-36F1399B52F0}">
      <dgm:prSet/>
      <dgm:spPr/>
      <dgm:t>
        <a:bodyPr/>
        <a:lstStyle/>
        <a:p>
          <a:endParaRPr lang="en-GB"/>
        </a:p>
      </dgm:t>
    </dgm:pt>
    <dgm:pt modelId="{6ED70F9C-B802-435A-96A3-9E05B70CA60A}" type="sibTrans" cxnId="{B6FB38A4-0B0E-4191-B1BF-36F1399B52F0}">
      <dgm:prSet/>
      <dgm:spPr/>
      <dgm:t>
        <a:bodyPr/>
        <a:lstStyle/>
        <a:p>
          <a:endParaRPr lang="en-GB"/>
        </a:p>
      </dgm:t>
    </dgm:pt>
    <dgm:pt modelId="{6FBAACB0-B8DF-40CD-ACA5-B09E037DEC83}">
      <dgm:prSet/>
      <dgm:spPr>
        <a:gradFill rotWithShape="0">
          <a:gsLst>
            <a:gs pos="79000">
              <a:schemeClr val="accent1"/>
            </a:gs>
            <a:gs pos="100000">
              <a:schemeClr val="accent1">
                <a:hueOff val="0"/>
                <a:satOff val="0"/>
                <a:lumOff val="0"/>
                <a:alphaOff val="0"/>
                <a:tint val="84000"/>
              </a:schemeClr>
            </a:gs>
          </a:gsLst>
        </a:gradFill>
      </dgm:spPr>
      <dgm:t>
        <a:bodyPr/>
        <a:lstStyle/>
        <a:p>
          <a:r>
            <a:rPr lang="en-US" dirty="0"/>
            <a:t>Recent research from 2019 to 2021 has revealed a consistent trend of lower patient satisfaction ratings among ethnic minority groups. This is cause for concern and indicates a negative correlation that highlights the need for healthcare providers to address potential biases or disparities in care. All patients must receive equal and high-quality care, regardless of their ethnic background. These findings will significantly impact healthcare policies and practices in England, particularly in GP and CCG areas. We must acknowledge this impact and take measures to ensure that our healthcare system operates efficiently. (Magadi, 2022). </a:t>
          </a:r>
          <a:endParaRPr lang="en-GB" dirty="0"/>
        </a:p>
      </dgm:t>
    </dgm:pt>
    <dgm:pt modelId="{FD55C5C7-D718-406E-A8D8-CAABDA47495D}" type="parTrans" cxnId="{FD620E7C-9DA0-4B24-AF0E-56138C8EDE3F}">
      <dgm:prSet/>
      <dgm:spPr/>
      <dgm:t>
        <a:bodyPr/>
        <a:lstStyle/>
        <a:p>
          <a:endParaRPr lang="en-GB"/>
        </a:p>
      </dgm:t>
    </dgm:pt>
    <dgm:pt modelId="{47E0B1B0-E284-4F25-A5FB-1DF4901171E8}" type="sibTrans" cxnId="{FD620E7C-9DA0-4B24-AF0E-56138C8EDE3F}">
      <dgm:prSet/>
      <dgm:spPr/>
      <dgm:t>
        <a:bodyPr/>
        <a:lstStyle/>
        <a:p>
          <a:endParaRPr lang="en-GB"/>
        </a:p>
      </dgm:t>
    </dgm:pt>
    <dgm:pt modelId="{F91614FC-9CA8-4946-8214-CB643FC77204}">
      <dgm:prSet/>
      <dgm:spPr>
        <a:gradFill rotWithShape="0">
          <a:gsLst>
            <a:gs pos="0">
              <a:schemeClr val="accent1"/>
            </a:gs>
            <a:gs pos="100000">
              <a:schemeClr val="accent1">
                <a:hueOff val="0"/>
                <a:satOff val="0"/>
                <a:lumOff val="0"/>
                <a:alphaOff val="0"/>
                <a:tint val="84000"/>
              </a:schemeClr>
            </a:gs>
          </a:gsLst>
        </a:gradFill>
      </dgm:spPr>
      <dgm:t>
        <a:bodyPr/>
        <a:lstStyle/>
        <a:p>
          <a:r>
            <a:rPr lang="en-US"/>
            <a:t>A study found that memory assessment services in England and Wales are not meeting national policies for evaluating and treating individuals from minority ethnic backgrounds. Only 70% of services use culturally sensitive tools, 65% use proficient interpreters, and 80% offer translated resources. This highlights the challenge of language barriers in diagnosing patients from minority groups. Stakeholders should take the study seriously and make proactive changes to address this issue. (Brown, Livingston and Mukadam, 2021).</a:t>
          </a:r>
          <a:endParaRPr lang="en-GB"/>
        </a:p>
      </dgm:t>
    </dgm:pt>
    <dgm:pt modelId="{4AD10D36-5B75-4318-9CCA-838A3A65FDDE}" type="parTrans" cxnId="{B8561F2F-B69D-4F31-9F41-4737FACFA64E}">
      <dgm:prSet/>
      <dgm:spPr/>
      <dgm:t>
        <a:bodyPr/>
        <a:lstStyle/>
        <a:p>
          <a:endParaRPr lang="en-GB"/>
        </a:p>
      </dgm:t>
    </dgm:pt>
    <dgm:pt modelId="{28B8632E-3027-4180-9F12-84BC62E252C5}" type="sibTrans" cxnId="{B8561F2F-B69D-4F31-9F41-4737FACFA64E}">
      <dgm:prSet/>
      <dgm:spPr/>
      <dgm:t>
        <a:bodyPr/>
        <a:lstStyle/>
        <a:p>
          <a:endParaRPr lang="en-GB"/>
        </a:p>
      </dgm:t>
    </dgm:pt>
    <dgm:pt modelId="{3888A86E-05D6-4B8C-A669-A3FC2E92AEDD}" type="pres">
      <dgm:prSet presAssocID="{290E9A6D-AC11-47C7-A51F-D421DF7ECBFB}" presName="linear" presStyleCnt="0">
        <dgm:presLayoutVars>
          <dgm:animLvl val="lvl"/>
          <dgm:resizeHandles val="exact"/>
        </dgm:presLayoutVars>
      </dgm:prSet>
      <dgm:spPr/>
    </dgm:pt>
    <dgm:pt modelId="{BD69EE27-6AD8-4EE3-81F2-18E9CEC17996}" type="pres">
      <dgm:prSet presAssocID="{C947C3A3-EDDB-4D3E-9ED9-F881B5C88EC8}" presName="parentText" presStyleLbl="node1" presStyleIdx="0" presStyleCnt="3">
        <dgm:presLayoutVars>
          <dgm:chMax val="0"/>
          <dgm:bulletEnabled val="1"/>
        </dgm:presLayoutVars>
      </dgm:prSet>
      <dgm:spPr/>
    </dgm:pt>
    <dgm:pt modelId="{1E94083C-854E-48F4-888E-DB7119EFE6B4}" type="pres">
      <dgm:prSet presAssocID="{6ED70F9C-B802-435A-96A3-9E05B70CA60A}" presName="spacer" presStyleCnt="0"/>
      <dgm:spPr/>
    </dgm:pt>
    <dgm:pt modelId="{EEF1BD06-9E77-4FCE-90EA-8E7462B6BA98}" type="pres">
      <dgm:prSet presAssocID="{6FBAACB0-B8DF-40CD-ACA5-B09E037DEC83}" presName="parentText" presStyleLbl="node1" presStyleIdx="1" presStyleCnt="3">
        <dgm:presLayoutVars>
          <dgm:chMax val="0"/>
          <dgm:bulletEnabled val="1"/>
        </dgm:presLayoutVars>
      </dgm:prSet>
      <dgm:spPr/>
    </dgm:pt>
    <dgm:pt modelId="{1B7B8D7A-BD25-47F0-A102-1B724C7AA9AF}" type="pres">
      <dgm:prSet presAssocID="{47E0B1B0-E284-4F25-A5FB-1DF4901171E8}" presName="spacer" presStyleCnt="0"/>
      <dgm:spPr/>
    </dgm:pt>
    <dgm:pt modelId="{B7B74AFC-7DE3-48B2-97F7-36B228F13351}" type="pres">
      <dgm:prSet presAssocID="{F91614FC-9CA8-4946-8214-CB643FC77204}" presName="parentText" presStyleLbl="node1" presStyleIdx="2" presStyleCnt="3">
        <dgm:presLayoutVars>
          <dgm:chMax val="0"/>
          <dgm:bulletEnabled val="1"/>
        </dgm:presLayoutVars>
      </dgm:prSet>
      <dgm:spPr/>
    </dgm:pt>
  </dgm:ptLst>
  <dgm:cxnLst>
    <dgm:cxn modelId="{45732D03-8C28-4D38-B403-19A2625AF6CB}" type="presOf" srcId="{6FBAACB0-B8DF-40CD-ACA5-B09E037DEC83}" destId="{EEF1BD06-9E77-4FCE-90EA-8E7462B6BA98}" srcOrd="0" destOrd="0" presId="urn:microsoft.com/office/officeart/2005/8/layout/vList2"/>
    <dgm:cxn modelId="{B8561F2F-B69D-4F31-9F41-4737FACFA64E}" srcId="{290E9A6D-AC11-47C7-A51F-D421DF7ECBFB}" destId="{F91614FC-9CA8-4946-8214-CB643FC77204}" srcOrd="2" destOrd="0" parTransId="{4AD10D36-5B75-4318-9CCA-838A3A65FDDE}" sibTransId="{28B8632E-3027-4180-9F12-84BC62E252C5}"/>
    <dgm:cxn modelId="{0CDC4031-A0BB-43F1-BE15-17C46E5F7EB8}" type="presOf" srcId="{F91614FC-9CA8-4946-8214-CB643FC77204}" destId="{B7B74AFC-7DE3-48B2-97F7-36B228F13351}" srcOrd="0" destOrd="0" presId="urn:microsoft.com/office/officeart/2005/8/layout/vList2"/>
    <dgm:cxn modelId="{6A5DC66F-1E0F-4DBE-8217-94B1BCCA7403}" type="presOf" srcId="{C947C3A3-EDDB-4D3E-9ED9-F881B5C88EC8}" destId="{BD69EE27-6AD8-4EE3-81F2-18E9CEC17996}" srcOrd="0" destOrd="0" presId="urn:microsoft.com/office/officeart/2005/8/layout/vList2"/>
    <dgm:cxn modelId="{FD620E7C-9DA0-4B24-AF0E-56138C8EDE3F}" srcId="{290E9A6D-AC11-47C7-A51F-D421DF7ECBFB}" destId="{6FBAACB0-B8DF-40CD-ACA5-B09E037DEC83}" srcOrd="1" destOrd="0" parTransId="{FD55C5C7-D718-406E-A8D8-CAABDA47495D}" sibTransId="{47E0B1B0-E284-4F25-A5FB-1DF4901171E8}"/>
    <dgm:cxn modelId="{B6FB38A4-0B0E-4191-B1BF-36F1399B52F0}" srcId="{290E9A6D-AC11-47C7-A51F-D421DF7ECBFB}" destId="{C947C3A3-EDDB-4D3E-9ED9-F881B5C88EC8}" srcOrd="0" destOrd="0" parTransId="{55F6B1CC-4EE5-4723-B402-7CE8C1BC09CE}" sibTransId="{6ED70F9C-B802-435A-96A3-9E05B70CA60A}"/>
    <dgm:cxn modelId="{A00CF2BB-3BFC-4BF8-BA5C-CDFF8CEF2EA8}" type="presOf" srcId="{290E9A6D-AC11-47C7-A51F-D421DF7ECBFB}" destId="{3888A86E-05D6-4B8C-A669-A3FC2E92AEDD}" srcOrd="0" destOrd="0" presId="urn:microsoft.com/office/officeart/2005/8/layout/vList2"/>
    <dgm:cxn modelId="{7ED758CE-7EAF-4DE5-BDEA-41B08B7FACBF}" type="presParOf" srcId="{3888A86E-05D6-4B8C-A669-A3FC2E92AEDD}" destId="{BD69EE27-6AD8-4EE3-81F2-18E9CEC17996}" srcOrd="0" destOrd="0" presId="urn:microsoft.com/office/officeart/2005/8/layout/vList2"/>
    <dgm:cxn modelId="{01EABFCA-0884-4F94-9171-B1DCD2BC0EC2}" type="presParOf" srcId="{3888A86E-05D6-4B8C-A669-A3FC2E92AEDD}" destId="{1E94083C-854E-48F4-888E-DB7119EFE6B4}" srcOrd="1" destOrd="0" presId="urn:microsoft.com/office/officeart/2005/8/layout/vList2"/>
    <dgm:cxn modelId="{FC638025-2BF4-4E25-86C2-EFA2E9F3C692}" type="presParOf" srcId="{3888A86E-05D6-4B8C-A669-A3FC2E92AEDD}" destId="{EEF1BD06-9E77-4FCE-90EA-8E7462B6BA98}" srcOrd="2" destOrd="0" presId="urn:microsoft.com/office/officeart/2005/8/layout/vList2"/>
    <dgm:cxn modelId="{B7C8BEA5-C884-4622-AC41-90A2D6B8F2E0}" type="presParOf" srcId="{3888A86E-05D6-4B8C-A669-A3FC2E92AEDD}" destId="{1B7B8D7A-BD25-47F0-A102-1B724C7AA9AF}" srcOrd="3" destOrd="0" presId="urn:microsoft.com/office/officeart/2005/8/layout/vList2"/>
    <dgm:cxn modelId="{E97B7142-CF82-450C-8280-49CC0318AB98}" type="presParOf" srcId="{3888A86E-05D6-4B8C-A669-A3FC2E92AEDD}" destId="{B7B74AFC-7DE3-48B2-97F7-36B228F133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231937D-BFE2-4C91-B289-01F339910F3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A94B1D5E-20AE-480E-AB43-B4DECFA4830A}">
      <dgm:prSet/>
      <dgm:spPr>
        <a:gradFill rotWithShape="0">
          <a:gsLst>
            <a:gs pos="90000">
              <a:schemeClr val="accent1"/>
            </a:gs>
            <a:gs pos="100000">
              <a:schemeClr val="accent1">
                <a:hueOff val="0"/>
                <a:satOff val="0"/>
                <a:lumOff val="0"/>
                <a:alphaOff val="0"/>
                <a:tint val="84000"/>
              </a:schemeClr>
            </a:gs>
          </a:gsLst>
        </a:gradFill>
      </dgm:spPr>
      <dgm:t>
        <a:bodyPr/>
        <a:lstStyle/>
        <a:p>
          <a:r>
            <a:rPr lang="en-US" dirty="0"/>
            <a:t>Findings from seven studies reveal that chronic illnesses disproportionately affect minority groups. The research highlights a concerning trend of preferential treatment for white individuals, leaving certain ethnic minority groups at significantly higher risk for developing these conditions. Shockingly, South Asian individuals (according to three out of five studies) and Black individuals (according to two out of five) are particularly vulnerable. Urgent measures are needed to address these health disparities and eliminate these inequalities to ensure equal access to healthcare for all. (</a:t>
          </a:r>
          <a:r>
            <a:rPr lang="en-US" dirty="0" err="1"/>
            <a:t>Hayanga</a:t>
          </a:r>
          <a:r>
            <a:rPr lang="en-US" dirty="0"/>
            <a:t> et al, 2023) </a:t>
          </a:r>
          <a:endParaRPr lang="en-GB" dirty="0"/>
        </a:p>
      </dgm:t>
    </dgm:pt>
    <dgm:pt modelId="{9DB81EF0-1211-445C-9873-3ACFBE4B6306}" type="parTrans" cxnId="{2D905312-CDF9-4F91-BC73-168AC3E12C18}">
      <dgm:prSet/>
      <dgm:spPr/>
      <dgm:t>
        <a:bodyPr/>
        <a:lstStyle/>
        <a:p>
          <a:endParaRPr lang="en-GB"/>
        </a:p>
      </dgm:t>
    </dgm:pt>
    <dgm:pt modelId="{820564D5-1212-45BB-B7C2-50736AC42711}" type="sibTrans" cxnId="{2D905312-CDF9-4F91-BC73-168AC3E12C18}">
      <dgm:prSet/>
      <dgm:spPr/>
      <dgm:t>
        <a:bodyPr/>
        <a:lstStyle/>
        <a:p>
          <a:endParaRPr lang="en-GB"/>
        </a:p>
      </dgm:t>
    </dgm:pt>
    <dgm:pt modelId="{4EF56927-5D9B-4BE8-9F30-36C74D26675E}">
      <dgm:prSet/>
      <dgm:spPr>
        <a:gradFill rotWithShape="0">
          <a:gsLst>
            <a:gs pos="0">
              <a:schemeClr val="accent1"/>
            </a:gs>
            <a:gs pos="100000">
              <a:schemeClr val="accent1">
                <a:hueOff val="0"/>
                <a:satOff val="0"/>
                <a:lumOff val="0"/>
                <a:alphaOff val="0"/>
                <a:tint val="84000"/>
              </a:schemeClr>
            </a:gs>
          </a:gsLst>
        </a:gradFill>
      </dgm:spPr>
      <dgm:t>
        <a:bodyPr/>
        <a:lstStyle/>
        <a:p>
          <a:r>
            <a:rPr lang="en-US" dirty="0"/>
            <a:t>Discrimination against ethnic minorities can lead to significant physical and mental health issues, resulting in health disparities. Improving nutritional education and providing cultural competence training for diabetes service providers could reduce health disparities related to diabetes in minority populations. (</a:t>
          </a:r>
          <a:r>
            <a:rPr lang="en-US" dirty="0" err="1"/>
            <a:t>Zeh</a:t>
          </a:r>
          <a:r>
            <a:rPr lang="en-US" dirty="0"/>
            <a:t> et al., 2018).</a:t>
          </a:r>
          <a:endParaRPr lang="en-GB" dirty="0"/>
        </a:p>
      </dgm:t>
    </dgm:pt>
    <dgm:pt modelId="{69677A71-2ED1-4E3A-9766-61DAA5E04564}" type="parTrans" cxnId="{C5410B06-2B53-4D03-9A2C-5727E391F159}">
      <dgm:prSet/>
      <dgm:spPr/>
      <dgm:t>
        <a:bodyPr/>
        <a:lstStyle/>
        <a:p>
          <a:endParaRPr lang="en-GB"/>
        </a:p>
      </dgm:t>
    </dgm:pt>
    <dgm:pt modelId="{A03BE5E0-9861-431C-8627-FAA644931C7B}" type="sibTrans" cxnId="{C5410B06-2B53-4D03-9A2C-5727E391F159}">
      <dgm:prSet/>
      <dgm:spPr/>
      <dgm:t>
        <a:bodyPr/>
        <a:lstStyle/>
        <a:p>
          <a:endParaRPr lang="en-GB"/>
        </a:p>
      </dgm:t>
    </dgm:pt>
    <dgm:pt modelId="{0BF35B57-12DB-49D1-81AC-F2E45C26B8AE}" type="pres">
      <dgm:prSet presAssocID="{E231937D-BFE2-4C91-B289-01F339910F30}" presName="linear" presStyleCnt="0">
        <dgm:presLayoutVars>
          <dgm:animLvl val="lvl"/>
          <dgm:resizeHandles val="exact"/>
        </dgm:presLayoutVars>
      </dgm:prSet>
      <dgm:spPr/>
    </dgm:pt>
    <dgm:pt modelId="{64003E4C-7A0A-494D-888D-5FCA8D3AB235}" type="pres">
      <dgm:prSet presAssocID="{A94B1D5E-20AE-480E-AB43-B4DECFA4830A}" presName="parentText" presStyleLbl="node1" presStyleIdx="0" presStyleCnt="2">
        <dgm:presLayoutVars>
          <dgm:chMax val="0"/>
          <dgm:bulletEnabled val="1"/>
        </dgm:presLayoutVars>
      </dgm:prSet>
      <dgm:spPr/>
    </dgm:pt>
    <dgm:pt modelId="{47E33DA4-BA93-4453-B0CF-41C68768694A}" type="pres">
      <dgm:prSet presAssocID="{820564D5-1212-45BB-B7C2-50736AC42711}" presName="spacer" presStyleCnt="0"/>
      <dgm:spPr/>
    </dgm:pt>
    <dgm:pt modelId="{B6626CED-496C-4616-B6C5-2BBF060E0C95}" type="pres">
      <dgm:prSet presAssocID="{4EF56927-5D9B-4BE8-9F30-36C74D26675E}" presName="parentText" presStyleLbl="node1" presStyleIdx="1" presStyleCnt="2">
        <dgm:presLayoutVars>
          <dgm:chMax val="0"/>
          <dgm:bulletEnabled val="1"/>
        </dgm:presLayoutVars>
      </dgm:prSet>
      <dgm:spPr/>
    </dgm:pt>
  </dgm:ptLst>
  <dgm:cxnLst>
    <dgm:cxn modelId="{C5410B06-2B53-4D03-9A2C-5727E391F159}" srcId="{E231937D-BFE2-4C91-B289-01F339910F30}" destId="{4EF56927-5D9B-4BE8-9F30-36C74D26675E}" srcOrd="1" destOrd="0" parTransId="{69677A71-2ED1-4E3A-9766-61DAA5E04564}" sibTransId="{A03BE5E0-9861-431C-8627-FAA644931C7B}"/>
    <dgm:cxn modelId="{2D905312-CDF9-4F91-BC73-168AC3E12C18}" srcId="{E231937D-BFE2-4C91-B289-01F339910F30}" destId="{A94B1D5E-20AE-480E-AB43-B4DECFA4830A}" srcOrd="0" destOrd="0" parTransId="{9DB81EF0-1211-445C-9873-3ACFBE4B6306}" sibTransId="{820564D5-1212-45BB-B7C2-50736AC42711}"/>
    <dgm:cxn modelId="{63B7DA74-0F48-430F-AAD9-8550890F1F59}" type="presOf" srcId="{E231937D-BFE2-4C91-B289-01F339910F30}" destId="{0BF35B57-12DB-49D1-81AC-F2E45C26B8AE}" srcOrd="0" destOrd="0" presId="urn:microsoft.com/office/officeart/2005/8/layout/vList2"/>
    <dgm:cxn modelId="{B42BF792-3883-4582-AFAC-08F2B8125CA5}" type="presOf" srcId="{4EF56927-5D9B-4BE8-9F30-36C74D26675E}" destId="{B6626CED-496C-4616-B6C5-2BBF060E0C95}" srcOrd="0" destOrd="0" presId="urn:microsoft.com/office/officeart/2005/8/layout/vList2"/>
    <dgm:cxn modelId="{0F7AFCD8-E777-4AAC-A698-0718AA5EF0A8}" type="presOf" srcId="{A94B1D5E-20AE-480E-AB43-B4DECFA4830A}" destId="{64003E4C-7A0A-494D-888D-5FCA8D3AB235}" srcOrd="0" destOrd="0" presId="urn:microsoft.com/office/officeart/2005/8/layout/vList2"/>
    <dgm:cxn modelId="{04CCD0AA-AEB9-4489-A990-9B0E57E912DC}" type="presParOf" srcId="{0BF35B57-12DB-49D1-81AC-F2E45C26B8AE}" destId="{64003E4C-7A0A-494D-888D-5FCA8D3AB235}" srcOrd="0" destOrd="0" presId="urn:microsoft.com/office/officeart/2005/8/layout/vList2"/>
    <dgm:cxn modelId="{247F378E-1EBA-4A9B-921D-04ADF0E51931}" type="presParOf" srcId="{0BF35B57-12DB-49D1-81AC-F2E45C26B8AE}" destId="{47E33DA4-BA93-4453-B0CF-41C68768694A}" srcOrd="1" destOrd="0" presId="urn:microsoft.com/office/officeart/2005/8/layout/vList2"/>
    <dgm:cxn modelId="{B6FB2AD4-ABEB-4C5D-BFCF-FA5495C7F8EB}" type="presParOf" srcId="{0BF35B57-12DB-49D1-81AC-F2E45C26B8AE}" destId="{B6626CED-496C-4616-B6C5-2BBF060E0C9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16E8F68-E9D7-42C2-B09B-2E76F5C18309}"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BB55DEFD-E049-4FF1-8213-A9B2E0D61674}">
      <dgm:prSet/>
      <dgm:spPr>
        <a:gradFill rotWithShape="0">
          <a:gsLst>
            <a:gs pos="100000">
              <a:schemeClr val="accent1"/>
            </a:gs>
            <a:gs pos="100000">
              <a:schemeClr val="accent1">
                <a:hueOff val="0"/>
                <a:satOff val="0"/>
                <a:lumOff val="0"/>
                <a:alphaOff val="0"/>
                <a:tint val="84000"/>
              </a:schemeClr>
            </a:gs>
          </a:gsLst>
        </a:gradFill>
      </dgm:spPr>
      <dgm:t>
        <a:bodyPr/>
        <a:lstStyle/>
        <a:p>
          <a:r>
            <a:rPr lang="en-US" dirty="0"/>
            <a:t>According to a recent article by </a:t>
          </a:r>
          <a:r>
            <a:rPr lang="en-US" dirty="0" err="1"/>
            <a:t>Sotubo</a:t>
          </a:r>
          <a:r>
            <a:rPr lang="en-US" dirty="0"/>
            <a:t> (2021), the COVID-19 pandemic has highlighted the ongoing issue of ethnic minority groups experiencing health disparities and poorer outcomes than the general population. These disparities include limited access to resources, mental health challenges, and metabolic illnesses like type 2 diabetes and heart disease. While genetics were once thought to be the primary cause of these disparities, research suggests that other factors must be considered. Examining where these issues exist within our healthcare system is essential, given the current climate.</a:t>
          </a:r>
          <a:endParaRPr lang="en-GB" dirty="0"/>
        </a:p>
      </dgm:t>
    </dgm:pt>
    <dgm:pt modelId="{4D910255-0633-49E0-BDBB-ED68CF9752F8}" type="parTrans" cxnId="{B6021FA3-2E79-4408-B205-5C32F26CBFC1}">
      <dgm:prSet/>
      <dgm:spPr/>
      <dgm:t>
        <a:bodyPr/>
        <a:lstStyle/>
        <a:p>
          <a:endParaRPr lang="en-GB"/>
        </a:p>
      </dgm:t>
    </dgm:pt>
    <dgm:pt modelId="{5F6CB8B1-EB11-4A79-8ACD-8707A8F7BF10}" type="sibTrans" cxnId="{B6021FA3-2E79-4408-B205-5C32F26CBFC1}">
      <dgm:prSet/>
      <dgm:spPr/>
      <dgm:t>
        <a:bodyPr/>
        <a:lstStyle/>
        <a:p>
          <a:endParaRPr lang="en-GB"/>
        </a:p>
      </dgm:t>
    </dgm:pt>
    <dgm:pt modelId="{98642600-2B22-4137-89FF-F010D9739F38}">
      <dgm:prSet/>
      <dgm:spPr>
        <a:gradFill rotWithShape="0">
          <a:gsLst>
            <a:gs pos="91000">
              <a:schemeClr val="accent1"/>
            </a:gs>
            <a:gs pos="100000">
              <a:schemeClr val="accent1">
                <a:hueOff val="0"/>
                <a:satOff val="0"/>
                <a:lumOff val="0"/>
                <a:alphaOff val="0"/>
                <a:tint val="84000"/>
              </a:schemeClr>
            </a:gs>
          </a:gsLst>
        </a:gradFill>
      </dgm:spPr>
      <dgm:t>
        <a:bodyPr/>
        <a:lstStyle/>
        <a:p>
          <a:r>
            <a:rPr lang="en-US" dirty="0"/>
            <a:t>Access to primary healthcare should be fair and equal for all individuals, regardless of their background. Patients from ethnic minority backgrounds may face inadequate access and low satisfaction with these services. Healthcare providers need to understand the diversity of the UK population to provide culturally competent care and overcome language barriers. We must work towards providing equitable access to primary care services for all patients despite the challenges in understanding their experiences and needs. (Cuevas et al., 2018). </a:t>
          </a:r>
          <a:endParaRPr lang="en-GB" dirty="0"/>
        </a:p>
      </dgm:t>
    </dgm:pt>
    <dgm:pt modelId="{1B5A98B7-9371-4638-9827-3CECE036A6ED}" type="parTrans" cxnId="{A043BF69-EB0B-4F14-A826-231864289414}">
      <dgm:prSet/>
      <dgm:spPr/>
      <dgm:t>
        <a:bodyPr/>
        <a:lstStyle/>
        <a:p>
          <a:endParaRPr lang="en-GB"/>
        </a:p>
      </dgm:t>
    </dgm:pt>
    <dgm:pt modelId="{C7F288AA-5F83-4B37-8B86-20DBD08203D3}" type="sibTrans" cxnId="{A043BF69-EB0B-4F14-A826-231864289414}">
      <dgm:prSet/>
      <dgm:spPr/>
      <dgm:t>
        <a:bodyPr/>
        <a:lstStyle/>
        <a:p>
          <a:endParaRPr lang="en-GB"/>
        </a:p>
      </dgm:t>
    </dgm:pt>
    <dgm:pt modelId="{B7897CFE-9401-44A9-A8DB-4FAFC55D057E}" type="pres">
      <dgm:prSet presAssocID="{F16E8F68-E9D7-42C2-B09B-2E76F5C18309}" presName="linear" presStyleCnt="0">
        <dgm:presLayoutVars>
          <dgm:animLvl val="lvl"/>
          <dgm:resizeHandles val="exact"/>
        </dgm:presLayoutVars>
      </dgm:prSet>
      <dgm:spPr/>
    </dgm:pt>
    <dgm:pt modelId="{0299070D-13F2-4612-8598-445EE8F6E6BA}" type="pres">
      <dgm:prSet presAssocID="{BB55DEFD-E049-4FF1-8213-A9B2E0D61674}" presName="parentText" presStyleLbl="node1" presStyleIdx="0" presStyleCnt="2">
        <dgm:presLayoutVars>
          <dgm:chMax val="0"/>
          <dgm:bulletEnabled val="1"/>
        </dgm:presLayoutVars>
      </dgm:prSet>
      <dgm:spPr/>
    </dgm:pt>
    <dgm:pt modelId="{E52179F0-8A77-4513-B663-CFD8D7627F52}" type="pres">
      <dgm:prSet presAssocID="{5F6CB8B1-EB11-4A79-8ACD-8707A8F7BF10}" presName="spacer" presStyleCnt="0"/>
      <dgm:spPr/>
    </dgm:pt>
    <dgm:pt modelId="{9E8B97DB-BCEA-4280-8149-18743C4A4642}" type="pres">
      <dgm:prSet presAssocID="{98642600-2B22-4137-89FF-F010D9739F38}" presName="parentText" presStyleLbl="node1" presStyleIdx="1" presStyleCnt="2">
        <dgm:presLayoutVars>
          <dgm:chMax val="0"/>
          <dgm:bulletEnabled val="1"/>
        </dgm:presLayoutVars>
      </dgm:prSet>
      <dgm:spPr/>
    </dgm:pt>
  </dgm:ptLst>
  <dgm:cxnLst>
    <dgm:cxn modelId="{6BC4C32D-00AF-40A2-A0AB-926B07EECF84}" type="presOf" srcId="{BB55DEFD-E049-4FF1-8213-A9B2E0D61674}" destId="{0299070D-13F2-4612-8598-445EE8F6E6BA}" srcOrd="0" destOrd="0" presId="urn:microsoft.com/office/officeart/2005/8/layout/vList2"/>
    <dgm:cxn modelId="{A043BF69-EB0B-4F14-A826-231864289414}" srcId="{F16E8F68-E9D7-42C2-B09B-2E76F5C18309}" destId="{98642600-2B22-4137-89FF-F010D9739F38}" srcOrd="1" destOrd="0" parTransId="{1B5A98B7-9371-4638-9827-3CECE036A6ED}" sibTransId="{C7F288AA-5F83-4B37-8B86-20DBD08203D3}"/>
    <dgm:cxn modelId="{B6021FA3-2E79-4408-B205-5C32F26CBFC1}" srcId="{F16E8F68-E9D7-42C2-B09B-2E76F5C18309}" destId="{BB55DEFD-E049-4FF1-8213-A9B2E0D61674}" srcOrd="0" destOrd="0" parTransId="{4D910255-0633-49E0-BDBB-ED68CF9752F8}" sibTransId="{5F6CB8B1-EB11-4A79-8ACD-8707A8F7BF10}"/>
    <dgm:cxn modelId="{F52EDEAD-AADA-4109-A492-13914A4C1588}" type="presOf" srcId="{F16E8F68-E9D7-42C2-B09B-2E76F5C18309}" destId="{B7897CFE-9401-44A9-A8DB-4FAFC55D057E}" srcOrd="0" destOrd="0" presId="urn:microsoft.com/office/officeart/2005/8/layout/vList2"/>
    <dgm:cxn modelId="{D00E35B4-7AFB-4CB3-AA81-4D559AB9174B}" type="presOf" srcId="{98642600-2B22-4137-89FF-F010D9739F38}" destId="{9E8B97DB-BCEA-4280-8149-18743C4A4642}" srcOrd="0" destOrd="0" presId="urn:microsoft.com/office/officeart/2005/8/layout/vList2"/>
    <dgm:cxn modelId="{3A468B41-AE02-4121-8939-055E098432BA}" type="presParOf" srcId="{B7897CFE-9401-44A9-A8DB-4FAFC55D057E}" destId="{0299070D-13F2-4612-8598-445EE8F6E6BA}" srcOrd="0" destOrd="0" presId="urn:microsoft.com/office/officeart/2005/8/layout/vList2"/>
    <dgm:cxn modelId="{B6BE8200-5BAC-4220-9A34-C6DA59B07819}" type="presParOf" srcId="{B7897CFE-9401-44A9-A8DB-4FAFC55D057E}" destId="{E52179F0-8A77-4513-B663-CFD8D7627F52}" srcOrd="1" destOrd="0" presId="urn:microsoft.com/office/officeart/2005/8/layout/vList2"/>
    <dgm:cxn modelId="{B909AB26-8EED-4378-A4DB-1F6DD27F5B46}" type="presParOf" srcId="{B7897CFE-9401-44A9-A8DB-4FAFC55D057E}" destId="{9E8B97DB-BCEA-4280-8149-18743C4A464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0552F25-8868-425B-9838-6F145391FE11}"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CC001598-922D-46A1-8AF7-4A31920712C8}">
      <dgm:prSet custT="1"/>
      <dgm:spPr>
        <a:gradFill rotWithShape="0">
          <a:gsLst>
            <a:gs pos="93000">
              <a:schemeClr val="accent1"/>
            </a:gs>
            <a:gs pos="100000">
              <a:schemeClr val="accent1">
                <a:hueOff val="0"/>
                <a:satOff val="0"/>
                <a:lumOff val="0"/>
                <a:alphaOff val="0"/>
                <a:tint val="84000"/>
              </a:schemeClr>
            </a:gs>
          </a:gsLst>
        </a:gradFill>
      </dgm:spPr>
      <dgm:t>
        <a:bodyPr/>
        <a:lstStyle/>
        <a:p>
          <a:r>
            <a:rPr lang="en-US" sz="1600" dirty="0">
              <a:latin typeface="Arial" panose="020B0604020202020204" pitchFamily="34" charset="0"/>
              <a:cs typeface="Arial" panose="020B0604020202020204" pitchFamily="34" charset="0"/>
            </a:rPr>
            <a:t>Over 51 studies from 1991 to 2018 showed that South Asian females were not being screened enough compared to their counterparts in the host country. This is due to a need for knowledge and barriers to screening, as well as cultural practices and assumptions. When addressing this issue, it’s essential to consider the host country's culture and healthcare system. (Cuevas et al., 2018)</a:t>
          </a:r>
          <a:endParaRPr lang="en-GB" sz="1600" dirty="0">
            <a:latin typeface="Arial" panose="020B0604020202020204" pitchFamily="34" charset="0"/>
            <a:cs typeface="Arial" panose="020B0604020202020204" pitchFamily="34" charset="0"/>
          </a:endParaRPr>
        </a:p>
      </dgm:t>
    </dgm:pt>
    <dgm:pt modelId="{902C0C92-B600-4467-8D34-8FF0B168049E}" type="parTrans" cxnId="{4FC5CF4D-FAB0-4D98-8AE5-1A281FF78623}">
      <dgm:prSet/>
      <dgm:spPr/>
      <dgm:t>
        <a:bodyPr/>
        <a:lstStyle/>
        <a:p>
          <a:endParaRPr lang="en-GB"/>
        </a:p>
      </dgm:t>
    </dgm:pt>
    <dgm:pt modelId="{25637930-72E0-4B99-A274-E706D998F18C}" type="sibTrans" cxnId="{4FC5CF4D-FAB0-4D98-8AE5-1A281FF78623}">
      <dgm:prSet/>
      <dgm:spPr/>
      <dgm:t>
        <a:bodyPr/>
        <a:lstStyle/>
        <a:p>
          <a:endParaRPr lang="en-GB"/>
        </a:p>
      </dgm:t>
    </dgm:pt>
    <dgm:pt modelId="{C8059F9E-4FCC-46D6-BB35-746CF64C1A49}">
      <dgm:prSet custT="1"/>
      <dgm:spPr>
        <a:gradFill rotWithShape="0">
          <a:gsLst>
            <a:gs pos="0">
              <a:schemeClr val="accent1"/>
            </a:gs>
            <a:gs pos="100000">
              <a:schemeClr val="accent1">
                <a:hueOff val="0"/>
                <a:satOff val="0"/>
                <a:lumOff val="0"/>
                <a:alphaOff val="0"/>
                <a:tint val="84000"/>
              </a:schemeClr>
            </a:gs>
          </a:gsLst>
        </a:gradFill>
      </dgm:spPr>
      <dgm:t>
        <a:bodyPr/>
        <a:lstStyle/>
        <a:p>
          <a:r>
            <a:rPr lang="en-US" sz="1600" dirty="0">
              <a:latin typeface="Arial" panose="020B0604020202020204" pitchFamily="34" charset="0"/>
              <a:cs typeface="Arial" panose="020B0604020202020204" pitchFamily="34" charset="0"/>
            </a:rPr>
            <a:t>Racial discrimination directly correlates with adverse health outcomes, including limiting longstanding illnesses, poor self-rated health, psychological distress, and lower overall life satisfaction. The decline in mental functioning over two years further </a:t>
          </a:r>
          <a:r>
            <a:rPr lang="en-US" sz="1600" dirty="0" err="1">
              <a:latin typeface="Arial" panose="020B0604020202020204" pitchFamily="34" charset="0"/>
              <a:cs typeface="Arial" panose="020B0604020202020204" pitchFamily="34" charset="0"/>
            </a:rPr>
            <a:t>emphasises</a:t>
          </a:r>
          <a:r>
            <a:rPr lang="en-US" sz="1600" dirty="0">
              <a:latin typeface="Arial" panose="020B0604020202020204" pitchFamily="34" charset="0"/>
              <a:cs typeface="Arial" panose="020B0604020202020204" pitchFamily="34" charset="0"/>
            </a:rPr>
            <a:t> racial discrimination's detrimental effects. Addressing this issue and promoting a society that </a:t>
          </a:r>
          <a:r>
            <a:rPr lang="en-US" sz="1600" dirty="0" err="1">
              <a:latin typeface="Arial" panose="020B0604020202020204" pitchFamily="34" charset="0"/>
              <a:cs typeface="Arial" panose="020B0604020202020204" pitchFamily="34" charset="0"/>
            </a:rPr>
            <a:t>prioritises</a:t>
          </a:r>
          <a:r>
            <a:rPr lang="en-US" sz="1600" dirty="0">
              <a:latin typeface="Arial" panose="020B0604020202020204" pitchFamily="34" charset="0"/>
              <a:cs typeface="Arial" panose="020B0604020202020204" pitchFamily="34" charset="0"/>
            </a:rPr>
            <a:t> fairness and equality is crucial. (Hackett et al., 2020).</a:t>
          </a:r>
          <a:endParaRPr lang="en-GB" sz="1600" dirty="0">
            <a:latin typeface="Arial" panose="020B0604020202020204" pitchFamily="34" charset="0"/>
            <a:cs typeface="Arial" panose="020B0604020202020204" pitchFamily="34" charset="0"/>
          </a:endParaRPr>
        </a:p>
      </dgm:t>
    </dgm:pt>
    <dgm:pt modelId="{25C65388-85C8-4F82-9213-C9FFCFF64784}" type="parTrans" cxnId="{BABA8C28-5D57-4509-8005-4DA2E1A9C0CC}">
      <dgm:prSet/>
      <dgm:spPr/>
      <dgm:t>
        <a:bodyPr/>
        <a:lstStyle/>
        <a:p>
          <a:endParaRPr lang="en-GB"/>
        </a:p>
      </dgm:t>
    </dgm:pt>
    <dgm:pt modelId="{49A9385C-DCB5-4392-BD90-4019B33DBE18}" type="sibTrans" cxnId="{BABA8C28-5D57-4509-8005-4DA2E1A9C0CC}">
      <dgm:prSet/>
      <dgm:spPr/>
      <dgm:t>
        <a:bodyPr/>
        <a:lstStyle/>
        <a:p>
          <a:endParaRPr lang="en-GB"/>
        </a:p>
      </dgm:t>
    </dgm:pt>
    <dgm:pt modelId="{8994D14D-CCB9-431F-B8E1-86F25B036E4E}">
      <dgm:prSet custT="1"/>
      <dgm:spPr>
        <a:gradFill rotWithShape="0">
          <a:gsLst>
            <a:gs pos="0">
              <a:schemeClr val="accent1"/>
            </a:gs>
            <a:gs pos="100000">
              <a:schemeClr val="accent1">
                <a:hueOff val="0"/>
                <a:satOff val="0"/>
                <a:lumOff val="0"/>
                <a:alphaOff val="0"/>
                <a:tint val="84000"/>
              </a:schemeClr>
            </a:gs>
          </a:gsLst>
        </a:gradFill>
      </dgm:spPr>
      <dgm:t>
        <a:bodyPr/>
        <a:lstStyle/>
        <a:p>
          <a:r>
            <a:rPr lang="en-US" sz="1600" dirty="0">
              <a:latin typeface="Arial" panose="020B0604020202020204" pitchFamily="34" charset="0"/>
              <a:cs typeface="Arial" panose="020B0604020202020204" pitchFamily="34" charset="0"/>
            </a:rPr>
            <a:t>According to a study by Hackett and colleagues in 2020, there is a problem of health inequality among people with disabilities. The study found that individuals who perceive discrimination based on their disability tend to have lower levels of well-being. To address this issue, everyone needs to work together to combat disability discrimination and implement interventions that promote safety and respect for all. No one should be discriminated against because of their abilities or differences. Our responsibility is to create an inclusive environment where everyone can thrive and succeed. (Hackett et al., 2020).</a:t>
          </a:r>
          <a:endParaRPr lang="en-GB" sz="1600" dirty="0">
            <a:latin typeface="Arial" panose="020B0604020202020204" pitchFamily="34" charset="0"/>
            <a:cs typeface="Arial" panose="020B0604020202020204" pitchFamily="34" charset="0"/>
          </a:endParaRPr>
        </a:p>
      </dgm:t>
    </dgm:pt>
    <dgm:pt modelId="{22CC62BE-EE92-4829-84D6-55BAE0F4C839}" type="parTrans" cxnId="{BBEC1797-8466-4A63-B6D4-4C15E3E21637}">
      <dgm:prSet/>
      <dgm:spPr/>
      <dgm:t>
        <a:bodyPr/>
        <a:lstStyle/>
        <a:p>
          <a:endParaRPr lang="en-GB"/>
        </a:p>
      </dgm:t>
    </dgm:pt>
    <dgm:pt modelId="{BBC89724-BC47-44F7-8EC5-6F20159C6E7E}" type="sibTrans" cxnId="{BBEC1797-8466-4A63-B6D4-4C15E3E21637}">
      <dgm:prSet/>
      <dgm:spPr/>
      <dgm:t>
        <a:bodyPr/>
        <a:lstStyle/>
        <a:p>
          <a:endParaRPr lang="en-GB"/>
        </a:p>
      </dgm:t>
    </dgm:pt>
    <dgm:pt modelId="{C111ECD9-71AC-4733-9587-73D900578E94}" type="pres">
      <dgm:prSet presAssocID="{D0552F25-8868-425B-9838-6F145391FE11}" presName="linear" presStyleCnt="0">
        <dgm:presLayoutVars>
          <dgm:animLvl val="lvl"/>
          <dgm:resizeHandles val="exact"/>
        </dgm:presLayoutVars>
      </dgm:prSet>
      <dgm:spPr/>
    </dgm:pt>
    <dgm:pt modelId="{A6456CAF-C58B-41D8-9281-7C72DC20DDCC}" type="pres">
      <dgm:prSet presAssocID="{CC001598-922D-46A1-8AF7-4A31920712C8}" presName="parentText" presStyleLbl="node1" presStyleIdx="0" presStyleCnt="3" custScaleY="117632">
        <dgm:presLayoutVars>
          <dgm:chMax val="0"/>
          <dgm:bulletEnabled val="1"/>
        </dgm:presLayoutVars>
      </dgm:prSet>
      <dgm:spPr/>
    </dgm:pt>
    <dgm:pt modelId="{0A978A53-DB41-4BEC-89FD-0CB8F74F7D53}" type="pres">
      <dgm:prSet presAssocID="{25637930-72E0-4B99-A274-E706D998F18C}" presName="spacer" presStyleCnt="0"/>
      <dgm:spPr/>
    </dgm:pt>
    <dgm:pt modelId="{F7057572-3B56-4097-AF9F-7B00A51223F0}" type="pres">
      <dgm:prSet presAssocID="{C8059F9E-4FCC-46D6-BB35-746CF64C1A49}" presName="parentText" presStyleLbl="node1" presStyleIdx="1" presStyleCnt="3">
        <dgm:presLayoutVars>
          <dgm:chMax val="0"/>
          <dgm:bulletEnabled val="1"/>
        </dgm:presLayoutVars>
      </dgm:prSet>
      <dgm:spPr/>
    </dgm:pt>
    <dgm:pt modelId="{046D3AE8-F839-401E-90D8-1F370D1C05D5}" type="pres">
      <dgm:prSet presAssocID="{49A9385C-DCB5-4392-BD90-4019B33DBE18}" presName="spacer" presStyleCnt="0"/>
      <dgm:spPr/>
    </dgm:pt>
    <dgm:pt modelId="{95304112-ACAC-48A1-AB2F-D42D91167169}" type="pres">
      <dgm:prSet presAssocID="{8994D14D-CCB9-431F-B8E1-86F25B036E4E}" presName="parentText" presStyleLbl="node1" presStyleIdx="2" presStyleCnt="3" custScaleY="114030">
        <dgm:presLayoutVars>
          <dgm:chMax val="0"/>
          <dgm:bulletEnabled val="1"/>
        </dgm:presLayoutVars>
      </dgm:prSet>
      <dgm:spPr/>
    </dgm:pt>
  </dgm:ptLst>
  <dgm:cxnLst>
    <dgm:cxn modelId="{BABA8C28-5D57-4509-8005-4DA2E1A9C0CC}" srcId="{D0552F25-8868-425B-9838-6F145391FE11}" destId="{C8059F9E-4FCC-46D6-BB35-746CF64C1A49}" srcOrd="1" destOrd="0" parTransId="{25C65388-85C8-4F82-9213-C9FFCFF64784}" sibTransId="{49A9385C-DCB5-4392-BD90-4019B33DBE18}"/>
    <dgm:cxn modelId="{4FC5CF4D-FAB0-4D98-8AE5-1A281FF78623}" srcId="{D0552F25-8868-425B-9838-6F145391FE11}" destId="{CC001598-922D-46A1-8AF7-4A31920712C8}" srcOrd="0" destOrd="0" parTransId="{902C0C92-B600-4467-8D34-8FF0B168049E}" sibTransId="{25637930-72E0-4B99-A274-E706D998F18C}"/>
    <dgm:cxn modelId="{A802255A-99D1-453C-9920-6276A214A462}" type="presOf" srcId="{8994D14D-CCB9-431F-B8E1-86F25B036E4E}" destId="{95304112-ACAC-48A1-AB2F-D42D91167169}" srcOrd="0" destOrd="0" presId="urn:microsoft.com/office/officeart/2005/8/layout/vList2"/>
    <dgm:cxn modelId="{4DFA4587-0BBA-48A7-A9AC-400B3568B159}" type="presOf" srcId="{CC001598-922D-46A1-8AF7-4A31920712C8}" destId="{A6456CAF-C58B-41D8-9281-7C72DC20DDCC}" srcOrd="0" destOrd="0" presId="urn:microsoft.com/office/officeart/2005/8/layout/vList2"/>
    <dgm:cxn modelId="{BBEC1797-8466-4A63-B6D4-4C15E3E21637}" srcId="{D0552F25-8868-425B-9838-6F145391FE11}" destId="{8994D14D-CCB9-431F-B8E1-86F25B036E4E}" srcOrd="2" destOrd="0" parTransId="{22CC62BE-EE92-4829-84D6-55BAE0F4C839}" sibTransId="{BBC89724-BC47-44F7-8EC5-6F20159C6E7E}"/>
    <dgm:cxn modelId="{BE0B2CEF-4155-4683-92B4-2ADB027AB4FC}" type="presOf" srcId="{D0552F25-8868-425B-9838-6F145391FE11}" destId="{C111ECD9-71AC-4733-9587-73D900578E94}" srcOrd="0" destOrd="0" presId="urn:microsoft.com/office/officeart/2005/8/layout/vList2"/>
    <dgm:cxn modelId="{D45F7CF3-276B-4519-B1C1-0983D16472F8}" type="presOf" srcId="{C8059F9E-4FCC-46D6-BB35-746CF64C1A49}" destId="{F7057572-3B56-4097-AF9F-7B00A51223F0}" srcOrd="0" destOrd="0" presId="urn:microsoft.com/office/officeart/2005/8/layout/vList2"/>
    <dgm:cxn modelId="{F02C89FA-F183-470A-80C7-AD449EFD1348}" type="presParOf" srcId="{C111ECD9-71AC-4733-9587-73D900578E94}" destId="{A6456CAF-C58B-41D8-9281-7C72DC20DDCC}" srcOrd="0" destOrd="0" presId="urn:microsoft.com/office/officeart/2005/8/layout/vList2"/>
    <dgm:cxn modelId="{E1290B5B-34EE-4A17-A2A9-DB16FE5D1563}" type="presParOf" srcId="{C111ECD9-71AC-4733-9587-73D900578E94}" destId="{0A978A53-DB41-4BEC-89FD-0CB8F74F7D53}" srcOrd="1" destOrd="0" presId="urn:microsoft.com/office/officeart/2005/8/layout/vList2"/>
    <dgm:cxn modelId="{1F9A3691-9D8C-49D1-9AD8-17946B0E5F3E}" type="presParOf" srcId="{C111ECD9-71AC-4733-9587-73D900578E94}" destId="{F7057572-3B56-4097-AF9F-7B00A51223F0}" srcOrd="2" destOrd="0" presId="urn:microsoft.com/office/officeart/2005/8/layout/vList2"/>
    <dgm:cxn modelId="{05134FEE-743D-4DF6-9DB8-DC3D4A631F7E}" type="presParOf" srcId="{C111ECD9-71AC-4733-9587-73D900578E94}" destId="{046D3AE8-F839-401E-90D8-1F370D1C05D5}" srcOrd="3" destOrd="0" presId="urn:microsoft.com/office/officeart/2005/8/layout/vList2"/>
    <dgm:cxn modelId="{2D7E9005-9CC0-41A4-AB33-7A66D598758F}" type="presParOf" srcId="{C111ECD9-71AC-4733-9587-73D900578E94}" destId="{95304112-ACAC-48A1-AB2F-D42D91167169}" srcOrd="4" destOrd="0" presId="urn:microsoft.com/office/officeart/2005/8/layout/vList2"/>
  </dgm:cxnLst>
  <dgm:bg>
    <a:solidFill>
      <a:schemeClr val="accent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523428B-D9A7-47A9-BE7F-61E676C9B1E6}"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A41139FF-DC2E-49AA-80B4-E3AD4BBACC9F}">
      <dgm:prSet/>
      <dgm:spPr>
        <a:gradFill rotWithShape="0">
          <a:gsLst>
            <a:gs pos="91000">
              <a:schemeClr val="accent1"/>
            </a:gs>
            <a:gs pos="100000">
              <a:schemeClr val="accent1">
                <a:hueOff val="0"/>
                <a:satOff val="0"/>
                <a:lumOff val="0"/>
                <a:alphaOff val="0"/>
                <a:tint val="84000"/>
              </a:schemeClr>
            </a:gs>
          </a:gsLst>
        </a:gradFill>
      </dgm:spPr>
      <dgm:t>
        <a:bodyPr/>
        <a:lstStyle/>
        <a:p>
          <a:r>
            <a:rPr lang="en-US" dirty="0" err="1"/>
            <a:t>Hayanga</a:t>
          </a:r>
          <a:r>
            <a:rPr lang="en-US" dirty="0"/>
            <a:t> et al. (2023) highlight how The COVID-19 epidemic has exposed the inequalities among minority ethnic groups. The focus has been on health outcomes, and the amplification of these inequalities needs to be addressed with practical solutions. It is vital to examine ethnic inequalities through an intersectional lens to gain a better understanding, and discrimination needs to be curtailed to prevent long-term health conditions from developing. The information gathered from these studies could play an instrumental role in bridging ethnic health disparities and researching ethical imbalances in the UK's prevalence of persistent health conditions.is crucial to formulating effective preventive measures. </a:t>
          </a:r>
          <a:endParaRPr lang="en-GB" dirty="0"/>
        </a:p>
      </dgm:t>
    </dgm:pt>
    <dgm:pt modelId="{222B49A1-527D-4483-93EB-A5F769DED799}" type="parTrans" cxnId="{F7BE5912-CB86-400D-B297-4959D71ADC8C}">
      <dgm:prSet/>
      <dgm:spPr/>
      <dgm:t>
        <a:bodyPr/>
        <a:lstStyle/>
        <a:p>
          <a:endParaRPr lang="en-GB"/>
        </a:p>
      </dgm:t>
    </dgm:pt>
    <dgm:pt modelId="{0355AAAD-3012-4702-8F46-345186259A2F}" type="sibTrans" cxnId="{F7BE5912-CB86-400D-B297-4959D71ADC8C}">
      <dgm:prSet/>
      <dgm:spPr/>
      <dgm:t>
        <a:bodyPr/>
        <a:lstStyle/>
        <a:p>
          <a:endParaRPr lang="en-GB"/>
        </a:p>
      </dgm:t>
    </dgm:pt>
    <dgm:pt modelId="{E4AB305B-E0BA-4441-98FD-2DC88C7B2DB5}">
      <dgm:prSet/>
      <dgm:spPr>
        <a:gradFill rotWithShape="0">
          <a:gsLst>
            <a:gs pos="96000">
              <a:schemeClr val="accent1"/>
            </a:gs>
            <a:gs pos="100000">
              <a:schemeClr val="accent1">
                <a:hueOff val="0"/>
                <a:satOff val="0"/>
                <a:lumOff val="0"/>
                <a:alphaOff val="0"/>
                <a:tint val="84000"/>
              </a:schemeClr>
            </a:gs>
          </a:gsLst>
        </a:gradFill>
      </dgm:spPr>
      <dgm:t>
        <a:bodyPr/>
        <a:lstStyle/>
        <a:p>
          <a:r>
            <a:rPr lang="en-US" dirty="0"/>
            <a:t>A study discussed by Professor Mamas </a:t>
          </a:r>
          <a:r>
            <a:rPr lang="en-US" dirty="0" err="1"/>
            <a:t>Mamas</a:t>
          </a:r>
          <a:r>
            <a:rPr lang="en-US" dirty="0"/>
            <a:t> from </a:t>
          </a:r>
          <a:r>
            <a:rPr lang="en-US" dirty="0" err="1"/>
            <a:t>Keele</a:t>
          </a:r>
          <a:r>
            <a:rPr lang="en-US" dirty="0"/>
            <a:t> University supports the idea that individuals from ethnic minorities typically experience more severe heart attacks, indicating worse outcomes. We must study COVID-19's impact on </a:t>
          </a:r>
          <a:r>
            <a:rPr lang="en-US" dirty="0" err="1"/>
            <a:t>marginalised</a:t>
          </a:r>
          <a:r>
            <a:rPr lang="en-US" dirty="0"/>
            <a:t> groups and address racial disparities in resource distribution and care standards. (</a:t>
          </a:r>
          <a:r>
            <a:rPr lang="en-US" dirty="0" err="1"/>
            <a:t>Keele</a:t>
          </a:r>
          <a:r>
            <a:rPr lang="en-US" dirty="0"/>
            <a:t> University, 2021)</a:t>
          </a:r>
          <a:endParaRPr lang="en-GB" dirty="0"/>
        </a:p>
      </dgm:t>
    </dgm:pt>
    <dgm:pt modelId="{C68BC3C6-0349-4E97-8F6C-DC2E4A89B5C6}" type="parTrans" cxnId="{060CC75C-C974-419F-9ED1-2636240F2556}">
      <dgm:prSet/>
      <dgm:spPr/>
      <dgm:t>
        <a:bodyPr/>
        <a:lstStyle/>
        <a:p>
          <a:endParaRPr lang="en-GB"/>
        </a:p>
      </dgm:t>
    </dgm:pt>
    <dgm:pt modelId="{3973A426-C852-4904-96F0-D2CA7A5345A9}" type="sibTrans" cxnId="{060CC75C-C974-419F-9ED1-2636240F2556}">
      <dgm:prSet/>
      <dgm:spPr/>
      <dgm:t>
        <a:bodyPr/>
        <a:lstStyle/>
        <a:p>
          <a:endParaRPr lang="en-GB"/>
        </a:p>
      </dgm:t>
    </dgm:pt>
    <dgm:pt modelId="{4BDA6229-FDE3-4223-8070-37C3369D07E1}">
      <dgm:prSet/>
      <dgm:spPr>
        <a:gradFill rotWithShape="0">
          <a:gsLst>
            <a:gs pos="100000">
              <a:schemeClr val="accent1"/>
            </a:gs>
            <a:gs pos="100000">
              <a:schemeClr val="accent1">
                <a:hueOff val="0"/>
                <a:satOff val="0"/>
                <a:lumOff val="0"/>
                <a:alphaOff val="0"/>
                <a:tint val="84000"/>
              </a:schemeClr>
            </a:gs>
          </a:gsLst>
        </a:gradFill>
      </dgm:spPr>
      <dgm:t>
        <a:bodyPr/>
        <a:lstStyle/>
        <a:p>
          <a:r>
            <a:rPr lang="en-US" dirty="0"/>
            <a:t>Culturally appropriate healthcare interactions and social media use in marginalized groups are important for long-term impact. Supporting policy inventiveness empowers minority ethnic individuals and rebuilds trust. Let's collaborate to ensure equal opportunities and promote diversity in the biomedical profession to inspire young scientists. (</a:t>
          </a:r>
          <a:r>
            <a:rPr lang="en-US" dirty="0" err="1"/>
            <a:t>Igbinewekaet</a:t>
          </a:r>
          <a:r>
            <a:rPr lang="en-US" dirty="0"/>
            <a:t> et al. (2021)</a:t>
          </a:r>
          <a:endParaRPr lang="en-GB" dirty="0"/>
        </a:p>
      </dgm:t>
    </dgm:pt>
    <dgm:pt modelId="{AA11A259-0E61-4BB3-BF95-03104AE19732}" type="parTrans" cxnId="{239A49E1-B76B-4C0D-9CC3-146548F00E2B}">
      <dgm:prSet/>
      <dgm:spPr/>
      <dgm:t>
        <a:bodyPr/>
        <a:lstStyle/>
        <a:p>
          <a:endParaRPr lang="en-GB"/>
        </a:p>
      </dgm:t>
    </dgm:pt>
    <dgm:pt modelId="{7384B53C-C5EA-4EF8-91D1-663FFC8CBB78}" type="sibTrans" cxnId="{239A49E1-B76B-4C0D-9CC3-146548F00E2B}">
      <dgm:prSet/>
      <dgm:spPr/>
      <dgm:t>
        <a:bodyPr/>
        <a:lstStyle/>
        <a:p>
          <a:endParaRPr lang="en-GB"/>
        </a:p>
      </dgm:t>
    </dgm:pt>
    <dgm:pt modelId="{07A69420-5FB7-405E-A32D-E3A67876BEBE}" type="pres">
      <dgm:prSet presAssocID="{C523428B-D9A7-47A9-BE7F-61E676C9B1E6}" presName="linear" presStyleCnt="0">
        <dgm:presLayoutVars>
          <dgm:animLvl val="lvl"/>
          <dgm:resizeHandles val="exact"/>
        </dgm:presLayoutVars>
      </dgm:prSet>
      <dgm:spPr/>
    </dgm:pt>
    <dgm:pt modelId="{736F6B51-61F3-48FC-B719-429BFA55C34A}" type="pres">
      <dgm:prSet presAssocID="{A41139FF-DC2E-49AA-80B4-E3AD4BBACC9F}" presName="parentText" presStyleLbl="node1" presStyleIdx="0" presStyleCnt="3">
        <dgm:presLayoutVars>
          <dgm:chMax val="0"/>
          <dgm:bulletEnabled val="1"/>
        </dgm:presLayoutVars>
      </dgm:prSet>
      <dgm:spPr/>
    </dgm:pt>
    <dgm:pt modelId="{B23D9BA8-E740-485D-B906-B8BD73960C0D}" type="pres">
      <dgm:prSet presAssocID="{0355AAAD-3012-4702-8F46-345186259A2F}" presName="spacer" presStyleCnt="0"/>
      <dgm:spPr/>
    </dgm:pt>
    <dgm:pt modelId="{CE08EB8D-F498-40CE-9790-5C46B8370838}" type="pres">
      <dgm:prSet presAssocID="{E4AB305B-E0BA-4441-98FD-2DC88C7B2DB5}" presName="parentText" presStyleLbl="node1" presStyleIdx="1" presStyleCnt="3">
        <dgm:presLayoutVars>
          <dgm:chMax val="0"/>
          <dgm:bulletEnabled val="1"/>
        </dgm:presLayoutVars>
      </dgm:prSet>
      <dgm:spPr/>
    </dgm:pt>
    <dgm:pt modelId="{1E18E5D8-9B11-43F7-ABD1-21EE6B0C24D4}" type="pres">
      <dgm:prSet presAssocID="{3973A426-C852-4904-96F0-D2CA7A5345A9}" presName="spacer" presStyleCnt="0"/>
      <dgm:spPr/>
    </dgm:pt>
    <dgm:pt modelId="{DB39B46C-174C-424C-9077-17E65CABC71A}" type="pres">
      <dgm:prSet presAssocID="{4BDA6229-FDE3-4223-8070-37C3369D07E1}" presName="parentText" presStyleLbl="node1" presStyleIdx="2" presStyleCnt="3">
        <dgm:presLayoutVars>
          <dgm:chMax val="0"/>
          <dgm:bulletEnabled val="1"/>
        </dgm:presLayoutVars>
      </dgm:prSet>
      <dgm:spPr/>
    </dgm:pt>
  </dgm:ptLst>
  <dgm:cxnLst>
    <dgm:cxn modelId="{F7BE5912-CB86-400D-B297-4959D71ADC8C}" srcId="{C523428B-D9A7-47A9-BE7F-61E676C9B1E6}" destId="{A41139FF-DC2E-49AA-80B4-E3AD4BBACC9F}" srcOrd="0" destOrd="0" parTransId="{222B49A1-527D-4483-93EB-A5F769DED799}" sibTransId="{0355AAAD-3012-4702-8F46-345186259A2F}"/>
    <dgm:cxn modelId="{060CC75C-C974-419F-9ED1-2636240F2556}" srcId="{C523428B-D9A7-47A9-BE7F-61E676C9B1E6}" destId="{E4AB305B-E0BA-4441-98FD-2DC88C7B2DB5}" srcOrd="1" destOrd="0" parTransId="{C68BC3C6-0349-4E97-8F6C-DC2E4A89B5C6}" sibTransId="{3973A426-C852-4904-96F0-D2CA7A5345A9}"/>
    <dgm:cxn modelId="{60DB295D-8DCF-45BA-B649-142E04D69CBD}" type="presOf" srcId="{E4AB305B-E0BA-4441-98FD-2DC88C7B2DB5}" destId="{CE08EB8D-F498-40CE-9790-5C46B8370838}" srcOrd="0" destOrd="0" presId="urn:microsoft.com/office/officeart/2005/8/layout/vList2"/>
    <dgm:cxn modelId="{B426AF83-3E65-4D32-B668-9934108B56E0}" type="presOf" srcId="{A41139FF-DC2E-49AA-80B4-E3AD4BBACC9F}" destId="{736F6B51-61F3-48FC-B719-429BFA55C34A}" srcOrd="0" destOrd="0" presId="urn:microsoft.com/office/officeart/2005/8/layout/vList2"/>
    <dgm:cxn modelId="{677D90B8-0947-4DEB-938E-91FA84D1FEFA}" type="presOf" srcId="{4BDA6229-FDE3-4223-8070-37C3369D07E1}" destId="{DB39B46C-174C-424C-9077-17E65CABC71A}" srcOrd="0" destOrd="0" presId="urn:microsoft.com/office/officeart/2005/8/layout/vList2"/>
    <dgm:cxn modelId="{D01AFBCC-9C94-4AA6-AED0-314E450F37BD}" type="presOf" srcId="{C523428B-D9A7-47A9-BE7F-61E676C9B1E6}" destId="{07A69420-5FB7-405E-A32D-E3A67876BEBE}" srcOrd="0" destOrd="0" presId="urn:microsoft.com/office/officeart/2005/8/layout/vList2"/>
    <dgm:cxn modelId="{239A49E1-B76B-4C0D-9CC3-146548F00E2B}" srcId="{C523428B-D9A7-47A9-BE7F-61E676C9B1E6}" destId="{4BDA6229-FDE3-4223-8070-37C3369D07E1}" srcOrd="2" destOrd="0" parTransId="{AA11A259-0E61-4BB3-BF95-03104AE19732}" sibTransId="{7384B53C-C5EA-4EF8-91D1-663FFC8CBB78}"/>
    <dgm:cxn modelId="{69989D79-467F-4955-A4FD-DC28EC570CE6}" type="presParOf" srcId="{07A69420-5FB7-405E-A32D-E3A67876BEBE}" destId="{736F6B51-61F3-48FC-B719-429BFA55C34A}" srcOrd="0" destOrd="0" presId="urn:microsoft.com/office/officeart/2005/8/layout/vList2"/>
    <dgm:cxn modelId="{A3174555-F984-4977-957C-E1B4D6A6E395}" type="presParOf" srcId="{07A69420-5FB7-405E-A32D-E3A67876BEBE}" destId="{B23D9BA8-E740-485D-B906-B8BD73960C0D}" srcOrd="1" destOrd="0" presId="urn:microsoft.com/office/officeart/2005/8/layout/vList2"/>
    <dgm:cxn modelId="{A4807318-0D6E-4CD4-9912-191CF0360766}" type="presParOf" srcId="{07A69420-5FB7-405E-A32D-E3A67876BEBE}" destId="{CE08EB8D-F498-40CE-9790-5C46B8370838}" srcOrd="2" destOrd="0" presId="urn:microsoft.com/office/officeart/2005/8/layout/vList2"/>
    <dgm:cxn modelId="{72413A18-67FA-4FDE-BDE4-60CEC112EDDF}" type="presParOf" srcId="{07A69420-5FB7-405E-A32D-E3A67876BEBE}" destId="{1E18E5D8-9B11-43F7-ABD1-21EE6B0C24D4}" srcOrd="3" destOrd="0" presId="urn:microsoft.com/office/officeart/2005/8/layout/vList2"/>
    <dgm:cxn modelId="{9C090B4C-426A-4EB2-A183-55AAF8853E61}" type="presParOf" srcId="{07A69420-5FB7-405E-A32D-E3A67876BEBE}" destId="{DB39B46C-174C-424C-9077-17E65CABC71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CFF323D-A987-46D6-A0B4-FF9BDB812C48}"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423CF777-7FC4-4D0A-9FF4-C547D7EAA801}">
      <dgm:prSet/>
      <dgm:spPr>
        <a:gradFill rotWithShape="0">
          <a:gsLst>
            <a:gs pos="100000">
              <a:schemeClr val="accent1"/>
            </a:gs>
            <a:gs pos="100000">
              <a:schemeClr val="accent1">
                <a:hueOff val="0"/>
                <a:satOff val="0"/>
                <a:lumOff val="0"/>
                <a:alphaOff val="0"/>
                <a:tint val="84000"/>
              </a:schemeClr>
            </a:gs>
          </a:gsLst>
        </a:gradFill>
      </dgm:spPr>
      <dgm:t>
        <a:bodyPr/>
        <a:lstStyle/>
        <a:p>
          <a:r>
            <a:rPr lang="en-US" dirty="0"/>
            <a:t>NHS Commissioners in the UK must </a:t>
          </a:r>
          <a:r>
            <a:rPr lang="en-US" dirty="0" err="1"/>
            <a:t>prioritise</a:t>
          </a:r>
          <a:r>
            <a:rPr lang="en-US" dirty="0"/>
            <a:t> finding the most effective and culturally sensitive approach to patient language support. Flexibility within the primary care team is essential. Practices or federations should be compelled to manage their budgets and hire individuals capable of fulfilling various responsibilities, including interpreting advocacy and administrative duties. </a:t>
          </a:r>
          <a:r>
            <a:rPr lang="en-US" dirty="0" err="1"/>
            <a:t>Recognising</a:t>
          </a:r>
          <a:r>
            <a:rPr lang="en-US" dirty="0"/>
            <a:t> that interpreters must go beyond mere translation of words is crucial. We firmly believe that this approach is imperative and warrants immediate attention. (</a:t>
          </a:r>
          <a:r>
            <a:rPr lang="en-US" dirty="0" err="1"/>
            <a:t>Lehane</a:t>
          </a:r>
          <a:r>
            <a:rPr lang="en-US" dirty="0"/>
            <a:t> &amp; Campion, 2018)</a:t>
          </a:r>
          <a:endParaRPr lang="en-GB" dirty="0"/>
        </a:p>
      </dgm:t>
    </dgm:pt>
    <dgm:pt modelId="{E8484F3F-F157-4A28-A165-4E25FA964ABC}" type="parTrans" cxnId="{83B74E53-9847-4B4F-95AC-0A9D0489897C}">
      <dgm:prSet/>
      <dgm:spPr/>
      <dgm:t>
        <a:bodyPr/>
        <a:lstStyle/>
        <a:p>
          <a:endParaRPr lang="en-GB"/>
        </a:p>
      </dgm:t>
    </dgm:pt>
    <dgm:pt modelId="{492FDDA6-0A86-4BE4-BF64-11CAA59406AB}" type="sibTrans" cxnId="{83B74E53-9847-4B4F-95AC-0A9D0489897C}">
      <dgm:prSet/>
      <dgm:spPr/>
      <dgm:t>
        <a:bodyPr/>
        <a:lstStyle/>
        <a:p>
          <a:endParaRPr lang="en-GB"/>
        </a:p>
      </dgm:t>
    </dgm:pt>
    <dgm:pt modelId="{4245248D-CD41-48D4-963B-1D442E739A80}">
      <dgm:prSet/>
      <dgm:spPr>
        <a:gradFill rotWithShape="0">
          <a:gsLst>
            <a:gs pos="94000">
              <a:schemeClr val="accent1"/>
            </a:gs>
            <a:gs pos="100000">
              <a:schemeClr val="accent1">
                <a:hueOff val="0"/>
                <a:satOff val="0"/>
                <a:lumOff val="0"/>
                <a:alphaOff val="0"/>
                <a:tint val="84000"/>
              </a:schemeClr>
            </a:gs>
          </a:gsLst>
        </a:gradFill>
      </dgm:spPr>
      <dgm:t>
        <a:bodyPr/>
        <a:lstStyle/>
        <a:p>
          <a:r>
            <a:rPr lang="en-US" dirty="0"/>
            <a:t>Furthermore, the NHS urges to focus on digital inclusiveness and states that many persons may require assistance. While some individuals are unlikely to </a:t>
          </a:r>
          <a:r>
            <a:rPr lang="en-US" dirty="0" err="1"/>
            <a:t>utilise</a:t>
          </a:r>
          <a:r>
            <a:rPr lang="en-US" dirty="0"/>
            <a:t> digital services directly, they will benefit from others using them and creating resources to aid </a:t>
          </a:r>
          <a:r>
            <a:rPr lang="en-US" dirty="0" err="1"/>
            <a:t>them."We</a:t>
          </a:r>
          <a:r>
            <a:rPr lang="en-US" dirty="0"/>
            <a:t> must </a:t>
          </a:r>
          <a:r>
            <a:rPr lang="en-US" dirty="0" err="1"/>
            <a:t>recognise</a:t>
          </a:r>
          <a:r>
            <a:rPr lang="en-US" dirty="0"/>
            <a:t> that people with the most significant health needs are also the most vulnerable to being left behind, and we must design digital amenities with this in mind, ensuring maximum accessibility wherever possible” to </a:t>
          </a:r>
          <a:r>
            <a:rPr lang="en-US" dirty="0" err="1"/>
            <a:t>minimise</a:t>
          </a:r>
          <a:r>
            <a:rPr lang="en-US" dirty="0"/>
            <a:t> health disparities. (NHS Digital,2022).</a:t>
          </a:r>
          <a:endParaRPr lang="en-GB" dirty="0"/>
        </a:p>
      </dgm:t>
    </dgm:pt>
    <dgm:pt modelId="{96B66236-1822-41B3-82CE-7B9393DC7F55}" type="parTrans" cxnId="{2792A0CB-C68B-4102-81F2-19065E8D7BF2}">
      <dgm:prSet/>
      <dgm:spPr/>
      <dgm:t>
        <a:bodyPr/>
        <a:lstStyle/>
        <a:p>
          <a:endParaRPr lang="en-GB"/>
        </a:p>
      </dgm:t>
    </dgm:pt>
    <dgm:pt modelId="{E682D55F-3E66-419C-8C57-713A924FCA54}" type="sibTrans" cxnId="{2792A0CB-C68B-4102-81F2-19065E8D7BF2}">
      <dgm:prSet/>
      <dgm:spPr/>
      <dgm:t>
        <a:bodyPr/>
        <a:lstStyle/>
        <a:p>
          <a:endParaRPr lang="en-GB"/>
        </a:p>
      </dgm:t>
    </dgm:pt>
    <dgm:pt modelId="{0D997D79-C820-4860-9C99-98B5E9C46FA5}" type="pres">
      <dgm:prSet presAssocID="{0CFF323D-A987-46D6-A0B4-FF9BDB812C48}" presName="linear" presStyleCnt="0">
        <dgm:presLayoutVars>
          <dgm:animLvl val="lvl"/>
          <dgm:resizeHandles val="exact"/>
        </dgm:presLayoutVars>
      </dgm:prSet>
      <dgm:spPr/>
    </dgm:pt>
    <dgm:pt modelId="{94B4CA16-64A7-4A46-8DA7-1402402E9DEC}" type="pres">
      <dgm:prSet presAssocID="{423CF777-7FC4-4D0A-9FF4-C547D7EAA801}" presName="parentText" presStyleLbl="node1" presStyleIdx="0" presStyleCnt="2" custScaleY="142051">
        <dgm:presLayoutVars>
          <dgm:chMax val="0"/>
          <dgm:bulletEnabled val="1"/>
        </dgm:presLayoutVars>
      </dgm:prSet>
      <dgm:spPr/>
    </dgm:pt>
    <dgm:pt modelId="{4E3476D0-10E9-4F30-9DAE-AB2F2E09ACD6}" type="pres">
      <dgm:prSet presAssocID="{492FDDA6-0A86-4BE4-BF64-11CAA59406AB}" presName="spacer" presStyleCnt="0"/>
      <dgm:spPr/>
    </dgm:pt>
    <dgm:pt modelId="{AA9F85F8-BB3E-4D2D-B9D7-44A3C7045CCC}" type="pres">
      <dgm:prSet presAssocID="{4245248D-CD41-48D4-963B-1D442E739A80}" presName="parentText" presStyleLbl="node1" presStyleIdx="1" presStyleCnt="2">
        <dgm:presLayoutVars>
          <dgm:chMax val="0"/>
          <dgm:bulletEnabled val="1"/>
        </dgm:presLayoutVars>
      </dgm:prSet>
      <dgm:spPr/>
    </dgm:pt>
  </dgm:ptLst>
  <dgm:cxnLst>
    <dgm:cxn modelId="{83B74E53-9847-4B4F-95AC-0A9D0489897C}" srcId="{0CFF323D-A987-46D6-A0B4-FF9BDB812C48}" destId="{423CF777-7FC4-4D0A-9FF4-C547D7EAA801}" srcOrd="0" destOrd="0" parTransId="{E8484F3F-F157-4A28-A165-4E25FA964ABC}" sibTransId="{492FDDA6-0A86-4BE4-BF64-11CAA59406AB}"/>
    <dgm:cxn modelId="{BE4259B8-B39B-470B-A076-25EAA3B50795}" type="presOf" srcId="{4245248D-CD41-48D4-963B-1D442E739A80}" destId="{AA9F85F8-BB3E-4D2D-B9D7-44A3C7045CCC}" srcOrd="0" destOrd="0" presId="urn:microsoft.com/office/officeart/2005/8/layout/vList2"/>
    <dgm:cxn modelId="{BBDB77BA-2E6C-4B0B-9BD5-5C6DADAE254E}" type="presOf" srcId="{423CF777-7FC4-4D0A-9FF4-C547D7EAA801}" destId="{94B4CA16-64A7-4A46-8DA7-1402402E9DEC}" srcOrd="0" destOrd="0" presId="urn:microsoft.com/office/officeart/2005/8/layout/vList2"/>
    <dgm:cxn modelId="{2792A0CB-C68B-4102-81F2-19065E8D7BF2}" srcId="{0CFF323D-A987-46D6-A0B4-FF9BDB812C48}" destId="{4245248D-CD41-48D4-963B-1D442E739A80}" srcOrd="1" destOrd="0" parTransId="{96B66236-1822-41B3-82CE-7B9393DC7F55}" sibTransId="{E682D55F-3E66-419C-8C57-713A924FCA54}"/>
    <dgm:cxn modelId="{110FE3F5-0166-488D-B19A-5516DE5A5E01}" type="presOf" srcId="{0CFF323D-A987-46D6-A0B4-FF9BDB812C48}" destId="{0D997D79-C820-4860-9C99-98B5E9C46FA5}" srcOrd="0" destOrd="0" presId="urn:microsoft.com/office/officeart/2005/8/layout/vList2"/>
    <dgm:cxn modelId="{567BA1D4-FACC-4768-8190-3676855B40E3}" type="presParOf" srcId="{0D997D79-C820-4860-9C99-98B5E9C46FA5}" destId="{94B4CA16-64A7-4A46-8DA7-1402402E9DEC}" srcOrd="0" destOrd="0" presId="urn:microsoft.com/office/officeart/2005/8/layout/vList2"/>
    <dgm:cxn modelId="{6AD8B609-9052-4D2A-AFD8-F5247D4B09FF}" type="presParOf" srcId="{0D997D79-C820-4860-9C99-98B5E9C46FA5}" destId="{4E3476D0-10E9-4F30-9DAE-AB2F2E09ACD6}" srcOrd="1" destOrd="0" presId="urn:microsoft.com/office/officeart/2005/8/layout/vList2"/>
    <dgm:cxn modelId="{BBCEFC9F-D4DA-4065-B937-1847062A1A60}" type="presParOf" srcId="{0D997D79-C820-4860-9C99-98B5E9C46FA5}" destId="{AA9F85F8-BB3E-4D2D-B9D7-44A3C7045CC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D3C2570-6D0F-432D-8F19-5427DA7557D4}"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44ECE795-AB7F-429F-BBBF-47958609603C}">
      <dgm:prSet/>
      <dgm:spPr>
        <a:gradFill rotWithShape="0">
          <a:gsLst>
            <a:gs pos="94000">
              <a:schemeClr val="accent1"/>
            </a:gs>
            <a:gs pos="100000">
              <a:schemeClr val="accent1">
                <a:hueOff val="0"/>
                <a:satOff val="0"/>
                <a:lumOff val="0"/>
                <a:alphaOff val="0"/>
                <a:tint val="84000"/>
              </a:schemeClr>
            </a:gs>
          </a:gsLst>
        </a:gradFill>
      </dgm:spPr>
      <dgm:t>
        <a:bodyPr/>
        <a:lstStyle/>
        <a:p>
          <a:r>
            <a:rPr lang="en-US" dirty="0"/>
            <a:t>This study aimed to understand health inequalities regarding the BAME community from a healthcare perspective, including mental health. My findings highlight the importance of language barriers, cultural competence, and the </a:t>
          </a:r>
          <a:r>
            <a:rPr lang="en-US" dirty="0" err="1"/>
            <a:t>behaviour</a:t>
          </a:r>
          <a:r>
            <a:rPr lang="en-US" dirty="0"/>
            <a:t> or professionalism service providers approach among </a:t>
          </a:r>
          <a:r>
            <a:rPr lang="en-US" dirty="0" err="1"/>
            <a:t>marginalised</a:t>
          </a:r>
          <a:r>
            <a:rPr lang="en-US" dirty="0"/>
            <a:t> communities (BAME). </a:t>
          </a:r>
          <a:endParaRPr lang="en-GB" dirty="0"/>
        </a:p>
      </dgm:t>
    </dgm:pt>
    <dgm:pt modelId="{F2225EBE-1FD0-4392-B17E-A55B0C551595}" type="parTrans" cxnId="{9D77F25F-2EC5-4C34-9486-C8655BE7C512}">
      <dgm:prSet/>
      <dgm:spPr/>
      <dgm:t>
        <a:bodyPr/>
        <a:lstStyle/>
        <a:p>
          <a:endParaRPr lang="en-GB"/>
        </a:p>
      </dgm:t>
    </dgm:pt>
    <dgm:pt modelId="{EF77F394-60FF-4D4D-8E65-650C469FE408}" type="sibTrans" cxnId="{9D77F25F-2EC5-4C34-9486-C8655BE7C512}">
      <dgm:prSet/>
      <dgm:spPr/>
      <dgm:t>
        <a:bodyPr/>
        <a:lstStyle/>
        <a:p>
          <a:endParaRPr lang="en-GB"/>
        </a:p>
      </dgm:t>
    </dgm:pt>
    <dgm:pt modelId="{BA66DDC1-E7B1-43D8-82B7-51AC02CE5BB4}">
      <dgm:prSet/>
      <dgm:spPr>
        <a:gradFill rotWithShape="0">
          <a:gsLst>
            <a:gs pos="96000">
              <a:schemeClr val="accent1"/>
            </a:gs>
            <a:gs pos="100000">
              <a:schemeClr val="accent1">
                <a:hueOff val="0"/>
                <a:satOff val="0"/>
                <a:lumOff val="0"/>
                <a:alphaOff val="0"/>
                <a:tint val="84000"/>
              </a:schemeClr>
            </a:gs>
          </a:gsLst>
        </a:gradFill>
      </dgm:spPr>
      <dgm:t>
        <a:bodyPr/>
        <a:lstStyle/>
        <a:p>
          <a:r>
            <a:rPr lang="en-US" dirty="0"/>
            <a:t>To achieve that, a holistic approach with robust leadership, supervision, training and better management, particularly in primary care, to provide equal access, alleviate poverty through a better social determinants approach, and prevent racism. Hence, social isolation should be addressed with new digital inclusiveness, better-connected communities and empowerment because health disparities exist in the UK and globally.</a:t>
          </a:r>
          <a:endParaRPr lang="en-GB" dirty="0"/>
        </a:p>
      </dgm:t>
    </dgm:pt>
    <dgm:pt modelId="{364827AD-9F81-4FC8-9553-2AF0BF6751F7}" type="parTrans" cxnId="{2CE4A03E-1531-4E64-9E36-B8366F3D9419}">
      <dgm:prSet/>
      <dgm:spPr/>
      <dgm:t>
        <a:bodyPr/>
        <a:lstStyle/>
        <a:p>
          <a:endParaRPr lang="en-GB"/>
        </a:p>
      </dgm:t>
    </dgm:pt>
    <dgm:pt modelId="{CA07223E-AF2D-4708-822D-47D2916D25F3}" type="sibTrans" cxnId="{2CE4A03E-1531-4E64-9E36-B8366F3D9419}">
      <dgm:prSet/>
      <dgm:spPr/>
      <dgm:t>
        <a:bodyPr/>
        <a:lstStyle/>
        <a:p>
          <a:endParaRPr lang="en-GB"/>
        </a:p>
      </dgm:t>
    </dgm:pt>
    <dgm:pt modelId="{533378FF-A4DF-4A92-8D27-7ABCF2400074}">
      <dgm:prSet/>
      <dgm:spPr>
        <a:gradFill rotWithShape="0">
          <a:gsLst>
            <a:gs pos="0">
              <a:schemeClr val="accent1"/>
            </a:gs>
            <a:gs pos="100000">
              <a:schemeClr val="accent1">
                <a:hueOff val="0"/>
                <a:satOff val="0"/>
                <a:lumOff val="0"/>
                <a:alphaOff val="0"/>
                <a:tint val="84000"/>
              </a:schemeClr>
            </a:gs>
          </a:gsLst>
        </a:gradFill>
      </dgm:spPr>
      <dgm:t>
        <a:bodyPr/>
        <a:lstStyle/>
        <a:p>
          <a:r>
            <a:rPr lang="en-US" dirty="0"/>
            <a:t>Therefore, we need a global effort to reduce the impact of inequalities that cost millions of pounds.</a:t>
          </a:r>
          <a:endParaRPr lang="en-GB" dirty="0"/>
        </a:p>
      </dgm:t>
    </dgm:pt>
    <dgm:pt modelId="{977E7012-1EBE-4974-865B-A7D287CE605D}" type="parTrans" cxnId="{01B1021C-1FC1-46DD-B5AF-C28BA97D9F9D}">
      <dgm:prSet/>
      <dgm:spPr/>
      <dgm:t>
        <a:bodyPr/>
        <a:lstStyle/>
        <a:p>
          <a:endParaRPr lang="en-GB"/>
        </a:p>
      </dgm:t>
    </dgm:pt>
    <dgm:pt modelId="{A5B0BD14-0F49-48E7-A9EF-CC8DDF21B9A1}" type="sibTrans" cxnId="{01B1021C-1FC1-46DD-B5AF-C28BA97D9F9D}">
      <dgm:prSet/>
      <dgm:spPr/>
      <dgm:t>
        <a:bodyPr/>
        <a:lstStyle/>
        <a:p>
          <a:endParaRPr lang="en-GB"/>
        </a:p>
      </dgm:t>
    </dgm:pt>
    <dgm:pt modelId="{A9D47BE7-FDB1-42EE-A488-31F06DBCE098}" type="pres">
      <dgm:prSet presAssocID="{ED3C2570-6D0F-432D-8F19-5427DA7557D4}" presName="linear" presStyleCnt="0">
        <dgm:presLayoutVars>
          <dgm:animLvl val="lvl"/>
          <dgm:resizeHandles val="exact"/>
        </dgm:presLayoutVars>
      </dgm:prSet>
      <dgm:spPr/>
    </dgm:pt>
    <dgm:pt modelId="{3F09CFE2-9969-4B8A-A379-E0040324F191}" type="pres">
      <dgm:prSet presAssocID="{44ECE795-AB7F-429F-BBBF-47958609603C}" presName="parentText" presStyleLbl="node1" presStyleIdx="0" presStyleCnt="3">
        <dgm:presLayoutVars>
          <dgm:chMax val="0"/>
          <dgm:bulletEnabled val="1"/>
        </dgm:presLayoutVars>
      </dgm:prSet>
      <dgm:spPr/>
    </dgm:pt>
    <dgm:pt modelId="{B7C901CD-A083-4D0A-9506-9CCAA3A6868C}" type="pres">
      <dgm:prSet presAssocID="{EF77F394-60FF-4D4D-8E65-650C469FE408}" presName="spacer" presStyleCnt="0"/>
      <dgm:spPr/>
    </dgm:pt>
    <dgm:pt modelId="{C79B02F7-37F1-42DA-B557-963D01256A31}" type="pres">
      <dgm:prSet presAssocID="{BA66DDC1-E7B1-43D8-82B7-51AC02CE5BB4}" presName="parentText" presStyleLbl="node1" presStyleIdx="1" presStyleCnt="3">
        <dgm:presLayoutVars>
          <dgm:chMax val="0"/>
          <dgm:bulletEnabled val="1"/>
        </dgm:presLayoutVars>
      </dgm:prSet>
      <dgm:spPr/>
    </dgm:pt>
    <dgm:pt modelId="{62E3AF70-E2E8-4DDF-A2F1-80E6671F9B28}" type="pres">
      <dgm:prSet presAssocID="{CA07223E-AF2D-4708-822D-47D2916D25F3}" presName="spacer" presStyleCnt="0"/>
      <dgm:spPr/>
    </dgm:pt>
    <dgm:pt modelId="{DE08E2E1-9106-4777-A4DB-5225180531BA}" type="pres">
      <dgm:prSet presAssocID="{533378FF-A4DF-4A92-8D27-7ABCF2400074}" presName="parentText" presStyleLbl="node1" presStyleIdx="2" presStyleCnt="3">
        <dgm:presLayoutVars>
          <dgm:chMax val="0"/>
          <dgm:bulletEnabled val="1"/>
        </dgm:presLayoutVars>
      </dgm:prSet>
      <dgm:spPr/>
    </dgm:pt>
  </dgm:ptLst>
  <dgm:cxnLst>
    <dgm:cxn modelId="{282DAA12-8356-483B-8578-DA9C14BF245A}" type="presOf" srcId="{533378FF-A4DF-4A92-8D27-7ABCF2400074}" destId="{DE08E2E1-9106-4777-A4DB-5225180531BA}" srcOrd="0" destOrd="0" presId="urn:microsoft.com/office/officeart/2005/8/layout/vList2"/>
    <dgm:cxn modelId="{01B1021C-1FC1-46DD-B5AF-C28BA97D9F9D}" srcId="{ED3C2570-6D0F-432D-8F19-5427DA7557D4}" destId="{533378FF-A4DF-4A92-8D27-7ABCF2400074}" srcOrd="2" destOrd="0" parTransId="{977E7012-1EBE-4974-865B-A7D287CE605D}" sibTransId="{A5B0BD14-0F49-48E7-A9EF-CC8DDF21B9A1}"/>
    <dgm:cxn modelId="{E1B0322D-5C7D-45F0-9938-052482225216}" type="presOf" srcId="{44ECE795-AB7F-429F-BBBF-47958609603C}" destId="{3F09CFE2-9969-4B8A-A379-E0040324F191}" srcOrd="0" destOrd="0" presId="urn:microsoft.com/office/officeart/2005/8/layout/vList2"/>
    <dgm:cxn modelId="{2CE4A03E-1531-4E64-9E36-B8366F3D9419}" srcId="{ED3C2570-6D0F-432D-8F19-5427DA7557D4}" destId="{BA66DDC1-E7B1-43D8-82B7-51AC02CE5BB4}" srcOrd="1" destOrd="0" parTransId="{364827AD-9F81-4FC8-9553-2AF0BF6751F7}" sibTransId="{CA07223E-AF2D-4708-822D-47D2916D25F3}"/>
    <dgm:cxn modelId="{9D77F25F-2EC5-4C34-9486-C8655BE7C512}" srcId="{ED3C2570-6D0F-432D-8F19-5427DA7557D4}" destId="{44ECE795-AB7F-429F-BBBF-47958609603C}" srcOrd="0" destOrd="0" parTransId="{F2225EBE-1FD0-4392-B17E-A55B0C551595}" sibTransId="{EF77F394-60FF-4D4D-8E65-650C469FE408}"/>
    <dgm:cxn modelId="{3AA92BC0-87BD-48FB-9188-4AAA0B3BE417}" type="presOf" srcId="{ED3C2570-6D0F-432D-8F19-5427DA7557D4}" destId="{A9D47BE7-FDB1-42EE-A488-31F06DBCE098}" srcOrd="0" destOrd="0" presId="urn:microsoft.com/office/officeart/2005/8/layout/vList2"/>
    <dgm:cxn modelId="{6458C3DA-BE68-483F-8F3E-98F2C91AEDE1}" type="presOf" srcId="{BA66DDC1-E7B1-43D8-82B7-51AC02CE5BB4}" destId="{C79B02F7-37F1-42DA-B557-963D01256A31}" srcOrd="0" destOrd="0" presId="urn:microsoft.com/office/officeart/2005/8/layout/vList2"/>
    <dgm:cxn modelId="{AFB99929-6906-4F11-91D9-BEFD73F90EAC}" type="presParOf" srcId="{A9D47BE7-FDB1-42EE-A488-31F06DBCE098}" destId="{3F09CFE2-9969-4B8A-A379-E0040324F191}" srcOrd="0" destOrd="0" presId="urn:microsoft.com/office/officeart/2005/8/layout/vList2"/>
    <dgm:cxn modelId="{98D93696-EFF1-422F-9749-81C9A648EF58}" type="presParOf" srcId="{A9D47BE7-FDB1-42EE-A488-31F06DBCE098}" destId="{B7C901CD-A083-4D0A-9506-9CCAA3A6868C}" srcOrd="1" destOrd="0" presId="urn:microsoft.com/office/officeart/2005/8/layout/vList2"/>
    <dgm:cxn modelId="{4D833D15-1B4A-4520-AC06-2A98CCE249E3}" type="presParOf" srcId="{A9D47BE7-FDB1-42EE-A488-31F06DBCE098}" destId="{C79B02F7-37F1-42DA-B557-963D01256A31}" srcOrd="2" destOrd="0" presId="urn:microsoft.com/office/officeart/2005/8/layout/vList2"/>
    <dgm:cxn modelId="{E74423A4-ACF1-4A9A-A6A0-86B21548797E}" type="presParOf" srcId="{A9D47BE7-FDB1-42EE-A488-31F06DBCE098}" destId="{62E3AF70-E2E8-4DDF-A2F1-80E6671F9B28}" srcOrd="3" destOrd="0" presId="urn:microsoft.com/office/officeart/2005/8/layout/vList2"/>
    <dgm:cxn modelId="{019DCDA5-D8FA-460A-8BD6-A074E00EC116}" type="presParOf" srcId="{A9D47BE7-FDB1-42EE-A488-31F06DBCE098}" destId="{DE08E2E1-9106-4777-A4DB-5225180531B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E9561D0-D05D-46E4-814F-51C441552EFE}"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en-GB"/>
        </a:p>
      </dgm:t>
    </dgm:pt>
    <dgm:pt modelId="{42FDEF36-A8FA-4D02-A5DF-C043861F2633}">
      <dgm:prSet/>
      <dgm:spPr/>
      <dgm:t>
        <a:bodyPr/>
        <a:lstStyle/>
        <a:p>
          <a:r>
            <a:rPr lang="en-US" dirty="0">
              <a:solidFill>
                <a:schemeClr val="tx1"/>
              </a:solidFill>
              <a:latin typeface="Arial" panose="020B0604020202020204" pitchFamily="34" charset="0"/>
              <a:cs typeface="Arial" panose="020B0604020202020204" pitchFamily="34" charset="0"/>
            </a:rPr>
            <a:t>Anderson de Cuevas, R. M., Saini, P., Roberts, D., et al. (2018). A systematic review of barriers and enablers to South Asian women's attendance for the asymptomatic screening of breast and cervical cancers in emigrant countries. </a:t>
          </a:r>
          <a:r>
            <a:rPr lang="en-US" i="1" dirty="0">
              <a:solidFill>
                <a:schemeClr val="tx1"/>
              </a:solidFill>
              <a:latin typeface="Arial" panose="020B0604020202020204" pitchFamily="34" charset="0"/>
              <a:cs typeface="Arial" panose="020B0604020202020204" pitchFamily="34" charset="0"/>
            </a:rPr>
            <a:t>BMJ open</a:t>
          </a:r>
          <a:r>
            <a:rPr lang="en-US" dirty="0">
              <a:solidFill>
                <a:schemeClr val="tx1"/>
              </a:solidFill>
              <a:latin typeface="Arial" panose="020B0604020202020204" pitchFamily="34" charset="0"/>
              <a:cs typeface="Arial" panose="020B0604020202020204" pitchFamily="34" charset="0"/>
            </a:rPr>
            <a:t>, 8(7), e020892. https://doi.org/10.1136/bmjopen-2017-020892. (Accessed:16/06/2023).</a:t>
          </a:r>
          <a:endParaRPr lang="en-GB" dirty="0">
            <a:solidFill>
              <a:schemeClr val="tx1"/>
            </a:solidFill>
            <a:latin typeface="Arial" panose="020B0604020202020204" pitchFamily="34" charset="0"/>
            <a:cs typeface="Arial" panose="020B0604020202020204" pitchFamily="34" charset="0"/>
          </a:endParaRPr>
        </a:p>
      </dgm:t>
    </dgm:pt>
    <dgm:pt modelId="{2D565D9B-1A0A-4FD9-960B-0D29270F4221}" type="parTrans" cxnId="{F8B8C70E-4800-4442-BA6E-FC17F7FA7480}">
      <dgm:prSet/>
      <dgm:spPr/>
      <dgm:t>
        <a:bodyPr/>
        <a:lstStyle/>
        <a:p>
          <a:endParaRPr lang="en-GB"/>
        </a:p>
      </dgm:t>
    </dgm:pt>
    <dgm:pt modelId="{520833E3-8BA2-4565-84B3-DC971225532A}" type="sibTrans" cxnId="{F8B8C70E-4800-4442-BA6E-FC17F7FA7480}">
      <dgm:prSet/>
      <dgm:spPr/>
      <dgm:t>
        <a:bodyPr/>
        <a:lstStyle/>
        <a:p>
          <a:endParaRPr lang="en-GB"/>
        </a:p>
      </dgm:t>
    </dgm:pt>
    <dgm:pt modelId="{7DAB3862-28E9-428E-8E54-2633E7F346C0}">
      <dgm:prSet/>
      <dgm:spPr/>
      <dgm:t>
        <a:bodyPr/>
        <a:lstStyle/>
        <a:p>
          <a:r>
            <a:rPr lang="en-US" dirty="0">
              <a:solidFill>
                <a:schemeClr val="tx1"/>
              </a:solidFill>
              <a:latin typeface="Arial" panose="020B0604020202020204" pitchFamily="34" charset="0"/>
              <a:cs typeface="Arial" panose="020B0604020202020204" pitchFamily="34" charset="0"/>
            </a:rPr>
            <a:t>Alexiou, A., Fahy, K., Mason, K. et al. (2021) Local government funding and life expectancy in England. A longitudinal ecological study, </a:t>
          </a:r>
          <a:r>
            <a:rPr lang="en-US" i="1" dirty="0">
              <a:solidFill>
                <a:schemeClr val="tx1"/>
              </a:solidFill>
              <a:latin typeface="Arial" panose="020B0604020202020204" pitchFamily="34" charset="0"/>
              <a:cs typeface="Arial" panose="020B0604020202020204" pitchFamily="34" charset="0"/>
            </a:rPr>
            <a:t>The Lancet Public Health</a:t>
          </a:r>
          <a:r>
            <a:rPr lang="en-US" dirty="0">
              <a:solidFill>
                <a:schemeClr val="tx1"/>
              </a:solidFill>
              <a:latin typeface="Arial" panose="020B0604020202020204" pitchFamily="34" charset="0"/>
              <a:cs typeface="Arial" panose="020B0604020202020204" pitchFamily="34" charset="0"/>
            </a:rPr>
            <a:t>, 6, e641-647.(Accessed:15/06/2023).</a:t>
          </a:r>
          <a:endParaRPr lang="en-GB" dirty="0">
            <a:solidFill>
              <a:schemeClr val="tx1"/>
            </a:solidFill>
            <a:latin typeface="Arial" panose="020B0604020202020204" pitchFamily="34" charset="0"/>
            <a:cs typeface="Arial" panose="020B0604020202020204" pitchFamily="34" charset="0"/>
          </a:endParaRPr>
        </a:p>
      </dgm:t>
    </dgm:pt>
    <dgm:pt modelId="{BEA4DD1E-BDBA-476F-9B10-57E40DE35BF2}" type="parTrans" cxnId="{0333E348-7ACD-4554-A5F0-8340964EE324}">
      <dgm:prSet/>
      <dgm:spPr/>
      <dgm:t>
        <a:bodyPr/>
        <a:lstStyle/>
        <a:p>
          <a:endParaRPr lang="en-GB"/>
        </a:p>
      </dgm:t>
    </dgm:pt>
    <dgm:pt modelId="{FF5A923F-D909-416B-BB84-3EDFFE3B04BB}" type="sibTrans" cxnId="{0333E348-7ACD-4554-A5F0-8340964EE324}">
      <dgm:prSet/>
      <dgm:spPr/>
      <dgm:t>
        <a:bodyPr/>
        <a:lstStyle/>
        <a:p>
          <a:endParaRPr lang="en-GB"/>
        </a:p>
      </dgm:t>
    </dgm:pt>
    <dgm:pt modelId="{12E5E620-A830-49FB-A85F-E579E0F78E7F}">
      <dgm:prSet/>
      <dgm:spPr/>
      <dgm:t>
        <a:bodyPr/>
        <a:lstStyle/>
        <a:p>
          <a:r>
            <a:rPr lang="en-US" dirty="0"/>
            <a:t>Ajayi </a:t>
          </a:r>
          <a:r>
            <a:rPr lang="en-US" dirty="0" err="1"/>
            <a:t>Sotubo</a:t>
          </a:r>
          <a:r>
            <a:rPr lang="en-US" dirty="0"/>
            <a:t> O. (2021). A perspective on health inequalities in BAME communities and how to improve access to primary care</a:t>
          </a:r>
          <a:r>
            <a:rPr lang="en-US" i="1" dirty="0"/>
            <a:t>. Future Healthcare Journal</a:t>
          </a:r>
          <a:r>
            <a:rPr lang="en-US" dirty="0"/>
            <a:t>, 8(1), 36–39. https://doi.org/10.7861/fhj.2020-0217.(Accessed:15/06/2023).</a:t>
          </a:r>
          <a:endParaRPr lang="en-GB" dirty="0"/>
        </a:p>
      </dgm:t>
    </dgm:pt>
    <dgm:pt modelId="{3E527619-BB1A-4683-A055-86A881D5B58A}" type="parTrans" cxnId="{05DA70FC-6EF6-47DE-A523-53A7EF6A9745}">
      <dgm:prSet/>
      <dgm:spPr/>
      <dgm:t>
        <a:bodyPr/>
        <a:lstStyle/>
        <a:p>
          <a:endParaRPr lang="en-GB"/>
        </a:p>
      </dgm:t>
    </dgm:pt>
    <dgm:pt modelId="{0931FF25-B398-478E-AAA3-1207AD4BBC29}" type="sibTrans" cxnId="{05DA70FC-6EF6-47DE-A523-53A7EF6A9745}">
      <dgm:prSet/>
      <dgm:spPr/>
      <dgm:t>
        <a:bodyPr/>
        <a:lstStyle/>
        <a:p>
          <a:endParaRPr lang="en-GB"/>
        </a:p>
      </dgm:t>
    </dgm:pt>
    <dgm:pt modelId="{F4D18786-35E9-4C51-89BD-5D06052DA72F}">
      <dgm:prSet/>
      <dgm:spPr/>
      <dgm:t>
        <a:bodyPr/>
        <a:lstStyle/>
        <a:p>
          <a:r>
            <a:rPr lang="en-US" dirty="0">
              <a:solidFill>
                <a:schemeClr val="tx1"/>
              </a:solidFill>
              <a:latin typeface="Arial" panose="020B0604020202020204" pitchFamily="34" charset="0"/>
              <a:cs typeface="Arial" panose="020B0604020202020204" pitchFamily="34" charset="0"/>
            </a:rPr>
            <a:t>Bhandari P. (2020) What Is Qualitative Research. Methods &amp; Examples. (Online). Available at: https://www.scribbr.com/methodology/qualitative-research/. (Accessed: 29/06/2023</a:t>
          </a:r>
          <a:r>
            <a:rPr lang="en-US" dirty="0"/>
            <a:t>).</a:t>
          </a:r>
          <a:endParaRPr lang="en-GB" dirty="0"/>
        </a:p>
      </dgm:t>
    </dgm:pt>
    <dgm:pt modelId="{4CAB3E34-7C34-499A-AC67-97B9073B5939}" type="parTrans" cxnId="{0E566003-05C6-4EE0-91B1-9BB33BA74104}">
      <dgm:prSet/>
      <dgm:spPr/>
      <dgm:t>
        <a:bodyPr/>
        <a:lstStyle/>
        <a:p>
          <a:endParaRPr lang="en-GB"/>
        </a:p>
      </dgm:t>
    </dgm:pt>
    <dgm:pt modelId="{28DEBD16-329B-4EC6-AFE3-3069E2DBA7AB}" type="sibTrans" cxnId="{0E566003-05C6-4EE0-91B1-9BB33BA74104}">
      <dgm:prSet/>
      <dgm:spPr/>
      <dgm:t>
        <a:bodyPr/>
        <a:lstStyle/>
        <a:p>
          <a:endParaRPr lang="en-GB"/>
        </a:p>
      </dgm:t>
    </dgm:pt>
    <dgm:pt modelId="{F0E7DA9C-956C-4E06-B34F-B7B6DA5AA44D}">
      <dgm:prSet/>
      <dgm:spPr/>
      <dgm:t>
        <a:bodyPr/>
        <a:lstStyle/>
        <a:p>
          <a:r>
            <a:rPr lang="en-US" dirty="0">
              <a:solidFill>
                <a:schemeClr val="tx1"/>
              </a:solidFill>
              <a:latin typeface="Arial" panose="020B0604020202020204" pitchFamily="34" charset="0"/>
              <a:cs typeface="Arial" panose="020B0604020202020204" pitchFamily="34" charset="0"/>
            </a:rPr>
            <a:t>Caulfield, J. (2019) How to Do Thematic Analysis. Step-by-Step Guide &amp; Examples. </a:t>
          </a:r>
          <a:r>
            <a:rPr lang="en-US" dirty="0" err="1">
              <a:solidFill>
                <a:schemeClr val="tx1"/>
              </a:solidFill>
              <a:latin typeface="Arial" panose="020B0604020202020204" pitchFamily="34" charset="0"/>
              <a:cs typeface="Arial" panose="020B0604020202020204" pitchFamily="34" charset="0"/>
            </a:rPr>
            <a:t>Scribbr</a:t>
          </a:r>
          <a:r>
            <a:rPr lang="en-US" dirty="0">
              <a:solidFill>
                <a:schemeClr val="tx1"/>
              </a:solidFill>
              <a:latin typeface="Arial" panose="020B0604020202020204" pitchFamily="34" charset="0"/>
              <a:cs typeface="Arial" panose="020B0604020202020204" pitchFamily="34" charset="0"/>
            </a:rPr>
            <a:t>. (Online). Available at: https://www.scribbr.com/methodology/thematic-analysis/. (Accessed: 29/06/2023).</a:t>
          </a:r>
          <a:endParaRPr lang="en-GB" dirty="0">
            <a:solidFill>
              <a:schemeClr val="tx1"/>
            </a:solidFill>
            <a:latin typeface="Arial" panose="020B0604020202020204" pitchFamily="34" charset="0"/>
            <a:cs typeface="Arial" panose="020B0604020202020204" pitchFamily="34" charset="0"/>
          </a:endParaRPr>
        </a:p>
      </dgm:t>
    </dgm:pt>
    <dgm:pt modelId="{82BF4A0F-0329-4120-B23F-5B3BD2921F68}" type="parTrans" cxnId="{2AB39D03-FB61-4EFE-BB42-EB304A446966}">
      <dgm:prSet/>
      <dgm:spPr/>
      <dgm:t>
        <a:bodyPr/>
        <a:lstStyle/>
        <a:p>
          <a:endParaRPr lang="en-GB"/>
        </a:p>
      </dgm:t>
    </dgm:pt>
    <dgm:pt modelId="{D2F9F34D-1FFF-48F8-B690-106157FCA571}" type="sibTrans" cxnId="{2AB39D03-FB61-4EFE-BB42-EB304A446966}">
      <dgm:prSet/>
      <dgm:spPr/>
      <dgm:t>
        <a:bodyPr/>
        <a:lstStyle/>
        <a:p>
          <a:endParaRPr lang="en-GB"/>
        </a:p>
      </dgm:t>
    </dgm:pt>
    <dgm:pt modelId="{3475E926-0E2B-4098-ACD3-72AD6933CC9D}">
      <dgm:prSet/>
      <dgm:spPr/>
      <dgm:t>
        <a:bodyPr/>
        <a:lstStyle/>
        <a:p>
          <a:r>
            <a:rPr lang="en-US" dirty="0">
              <a:solidFill>
                <a:schemeClr val="tx1"/>
              </a:solidFill>
              <a:latin typeface="Arial" panose="020B0604020202020204" pitchFamily="34" charset="0"/>
              <a:cs typeface="Arial" panose="020B0604020202020204" pitchFamily="34" charset="0"/>
            </a:rPr>
            <a:t>Department of Health and Social Care (2020) BAME Communities Advisory Group report and recommendations: Available at: https://www.gov.uk/government/publications/social-care-sector-covid-19-support-taskforce-report-on-first-phase-of-covid-19-pandemic/bame-communities-advisory-group-report-and-recommendations. (Accessed:13/07/2023). </a:t>
          </a:r>
          <a:endParaRPr lang="en-GB" dirty="0">
            <a:solidFill>
              <a:schemeClr val="tx1"/>
            </a:solidFill>
            <a:latin typeface="Arial" panose="020B0604020202020204" pitchFamily="34" charset="0"/>
            <a:cs typeface="Arial" panose="020B0604020202020204" pitchFamily="34" charset="0"/>
          </a:endParaRPr>
        </a:p>
      </dgm:t>
    </dgm:pt>
    <dgm:pt modelId="{BEF41628-4090-4674-A4C4-DEDCACA63104}" type="parTrans" cxnId="{9BE08720-98F0-4842-8965-64C1DF2F29F6}">
      <dgm:prSet/>
      <dgm:spPr/>
      <dgm:t>
        <a:bodyPr/>
        <a:lstStyle/>
        <a:p>
          <a:endParaRPr lang="en-GB"/>
        </a:p>
      </dgm:t>
    </dgm:pt>
    <dgm:pt modelId="{E0B8A139-F084-4B93-9777-8B4FFDAD90EF}" type="sibTrans" cxnId="{9BE08720-98F0-4842-8965-64C1DF2F29F6}">
      <dgm:prSet/>
      <dgm:spPr/>
      <dgm:t>
        <a:bodyPr/>
        <a:lstStyle/>
        <a:p>
          <a:endParaRPr lang="en-GB"/>
        </a:p>
      </dgm:t>
    </dgm:pt>
    <dgm:pt modelId="{D6658F7C-D654-4AF3-9F77-3E25A3F6DCB1}">
      <dgm:prSet custT="1"/>
      <dgm:spPr/>
      <dgm:t>
        <a:bodyPr/>
        <a:lstStyle/>
        <a:p>
          <a:r>
            <a:rPr lang="en-US" sz="1050" dirty="0">
              <a:latin typeface="Arial" panose="020B0604020202020204" pitchFamily="34" charset="0"/>
              <a:cs typeface="Arial" panose="020B0604020202020204" pitchFamily="34" charset="0"/>
            </a:rPr>
            <a:t>Faheem, A. (2023) “‘It’s been quite a poor show’ – exploring whether practitioners working for Improving Access to Psychological Therapies (IAPT) services are culturally competent to deal with the needs of Black, Asian and Minority Ethnic (BAME) communities,” the Cognitive </a:t>
          </a:r>
          <a:r>
            <a:rPr lang="en-US" sz="1050" dirty="0" err="1">
              <a:latin typeface="Arial" panose="020B0604020202020204" pitchFamily="34" charset="0"/>
              <a:cs typeface="Arial" panose="020B0604020202020204" pitchFamily="34" charset="0"/>
            </a:rPr>
            <a:t>Behaviour</a:t>
          </a:r>
          <a:r>
            <a:rPr lang="en-US" sz="1050" dirty="0">
              <a:latin typeface="Arial" panose="020B0604020202020204" pitchFamily="34" charset="0"/>
              <a:cs typeface="Arial" panose="020B0604020202020204" pitchFamily="34" charset="0"/>
            </a:rPr>
            <a:t> Therapist</a:t>
          </a:r>
          <a:r>
            <a:rPr lang="en-US" sz="1050" i="1" dirty="0">
              <a:latin typeface="Arial" panose="020B0604020202020204" pitchFamily="34" charset="0"/>
              <a:cs typeface="Arial" panose="020B0604020202020204" pitchFamily="34" charset="0"/>
            </a:rPr>
            <a:t>. </a:t>
          </a:r>
          <a:r>
            <a:rPr lang="en-US" sz="1050" i="0" dirty="0">
              <a:latin typeface="Arial" panose="020B0604020202020204" pitchFamily="34" charset="0"/>
              <a:cs typeface="Arial" panose="020B0604020202020204" pitchFamily="34" charset="0"/>
            </a:rPr>
            <a:t>Cambridge University Press</a:t>
          </a:r>
          <a:r>
            <a:rPr lang="en-US" sz="1050" dirty="0">
              <a:latin typeface="Arial" panose="020B0604020202020204" pitchFamily="34" charset="0"/>
              <a:cs typeface="Arial" panose="020B0604020202020204" pitchFamily="34" charset="0"/>
            </a:rPr>
            <a:t>, 16, p. e6. </a:t>
          </a:r>
          <a:r>
            <a:rPr lang="en-US" sz="1050" dirty="0" err="1">
              <a:latin typeface="Arial" panose="020B0604020202020204" pitchFamily="34" charset="0"/>
              <a:cs typeface="Arial" panose="020B0604020202020204" pitchFamily="34" charset="0"/>
            </a:rPr>
            <a:t>doi</a:t>
          </a:r>
          <a:r>
            <a:rPr lang="en-US" sz="1050" dirty="0">
              <a:latin typeface="Arial" panose="020B0604020202020204" pitchFamily="34" charset="0"/>
              <a:cs typeface="Arial" panose="020B0604020202020204" pitchFamily="34" charset="0"/>
            </a:rPr>
            <a:t>: 10.1017/S1754470X22000642. (Accessed:14/07/2023).</a:t>
          </a:r>
          <a:endParaRPr lang="en-GB" sz="1050" dirty="0">
            <a:latin typeface="Arial" panose="020B0604020202020204" pitchFamily="34" charset="0"/>
            <a:cs typeface="Arial" panose="020B0604020202020204" pitchFamily="34" charset="0"/>
          </a:endParaRPr>
        </a:p>
      </dgm:t>
    </dgm:pt>
    <dgm:pt modelId="{F61727BE-FFE3-4A79-ADF4-E0E6BED367D5}" type="parTrans" cxnId="{5C28CDBE-20AF-4551-A0C5-4E8A8E643062}">
      <dgm:prSet/>
      <dgm:spPr/>
      <dgm:t>
        <a:bodyPr/>
        <a:lstStyle/>
        <a:p>
          <a:endParaRPr lang="en-GB"/>
        </a:p>
      </dgm:t>
    </dgm:pt>
    <dgm:pt modelId="{3560ECE4-CDF7-4B05-958A-2975DD6F3D32}" type="sibTrans" cxnId="{5C28CDBE-20AF-4551-A0C5-4E8A8E643062}">
      <dgm:prSet/>
      <dgm:spPr/>
      <dgm:t>
        <a:bodyPr/>
        <a:lstStyle/>
        <a:p>
          <a:endParaRPr lang="en-GB"/>
        </a:p>
      </dgm:t>
    </dgm:pt>
    <dgm:pt modelId="{F00CAA43-3D09-4B7A-BCC6-C14B673E3C98}">
      <dgm:prSet custT="1"/>
      <dgm:spPr/>
      <dgm:t>
        <a:bodyPr/>
        <a:lstStyle/>
        <a:p>
          <a:r>
            <a:rPr lang="en-US" sz="1200" dirty="0">
              <a:latin typeface="Arial" panose="020B0604020202020204" pitchFamily="34" charset="0"/>
              <a:cs typeface="Arial" panose="020B0604020202020204" pitchFamily="34" charset="0"/>
            </a:rPr>
            <a:t>Hackett, R. A., Ronaldson, A., </a:t>
          </a:r>
          <a:r>
            <a:rPr lang="en-US" sz="1200" dirty="0" err="1">
              <a:latin typeface="Arial" panose="020B0604020202020204" pitchFamily="34" charset="0"/>
              <a:cs typeface="Arial" panose="020B0604020202020204" pitchFamily="34" charset="0"/>
            </a:rPr>
            <a:t>Bhui</a:t>
          </a:r>
          <a:r>
            <a:rPr lang="en-US" sz="1200" dirty="0">
              <a:latin typeface="Arial" panose="020B0604020202020204" pitchFamily="34" charset="0"/>
              <a:cs typeface="Arial" panose="020B0604020202020204" pitchFamily="34" charset="0"/>
            </a:rPr>
            <a:t>, K., et al. (2020). Racial discrimination and health: a prospective study of ethnic minorities in the United Kingdom. </a:t>
          </a:r>
          <a:r>
            <a:rPr lang="en-US" sz="1200" i="1" dirty="0">
              <a:latin typeface="Arial" panose="020B0604020202020204" pitchFamily="34" charset="0"/>
              <a:cs typeface="Arial" panose="020B0604020202020204" pitchFamily="34" charset="0"/>
            </a:rPr>
            <a:t>BMC Public Health</a:t>
          </a:r>
          <a:r>
            <a:rPr lang="en-US" sz="1200" dirty="0">
              <a:latin typeface="Arial" panose="020B0604020202020204" pitchFamily="34" charset="0"/>
              <a:cs typeface="Arial" panose="020B0604020202020204" pitchFamily="34" charset="0"/>
            </a:rPr>
            <a:t>, 20(1), 1652. https://doi.org/10.1186/s12889-020-09792-1. (Accessed:15/07/2023).</a:t>
          </a:r>
          <a:endParaRPr lang="en-GB" sz="1200" dirty="0">
            <a:latin typeface="Arial" panose="020B0604020202020204" pitchFamily="34" charset="0"/>
            <a:cs typeface="Arial" panose="020B0604020202020204" pitchFamily="34" charset="0"/>
          </a:endParaRPr>
        </a:p>
      </dgm:t>
    </dgm:pt>
    <dgm:pt modelId="{48DEA664-DEC2-4B27-8B84-A3363A82C9D5}" type="parTrans" cxnId="{3FCE1868-D72A-42A3-96C2-A4D0539AEC48}">
      <dgm:prSet/>
      <dgm:spPr/>
      <dgm:t>
        <a:bodyPr/>
        <a:lstStyle/>
        <a:p>
          <a:endParaRPr lang="en-GB"/>
        </a:p>
      </dgm:t>
    </dgm:pt>
    <dgm:pt modelId="{99219869-A1D5-4BD0-85F1-6AEE2BC5432D}" type="sibTrans" cxnId="{3FCE1868-D72A-42A3-96C2-A4D0539AEC48}">
      <dgm:prSet/>
      <dgm:spPr/>
      <dgm:t>
        <a:bodyPr/>
        <a:lstStyle/>
        <a:p>
          <a:endParaRPr lang="en-GB"/>
        </a:p>
      </dgm:t>
    </dgm:pt>
    <dgm:pt modelId="{9ADB529B-B790-4707-AD67-5DAF1BA0F0E6}">
      <dgm:prSet custT="1"/>
      <dgm:spPr/>
      <dgm:t>
        <a:bodyPr/>
        <a:lstStyle/>
        <a:p>
          <a:r>
            <a:rPr lang="en-US" sz="1200" dirty="0">
              <a:latin typeface="Arial" panose="020B0604020202020204" pitchFamily="34" charset="0"/>
              <a:cs typeface="Arial" panose="020B0604020202020204" pitchFamily="34" charset="0"/>
            </a:rPr>
            <a:t>Harris M, Bhatti Y, Darzi A (2016) Does the country of origin matter in health care innovation diffusion</a:t>
          </a:r>
          <a:r>
            <a:rPr lang="en-US" sz="1200" i="1" dirty="0">
              <a:latin typeface="Arial" panose="020B0604020202020204" pitchFamily="34" charset="0"/>
              <a:cs typeface="Arial" panose="020B0604020202020204" pitchFamily="34" charset="0"/>
            </a:rPr>
            <a:t>? JAMA.</a:t>
          </a:r>
          <a:r>
            <a:rPr lang="en-US" sz="1200" dirty="0">
              <a:latin typeface="Arial" panose="020B0604020202020204" pitchFamily="34" charset="0"/>
              <a:cs typeface="Arial" panose="020B0604020202020204" pitchFamily="34" charset="0"/>
            </a:rPr>
            <a:t> 2016; 315 ( 11 ): 1103 – 4 . </a:t>
          </a:r>
          <a:r>
            <a:rPr lang="en-US" sz="1200" dirty="0" err="1">
              <a:latin typeface="Arial" panose="020B0604020202020204" pitchFamily="34" charset="0"/>
              <a:cs typeface="Arial" panose="020B0604020202020204" pitchFamily="34" charset="0"/>
            </a:rPr>
            <a:t>Crossref</a:t>
          </a:r>
          <a:r>
            <a:rPr lang="en-US" sz="1200" dirty="0">
              <a:latin typeface="Arial" panose="020B0604020202020204" pitchFamily="34" charset="0"/>
              <a:cs typeface="Arial" panose="020B0604020202020204" pitchFamily="34" charset="0"/>
            </a:rPr>
            <a:t>, Medline, Google Scholar. (Accessed:16/07/2023). </a:t>
          </a:r>
          <a:endParaRPr lang="en-GB" sz="1200" dirty="0">
            <a:latin typeface="Arial" panose="020B0604020202020204" pitchFamily="34" charset="0"/>
            <a:cs typeface="Arial" panose="020B0604020202020204" pitchFamily="34" charset="0"/>
          </a:endParaRPr>
        </a:p>
      </dgm:t>
    </dgm:pt>
    <dgm:pt modelId="{0B1D51EE-E84E-45EF-8871-2CC325B8DC93}" type="parTrans" cxnId="{53CCC477-D776-46D3-AFBA-CF4A1C54922A}">
      <dgm:prSet/>
      <dgm:spPr/>
      <dgm:t>
        <a:bodyPr/>
        <a:lstStyle/>
        <a:p>
          <a:endParaRPr lang="en-GB"/>
        </a:p>
      </dgm:t>
    </dgm:pt>
    <dgm:pt modelId="{F6CABA83-B469-4594-AA6C-B9E6E3F2F51E}" type="sibTrans" cxnId="{53CCC477-D776-46D3-AFBA-CF4A1C54922A}">
      <dgm:prSet/>
      <dgm:spPr/>
      <dgm:t>
        <a:bodyPr/>
        <a:lstStyle/>
        <a:p>
          <a:endParaRPr lang="en-GB"/>
        </a:p>
      </dgm:t>
    </dgm:pt>
    <dgm:pt modelId="{3B9C713C-AE6C-4C8D-838C-888F371EEE4F}">
      <dgm:prSet/>
      <dgm:spPr/>
      <dgm:t>
        <a:bodyPr/>
        <a:lstStyle/>
        <a:p>
          <a:r>
            <a:rPr lang="en-US" dirty="0">
              <a:solidFill>
                <a:schemeClr val="tx1"/>
              </a:solidFill>
              <a:latin typeface="Arial" panose="020B0604020202020204" pitchFamily="34" charset="0"/>
              <a:cs typeface="Arial" panose="020B0604020202020204" pitchFamily="34" charset="0"/>
            </a:rPr>
            <a:t>Haying, B. Stafford, M.; </a:t>
          </a:r>
          <a:r>
            <a:rPr lang="en-US" dirty="0" err="1">
              <a:solidFill>
                <a:schemeClr val="tx1"/>
              </a:solidFill>
              <a:latin typeface="Arial" panose="020B0604020202020204" pitchFamily="34" charset="0"/>
              <a:cs typeface="Arial" panose="020B0604020202020204" pitchFamily="34" charset="0"/>
            </a:rPr>
            <a:t>Bécares</a:t>
          </a:r>
          <a:r>
            <a:rPr lang="en-US" dirty="0">
              <a:solidFill>
                <a:schemeClr val="tx1"/>
              </a:solidFill>
              <a:latin typeface="Arial" panose="020B0604020202020204" pitchFamily="34" charset="0"/>
              <a:cs typeface="Arial" panose="020B0604020202020204" pitchFamily="34" charset="0"/>
            </a:rPr>
            <a:t>, L.(2021) Ethnic Inequalities in Healthcare Use and Care Quality among People with Multiple Long-Term Health conditions in the United Kingdom: A Systematic Review and Narrative Synthesis</a:t>
          </a:r>
          <a:r>
            <a:rPr lang="en-US" i="1" dirty="0">
              <a:solidFill>
                <a:schemeClr val="tx1"/>
              </a:solidFill>
              <a:latin typeface="Arial" panose="020B0604020202020204" pitchFamily="34" charset="0"/>
              <a:cs typeface="Arial" panose="020B0604020202020204" pitchFamily="34" charset="0"/>
            </a:rPr>
            <a:t>. Int.J.Environ.Res.PublicHealth2021,18,12599</a:t>
          </a:r>
          <a:r>
            <a:rPr lang="en-US" dirty="0">
              <a:solidFill>
                <a:schemeClr val="tx1"/>
              </a:solidFill>
              <a:latin typeface="Arial" panose="020B0604020202020204" pitchFamily="34" charset="0"/>
              <a:cs typeface="Arial" panose="020B0604020202020204" pitchFamily="34" charset="0"/>
            </a:rPr>
            <a:t>.(Online). Available </a:t>
          </a:r>
          <a:r>
            <a:rPr lang="en-US" dirty="0" err="1">
              <a:solidFill>
                <a:schemeClr val="tx1"/>
              </a:solidFill>
              <a:latin typeface="Arial" panose="020B0604020202020204" pitchFamily="34" charset="0"/>
              <a:cs typeface="Arial" panose="020B0604020202020204" pitchFamily="34" charset="0"/>
            </a:rPr>
            <a:t>at:https</a:t>
          </a:r>
          <a:r>
            <a:rPr lang="en-US" dirty="0">
              <a:solidFill>
                <a:schemeClr val="tx1"/>
              </a:solidFill>
              <a:latin typeface="Arial" panose="020B0604020202020204" pitchFamily="34" charset="0"/>
              <a:cs typeface="Arial" panose="020B0604020202020204" pitchFamily="34" charset="0"/>
            </a:rPr>
            <a:t>://doi.org/10.3390/ijerph18231259.</a:t>
          </a:r>
          <a:endParaRPr lang="en-GB" dirty="0">
            <a:solidFill>
              <a:schemeClr val="tx1"/>
            </a:solidFill>
            <a:latin typeface="Arial" panose="020B0604020202020204" pitchFamily="34" charset="0"/>
            <a:cs typeface="Arial" panose="020B0604020202020204" pitchFamily="34" charset="0"/>
          </a:endParaRPr>
        </a:p>
      </dgm:t>
    </dgm:pt>
    <dgm:pt modelId="{AEB07D94-A3CA-43B5-B941-E5654FA2C0E8}" type="parTrans" cxnId="{CB19238D-A8DC-4A89-8667-13922A35283C}">
      <dgm:prSet/>
      <dgm:spPr/>
      <dgm:t>
        <a:bodyPr/>
        <a:lstStyle/>
        <a:p>
          <a:endParaRPr lang="en-GB"/>
        </a:p>
      </dgm:t>
    </dgm:pt>
    <dgm:pt modelId="{A0166524-EBB8-47E4-A54E-77C7B312949C}" type="sibTrans" cxnId="{CB19238D-A8DC-4A89-8667-13922A35283C}">
      <dgm:prSet/>
      <dgm:spPr/>
      <dgm:t>
        <a:bodyPr/>
        <a:lstStyle/>
        <a:p>
          <a:endParaRPr lang="en-GB"/>
        </a:p>
      </dgm:t>
    </dgm:pt>
    <dgm:pt modelId="{BF7F0C37-FDAC-4656-8B96-134B7E2FF2C3}">
      <dgm:prSet/>
      <dgm:spPr/>
      <dgm:t>
        <a:bodyPr/>
        <a:lstStyle/>
        <a:p>
          <a:r>
            <a:rPr lang="en-US" dirty="0">
              <a:solidFill>
                <a:schemeClr val="tx1"/>
              </a:solidFill>
              <a:latin typeface="Arial" panose="020B0604020202020204" pitchFamily="34" charset="0"/>
              <a:cs typeface="Arial" panose="020B0604020202020204" pitchFamily="34" charset="0"/>
            </a:rPr>
            <a:t>Hackett, R. A., Steptoe, A., Lang, R. P., et al. (2020). Disability discrimination and well-being in the United Kingdom: a prospective cohort study. BMJ open, 10(3), e035714. https://doi.org/10.1136</a:t>
          </a:r>
          <a:r>
            <a:rPr lang="en-US" i="1" dirty="0">
              <a:solidFill>
                <a:schemeClr val="tx1"/>
              </a:solidFill>
              <a:latin typeface="Arial" panose="020B0604020202020204" pitchFamily="34" charset="0"/>
              <a:cs typeface="Arial" panose="020B0604020202020204" pitchFamily="34" charset="0"/>
            </a:rPr>
            <a:t>/bmjopen-2019-035714</a:t>
          </a:r>
          <a:r>
            <a:rPr lang="en-US" dirty="0">
              <a:solidFill>
                <a:schemeClr val="tx1"/>
              </a:solidFill>
              <a:latin typeface="Arial" panose="020B0604020202020204" pitchFamily="34" charset="0"/>
              <a:cs typeface="Arial" panose="020B0604020202020204" pitchFamily="34" charset="0"/>
            </a:rPr>
            <a:t>. (Accessed:15/07/2023).</a:t>
          </a:r>
          <a:endParaRPr lang="en-GB" dirty="0">
            <a:solidFill>
              <a:schemeClr val="tx1"/>
            </a:solidFill>
            <a:latin typeface="Arial" panose="020B0604020202020204" pitchFamily="34" charset="0"/>
            <a:cs typeface="Arial" panose="020B0604020202020204" pitchFamily="34" charset="0"/>
          </a:endParaRPr>
        </a:p>
      </dgm:t>
    </dgm:pt>
    <dgm:pt modelId="{32323FBA-D534-4C3F-A28F-20B0332C67DD}" type="parTrans" cxnId="{46763631-C7E0-4AE6-9130-E2122BB54444}">
      <dgm:prSet/>
      <dgm:spPr/>
      <dgm:t>
        <a:bodyPr/>
        <a:lstStyle/>
        <a:p>
          <a:endParaRPr lang="en-GB"/>
        </a:p>
      </dgm:t>
    </dgm:pt>
    <dgm:pt modelId="{319A5E0B-21A6-497F-89B1-257767EEA91A}" type="sibTrans" cxnId="{46763631-C7E0-4AE6-9130-E2122BB54444}">
      <dgm:prSet/>
      <dgm:spPr/>
      <dgm:t>
        <a:bodyPr/>
        <a:lstStyle/>
        <a:p>
          <a:endParaRPr lang="en-GB"/>
        </a:p>
      </dgm:t>
    </dgm:pt>
    <dgm:pt modelId="{AC1EA465-5E80-496D-82D4-7111FCCC5937}">
      <dgm:prSet custT="1"/>
      <dgm:spPr/>
      <dgm:t>
        <a:bodyPr/>
        <a:lstStyle/>
        <a:p>
          <a:r>
            <a:rPr lang="en-US" sz="1100" dirty="0" err="1">
              <a:latin typeface="Arial" panose="020B0604020202020204" pitchFamily="34" charset="0"/>
              <a:cs typeface="Arial" panose="020B0604020202020204" pitchFamily="34" charset="0"/>
            </a:rPr>
            <a:t>Igbineweka</a:t>
          </a:r>
          <a:r>
            <a:rPr lang="en-US" sz="1100" dirty="0">
              <a:latin typeface="Arial" panose="020B0604020202020204" pitchFamily="34" charset="0"/>
              <a:cs typeface="Arial" panose="020B0604020202020204" pitchFamily="34" charset="0"/>
            </a:rPr>
            <a:t>, N. E., Tshuma, N., &amp; Roy, N. B. (2021). Medical science must address health disparities amongst different ethnic groups. Nature Human </a:t>
          </a:r>
          <a:r>
            <a:rPr lang="en-US" sz="1100" dirty="0" err="1">
              <a:latin typeface="Arial" panose="020B0604020202020204" pitchFamily="34" charset="0"/>
              <a:cs typeface="Arial" panose="020B0604020202020204" pitchFamily="34" charset="0"/>
            </a:rPr>
            <a:t>Behaviour</a:t>
          </a:r>
          <a:r>
            <a:rPr lang="en-US" sz="1100" dirty="0">
              <a:latin typeface="Arial" panose="020B0604020202020204" pitchFamily="34" charset="0"/>
              <a:cs typeface="Arial" panose="020B0604020202020204" pitchFamily="34" charset="0"/>
            </a:rPr>
            <a:t>, 5(12), 1595-1597.(Online) Available at: https://doi.org/10.1038/s41562-021-01240-3. (Accessed:20/05/2023). </a:t>
          </a:r>
          <a:endParaRPr lang="en-GB" sz="1100" dirty="0">
            <a:latin typeface="Arial" panose="020B0604020202020204" pitchFamily="34" charset="0"/>
            <a:cs typeface="Arial" panose="020B0604020202020204" pitchFamily="34" charset="0"/>
          </a:endParaRPr>
        </a:p>
      </dgm:t>
    </dgm:pt>
    <dgm:pt modelId="{BA4C5014-299E-40A1-9223-FF1658400B00}" type="parTrans" cxnId="{AE04163A-81DC-43CA-969C-B27443B7A617}">
      <dgm:prSet/>
      <dgm:spPr/>
      <dgm:t>
        <a:bodyPr/>
        <a:lstStyle/>
        <a:p>
          <a:endParaRPr lang="en-GB"/>
        </a:p>
      </dgm:t>
    </dgm:pt>
    <dgm:pt modelId="{3A4A1F92-DEA3-4DDF-B777-BF141217643D}" type="sibTrans" cxnId="{AE04163A-81DC-43CA-969C-B27443B7A617}">
      <dgm:prSet/>
      <dgm:spPr/>
      <dgm:t>
        <a:bodyPr/>
        <a:lstStyle/>
        <a:p>
          <a:endParaRPr lang="en-GB"/>
        </a:p>
      </dgm:t>
    </dgm:pt>
    <dgm:pt modelId="{D708228A-0D70-44CF-B2C3-55FDFDC0F542}" type="pres">
      <dgm:prSet presAssocID="{DE9561D0-D05D-46E4-814F-51C441552EFE}" presName="linear" presStyleCnt="0">
        <dgm:presLayoutVars>
          <dgm:animLvl val="lvl"/>
          <dgm:resizeHandles val="exact"/>
        </dgm:presLayoutVars>
      </dgm:prSet>
      <dgm:spPr/>
    </dgm:pt>
    <dgm:pt modelId="{1D0FE8FE-7A31-4D55-9270-0A421F60D1DE}" type="pres">
      <dgm:prSet presAssocID="{42FDEF36-A8FA-4D02-A5DF-C043861F2633}" presName="parentText" presStyleLbl="node1" presStyleIdx="0" presStyleCnt="12">
        <dgm:presLayoutVars>
          <dgm:chMax val="0"/>
          <dgm:bulletEnabled val="1"/>
        </dgm:presLayoutVars>
      </dgm:prSet>
      <dgm:spPr/>
    </dgm:pt>
    <dgm:pt modelId="{3A5E39A4-DB18-4B21-A587-C809DC649B80}" type="pres">
      <dgm:prSet presAssocID="{520833E3-8BA2-4565-84B3-DC971225532A}" presName="spacer" presStyleCnt="0"/>
      <dgm:spPr/>
    </dgm:pt>
    <dgm:pt modelId="{19C684B1-CEBD-4309-87CA-94CA130B1D49}" type="pres">
      <dgm:prSet presAssocID="{7DAB3862-28E9-428E-8E54-2633E7F346C0}" presName="parentText" presStyleLbl="node1" presStyleIdx="1" presStyleCnt="12">
        <dgm:presLayoutVars>
          <dgm:chMax val="0"/>
          <dgm:bulletEnabled val="1"/>
        </dgm:presLayoutVars>
      </dgm:prSet>
      <dgm:spPr/>
    </dgm:pt>
    <dgm:pt modelId="{BBD86120-7B6E-4FDC-9B66-6A79545EFD58}" type="pres">
      <dgm:prSet presAssocID="{FF5A923F-D909-416B-BB84-3EDFFE3B04BB}" presName="spacer" presStyleCnt="0"/>
      <dgm:spPr/>
    </dgm:pt>
    <dgm:pt modelId="{AFBD2B47-538F-4AE2-A7B1-D63ABFB060BC}" type="pres">
      <dgm:prSet presAssocID="{12E5E620-A830-49FB-A85F-E579E0F78E7F}" presName="parentText" presStyleLbl="node1" presStyleIdx="2" presStyleCnt="12">
        <dgm:presLayoutVars>
          <dgm:chMax val="0"/>
          <dgm:bulletEnabled val="1"/>
        </dgm:presLayoutVars>
      </dgm:prSet>
      <dgm:spPr/>
    </dgm:pt>
    <dgm:pt modelId="{1DDB7CE9-31F1-4D95-93CE-BD2E7EC2E7F4}" type="pres">
      <dgm:prSet presAssocID="{0931FF25-B398-478E-AAA3-1207AD4BBC29}" presName="spacer" presStyleCnt="0"/>
      <dgm:spPr/>
    </dgm:pt>
    <dgm:pt modelId="{E9C4C0B0-9F48-4565-9653-32F08C27F9DA}" type="pres">
      <dgm:prSet presAssocID="{F4D18786-35E9-4C51-89BD-5D06052DA72F}" presName="parentText" presStyleLbl="node1" presStyleIdx="3" presStyleCnt="12">
        <dgm:presLayoutVars>
          <dgm:chMax val="0"/>
          <dgm:bulletEnabled val="1"/>
        </dgm:presLayoutVars>
      </dgm:prSet>
      <dgm:spPr/>
    </dgm:pt>
    <dgm:pt modelId="{6AF84E73-B033-4974-B1F1-D3E40247C1EA}" type="pres">
      <dgm:prSet presAssocID="{28DEBD16-329B-4EC6-AFE3-3069E2DBA7AB}" presName="spacer" presStyleCnt="0"/>
      <dgm:spPr/>
    </dgm:pt>
    <dgm:pt modelId="{1CBB8385-4070-43DC-B7DE-476BE66DF156}" type="pres">
      <dgm:prSet presAssocID="{F0E7DA9C-956C-4E06-B34F-B7B6DA5AA44D}" presName="parentText" presStyleLbl="node1" presStyleIdx="4" presStyleCnt="12">
        <dgm:presLayoutVars>
          <dgm:chMax val="0"/>
          <dgm:bulletEnabled val="1"/>
        </dgm:presLayoutVars>
      </dgm:prSet>
      <dgm:spPr/>
    </dgm:pt>
    <dgm:pt modelId="{40A7C3BF-B528-4B85-B94E-A3740101D06E}" type="pres">
      <dgm:prSet presAssocID="{D2F9F34D-1FFF-48F8-B690-106157FCA571}" presName="spacer" presStyleCnt="0"/>
      <dgm:spPr/>
    </dgm:pt>
    <dgm:pt modelId="{985D2C09-B0F6-48C8-A619-6AE446C12F18}" type="pres">
      <dgm:prSet presAssocID="{3475E926-0E2B-4098-ACD3-72AD6933CC9D}" presName="parentText" presStyleLbl="node1" presStyleIdx="5" presStyleCnt="12">
        <dgm:presLayoutVars>
          <dgm:chMax val="0"/>
          <dgm:bulletEnabled val="1"/>
        </dgm:presLayoutVars>
      </dgm:prSet>
      <dgm:spPr/>
    </dgm:pt>
    <dgm:pt modelId="{2CCA4FF2-7BD5-4606-8B49-8DEC75E6B221}" type="pres">
      <dgm:prSet presAssocID="{E0B8A139-F084-4B93-9777-8B4FFDAD90EF}" presName="spacer" presStyleCnt="0"/>
      <dgm:spPr/>
    </dgm:pt>
    <dgm:pt modelId="{BB196548-2DA8-4301-8543-F24FB5E633C6}" type="pres">
      <dgm:prSet presAssocID="{D6658F7C-D654-4AF3-9F77-3E25A3F6DCB1}" presName="parentText" presStyleLbl="node1" presStyleIdx="6" presStyleCnt="12">
        <dgm:presLayoutVars>
          <dgm:chMax val="0"/>
          <dgm:bulletEnabled val="1"/>
        </dgm:presLayoutVars>
      </dgm:prSet>
      <dgm:spPr/>
    </dgm:pt>
    <dgm:pt modelId="{8E0077AD-C577-428A-8F2F-8537E1784712}" type="pres">
      <dgm:prSet presAssocID="{3560ECE4-CDF7-4B05-958A-2975DD6F3D32}" presName="spacer" presStyleCnt="0"/>
      <dgm:spPr/>
    </dgm:pt>
    <dgm:pt modelId="{9F93FB94-DE0D-40DD-97DB-04E90AB3C984}" type="pres">
      <dgm:prSet presAssocID="{F00CAA43-3D09-4B7A-BCC6-C14B673E3C98}" presName="parentText" presStyleLbl="node1" presStyleIdx="7" presStyleCnt="12">
        <dgm:presLayoutVars>
          <dgm:chMax val="0"/>
          <dgm:bulletEnabled val="1"/>
        </dgm:presLayoutVars>
      </dgm:prSet>
      <dgm:spPr/>
    </dgm:pt>
    <dgm:pt modelId="{692F87EF-EF9C-493E-BDE9-F133661D8E46}" type="pres">
      <dgm:prSet presAssocID="{99219869-A1D5-4BD0-85F1-6AEE2BC5432D}" presName="spacer" presStyleCnt="0"/>
      <dgm:spPr/>
    </dgm:pt>
    <dgm:pt modelId="{17D02560-973A-4D31-977B-29E42A0ED8F6}" type="pres">
      <dgm:prSet presAssocID="{9ADB529B-B790-4707-AD67-5DAF1BA0F0E6}" presName="parentText" presStyleLbl="node1" presStyleIdx="8" presStyleCnt="12" custLinFactNeighborX="94" custLinFactNeighborY="-48106">
        <dgm:presLayoutVars>
          <dgm:chMax val="0"/>
          <dgm:bulletEnabled val="1"/>
        </dgm:presLayoutVars>
      </dgm:prSet>
      <dgm:spPr/>
    </dgm:pt>
    <dgm:pt modelId="{18FFE22B-E56F-4C48-99D8-D23886800967}" type="pres">
      <dgm:prSet presAssocID="{F6CABA83-B469-4594-AA6C-B9E6E3F2F51E}" presName="spacer" presStyleCnt="0"/>
      <dgm:spPr/>
    </dgm:pt>
    <dgm:pt modelId="{B019EE71-AFEB-485B-8ECB-C09C1E6A680D}" type="pres">
      <dgm:prSet presAssocID="{3B9C713C-AE6C-4C8D-838C-888F371EEE4F}" presName="parentText" presStyleLbl="node1" presStyleIdx="9" presStyleCnt="12">
        <dgm:presLayoutVars>
          <dgm:chMax val="0"/>
          <dgm:bulletEnabled val="1"/>
        </dgm:presLayoutVars>
      </dgm:prSet>
      <dgm:spPr/>
    </dgm:pt>
    <dgm:pt modelId="{9C4B1B0E-FA79-4229-AFB1-42504E0A1D27}" type="pres">
      <dgm:prSet presAssocID="{A0166524-EBB8-47E4-A54E-77C7B312949C}" presName="spacer" presStyleCnt="0"/>
      <dgm:spPr/>
    </dgm:pt>
    <dgm:pt modelId="{BB926BCF-46C5-490A-B296-D988BDA534CB}" type="pres">
      <dgm:prSet presAssocID="{BF7F0C37-FDAC-4656-8B96-134B7E2FF2C3}" presName="parentText" presStyleLbl="node1" presStyleIdx="10" presStyleCnt="12">
        <dgm:presLayoutVars>
          <dgm:chMax val="0"/>
          <dgm:bulletEnabled val="1"/>
        </dgm:presLayoutVars>
      </dgm:prSet>
      <dgm:spPr/>
    </dgm:pt>
    <dgm:pt modelId="{FF9A9C58-0344-41AF-9915-6EDD47551EEE}" type="pres">
      <dgm:prSet presAssocID="{319A5E0B-21A6-497F-89B1-257767EEA91A}" presName="spacer" presStyleCnt="0"/>
      <dgm:spPr/>
    </dgm:pt>
    <dgm:pt modelId="{5140B902-7CE1-4835-929B-11F587D28E0F}" type="pres">
      <dgm:prSet presAssocID="{AC1EA465-5E80-496D-82D4-7111FCCC5937}" presName="parentText" presStyleLbl="node1" presStyleIdx="11" presStyleCnt="12">
        <dgm:presLayoutVars>
          <dgm:chMax val="0"/>
          <dgm:bulletEnabled val="1"/>
        </dgm:presLayoutVars>
      </dgm:prSet>
      <dgm:spPr/>
    </dgm:pt>
  </dgm:ptLst>
  <dgm:cxnLst>
    <dgm:cxn modelId="{0E566003-05C6-4EE0-91B1-9BB33BA74104}" srcId="{DE9561D0-D05D-46E4-814F-51C441552EFE}" destId="{F4D18786-35E9-4C51-89BD-5D06052DA72F}" srcOrd="3" destOrd="0" parTransId="{4CAB3E34-7C34-499A-AC67-97B9073B5939}" sibTransId="{28DEBD16-329B-4EC6-AFE3-3069E2DBA7AB}"/>
    <dgm:cxn modelId="{2AB39D03-FB61-4EFE-BB42-EB304A446966}" srcId="{DE9561D0-D05D-46E4-814F-51C441552EFE}" destId="{F0E7DA9C-956C-4E06-B34F-B7B6DA5AA44D}" srcOrd="4" destOrd="0" parTransId="{82BF4A0F-0329-4120-B23F-5B3BD2921F68}" sibTransId="{D2F9F34D-1FFF-48F8-B690-106157FCA571}"/>
    <dgm:cxn modelId="{A19CF209-A540-4E86-941B-5BA3DFB5AC45}" type="presOf" srcId="{BF7F0C37-FDAC-4656-8B96-134B7E2FF2C3}" destId="{BB926BCF-46C5-490A-B296-D988BDA534CB}" srcOrd="0" destOrd="0" presId="urn:microsoft.com/office/officeart/2005/8/layout/vList2"/>
    <dgm:cxn modelId="{F8B8C70E-4800-4442-BA6E-FC17F7FA7480}" srcId="{DE9561D0-D05D-46E4-814F-51C441552EFE}" destId="{42FDEF36-A8FA-4D02-A5DF-C043861F2633}" srcOrd="0" destOrd="0" parTransId="{2D565D9B-1A0A-4FD9-960B-0D29270F4221}" sibTransId="{520833E3-8BA2-4565-84B3-DC971225532A}"/>
    <dgm:cxn modelId="{7738A414-7A89-4992-9457-4400A92AF13D}" type="presOf" srcId="{12E5E620-A830-49FB-A85F-E579E0F78E7F}" destId="{AFBD2B47-538F-4AE2-A7B1-D63ABFB060BC}" srcOrd="0" destOrd="0" presId="urn:microsoft.com/office/officeart/2005/8/layout/vList2"/>
    <dgm:cxn modelId="{9BE08720-98F0-4842-8965-64C1DF2F29F6}" srcId="{DE9561D0-D05D-46E4-814F-51C441552EFE}" destId="{3475E926-0E2B-4098-ACD3-72AD6933CC9D}" srcOrd="5" destOrd="0" parTransId="{BEF41628-4090-4674-A4C4-DEDCACA63104}" sibTransId="{E0B8A139-F084-4B93-9777-8B4FFDAD90EF}"/>
    <dgm:cxn modelId="{46763631-C7E0-4AE6-9130-E2122BB54444}" srcId="{DE9561D0-D05D-46E4-814F-51C441552EFE}" destId="{BF7F0C37-FDAC-4656-8B96-134B7E2FF2C3}" srcOrd="10" destOrd="0" parTransId="{32323FBA-D534-4C3F-A28F-20B0332C67DD}" sibTransId="{319A5E0B-21A6-497F-89B1-257767EEA91A}"/>
    <dgm:cxn modelId="{AE04163A-81DC-43CA-969C-B27443B7A617}" srcId="{DE9561D0-D05D-46E4-814F-51C441552EFE}" destId="{AC1EA465-5E80-496D-82D4-7111FCCC5937}" srcOrd="11" destOrd="0" parTransId="{BA4C5014-299E-40A1-9223-FF1658400B00}" sibTransId="{3A4A1F92-DEA3-4DDF-B777-BF141217643D}"/>
    <dgm:cxn modelId="{AB63BB61-D725-468A-8A50-ABA5E224A566}" type="presOf" srcId="{AC1EA465-5E80-496D-82D4-7111FCCC5937}" destId="{5140B902-7CE1-4835-929B-11F587D28E0F}" srcOrd="0" destOrd="0" presId="urn:microsoft.com/office/officeart/2005/8/layout/vList2"/>
    <dgm:cxn modelId="{3FCE1868-D72A-42A3-96C2-A4D0539AEC48}" srcId="{DE9561D0-D05D-46E4-814F-51C441552EFE}" destId="{F00CAA43-3D09-4B7A-BCC6-C14B673E3C98}" srcOrd="7" destOrd="0" parTransId="{48DEA664-DEC2-4B27-8B84-A3363A82C9D5}" sibTransId="{99219869-A1D5-4BD0-85F1-6AEE2BC5432D}"/>
    <dgm:cxn modelId="{0333E348-7ACD-4554-A5F0-8340964EE324}" srcId="{DE9561D0-D05D-46E4-814F-51C441552EFE}" destId="{7DAB3862-28E9-428E-8E54-2633E7F346C0}" srcOrd="1" destOrd="0" parTransId="{BEA4DD1E-BDBA-476F-9B10-57E40DE35BF2}" sibTransId="{FF5A923F-D909-416B-BB84-3EDFFE3B04BB}"/>
    <dgm:cxn modelId="{92006270-3220-47AC-9EBD-B75C411A18E2}" type="presOf" srcId="{7DAB3862-28E9-428E-8E54-2633E7F346C0}" destId="{19C684B1-CEBD-4309-87CA-94CA130B1D49}" srcOrd="0" destOrd="0" presId="urn:microsoft.com/office/officeart/2005/8/layout/vList2"/>
    <dgm:cxn modelId="{53CCC477-D776-46D3-AFBA-CF4A1C54922A}" srcId="{DE9561D0-D05D-46E4-814F-51C441552EFE}" destId="{9ADB529B-B790-4707-AD67-5DAF1BA0F0E6}" srcOrd="8" destOrd="0" parTransId="{0B1D51EE-E84E-45EF-8871-2CC325B8DC93}" sibTransId="{F6CABA83-B469-4594-AA6C-B9E6E3F2F51E}"/>
    <dgm:cxn modelId="{F039507C-0021-4D89-9C0D-1498FBCBF05B}" type="presOf" srcId="{F0E7DA9C-956C-4E06-B34F-B7B6DA5AA44D}" destId="{1CBB8385-4070-43DC-B7DE-476BE66DF156}" srcOrd="0" destOrd="0" presId="urn:microsoft.com/office/officeart/2005/8/layout/vList2"/>
    <dgm:cxn modelId="{F75F4A82-1120-484F-B677-FB7DF446A1E2}" type="presOf" srcId="{F00CAA43-3D09-4B7A-BCC6-C14B673E3C98}" destId="{9F93FB94-DE0D-40DD-97DB-04E90AB3C984}" srcOrd="0" destOrd="0" presId="urn:microsoft.com/office/officeart/2005/8/layout/vList2"/>
    <dgm:cxn modelId="{9DEFFB82-6EDF-45BB-B10F-28EC04B9D987}" type="presOf" srcId="{3475E926-0E2B-4098-ACD3-72AD6933CC9D}" destId="{985D2C09-B0F6-48C8-A619-6AE446C12F18}" srcOrd="0" destOrd="0" presId="urn:microsoft.com/office/officeart/2005/8/layout/vList2"/>
    <dgm:cxn modelId="{CB19238D-A8DC-4A89-8667-13922A35283C}" srcId="{DE9561D0-D05D-46E4-814F-51C441552EFE}" destId="{3B9C713C-AE6C-4C8D-838C-888F371EEE4F}" srcOrd="9" destOrd="0" parTransId="{AEB07D94-A3CA-43B5-B941-E5654FA2C0E8}" sibTransId="{A0166524-EBB8-47E4-A54E-77C7B312949C}"/>
    <dgm:cxn modelId="{0D4D698E-EC7C-4AC3-8831-B4D15FE62D9B}" type="presOf" srcId="{F4D18786-35E9-4C51-89BD-5D06052DA72F}" destId="{E9C4C0B0-9F48-4565-9653-32F08C27F9DA}" srcOrd="0" destOrd="0" presId="urn:microsoft.com/office/officeart/2005/8/layout/vList2"/>
    <dgm:cxn modelId="{8A607491-FF68-409B-90FA-E59F99D4F898}" type="presOf" srcId="{DE9561D0-D05D-46E4-814F-51C441552EFE}" destId="{D708228A-0D70-44CF-B2C3-55FDFDC0F542}" srcOrd="0" destOrd="0" presId="urn:microsoft.com/office/officeart/2005/8/layout/vList2"/>
    <dgm:cxn modelId="{2C49359F-31F3-4871-84FF-A01D8BBAF42F}" type="presOf" srcId="{D6658F7C-D654-4AF3-9F77-3E25A3F6DCB1}" destId="{BB196548-2DA8-4301-8543-F24FB5E633C6}" srcOrd="0" destOrd="0" presId="urn:microsoft.com/office/officeart/2005/8/layout/vList2"/>
    <dgm:cxn modelId="{54F613B6-9DA5-41FE-9365-6F02E94FA1BE}" type="presOf" srcId="{3B9C713C-AE6C-4C8D-838C-888F371EEE4F}" destId="{B019EE71-AFEB-485B-8ECB-C09C1E6A680D}" srcOrd="0" destOrd="0" presId="urn:microsoft.com/office/officeart/2005/8/layout/vList2"/>
    <dgm:cxn modelId="{50101BBB-62F1-42B0-8001-49C26BD803F1}" type="presOf" srcId="{9ADB529B-B790-4707-AD67-5DAF1BA0F0E6}" destId="{17D02560-973A-4D31-977B-29E42A0ED8F6}" srcOrd="0" destOrd="0" presId="urn:microsoft.com/office/officeart/2005/8/layout/vList2"/>
    <dgm:cxn modelId="{5C28CDBE-20AF-4551-A0C5-4E8A8E643062}" srcId="{DE9561D0-D05D-46E4-814F-51C441552EFE}" destId="{D6658F7C-D654-4AF3-9F77-3E25A3F6DCB1}" srcOrd="6" destOrd="0" parTransId="{F61727BE-FFE3-4A79-ADF4-E0E6BED367D5}" sibTransId="{3560ECE4-CDF7-4B05-958A-2975DD6F3D32}"/>
    <dgm:cxn modelId="{1BD49BC1-22CE-4E50-A01E-FA1F5B8D9C00}" type="presOf" srcId="{42FDEF36-A8FA-4D02-A5DF-C043861F2633}" destId="{1D0FE8FE-7A31-4D55-9270-0A421F60D1DE}" srcOrd="0" destOrd="0" presId="urn:microsoft.com/office/officeart/2005/8/layout/vList2"/>
    <dgm:cxn modelId="{05DA70FC-6EF6-47DE-A523-53A7EF6A9745}" srcId="{DE9561D0-D05D-46E4-814F-51C441552EFE}" destId="{12E5E620-A830-49FB-A85F-E579E0F78E7F}" srcOrd="2" destOrd="0" parTransId="{3E527619-BB1A-4683-A055-86A881D5B58A}" sibTransId="{0931FF25-B398-478E-AAA3-1207AD4BBC29}"/>
    <dgm:cxn modelId="{3BA9605B-D852-4A00-BE24-C8FF6C846585}" type="presParOf" srcId="{D708228A-0D70-44CF-B2C3-55FDFDC0F542}" destId="{1D0FE8FE-7A31-4D55-9270-0A421F60D1DE}" srcOrd="0" destOrd="0" presId="urn:microsoft.com/office/officeart/2005/8/layout/vList2"/>
    <dgm:cxn modelId="{8D72BB7A-04FB-49C9-9E59-6DA6C720D3C4}" type="presParOf" srcId="{D708228A-0D70-44CF-B2C3-55FDFDC0F542}" destId="{3A5E39A4-DB18-4B21-A587-C809DC649B80}" srcOrd="1" destOrd="0" presId="urn:microsoft.com/office/officeart/2005/8/layout/vList2"/>
    <dgm:cxn modelId="{D9B90C92-D137-4B45-BB86-733232B6DDF7}" type="presParOf" srcId="{D708228A-0D70-44CF-B2C3-55FDFDC0F542}" destId="{19C684B1-CEBD-4309-87CA-94CA130B1D49}" srcOrd="2" destOrd="0" presId="urn:microsoft.com/office/officeart/2005/8/layout/vList2"/>
    <dgm:cxn modelId="{E73D2C93-349E-4580-949C-58A9BBD1E423}" type="presParOf" srcId="{D708228A-0D70-44CF-B2C3-55FDFDC0F542}" destId="{BBD86120-7B6E-4FDC-9B66-6A79545EFD58}" srcOrd="3" destOrd="0" presId="urn:microsoft.com/office/officeart/2005/8/layout/vList2"/>
    <dgm:cxn modelId="{F2218066-EB82-4004-B19E-747500E83A79}" type="presParOf" srcId="{D708228A-0D70-44CF-B2C3-55FDFDC0F542}" destId="{AFBD2B47-538F-4AE2-A7B1-D63ABFB060BC}" srcOrd="4" destOrd="0" presId="urn:microsoft.com/office/officeart/2005/8/layout/vList2"/>
    <dgm:cxn modelId="{E080C698-860D-4ECC-B5C8-DC35AF997EB7}" type="presParOf" srcId="{D708228A-0D70-44CF-B2C3-55FDFDC0F542}" destId="{1DDB7CE9-31F1-4D95-93CE-BD2E7EC2E7F4}" srcOrd="5" destOrd="0" presId="urn:microsoft.com/office/officeart/2005/8/layout/vList2"/>
    <dgm:cxn modelId="{AF435E90-6572-442F-A7C6-4D30A94B419E}" type="presParOf" srcId="{D708228A-0D70-44CF-B2C3-55FDFDC0F542}" destId="{E9C4C0B0-9F48-4565-9653-32F08C27F9DA}" srcOrd="6" destOrd="0" presId="urn:microsoft.com/office/officeart/2005/8/layout/vList2"/>
    <dgm:cxn modelId="{9E1E5C5D-6057-47AE-ADE7-1177FFCE7053}" type="presParOf" srcId="{D708228A-0D70-44CF-B2C3-55FDFDC0F542}" destId="{6AF84E73-B033-4974-B1F1-D3E40247C1EA}" srcOrd="7" destOrd="0" presId="urn:microsoft.com/office/officeart/2005/8/layout/vList2"/>
    <dgm:cxn modelId="{FFDF2F67-8BA0-451E-BEFD-B6104E163EAD}" type="presParOf" srcId="{D708228A-0D70-44CF-B2C3-55FDFDC0F542}" destId="{1CBB8385-4070-43DC-B7DE-476BE66DF156}" srcOrd="8" destOrd="0" presId="urn:microsoft.com/office/officeart/2005/8/layout/vList2"/>
    <dgm:cxn modelId="{0FD277F7-EFD7-4FE1-A0D2-18804E8B9582}" type="presParOf" srcId="{D708228A-0D70-44CF-B2C3-55FDFDC0F542}" destId="{40A7C3BF-B528-4B85-B94E-A3740101D06E}" srcOrd="9" destOrd="0" presId="urn:microsoft.com/office/officeart/2005/8/layout/vList2"/>
    <dgm:cxn modelId="{A9375B94-9E77-454C-AA68-D5876F1D7C45}" type="presParOf" srcId="{D708228A-0D70-44CF-B2C3-55FDFDC0F542}" destId="{985D2C09-B0F6-48C8-A619-6AE446C12F18}" srcOrd="10" destOrd="0" presId="urn:microsoft.com/office/officeart/2005/8/layout/vList2"/>
    <dgm:cxn modelId="{278228A3-EA68-45A6-A7F8-6D19C138CAED}" type="presParOf" srcId="{D708228A-0D70-44CF-B2C3-55FDFDC0F542}" destId="{2CCA4FF2-7BD5-4606-8B49-8DEC75E6B221}" srcOrd="11" destOrd="0" presId="urn:microsoft.com/office/officeart/2005/8/layout/vList2"/>
    <dgm:cxn modelId="{3E112A5A-07FD-4A17-ACFF-D1D8D247E768}" type="presParOf" srcId="{D708228A-0D70-44CF-B2C3-55FDFDC0F542}" destId="{BB196548-2DA8-4301-8543-F24FB5E633C6}" srcOrd="12" destOrd="0" presId="urn:microsoft.com/office/officeart/2005/8/layout/vList2"/>
    <dgm:cxn modelId="{FF1A4B4D-4BE2-4D88-B80A-991AA6CC1DB4}" type="presParOf" srcId="{D708228A-0D70-44CF-B2C3-55FDFDC0F542}" destId="{8E0077AD-C577-428A-8F2F-8537E1784712}" srcOrd="13" destOrd="0" presId="urn:microsoft.com/office/officeart/2005/8/layout/vList2"/>
    <dgm:cxn modelId="{A62B93E0-34F6-496A-B36E-82C6A126E34B}" type="presParOf" srcId="{D708228A-0D70-44CF-B2C3-55FDFDC0F542}" destId="{9F93FB94-DE0D-40DD-97DB-04E90AB3C984}" srcOrd="14" destOrd="0" presId="urn:microsoft.com/office/officeart/2005/8/layout/vList2"/>
    <dgm:cxn modelId="{57A389E7-0CFC-461E-91C2-C9BE14D4E91A}" type="presParOf" srcId="{D708228A-0D70-44CF-B2C3-55FDFDC0F542}" destId="{692F87EF-EF9C-493E-BDE9-F133661D8E46}" srcOrd="15" destOrd="0" presId="urn:microsoft.com/office/officeart/2005/8/layout/vList2"/>
    <dgm:cxn modelId="{DDD6855C-6C2C-4893-BE69-5273F3F62D2B}" type="presParOf" srcId="{D708228A-0D70-44CF-B2C3-55FDFDC0F542}" destId="{17D02560-973A-4D31-977B-29E42A0ED8F6}" srcOrd="16" destOrd="0" presId="urn:microsoft.com/office/officeart/2005/8/layout/vList2"/>
    <dgm:cxn modelId="{C0BCA6AE-7B25-4E0E-BC73-71B36AC92051}" type="presParOf" srcId="{D708228A-0D70-44CF-B2C3-55FDFDC0F542}" destId="{18FFE22B-E56F-4C48-99D8-D23886800967}" srcOrd="17" destOrd="0" presId="urn:microsoft.com/office/officeart/2005/8/layout/vList2"/>
    <dgm:cxn modelId="{19CAE84F-D6CB-4008-ABD8-3C71B4A26999}" type="presParOf" srcId="{D708228A-0D70-44CF-B2C3-55FDFDC0F542}" destId="{B019EE71-AFEB-485B-8ECB-C09C1E6A680D}" srcOrd="18" destOrd="0" presId="urn:microsoft.com/office/officeart/2005/8/layout/vList2"/>
    <dgm:cxn modelId="{3F596A8A-3BF2-4433-8D69-E5C330AB465A}" type="presParOf" srcId="{D708228A-0D70-44CF-B2C3-55FDFDC0F542}" destId="{9C4B1B0E-FA79-4229-AFB1-42504E0A1D27}" srcOrd="19" destOrd="0" presId="urn:microsoft.com/office/officeart/2005/8/layout/vList2"/>
    <dgm:cxn modelId="{3F5D9D5E-CA45-4AA9-B50B-183B716397E7}" type="presParOf" srcId="{D708228A-0D70-44CF-B2C3-55FDFDC0F542}" destId="{BB926BCF-46C5-490A-B296-D988BDA534CB}" srcOrd="20" destOrd="0" presId="urn:microsoft.com/office/officeart/2005/8/layout/vList2"/>
    <dgm:cxn modelId="{6C5C8F2C-E4E2-48AB-B759-0D8B8759EF5C}" type="presParOf" srcId="{D708228A-0D70-44CF-B2C3-55FDFDC0F542}" destId="{FF9A9C58-0344-41AF-9915-6EDD47551EEE}" srcOrd="21" destOrd="0" presId="urn:microsoft.com/office/officeart/2005/8/layout/vList2"/>
    <dgm:cxn modelId="{E8356516-E17F-4C98-919C-8BC8D4B73594}" type="presParOf" srcId="{D708228A-0D70-44CF-B2C3-55FDFDC0F542}" destId="{5140B902-7CE1-4835-929B-11F587D28E0F}" srcOrd="22" destOrd="0" presId="urn:microsoft.com/office/officeart/2005/8/layout/vList2"/>
  </dgm:cxnLst>
  <dgm:bg>
    <a:pattFill prst="pct70">
      <a:fgClr>
        <a:schemeClr val="accent1"/>
      </a:fgClr>
      <a:bgClr>
        <a:schemeClr val="bg1"/>
      </a:bgClr>
    </a:patt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F324F33-9EA9-4611-B770-311C36AC44FE}"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GB"/>
        </a:p>
      </dgm:t>
    </dgm:pt>
    <dgm:pt modelId="{FC95F71E-EEE3-4C40-A89D-710A520E1CCF}">
      <dgm:prSet/>
      <dgm:spPr/>
      <dgm:t>
        <a:bodyPr/>
        <a:lstStyle/>
        <a:p>
          <a:r>
            <a:rPr lang="en-US" dirty="0">
              <a:solidFill>
                <a:schemeClr val="tx1"/>
              </a:solidFill>
              <a:latin typeface="Arial" panose="020B0604020202020204" pitchFamily="34" charset="0"/>
              <a:cs typeface="Arial" panose="020B0604020202020204" pitchFamily="34" charset="0"/>
            </a:rPr>
            <a:t>Petersen, J., </a:t>
          </a:r>
          <a:r>
            <a:rPr lang="en-US" dirty="0" err="1">
              <a:solidFill>
                <a:schemeClr val="tx1"/>
              </a:solidFill>
              <a:latin typeface="Arial" panose="020B0604020202020204" pitchFamily="34" charset="0"/>
              <a:cs typeface="Arial" panose="020B0604020202020204" pitchFamily="34" charset="0"/>
            </a:rPr>
            <a:t>Kandt</a:t>
          </a:r>
          <a:r>
            <a:rPr lang="en-US" dirty="0">
              <a:solidFill>
                <a:schemeClr val="tx1"/>
              </a:solidFill>
              <a:latin typeface="Arial" panose="020B0604020202020204" pitchFamily="34" charset="0"/>
              <a:cs typeface="Arial" panose="020B0604020202020204" pitchFamily="34" charset="0"/>
            </a:rPr>
            <a:t>, J. &amp; Longley, P.A. (2021) Ethnic inequalities in hospital admissions in England: an observational study. </a:t>
          </a:r>
          <a:r>
            <a:rPr lang="en-US" i="1" dirty="0">
              <a:solidFill>
                <a:schemeClr val="tx1"/>
              </a:solidFill>
              <a:latin typeface="Arial" panose="020B0604020202020204" pitchFamily="34" charset="0"/>
              <a:cs typeface="Arial" panose="020B0604020202020204" pitchFamily="34" charset="0"/>
            </a:rPr>
            <a:t>BMC Public Health </a:t>
          </a:r>
          <a:r>
            <a:rPr lang="en-US" dirty="0">
              <a:solidFill>
                <a:schemeClr val="tx1"/>
              </a:solidFill>
              <a:latin typeface="Arial" panose="020B0604020202020204" pitchFamily="34" charset="0"/>
              <a:cs typeface="Arial" panose="020B0604020202020204" pitchFamily="34" charset="0"/>
            </a:rPr>
            <a:t>21, 862 (2021). </a:t>
          </a:r>
          <a:r>
            <a:rPr lang="en-US" dirty="0">
              <a:solidFill>
                <a:schemeClr val="tx1"/>
              </a:solidFill>
              <a:latin typeface="Arial" panose="020B0604020202020204" pitchFamily="34" charset="0"/>
              <a:cs typeface="Arial" panose="020B0604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https://doi.org/10.1186/s12889-021-10923-5.(Accessed:20/08/2023)</a:t>
          </a:r>
          <a:r>
            <a:rPr lang="en-US" dirty="0">
              <a:solidFill>
                <a:schemeClr val="tx1"/>
              </a:solidFill>
              <a:latin typeface="Arial" panose="020B0604020202020204" pitchFamily="34" charset="0"/>
              <a:cs typeface="Arial" panose="020B0604020202020204" pitchFamily="34" charset="0"/>
            </a:rPr>
            <a:t>.</a:t>
          </a:r>
          <a:endParaRPr lang="en-GB" dirty="0">
            <a:solidFill>
              <a:schemeClr val="tx1"/>
            </a:solidFill>
            <a:latin typeface="Arial" panose="020B0604020202020204" pitchFamily="34" charset="0"/>
            <a:cs typeface="Arial" panose="020B0604020202020204" pitchFamily="34" charset="0"/>
          </a:endParaRPr>
        </a:p>
      </dgm:t>
    </dgm:pt>
    <dgm:pt modelId="{B128503D-28B5-4672-BA08-5E14EC631EE0}" type="parTrans" cxnId="{8AC7008D-B9FB-468C-AF3B-80364E806D49}">
      <dgm:prSet/>
      <dgm:spPr/>
      <dgm:t>
        <a:bodyPr/>
        <a:lstStyle/>
        <a:p>
          <a:endParaRPr lang="en-GB"/>
        </a:p>
      </dgm:t>
    </dgm:pt>
    <dgm:pt modelId="{2F009830-70A8-4B28-864B-FD10F8AD48EE}" type="sibTrans" cxnId="{8AC7008D-B9FB-468C-AF3B-80364E806D49}">
      <dgm:prSet/>
      <dgm:spPr/>
      <dgm:t>
        <a:bodyPr/>
        <a:lstStyle/>
        <a:p>
          <a:endParaRPr lang="en-GB"/>
        </a:p>
      </dgm:t>
    </dgm:pt>
    <dgm:pt modelId="{01829AD9-D771-49AB-A271-C62223B3097F}">
      <dgm:prSet custT="1"/>
      <dgm:spPr/>
      <dgm:t>
        <a:bodyPr/>
        <a:lstStyle/>
        <a:p>
          <a:r>
            <a:rPr lang="en-US" sz="1100" dirty="0">
              <a:solidFill>
                <a:schemeClr val="tx1"/>
              </a:solidFill>
              <a:latin typeface="Arial" panose="020B0604020202020204" pitchFamily="34" charset="0"/>
              <a:cs typeface="Arial" panose="020B0604020202020204" pitchFamily="34" charset="0"/>
            </a:rPr>
            <a:t>Keeled University (2021) ‘Significant Racial Disparities Identified in Treatment of Heart Patients During First Wave of Covid-19’. (Online). Available at: https://www.keele.ac.uk/about/news/2021/march/medical-research/bame-patients-heart-attack.php. (Accessed:19/05/2023). </a:t>
          </a:r>
          <a:endParaRPr lang="en-GB" sz="1100" dirty="0">
            <a:solidFill>
              <a:schemeClr val="tx1"/>
            </a:solidFill>
            <a:latin typeface="Arial" panose="020B0604020202020204" pitchFamily="34" charset="0"/>
            <a:cs typeface="Arial" panose="020B0604020202020204" pitchFamily="34" charset="0"/>
          </a:endParaRPr>
        </a:p>
      </dgm:t>
    </dgm:pt>
    <dgm:pt modelId="{89854507-49F9-4AB8-92F6-2B75DF10A06F}" type="parTrans" cxnId="{F7840BE1-EE13-4B0E-948D-C8069E27AD5F}">
      <dgm:prSet/>
      <dgm:spPr/>
      <dgm:t>
        <a:bodyPr/>
        <a:lstStyle/>
        <a:p>
          <a:endParaRPr lang="en-GB"/>
        </a:p>
      </dgm:t>
    </dgm:pt>
    <dgm:pt modelId="{6A9A025A-759A-4481-8678-C5EFAAA63171}" type="sibTrans" cxnId="{F7840BE1-EE13-4B0E-948D-C8069E27AD5F}">
      <dgm:prSet/>
      <dgm:spPr/>
      <dgm:t>
        <a:bodyPr/>
        <a:lstStyle/>
        <a:p>
          <a:endParaRPr lang="en-GB"/>
        </a:p>
      </dgm:t>
    </dgm:pt>
    <dgm:pt modelId="{282F24F9-6718-4E9B-9D6E-25408BF9B1E2}">
      <dgm:prSet custT="1"/>
      <dgm:spPr/>
      <dgm:t>
        <a:bodyPr/>
        <a:lstStyle/>
        <a:p>
          <a:r>
            <a:rPr lang="en-US" sz="1100" dirty="0" err="1">
              <a:solidFill>
                <a:schemeClr val="tx1"/>
              </a:solidFill>
              <a:latin typeface="Arial" panose="020B0604020202020204" pitchFamily="34" charset="0"/>
              <a:cs typeface="Arial" panose="020B0604020202020204" pitchFamily="34" charset="0"/>
            </a:rPr>
            <a:t>Lasser</a:t>
          </a:r>
          <a:r>
            <a:rPr lang="en-US" sz="1100" dirty="0">
              <a:solidFill>
                <a:schemeClr val="tx1"/>
              </a:solidFill>
              <a:latin typeface="Arial" panose="020B0604020202020204" pitchFamily="34" charset="0"/>
              <a:cs typeface="Arial" panose="020B0604020202020204" pitchFamily="34" charset="0"/>
            </a:rPr>
            <a:t> K.E, Himmelstein D.U, </a:t>
          </a:r>
          <a:r>
            <a:rPr lang="en-US" sz="1100" dirty="0" err="1">
              <a:solidFill>
                <a:schemeClr val="tx1"/>
              </a:solidFill>
              <a:latin typeface="Arial" panose="020B0604020202020204" pitchFamily="34" charset="0"/>
              <a:cs typeface="Arial" panose="020B0604020202020204" pitchFamily="34" charset="0"/>
            </a:rPr>
            <a:t>Woolhandler</a:t>
          </a:r>
          <a:r>
            <a:rPr lang="en-US" sz="1100" dirty="0">
              <a:solidFill>
                <a:schemeClr val="tx1"/>
              </a:solidFill>
              <a:latin typeface="Arial" panose="020B0604020202020204" pitchFamily="34" charset="0"/>
              <a:cs typeface="Arial" panose="020B0604020202020204" pitchFamily="34" charset="0"/>
            </a:rPr>
            <a:t> S. (2006). Access to care, health status, and health disparities in the United States and Canada: results of a cross-national population-based survey. </a:t>
          </a:r>
          <a:r>
            <a:rPr lang="en-US" sz="1100" i="1" dirty="0">
              <a:solidFill>
                <a:schemeClr val="tx1"/>
              </a:solidFill>
              <a:latin typeface="Arial" panose="020B0604020202020204" pitchFamily="34" charset="0"/>
              <a:cs typeface="Arial" panose="020B0604020202020204" pitchFamily="34" charset="0"/>
            </a:rPr>
            <a:t>Am J Public Health. </a:t>
          </a:r>
          <a:r>
            <a:rPr lang="en-US" sz="1100" dirty="0">
              <a:solidFill>
                <a:schemeClr val="tx1"/>
              </a:solidFill>
              <a:latin typeface="Arial" panose="020B0604020202020204" pitchFamily="34" charset="0"/>
              <a:cs typeface="Arial" panose="020B0604020202020204" pitchFamily="34" charset="0"/>
            </a:rPr>
            <a:t>2006 ; 96 ( 7 ): 1300 – 7 . </a:t>
          </a:r>
          <a:r>
            <a:rPr lang="en-US" sz="1100" dirty="0" err="1">
              <a:solidFill>
                <a:schemeClr val="tx1"/>
              </a:solidFill>
              <a:latin typeface="Arial" panose="020B0604020202020204" pitchFamily="34" charset="0"/>
              <a:cs typeface="Arial" panose="020B0604020202020204" pitchFamily="34" charset="0"/>
            </a:rPr>
            <a:t>Crossref</a:t>
          </a:r>
          <a:r>
            <a:rPr lang="en-US" sz="1100" dirty="0">
              <a:solidFill>
                <a:schemeClr val="tx1"/>
              </a:solidFill>
              <a:latin typeface="Arial" panose="020B0604020202020204" pitchFamily="34" charset="0"/>
              <a:cs typeface="Arial" panose="020B0604020202020204" pitchFamily="34" charset="0"/>
            </a:rPr>
            <a:t>, Medline, Google Scholar. (Accessed: 18/05/2023).</a:t>
          </a:r>
          <a:endParaRPr lang="en-GB" sz="1100" dirty="0">
            <a:solidFill>
              <a:schemeClr val="tx1"/>
            </a:solidFill>
            <a:latin typeface="Arial" panose="020B0604020202020204" pitchFamily="34" charset="0"/>
            <a:cs typeface="Arial" panose="020B0604020202020204" pitchFamily="34" charset="0"/>
          </a:endParaRPr>
        </a:p>
      </dgm:t>
    </dgm:pt>
    <dgm:pt modelId="{1FD7CE3C-9A66-4560-92EB-EE5547762B4D}" type="parTrans" cxnId="{2FEE299C-4A29-41A5-BA73-EB115453A1C8}">
      <dgm:prSet/>
      <dgm:spPr/>
      <dgm:t>
        <a:bodyPr/>
        <a:lstStyle/>
        <a:p>
          <a:endParaRPr lang="en-GB"/>
        </a:p>
      </dgm:t>
    </dgm:pt>
    <dgm:pt modelId="{C6668C9E-751A-481B-910B-B466650FCD9C}" type="sibTrans" cxnId="{2FEE299C-4A29-41A5-BA73-EB115453A1C8}">
      <dgm:prSet/>
      <dgm:spPr/>
      <dgm:t>
        <a:bodyPr/>
        <a:lstStyle/>
        <a:p>
          <a:endParaRPr lang="en-GB"/>
        </a:p>
      </dgm:t>
    </dgm:pt>
    <dgm:pt modelId="{B25842AB-E802-4BBE-830B-B25B0E9A6110}">
      <dgm:prSet custT="1"/>
      <dgm:spPr/>
      <dgm:t>
        <a:bodyPr/>
        <a:lstStyle/>
        <a:p>
          <a:r>
            <a:rPr lang="en-US" sz="1100" dirty="0" err="1">
              <a:solidFill>
                <a:schemeClr val="tx1"/>
              </a:solidFill>
              <a:latin typeface="Arial" panose="020B0604020202020204" pitchFamily="34" charset="0"/>
              <a:cs typeface="Arial" panose="020B0604020202020204" pitchFamily="34" charset="0"/>
            </a:rPr>
            <a:t>Lehane</a:t>
          </a:r>
          <a:r>
            <a:rPr lang="en-US" sz="1100" dirty="0">
              <a:solidFill>
                <a:schemeClr val="tx1"/>
              </a:solidFill>
              <a:latin typeface="Arial" panose="020B0604020202020204" pitchFamily="34" charset="0"/>
              <a:cs typeface="Arial" panose="020B0604020202020204" pitchFamily="34" charset="0"/>
            </a:rPr>
            <a:t>, D., &amp; Campion, P. (2018). Interpreters: Why should the NHS provide them? The British journal of general practice: </a:t>
          </a:r>
          <a:r>
            <a:rPr lang="en-US" sz="1100" i="1" dirty="0">
              <a:solidFill>
                <a:schemeClr val="tx1"/>
              </a:solidFill>
              <a:latin typeface="Arial" panose="020B0604020202020204" pitchFamily="34" charset="0"/>
              <a:cs typeface="Arial" panose="020B0604020202020204" pitchFamily="34" charset="0"/>
            </a:rPr>
            <a:t>the journal of the Royal College of General Practitioners</a:t>
          </a:r>
          <a:r>
            <a:rPr lang="en-US" sz="1100" dirty="0">
              <a:solidFill>
                <a:schemeClr val="tx1"/>
              </a:solidFill>
              <a:latin typeface="Arial" panose="020B0604020202020204" pitchFamily="34" charset="0"/>
              <a:cs typeface="Arial" panose="020B0604020202020204" pitchFamily="34" charset="0"/>
            </a:rPr>
            <a:t>, 68(677), 564–565. https://doi.org/10.3399/bjgp18X699905. (Accessed: 19/06/2023).</a:t>
          </a:r>
          <a:endParaRPr lang="en-GB" sz="1100" dirty="0">
            <a:solidFill>
              <a:schemeClr val="tx1"/>
            </a:solidFill>
            <a:latin typeface="Arial" panose="020B0604020202020204" pitchFamily="34" charset="0"/>
            <a:cs typeface="Arial" panose="020B0604020202020204" pitchFamily="34" charset="0"/>
          </a:endParaRPr>
        </a:p>
      </dgm:t>
    </dgm:pt>
    <dgm:pt modelId="{DB637DB5-0FF5-4FA3-BB6F-4BBA92B7CF13}" type="parTrans" cxnId="{5F97BC70-9002-48C1-9ECB-87EB38DDC409}">
      <dgm:prSet/>
      <dgm:spPr/>
      <dgm:t>
        <a:bodyPr/>
        <a:lstStyle/>
        <a:p>
          <a:endParaRPr lang="en-GB"/>
        </a:p>
      </dgm:t>
    </dgm:pt>
    <dgm:pt modelId="{E05FA12C-423E-4AF4-AAC7-32BA803D9B24}" type="sibTrans" cxnId="{5F97BC70-9002-48C1-9ECB-87EB38DDC409}">
      <dgm:prSet/>
      <dgm:spPr/>
      <dgm:t>
        <a:bodyPr/>
        <a:lstStyle/>
        <a:p>
          <a:endParaRPr lang="en-GB"/>
        </a:p>
      </dgm:t>
    </dgm:pt>
    <dgm:pt modelId="{735ED78D-C72D-4817-8EE2-8F20699A8FEF}">
      <dgm:prSet custT="1"/>
      <dgm:spPr/>
      <dgm:t>
        <a:bodyPr/>
        <a:lstStyle/>
        <a:p>
          <a:r>
            <a:rPr lang="en-US" sz="1100" dirty="0">
              <a:solidFill>
                <a:schemeClr val="tx1"/>
              </a:solidFill>
              <a:latin typeface="Arial" panose="020B0604020202020204" pitchFamily="34" charset="0"/>
              <a:cs typeface="Arial" panose="020B0604020202020204" pitchFamily="34" charset="0"/>
            </a:rPr>
            <a:t>Mahmood, F., Acharya, D., Kumar, K., et al. (2021). Impact of COVID-19 pandemic on ethnic minority communities: a qualitative study on the perspectives of ethnic minority community leaders. BMJ open, 11(10), e050584. https://doi.org/10.1136</a:t>
          </a:r>
          <a:r>
            <a:rPr lang="en-US" sz="1100" i="1" dirty="0">
              <a:solidFill>
                <a:schemeClr val="tx1"/>
              </a:solidFill>
              <a:latin typeface="Arial" panose="020B0604020202020204" pitchFamily="34" charset="0"/>
              <a:cs typeface="Arial" panose="020B0604020202020204" pitchFamily="34" charset="0"/>
            </a:rPr>
            <a:t>/bmjopen-2021-050584</a:t>
          </a:r>
          <a:r>
            <a:rPr lang="en-US" sz="1100" dirty="0">
              <a:solidFill>
                <a:schemeClr val="tx1"/>
              </a:solidFill>
              <a:latin typeface="Arial" panose="020B0604020202020204" pitchFamily="34" charset="0"/>
              <a:cs typeface="Arial" panose="020B0604020202020204" pitchFamily="34" charset="0"/>
            </a:rPr>
            <a:t>. (Accessed: 22/06/2023.</a:t>
          </a:r>
          <a:endParaRPr lang="en-GB" sz="1100" dirty="0">
            <a:solidFill>
              <a:schemeClr val="tx1"/>
            </a:solidFill>
            <a:latin typeface="Arial" panose="020B0604020202020204" pitchFamily="34" charset="0"/>
            <a:cs typeface="Arial" panose="020B0604020202020204" pitchFamily="34" charset="0"/>
          </a:endParaRPr>
        </a:p>
      </dgm:t>
    </dgm:pt>
    <dgm:pt modelId="{F8EF98D6-5808-43E5-81F8-BFE8EE16EF6F}" type="parTrans" cxnId="{A2E47A2C-AF84-4306-AC3E-235EAFF63924}">
      <dgm:prSet/>
      <dgm:spPr/>
      <dgm:t>
        <a:bodyPr/>
        <a:lstStyle/>
        <a:p>
          <a:endParaRPr lang="en-GB"/>
        </a:p>
      </dgm:t>
    </dgm:pt>
    <dgm:pt modelId="{8969E36F-CC79-4332-8F5B-2983B3747177}" type="sibTrans" cxnId="{A2E47A2C-AF84-4306-AC3E-235EAFF63924}">
      <dgm:prSet/>
      <dgm:spPr/>
      <dgm:t>
        <a:bodyPr/>
        <a:lstStyle/>
        <a:p>
          <a:endParaRPr lang="en-GB"/>
        </a:p>
      </dgm:t>
    </dgm:pt>
    <dgm:pt modelId="{70A51CC7-D068-4312-BD26-D6B1E21FCA0B}">
      <dgm:prSet custT="1"/>
      <dgm:spPr/>
      <dgm:t>
        <a:bodyPr/>
        <a:lstStyle/>
        <a:p>
          <a:r>
            <a:rPr lang="en-US" sz="1100" dirty="0">
              <a:solidFill>
                <a:schemeClr val="tx1"/>
              </a:solidFill>
              <a:latin typeface="Arial" panose="020B0604020202020204" pitchFamily="34" charset="0"/>
              <a:cs typeface="Arial" panose="020B0604020202020204" pitchFamily="34" charset="0"/>
            </a:rPr>
            <a:t>NHS Digital (2022) ‘Why digital inclusion matters to health and social care’. (Online). Available </a:t>
          </a:r>
          <a:r>
            <a:rPr lang="en-US" sz="1100" dirty="0" err="1">
              <a:solidFill>
                <a:schemeClr val="tx1"/>
              </a:solidFill>
              <a:latin typeface="Arial" panose="020B0604020202020204" pitchFamily="34" charset="0"/>
              <a:cs typeface="Arial" panose="020B0604020202020204" pitchFamily="34" charset="0"/>
            </a:rPr>
            <a:t>at:https</a:t>
          </a:r>
          <a:r>
            <a:rPr lang="en-US" sz="1100" dirty="0">
              <a:solidFill>
                <a:schemeClr val="tx1"/>
              </a:solidFill>
              <a:latin typeface="Arial" panose="020B0604020202020204" pitchFamily="34" charset="0"/>
              <a:cs typeface="Arial" panose="020B0604020202020204" pitchFamily="34" charset="0"/>
            </a:rPr>
            <a:t>://digital.nhs.uk/about-</a:t>
          </a:r>
          <a:r>
            <a:rPr lang="en-US" sz="1100" dirty="0" err="1">
              <a:solidFill>
                <a:schemeClr val="tx1"/>
              </a:solidFill>
              <a:latin typeface="Arial" panose="020B0604020202020204" pitchFamily="34" charset="0"/>
              <a:cs typeface="Arial" panose="020B0604020202020204" pitchFamily="34" charset="0"/>
            </a:rPr>
            <a:t>nhs</a:t>
          </a:r>
          <a:r>
            <a:rPr lang="en-US" sz="1100" dirty="0">
              <a:solidFill>
                <a:schemeClr val="tx1"/>
              </a:solidFill>
              <a:latin typeface="Arial" panose="020B0604020202020204" pitchFamily="34" charset="0"/>
              <a:cs typeface="Arial" panose="020B0604020202020204" pitchFamily="34" charset="0"/>
            </a:rPr>
            <a:t>-digital/corporate-information-and-documents/digital-inclusion/digital-inclusion-in-health-and-social-care.(Accessed:20/08/2023). </a:t>
          </a:r>
          <a:endParaRPr lang="en-GB" sz="1100" dirty="0">
            <a:solidFill>
              <a:schemeClr val="tx1"/>
            </a:solidFill>
            <a:latin typeface="Arial" panose="020B0604020202020204" pitchFamily="34" charset="0"/>
            <a:cs typeface="Arial" panose="020B0604020202020204" pitchFamily="34" charset="0"/>
          </a:endParaRPr>
        </a:p>
      </dgm:t>
    </dgm:pt>
    <dgm:pt modelId="{CB14269E-0737-4EE4-B9E0-8ADD8AA0B665}" type="parTrans" cxnId="{9855148F-1544-49FF-A140-6D1B82385A20}">
      <dgm:prSet/>
      <dgm:spPr/>
      <dgm:t>
        <a:bodyPr/>
        <a:lstStyle/>
        <a:p>
          <a:endParaRPr lang="en-GB"/>
        </a:p>
      </dgm:t>
    </dgm:pt>
    <dgm:pt modelId="{99089251-F701-4595-8F17-953AF3B81D12}" type="sibTrans" cxnId="{9855148F-1544-49FF-A140-6D1B82385A20}">
      <dgm:prSet/>
      <dgm:spPr/>
      <dgm:t>
        <a:bodyPr/>
        <a:lstStyle/>
        <a:p>
          <a:endParaRPr lang="en-GB"/>
        </a:p>
      </dgm:t>
    </dgm:pt>
    <dgm:pt modelId="{F27610CC-4562-4178-BC62-5E313F7DB61F}">
      <dgm:prSet custT="1"/>
      <dgm:spPr/>
      <dgm:t>
        <a:bodyPr/>
        <a:lstStyle/>
        <a:p>
          <a:r>
            <a:rPr lang="en-US" sz="1100" dirty="0">
              <a:solidFill>
                <a:schemeClr val="tx1"/>
              </a:solidFill>
              <a:latin typeface="Arial" panose="020B0604020202020204" pitchFamily="34" charset="0"/>
              <a:cs typeface="Arial" panose="020B0604020202020204" pitchFamily="34" charset="0"/>
            </a:rPr>
            <a:t>NHS England (2018) Improving access for all: reducing inequalities in access to general practice services. (Online). Available at: https://www.england.nhs.uk/wp-content/uploads/2017/07/inequalities-resource-sep-2018.pdf. (Accessed:14/07/2023). </a:t>
          </a:r>
          <a:endParaRPr lang="en-GB" sz="1100" dirty="0">
            <a:solidFill>
              <a:schemeClr val="tx1"/>
            </a:solidFill>
            <a:latin typeface="Arial" panose="020B0604020202020204" pitchFamily="34" charset="0"/>
            <a:cs typeface="Arial" panose="020B0604020202020204" pitchFamily="34" charset="0"/>
          </a:endParaRPr>
        </a:p>
      </dgm:t>
    </dgm:pt>
    <dgm:pt modelId="{2AC11E05-8AA0-4523-BE13-D9308291A3BE}" type="parTrans" cxnId="{B494E38E-2535-4B99-B31F-B4F6FCD31BA1}">
      <dgm:prSet/>
      <dgm:spPr/>
      <dgm:t>
        <a:bodyPr/>
        <a:lstStyle/>
        <a:p>
          <a:endParaRPr lang="en-GB"/>
        </a:p>
      </dgm:t>
    </dgm:pt>
    <dgm:pt modelId="{7AC90AED-10D1-42A3-8158-1CF1EDE65718}" type="sibTrans" cxnId="{B494E38E-2535-4B99-B31F-B4F6FCD31BA1}">
      <dgm:prSet/>
      <dgm:spPr/>
      <dgm:t>
        <a:bodyPr/>
        <a:lstStyle/>
        <a:p>
          <a:endParaRPr lang="en-GB"/>
        </a:p>
      </dgm:t>
    </dgm:pt>
    <dgm:pt modelId="{38E2EF1D-2C8F-43E6-A8D5-37EB506A64AD}">
      <dgm:prSet custT="1"/>
      <dgm:spPr/>
      <dgm:t>
        <a:bodyPr/>
        <a:lstStyle/>
        <a:p>
          <a:r>
            <a:rPr lang="en-US" sz="1100" dirty="0" err="1">
              <a:solidFill>
                <a:schemeClr val="tx1"/>
              </a:solidFill>
              <a:latin typeface="Arial" panose="020B0604020202020204" pitchFamily="34" charset="0"/>
              <a:cs typeface="Arial" panose="020B0604020202020204" pitchFamily="34" charset="0"/>
            </a:rPr>
            <a:t>Nikolopoulou</a:t>
          </a:r>
          <a:r>
            <a:rPr lang="en-US" sz="1100" dirty="0">
              <a:solidFill>
                <a:schemeClr val="tx1"/>
              </a:solidFill>
              <a:latin typeface="Arial" panose="020B0604020202020204" pitchFamily="34" charset="0"/>
              <a:cs typeface="Arial" panose="020B0604020202020204" pitchFamily="34" charset="0"/>
            </a:rPr>
            <a:t>, K. (2022) Inclusion and Exclusion Criteria | Examples &amp; Definition. (Online). Available at: https://www.scribbr.com/methodology/inclusion-exclusion-criteria/. (Accessed:29/06/2023).</a:t>
          </a:r>
          <a:endParaRPr lang="en-GB" sz="1100" dirty="0">
            <a:solidFill>
              <a:schemeClr val="tx1"/>
            </a:solidFill>
            <a:latin typeface="Arial" panose="020B0604020202020204" pitchFamily="34" charset="0"/>
            <a:cs typeface="Arial" panose="020B0604020202020204" pitchFamily="34" charset="0"/>
          </a:endParaRPr>
        </a:p>
      </dgm:t>
    </dgm:pt>
    <dgm:pt modelId="{D4543BCF-2997-44C3-B751-A0DC3B361282}" type="parTrans" cxnId="{5B16DE9C-2942-470F-8348-B26E86B76743}">
      <dgm:prSet/>
      <dgm:spPr/>
      <dgm:t>
        <a:bodyPr/>
        <a:lstStyle/>
        <a:p>
          <a:endParaRPr lang="en-GB"/>
        </a:p>
      </dgm:t>
    </dgm:pt>
    <dgm:pt modelId="{CFFAFE29-BCAB-4CB2-A148-2883616C8DB1}" type="sibTrans" cxnId="{5B16DE9C-2942-470F-8348-B26E86B76743}">
      <dgm:prSet/>
      <dgm:spPr/>
      <dgm:t>
        <a:bodyPr/>
        <a:lstStyle/>
        <a:p>
          <a:endParaRPr lang="en-GB"/>
        </a:p>
      </dgm:t>
    </dgm:pt>
    <dgm:pt modelId="{AB5D3224-77E6-4E9D-9F02-545F97EF207B}">
      <dgm:prSet custT="1"/>
      <dgm:spPr/>
      <dgm:t>
        <a:bodyPr/>
        <a:lstStyle/>
        <a:p>
          <a:r>
            <a:rPr lang="en-US" sz="1100" dirty="0">
              <a:solidFill>
                <a:schemeClr val="tx1"/>
              </a:solidFill>
              <a:latin typeface="Arial" panose="020B0604020202020204" pitchFamily="34" charset="0"/>
              <a:cs typeface="Arial" panose="020B0604020202020204" pitchFamily="34" charset="0"/>
            </a:rPr>
            <a:t>Magadi, J. P., &amp; Magadi, M. A. (2022). ‘Ethnic inequalities in patient satisfaction with primary health care in England’: Evidence from recent General Practitioner Patient Surveys (GPPS). </a:t>
          </a:r>
          <a:r>
            <a:rPr lang="en-US" sz="1100" dirty="0" err="1">
              <a:solidFill>
                <a:schemeClr val="tx1"/>
              </a:solidFill>
              <a:latin typeface="Arial" panose="020B0604020202020204" pitchFamily="34" charset="0"/>
              <a:cs typeface="Arial" panose="020B0604020202020204" pitchFamily="34" charset="0"/>
            </a:rPr>
            <a:t>PloS</a:t>
          </a:r>
          <a:r>
            <a:rPr lang="en-US" sz="1100" dirty="0">
              <a:solidFill>
                <a:schemeClr val="tx1"/>
              </a:solidFill>
              <a:latin typeface="Arial" panose="020B0604020202020204" pitchFamily="34" charset="0"/>
              <a:cs typeface="Arial" panose="020B0604020202020204" pitchFamily="34" charset="0"/>
            </a:rPr>
            <a:t> one, </a:t>
          </a:r>
          <a:r>
            <a:rPr lang="en-US" sz="1100" dirty="0" err="1">
              <a:solidFill>
                <a:schemeClr val="tx1"/>
              </a:solidFill>
              <a:latin typeface="Arial" panose="020B0604020202020204" pitchFamily="34" charset="0"/>
              <a:cs typeface="Arial" panose="020B0604020202020204" pitchFamily="34" charset="0"/>
            </a:rPr>
            <a:t>Avaialble</a:t>
          </a:r>
          <a:r>
            <a:rPr lang="en-US" sz="1100" dirty="0">
              <a:solidFill>
                <a:schemeClr val="tx1"/>
              </a:solidFill>
              <a:latin typeface="Arial" panose="020B0604020202020204" pitchFamily="34" charset="0"/>
              <a:cs typeface="Arial" panose="020B0604020202020204" pitchFamily="34" charset="0"/>
            </a:rPr>
            <a:t> at: https://doi.org/10.1371</a:t>
          </a:r>
          <a:r>
            <a:rPr lang="en-US" sz="1100" i="1" dirty="0">
              <a:solidFill>
                <a:schemeClr val="tx1"/>
              </a:solidFill>
              <a:latin typeface="Arial" panose="020B0604020202020204" pitchFamily="34" charset="0"/>
              <a:cs typeface="Arial" panose="020B0604020202020204" pitchFamily="34" charset="0"/>
            </a:rPr>
            <a:t>/journal.pone</a:t>
          </a:r>
          <a:r>
            <a:rPr lang="en-US" sz="1100" dirty="0">
              <a:solidFill>
                <a:schemeClr val="tx1"/>
              </a:solidFill>
              <a:latin typeface="Arial" panose="020B0604020202020204" pitchFamily="34" charset="0"/>
              <a:cs typeface="Arial" panose="020B0604020202020204" pitchFamily="34" charset="0"/>
            </a:rPr>
            <a:t>.0270775. (Accessed:25/06/2023).</a:t>
          </a:r>
          <a:endParaRPr lang="en-GB" sz="1100" dirty="0">
            <a:solidFill>
              <a:schemeClr val="tx1"/>
            </a:solidFill>
            <a:latin typeface="Arial" panose="020B0604020202020204" pitchFamily="34" charset="0"/>
            <a:cs typeface="Arial" panose="020B0604020202020204" pitchFamily="34" charset="0"/>
          </a:endParaRPr>
        </a:p>
      </dgm:t>
    </dgm:pt>
    <dgm:pt modelId="{664128F3-FC42-4A55-9328-E75E27639829}" type="parTrans" cxnId="{66FBAE24-9E85-424E-AEEB-A12FEF6D1728}">
      <dgm:prSet/>
      <dgm:spPr/>
      <dgm:t>
        <a:bodyPr/>
        <a:lstStyle/>
        <a:p>
          <a:endParaRPr lang="en-GB"/>
        </a:p>
      </dgm:t>
    </dgm:pt>
    <dgm:pt modelId="{359B1C41-08F0-4308-859C-7C783239D42C}" type="sibTrans" cxnId="{66FBAE24-9E85-424E-AEEB-A12FEF6D1728}">
      <dgm:prSet/>
      <dgm:spPr/>
      <dgm:t>
        <a:bodyPr/>
        <a:lstStyle/>
        <a:p>
          <a:endParaRPr lang="en-GB"/>
        </a:p>
      </dgm:t>
    </dgm:pt>
    <dgm:pt modelId="{B81281B2-C3A5-4F14-8707-EBC0AD52732F}">
      <dgm:prSet custT="1"/>
      <dgm:spPr/>
      <dgm:t>
        <a:bodyPr/>
        <a:lstStyle/>
        <a:p>
          <a:r>
            <a:rPr lang="en-US" sz="1100" dirty="0">
              <a:solidFill>
                <a:schemeClr val="tx1"/>
              </a:solidFill>
              <a:latin typeface="Arial" panose="020B0604020202020204" pitchFamily="34" charset="0"/>
              <a:cs typeface="Arial" panose="020B0604020202020204" pitchFamily="34" charset="0"/>
            </a:rPr>
            <a:t>Shaw, M., Thomas, B., Smith, G.D. et al. (2008), The Grim Reaper’s Road Map: An Atlas of Mortality in Britain. (Online). (Accessed: 10/05/2023). </a:t>
          </a:r>
          <a:endParaRPr lang="en-GB" sz="1100" dirty="0">
            <a:solidFill>
              <a:schemeClr val="tx1"/>
            </a:solidFill>
            <a:latin typeface="Arial" panose="020B0604020202020204" pitchFamily="34" charset="0"/>
            <a:cs typeface="Arial" panose="020B0604020202020204" pitchFamily="34" charset="0"/>
          </a:endParaRPr>
        </a:p>
      </dgm:t>
    </dgm:pt>
    <dgm:pt modelId="{13E804AB-B44B-4FAE-8807-09088D3D02E3}" type="parTrans" cxnId="{6E5B6D2F-D0D1-45E8-9DDE-08D9D9222833}">
      <dgm:prSet/>
      <dgm:spPr/>
      <dgm:t>
        <a:bodyPr/>
        <a:lstStyle/>
        <a:p>
          <a:endParaRPr lang="en-GB"/>
        </a:p>
      </dgm:t>
    </dgm:pt>
    <dgm:pt modelId="{CB21F80B-19FA-4606-ABE3-E4BD451E5856}" type="sibTrans" cxnId="{6E5B6D2F-D0D1-45E8-9DDE-08D9D9222833}">
      <dgm:prSet/>
      <dgm:spPr/>
      <dgm:t>
        <a:bodyPr/>
        <a:lstStyle/>
        <a:p>
          <a:endParaRPr lang="en-GB"/>
        </a:p>
      </dgm:t>
    </dgm:pt>
    <dgm:pt modelId="{0BFC0038-EA2C-4E45-8EA4-DFBF7699A423}">
      <dgm:prSet custT="1"/>
      <dgm:spPr/>
      <dgm:t>
        <a:bodyPr/>
        <a:lstStyle/>
        <a:p>
          <a:r>
            <a:rPr lang="en-US" sz="1100" dirty="0">
              <a:solidFill>
                <a:schemeClr val="tx1"/>
              </a:solidFill>
              <a:latin typeface="Arial" panose="020B0604020202020204" pitchFamily="34" charset="0"/>
              <a:cs typeface="Arial" panose="020B0604020202020204" pitchFamily="34" charset="0"/>
            </a:rPr>
            <a:t>Smith NR, Kelly YJ, </a:t>
          </a:r>
          <a:r>
            <a:rPr lang="en-US" sz="1100" dirty="0" err="1">
              <a:solidFill>
                <a:schemeClr val="tx1"/>
              </a:solidFill>
              <a:latin typeface="Arial" panose="020B0604020202020204" pitchFamily="34" charset="0"/>
              <a:cs typeface="Arial" panose="020B0604020202020204" pitchFamily="34" charset="0"/>
            </a:rPr>
            <a:t>Nazroo</a:t>
          </a:r>
          <a:r>
            <a:rPr lang="en-US" sz="1100" dirty="0">
              <a:solidFill>
                <a:schemeClr val="tx1"/>
              </a:solidFill>
              <a:latin typeface="Arial" panose="020B0604020202020204" pitchFamily="34" charset="0"/>
              <a:cs typeface="Arial" panose="020B0604020202020204" pitchFamily="34" charset="0"/>
            </a:rPr>
            <a:t> JY. (2009) Intergenerational continuities of ethnic inequalities in general health in England. (Online</a:t>
          </a:r>
          <a:r>
            <a:rPr lang="en-US" sz="1100" i="1" dirty="0">
              <a:solidFill>
                <a:schemeClr val="tx1"/>
              </a:solidFill>
              <a:latin typeface="Arial" panose="020B0604020202020204" pitchFamily="34" charset="0"/>
              <a:cs typeface="Arial" panose="020B0604020202020204" pitchFamily="34" charset="0"/>
            </a:rPr>
            <a:t>). J Epidemiol Community Health </a:t>
          </a:r>
          <a:r>
            <a:rPr lang="en-US" sz="1100" dirty="0">
              <a:solidFill>
                <a:schemeClr val="tx1"/>
              </a:solidFill>
              <a:latin typeface="Arial" panose="020B0604020202020204" pitchFamily="34" charset="0"/>
              <a:cs typeface="Arial" panose="020B0604020202020204" pitchFamily="34" charset="0"/>
            </a:rPr>
            <a:t>2009;63:253–8. (Accessed: 19/05/2023). </a:t>
          </a:r>
          <a:endParaRPr lang="en-GB" sz="1100" dirty="0">
            <a:solidFill>
              <a:schemeClr val="tx1"/>
            </a:solidFill>
            <a:latin typeface="Arial" panose="020B0604020202020204" pitchFamily="34" charset="0"/>
            <a:cs typeface="Arial" panose="020B0604020202020204" pitchFamily="34" charset="0"/>
          </a:endParaRPr>
        </a:p>
      </dgm:t>
    </dgm:pt>
    <dgm:pt modelId="{B62DD0A1-C148-4F9C-8B01-5240A070EB1F}" type="parTrans" cxnId="{A54A8E6E-BF9F-4231-B48F-41739615B264}">
      <dgm:prSet/>
      <dgm:spPr/>
      <dgm:t>
        <a:bodyPr/>
        <a:lstStyle/>
        <a:p>
          <a:endParaRPr lang="en-GB"/>
        </a:p>
      </dgm:t>
    </dgm:pt>
    <dgm:pt modelId="{9FFD5707-F046-4C2E-B297-EC41DC95B583}" type="sibTrans" cxnId="{A54A8E6E-BF9F-4231-B48F-41739615B264}">
      <dgm:prSet/>
      <dgm:spPr/>
      <dgm:t>
        <a:bodyPr/>
        <a:lstStyle/>
        <a:p>
          <a:endParaRPr lang="en-GB"/>
        </a:p>
      </dgm:t>
    </dgm:pt>
    <dgm:pt modelId="{C08B25E4-36D6-491A-B836-117564143753}">
      <dgm:prSet custT="1"/>
      <dgm:spPr/>
      <dgm:t>
        <a:bodyPr/>
        <a:lstStyle/>
        <a:p>
          <a:r>
            <a:rPr lang="en-US" sz="1100" dirty="0">
              <a:solidFill>
                <a:schemeClr val="tx1"/>
              </a:solidFill>
              <a:latin typeface="Arial" panose="020B0604020202020204" pitchFamily="34" charset="0"/>
              <a:cs typeface="Arial" panose="020B0604020202020204" pitchFamily="34" charset="0"/>
            </a:rPr>
            <a:t>The Health Foundation (2022) ‘Building public understanding of health and health inequalities’.(Online). Available at: https://www.health.org.uk/publications/long-reads/building-public-understanding-of-health-and-health-inequalities. (Accessed:20/02/2023).</a:t>
          </a:r>
          <a:endParaRPr lang="en-GB" sz="1100" dirty="0">
            <a:solidFill>
              <a:schemeClr val="tx1"/>
            </a:solidFill>
            <a:latin typeface="Arial" panose="020B0604020202020204" pitchFamily="34" charset="0"/>
            <a:cs typeface="Arial" panose="020B0604020202020204" pitchFamily="34" charset="0"/>
          </a:endParaRPr>
        </a:p>
      </dgm:t>
    </dgm:pt>
    <dgm:pt modelId="{996020B3-BDB6-4D52-908A-4B8DC8E167FE}" type="parTrans" cxnId="{65F41BAB-EEF3-4B3D-AC09-34A4CBC13E18}">
      <dgm:prSet/>
      <dgm:spPr/>
      <dgm:t>
        <a:bodyPr/>
        <a:lstStyle/>
        <a:p>
          <a:endParaRPr lang="en-GB"/>
        </a:p>
      </dgm:t>
    </dgm:pt>
    <dgm:pt modelId="{04041DAC-535D-4D72-9E0D-501861DA531F}" type="sibTrans" cxnId="{65F41BAB-EEF3-4B3D-AC09-34A4CBC13E18}">
      <dgm:prSet/>
      <dgm:spPr/>
      <dgm:t>
        <a:bodyPr/>
        <a:lstStyle/>
        <a:p>
          <a:endParaRPr lang="en-GB"/>
        </a:p>
      </dgm:t>
    </dgm:pt>
    <dgm:pt modelId="{3CE9111D-D980-4188-9036-B54BEC3B3E29}">
      <dgm:prSet custT="1"/>
      <dgm:spPr/>
      <dgm:t>
        <a:bodyPr/>
        <a:lstStyle/>
        <a:p>
          <a:r>
            <a:rPr lang="en-US" sz="1100" dirty="0">
              <a:solidFill>
                <a:schemeClr val="tx1"/>
              </a:solidFill>
              <a:latin typeface="Arial" panose="020B0604020202020204" pitchFamily="34" charset="0"/>
              <a:cs typeface="Arial" panose="020B0604020202020204" pitchFamily="34" charset="0"/>
            </a:rPr>
            <a:t>Townsend, P. and Davidson, N. (1982) Inequalities in Health: The Black Report. Penguin, London. (Accessed: 19/05/2023).</a:t>
          </a:r>
          <a:endParaRPr lang="en-GB" sz="1100" dirty="0">
            <a:solidFill>
              <a:schemeClr val="tx1"/>
            </a:solidFill>
            <a:latin typeface="Arial" panose="020B0604020202020204" pitchFamily="34" charset="0"/>
            <a:cs typeface="Arial" panose="020B0604020202020204" pitchFamily="34" charset="0"/>
          </a:endParaRPr>
        </a:p>
      </dgm:t>
    </dgm:pt>
    <dgm:pt modelId="{0FFD2696-70FC-4B77-A802-63D4CA7BA7F4}" type="parTrans" cxnId="{A2652E51-3B46-4B95-AE5C-989C25E5384C}">
      <dgm:prSet/>
      <dgm:spPr/>
      <dgm:t>
        <a:bodyPr/>
        <a:lstStyle/>
        <a:p>
          <a:endParaRPr lang="en-GB"/>
        </a:p>
      </dgm:t>
    </dgm:pt>
    <dgm:pt modelId="{997F38BC-906E-40E0-935D-D5F4A20750AE}" type="sibTrans" cxnId="{A2652E51-3B46-4B95-AE5C-989C25E5384C}">
      <dgm:prSet/>
      <dgm:spPr/>
      <dgm:t>
        <a:bodyPr/>
        <a:lstStyle/>
        <a:p>
          <a:endParaRPr lang="en-GB"/>
        </a:p>
      </dgm:t>
    </dgm:pt>
    <dgm:pt modelId="{89190CF3-D665-425F-B85E-ACB127ACAFE7}">
      <dgm:prSet custT="1"/>
      <dgm:spPr/>
      <dgm:t>
        <a:bodyPr/>
        <a:lstStyle/>
        <a:p>
          <a:r>
            <a:rPr lang="en-US" sz="1100" dirty="0">
              <a:solidFill>
                <a:schemeClr val="tx1"/>
              </a:solidFill>
              <a:latin typeface="Arial" panose="020B0604020202020204" pitchFamily="34" charset="0"/>
              <a:cs typeface="Arial" panose="020B0604020202020204" pitchFamily="34" charset="0"/>
            </a:rPr>
            <a:t>University of Derby (2023) ‘Literature Reviews’: systematic searching at various levels. </a:t>
          </a:r>
          <a:r>
            <a:rPr lang="en-US" sz="1100" dirty="0" err="1">
              <a:solidFill>
                <a:schemeClr val="tx1"/>
              </a:solidFill>
              <a:latin typeface="Arial" panose="020B0604020202020204" pitchFamily="34" charset="0"/>
              <a:cs typeface="Arial" panose="020B0604020202020204" pitchFamily="34" charset="0"/>
            </a:rPr>
            <a:t>Avaialble</a:t>
          </a:r>
          <a:r>
            <a:rPr lang="en-US" sz="1100" dirty="0">
              <a:solidFill>
                <a:schemeClr val="tx1"/>
              </a:solidFill>
              <a:latin typeface="Arial" panose="020B0604020202020204" pitchFamily="34" charset="0"/>
              <a:cs typeface="Arial" panose="020B0604020202020204" pitchFamily="34" charset="0"/>
            </a:rPr>
            <a:t> at: https://libguides.derby.ac.uk/c.php?g=689379&amp;p=4934649. (Accessed:29/06/2023). </a:t>
          </a:r>
          <a:endParaRPr lang="en-GB" sz="1100" dirty="0">
            <a:solidFill>
              <a:schemeClr val="tx1"/>
            </a:solidFill>
            <a:latin typeface="Arial" panose="020B0604020202020204" pitchFamily="34" charset="0"/>
            <a:cs typeface="Arial" panose="020B0604020202020204" pitchFamily="34" charset="0"/>
          </a:endParaRPr>
        </a:p>
      </dgm:t>
    </dgm:pt>
    <dgm:pt modelId="{BE707A65-3F50-41C4-817D-184D9354F949}" type="parTrans" cxnId="{5E658A37-CB1D-490D-AFF3-ADFDA4A80182}">
      <dgm:prSet/>
      <dgm:spPr/>
      <dgm:t>
        <a:bodyPr/>
        <a:lstStyle/>
        <a:p>
          <a:endParaRPr lang="en-GB"/>
        </a:p>
      </dgm:t>
    </dgm:pt>
    <dgm:pt modelId="{DABF8DDA-F8E8-44C2-9484-A15450BB599A}" type="sibTrans" cxnId="{5E658A37-CB1D-490D-AFF3-ADFDA4A80182}">
      <dgm:prSet/>
      <dgm:spPr/>
      <dgm:t>
        <a:bodyPr/>
        <a:lstStyle/>
        <a:p>
          <a:endParaRPr lang="en-GB"/>
        </a:p>
      </dgm:t>
    </dgm:pt>
    <dgm:pt modelId="{5F3CF5F8-8DF5-4DC5-8F63-0A6D379A7E5E}">
      <dgm:prSet custT="1"/>
      <dgm:spPr>
        <a:gradFill rotWithShape="0">
          <a:gsLst>
            <a:gs pos="97000">
              <a:schemeClr val="accent1">
                <a:hueOff val="0"/>
                <a:satOff val="0"/>
                <a:lumOff val="0"/>
                <a:alphaOff val="0"/>
                <a:tint val="60000"/>
                <a:lumMod val="104000"/>
              </a:schemeClr>
            </a:gs>
            <a:gs pos="100000">
              <a:schemeClr val="accent1">
                <a:hueOff val="0"/>
                <a:satOff val="0"/>
                <a:lumOff val="0"/>
                <a:alphaOff val="0"/>
                <a:tint val="84000"/>
              </a:schemeClr>
            </a:gs>
          </a:gsLst>
        </a:gradFill>
      </dgm:spPr>
      <dgm:t>
        <a:bodyPr/>
        <a:lstStyle/>
        <a:p>
          <a:r>
            <a:rPr lang="en-US" sz="1100" dirty="0" err="1">
              <a:solidFill>
                <a:schemeClr val="tx1"/>
              </a:solidFill>
              <a:latin typeface="Arial" panose="020B0604020202020204" pitchFamily="34" charset="0"/>
              <a:cs typeface="Arial" panose="020B0604020202020204" pitchFamily="34" charset="0"/>
            </a:rPr>
            <a:t>Zeh</a:t>
          </a:r>
          <a:r>
            <a:rPr lang="en-US" sz="1100" dirty="0">
              <a:solidFill>
                <a:schemeClr val="tx1"/>
              </a:solidFill>
              <a:latin typeface="Arial" panose="020B0604020202020204" pitchFamily="34" charset="0"/>
              <a:cs typeface="Arial" panose="020B0604020202020204" pitchFamily="34" charset="0"/>
            </a:rPr>
            <a:t>, P., </a:t>
          </a:r>
          <a:r>
            <a:rPr lang="en-US" sz="1100" dirty="0" err="1">
              <a:solidFill>
                <a:schemeClr val="tx1"/>
              </a:solidFill>
              <a:latin typeface="Arial" panose="020B0604020202020204" pitchFamily="34" charset="0"/>
              <a:cs typeface="Arial" panose="020B0604020202020204" pitchFamily="34" charset="0"/>
            </a:rPr>
            <a:t>Cannaby</a:t>
          </a:r>
          <a:r>
            <a:rPr lang="en-US" sz="1100" dirty="0">
              <a:solidFill>
                <a:schemeClr val="tx1"/>
              </a:solidFill>
              <a:latin typeface="Arial" panose="020B0604020202020204" pitchFamily="34" charset="0"/>
              <a:cs typeface="Arial" panose="020B0604020202020204" pitchFamily="34" charset="0"/>
            </a:rPr>
            <a:t>, A. M., Sandhu, H. K., et al. (2018). A cross-sectional survey of general practice health workers' perceptions of providing culturally competent services to ethnic minority people with diabetes</a:t>
          </a:r>
          <a:r>
            <a:rPr lang="en-US" sz="1100" i="1" dirty="0">
              <a:solidFill>
                <a:schemeClr val="tx1"/>
              </a:solidFill>
              <a:latin typeface="Arial" panose="020B0604020202020204" pitchFamily="34" charset="0"/>
              <a:cs typeface="Arial" panose="020B0604020202020204" pitchFamily="34" charset="0"/>
            </a:rPr>
            <a:t>. Primary care diabetes</a:t>
          </a:r>
          <a:r>
            <a:rPr lang="en-US" sz="1100" dirty="0">
              <a:solidFill>
                <a:schemeClr val="tx1"/>
              </a:solidFill>
              <a:latin typeface="Arial" panose="020B0604020202020204" pitchFamily="34" charset="0"/>
              <a:cs typeface="Arial" panose="020B0604020202020204" pitchFamily="34" charset="0"/>
            </a:rPr>
            <a:t>, 12(6), 501–509. Available at: https://doi.org/10.1016/j.pcd.2018.07.016. (Accessed:07/08/2023).</a:t>
          </a:r>
          <a:endParaRPr lang="en-GB" sz="1100" dirty="0">
            <a:solidFill>
              <a:schemeClr val="tx1"/>
            </a:solidFill>
            <a:latin typeface="Arial" panose="020B0604020202020204" pitchFamily="34" charset="0"/>
            <a:cs typeface="Arial" panose="020B0604020202020204" pitchFamily="34" charset="0"/>
          </a:endParaRPr>
        </a:p>
      </dgm:t>
    </dgm:pt>
    <dgm:pt modelId="{0E105D58-2451-4268-9450-C6A7232F14D0}" type="parTrans" cxnId="{DDCD1355-6307-49F8-A90D-A21C582D11B6}">
      <dgm:prSet/>
      <dgm:spPr/>
      <dgm:t>
        <a:bodyPr/>
        <a:lstStyle/>
        <a:p>
          <a:endParaRPr lang="en-GB"/>
        </a:p>
      </dgm:t>
    </dgm:pt>
    <dgm:pt modelId="{B1D70229-C2D6-4097-B190-600784840A4B}" type="sibTrans" cxnId="{DDCD1355-6307-49F8-A90D-A21C582D11B6}">
      <dgm:prSet/>
      <dgm:spPr/>
      <dgm:t>
        <a:bodyPr/>
        <a:lstStyle/>
        <a:p>
          <a:endParaRPr lang="en-GB"/>
        </a:p>
      </dgm:t>
    </dgm:pt>
    <dgm:pt modelId="{7162961F-7E06-4856-91F2-D002DE9BBAB1}" type="pres">
      <dgm:prSet presAssocID="{BF324F33-9EA9-4611-B770-311C36AC44FE}" presName="linear" presStyleCnt="0">
        <dgm:presLayoutVars>
          <dgm:animLvl val="lvl"/>
          <dgm:resizeHandles val="exact"/>
        </dgm:presLayoutVars>
      </dgm:prSet>
      <dgm:spPr/>
    </dgm:pt>
    <dgm:pt modelId="{16F6EB99-024F-40E3-8F0D-4917BE97639F}" type="pres">
      <dgm:prSet presAssocID="{FC95F71E-EEE3-4C40-A89D-710A520E1CCF}" presName="parentText" presStyleLbl="node1" presStyleIdx="0" presStyleCnt="15">
        <dgm:presLayoutVars>
          <dgm:chMax val="0"/>
          <dgm:bulletEnabled val="1"/>
        </dgm:presLayoutVars>
      </dgm:prSet>
      <dgm:spPr/>
    </dgm:pt>
    <dgm:pt modelId="{2BFA7DD0-E841-47B7-BFFC-21AE1EF6C804}" type="pres">
      <dgm:prSet presAssocID="{2F009830-70A8-4B28-864B-FD10F8AD48EE}" presName="spacer" presStyleCnt="0"/>
      <dgm:spPr/>
    </dgm:pt>
    <dgm:pt modelId="{649C6FB5-8B69-45A7-9355-2EF2F714C3B4}" type="pres">
      <dgm:prSet presAssocID="{01829AD9-D771-49AB-A271-C62223B3097F}" presName="parentText" presStyleLbl="node1" presStyleIdx="1" presStyleCnt="15">
        <dgm:presLayoutVars>
          <dgm:chMax val="0"/>
          <dgm:bulletEnabled val="1"/>
        </dgm:presLayoutVars>
      </dgm:prSet>
      <dgm:spPr/>
    </dgm:pt>
    <dgm:pt modelId="{3A4A9010-FFA8-4506-B2E4-9A692BB0411B}" type="pres">
      <dgm:prSet presAssocID="{6A9A025A-759A-4481-8678-C5EFAAA63171}" presName="spacer" presStyleCnt="0"/>
      <dgm:spPr/>
    </dgm:pt>
    <dgm:pt modelId="{3A16876A-7674-41DC-A78F-FD935488796E}" type="pres">
      <dgm:prSet presAssocID="{282F24F9-6718-4E9B-9D6E-25408BF9B1E2}" presName="parentText" presStyleLbl="node1" presStyleIdx="2" presStyleCnt="15">
        <dgm:presLayoutVars>
          <dgm:chMax val="0"/>
          <dgm:bulletEnabled val="1"/>
        </dgm:presLayoutVars>
      </dgm:prSet>
      <dgm:spPr/>
    </dgm:pt>
    <dgm:pt modelId="{A1AD83A8-3FF0-4E60-901E-7FE475771A05}" type="pres">
      <dgm:prSet presAssocID="{C6668C9E-751A-481B-910B-B466650FCD9C}" presName="spacer" presStyleCnt="0"/>
      <dgm:spPr/>
    </dgm:pt>
    <dgm:pt modelId="{B9586404-2B9B-4192-9B9F-8219110A5AB2}" type="pres">
      <dgm:prSet presAssocID="{B25842AB-E802-4BBE-830B-B25B0E9A6110}" presName="parentText" presStyleLbl="node1" presStyleIdx="3" presStyleCnt="15">
        <dgm:presLayoutVars>
          <dgm:chMax val="0"/>
          <dgm:bulletEnabled val="1"/>
        </dgm:presLayoutVars>
      </dgm:prSet>
      <dgm:spPr/>
    </dgm:pt>
    <dgm:pt modelId="{2B761EBA-DBA6-48BE-BE9D-7EAE33908A4D}" type="pres">
      <dgm:prSet presAssocID="{E05FA12C-423E-4AF4-AAC7-32BA803D9B24}" presName="spacer" presStyleCnt="0"/>
      <dgm:spPr/>
    </dgm:pt>
    <dgm:pt modelId="{AC6FA467-8E1F-4B6D-9B67-B5F745B8F8E5}" type="pres">
      <dgm:prSet presAssocID="{735ED78D-C72D-4817-8EE2-8F20699A8FEF}" presName="parentText" presStyleLbl="node1" presStyleIdx="4" presStyleCnt="15">
        <dgm:presLayoutVars>
          <dgm:chMax val="0"/>
          <dgm:bulletEnabled val="1"/>
        </dgm:presLayoutVars>
      </dgm:prSet>
      <dgm:spPr/>
    </dgm:pt>
    <dgm:pt modelId="{3774EFA5-B47F-4F2E-994D-713D216F8352}" type="pres">
      <dgm:prSet presAssocID="{8969E36F-CC79-4332-8F5B-2983B3747177}" presName="spacer" presStyleCnt="0"/>
      <dgm:spPr/>
    </dgm:pt>
    <dgm:pt modelId="{40CDBBCE-8A1D-47B6-B297-B700F59A0C78}" type="pres">
      <dgm:prSet presAssocID="{70A51CC7-D068-4312-BD26-D6B1E21FCA0B}" presName="parentText" presStyleLbl="node1" presStyleIdx="5" presStyleCnt="15">
        <dgm:presLayoutVars>
          <dgm:chMax val="0"/>
          <dgm:bulletEnabled val="1"/>
        </dgm:presLayoutVars>
      </dgm:prSet>
      <dgm:spPr/>
    </dgm:pt>
    <dgm:pt modelId="{6D9158F0-0A58-4D31-B48D-1DBC65EF983F}" type="pres">
      <dgm:prSet presAssocID="{99089251-F701-4595-8F17-953AF3B81D12}" presName="spacer" presStyleCnt="0"/>
      <dgm:spPr/>
    </dgm:pt>
    <dgm:pt modelId="{29676356-3C0C-4202-A278-BC7018312830}" type="pres">
      <dgm:prSet presAssocID="{F27610CC-4562-4178-BC62-5E313F7DB61F}" presName="parentText" presStyleLbl="node1" presStyleIdx="6" presStyleCnt="15">
        <dgm:presLayoutVars>
          <dgm:chMax val="0"/>
          <dgm:bulletEnabled val="1"/>
        </dgm:presLayoutVars>
      </dgm:prSet>
      <dgm:spPr/>
    </dgm:pt>
    <dgm:pt modelId="{1D649A32-541B-40F1-8EE6-39701F8C0AF1}" type="pres">
      <dgm:prSet presAssocID="{7AC90AED-10D1-42A3-8158-1CF1EDE65718}" presName="spacer" presStyleCnt="0"/>
      <dgm:spPr/>
    </dgm:pt>
    <dgm:pt modelId="{673119EF-85D6-4F17-824F-D13D6E87222D}" type="pres">
      <dgm:prSet presAssocID="{38E2EF1D-2C8F-43E6-A8D5-37EB506A64AD}" presName="parentText" presStyleLbl="node1" presStyleIdx="7" presStyleCnt="15">
        <dgm:presLayoutVars>
          <dgm:chMax val="0"/>
          <dgm:bulletEnabled val="1"/>
        </dgm:presLayoutVars>
      </dgm:prSet>
      <dgm:spPr/>
    </dgm:pt>
    <dgm:pt modelId="{5DF52488-B788-42C7-A3F1-D3DBEF0F0F15}" type="pres">
      <dgm:prSet presAssocID="{CFFAFE29-BCAB-4CB2-A148-2883616C8DB1}" presName="spacer" presStyleCnt="0"/>
      <dgm:spPr/>
    </dgm:pt>
    <dgm:pt modelId="{3B8EC4B1-2403-45F6-AEC0-421C3A3582A2}" type="pres">
      <dgm:prSet presAssocID="{AB5D3224-77E6-4E9D-9F02-545F97EF207B}" presName="parentText" presStyleLbl="node1" presStyleIdx="8" presStyleCnt="15">
        <dgm:presLayoutVars>
          <dgm:chMax val="0"/>
          <dgm:bulletEnabled val="1"/>
        </dgm:presLayoutVars>
      </dgm:prSet>
      <dgm:spPr/>
    </dgm:pt>
    <dgm:pt modelId="{95ADAAC9-22C9-4554-8CAF-E4F76A457BAD}" type="pres">
      <dgm:prSet presAssocID="{359B1C41-08F0-4308-859C-7C783239D42C}" presName="spacer" presStyleCnt="0"/>
      <dgm:spPr/>
    </dgm:pt>
    <dgm:pt modelId="{A4FCB97C-B620-4089-B5A8-1853DB67414F}" type="pres">
      <dgm:prSet presAssocID="{B81281B2-C3A5-4F14-8707-EBC0AD52732F}" presName="parentText" presStyleLbl="node1" presStyleIdx="9" presStyleCnt="15">
        <dgm:presLayoutVars>
          <dgm:chMax val="0"/>
          <dgm:bulletEnabled val="1"/>
        </dgm:presLayoutVars>
      </dgm:prSet>
      <dgm:spPr/>
    </dgm:pt>
    <dgm:pt modelId="{D053F1B2-2C39-4C29-8817-B5E0636D7A71}" type="pres">
      <dgm:prSet presAssocID="{CB21F80B-19FA-4606-ABE3-E4BD451E5856}" presName="spacer" presStyleCnt="0"/>
      <dgm:spPr/>
    </dgm:pt>
    <dgm:pt modelId="{7179F86C-7FC7-4B17-AD20-B1632023A57E}" type="pres">
      <dgm:prSet presAssocID="{0BFC0038-EA2C-4E45-8EA4-DFBF7699A423}" presName="parentText" presStyleLbl="node1" presStyleIdx="10" presStyleCnt="15">
        <dgm:presLayoutVars>
          <dgm:chMax val="0"/>
          <dgm:bulletEnabled val="1"/>
        </dgm:presLayoutVars>
      </dgm:prSet>
      <dgm:spPr/>
    </dgm:pt>
    <dgm:pt modelId="{1729E3B7-75EB-4336-BAC8-7BDD4D06DBDC}" type="pres">
      <dgm:prSet presAssocID="{9FFD5707-F046-4C2E-B297-EC41DC95B583}" presName="spacer" presStyleCnt="0"/>
      <dgm:spPr/>
    </dgm:pt>
    <dgm:pt modelId="{AE55C76A-6B05-4204-803F-2463A2B8E1DA}" type="pres">
      <dgm:prSet presAssocID="{C08B25E4-36D6-491A-B836-117564143753}" presName="parentText" presStyleLbl="node1" presStyleIdx="11" presStyleCnt="15">
        <dgm:presLayoutVars>
          <dgm:chMax val="0"/>
          <dgm:bulletEnabled val="1"/>
        </dgm:presLayoutVars>
      </dgm:prSet>
      <dgm:spPr/>
    </dgm:pt>
    <dgm:pt modelId="{B7AC32C1-AE68-4FB5-ACAF-EFB909263827}" type="pres">
      <dgm:prSet presAssocID="{04041DAC-535D-4D72-9E0D-501861DA531F}" presName="spacer" presStyleCnt="0"/>
      <dgm:spPr/>
    </dgm:pt>
    <dgm:pt modelId="{080A295F-650A-4399-8246-C509452F1103}" type="pres">
      <dgm:prSet presAssocID="{3CE9111D-D980-4188-9036-B54BEC3B3E29}" presName="parentText" presStyleLbl="node1" presStyleIdx="12" presStyleCnt="15">
        <dgm:presLayoutVars>
          <dgm:chMax val="0"/>
          <dgm:bulletEnabled val="1"/>
        </dgm:presLayoutVars>
      </dgm:prSet>
      <dgm:spPr/>
    </dgm:pt>
    <dgm:pt modelId="{FAE73435-D87A-45F9-8816-792027620B70}" type="pres">
      <dgm:prSet presAssocID="{997F38BC-906E-40E0-935D-D5F4A20750AE}" presName="spacer" presStyleCnt="0"/>
      <dgm:spPr/>
    </dgm:pt>
    <dgm:pt modelId="{B7E9B356-EFF5-4437-B92C-DDF5A1FC52A8}" type="pres">
      <dgm:prSet presAssocID="{89190CF3-D665-425F-B85E-ACB127ACAFE7}" presName="parentText" presStyleLbl="node1" presStyleIdx="13" presStyleCnt="15" custScaleY="123573">
        <dgm:presLayoutVars>
          <dgm:chMax val="0"/>
          <dgm:bulletEnabled val="1"/>
        </dgm:presLayoutVars>
      </dgm:prSet>
      <dgm:spPr/>
    </dgm:pt>
    <dgm:pt modelId="{316ED1FC-8D23-4F98-8484-4D9A49EE7D40}" type="pres">
      <dgm:prSet presAssocID="{DABF8DDA-F8E8-44C2-9484-A15450BB599A}" presName="spacer" presStyleCnt="0"/>
      <dgm:spPr/>
    </dgm:pt>
    <dgm:pt modelId="{61117BE4-BD2D-4E9F-9816-5F97984CF05D}" type="pres">
      <dgm:prSet presAssocID="{5F3CF5F8-8DF5-4DC5-8F63-0A6D379A7E5E}" presName="parentText" presStyleLbl="node1" presStyleIdx="14" presStyleCnt="15" custScaleY="184849" custLinFactNeighborY="48107">
        <dgm:presLayoutVars>
          <dgm:chMax val="0"/>
          <dgm:bulletEnabled val="1"/>
        </dgm:presLayoutVars>
      </dgm:prSet>
      <dgm:spPr/>
    </dgm:pt>
  </dgm:ptLst>
  <dgm:cxnLst>
    <dgm:cxn modelId="{C995FE0F-2533-4208-8E61-7B9E96809058}" type="presOf" srcId="{3CE9111D-D980-4188-9036-B54BEC3B3E29}" destId="{080A295F-650A-4399-8246-C509452F1103}" srcOrd="0" destOrd="0" presId="urn:microsoft.com/office/officeart/2005/8/layout/vList2"/>
    <dgm:cxn modelId="{99B60219-E27A-4064-8209-9373558F0FF7}" type="presOf" srcId="{B25842AB-E802-4BBE-830B-B25B0E9A6110}" destId="{B9586404-2B9B-4192-9B9F-8219110A5AB2}" srcOrd="0" destOrd="0" presId="urn:microsoft.com/office/officeart/2005/8/layout/vList2"/>
    <dgm:cxn modelId="{66FBAE24-9E85-424E-AEEB-A12FEF6D1728}" srcId="{BF324F33-9EA9-4611-B770-311C36AC44FE}" destId="{AB5D3224-77E6-4E9D-9F02-545F97EF207B}" srcOrd="8" destOrd="0" parTransId="{664128F3-FC42-4A55-9328-E75E27639829}" sibTransId="{359B1C41-08F0-4308-859C-7C783239D42C}"/>
    <dgm:cxn modelId="{A2E47A2C-AF84-4306-AC3E-235EAFF63924}" srcId="{BF324F33-9EA9-4611-B770-311C36AC44FE}" destId="{735ED78D-C72D-4817-8EE2-8F20699A8FEF}" srcOrd="4" destOrd="0" parTransId="{F8EF98D6-5808-43E5-81F8-BFE8EE16EF6F}" sibTransId="{8969E36F-CC79-4332-8F5B-2983B3747177}"/>
    <dgm:cxn modelId="{6E5B6D2F-D0D1-45E8-9DDE-08D9D9222833}" srcId="{BF324F33-9EA9-4611-B770-311C36AC44FE}" destId="{B81281B2-C3A5-4F14-8707-EBC0AD52732F}" srcOrd="9" destOrd="0" parTransId="{13E804AB-B44B-4FAE-8807-09088D3D02E3}" sibTransId="{CB21F80B-19FA-4606-ABE3-E4BD451E5856}"/>
    <dgm:cxn modelId="{C4248637-73E3-492C-9EA3-F089864FA2FA}" type="presOf" srcId="{282F24F9-6718-4E9B-9D6E-25408BF9B1E2}" destId="{3A16876A-7674-41DC-A78F-FD935488796E}" srcOrd="0" destOrd="0" presId="urn:microsoft.com/office/officeart/2005/8/layout/vList2"/>
    <dgm:cxn modelId="{5E658A37-CB1D-490D-AFF3-ADFDA4A80182}" srcId="{BF324F33-9EA9-4611-B770-311C36AC44FE}" destId="{89190CF3-D665-425F-B85E-ACB127ACAFE7}" srcOrd="13" destOrd="0" parTransId="{BE707A65-3F50-41C4-817D-184D9354F949}" sibTransId="{DABF8DDA-F8E8-44C2-9484-A15450BB599A}"/>
    <dgm:cxn modelId="{4A570C45-E414-42CE-A669-518F6F18FF04}" type="presOf" srcId="{F27610CC-4562-4178-BC62-5E313F7DB61F}" destId="{29676356-3C0C-4202-A278-BC7018312830}" srcOrd="0" destOrd="0" presId="urn:microsoft.com/office/officeart/2005/8/layout/vList2"/>
    <dgm:cxn modelId="{1DB12A4B-96D2-4A1B-8370-2FB58B0CF1FB}" type="presOf" srcId="{AB5D3224-77E6-4E9D-9F02-545F97EF207B}" destId="{3B8EC4B1-2403-45F6-AEC0-421C3A3582A2}" srcOrd="0" destOrd="0" presId="urn:microsoft.com/office/officeart/2005/8/layout/vList2"/>
    <dgm:cxn modelId="{A54A8E6E-BF9F-4231-B48F-41739615B264}" srcId="{BF324F33-9EA9-4611-B770-311C36AC44FE}" destId="{0BFC0038-EA2C-4E45-8EA4-DFBF7699A423}" srcOrd="10" destOrd="0" parTransId="{B62DD0A1-C148-4F9C-8B01-5240A070EB1F}" sibTransId="{9FFD5707-F046-4C2E-B297-EC41DC95B583}"/>
    <dgm:cxn modelId="{318E554F-1902-4A46-9FF5-945215BA4AB6}" type="presOf" srcId="{01829AD9-D771-49AB-A271-C62223B3097F}" destId="{649C6FB5-8B69-45A7-9355-2EF2F714C3B4}" srcOrd="0" destOrd="0" presId="urn:microsoft.com/office/officeart/2005/8/layout/vList2"/>
    <dgm:cxn modelId="{5F97BC70-9002-48C1-9ECB-87EB38DDC409}" srcId="{BF324F33-9EA9-4611-B770-311C36AC44FE}" destId="{B25842AB-E802-4BBE-830B-B25B0E9A6110}" srcOrd="3" destOrd="0" parTransId="{DB637DB5-0FF5-4FA3-BB6F-4BBA92B7CF13}" sibTransId="{E05FA12C-423E-4AF4-AAC7-32BA803D9B24}"/>
    <dgm:cxn modelId="{A2652E51-3B46-4B95-AE5C-989C25E5384C}" srcId="{BF324F33-9EA9-4611-B770-311C36AC44FE}" destId="{3CE9111D-D980-4188-9036-B54BEC3B3E29}" srcOrd="12" destOrd="0" parTransId="{0FFD2696-70FC-4B77-A802-63D4CA7BA7F4}" sibTransId="{997F38BC-906E-40E0-935D-D5F4A20750AE}"/>
    <dgm:cxn modelId="{DDCD1355-6307-49F8-A90D-A21C582D11B6}" srcId="{BF324F33-9EA9-4611-B770-311C36AC44FE}" destId="{5F3CF5F8-8DF5-4DC5-8F63-0A6D379A7E5E}" srcOrd="14" destOrd="0" parTransId="{0E105D58-2451-4268-9450-C6A7232F14D0}" sibTransId="{B1D70229-C2D6-4097-B190-600784840A4B}"/>
    <dgm:cxn modelId="{0ACE7A55-A4D6-4962-81C2-FB86DBCF5C48}" type="presOf" srcId="{B81281B2-C3A5-4F14-8707-EBC0AD52732F}" destId="{A4FCB97C-B620-4089-B5A8-1853DB67414F}" srcOrd="0" destOrd="0" presId="urn:microsoft.com/office/officeart/2005/8/layout/vList2"/>
    <dgm:cxn modelId="{D7E8E276-5246-4C6C-A00C-C708AC1764B9}" type="presOf" srcId="{89190CF3-D665-425F-B85E-ACB127ACAFE7}" destId="{B7E9B356-EFF5-4437-B92C-DDF5A1FC52A8}" srcOrd="0" destOrd="0" presId="urn:microsoft.com/office/officeart/2005/8/layout/vList2"/>
    <dgm:cxn modelId="{54FE1079-C9E5-43DF-88F5-340A158BA7D1}" type="presOf" srcId="{70A51CC7-D068-4312-BD26-D6B1E21FCA0B}" destId="{40CDBBCE-8A1D-47B6-B297-B700F59A0C78}" srcOrd="0" destOrd="0" presId="urn:microsoft.com/office/officeart/2005/8/layout/vList2"/>
    <dgm:cxn modelId="{66018081-10EE-41F8-AB63-9557049A0191}" type="presOf" srcId="{38E2EF1D-2C8F-43E6-A8D5-37EB506A64AD}" destId="{673119EF-85D6-4F17-824F-D13D6E87222D}" srcOrd="0" destOrd="0" presId="urn:microsoft.com/office/officeart/2005/8/layout/vList2"/>
    <dgm:cxn modelId="{8AC7008D-B9FB-468C-AF3B-80364E806D49}" srcId="{BF324F33-9EA9-4611-B770-311C36AC44FE}" destId="{FC95F71E-EEE3-4C40-A89D-710A520E1CCF}" srcOrd="0" destOrd="0" parTransId="{B128503D-28B5-4672-BA08-5E14EC631EE0}" sibTransId="{2F009830-70A8-4B28-864B-FD10F8AD48EE}"/>
    <dgm:cxn modelId="{B494E38E-2535-4B99-B31F-B4F6FCD31BA1}" srcId="{BF324F33-9EA9-4611-B770-311C36AC44FE}" destId="{F27610CC-4562-4178-BC62-5E313F7DB61F}" srcOrd="6" destOrd="0" parTransId="{2AC11E05-8AA0-4523-BE13-D9308291A3BE}" sibTransId="{7AC90AED-10D1-42A3-8158-1CF1EDE65718}"/>
    <dgm:cxn modelId="{9855148F-1544-49FF-A140-6D1B82385A20}" srcId="{BF324F33-9EA9-4611-B770-311C36AC44FE}" destId="{70A51CC7-D068-4312-BD26-D6B1E21FCA0B}" srcOrd="5" destOrd="0" parTransId="{CB14269E-0737-4EE4-B9E0-8ADD8AA0B665}" sibTransId="{99089251-F701-4595-8F17-953AF3B81D12}"/>
    <dgm:cxn modelId="{7705E898-364D-4287-AEE8-12B7CABE3638}" type="presOf" srcId="{0BFC0038-EA2C-4E45-8EA4-DFBF7699A423}" destId="{7179F86C-7FC7-4B17-AD20-B1632023A57E}" srcOrd="0" destOrd="0" presId="urn:microsoft.com/office/officeart/2005/8/layout/vList2"/>
    <dgm:cxn modelId="{924A4399-33F0-4EC8-9188-F4DA30ACEFA7}" type="presOf" srcId="{FC95F71E-EEE3-4C40-A89D-710A520E1CCF}" destId="{16F6EB99-024F-40E3-8F0D-4917BE97639F}" srcOrd="0" destOrd="0" presId="urn:microsoft.com/office/officeart/2005/8/layout/vList2"/>
    <dgm:cxn modelId="{D96C189B-B8FF-48C0-A0CA-A8AAA3B5916D}" type="presOf" srcId="{C08B25E4-36D6-491A-B836-117564143753}" destId="{AE55C76A-6B05-4204-803F-2463A2B8E1DA}" srcOrd="0" destOrd="0" presId="urn:microsoft.com/office/officeart/2005/8/layout/vList2"/>
    <dgm:cxn modelId="{2FEE299C-4A29-41A5-BA73-EB115453A1C8}" srcId="{BF324F33-9EA9-4611-B770-311C36AC44FE}" destId="{282F24F9-6718-4E9B-9D6E-25408BF9B1E2}" srcOrd="2" destOrd="0" parTransId="{1FD7CE3C-9A66-4560-92EB-EE5547762B4D}" sibTransId="{C6668C9E-751A-481B-910B-B466650FCD9C}"/>
    <dgm:cxn modelId="{5B16DE9C-2942-470F-8348-B26E86B76743}" srcId="{BF324F33-9EA9-4611-B770-311C36AC44FE}" destId="{38E2EF1D-2C8F-43E6-A8D5-37EB506A64AD}" srcOrd="7" destOrd="0" parTransId="{D4543BCF-2997-44C3-B751-A0DC3B361282}" sibTransId="{CFFAFE29-BCAB-4CB2-A148-2883616C8DB1}"/>
    <dgm:cxn modelId="{C8DE53A4-CDCE-48DC-9996-6F26A3E6AB57}" type="presOf" srcId="{5F3CF5F8-8DF5-4DC5-8F63-0A6D379A7E5E}" destId="{61117BE4-BD2D-4E9F-9816-5F97984CF05D}" srcOrd="0" destOrd="0" presId="urn:microsoft.com/office/officeart/2005/8/layout/vList2"/>
    <dgm:cxn modelId="{AF3029A6-4BE2-4A51-9142-8F7BB43A6575}" type="presOf" srcId="{BF324F33-9EA9-4611-B770-311C36AC44FE}" destId="{7162961F-7E06-4856-91F2-D002DE9BBAB1}" srcOrd="0" destOrd="0" presId="urn:microsoft.com/office/officeart/2005/8/layout/vList2"/>
    <dgm:cxn modelId="{65F41BAB-EEF3-4B3D-AC09-34A4CBC13E18}" srcId="{BF324F33-9EA9-4611-B770-311C36AC44FE}" destId="{C08B25E4-36D6-491A-B836-117564143753}" srcOrd="11" destOrd="0" parTransId="{996020B3-BDB6-4D52-908A-4B8DC8E167FE}" sibTransId="{04041DAC-535D-4D72-9E0D-501861DA531F}"/>
    <dgm:cxn modelId="{943CE4CA-4AC5-4649-84EB-88456DBDDEA9}" type="presOf" srcId="{735ED78D-C72D-4817-8EE2-8F20699A8FEF}" destId="{AC6FA467-8E1F-4B6D-9B67-B5F745B8F8E5}" srcOrd="0" destOrd="0" presId="urn:microsoft.com/office/officeart/2005/8/layout/vList2"/>
    <dgm:cxn modelId="{F7840BE1-EE13-4B0E-948D-C8069E27AD5F}" srcId="{BF324F33-9EA9-4611-B770-311C36AC44FE}" destId="{01829AD9-D771-49AB-A271-C62223B3097F}" srcOrd="1" destOrd="0" parTransId="{89854507-49F9-4AB8-92F6-2B75DF10A06F}" sibTransId="{6A9A025A-759A-4481-8678-C5EFAAA63171}"/>
    <dgm:cxn modelId="{0523FBBF-48EF-43B8-B865-DBF7AA8ADBD6}" type="presParOf" srcId="{7162961F-7E06-4856-91F2-D002DE9BBAB1}" destId="{16F6EB99-024F-40E3-8F0D-4917BE97639F}" srcOrd="0" destOrd="0" presId="urn:microsoft.com/office/officeart/2005/8/layout/vList2"/>
    <dgm:cxn modelId="{0A6CD540-3DFF-41AD-9E6D-70457A9F00DF}" type="presParOf" srcId="{7162961F-7E06-4856-91F2-D002DE9BBAB1}" destId="{2BFA7DD0-E841-47B7-BFFC-21AE1EF6C804}" srcOrd="1" destOrd="0" presId="urn:microsoft.com/office/officeart/2005/8/layout/vList2"/>
    <dgm:cxn modelId="{7F70E5F5-4934-4E79-8F02-F0401DACAA49}" type="presParOf" srcId="{7162961F-7E06-4856-91F2-D002DE9BBAB1}" destId="{649C6FB5-8B69-45A7-9355-2EF2F714C3B4}" srcOrd="2" destOrd="0" presId="urn:microsoft.com/office/officeart/2005/8/layout/vList2"/>
    <dgm:cxn modelId="{8F9BC952-B2FD-4893-986E-198B2B8B368E}" type="presParOf" srcId="{7162961F-7E06-4856-91F2-D002DE9BBAB1}" destId="{3A4A9010-FFA8-4506-B2E4-9A692BB0411B}" srcOrd="3" destOrd="0" presId="urn:microsoft.com/office/officeart/2005/8/layout/vList2"/>
    <dgm:cxn modelId="{C794346A-F9E1-42F6-AAFD-CDCC87877F92}" type="presParOf" srcId="{7162961F-7E06-4856-91F2-D002DE9BBAB1}" destId="{3A16876A-7674-41DC-A78F-FD935488796E}" srcOrd="4" destOrd="0" presId="urn:microsoft.com/office/officeart/2005/8/layout/vList2"/>
    <dgm:cxn modelId="{20732DF7-6F98-4BCE-BFD6-8F9CEA7D1F12}" type="presParOf" srcId="{7162961F-7E06-4856-91F2-D002DE9BBAB1}" destId="{A1AD83A8-3FF0-4E60-901E-7FE475771A05}" srcOrd="5" destOrd="0" presId="urn:microsoft.com/office/officeart/2005/8/layout/vList2"/>
    <dgm:cxn modelId="{958CFB18-567E-425B-AD1E-5EF49F695283}" type="presParOf" srcId="{7162961F-7E06-4856-91F2-D002DE9BBAB1}" destId="{B9586404-2B9B-4192-9B9F-8219110A5AB2}" srcOrd="6" destOrd="0" presId="urn:microsoft.com/office/officeart/2005/8/layout/vList2"/>
    <dgm:cxn modelId="{047B81CF-6B57-45BE-B893-73467F8FBD0F}" type="presParOf" srcId="{7162961F-7E06-4856-91F2-D002DE9BBAB1}" destId="{2B761EBA-DBA6-48BE-BE9D-7EAE33908A4D}" srcOrd="7" destOrd="0" presId="urn:microsoft.com/office/officeart/2005/8/layout/vList2"/>
    <dgm:cxn modelId="{425B158C-2907-41A2-882C-49FBBA01CD7D}" type="presParOf" srcId="{7162961F-7E06-4856-91F2-D002DE9BBAB1}" destId="{AC6FA467-8E1F-4B6D-9B67-B5F745B8F8E5}" srcOrd="8" destOrd="0" presId="urn:microsoft.com/office/officeart/2005/8/layout/vList2"/>
    <dgm:cxn modelId="{F751FE58-DB22-4602-8412-13C57EF39F33}" type="presParOf" srcId="{7162961F-7E06-4856-91F2-D002DE9BBAB1}" destId="{3774EFA5-B47F-4F2E-994D-713D216F8352}" srcOrd="9" destOrd="0" presId="urn:microsoft.com/office/officeart/2005/8/layout/vList2"/>
    <dgm:cxn modelId="{01BA8194-2B8B-4734-9BCD-5BCA8AAAD1E4}" type="presParOf" srcId="{7162961F-7E06-4856-91F2-D002DE9BBAB1}" destId="{40CDBBCE-8A1D-47B6-B297-B700F59A0C78}" srcOrd="10" destOrd="0" presId="urn:microsoft.com/office/officeart/2005/8/layout/vList2"/>
    <dgm:cxn modelId="{B17DD4DC-1EB1-4F66-B755-802ED2686C1A}" type="presParOf" srcId="{7162961F-7E06-4856-91F2-D002DE9BBAB1}" destId="{6D9158F0-0A58-4D31-B48D-1DBC65EF983F}" srcOrd="11" destOrd="0" presId="urn:microsoft.com/office/officeart/2005/8/layout/vList2"/>
    <dgm:cxn modelId="{6478A7B0-51A0-4E8F-8C54-5DECC1918AD6}" type="presParOf" srcId="{7162961F-7E06-4856-91F2-D002DE9BBAB1}" destId="{29676356-3C0C-4202-A278-BC7018312830}" srcOrd="12" destOrd="0" presId="urn:microsoft.com/office/officeart/2005/8/layout/vList2"/>
    <dgm:cxn modelId="{D67CA913-F3CA-45EC-A83A-271B0C23FA9D}" type="presParOf" srcId="{7162961F-7E06-4856-91F2-D002DE9BBAB1}" destId="{1D649A32-541B-40F1-8EE6-39701F8C0AF1}" srcOrd="13" destOrd="0" presId="urn:microsoft.com/office/officeart/2005/8/layout/vList2"/>
    <dgm:cxn modelId="{62689656-E89F-4FB2-8368-DFD486240E6D}" type="presParOf" srcId="{7162961F-7E06-4856-91F2-D002DE9BBAB1}" destId="{673119EF-85D6-4F17-824F-D13D6E87222D}" srcOrd="14" destOrd="0" presId="urn:microsoft.com/office/officeart/2005/8/layout/vList2"/>
    <dgm:cxn modelId="{A0E01DBE-214A-4872-A99D-CB28D5B3272D}" type="presParOf" srcId="{7162961F-7E06-4856-91F2-D002DE9BBAB1}" destId="{5DF52488-B788-42C7-A3F1-D3DBEF0F0F15}" srcOrd="15" destOrd="0" presId="urn:microsoft.com/office/officeart/2005/8/layout/vList2"/>
    <dgm:cxn modelId="{89D551BF-029C-4FC5-BA51-CC6393737E6C}" type="presParOf" srcId="{7162961F-7E06-4856-91F2-D002DE9BBAB1}" destId="{3B8EC4B1-2403-45F6-AEC0-421C3A3582A2}" srcOrd="16" destOrd="0" presId="urn:microsoft.com/office/officeart/2005/8/layout/vList2"/>
    <dgm:cxn modelId="{E65B23D6-4DFB-4C0A-9460-883D9131188A}" type="presParOf" srcId="{7162961F-7E06-4856-91F2-D002DE9BBAB1}" destId="{95ADAAC9-22C9-4554-8CAF-E4F76A457BAD}" srcOrd="17" destOrd="0" presId="urn:microsoft.com/office/officeart/2005/8/layout/vList2"/>
    <dgm:cxn modelId="{5BB46247-E252-4742-ACB2-7717C15DA6DD}" type="presParOf" srcId="{7162961F-7E06-4856-91F2-D002DE9BBAB1}" destId="{A4FCB97C-B620-4089-B5A8-1853DB67414F}" srcOrd="18" destOrd="0" presId="urn:microsoft.com/office/officeart/2005/8/layout/vList2"/>
    <dgm:cxn modelId="{EC7FD309-D549-437F-8966-D2CE77A02922}" type="presParOf" srcId="{7162961F-7E06-4856-91F2-D002DE9BBAB1}" destId="{D053F1B2-2C39-4C29-8817-B5E0636D7A71}" srcOrd="19" destOrd="0" presId="urn:microsoft.com/office/officeart/2005/8/layout/vList2"/>
    <dgm:cxn modelId="{1E16AE53-4064-4C7F-ADD3-44B0A67BD3EB}" type="presParOf" srcId="{7162961F-7E06-4856-91F2-D002DE9BBAB1}" destId="{7179F86C-7FC7-4B17-AD20-B1632023A57E}" srcOrd="20" destOrd="0" presId="urn:microsoft.com/office/officeart/2005/8/layout/vList2"/>
    <dgm:cxn modelId="{513F3567-1B4D-46F2-A20A-BCE5E1FEB57E}" type="presParOf" srcId="{7162961F-7E06-4856-91F2-D002DE9BBAB1}" destId="{1729E3B7-75EB-4336-BAC8-7BDD4D06DBDC}" srcOrd="21" destOrd="0" presId="urn:microsoft.com/office/officeart/2005/8/layout/vList2"/>
    <dgm:cxn modelId="{DDBFDC49-A5B5-4DF3-9537-EB06CD996315}" type="presParOf" srcId="{7162961F-7E06-4856-91F2-D002DE9BBAB1}" destId="{AE55C76A-6B05-4204-803F-2463A2B8E1DA}" srcOrd="22" destOrd="0" presId="urn:microsoft.com/office/officeart/2005/8/layout/vList2"/>
    <dgm:cxn modelId="{4B80AFBC-4753-4EF3-B5CD-7515BFDE6CC4}" type="presParOf" srcId="{7162961F-7E06-4856-91F2-D002DE9BBAB1}" destId="{B7AC32C1-AE68-4FB5-ACAF-EFB909263827}" srcOrd="23" destOrd="0" presId="urn:microsoft.com/office/officeart/2005/8/layout/vList2"/>
    <dgm:cxn modelId="{A8E494DD-E63B-483B-ADFF-F488D16BF8A4}" type="presParOf" srcId="{7162961F-7E06-4856-91F2-D002DE9BBAB1}" destId="{080A295F-650A-4399-8246-C509452F1103}" srcOrd="24" destOrd="0" presId="urn:microsoft.com/office/officeart/2005/8/layout/vList2"/>
    <dgm:cxn modelId="{95E82E14-42C0-49A2-ADA7-4A815248E3C2}" type="presParOf" srcId="{7162961F-7E06-4856-91F2-D002DE9BBAB1}" destId="{FAE73435-D87A-45F9-8816-792027620B70}" srcOrd="25" destOrd="0" presId="urn:microsoft.com/office/officeart/2005/8/layout/vList2"/>
    <dgm:cxn modelId="{18F6BA57-F847-4407-B8CC-E57AEBDD5745}" type="presParOf" srcId="{7162961F-7E06-4856-91F2-D002DE9BBAB1}" destId="{B7E9B356-EFF5-4437-B92C-DDF5A1FC52A8}" srcOrd="26" destOrd="0" presId="urn:microsoft.com/office/officeart/2005/8/layout/vList2"/>
    <dgm:cxn modelId="{AE3D712B-9DA5-42FE-833A-54F068D8A947}" type="presParOf" srcId="{7162961F-7E06-4856-91F2-D002DE9BBAB1}" destId="{316ED1FC-8D23-4F98-8484-4D9A49EE7D40}" srcOrd="27" destOrd="0" presId="urn:microsoft.com/office/officeart/2005/8/layout/vList2"/>
    <dgm:cxn modelId="{C9D2C496-BD91-43B0-9D64-951C480A4A35}" type="presParOf" srcId="{7162961F-7E06-4856-91F2-D002DE9BBAB1}" destId="{61117BE4-BD2D-4E9F-9816-5F97984CF05D}" srcOrd="2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0AB59-F94E-46D9-9C33-549379510878}">
      <dsp:nvSpPr>
        <dsp:cNvPr id="0" name=""/>
        <dsp:cNvSpPr/>
      </dsp:nvSpPr>
      <dsp:spPr>
        <a:xfrm>
          <a:off x="0" y="118650"/>
          <a:ext cx="10018712" cy="43056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endParaRPr lang="en-GB" sz="2300" kern="1200"/>
        </a:p>
      </dsp:txBody>
      <dsp:txXfrm>
        <a:off x="21018" y="139668"/>
        <a:ext cx="9976676" cy="388524"/>
      </dsp:txXfrm>
    </dsp:sp>
    <dsp:sp modelId="{99EC30EE-4881-4076-8FFA-9AF70940B7A4}">
      <dsp:nvSpPr>
        <dsp:cNvPr id="0" name=""/>
        <dsp:cNvSpPr/>
      </dsp:nvSpPr>
      <dsp:spPr>
        <a:xfrm>
          <a:off x="0" y="549210"/>
          <a:ext cx="10018712" cy="3523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809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US" sz="1800" kern="1200" dirty="0"/>
            <a:t>Health inequalities are complex and increasing in the UK and globally. But, the evidence that supports the issue needs to be more or far from the right direction. And that needs to be elaborated appropriately so that the right policies can be designed and implemented in a concerted approach to reduce health inequalities. (The Health Foundation, 2022). </a:t>
          </a:r>
          <a:endParaRPr lang="en-GB" sz="1800" kern="1200" dirty="0"/>
        </a:p>
        <a:p>
          <a:pPr marL="171450" lvl="1" indent="-171450" algn="l" defTabSz="800100">
            <a:lnSpc>
              <a:spcPct val="90000"/>
            </a:lnSpc>
            <a:spcBef>
              <a:spcPct val="0"/>
            </a:spcBef>
            <a:spcAft>
              <a:spcPct val="20000"/>
            </a:spcAft>
            <a:buChar char="•"/>
          </a:pPr>
          <a:r>
            <a:rPr lang="en-US" sz="1800" kern="1200" dirty="0"/>
            <a:t>Examine the problems they encountered before and throughout COVID-19 with numbers and data. Notably, access to healthcare services was difficult for members of Black, Asian, and other ethnic minorities. As a result, they received worse care than the general population cohort. (Sotubo,2021).</a:t>
          </a:r>
          <a:endParaRPr lang="en-GB" sz="1800" kern="1200" dirty="0"/>
        </a:p>
        <a:p>
          <a:pPr marL="171450" lvl="1" indent="-171450" algn="l" defTabSz="800100">
            <a:lnSpc>
              <a:spcPct val="90000"/>
            </a:lnSpc>
            <a:spcBef>
              <a:spcPct val="0"/>
            </a:spcBef>
            <a:spcAft>
              <a:spcPct val="20000"/>
            </a:spcAft>
            <a:buChar char="•"/>
          </a:pPr>
          <a:r>
            <a:rPr lang="en-US" sz="1800" kern="1200" dirty="0"/>
            <a:t>Social class disparities in health outcomes have persisted despite post-World War II improvements in health, particularly in terms of survival. (Townsend &amp; Davidson, 1982).</a:t>
          </a:r>
          <a:endParaRPr lang="en-GB" sz="1800" kern="1200" dirty="0"/>
        </a:p>
        <a:p>
          <a:pPr marL="171450" lvl="1" indent="-171450" algn="l" defTabSz="800100">
            <a:lnSpc>
              <a:spcPct val="90000"/>
            </a:lnSpc>
            <a:spcBef>
              <a:spcPct val="0"/>
            </a:spcBef>
            <a:spcAft>
              <a:spcPct val="20000"/>
            </a:spcAft>
            <a:buChar char="•"/>
          </a:pPr>
          <a:r>
            <a:rPr lang="en-US" sz="1800" kern="1200" dirty="0"/>
            <a:t>The findings of the Marmot report, which was referenced by NICE, are alarming. Health inequalities in England result in an enormous issue of £5.5bn cost for treating related illnesses and diseases. We must swiftly address these disparities and ensure everyone can access quality healthcare. (NHS England, 2018).</a:t>
          </a:r>
          <a:endParaRPr lang="en-GB" sz="1800" kern="1200" dirty="0"/>
        </a:p>
      </dsp:txBody>
      <dsp:txXfrm>
        <a:off x="0" y="549210"/>
        <a:ext cx="10018712" cy="3523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F9919-F24B-4FD5-B21B-EF2701BC36B0}">
      <dsp:nvSpPr>
        <dsp:cNvPr id="0" name=""/>
        <dsp:cNvSpPr/>
      </dsp:nvSpPr>
      <dsp:spPr>
        <a:xfrm>
          <a:off x="0" y="3007"/>
          <a:ext cx="10707690" cy="104422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Arial" panose="020B0604020202020204" pitchFamily="34" charset="0"/>
              <a:cs typeface="Arial" panose="020B0604020202020204" pitchFamily="34" charset="0"/>
            </a:rPr>
            <a:t>Interestingly the findings is that the geological health disparities of the UK in the latter part of the 20th century may be linked to societal divisions and changes, suggesting that these divisions were reinforced by selective immigration in local areas, as supported by Brimblecombe, Dorling, and Shaw (1999) &amp; Alexiou et al. (2021) and other sources, such as 'The Marmot Review Ten Years On', which demonstrate how budget cuts due to austerity have a more significant impact on underprivileged communities outside of London and the Southeast.</a:t>
          </a:r>
          <a:endParaRPr lang="en-GB" sz="1600" kern="1200" dirty="0">
            <a:solidFill>
              <a:schemeClr val="tx1"/>
            </a:solidFill>
            <a:latin typeface="Arial" panose="020B0604020202020204" pitchFamily="34" charset="0"/>
            <a:cs typeface="Arial" panose="020B0604020202020204" pitchFamily="34" charset="0"/>
          </a:endParaRPr>
        </a:p>
      </dsp:txBody>
      <dsp:txXfrm>
        <a:off x="50975" y="53982"/>
        <a:ext cx="10605740" cy="942275"/>
      </dsp:txXfrm>
    </dsp:sp>
    <dsp:sp modelId="{97C3C23D-4A76-402C-9893-2221416FEF95}">
      <dsp:nvSpPr>
        <dsp:cNvPr id="0" name=""/>
        <dsp:cNvSpPr/>
      </dsp:nvSpPr>
      <dsp:spPr>
        <a:xfrm>
          <a:off x="0" y="1058707"/>
          <a:ext cx="10707690" cy="104422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Arial" panose="020B0604020202020204" pitchFamily="34" charset="0"/>
              <a:cs typeface="Arial" panose="020B0604020202020204" pitchFamily="34" charset="0"/>
            </a:rPr>
            <a:t>There are significant health disparities between UK </a:t>
          </a:r>
          <a:r>
            <a:rPr lang="en-US" sz="1600" kern="1200" dirty="0" err="1">
              <a:solidFill>
                <a:schemeClr val="tx1"/>
              </a:solidFill>
              <a:latin typeface="Arial" panose="020B0604020202020204" pitchFamily="34" charset="0"/>
              <a:cs typeface="Arial" panose="020B0604020202020204" pitchFamily="34" charset="0"/>
            </a:rPr>
            <a:t>neighbourhoods</a:t>
          </a:r>
          <a:r>
            <a:rPr lang="en-US" sz="1600" kern="1200" dirty="0">
              <a:solidFill>
                <a:schemeClr val="tx1"/>
              </a:solidFill>
              <a:latin typeface="Arial" panose="020B0604020202020204" pitchFamily="34" charset="0"/>
              <a:cs typeface="Arial" panose="020B0604020202020204" pitchFamily="34" charset="0"/>
            </a:rPr>
            <a:t>. The Grim Reaper’s Roadmap shows that life expectancy can vary from 66.4 to 80.6 years, highlighting the need for efforts to bridge this gap. (Shaw et al., 2008</a:t>
          </a:r>
          <a:r>
            <a:rPr lang="en-US" sz="1600" kern="1200" dirty="0"/>
            <a:t>)</a:t>
          </a:r>
          <a:endParaRPr lang="en-GB" sz="1600" kern="1200" dirty="0"/>
        </a:p>
      </dsp:txBody>
      <dsp:txXfrm>
        <a:off x="50975" y="1109682"/>
        <a:ext cx="10605740" cy="942275"/>
      </dsp:txXfrm>
    </dsp:sp>
    <dsp:sp modelId="{EF8EDDAD-FBFF-45C6-810B-6CA257F0CF50}">
      <dsp:nvSpPr>
        <dsp:cNvPr id="0" name=""/>
        <dsp:cNvSpPr/>
      </dsp:nvSpPr>
      <dsp:spPr>
        <a:xfrm>
          <a:off x="0" y="2114407"/>
          <a:ext cx="10707690" cy="104422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Arial" panose="020B0604020202020204" pitchFamily="34" charset="0"/>
              <a:cs typeface="Arial" panose="020B0604020202020204" pitchFamily="34" charset="0"/>
            </a:rPr>
            <a:t>Access to primary healthcare services in the UK is meant to be available to all, regardless of ethnic background. However, research shows that </a:t>
          </a:r>
          <a:r>
            <a:rPr lang="en-US" sz="1600" kern="1200" dirty="0" err="1">
              <a:solidFill>
                <a:schemeClr val="tx1"/>
              </a:solidFill>
              <a:latin typeface="Arial" panose="020B0604020202020204" pitchFamily="34" charset="0"/>
              <a:cs typeface="Arial" panose="020B0604020202020204" pitchFamily="34" charset="0"/>
            </a:rPr>
            <a:t>marginalised</a:t>
          </a:r>
          <a:r>
            <a:rPr lang="en-US" sz="1600" kern="1200" dirty="0">
              <a:solidFill>
                <a:schemeClr val="tx1"/>
              </a:solidFill>
              <a:latin typeface="Arial" panose="020B0604020202020204" pitchFamily="34" charset="0"/>
              <a:cs typeface="Arial" panose="020B0604020202020204" pitchFamily="34" charset="0"/>
            </a:rPr>
            <a:t> individuals may struggle to access care and experience dissatisfaction with their quality of care. This pressing issue needs attention to ensure equal access to healthcare for everyone (Smith, Kelly, </a:t>
          </a:r>
          <a:r>
            <a:rPr lang="en-US" sz="1600" kern="1200" dirty="0" err="1">
              <a:solidFill>
                <a:schemeClr val="tx1"/>
              </a:solidFill>
              <a:latin typeface="Arial" panose="020B0604020202020204" pitchFamily="34" charset="0"/>
              <a:cs typeface="Arial" panose="020B0604020202020204" pitchFamily="34" charset="0"/>
            </a:rPr>
            <a:t>Nazroo</a:t>
          </a:r>
          <a:r>
            <a:rPr lang="en-US" sz="1600" kern="1200" dirty="0">
              <a:solidFill>
                <a:schemeClr val="tx1"/>
              </a:solidFill>
              <a:latin typeface="Arial" panose="020B0604020202020204" pitchFamily="34" charset="0"/>
              <a:cs typeface="Arial" panose="020B0604020202020204" pitchFamily="34" charset="0"/>
            </a:rPr>
            <a:t>, 2009).</a:t>
          </a:r>
          <a:endParaRPr lang="en-GB" sz="1600" kern="1200" dirty="0">
            <a:solidFill>
              <a:schemeClr val="tx1"/>
            </a:solidFill>
            <a:latin typeface="Arial" panose="020B0604020202020204" pitchFamily="34" charset="0"/>
            <a:cs typeface="Arial" panose="020B0604020202020204" pitchFamily="34" charset="0"/>
          </a:endParaRPr>
        </a:p>
      </dsp:txBody>
      <dsp:txXfrm>
        <a:off x="50975" y="2165382"/>
        <a:ext cx="10605740" cy="942275"/>
      </dsp:txXfrm>
    </dsp:sp>
    <dsp:sp modelId="{52CDA5BA-4E79-4B6A-8703-617A2DE6C060}">
      <dsp:nvSpPr>
        <dsp:cNvPr id="0" name=""/>
        <dsp:cNvSpPr/>
      </dsp:nvSpPr>
      <dsp:spPr>
        <a:xfrm>
          <a:off x="0" y="3170107"/>
          <a:ext cx="10707690" cy="104422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Arial" panose="020B0604020202020204" pitchFamily="34" charset="0"/>
              <a:cs typeface="Arial" panose="020B0604020202020204" pitchFamily="34" charset="0"/>
            </a:rPr>
            <a:t>During the UK pandemic, some GPs hesitated to prescribe vitamin D supplements to low-income individuals, leading to concerns from participants in online consultations about health disparities for BAME individuals. (Departments of Health and Social Care, 2020). </a:t>
          </a:r>
          <a:endParaRPr lang="en-GB" sz="1600" kern="1200" dirty="0">
            <a:solidFill>
              <a:schemeClr val="tx1"/>
            </a:solidFill>
            <a:latin typeface="Arial" panose="020B0604020202020204" pitchFamily="34" charset="0"/>
            <a:cs typeface="Arial" panose="020B0604020202020204" pitchFamily="34" charset="0"/>
          </a:endParaRPr>
        </a:p>
      </dsp:txBody>
      <dsp:txXfrm>
        <a:off x="50975" y="3221082"/>
        <a:ext cx="10605740" cy="942275"/>
      </dsp:txXfrm>
    </dsp:sp>
    <dsp:sp modelId="{38CECE6E-0B2B-494A-B180-78779ECC04CC}">
      <dsp:nvSpPr>
        <dsp:cNvPr id="0" name=""/>
        <dsp:cNvSpPr/>
      </dsp:nvSpPr>
      <dsp:spPr>
        <a:xfrm>
          <a:off x="0" y="4225807"/>
          <a:ext cx="10707690" cy="104422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Arial" panose="020B0604020202020204" pitchFamily="34" charset="0"/>
              <a:cs typeface="Arial" panose="020B0604020202020204" pitchFamily="34" charset="0"/>
            </a:rPr>
            <a:t>Sharing information on health disparities is crucial. Canada performs better than the US, but differences persist among demographics. We need a fair healthcare system that treats everyone equally, regardless of race or economic status. (</a:t>
          </a:r>
          <a:r>
            <a:rPr lang="en-US" sz="1600" kern="1200" dirty="0" err="1">
              <a:solidFill>
                <a:schemeClr val="tx1"/>
              </a:solidFill>
              <a:latin typeface="Arial" panose="020B0604020202020204" pitchFamily="34" charset="0"/>
              <a:cs typeface="Arial" panose="020B0604020202020204" pitchFamily="34" charset="0"/>
            </a:rPr>
            <a:t>Lasser</a:t>
          </a:r>
          <a:r>
            <a:rPr lang="en-US" sz="1600" kern="1200" dirty="0">
              <a:solidFill>
                <a:schemeClr val="tx1"/>
              </a:solidFill>
              <a:latin typeface="Arial" panose="020B0604020202020204" pitchFamily="34" charset="0"/>
              <a:cs typeface="Arial" panose="020B0604020202020204" pitchFamily="34" charset="0"/>
            </a:rPr>
            <a:t> et al, 2006). </a:t>
          </a:r>
          <a:endParaRPr lang="en-GB" sz="1600" kern="1200" dirty="0">
            <a:solidFill>
              <a:schemeClr val="tx1"/>
            </a:solidFill>
            <a:latin typeface="Arial" panose="020B0604020202020204" pitchFamily="34" charset="0"/>
            <a:cs typeface="Arial" panose="020B0604020202020204" pitchFamily="34" charset="0"/>
          </a:endParaRPr>
        </a:p>
      </dsp:txBody>
      <dsp:txXfrm>
        <a:off x="50975" y="4276782"/>
        <a:ext cx="10605740" cy="9422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1A134-FB86-41A2-AC5D-CB8C25C9D66D}">
      <dsp:nvSpPr>
        <dsp:cNvPr id="0" name=""/>
        <dsp:cNvSpPr/>
      </dsp:nvSpPr>
      <dsp:spPr>
        <a:xfrm>
          <a:off x="0" y="251699"/>
          <a:ext cx="10018712" cy="1216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tx1"/>
              </a:solidFill>
              <a:latin typeface="Arial" panose="020B0604020202020204" pitchFamily="34" charset="0"/>
              <a:cs typeface="Arial" panose="020B0604020202020204" pitchFamily="34" charset="0"/>
            </a:rPr>
            <a:t>Innovative healthcare solutions can come from anywhere, not just developed nations. Community health workers have worked well in countries like South Africa, Rwanda, Nepal, and Brazil. Many low- and middle-income countries have effective strategies for managing chronic diseases like diabetes that could be replicated in the United States at a lower cost. </a:t>
          </a:r>
          <a:endParaRPr lang="en-GB" sz="1800" kern="1200" dirty="0">
            <a:solidFill>
              <a:schemeClr val="tx1"/>
            </a:solidFill>
            <a:latin typeface="Arial" panose="020B0604020202020204" pitchFamily="34" charset="0"/>
            <a:cs typeface="Arial" panose="020B0604020202020204" pitchFamily="34" charset="0"/>
          </a:endParaRPr>
        </a:p>
      </dsp:txBody>
      <dsp:txXfrm>
        <a:off x="59399" y="311098"/>
        <a:ext cx="9899914" cy="1098002"/>
      </dsp:txXfrm>
    </dsp:sp>
    <dsp:sp modelId="{06A8E960-F695-4039-93FF-166700EBF971}">
      <dsp:nvSpPr>
        <dsp:cNvPr id="0" name=""/>
        <dsp:cNvSpPr/>
      </dsp:nvSpPr>
      <dsp:spPr>
        <a:xfrm>
          <a:off x="0" y="1655700"/>
          <a:ext cx="10018712" cy="1216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tx1"/>
              </a:solidFill>
              <a:latin typeface="Arial" panose="020B0604020202020204" pitchFamily="34" charset="0"/>
              <a:cs typeface="Arial" panose="020B0604020202020204" pitchFamily="34" charset="0"/>
            </a:rPr>
            <a:t>However, biases can prevent valuable ideas and evidence from being recognized. We must examine our biases and consider adopting cost-effective solutions from other countries. Experts like Matthew Harris stress the importance of embracing these approaches. ( Harris, Bhatti, Darzi, 2016). </a:t>
          </a:r>
          <a:endParaRPr lang="en-GB" sz="1800" kern="1200" dirty="0">
            <a:solidFill>
              <a:schemeClr val="tx1"/>
            </a:solidFill>
            <a:latin typeface="Arial" panose="020B0604020202020204" pitchFamily="34" charset="0"/>
            <a:cs typeface="Arial" panose="020B0604020202020204" pitchFamily="34" charset="0"/>
          </a:endParaRPr>
        </a:p>
      </dsp:txBody>
      <dsp:txXfrm>
        <a:off x="59399" y="1715099"/>
        <a:ext cx="9899914"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67BB21-E3CE-4421-BD6E-14256424DAE2}">
      <dsp:nvSpPr>
        <dsp:cNvPr id="0" name=""/>
        <dsp:cNvSpPr/>
      </dsp:nvSpPr>
      <dsp:spPr>
        <a:xfrm>
          <a:off x="0" y="23690"/>
          <a:ext cx="10018712" cy="950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I used a systematic literature review methodology to gather and </a:t>
          </a:r>
          <a:r>
            <a:rPr lang="en-US" sz="1400" kern="1200" dirty="0" err="1">
              <a:solidFill>
                <a:schemeClr val="tx1"/>
              </a:solidFill>
              <a:latin typeface="Arial" panose="020B0604020202020204" pitchFamily="34" charset="0"/>
              <a:cs typeface="Arial" panose="020B0604020202020204" pitchFamily="34" charset="0"/>
            </a:rPr>
            <a:t>analyse</a:t>
          </a:r>
          <a:r>
            <a:rPr lang="en-US" sz="1400" kern="1200" dirty="0">
              <a:solidFill>
                <a:schemeClr val="tx1"/>
              </a:solidFill>
              <a:latin typeface="Arial" panose="020B0604020202020204" pitchFamily="34" charset="0"/>
              <a:cs typeface="Arial" panose="020B0604020202020204" pitchFamily="34" charset="0"/>
            </a:rPr>
            <a:t> data. This review involves carefully selecting relevant documents offering valuable insights and ideas related to the explored topics. I also evaluated each paper to ensure its credibility and accuracy. Overall, this approach allowed me to understand the subject matter and present a well-informed analysis comprehensively. (University of Derby, 2023).</a:t>
          </a:r>
          <a:endParaRPr lang="en-GB" sz="1400" kern="1200" dirty="0">
            <a:solidFill>
              <a:schemeClr val="tx1"/>
            </a:solidFill>
            <a:latin typeface="Arial" panose="020B0604020202020204" pitchFamily="34" charset="0"/>
            <a:cs typeface="Arial" panose="020B0604020202020204" pitchFamily="34" charset="0"/>
          </a:endParaRPr>
        </a:p>
      </dsp:txBody>
      <dsp:txXfrm>
        <a:off x="46377" y="70067"/>
        <a:ext cx="9925958" cy="857286"/>
      </dsp:txXfrm>
    </dsp:sp>
    <dsp:sp modelId="{FD518BB8-772C-4A55-BF8C-33C5D51077D8}">
      <dsp:nvSpPr>
        <dsp:cNvPr id="0" name=""/>
        <dsp:cNvSpPr/>
      </dsp:nvSpPr>
      <dsp:spPr>
        <a:xfrm>
          <a:off x="0" y="1014050"/>
          <a:ext cx="10018712" cy="950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Establishing eligibility criteria is paramount when conducting research studies, particularly clinical trials. Researchers can guarantee precise and dependable results by carefully assessing inclusion and exclusion criteria. It's worth noting that eligibility criteria can differ based on the study's specifics and the population under investigation. (</a:t>
          </a:r>
          <a:r>
            <a:rPr lang="en-US" sz="1400" kern="1200" dirty="0" err="1">
              <a:solidFill>
                <a:schemeClr val="tx1"/>
              </a:solidFill>
              <a:latin typeface="Arial" panose="020B0604020202020204" pitchFamily="34" charset="0"/>
              <a:cs typeface="Arial" panose="020B0604020202020204" pitchFamily="34" charset="0"/>
            </a:rPr>
            <a:t>Nikolopoulou</a:t>
          </a:r>
          <a:r>
            <a:rPr lang="en-US" sz="1400" kern="1200" dirty="0">
              <a:solidFill>
                <a:schemeClr val="tx1"/>
              </a:solidFill>
              <a:latin typeface="Arial" panose="020B0604020202020204" pitchFamily="34" charset="0"/>
              <a:cs typeface="Arial" panose="020B0604020202020204" pitchFamily="34" charset="0"/>
            </a:rPr>
            <a:t>, 2022).</a:t>
          </a:r>
          <a:endParaRPr lang="en-GB" sz="1400" kern="1200" dirty="0">
            <a:solidFill>
              <a:schemeClr val="tx1"/>
            </a:solidFill>
            <a:latin typeface="Arial" panose="020B0604020202020204" pitchFamily="34" charset="0"/>
            <a:cs typeface="Arial" panose="020B0604020202020204" pitchFamily="34" charset="0"/>
          </a:endParaRPr>
        </a:p>
      </dsp:txBody>
      <dsp:txXfrm>
        <a:off x="46377" y="1060427"/>
        <a:ext cx="9925958" cy="857286"/>
      </dsp:txXfrm>
    </dsp:sp>
    <dsp:sp modelId="{4BA82360-603A-4BB6-B68C-942BCAFE58E1}">
      <dsp:nvSpPr>
        <dsp:cNvPr id="0" name=""/>
        <dsp:cNvSpPr/>
      </dsp:nvSpPr>
      <dsp:spPr>
        <a:xfrm>
          <a:off x="0" y="2004410"/>
          <a:ext cx="10018712" cy="950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Using Boolean operators helped me find my way to extract all the articles I needed to complete my dissertation. I started with 4803 pieces, then 559. Finally, I worked on 207 with Boolean operating style using synonyms search phrases like (Inequalities or disparities or inequities). I used PubMed, ProQuest, </a:t>
          </a:r>
          <a:r>
            <a:rPr lang="en-US" sz="1400" kern="1200" dirty="0" err="1">
              <a:solidFill>
                <a:schemeClr val="tx1"/>
              </a:solidFill>
              <a:latin typeface="Arial" panose="020B0604020202020204" pitchFamily="34" charset="0"/>
              <a:cs typeface="Arial" panose="020B0604020202020204" pitchFamily="34" charset="0"/>
            </a:rPr>
            <a:t>Uwtsd</a:t>
          </a:r>
          <a:r>
            <a:rPr lang="en-US" sz="1400" kern="1200" dirty="0">
              <a:solidFill>
                <a:schemeClr val="tx1"/>
              </a:solidFill>
              <a:latin typeface="Arial" panose="020B0604020202020204" pitchFamily="34" charset="0"/>
              <a:cs typeface="Arial" panose="020B0604020202020204" pitchFamily="34" charset="0"/>
            </a:rPr>
            <a:t> Library, and Google Scholar databases to complete my search strategy.</a:t>
          </a:r>
          <a:endParaRPr lang="en-GB" sz="1400" kern="1200" dirty="0">
            <a:solidFill>
              <a:schemeClr val="tx1"/>
            </a:solidFill>
            <a:latin typeface="Arial" panose="020B0604020202020204" pitchFamily="34" charset="0"/>
            <a:cs typeface="Arial" panose="020B0604020202020204" pitchFamily="34" charset="0"/>
          </a:endParaRPr>
        </a:p>
      </dsp:txBody>
      <dsp:txXfrm>
        <a:off x="46377" y="2050787"/>
        <a:ext cx="9925958" cy="857286"/>
      </dsp:txXfrm>
    </dsp:sp>
    <dsp:sp modelId="{5E90008F-1EFA-4F60-BE1C-33ED2D391C41}">
      <dsp:nvSpPr>
        <dsp:cNvPr id="0" name=""/>
        <dsp:cNvSpPr/>
      </dsp:nvSpPr>
      <dsp:spPr>
        <a:xfrm>
          <a:off x="0" y="2994770"/>
          <a:ext cx="10018712" cy="950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I'm searching for peer-reviewed journal articles that explore health inequalities among BAME/BME communities in the UK. I </a:t>
          </a:r>
          <a:r>
            <a:rPr lang="en-US" sz="1400" kern="1200" dirty="0" err="1">
              <a:solidFill>
                <a:schemeClr val="tx1"/>
              </a:solidFill>
              <a:latin typeface="Arial" panose="020B0604020202020204" pitchFamily="34" charset="0"/>
              <a:cs typeface="Arial" panose="020B0604020202020204" pitchFamily="34" charset="0"/>
            </a:rPr>
            <a:t>analysed</a:t>
          </a:r>
          <a:r>
            <a:rPr lang="en-US" sz="1400" kern="1200" dirty="0">
              <a:solidFill>
                <a:schemeClr val="tx1"/>
              </a:solidFill>
              <a:latin typeface="Arial" panose="020B0604020202020204" pitchFamily="34" charset="0"/>
              <a:cs typeface="Arial" panose="020B0604020202020204" pitchFamily="34" charset="0"/>
            </a:rPr>
            <a:t> the ten primary research articles from January 2013 to August 2023, comparing them to relevant secondary studies for accuracy and reliability (Bhandari, 2020).</a:t>
          </a:r>
          <a:endParaRPr lang="en-GB" sz="1400" kern="1200" dirty="0">
            <a:solidFill>
              <a:schemeClr val="tx1"/>
            </a:solidFill>
            <a:latin typeface="Arial" panose="020B0604020202020204" pitchFamily="34" charset="0"/>
            <a:cs typeface="Arial" panose="020B0604020202020204" pitchFamily="34" charset="0"/>
          </a:endParaRPr>
        </a:p>
      </dsp:txBody>
      <dsp:txXfrm>
        <a:off x="46377" y="3041147"/>
        <a:ext cx="9925958" cy="857286"/>
      </dsp:txXfrm>
    </dsp:sp>
    <dsp:sp modelId="{462A21DF-587C-48BA-BCB7-B11CCF06A2CD}">
      <dsp:nvSpPr>
        <dsp:cNvPr id="0" name=""/>
        <dsp:cNvSpPr/>
      </dsp:nvSpPr>
      <dsp:spPr>
        <a:xfrm>
          <a:off x="0" y="3985131"/>
          <a:ext cx="10018712" cy="950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Thematic analysis is a valuable tool for uncovering hidden themes in qualitative data. It involves a six-step process that yields comprehensive and unbiased results, leading to a deeper understanding of the underlying meaning. Caulfield's research (2019) highlights its importance in exploring qualitative data from a semantic perspective. (Caulfield, 2019). </a:t>
          </a:r>
          <a:endParaRPr lang="en-GB" sz="1400" kern="1200" dirty="0">
            <a:solidFill>
              <a:schemeClr val="tx1"/>
            </a:solidFill>
            <a:latin typeface="Arial" panose="020B0604020202020204" pitchFamily="34" charset="0"/>
            <a:cs typeface="Arial" panose="020B0604020202020204" pitchFamily="34" charset="0"/>
          </a:endParaRPr>
        </a:p>
      </dsp:txBody>
      <dsp:txXfrm>
        <a:off x="46377" y="4031508"/>
        <a:ext cx="9925958" cy="8572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5C2AE-E043-4DCA-A133-DAA71D15B5B2}">
      <dsp:nvSpPr>
        <dsp:cNvPr id="0" name=""/>
        <dsp:cNvSpPr/>
      </dsp:nvSpPr>
      <dsp:spPr>
        <a:xfrm>
          <a:off x="0" y="24031"/>
          <a:ext cx="10018712" cy="3076137"/>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It is imperative to </a:t>
          </a:r>
          <a:r>
            <a:rPr lang="en-US" sz="1400" kern="1200" dirty="0" err="1">
              <a:solidFill>
                <a:schemeClr val="tx1"/>
              </a:solidFill>
              <a:latin typeface="Arial" panose="020B0604020202020204" pitchFamily="34" charset="0"/>
              <a:cs typeface="Arial" panose="020B0604020202020204" pitchFamily="34" charset="0"/>
            </a:rPr>
            <a:t>prioritise</a:t>
          </a:r>
          <a:r>
            <a:rPr lang="en-US" sz="1400" kern="1200" dirty="0">
              <a:solidFill>
                <a:schemeClr val="tx1"/>
              </a:solidFill>
              <a:latin typeface="Arial" panose="020B0604020202020204" pitchFamily="34" charset="0"/>
              <a:cs typeface="Arial" panose="020B0604020202020204" pitchFamily="34" charset="0"/>
            </a:rPr>
            <a:t> research ethics to uphold scientific integrity, respect human rights, and preserve dignity.</a:t>
          </a:r>
        </a:p>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These core principles ensure that participation in studies is voluntary, informed, and secure. By unwaveringly adhering to these standards, we can foster fruitful collaborations between science and society while ensuring the protection of research subjects. (Bhandari, 2020).</a:t>
          </a:r>
          <a:endParaRPr lang="en-GB" sz="1400" kern="1200" dirty="0">
            <a:solidFill>
              <a:schemeClr val="tx1"/>
            </a:solidFill>
            <a:latin typeface="Arial" panose="020B0604020202020204" pitchFamily="34" charset="0"/>
            <a:cs typeface="Arial" panose="020B0604020202020204" pitchFamily="34" charset="0"/>
          </a:endParaRPr>
        </a:p>
        <a:p>
          <a:pPr marL="0" lvl="0" indent="0" algn="l" defTabSz="622300">
            <a:lnSpc>
              <a:spcPct val="90000"/>
            </a:lnSpc>
            <a:spcBef>
              <a:spcPct val="0"/>
            </a:spcBef>
            <a:spcAft>
              <a:spcPct val="35000"/>
            </a:spcAft>
            <a:buNone/>
          </a:pPr>
          <a:endParaRPr lang="en-GB" sz="1400" kern="1200" dirty="0">
            <a:solidFill>
              <a:schemeClr val="tx1"/>
            </a:solidFill>
            <a:latin typeface="Arial" panose="020B0604020202020204" pitchFamily="34" charset="0"/>
            <a:cs typeface="Arial" panose="020B0604020202020204" pitchFamily="34" charset="0"/>
          </a:endParaRPr>
        </a:p>
      </dsp:txBody>
      <dsp:txXfrm>
        <a:off x="150165" y="174196"/>
        <a:ext cx="9718382" cy="27758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9E15D-962F-41CB-BCE9-245348A64D2F}">
      <dsp:nvSpPr>
        <dsp:cNvPr id="0" name=""/>
        <dsp:cNvSpPr/>
      </dsp:nvSpPr>
      <dsp:spPr>
        <a:xfrm>
          <a:off x="0" y="55391"/>
          <a:ext cx="10018712" cy="155610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A recent study by Petersen et al. (2021) found disparities in healthcare for different ethnic groups, affecting conditions such as heart disease and nutritional deficiencies. Discrimination can lead to poorer mental and physical health for ethnic minorities in the UK. We must work together to combat discrimination and ensure equitable access to healthcare for all. (Hackett.,2020). </a:t>
          </a:r>
          <a:endParaRPr lang="en-GB" sz="1900" kern="1200" dirty="0">
            <a:latin typeface="Arial" panose="020B0604020202020204" pitchFamily="34" charset="0"/>
            <a:cs typeface="Arial" panose="020B0604020202020204" pitchFamily="34" charset="0"/>
          </a:endParaRPr>
        </a:p>
      </dsp:txBody>
      <dsp:txXfrm>
        <a:off x="75963" y="131354"/>
        <a:ext cx="9866786" cy="1404174"/>
      </dsp:txXfrm>
    </dsp:sp>
    <dsp:sp modelId="{B7E42E00-52B5-4CAF-AE2A-8E69260BC90B}">
      <dsp:nvSpPr>
        <dsp:cNvPr id="0" name=""/>
        <dsp:cNvSpPr/>
      </dsp:nvSpPr>
      <dsp:spPr>
        <a:xfrm>
          <a:off x="0" y="1666211"/>
          <a:ext cx="10018712" cy="155610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Similar focus and experiences occur in the therapy sessions, and it's challenging due to cultural differences. Expressing oneself in a culturally appropriate way is complex in either case. Acknowledging these obstacles is essential for overall well-being. (Faheem., 2023).</a:t>
          </a:r>
          <a:endParaRPr lang="en-GB" sz="1900" kern="1200" dirty="0">
            <a:latin typeface="Arial" panose="020B0604020202020204" pitchFamily="34" charset="0"/>
            <a:cs typeface="Arial" panose="020B0604020202020204" pitchFamily="34" charset="0"/>
          </a:endParaRPr>
        </a:p>
      </dsp:txBody>
      <dsp:txXfrm>
        <a:off x="75963" y="1742174"/>
        <a:ext cx="9866786" cy="1404174"/>
      </dsp:txXfrm>
    </dsp:sp>
    <dsp:sp modelId="{BFEB6506-AA37-40F9-988C-764A5C2EEDD7}">
      <dsp:nvSpPr>
        <dsp:cNvPr id="0" name=""/>
        <dsp:cNvSpPr/>
      </dsp:nvSpPr>
      <dsp:spPr>
        <a:xfrm>
          <a:off x="0" y="3277031"/>
          <a:ext cx="10018712" cy="155610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Also, cultural challenges, language barriers and the importance of training and observations are crucial to dealing with health disparities, particularly in </a:t>
          </a:r>
          <a:r>
            <a:rPr lang="en-US" sz="1900" kern="1200" dirty="0" err="1">
              <a:latin typeface="Arial" panose="020B0604020202020204" pitchFamily="34" charset="0"/>
              <a:cs typeface="Arial" panose="020B0604020202020204" pitchFamily="34" charset="0"/>
            </a:rPr>
            <a:t>marginalised</a:t>
          </a:r>
          <a:r>
            <a:rPr lang="en-US" sz="1900" kern="1200" dirty="0">
              <a:latin typeface="Arial" panose="020B0604020202020204" pitchFamily="34" charset="0"/>
              <a:cs typeface="Arial" panose="020B0604020202020204" pitchFamily="34" charset="0"/>
            </a:rPr>
            <a:t> communities. (Faheem., 2023).</a:t>
          </a:r>
          <a:endParaRPr lang="en-GB" sz="1900" kern="1200" dirty="0">
            <a:latin typeface="Arial" panose="020B0604020202020204" pitchFamily="34" charset="0"/>
            <a:cs typeface="Arial" panose="020B0604020202020204" pitchFamily="34" charset="0"/>
          </a:endParaRPr>
        </a:p>
      </dsp:txBody>
      <dsp:txXfrm>
        <a:off x="75963" y="3352994"/>
        <a:ext cx="9866786" cy="14041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69EE27-6AD8-4EE3-81F2-18E9CEC17996}">
      <dsp:nvSpPr>
        <dsp:cNvPr id="0" name=""/>
        <dsp:cNvSpPr/>
      </dsp:nvSpPr>
      <dsp:spPr>
        <a:xfrm>
          <a:off x="0" y="322190"/>
          <a:ext cx="10018712" cy="1747833"/>
        </a:xfrm>
        <a:prstGeom prst="roundRect">
          <a:avLst/>
        </a:prstGeom>
        <a:gradFill rotWithShape="0">
          <a:gsLst>
            <a:gs pos="90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Many people are afraid to report symptoms of illness due to financial and physical health concerns. Hate crimes are increasing, and some feel that authority figures are not being sensitive enough. Historical racism is exacerbating the issue. Language barriers and a lack of digital resources make accessing and following government guidelines difficult for some. We must work together to support each other and stay safe and healthy. (Mahmood, et al. (2021).</a:t>
          </a:r>
          <a:endParaRPr lang="en-GB" sz="1700" kern="1200"/>
        </a:p>
      </dsp:txBody>
      <dsp:txXfrm>
        <a:off x="85322" y="407512"/>
        <a:ext cx="9848068" cy="1577189"/>
      </dsp:txXfrm>
    </dsp:sp>
    <dsp:sp modelId="{EEF1BD06-9E77-4FCE-90EA-8E7462B6BA98}">
      <dsp:nvSpPr>
        <dsp:cNvPr id="0" name=""/>
        <dsp:cNvSpPr/>
      </dsp:nvSpPr>
      <dsp:spPr>
        <a:xfrm>
          <a:off x="0" y="2118984"/>
          <a:ext cx="10018712" cy="1747833"/>
        </a:xfrm>
        <a:prstGeom prst="roundRect">
          <a:avLst/>
        </a:prstGeom>
        <a:gradFill rotWithShape="0">
          <a:gsLst>
            <a:gs pos="79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Recent research from 2019 to 2021 has revealed a consistent trend of lower patient satisfaction ratings among ethnic minority groups. This is cause for concern and indicates a negative correlation that highlights the need for healthcare providers to address potential biases or disparities in care. All patients must receive equal and high-quality care, regardless of their ethnic background. These findings will significantly impact healthcare policies and practices in England, particularly in GP and CCG areas. We must acknowledge this impact and take measures to ensure that our healthcare system operates efficiently. (Magadi, 2022). </a:t>
          </a:r>
          <a:endParaRPr lang="en-GB" sz="1700" kern="1200" dirty="0"/>
        </a:p>
      </dsp:txBody>
      <dsp:txXfrm>
        <a:off x="85322" y="2204306"/>
        <a:ext cx="9848068" cy="1577189"/>
      </dsp:txXfrm>
    </dsp:sp>
    <dsp:sp modelId="{B7B74AFC-7DE3-48B2-97F7-36B228F13351}">
      <dsp:nvSpPr>
        <dsp:cNvPr id="0" name=""/>
        <dsp:cNvSpPr/>
      </dsp:nvSpPr>
      <dsp:spPr>
        <a:xfrm>
          <a:off x="0" y="3915778"/>
          <a:ext cx="10018712" cy="1747833"/>
        </a:xfrm>
        <a:prstGeom prst="roundRect">
          <a:avLst/>
        </a:prstGeom>
        <a:gradFill rotWithShape="0">
          <a:gsLst>
            <a:gs pos="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A study found that memory assessment services in England and Wales are not meeting national policies for evaluating and treating individuals from minority ethnic backgrounds. Only 70% of services use culturally sensitive tools, 65% use proficient interpreters, and 80% offer translated resources. This highlights the challenge of language barriers in diagnosing patients from minority groups. Stakeholders should take the study seriously and make proactive changes to address this issue. (Brown, Livingston and Mukadam, 2021).</a:t>
          </a:r>
          <a:endParaRPr lang="en-GB" sz="1700" kern="1200"/>
        </a:p>
      </dsp:txBody>
      <dsp:txXfrm>
        <a:off x="85322" y="4001100"/>
        <a:ext cx="9848068" cy="15771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003E4C-7A0A-494D-888D-5FCA8D3AB235}">
      <dsp:nvSpPr>
        <dsp:cNvPr id="0" name=""/>
        <dsp:cNvSpPr/>
      </dsp:nvSpPr>
      <dsp:spPr>
        <a:xfrm>
          <a:off x="0" y="85716"/>
          <a:ext cx="10018712" cy="1647360"/>
        </a:xfrm>
        <a:prstGeom prst="roundRect">
          <a:avLst/>
        </a:prstGeom>
        <a:gradFill rotWithShape="0">
          <a:gsLst>
            <a:gs pos="90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Findings from seven studies reveal that chronic illnesses disproportionately affect minority groups. The research highlights a concerning trend of preferential treatment for white individuals, leaving certain ethnic minority groups at significantly higher risk for developing these conditions. Shockingly, South Asian individuals (according to three out of five studies) and Black individuals (according to two out of five) are particularly vulnerable. Urgent measures are needed to address these health disparities and eliminate these inequalities to ensure equal access to healthcare for all. (</a:t>
          </a:r>
          <a:r>
            <a:rPr lang="en-US" sz="1600" kern="1200" dirty="0" err="1"/>
            <a:t>Hayanga</a:t>
          </a:r>
          <a:r>
            <a:rPr lang="en-US" sz="1600" kern="1200" dirty="0"/>
            <a:t> et al, 2023) </a:t>
          </a:r>
          <a:endParaRPr lang="en-GB" sz="1600" kern="1200" dirty="0"/>
        </a:p>
      </dsp:txBody>
      <dsp:txXfrm>
        <a:off x="80417" y="166133"/>
        <a:ext cx="9857878" cy="1486526"/>
      </dsp:txXfrm>
    </dsp:sp>
    <dsp:sp modelId="{B6626CED-496C-4616-B6C5-2BBF060E0C95}">
      <dsp:nvSpPr>
        <dsp:cNvPr id="0" name=""/>
        <dsp:cNvSpPr/>
      </dsp:nvSpPr>
      <dsp:spPr>
        <a:xfrm>
          <a:off x="0" y="1779157"/>
          <a:ext cx="10018712" cy="1647360"/>
        </a:xfrm>
        <a:prstGeom prst="roundRect">
          <a:avLst/>
        </a:prstGeom>
        <a:gradFill rotWithShape="0">
          <a:gsLst>
            <a:gs pos="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Discrimination against ethnic minorities can lead to significant physical and mental health issues, resulting in health disparities. Improving nutritional education and providing cultural competence training for diabetes service providers could reduce health disparities related to diabetes in minority populations. (</a:t>
          </a:r>
          <a:r>
            <a:rPr lang="en-US" sz="1600" kern="1200" dirty="0" err="1"/>
            <a:t>Zeh</a:t>
          </a:r>
          <a:r>
            <a:rPr lang="en-US" sz="1600" kern="1200" dirty="0"/>
            <a:t> et al., 2018).</a:t>
          </a:r>
          <a:endParaRPr lang="en-GB" sz="1600" kern="1200" dirty="0"/>
        </a:p>
      </dsp:txBody>
      <dsp:txXfrm>
        <a:off x="80417" y="1859574"/>
        <a:ext cx="9857878" cy="14865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99070D-13F2-4612-8598-445EE8F6E6BA}">
      <dsp:nvSpPr>
        <dsp:cNvPr id="0" name=""/>
        <dsp:cNvSpPr/>
      </dsp:nvSpPr>
      <dsp:spPr>
        <a:xfrm>
          <a:off x="0" y="241799"/>
          <a:ext cx="10018712" cy="1298700"/>
        </a:xfrm>
        <a:prstGeom prst="roundRect">
          <a:avLst/>
        </a:prstGeom>
        <a:gradFill rotWithShape="0">
          <a:gsLst>
            <a:gs pos="100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According to a recent article by </a:t>
          </a:r>
          <a:r>
            <a:rPr lang="en-US" sz="1500" kern="1200" dirty="0" err="1"/>
            <a:t>Sotubo</a:t>
          </a:r>
          <a:r>
            <a:rPr lang="en-US" sz="1500" kern="1200" dirty="0"/>
            <a:t> (2021), the COVID-19 pandemic has highlighted the ongoing issue of ethnic minority groups experiencing health disparities and poorer outcomes than the general population. These disparities include limited access to resources, mental health challenges, and metabolic illnesses like type 2 diabetes and heart disease. While genetics were once thought to be the primary cause of these disparities, research suggests that other factors must be considered. Examining where these issues exist within our healthcare system is essential, given the current climate.</a:t>
          </a:r>
          <a:endParaRPr lang="en-GB" sz="1500" kern="1200" dirty="0"/>
        </a:p>
      </dsp:txBody>
      <dsp:txXfrm>
        <a:off x="63397" y="305196"/>
        <a:ext cx="9891918" cy="1171906"/>
      </dsp:txXfrm>
    </dsp:sp>
    <dsp:sp modelId="{9E8B97DB-BCEA-4280-8149-18743C4A4642}">
      <dsp:nvSpPr>
        <dsp:cNvPr id="0" name=""/>
        <dsp:cNvSpPr/>
      </dsp:nvSpPr>
      <dsp:spPr>
        <a:xfrm>
          <a:off x="0" y="1583700"/>
          <a:ext cx="10018712" cy="1298700"/>
        </a:xfrm>
        <a:prstGeom prst="roundRect">
          <a:avLst/>
        </a:prstGeom>
        <a:gradFill rotWithShape="0">
          <a:gsLst>
            <a:gs pos="91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Access to primary healthcare should be fair and equal for all individuals, regardless of their background. Patients from ethnic minority backgrounds may face inadequate access and low satisfaction with these services. Healthcare providers need to understand the diversity of the UK population to provide culturally competent care and overcome language barriers. We must work towards providing equitable access to primary care services for all patients despite the challenges in understanding their experiences and needs. (Cuevas et al., 2018). </a:t>
          </a:r>
          <a:endParaRPr lang="en-GB" sz="1500" kern="1200" dirty="0"/>
        </a:p>
      </dsp:txBody>
      <dsp:txXfrm>
        <a:off x="63397" y="1647097"/>
        <a:ext cx="9891918" cy="11719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456CAF-C58B-41D8-9281-7C72DC20DDCC}">
      <dsp:nvSpPr>
        <dsp:cNvPr id="0" name=""/>
        <dsp:cNvSpPr/>
      </dsp:nvSpPr>
      <dsp:spPr>
        <a:xfrm>
          <a:off x="0" y="305734"/>
          <a:ext cx="10018712" cy="1535409"/>
        </a:xfrm>
        <a:prstGeom prst="roundRect">
          <a:avLst/>
        </a:prstGeom>
        <a:gradFill rotWithShape="0">
          <a:gsLst>
            <a:gs pos="93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Over 51 studies from 1991 to 2018 showed that South Asian females were not being screened enough compared to their counterparts in the host country. This is due to a need for knowledge and barriers to screening, as well as cultural practices and assumptions. When addressing this issue, it’s essential to consider the host country's culture and healthcare system. (Cuevas et al., 2018)</a:t>
          </a:r>
          <a:endParaRPr lang="en-GB" sz="1600" kern="1200" dirty="0">
            <a:latin typeface="Arial" panose="020B0604020202020204" pitchFamily="34" charset="0"/>
            <a:cs typeface="Arial" panose="020B0604020202020204" pitchFamily="34" charset="0"/>
          </a:endParaRPr>
        </a:p>
      </dsp:txBody>
      <dsp:txXfrm>
        <a:off x="74952" y="380686"/>
        <a:ext cx="9868808" cy="1385505"/>
      </dsp:txXfrm>
    </dsp:sp>
    <dsp:sp modelId="{F7057572-3B56-4097-AF9F-7B00A51223F0}">
      <dsp:nvSpPr>
        <dsp:cNvPr id="0" name=""/>
        <dsp:cNvSpPr/>
      </dsp:nvSpPr>
      <dsp:spPr>
        <a:xfrm>
          <a:off x="0" y="1854995"/>
          <a:ext cx="10018712" cy="1305264"/>
        </a:xfrm>
        <a:prstGeom prst="roundRect">
          <a:avLst/>
        </a:prstGeom>
        <a:gradFill rotWithShape="0">
          <a:gsLst>
            <a:gs pos="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Racial discrimination directly correlates with adverse health outcomes, including limiting longstanding illnesses, poor self-rated health, psychological distress, and lower overall life satisfaction. The decline in mental functioning over two years further </a:t>
          </a:r>
          <a:r>
            <a:rPr lang="en-US" sz="1600" kern="1200" dirty="0" err="1">
              <a:latin typeface="Arial" panose="020B0604020202020204" pitchFamily="34" charset="0"/>
              <a:cs typeface="Arial" panose="020B0604020202020204" pitchFamily="34" charset="0"/>
            </a:rPr>
            <a:t>emphasises</a:t>
          </a:r>
          <a:r>
            <a:rPr lang="en-US" sz="1600" kern="1200" dirty="0">
              <a:latin typeface="Arial" panose="020B0604020202020204" pitchFamily="34" charset="0"/>
              <a:cs typeface="Arial" panose="020B0604020202020204" pitchFamily="34" charset="0"/>
            </a:rPr>
            <a:t> racial discrimination's detrimental effects. Addressing this issue and promoting a society that </a:t>
          </a:r>
          <a:r>
            <a:rPr lang="en-US" sz="1600" kern="1200" dirty="0" err="1">
              <a:latin typeface="Arial" panose="020B0604020202020204" pitchFamily="34" charset="0"/>
              <a:cs typeface="Arial" panose="020B0604020202020204" pitchFamily="34" charset="0"/>
            </a:rPr>
            <a:t>prioritises</a:t>
          </a:r>
          <a:r>
            <a:rPr lang="en-US" sz="1600" kern="1200" dirty="0">
              <a:latin typeface="Arial" panose="020B0604020202020204" pitchFamily="34" charset="0"/>
              <a:cs typeface="Arial" panose="020B0604020202020204" pitchFamily="34" charset="0"/>
            </a:rPr>
            <a:t> fairness and equality is crucial. (Hackett et al., 2020).</a:t>
          </a:r>
          <a:endParaRPr lang="en-GB" sz="1600" kern="1200" dirty="0">
            <a:latin typeface="Arial" panose="020B0604020202020204" pitchFamily="34" charset="0"/>
            <a:cs typeface="Arial" panose="020B0604020202020204" pitchFamily="34" charset="0"/>
          </a:endParaRPr>
        </a:p>
      </dsp:txBody>
      <dsp:txXfrm>
        <a:off x="63718" y="1918713"/>
        <a:ext cx="9891276" cy="1177828"/>
      </dsp:txXfrm>
    </dsp:sp>
    <dsp:sp modelId="{95304112-ACAC-48A1-AB2F-D42D91167169}">
      <dsp:nvSpPr>
        <dsp:cNvPr id="0" name=""/>
        <dsp:cNvSpPr/>
      </dsp:nvSpPr>
      <dsp:spPr>
        <a:xfrm>
          <a:off x="0" y="3174112"/>
          <a:ext cx="10018712" cy="1488393"/>
        </a:xfrm>
        <a:prstGeom prst="roundRect">
          <a:avLst/>
        </a:prstGeom>
        <a:gradFill rotWithShape="0">
          <a:gsLst>
            <a:gs pos="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According to a study by Hackett and colleagues in 2020, there is a problem of health inequality among people with disabilities. The study found that individuals who perceive discrimination based on their disability tend to have lower levels of well-being. To address this issue, everyone needs to work together to combat disability discrimination and implement interventions that promote safety and respect for all. No one should be discriminated against because of their abilities or differences. Our responsibility is to create an inclusive environment where everyone can thrive and succeed. (Hackett et al., 2020).</a:t>
          </a:r>
          <a:endParaRPr lang="en-GB" sz="1600" kern="1200" dirty="0">
            <a:latin typeface="Arial" panose="020B0604020202020204" pitchFamily="34" charset="0"/>
            <a:cs typeface="Arial" panose="020B0604020202020204" pitchFamily="34" charset="0"/>
          </a:endParaRPr>
        </a:p>
      </dsp:txBody>
      <dsp:txXfrm>
        <a:off x="72657" y="3246769"/>
        <a:ext cx="9873398" cy="13430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6F6B51-61F3-48FC-B719-429BFA55C34A}">
      <dsp:nvSpPr>
        <dsp:cNvPr id="0" name=""/>
        <dsp:cNvSpPr/>
      </dsp:nvSpPr>
      <dsp:spPr>
        <a:xfrm>
          <a:off x="0" y="344713"/>
          <a:ext cx="10018712" cy="1544400"/>
        </a:xfrm>
        <a:prstGeom prst="roundRect">
          <a:avLst/>
        </a:prstGeom>
        <a:gradFill rotWithShape="0">
          <a:gsLst>
            <a:gs pos="91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err="1"/>
            <a:t>Hayanga</a:t>
          </a:r>
          <a:r>
            <a:rPr lang="en-US" sz="1500" kern="1200" dirty="0"/>
            <a:t> et al. (2023) highlight how The COVID-19 epidemic has exposed the inequalities among minority ethnic groups. The focus has been on health outcomes, and the amplification of these inequalities needs to be addressed with practical solutions. It is vital to examine ethnic inequalities through an intersectional lens to gain a better understanding, and discrimination needs to be curtailed to prevent long-term health conditions from developing. The information gathered from these studies could play an instrumental role in bridging ethnic health disparities and researching ethical imbalances in the UK's prevalence of persistent health conditions.is crucial to formulating effective preventive measures. </a:t>
          </a:r>
          <a:endParaRPr lang="en-GB" sz="1500" kern="1200" dirty="0"/>
        </a:p>
      </dsp:txBody>
      <dsp:txXfrm>
        <a:off x="75391" y="420104"/>
        <a:ext cx="9867930" cy="1393618"/>
      </dsp:txXfrm>
    </dsp:sp>
    <dsp:sp modelId="{CE08EB8D-F498-40CE-9790-5C46B8370838}">
      <dsp:nvSpPr>
        <dsp:cNvPr id="0" name=""/>
        <dsp:cNvSpPr/>
      </dsp:nvSpPr>
      <dsp:spPr>
        <a:xfrm>
          <a:off x="0" y="1932313"/>
          <a:ext cx="10018712" cy="1544400"/>
        </a:xfrm>
        <a:prstGeom prst="roundRect">
          <a:avLst/>
        </a:prstGeom>
        <a:gradFill rotWithShape="0">
          <a:gsLst>
            <a:gs pos="96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 study discussed by Professor Mamas </a:t>
          </a:r>
          <a:r>
            <a:rPr lang="en-US" sz="1500" kern="1200" dirty="0" err="1"/>
            <a:t>Mamas</a:t>
          </a:r>
          <a:r>
            <a:rPr lang="en-US" sz="1500" kern="1200" dirty="0"/>
            <a:t> from </a:t>
          </a:r>
          <a:r>
            <a:rPr lang="en-US" sz="1500" kern="1200" dirty="0" err="1"/>
            <a:t>Keele</a:t>
          </a:r>
          <a:r>
            <a:rPr lang="en-US" sz="1500" kern="1200" dirty="0"/>
            <a:t> University supports the idea that individuals from ethnic minorities typically experience more severe heart attacks, indicating worse outcomes. We must study COVID-19's impact on </a:t>
          </a:r>
          <a:r>
            <a:rPr lang="en-US" sz="1500" kern="1200" dirty="0" err="1"/>
            <a:t>marginalised</a:t>
          </a:r>
          <a:r>
            <a:rPr lang="en-US" sz="1500" kern="1200" dirty="0"/>
            <a:t> groups and address racial disparities in resource distribution and care standards. (</a:t>
          </a:r>
          <a:r>
            <a:rPr lang="en-US" sz="1500" kern="1200" dirty="0" err="1"/>
            <a:t>Keele</a:t>
          </a:r>
          <a:r>
            <a:rPr lang="en-US" sz="1500" kern="1200" dirty="0"/>
            <a:t> University, 2021)</a:t>
          </a:r>
          <a:endParaRPr lang="en-GB" sz="1500" kern="1200" dirty="0"/>
        </a:p>
      </dsp:txBody>
      <dsp:txXfrm>
        <a:off x="75391" y="2007704"/>
        <a:ext cx="9867930" cy="1393618"/>
      </dsp:txXfrm>
    </dsp:sp>
    <dsp:sp modelId="{DB39B46C-174C-424C-9077-17E65CABC71A}">
      <dsp:nvSpPr>
        <dsp:cNvPr id="0" name=""/>
        <dsp:cNvSpPr/>
      </dsp:nvSpPr>
      <dsp:spPr>
        <a:xfrm>
          <a:off x="0" y="3519913"/>
          <a:ext cx="10018712" cy="1544400"/>
        </a:xfrm>
        <a:prstGeom prst="roundRect">
          <a:avLst/>
        </a:prstGeom>
        <a:gradFill rotWithShape="0">
          <a:gsLst>
            <a:gs pos="100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Culturally appropriate healthcare interactions and social media use in marginalized groups are important for long-term impact. Supporting policy inventiveness empowers minority ethnic individuals and rebuilds trust. Let's collaborate to ensure equal opportunities and promote diversity in the biomedical profession to inspire young scientists. (</a:t>
          </a:r>
          <a:r>
            <a:rPr lang="en-US" sz="1500" kern="1200" dirty="0" err="1"/>
            <a:t>Igbinewekaet</a:t>
          </a:r>
          <a:r>
            <a:rPr lang="en-US" sz="1500" kern="1200" dirty="0"/>
            <a:t> et al. (2021)</a:t>
          </a:r>
          <a:endParaRPr lang="en-GB" sz="1500" kern="1200" dirty="0"/>
        </a:p>
      </dsp:txBody>
      <dsp:txXfrm>
        <a:off x="75391" y="3595304"/>
        <a:ext cx="9867930" cy="139361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B4CA16-64A7-4A46-8DA7-1402402E9DEC}">
      <dsp:nvSpPr>
        <dsp:cNvPr id="0" name=""/>
        <dsp:cNvSpPr/>
      </dsp:nvSpPr>
      <dsp:spPr>
        <a:xfrm>
          <a:off x="0" y="159242"/>
          <a:ext cx="10018712" cy="1844816"/>
        </a:xfrm>
        <a:prstGeom prst="roundRect">
          <a:avLst/>
        </a:prstGeom>
        <a:gradFill rotWithShape="0">
          <a:gsLst>
            <a:gs pos="100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NHS Commissioners in the UK must </a:t>
          </a:r>
          <a:r>
            <a:rPr lang="en-US" sz="1500" kern="1200" dirty="0" err="1"/>
            <a:t>prioritise</a:t>
          </a:r>
          <a:r>
            <a:rPr lang="en-US" sz="1500" kern="1200" dirty="0"/>
            <a:t> finding the most effective and culturally sensitive approach to patient language support. Flexibility within the primary care team is essential. Practices or federations should be compelled to manage their budgets and hire individuals capable of fulfilling various responsibilities, including interpreting advocacy and administrative duties. </a:t>
          </a:r>
          <a:r>
            <a:rPr lang="en-US" sz="1500" kern="1200" dirty="0" err="1"/>
            <a:t>Recognising</a:t>
          </a:r>
          <a:r>
            <a:rPr lang="en-US" sz="1500" kern="1200" dirty="0"/>
            <a:t> that interpreters must go beyond mere translation of words is crucial. We firmly believe that this approach is imperative and warrants immediate attention. (</a:t>
          </a:r>
          <a:r>
            <a:rPr lang="en-US" sz="1500" kern="1200" dirty="0" err="1"/>
            <a:t>Lehane</a:t>
          </a:r>
          <a:r>
            <a:rPr lang="en-US" sz="1500" kern="1200" dirty="0"/>
            <a:t> &amp; Campion, 2018)</a:t>
          </a:r>
          <a:endParaRPr lang="en-GB" sz="1500" kern="1200" dirty="0"/>
        </a:p>
      </dsp:txBody>
      <dsp:txXfrm>
        <a:off x="90056" y="249298"/>
        <a:ext cx="9838600" cy="1664704"/>
      </dsp:txXfrm>
    </dsp:sp>
    <dsp:sp modelId="{AA9F85F8-BB3E-4D2D-B9D7-44A3C7045CCC}">
      <dsp:nvSpPr>
        <dsp:cNvPr id="0" name=""/>
        <dsp:cNvSpPr/>
      </dsp:nvSpPr>
      <dsp:spPr>
        <a:xfrm>
          <a:off x="0" y="2047258"/>
          <a:ext cx="10018712" cy="1298700"/>
        </a:xfrm>
        <a:prstGeom prst="roundRect">
          <a:avLst/>
        </a:prstGeom>
        <a:gradFill rotWithShape="0">
          <a:gsLst>
            <a:gs pos="94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Furthermore, the NHS urges to focus on digital inclusiveness and states that many persons may require assistance. While some individuals are unlikely to </a:t>
          </a:r>
          <a:r>
            <a:rPr lang="en-US" sz="1500" kern="1200" dirty="0" err="1"/>
            <a:t>utilise</a:t>
          </a:r>
          <a:r>
            <a:rPr lang="en-US" sz="1500" kern="1200" dirty="0"/>
            <a:t> digital services directly, they will benefit from others using them and creating resources to aid </a:t>
          </a:r>
          <a:r>
            <a:rPr lang="en-US" sz="1500" kern="1200" dirty="0" err="1"/>
            <a:t>them."We</a:t>
          </a:r>
          <a:r>
            <a:rPr lang="en-US" sz="1500" kern="1200" dirty="0"/>
            <a:t> must </a:t>
          </a:r>
          <a:r>
            <a:rPr lang="en-US" sz="1500" kern="1200" dirty="0" err="1"/>
            <a:t>recognise</a:t>
          </a:r>
          <a:r>
            <a:rPr lang="en-US" sz="1500" kern="1200" dirty="0"/>
            <a:t> that people with the most significant health needs are also the most vulnerable to being left behind, and we must design digital amenities with this in mind, ensuring maximum accessibility wherever possible” to </a:t>
          </a:r>
          <a:r>
            <a:rPr lang="en-US" sz="1500" kern="1200" dirty="0" err="1"/>
            <a:t>minimise</a:t>
          </a:r>
          <a:r>
            <a:rPr lang="en-US" sz="1500" kern="1200" dirty="0"/>
            <a:t> health disparities. (NHS Digital,2022).</a:t>
          </a:r>
          <a:endParaRPr lang="en-GB" sz="1500" kern="1200" dirty="0"/>
        </a:p>
      </dsp:txBody>
      <dsp:txXfrm>
        <a:off x="63397" y="2110655"/>
        <a:ext cx="9891918" cy="117190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09CFE2-9969-4B8A-A379-E0040324F191}">
      <dsp:nvSpPr>
        <dsp:cNvPr id="0" name=""/>
        <dsp:cNvSpPr/>
      </dsp:nvSpPr>
      <dsp:spPr>
        <a:xfrm>
          <a:off x="0" y="439964"/>
          <a:ext cx="10018712" cy="1213289"/>
        </a:xfrm>
        <a:prstGeom prst="roundRect">
          <a:avLst/>
        </a:prstGeom>
        <a:gradFill rotWithShape="0">
          <a:gsLst>
            <a:gs pos="94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This study aimed to understand health inequalities regarding the BAME community from a healthcare perspective, including mental health. My findings highlight the importance of language barriers, cultural competence, and the </a:t>
          </a:r>
          <a:r>
            <a:rPr lang="en-US" sz="1700" kern="1200" dirty="0" err="1"/>
            <a:t>behaviour</a:t>
          </a:r>
          <a:r>
            <a:rPr lang="en-US" sz="1700" kern="1200" dirty="0"/>
            <a:t> or professionalism service providers approach among </a:t>
          </a:r>
          <a:r>
            <a:rPr lang="en-US" sz="1700" kern="1200" dirty="0" err="1"/>
            <a:t>marginalised</a:t>
          </a:r>
          <a:r>
            <a:rPr lang="en-US" sz="1700" kern="1200" dirty="0"/>
            <a:t> communities (BAME). </a:t>
          </a:r>
          <a:endParaRPr lang="en-GB" sz="1700" kern="1200" dirty="0"/>
        </a:p>
      </dsp:txBody>
      <dsp:txXfrm>
        <a:off x="59228" y="499192"/>
        <a:ext cx="9900256" cy="1094833"/>
      </dsp:txXfrm>
    </dsp:sp>
    <dsp:sp modelId="{C79B02F7-37F1-42DA-B557-963D01256A31}">
      <dsp:nvSpPr>
        <dsp:cNvPr id="0" name=""/>
        <dsp:cNvSpPr/>
      </dsp:nvSpPr>
      <dsp:spPr>
        <a:xfrm>
          <a:off x="0" y="1702214"/>
          <a:ext cx="10018712" cy="1213289"/>
        </a:xfrm>
        <a:prstGeom prst="roundRect">
          <a:avLst/>
        </a:prstGeom>
        <a:gradFill rotWithShape="0">
          <a:gsLst>
            <a:gs pos="9600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To achieve that, a holistic approach with robust leadership, supervision, training and better management, particularly in primary care, to provide equal access, alleviate poverty through a better social determinants approach, and prevent racism. Hence, social isolation should be addressed with new digital inclusiveness, better-connected communities and empowerment because health disparities exist in the UK and globally.</a:t>
          </a:r>
          <a:endParaRPr lang="en-GB" sz="1700" kern="1200" dirty="0"/>
        </a:p>
      </dsp:txBody>
      <dsp:txXfrm>
        <a:off x="59228" y="1761442"/>
        <a:ext cx="9900256" cy="1094833"/>
      </dsp:txXfrm>
    </dsp:sp>
    <dsp:sp modelId="{DE08E2E1-9106-4777-A4DB-5225180531BA}">
      <dsp:nvSpPr>
        <dsp:cNvPr id="0" name=""/>
        <dsp:cNvSpPr/>
      </dsp:nvSpPr>
      <dsp:spPr>
        <a:xfrm>
          <a:off x="0" y="2964464"/>
          <a:ext cx="10018712" cy="1213289"/>
        </a:xfrm>
        <a:prstGeom prst="roundRect">
          <a:avLst/>
        </a:prstGeom>
        <a:gradFill rotWithShape="0">
          <a:gsLst>
            <a:gs pos="0">
              <a:schemeClr val="accent1"/>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Therefore, we need a global effort to reduce the impact of inequalities that cost millions of pounds.</a:t>
          </a:r>
          <a:endParaRPr lang="en-GB" sz="1700" kern="1200" dirty="0"/>
        </a:p>
      </dsp:txBody>
      <dsp:txXfrm>
        <a:off x="59228" y="3023692"/>
        <a:ext cx="9900256" cy="10948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FE8FE-7A31-4D55-9270-0A421F60D1DE}">
      <dsp:nvSpPr>
        <dsp:cNvPr id="0" name=""/>
        <dsp:cNvSpPr/>
      </dsp:nvSpPr>
      <dsp:spPr>
        <a:xfrm>
          <a:off x="0" y="372127"/>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Anderson de Cuevas, R. M., Saini, P., Roberts, D., et al. (2018). A systematic review of barriers and enablers to South Asian women's attendance for the asymptomatic screening of breast and cervical cancers in emigrant countries. </a:t>
          </a:r>
          <a:r>
            <a:rPr lang="en-US" sz="1200" i="1" kern="1200" dirty="0">
              <a:solidFill>
                <a:schemeClr val="tx1"/>
              </a:solidFill>
              <a:latin typeface="Arial" panose="020B0604020202020204" pitchFamily="34" charset="0"/>
              <a:cs typeface="Arial" panose="020B0604020202020204" pitchFamily="34" charset="0"/>
            </a:rPr>
            <a:t>BMJ open</a:t>
          </a:r>
          <a:r>
            <a:rPr lang="en-US" sz="1200" kern="1200" dirty="0">
              <a:solidFill>
                <a:schemeClr val="tx1"/>
              </a:solidFill>
              <a:latin typeface="Arial" panose="020B0604020202020204" pitchFamily="34" charset="0"/>
              <a:cs typeface="Arial" panose="020B0604020202020204" pitchFamily="34" charset="0"/>
            </a:rPr>
            <a:t>, 8(7), e020892. https://doi.org/10.1136/bmjopen-2017-020892. (Accessed:16/06/2023).</a:t>
          </a:r>
          <a:endParaRPr lang="en-GB" sz="1200" kern="1200" dirty="0">
            <a:solidFill>
              <a:schemeClr val="tx1"/>
            </a:solidFill>
            <a:latin typeface="Arial" panose="020B0604020202020204" pitchFamily="34" charset="0"/>
            <a:cs typeface="Arial" panose="020B0604020202020204" pitchFamily="34" charset="0"/>
          </a:endParaRPr>
        </a:p>
      </dsp:txBody>
      <dsp:txXfrm>
        <a:off x="23324" y="395451"/>
        <a:ext cx="12145352" cy="431150"/>
      </dsp:txXfrm>
    </dsp:sp>
    <dsp:sp modelId="{19C684B1-CEBD-4309-87CA-94CA130B1D49}">
      <dsp:nvSpPr>
        <dsp:cNvPr id="0" name=""/>
        <dsp:cNvSpPr/>
      </dsp:nvSpPr>
      <dsp:spPr>
        <a:xfrm>
          <a:off x="0" y="884486"/>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Alexiou, A., Fahy, K., Mason, K. et al. (2021) Local government funding and life expectancy in England. A longitudinal ecological study, </a:t>
          </a:r>
          <a:r>
            <a:rPr lang="en-US" sz="1200" i="1" kern="1200" dirty="0">
              <a:solidFill>
                <a:schemeClr val="tx1"/>
              </a:solidFill>
              <a:latin typeface="Arial" panose="020B0604020202020204" pitchFamily="34" charset="0"/>
              <a:cs typeface="Arial" panose="020B0604020202020204" pitchFamily="34" charset="0"/>
            </a:rPr>
            <a:t>The Lancet Public Health</a:t>
          </a:r>
          <a:r>
            <a:rPr lang="en-US" sz="1200" kern="1200" dirty="0">
              <a:solidFill>
                <a:schemeClr val="tx1"/>
              </a:solidFill>
              <a:latin typeface="Arial" panose="020B0604020202020204" pitchFamily="34" charset="0"/>
              <a:cs typeface="Arial" panose="020B0604020202020204" pitchFamily="34" charset="0"/>
            </a:rPr>
            <a:t>, 6, e641-647.(Accessed:15/06/2023).</a:t>
          </a:r>
          <a:endParaRPr lang="en-GB" sz="1200" kern="1200" dirty="0">
            <a:solidFill>
              <a:schemeClr val="tx1"/>
            </a:solidFill>
            <a:latin typeface="Arial" panose="020B0604020202020204" pitchFamily="34" charset="0"/>
            <a:cs typeface="Arial" panose="020B0604020202020204" pitchFamily="34" charset="0"/>
          </a:endParaRPr>
        </a:p>
      </dsp:txBody>
      <dsp:txXfrm>
        <a:off x="23324" y="907810"/>
        <a:ext cx="12145352" cy="431150"/>
      </dsp:txXfrm>
    </dsp:sp>
    <dsp:sp modelId="{AFBD2B47-538F-4AE2-A7B1-D63ABFB060BC}">
      <dsp:nvSpPr>
        <dsp:cNvPr id="0" name=""/>
        <dsp:cNvSpPr/>
      </dsp:nvSpPr>
      <dsp:spPr>
        <a:xfrm>
          <a:off x="0" y="1396845"/>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Ajayi </a:t>
          </a:r>
          <a:r>
            <a:rPr lang="en-US" sz="1200" kern="1200" dirty="0" err="1"/>
            <a:t>Sotubo</a:t>
          </a:r>
          <a:r>
            <a:rPr lang="en-US" sz="1200" kern="1200" dirty="0"/>
            <a:t> O. (2021). A perspective on health inequalities in BAME communities and how to improve access to primary care</a:t>
          </a:r>
          <a:r>
            <a:rPr lang="en-US" sz="1200" i="1" kern="1200" dirty="0"/>
            <a:t>. Future Healthcare Journal</a:t>
          </a:r>
          <a:r>
            <a:rPr lang="en-US" sz="1200" kern="1200" dirty="0"/>
            <a:t>, 8(1), 36–39. https://doi.org/10.7861/fhj.2020-0217.(Accessed:15/06/2023).</a:t>
          </a:r>
          <a:endParaRPr lang="en-GB" sz="1200" kern="1200" dirty="0"/>
        </a:p>
      </dsp:txBody>
      <dsp:txXfrm>
        <a:off x="23324" y="1420169"/>
        <a:ext cx="12145352" cy="431150"/>
      </dsp:txXfrm>
    </dsp:sp>
    <dsp:sp modelId="{E9C4C0B0-9F48-4565-9653-32F08C27F9DA}">
      <dsp:nvSpPr>
        <dsp:cNvPr id="0" name=""/>
        <dsp:cNvSpPr/>
      </dsp:nvSpPr>
      <dsp:spPr>
        <a:xfrm>
          <a:off x="0" y="1909203"/>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Bhandari P. (2020) What Is Qualitative Research. Methods &amp; Examples. (Online). Available at: https://www.scribbr.com/methodology/qualitative-research/. (Accessed: 29/06/2023</a:t>
          </a:r>
          <a:r>
            <a:rPr lang="en-US" sz="1200" kern="1200" dirty="0"/>
            <a:t>).</a:t>
          </a:r>
          <a:endParaRPr lang="en-GB" sz="1200" kern="1200" dirty="0"/>
        </a:p>
      </dsp:txBody>
      <dsp:txXfrm>
        <a:off x="23324" y="1932527"/>
        <a:ext cx="12145352" cy="431150"/>
      </dsp:txXfrm>
    </dsp:sp>
    <dsp:sp modelId="{1CBB8385-4070-43DC-B7DE-476BE66DF156}">
      <dsp:nvSpPr>
        <dsp:cNvPr id="0" name=""/>
        <dsp:cNvSpPr/>
      </dsp:nvSpPr>
      <dsp:spPr>
        <a:xfrm>
          <a:off x="0" y="2421562"/>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Caulfield, J. (2019) How to Do Thematic Analysis. Step-by-Step Guide &amp; Examples. </a:t>
          </a:r>
          <a:r>
            <a:rPr lang="en-US" sz="1200" kern="1200" dirty="0" err="1">
              <a:solidFill>
                <a:schemeClr val="tx1"/>
              </a:solidFill>
              <a:latin typeface="Arial" panose="020B0604020202020204" pitchFamily="34" charset="0"/>
              <a:cs typeface="Arial" panose="020B0604020202020204" pitchFamily="34" charset="0"/>
            </a:rPr>
            <a:t>Scribbr</a:t>
          </a:r>
          <a:r>
            <a:rPr lang="en-US" sz="1200" kern="1200" dirty="0">
              <a:solidFill>
                <a:schemeClr val="tx1"/>
              </a:solidFill>
              <a:latin typeface="Arial" panose="020B0604020202020204" pitchFamily="34" charset="0"/>
              <a:cs typeface="Arial" panose="020B0604020202020204" pitchFamily="34" charset="0"/>
            </a:rPr>
            <a:t>. (Online). Available at: https://www.scribbr.com/methodology/thematic-analysis/. (Accessed: 29/06/2023).</a:t>
          </a:r>
          <a:endParaRPr lang="en-GB" sz="1200" kern="1200" dirty="0">
            <a:solidFill>
              <a:schemeClr val="tx1"/>
            </a:solidFill>
            <a:latin typeface="Arial" panose="020B0604020202020204" pitchFamily="34" charset="0"/>
            <a:cs typeface="Arial" panose="020B0604020202020204" pitchFamily="34" charset="0"/>
          </a:endParaRPr>
        </a:p>
      </dsp:txBody>
      <dsp:txXfrm>
        <a:off x="23324" y="2444886"/>
        <a:ext cx="12145352" cy="431150"/>
      </dsp:txXfrm>
    </dsp:sp>
    <dsp:sp modelId="{985D2C09-B0F6-48C8-A619-6AE446C12F18}">
      <dsp:nvSpPr>
        <dsp:cNvPr id="0" name=""/>
        <dsp:cNvSpPr/>
      </dsp:nvSpPr>
      <dsp:spPr>
        <a:xfrm>
          <a:off x="0" y="2933921"/>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Department of Health and Social Care (2020) BAME Communities Advisory Group report and recommendations: Available at: https://www.gov.uk/government/publications/social-care-sector-covid-19-support-taskforce-report-on-first-phase-of-covid-19-pandemic/bame-communities-advisory-group-report-and-recommendations. (Accessed:13/07/2023). </a:t>
          </a:r>
          <a:endParaRPr lang="en-GB" sz="1200" kern="1200" dirty="0">
            <a:solidFill>
              <a:schemeClr val="tx1"/>
            </a:solidFill>
            <a:latin typeface="Arial" panose="020B0604020202020204" pitchFamily="34" charset="0"/>
            <a:cs typeface="Arial" panose="020B0604020202020204" pitchFamily="34" charset="0"/>
          </a:endParaRPr>
        </a:p>
      </dsp:txBody>
      <dsp:txXfrm>
        <a:off x="23324" y="2957245"/>
        <a:ext cx="12145352" cy="431150"/>
      </dsp:txXfrm>
    </dsp:sp>
    <dsp:sp modelId="{BB196548-2DA8-4301-8543-F24FB5E633C6}">
      <dsp:nvSpPr>
        <dsp:cNvPr id="0" name=""/>
        <dsp:cNvSpPr/>
      </dsp:nvSpPr>
      <dsp:spPr>
        <a:xfrm>
          <a:off x="0" y="3446279"/>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en-US" sz="1050" kern="1200" dirty="0">
              <a:latin typeface="Arial" panose="020B0604020202020204" pitchFamily="34" charset="0"/>
              <a:cs typeface="Arial" panose="020B0604020202020204" pitchFamily="34" charset="0"/>
            </a:rPr>
            <a:t>Faheem, A. (2023) “‘It’s been quite a poor show’ – exploring whether practitioners working for Improving Access to Psychological Therapies (IAPT) services are culturally competent to deal with the needs of Black, Asian and Minority Ethnic (BAME) communities,” the Cognitive </a:t>
          </a:r>
          <a:r>
            <a:rPr lang="en-US" sz="1050" kern="1200" dirty="0" err="1">
              <a:latin typeface="Arial" panose="020B0604020202020204" pitchFamily="34" charset="0"/>
              <a:cs typeface="Arial" panose="020B0604020202020204" pitchFamily="34" charset="0"/>
            </a:rPr>
            <a:t>Behaviour</a:t>
          </a:r>
          <a:r>
            <a:rPr lang="en-US" sz="1050" kern="1200" dirty="0">
              <a:latin typeface="Arial" panose="020B0604020202020204" pitchFamily="34" charset="0"/>
              <a:cs typeface="Arial" panose="020B0604020202020204" pitchFamily="34" charset="0"/>
            </a:rPr>
            <a:t> Therapist</a:t>
          </a:r>
          <a:r>
            <a:rPr lang="en-US" sz="1050" i="1" kern="1200" dirty="0">
              <a:latin typeface="Arial" panose="020B0604020202020204" pitchFamily="34" charset="0"/>
              <a:cs typeface="Arial" panose="020B0604020202020204" pitchFamily="34" charset="0"/>
            </a:rPr>
            <a:t>. </a:t>
          </a:r>
          <a:r>
            <a:rPr lang="en-US" sz="1050" i="0" kern="1200" dirty="0">
              <a:latin typeface="Arial" panose="020B0604020202020204" pitchFamily="34" charset="0"/>
              <a:cs typeface="Arial" panose="020B0604020202020204" pitchFamily="34" charset="0"/>
            </a:rPr>
            <a:t>Cambridge University Press</a:t>
          </a:r>
          <a:r>
            <a:rPr lang="en-US" sz="1050" kern="1200" dirty="0">
              <a:latin typeface="Arial" panose="020B0604020202020204" pitchFamily="34" charset="0"/>
              <a:cs typeface="Arial" panose="020B0604020202020204" pitchFamily="34" charset="0"/>
            </a:rPr>
            <a:t>, 16, p. e6. </a:t>
          </a:r>
          <a:r>
            <a:rPr lang="en-US" sz="1050" kern="1200" dirty="0" err="1">
              <a:latin typeface="Arial" panose="020B0604020202020204" pitchFamily="34" charset="0"/>
              <a:cs typeface="Arial" panose="020B0604020202020204" pitchFamily="34" charset="0"/>
            </a:rPr>
            <a:t>doi</a:t>
          </a:r>
          <a:r>
            <a:rPr lang="en-US" sz="1050" kern="1200" dirty="0">
              <a:latin typeface="Arial" panose="020B0604020202020204" pitchFamily="34" charset="0"/>
              <a:cs typeface="Arial" panose="020B0604020202020204" pitchFamily="34" charset="0"/>
            </a:rPr>
            <a:t>: 10.1017/S1754470X22000642. (Accessed:14/07/2023).</a:t>
          </a:r>
          <a:endParaRPr lang="en-GB" sz="1050" kern="1200" dirty="0">
            <a:latin typeface="Arial" panose="020B0604020202020204" pitchFamily="34" charset="0"/>
            <a:cs typeface="Arial" panose="020B0604020202020204" pitchFamily="34" charset="0"/>
          </a:endParaRPr>
        </a:p>
      </dsp:txBody>
      <dsp:txXfrm>
        <a:off x="23324" y="3469603"/>
        <a:ext cx="12145352" cy="431150"/>
      </dsp:txXfrm>
    </dsp:sp>
    <dsp:sp modelId="{9F93FB94-DE0D-40DD-97DB-04E90AB3C984}">
      <dsp:nvSpPr>
        <dsp:cNvPr id="0" name=""/>
        <dsp:cNvSpPr/>
      </dsp:nvSpPr>
      <dsp:spPr>
        <a:xfrm>
          <a:off x="0" y="3958638"/>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Hackett, R. A., Ronaldson, A., </a:t>
          </a:r>
          <a:r>
            <a:rPr lang="en-US" sz="1200" kern="1200" dirty="0" err="1">
              <a:latin typeface="Arial" panose="020B0604020202020204" pitchFamily="34" charset="0"/>
              <a:cs typeface="Arial" panose="020B0604020202020204" pitchFamily="34" charset="0"/>
            </a:rPr>
            <a:t>Bhui</a:t>
          </a:r>
          <a:r>
            <a:rPr lang="en-US" sz="1200" kern="1200" dirty="0">
              <a:latin typeface="Arial" panose="020B0604020202020204" pitchFamily="34" charset="0"/>
              <a:cs typeface="Arial" panose="020B0604020202020204" pitchFamily="34" charset="0"/>
            </a:rPr>
            <a:t>, K., et al. (2020). Racial discrimination and health: a prospective study of ethnic minorities in the United Kingdom. </a:t>
          </a:r>
          <a:r>
            <a:rPr lang="en-US" sz="1200" i="1" kern="1200" dirty="0">
              <a:latin typeface="Arial" panose="020B0604020202020204" pitchFamily="34" charset="0"/>
              <a:cs typeface="Arial" panose="020B0604020202020204" pitchFamily="34" charset="0"/>
            </a:rPr>
            <a:t>BMC Public Health</a:t>
          </a:r>
          <a:r>
            <a:rPr lang="en-US" sz="1200" kern="1200" dirty="0">
              <a:latin typeface="Arial" panose="020B0604020202020204" pitchFamily="34" charset="0"/>
              <a:cs typeface="Arial" panose="020B0604020202020204" pitchFamily="34" charset="0"/>
            </a:rPr>
            <a:t>, 20(1), 1652. https://doi.org/10.1186/s12889-020-09792-1. (Accessed:15/07/2023).</a:t>
          </a:r>
          <a:endParaRPr lang="en-GB" sz="1200" kern="1200" dirty="0">
            <a:latin typeface="Arial" panose="020B0604020202020204" pitchFamily="34" charset="0"/>
            <a:cs typeface="Arial" panose="020B0604020202020204" pitchFamily="34" charset="0"/>
          </a:endParaRPr>
        </a:p>
      </dsp:txBody>
      <dsp:txXfrm>
        <a:off x="23324" y="3981962"/>
        <a:ext cx="12145352" cy="431150"/>
      </dsp:txXfrm>
    </dsp:sp>
    <dsp:sp modelId="{17D02560-973A-4D31-977B-29E42A0ED8F6}">
      <dsp:nvSpPr>
        <dsp:cNvPr id="0" name=""/>
        <dsp:cNvSpPr/>
      </dsp:nvSpPr>
      <dsp:spPr>
        <a:xfrm>
          <a:off x="0" y="4454372"/>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Harris M, Bhatti Y, Darzi A (2016) Does the country of origin matter in health care innovation diffusion</a:t>
          </a:r>
          <a:r>
            <a:rPr lang="en-US" sz="1200" i="1" kern="1200" dirty="0">
              <a:latin typeface="Arial" panose="020B0604020202020204" pitchFamily="34" charset="0"/>
              <a:cs typeface="Arial" panose="020B0604020202020204" pitchFamily="34" charset="0"/>
            </a:rPr>
            <a:t>? JAMA.</a:t>
          </a:r>
          <a:r>
            <a:rPr lang="en-US" sz="1200" kern="1200" dirty="0">
              <a:latin typeface="Arial" panose="020B0604020202020204" pitchFamily="34" charset="0"/>
              <a:cs typeface="Arial" panose="020B0604020202020204" pitchFamily="34" charset="0"/>
            </a:rPr>
            <a:t> 2016; 315 ( 11 ): 1103 – 4 . </a:t>
          </a:r>
          <a:r>
            <a:rPr lang="en-US" sz="1200" kern="1200" dirty="0" err="1">
              <a:latin typeface="Arial" panose="020B0604020202020204" pitchFamily="34" charset="0"/>
              <a:cs typeface="Arial" panose="020B0604020202020204" pitchFamily="34" charset="0"/>
            </a:rPr>
            <a:t>Crossref</a:t>
          </a:r>
          <a:r>
            <a:rPr lang="en-US" sz="1200" kern="1200" dirty="0">
              <a:latin typeface="Arial" panose="020B0604020202020204" pitchFamily="34" charset="0"/>
              <a:cs typeface="Arial" panose="020B0604020202020204" pitchFamily="34" charset="0"/>
            </a:rPr>
            <a:t>, Medline, Google Scholar. (Accessed:16/07/2023). </a:t>
          </a:r>
          <a:endParaRPr lang="en-GB" sz="1200" kern="1200" dirty="0">
            <a:latin typeface="Arial" panose="020B0604020202020204" pitchFamily="34" charset="0"/>
            <a:cs typeface="Arial" panose="020B0604020202020204" pitchFamily="34" charset="0"/>
          </a:endParaRPr>
        </a:p>
      </dsp:txBody>
      <dsp:txXfrm>
        <a:off x="23324" y="4477696"/>
        <a:ext cx="12145352" cy="431150"/>
      </dsp:txXfrm>
    </dsp:sp>
    <dsp:sp modelId="{B019EE71-AFEB-485B-8ECB-C09C1E6A680D}">
      <dsp:nvSpPr>
        <dsp:cNvPr id="0" name=""/>
        <dsp:cNvSpPr/>
      </dsp:nvSpPr>
      <dsp:spPr>
        <a:xfrm>
          <a:off x="0" y="4983356"/>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Haying, B. Stafford, M.; </a:t>
          </a:r>
          <a:r>
            <a:rPr lang="en-US" sz="1200" kern="1200" dirty="0" err="1">
              <a:solidFill>
                <a:schemeClr val="tx1"/>
              </a:solidFill>
              <a:latin typeface="Arial" panose="020B0604020202020204" pitchFamily="34" charset="0"/>
              <a:cs typeface="Arial" panose="020B0604020202020204" pitchFamily="34" charset="0"/>
            </a:rPr>
            <a:t>Bécares</a:t>
          </a:r>
          <a:r>
            <a:rPr lang="en-US" sz="1200" kern="1200" dirty="0">
              <a:solidFill>
                <a:schemeClr val="tx1"/>
              </a:solidFill>
              <a:latin typeface="Arial" panose="020B0604020202020204" pitchFamily="34" charset="0"/>
              <a:cs typeface="Arial" panose="020B0604020202020204" pitchFamily="34" charset="0"/>
            </a:rPr>
            <a:t>, L.(2021) Ethnic Inequalities in Healthcare Use and Care Quality among People with Multiple Long-Term Health conditions in the United Kingdom: A Systematic Review and Narrative Synthesis</a:t>
          </a:r>
          <a:r>
            <a:rPr lang="en-US" sz="1200" i="1" kern="1200" dirty="0">
              <a:solidFill>
                <a:schemeClr val="tx1"/>
              </a:solidFill>
              <a:latin typeface="Arial" panose="020B0604020202020204" pitchFamily="34" charset="0"/>
              <a:cs typeface="Arial" panose="020B0604020202020204" pitchFamily="34" charset="0"/>
            </a:rPr>
            <a:t>. Int.J.Environ.Res.PublicHealth2021,18,12599</a:t>
          </a:r>
          <a:r>
            <a:rPr lang="en-US" sz="1200" kern="1200" dirty="0">
              <a:solidFill>
                <a:schemeClr val="tx1"/>
              </a:solidFill>
              <a:latin typeface="Arial" panose="020B0604020202020204" pitchFamily="34" charset="0"/>
              <a:cs typeface="Arial" panose="020B0604020202020204" pitchFamily="34" charset="0"/>
            </a:rPr>
            <a:t>.(Online). Available </a:t>
          </a:r>
          <a:r>
            <a:rPr lang="en-US" sz="1200" kern="1200" dirty="0" err="1">
              <a:solidFill>
                <a:schemeClr val="tx1"/>
              </a:solidFill>
              <a:latin typeface="Arial" panose="020B0604020202020204" pitchFamily="34" charset="0"/>
              <a:cs typeface="Arial" panose="020B0604020202020204" pitchFamily="34" charset="0"/>
            </a:rPr>
            <a:t>at:https</a:t>
          </a:r>
          <a:r>
            <a:rPr lang="en-US" sz="1200" kern="1200" dirty="0">
              <a:solidFill>
                <a:schemeClr val="tx1"/>
              </a:solidFill>
              <a:latin typeface="Arial" panose="020B0604020202020204" pitchFamily="34" charset="0"/>
              <a:cs typeface="Arial" panose="020B0604020202020204" pitchFamily="34" charset="0"/>
            </a:rPr>
            <a:t>://doi.org/10.3390/ijerph18231259.</a:t>
          </a:r>
          <a:endParaRPr lang="en-GB" sz="1200" kern="1200" dirty="0">
            <a:solidFill>
              <a:schemeClr val="tx1"/>
            </a:solidFill>
            <a:latin typeface="Arial" panose="020B0604020202020204" pitchFamily="34" charset="0"/>
            <a:cs typeface="Arial" panose="020B0604020202020204" pitchFamily="34" charset="0"/>
          </a:endParaRPr>
        </a:p>
      </dsp:txBody>
      <dsp:txXfrm>
        <a:off x="23324" y="5006680"/>
        <a:ext cx="12145352" cy="431150"/>
      </dsp:txXfrm>
    </dsp:sp>
    <dsp:sp modelId="{BB926BCF-46C5-490A-B296-D988BDA534CB}">
      <dsp:nvSpPr>
        <dsp:cNvPr id="0" name=""/>
        <dsp:cNvSpPr/>
      </dsp:nvSpPr>
      <dsp:spPr>
        <a:xfrm>
          <a:off x="0" y="5495715"/>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Arial" panose="020B0604020202020204" pitchFamily="34" charset="0"/>
              <a:cs typeface="Arial" panose="020B0604020202020204" pitchFamily="34" charset="0"/>
            </a:rPr>
            <a:t>Hackett, R. A., Steptoe, A., Lang, R. P., et al. (2020). Disability discrimination and well-being in the United Kingdom: a prospective cohort study. BMJ open, 10(3), e035714. https://doi.org/10.1136</a:t>
          </a:r>
          <a:r>
            <a:rPr lang="en-US" sz="1200" i="1" kern="1200" dirty="0">
              <a:solidFill>
                <a:schemeClr val="tx1"/>
              </a:solidFill>
              <a:latin typeface="Arial" panose="020B0604020202020204" pitchFamily="34" charset="0"/>
              <a:cs typeface="Arial" panose="020B0604020202020204" pitchFamily="34" charset="0"/>
            </a:rPr>
            <a:t>/bmjopen-2019-035714</a:t>
          </a:r>
          <a:r>
            <a:rPr lang="en-US" sz="1200" kern="1200" dirty="0">
              <a:solidFill>
                <a:schemeClr val="tx1"/>
              </a:solidFill>
              <a:latin typeface="Arial" panose="020B0604020202020204" pitchFamily="34" charset="0"/>
              <a:cs typeface="Arial" panose="020B0604020202020204" pitchFamily="34" charset="0"/>
            </a:rPr>
            <a:t>. (Accessed:15/07/2023).</a:t>
          </a:r>
          <a:endParaRPr lang="en-GB" sz="1200" kern="1200" dirty="0">
            <a:solidFill>
              <a:schemeClr val="tx1"/>
            </a:solidFill>
            <a:latin typeface="Arial" panose="020B0604020202020204" pitchFamily="34" charset="0"/>
            <a:cs typeface="Arial" panose="020B0604020202020204" pitchFamily="34" charset="0"/>
          </a:endParaRPr>
        </a:p>
      </dsp:txBody>
      <dsp:txXfrm>
        <a:off x="23324" y="5519039"/>
        <a:ext cx="12145352" cy="431150"/>
      </dsp:txXfrm>
    </dsp:sp>
    <dsp:sp modelId="{5140B902-7CE1-4835-929B-11F587D28E0F}">
      <dsp:nvSpPr>
        <dsp:cNvPr id="0" name=""/>
        <dsp:cNvSpPr/>
      </dsp:nvSpPr>
      <dsp:spPr>
        <a:xfrm>
          <a:off x="0" y="6008073"/>
          <a:ext cx="12192000" cy="477798"/>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err="1">
              <a:latin typeface="Arial" panose="020B0604020202020204" pitchFamily="34" charset="0"/>
              <a:cs typeface="Arial" panose="020B0604020202020204" pitchFamily="34" charset="0"/>
            </a:rPr>
            <a:t>Igbineweka</a:t>
          </a:r>
          <a:r>
            <a:rPr lang="en-US" sz="1100" kern="1200" dirty="0">
              <a:latin typeface="Arial" panose="020B0604020202020204" pitchFamily="34" charset="0"/>
              <a:cs typeface="Arial" panose="020B0604020202020204" pitchFamily="34" charset="0"/>
            </a:rPr>
            <a:t>, N. E., Tshuma, N., &amp; Roy, N. B. (2021). Medical science must address health disparities amongst different ethnic groups. Nature Human </a:t>
          </a:r>
          <a:r>
            <a:rPr lang="en-US" sz="1100" kern="1200" dirty="0" err="1">
              <a:latin typeface="Arial" panose="020B0604020202020204" pitchFamily="34" charset="0"/>
              <a:cs typeface="Arial" panose="020B0604020202020204" pitchFamily="34" charset="0"/>
            </a:rPr>
            <a:t>Behaviour</a:t>
          </a:r>
          <a:r>
            <a:rPr lang="en-US" sz="1100" kern="1200" dirty="0">
              <a:latin typeface="Arial" panose="020B0604020202020204" pitchFamily="34" charset="0"/>
              <a:cs typeface="Arial" panose="020B0604020202020204" pitchFamily="34" charset="0"/>
            </a:rPr>
            <a:t>, 5(12), 1595-1597.(Online) Available at: https://doi.org/10.1038/s41562-021-01240-3. (Accessed:20/05/2023). </a:t>
          </a:r>
          <a:endParaRPr lang="en-GB" sz="1100" kern="1200" dirty="0">
            <a:latin typeface="Arial" panose="020B0604020202020204" pitchFamily="34" charset="0"/>
            <a:cs typeface="Arial" panose="020B0604020202020204" pitchFamily="34" charset="0"/>
          </a:endParaRPr>
        </a:p>
      </dsp:txBody>
      <dsp:txXfrm>
        <a:off x="23324" y="6031397"/>
        <a:ext cx="12145352" cy="43115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F6EB99-024F-40E3-8F0D-4917BE97639F}">
      <dsp:nvSpPr>
        <dsp:cNvPr id="0" name=""/>
        <dsp:cNvSpPr/>
      </dsp:nvSpPr>
      <dsp:spPr>
        <a:xfrm>
          <a:off x="0" y="5192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Petersen, J., </a:t>
          </a:r>
          <a:r>
            <a:rPr lang="en-US" sz="1100" kern="1200" dirty="0" err="1">
              <a:solidFill>
                <a:schemeClr val="tx1"/>
              </a:solidFill>
              <a:latin typeface="Arial" panose="020B0604020202020204" pitchFamily="34" charset="0"/>
              <a:cs typeface="Arial" panose="020B0604020202020204" pitchFamily="34" charset="0"/>
            </a:rPr>
            <a:t>Kandt</a:t>
          </a:r>
          <a:r>
            <a:rPr lang="en-US" sz="1100" kern="1200" dirty="0">
              <a:solidFill>
                <a:schemeClr val="tx1"/>
              </a:solidFill>
              <a:latin typeface="Arial" panose="020B0604020202020204" pitchFamily="34" charset="0"/>
              <a:cs typeface="Arial" panose="020B0604020202020204" pitchFamily="34" charset="0"/>
            </a:rPr>
            <a:t>, J. &amp; Longley, P.A. (2021) Ethnic inequalities in hospital admissions in England: an observational study. </a:t>
          </a:r>
          <a:r>
            <a:rPr lang="en-US" sz="1100" i="1" kern="1200" dirty="0">
              <a:solidFill>
                <a:schemeClr val="tx1"/>
              </a:solidFill>
              <a:latin typeface="Arial" panose="020B0604020202020204" pitchFamily="34" charset="0"/>
              <a:cs typeface="Arial" panose="020B0604020202020204" pitchFamily="34" charset="0"/>
            </a:rPr>
            <a:t>BMC Public Health </a:t>
          </a:r>
          <a:r>
            <a:rPr lang="en-US" sz="1100" kern="1200" dirty="0">
              <a:solidFill>
                <a:schemeClr val="tx1"/>
              </a:solidFill>
              <a:latin typeface="Arial" panose="020B0604020202020204" pitchFamily="34" charset="0"/>
              <a:cs typeface="Arial" panose="020B0604020202020204" pitchFamily="34" charset="0"/>
            </a:rPr>
            <a:t>21, 862 (2021). </a:t>
          </a:r>
          <a:r>
            <a:rPr lang="en-US" sz="1100" kern="1200" dirty="0">
              <a:solidFill>
                <a:schemeClr val="tx1"/>
              </a:solidFill>
              <a:latin typeface="Arial" panose="020B0604020202020204" pitchFamily="34" charset="0"/>
              <a:cs typeface="Arial" panose="020B0604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https://doi.org/10.1186/s12889-021-10923-5.(Accessed:20/08/2023)</a:t>
          </a:r>
          <a:r>
            <a:rPr lang="en-US" sz="1100" kern="1200" dirty="0">
              <a:solidFill>
                <a:schemeClr val="tx1"/>
              </a:solidFill>
              <a:latin typeface="Arial" panose="020B0604020202020204" pitchFamily="34" charset="0"/>
              <a:cs typeface="Arial" panose="020B0604020202020204" pitchFamily="34" charset="0"/>
            </a:rPr>
            <a:t>.</a:t>
          </a:r>
          <a:endParaRPr lang="en-GB" sz="1100" kern="1200" dirty="0">
            <a:solidFill>
              <a:schemeClr val="tx1"/>
            </a:solidFill>
            <a:latin typeface="Arial" panose="020B0604020202020204" pitchFamily="34" charset="0"/>
            <a:cs typeface="Arial" panose="020B0604020202020204" pitchFamily="34" charset="0"/>
          </a:endParaRPr>
        </a:p>
      </dsp:txBody>
      <dsp:txXfrm>
        <a:off x="20733" y="72659"/>
        <a:ext cx="12150532" cy="383244"/>
      </dsp:txXfrm>
    </dsp:sp>
    <dsp:sp modelId="{649C6FB5-8B69-45A7-9355-2EF2F714C3B4}">
      <dsp:nvSpPr>
        <dsp:cNvPr id="0" name=""/>
        <dsp:cNvSpPr/>
      </dsp:nvSpPr>
      <dsp:spPr>
        <a:xfrm>
          <a:off x="0" y="50831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Keeled University (2021) ‘Significant Racial Disparities Identified in Treatment of Heart Patients During First Wave of Covid-19’. (Online). Available at: https://www.keele.ac.uk/about/news/2021/march/medical-research/bame-patients-heart-attack.php. (Accessed:19/05/2023). </a:t>
          </a:r>
          <a:endParaRPr lang="en-GB" sz="1100" kern="1200" dirty="0">
            <a:solidFill>
              <a:schemeClr val="tx1"/>
            </a:solidFill>
            <a:latin typeface="Arial" panose="020B0604020202020204" pitchFamily="34" charset="0"/>
            <a:cs typeface="Arial" panose="020B0604020202020204" pitchFamily="34" charset="0"/>
          </a:endParaRPr>
        </a:p>
      </dsp:txBody>
      <dsp:txXfrm>
        <a:off x="20733" y="529049"/>
        <a:ext cx="12150532" cy="383244"/>
      </dsp:txXfrm>
    </dsp:sp>
    <dsp:sp modelId="{3A16876A-7674-41DC-A78F-FD935488796E}">
      <dsp:nvSpPr>
        <dsp:cNvPr id="0" name=""/>
        <dsp:cNvSpPr/>
      </dsp:nvSpPr>
      <dsp:spPr>
        <a:xfrm>
          <a:off x="0" y="96470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err="1">
              <a:solidFill>
                <a:schemeClr val="tx1"/>
              </a:solidFill>
              <a:latin typeface="Arial" panose="020B0604020202020204" pitchFamily="34" charset="0"/>
              <a:cs typeface="Arial" panose="020B0604020202020204" pitchFamily="34" charset="0"/>
            </a:rPr>
            <a:t>Lasser</a:t>
          </a:r>
          <a:r>
            <a:rPr lang="en-US" sz="1100" kern="1200" dirty="0">
              <a:solidFill>
                <a:schemeClr val="tx1"/>
              </a:solidFill>
              <a:latin typeface="Arial" panose="020B0604020202020204" pitchFamily="34" charset="0"/>
              <a:cs typeface="Arial" panose="020B0604020202020204" pitchFamily="34" charset="0"/>
            </a:rPr>
            <a:t> K.E, Himmelstein D.U, </a:t>
          </a:r>
          <a:r>
            <a:rPr lang="en-US" sz="1100" kern="1200" dirty="0" err="1">
              <a:solidFill>
                <a:schemeClr val="tx1"/>
              </a:solidFill>
              <a:latin typeface="Arial" panose="020B0604020202020204" pitchFamily="34" charset="0"/>
              <a:cs typeface="Arial" panose="020B0604020202020204" pitchFamily="34" charset="0"/>
            </a:rPr>
            <a:t>Woolhandler</a:t>
          </a:r>
          <a:r>
            <a:rPr lang="en-US" sz="1100" kern="1200" dirty="0">
              <a:solidFill>
                <a:schemeClr val="tx1"/>
              </a:solidFill>
              <a:latin typeface="Arial" panose="020B0604020202020204" pitchFamily="34" charset="0"/>
              <a:cs typeface="Arial" panose="020B0604020202020204" pitchFamily="34" charset="0"/>
            </a:rPr>
            <a:t> S. (2006). Access to care, health status, and health disparities in the United States and Canada: results of a cross-national population-based survey. </a:t>
          </a:r>
          <a:r>
            <a:rPr lang="en-US" sz="1100" i="1" kern="1200" dirty="0">
              <a:solidFill>
                <a:schemeClr val="tx1"/>
              </a:solidFill>
              <a:latin typeface="Arial" panose="020B0604020202020204" pitchFamily="34" charset="0"/>
              <a:cs typeface="Arial" panose="020B0604020202020204" pitchFamily="34" charset="0"/>
            </a:rPr>
            <a:t>Am J Public Health. </a:t>
          </a:r>
          <a:r>
            <a:rPr lang="en-US" sz="1100" kern="1200" dirty="0">
              <a:solidFill>
                <a:schemeClr val="tx1"/>
              </a:solidFill>
              <a:latin typeface="Arial" panose="020B0604020202020204" pitchFamily="34" charset="0"/>
              <a:cs typeface="Arial" panose="020B0604020202020204" pitchFamily="34" charset="0"/>
            </a:rPr>
            <a:t>2006 ; 96 ( 7 ): 1300 – 7 . </a:t>
          </a:r>
          <a:r>
            <a:rPr lang="en-US" sz="1100" kern="1200" dirty="0" err="1">
              <a:solidFill>
                <a:schemeClr val="tx1"/>
              </a:solidFill>
              <a:latin typeface="Arial" panose="020B0604020202020204" pitchFamily="34" charset="0"/>
              <a:cs typeface="Arial" panose="020B0604020202020204" pitchFamily="34" charset="0"/>
            </a:rPr>
            <a:t>Crossref</a:t>
          </a:r>
          <a:r>
            <a:rPr lang="en-US" sz="1100" kern="1200" dirty="0">
              <a:solidFill>
                <a:schemeClr val="tx1"/>
              </a:solidFill>
              <a:latin typeface="Arial" panose="020B0604020202020204" pitchFamily="34" charset="0"/>
              <a:cs typeface="Arial" panose="020B0604020202020204" pitchFamily="34" charset="0"/>
            </a:rPr>
            <a:t>, Medline, Google Scholar. (Accessed: 18/05/2023).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985439"/>
        <a:ext cx="12150532" cy="383244"/>
      </dsp:txXfrm>
    </dsp:sp>
    <dsp:sp modelId="{B9586404-2B9B-4192-9B9F-8219110A5AB2}">
      <dsp:nvSpPr>
        <dsp:cNvPr id="0" name=""/>
        <dsp:cNvSpPr/>
      </dsp:nvSpPr>
      <dsp:spPr>
        <a:xfrm>
          <a:off x="0" y="142109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err="1">
              <a:solidFill>
                <a:schemeClr val="tx1"/>
              </a:solidFill>
              <a:latin typeface="Arial" panose="020B0604020202020204" pitchFamily="34" charset="0"/>
              <a:cs typeface="Arial" panose="020B0604020202020204" pitchFamily="34" charset="0"/>
            </a:rPr>
            <a:t>Lehane</a:t>
          </a:r>
          <a:r>
            <a:rPr lang="en-US" sz="1100" kern="1200" dirty="0">
              <a:solidFill>
                <a:schemeClr val="tx1"/>
              </a:solidFill>
              <a:latin typeface="Arial" panose="020B0604020202020204" pitchFamily="34" charset="0"/>
              <a:cs typeface="Arial" panose="020B0604020202020204" pitchFamily="34" charset="0"/>
            </a:rPr>
            <a:t>, D., &amp; Campion, P. (2018). Interpreters: Why should the NHS provide them? The British journal of general practice: </a:t>
          </a:r>
          <a:r>
            <a:rPr lang="en-US" sz="1100" i="1" kern="1200" dirty="0">
              <a:solidFill>
                <a:schemeClr val="tx1"/>
              </a:solidFill>
              <a:latin typeface="Arial" panose="020B0604020202020204" pitchFamily="34" charset="0"/>
              <a:cs typeface="Arial" panose="020B0604020202020204" pitchFamily="34" charset="0"/>
            </a:rPr>
            <a:t>the journal of the Royal College of General Practitioners</a:t>
          </a:r>
          <a:r>
            <a:rPr lang="en-US" sz="1100" kern="1200" dirty="0">
              <a:solidFill>
                <a:schemeClr val="tx1"/>
              </a:solidFill>
              <a:latin typeface="Arial" panose="020B0604020202020204" pitchFamily="34" charset="0"/>
              <a:cs typeface="Arial" panose="020B0604020202020204" pitchFamily="34" charset="0"/>
            </a:rPr>
            <a:t>, 68(677), 564–565. https://doi.org/10.3399/bjgp18X699905. (Accessed: 19/06/2023).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1441829"/>
        <a:ext cx="12150532" cy="383244"/>
      </dsp:txXfrm>
    </dsp:sp>
    <dsp:sp modelId="{AC6FA467-8E1F-4B6D-9B67-B5F745B8F8E5}">
      <dsp:nvSpPr>
        <dsp:cNvPr id="0" name=""/>
        <dsp:cNvSpPr/>
      </dsp:nvSpPr>
      <dsp:spPr>
        <a:xfrm>
          <a:off x="0" y="187748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Mahmood, F., Acharya, D., Kumar, K., et al. (2021). Impact of COVID-19 pandemic on ethnic minority communities: a qualitative study on the perspectives of ethnic minority community leaders. BMJ open, 11(10), e050584. https://doi.org/10.1136</a:t>
          </a:r>
          <a:r>
            <a:rPr lang="en-US" sz="1100" i="1" kern="1200" dirty="0">
              <a:solidFill>
                <a:schemeClr val="tx1"/>
              </a:solidFill>
              <a:latin typeface="Arial" panose="020B0604020202020204" pitchFamily="34" charset="0"/>
              <a:cs typeface="Arial" panose="020B0604020202020204" pitchFamily="34" charset="0"/>
            </a:rPr>
            <a:t>/bmjopen-2021-050584</a:t>
          </a:r>
          <a:r>
            <a:rPr lang="en-US" sz="1100" kern="1200" dirty="0">
              <a:solidFill>
                <a:schemeClr val="tx1"/>
              </a:solidFill>
              <a:latin typeface="Arial" panose="020B0604020202020204" pitchFamily="34" charset="0"/>
              <a:cs typeface="Arial" panose="020B0604020202020204" pitchFamily="34" charset="0"/>
            </a:rPr>
            <a:t>. (Accessed: 22/06/2023.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1898219"/>
        <a:ext cx="12150532" cy="383244"/>
      </dsp:txXfrm>
    </dsp:sp>
    <dsp:sp modelId="{40CDBBCE-8A1D-47B6-B297-B700F59A0C78}">
      <dsp:nvSpPr>
        <dsp:cNvPr id="0" name=""/>
        <dsp:cNvSpPr/>
      </dsp:nvSpPr>
      <dsp:spPr>
        <a:xfrm>
          <a:off x="0" y="233387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NHS Digital (2022) ‘Why digital inclusion matters to health and social care’. (Online). Available </a:t>
          </a:r>
          <a:r>
            <a:rPr lang="en-US" sz="1100" kern="1200" dirty="0" err="1">
              <a:solidFill>
                <a:schemeClr val="tx1"/>
              </a:solidFill>
              <a:latin typeface="Arial" panose="020B0604020202020204" pitchFamily="34" charset="0"/>
              <a:cs typeface="Arial" panose="020B0604020202020204" pitchFamily="34" charset="0"/>
            </a:rPr>
            <a:t>at:https</a:t>
          </a:r>
          <a:r>
            <a:rPr lang="en-US" sz="1100" kern="1200" dirty="0">
              <a:solidFill>
                <a:schemeClr val="tx1"/>
              </a:solidFill>
              <a:latin typeface="Arial" panose="020B0604020202020204" pitchFamily="34" charset="0"/>
              <a:cs typeface="Arial" panose="020B0604020202020204" pitchFamily="34" charset="0"/>
            </a:rPr>
            <a:t>://digital.nhs.uk/about-</a:t>
          </a:r>
          <a:r>
            <a:rPr lang="en-US" sz="1100" kern="1200" dirty="0" err="1">
              <a:solidFill>
                <a:schemeClr val="tx1"/>
              </a:solidFill>
              <a:latin typeface="Arial" panose="020B0604020202020204" pitchFamily="34" charset="0"/>
              <a:cs typeface="Arial" panose="020B0604020202020204" pitchFamily="34" charset="0"/>
            </a:rPr>
            <a:t>nhs</a:t>
          </a:r>
          <a:r>
            <a:rPr lang="en-US" sz="1100" kern="1200" dirty="0">
              <a:solidFill>
                <a:schemeClr val="tx1"/>
              </a:solidFill>
              <a:latin typeface="Arial" panose="020B0604020202020204" pitchFamily="34" charset="0"/>
              <a:cs typeface="Arial" panose="020B0604020202020204" pitchFamily="34" charset="0"/>
            </a:rPr>
            <a:t>-digital/corporate-information-and-documents/digital-inclusion/digital-inclusion-in-health-and-social-care.(Accessed:20/08/2023). </a:t>
          </a:r>
          <a:endParaRPr lang="en-GB" sz="1100" kern="1200" dirty="0">
            <a:solidFill>
              <a:schemeClr val="tx1"/>
            </a:solidFill>
            <a:latin typeface="Arial" panose="020B0604020202020204" pitchFamily="34" charset="0"/>
            <a:cs typeface="Arial" panose="020B0604020202020204" pitchFamily="34" charset="0"/>
          </a:endParaRPr>
        </a:p>
      </dsp:txBody>
      <dsp:txXfrm>
        <a:off x="20733" y="2354609"/>
        <a:ext cx="12150532" cy="383244"/>
      </dsp:txXfrm>
    </dsp:sp>
    <dsp:sp modelId="{29676356-3C0C-4202-A278-BC7018312830}">
      <dsp:nvSpPr>
        <dsp:cNvPr id="0" name=""/>
        <dsp:cNvSpPr/>
      </dsp:nvSpPr>
      <dsp:spPr>
        <a:xfrm>
          <a:off x="0" y="279026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NHS England (2018) Improving access for all: reducing inequalities in access to general practice services. (Online). Available at: https://www.england.nhs.uk/wp-content/uploads/2017/07/inequalities-resource-sep-2018.pdf. (Accessed:14/07/2023). </a:t>
          </a:r>
          <a:endParaRPr lang="en-GB" sz="1100" kern="1200" dirty="0">
            <a:solidFill>
              <a:schemeClr val="tx1"/>
            </a:solidFill>
            <a:latin typeface="Arial" panose="020B0604020202020204" pitchFamily="34" charset="0"/>
            <a:cs typeface="Arial" panose="020B0604020202020204" pitchFamily="34" charset="0"/>
          </a:endParaRPr>
        </a:p>
      </dsp:txBody>
      <dsp:txXfrm>
        <a:off x="20733" y="2810999"/>
        <a:ext cx="12150532" cy="383244"/>
      </dsp:txXfrm>
    </dsp:sp>
    <dsp:sp modelId="{673119EF-85D6-4F17-824F-D13D6E87222D}">
      <dsp:nvSpPr>
        <dsp:cNvPr id="0" name=""/>
        <dsp:cNvSpPr/>
      </dsp:nvSpPr>
      <dsp:spPr>
        <a:xfrm>
          <a:off x="0" y="324665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err="1">
              <a:solidFill>
                <a:schemeClr val="tx1"/>
              </a:solidFill>
              <a:latin typeface="Arial" panose="020B0604020202020204" pitchFamily="34" charset="0"/>
              <a:cs typeface="Arial" panose="020B0604020202020204" pitchFamily="34" charset="0"/>
            </a:rPr>
            <a:t>Nikolopoulou</a:t>
          </a:r>
          <a:r>
            <a:rPr lang="en-US" sz="1100" kern="1200" dirty="0">
              <a:solidFill>
                <a:schemeClr val="tx1"/>
              </a:solidFill>
              <a:latin typeface="Arial" panose="020B0604020202020204" pitchFamily="34" charset="0"/>
              <a:cs typeface="Arial" panose="020B0604020202020204" pitchFamily="34" charset="0"/>
            </a:rPr>
            <a:t>, K. (2022) Inclusion and Exclusion Criteria | Examples &amp; Definition. (Online). Available at: https://www.scribbr.com/methodology/inclusion-exclusion-criteria/. (Accessed:29/06/2023).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3267389"/>
        <a:ext cx="12150532" cy="383244"/>
      </dsp:txXfrm>
    </dsp:sp>
    <dsp:sp modelId="{3B8EC4B1-2403-45F6-AEC0-421C3A3582A2}">
      <dsp:nvSpPr>
        <dsp:cNvPr id="0" name=""/>
        <dsp:cNvSpPr/>
      </dsp:nvSpPr>
      <dsp:spPr>
        <a:xfrm>
          <a:off x="0" y="370304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Magadi, J. P., &amp; Magadi, M. A. (2022). ‘Ethnic inequalities in patient satisfaction with primary health care in England’: Evidence from recent General Practitioner Patient Surveys (GPPS). </a:t>
          </a:r>
          <a:r>
            <a:rPr lang="en-US" sz="1100" kern="1200" dirty="0" err="1">
              <a:solidFill>
                <a:schemeClr val="tx1"/>
              </a:solidFill>
              <a:latin typeface="Arial" panose="020B0604020202020204" pitchFamily="34" charset="0"/>
              <a:cs typeface="Arial" panose="020B0604020202020204" pitchFamily="34" charset="0"/>
            </a:rPr>
            <a:t>PloS</a:t>
          </a:r>
          <a:r>
            <a:rPr lang="en-US" sz="1100" kern="1200" dirty="0">
              <a:solidFill>
                <a:schemeClr val="tx1"/>
              </a:solidFill>
              <a:latin typeface="Arial" panose="020B0604020202020204" pitchFamily="34" charset="0"/>
              <a:cs typeface="Arial" panose="020B0604020202020204" pitchFamily="34" charset="0"/>
            </a:rPr>
            <a:t> one, </a:t>
          </a:r>
          <a:r>
            <a:rPr lang="en-US" sz="1100" kern="1200" dirty="0" err="1">
              <a:solidFill>
                <a:schemeClr val="tx1"/>
              </a:solidFill>
              <a:latin typeface="Arial" panose="020B0604020202020204" pitchFamily="34" charset="0"/>
              <a:cs typeface="Arial" panose="020B0604020202020204" pitchFamily="34" charset="0"/>
            </a:rPr>
            <a:t>Avaialble</a:t>
          </a:r>
          <a:r>
            <a:rPr lang="en-US" sz="1100" kern="1200" dirty="0">
              <a:solidFill>
                <a:schemeClr val="tx1"/>
              </a:solidFill>
              <a:latin typeface="Arial" panose="020B0604020202020204" pitchFamily="34" charset="0"/>
              <a:cs typeface="Arial" panose="020B0604020202020204" pitchFamily="34" charset="0"/>
            </a:rPr>
            <a:t> at: https://doi.org/10.1371</a:t>
          </a:r>
          <a:r>
            <a:rPr lang="en-US" sz="1100" i="1" kern="1200" dirty="0">
              <a:solidFill>
                <a:schemeClr val="tx1"/>
              </a:solidFill>
              <a:latin typeface="Arial" panose="020B0604020202020204" pitchFamily="34" charset="0"/>
              <a:cs typeface="Arial" panose="020B0604020202020204" pitchFamily="34" charset="0"/>
            </a:rPr>
            <a:t>/journal.pone</a:t>
          </a:r>
          <a:r>
            <a:rPr lang="en-US" sz="1100" kern="1200" dirty="0">
              <a:solidFill>
                <a:schemeClr val="tx1"/>
              </a:solidFill>
              <a:latin typeface="Arial" panose="020B0604020202020204" pitchFamily="34" charset="0"/>
              <a:cs typeface="Arial" panose="020B0604020202020204" pitchFamily="34" charset="0"/>
            </a:rPr>
            <a:t>.0270775. (Accessed:25/06/2023).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3723779"/>
        <a:ext cx="12150532" cy="383244"/>
      </dsp:txXfrm>
    </dsp:sp>
    <dsp:sp modelId="{A4FCB97C-B620-4089-B5A8-1853DB67414F}">
      <dsp:nvSpPr>
        <dsp:cNvPr id="0" name=""/>
        <dsp:cNvSpPr/>
      </dsp:nvSpPr>
      <dsp:spPr>
        <a:xfrm>
          <a:off x="0" y="415943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Shaw, M., Thomas, B., Smith, G.D. et al. (2008), The Grim Reaper’s Road Map: An Atlas of Mortality in Britain. (Online). (Accessed: 10/05/2023). </a:t>
          </a:r>
          <a:endParaRPr lang="en-GB" sz="1100" kern="1200" dirty="0">
            <a:solidFill>
              <a:schemeClr val="tx1"/>
            </a:solidFill>
            <a:latin typeface="Arial" panose="020B0604020202020204" pitchFamily="34" charset="0"/>
            <a:cs typeface="Arial" panose="020B0604020202020204" pitchFamily="34" charset="0"/>
          </a:endParaRPr>
        </a:p>
      </dsp:txBody>
      <dsp:txXfrm>
        <a:off x="20733" y="4180169"/>
        <a:ext cx="12150532" cy="383244"/>
      </dsp:txXfrm>
    </dsp:sp>
    <dsp:sp modelId="{7179F86C-7FC7-4B17-AD20-B1632023A57E}">
      <dsp:nvSpPr>
        <dsp:cNvPr id="0" name=""/>
        <dsp:cNvSpPr/>
      </dsp:nvSpPr>
      <dsp:spPr>
        <a:xfrm>
          <a:off x="0" y="461582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Smith NR, Kelly YJ, </a:t>
          </a:r>
          <a:r>
            <a:rPr lang="en-US" sz="1100" kern="1200" dirty="0" err="1">
              <a:solidFill>
                <a:schemeClr val="tx1"/>
              </a:solidFill>
              <a:latin typeface="Arial" panose="020B0604020202020204" pitchFamily="34" charset="0"/>
              <a:cs typeface="Arial" panose="020B0604020202020204" pitchFamily="34" charset="0"/>
            </a:rPr>
            <a:t>Nazroo</a:t>
          </a:r>
          <a:r>
            <a:rPr lang="en-US" sz="1100" kern="1200" dirty="0">
              <a:solidFill>
                <a:schemeClr val="tx1"/>
              </a:solidFill>
              <a:latin typeface="Arial" panose="020B0604020202020204" pitchFamily="34" charset="0"/>
              <a:cs typeface="Arial" panose="020B0604020202020204" pitchFamily="34" charset="0"/>
            </a:rPr>
            <a:t> JY. (2009) Intergenerational continuities of ethnic inequalities in general health in England. (Online</a:t>
          </a:r>
          <a:r>
            <a:rPr lang="en-US" sz="1100" i="1" kern="1200" dirty="0">
              <a:solidFill>
                <a:schemeClr val="tx1"/>
              </a:solidFill>
              <a:latin typeface="Arial" panose="020B0604020202020204" pitchFamily="34" charset="0"/>
              <a:cs typeface="Arial" panose="020B0604020202020204" pitchFamily="34" charset="0"/>
            </a:rPr>
            <a:t>). J Epidemiol Community Health </a:t>
          </a:r>
          <a:r>
            <a:rPr lang="en-US" sz="1100" kern="1200" dirty="0">
              <a:solidFill>
                <a:schemeClr val="tx1"/>
              </a:solidFill>
              <a:latin typeface="Arial" panose="020B0604020202020204" pitchFamily="34" charset="0"/>
              <a:cs typeface="Arial" panose="020B0604020202020204" pitchFamily="34" charset="0"/>
            </a:rPr>
            <a:t>2009;63:253–8. (Accessed: 19/05/2023). </a:t>
          </a:r>
          <a:endParaRPr lang="en-GB" sz="1100" kern="1200" dirty="0">
            <a:solidFill>
              <a:schemeClr val="tx1"/>
            </a:solidFill>
            <a:latin typeface="Arial" panose="020B0604020202020204" pitchFamily="34" charset="0"/>
            <a:cs typeface="Arial" panose="020B0604020202020204" pitchFamily="34" charset="0"/>
          </a:endParaRPr>
        </a:p>
      </dsp:txBody>
      <dsp:txXfrm>
        <a:off x="20733" y="4636559"/>
        <a:ext cx="12150532" cy="383244"/>
      </dsp:txXfrm>
    </dsp:sp>
    <dsp:sp modelId="{AE55C76A-6B05-4204-803F-2463A2B8E1DA}">
      <dsp:nvSpPr>
        <dsp:cNvPr id="0" name=""/>
        <dsp:cNvSpPr/>
      </dsp:nvSpPr>
      <dsp:spPr>
        <a:xfrm>
          <a:off x="0" y="507221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The Health Foundation (2022) ‘Building public understanding of health and health inequalities’.(Online). Available at: https://www.health.org.uk/publications/long-reads/building-public-understanding-of-health-and-health-inequalities. (Accessed:20/02/2023).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5092949"/>
        <a:ext cx="12150532" cy="383244"/>
      </dsp:txXfrm>
    </dsp:sp>
    <dsp:sp modelId="{080A295F-650A-4399-8246-C509452F1103}">
      <dsp:nvSpPr>
        <dsp:cNvPr id="0" name=""/>
        <dsp:cNvSpPr/>
      </dsp:nvSpPr>
      <dsp:spPr>
        <a:xfrm>
          <a:off x="0" y="5528606"/>
          <a:ext cx="12191998" cy="424710"/>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Townsend, P. and Davidson, N. (1982) Inequalities in Health: The Black Report. Penguin, London. (Accessed: 19/05/2023).</a:t>
          </a:r>
          <a:endParaRPr lang="en-GB" sz="1100" kern="1200" dirty="0">
            <a:solidFill>
              <a:schemeClr val="tx1"/>
            </a:solidFill>
            <a:latin typeface="Arial" panose="020B0604020202020204" pitchFamily="34" charset="0"/>
            <a:cs typeface="Arial" panose="020B0604020202020204" pitchFamily="34" charset="0"/>
          </a:endParaRPr>
        </a:p>
      </dsp:txBody>
      <dsp:txXfrm>
        <a:off x="20733" y="5549339"/>
        <a:ext cx="12150532" cy="383244"/>
      </dsp:txXfrm>
    </dsp:sp>
    <dsp:sp modelId="{B7E9B356-EFF5-4437-B92C-DDF5A1FC52A8}">
      <dsp:nvSpPr>
        <dsp:cNvPr id="0" name=""/>
        <dsp:cNvSpPr/>
      </dsp:nvSpPr>
      <dsp:spPr>
        <a:xfrm>
          <a:off x="0" y="5984996"/>
          <a:ext cx="12191998" cy="524826"/>
        </a:xfrm>
        <a:prstGeom prst="roundRect">
          <a:avLst/>
        </a:prstGeom>
        <a:gradFill rotWithShape="0">
          <a:gsLst>
            <a:gs pos="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solidFill>
                <a:schemeClr val="tx1"/>
              </a:solidFill>
              <a:latin typeface="Arial" panose="020B0604020202020204" pitchFamily="34" charset="0"/>
              <a:cs typeface="Arial" panose="020B0604020202020204" pitchFamily="34" charset="0"/>
            </a:rPr>
            <a:t>University of Derby (2023) ‘Literature Reviews’: systematic searching at various levels. </a:t>
          </a:r>
          <a:r>
            <a:rPr lang="en-US" sz="1100" kern="1200" dirty="0" err="1">
              <a:solidFill>
                <a:schemeClr val="tx1"/>
              </a:solidFill>
              <a:latin typeface="Arial" panose="020B0604020202020204" pitchFamily="34" charset="0"/>
              <a:cs typeface="Arial" panose="020B0604020202020204" pitchFamily="34" charset="0"/>
            </a:rPr>
            <a:t>Avaialble</a:t>
          </a:r>
          <a:r>
            <a:rPr lang="en-US" sz="1100" kern="1200" dirty="0">
              <a:solidFill>
                <a:schemeClr val="tx1"/>
              </a:solidFill>
              <a:latin typeface="Arial" panose="020B0604020202020204" pitchFamily="34" charset="0"/>
              <a:cs typeface="Arial" panose="020B0604020202020204" pitchFamily="34" charset="0"/>
            </a:rPr>
            <a:t> at: https://libguides.derby.ac.uk/c.php?g=689379&amp;p=4934649. (Accessed:29/06/2023). </a:t>
          </a:r>
          <a:endParaRPr lang="en-GB" sz="1100" kern="1200" dirty="0">
            <a:solidFill>
              <a:schemeClr val="tx1"/>
            </a:solidFill>
            <a:latin typeface="Arial" panose="020B0604020202020204" pitchFamily="34" charset="0"/>
            <a:cs typeface="Arial" panose="020B0604020202020204" pitchFamily="34" charset="0"/>
          </a:endParaRPr>
        </a:p>
      </dsp:txBody>
      <dsp:txXfrm>
        <a:off x="25620" y="6010616"/>
        <a:ext cx="12140758" cy="473586"/>
      </dsp:txXfrm>
    </dsp:sp>
    <dsp:sp modelId="{61117BE4-BD2D-4E9F-9816-5F97984CF05D}">
      <dsp:nvSpPr>
        <dsp:cNvPr id="0" name=""/>
        <dsp:cNvSpPr/>
      </dsp:nvSpPr>
      <dsp:spPr>
        <a:xfrm>
          <a:off x="0" y="6556744"/>
          <a:ext cx="12191998" cy="785072"/>
        </a:xfrm>
        <a:prstGeom prst="roundRect">
          <a:avLst/>
        </a:prstGeom>
        <a:gradFill rotWithShape="0">
          <a:gsLst>
            <a:gs pos="97000">
              <a:schemeClr val="accent1">
                <a:hueOff val="0"/>
                <a:satOff val="0"/>
                <a:lumOff val="0"/>
                <a:alphaOff val="0"/>
                <a:tint val="60000"/>
                <a:lumMod val="104000"/>
              </a:schemeClr>
            </a:gs>
            <a:gs pos="100000">
              <a:schemeClr val="accent1">
                <a:hueOff val="0"/>
                <a:satOff val="0"/>
                <a:lumOff val="0"/>
                <a:alphaOff val="0"/>
                <a:tint val="84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err="1">
              <a:solidFill>
                <a:schemeClr val="tx1"/>
              </a:solidFill>
              <a:latin typeface="Arial" panose="020B0604020202020204" pitchFamily="34" charset="0"/>
              <a:cs typeface="Arial" panose="020B0604020202020204" pitchFamily="34" charset="0"/>
            </a:rPr>
            <a:t>Zeh</a:t>
          </a:r>
          <a:r>
            <a:rPr lang="en-US" sz="1100" kern="1200" dirty="0">
              <a:solidFill>
                <a:schemeClr val="tx1"/>
              </a:solidFill>
              <a:latin typeface="Arial" panose="020B0604020202020204" pitchFamily="34" charset="0"/>
              <a:cs typeface="Arial" panose="020B0604020202020204" pitchFamily="34" charset="0"/>
            </a:rPr>
            <a:t>, P., </a:t>
          </a:r>
          <a:r>
            <a:rPr lang="en-US" sz="1100" kern="1200" dirty="0" err="1">
              <a:solidFill>
                <a:schemeClr val="tx1"/>
              </a:solidFill>
              <a:latin typeface="Arial" panose="020B0604020202020204" pitchFamily="34" charset="0"/>
              <a:cs typeface="Arial" panose="020B0604020202020204" pitchFamily="34" charset="0"/>
            </a:rPr>
            <a:t>Cannaby</a:t>
          </a:r>
          <a:r>
            <a:rPr lang="en-US" sz="1100" kern="1200" dirty="0">
              <a:solidFill>
                <a:schemeClr val="tx1"/>
              </a:solidFill>
              <a:latin typeface="Arial" panose="020B0604020202020204" pitchFamily="34" charset="0"/>
              <a:cs typeface="Arial" panose="020B0604020202020204" pitchFamily="34" charset="0"/>
            </a:rPr>
            <a:t>, A. M., Sandhu, H. K., et al. (2018). A cross-sectional survey of general practice health workers' perceptions of providing culturally competent services to ethnic minority people with diabetes</a:t>
          </a:r>
          <a:r>
            <a:rPr lang="en-US" sz="1100" i="1" kern="1200" dirty="0">
              <a:solidFill>
                <a:schemeClr val="tx1"/>
              </a:solidFill>
              <a:latin typeface="Arial" panose="020B0604020202020204" pitchFamily="34" charset="0"/>
              <a:cs typeface="Arial" panose="020B0604020202020204" pitchFamily="34" charset="0"/>
            </a:rPr>
            <a:t>. Primary care diabetes</a:t>
          </a:r>
          <a:r>
            <a:rPr lang="en-US" sz="1100" kern="1200" dirty="0">
              <a:solidFill>
                <a:schemeClr val="tx1"/>
              </a:solidFill>
              <a:latin typeface="Arial" panose="020B0604020202020204" pitchFamily="34" charset="0"/>
              <a:cs typeface="Arial" panose="020B0604020202020204" pitchFamily="34" charset="0"/>
            </a:rPr>
            <a:t>, 12(6), 501–509. Available at: https://doi.org/10.1016/j.pcd.2018.07.016. (Accessed:07/08/2023).</a:t>
          </a:r>
          <a:endParaRPr lang="en-GB" sz="1100" kern="1200" dirty="0">
            <a:solidFill>
              <a:schemeClr val="tx1"/>
            </a:solidFill>
            <a:latin typeface="Arial" panose="020B0604020202020204" pitchFamily="34" charset="0"/>
            <a:cs typeface="Arial" panose="020B0604020202020204" pitchFamily="34" charset="0"/>
          </a:endParaRPr>
        </a:p>
      </dsp:txBody>
      <dsp:txXfrm>
        <a:off x="38324" y="6595068"/>
        <a:ext cx="12115350" cy="7084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ACC95-E0B4-4922-A092-A62CFEFFBE61}" type="datetimeFigureOut">
              <a:rPr lang="en-GB" smtClean="0"/>
              <a:t>11/09/2023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5CF9C3-9523-47D1-BEE0-A443388903A5}" type="slidenum">
              <a:rPr lang="en-GB" smtClean="0"/>
              <a:t>‹#›</a:t>
            </a:fld>
            <a:endParaRPr lang="en-GB"/>
          </a:p>
        </p:txBody>
      </p:sp>
    </p:spTree>
    <p:extLst>
      <p:ext uri="{BB962C8B-B14F-4D97-AF65-F5344CB8AC3E}">
        <p14:creationId xmlns:p14="http://schemas.microsoft.com/office/powerpoint/2010/main" val="39280873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5CF9C3-9523-47D1-BEE0-A443388903A5}" type="slidenum">
              <a:rPr lang="en-GB" smtClean="0"/>
              <a:t>13</a:t>
            </a:fld>
            <a:endParaRPr lang="en-GB"/>
          </a:p>
        </p:txBody>
      </p:sp>
    </p:spTree>
    <p:extLst>
      <p:ext uri="{BB962C8B-B14F-4D97-AF65-F5344CB8AC3E}">
        <p14:creationId xmlns:p14="http://schemas.microsoft.com/office/powerpoint/2010/main" val="2893296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5CF9C3-9523-47D1-BEE0-A443388903A5}" type="slidenum">
              <a:rPr lang="en-GB" smtClean="0"/>
              <a:t>15</a:t>
            </a:fld>
            <a:endParaRPr lang="en-GB"/>
          </a:p>
        </p:txBody>
      </p:sp>
    </p:spTree>
    <p:extLst>
      <p:ext uri="{BB962C8B-B14F-4D97-AF65-F5344CB8AC3E}">
        <p14:creationId xmlns:p14="http://schemas.microsoft.com/office/powerpoint/2010/main" val="322172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5CF9C3-9523-47D1-BEE0-A443388903A5}" type="slidenum">
              <a:rPr lang="en-GB" smtClean="0"/>
              <a:t>16</a:t>
            </a:fld>
            <a:endParaRPr lang="en-GB"/>
          </a:p>
        </p:txBody>
      </p:sp>
    </p:spTree>
    <p:extLst>
      <p:ext uri="{BB962C8B-B14F-4D97-AF65-F5344CB8AC3E}">
        <p14:creationId xmlns:p14="http://schemas.microsoft.com/office/powerpoint/2010/main" val="4258377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328193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2898204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412793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885065-3791-4C15-8C9B-3D2C7614724A}"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3020176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885065-3791-4C15-8C9B-3D2C7614724A}" type="datetimeFigureOut">
              <a:rPr lang="en-GB" smtClean="0"/>
              <a:t>11/09/2023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513225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885065-3791-4C15-8C9B-3D2C7614724A}" type="datetimeFigureOut">
              <a:rPr lang="en-GB" smtClean="0"/>
              <a:t>11/09/2023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209881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885065-3791-4C15-8C9B-3D2C7614724A}" type="datetimeFigureOut">
              <a:rPr lang="en-GB" smtClean="0"/>
              <a:t>11/09/2023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455888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885065-3791-4C15-8C9B-3D2C7614724A}"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75304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885065-3791-4C15-8C9B-3D2C7614724A}"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2484906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885065-3791-4C15-8C9B-3D2C7614724A}"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3205397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722672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2874208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2824839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7127083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39854177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1407479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885065-3791-4C15-8C9B-3D2C7614724A}"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8579C6-BCAD-4E92-9F6C-8B501F80013D}" type="slidenum">
              <a:rPr lang="en-GB" smtClean="0"/>
              <a:t>‹#›</a:t>
            </a:fld>
            <a:endParaRPr lang="en-GB"/>
          </a:p>
        </p:txBody>
      </p:sp>
    </p:spTree>
    <p:extLst>
      <p:ext uri="{BB962C8B-B14F-4D97-AF65-F5344CB8AC3E}">
        <p14:creationId xmlns:p14="http://schemas.microsoft.com/office/powerpoint/2010/main" val="951500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9885065-3791-4C15-8C9B-3D2C7614724A}" type="datetimeFigureOut">
              <a:rPr lang="en-GB" smtClean="0"/>
              <a:t>11/09/2023</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18579C6-BCAD-4E92-9F6C-8B501F80013D}" type="slidenum">
              <a:rPr lang="en-GB" smtClean="0"/>
              <a:t>‹#›</a:t>
            </a:fld>
            <a:endParaRPr lang="en-GB"/>
          </a:p>
        </p:txBody>
      </p:sp>
    </p:spTree>
    <p:extLst>
      <p:ext uri="{BB962C8B-B14F-4D97-AF65-F5344CB8AC3E}">
        <p14:creationId xmlns:p14="http://schemas.microsoft.com/office/powerpoint/2010/main" val="1034612341"/>
      </p:ext>
    </p:extLst>
  </p:cSld>
  <p:clrMap bg1="lt1" tx1="dk1" bg2="lt2" tx2="dk2" accent1="accent1" accent2="accent2" accent3="accent3" accent4="accent4" accent5="accent5" accent6="accent6" hlink="hlink" folHlink="folHlink"/>
  <p:sldLayoutIdLst>
    <p:sldLayoutId id="2147484175" r:id="rId1"/>
    <p:sldLayoutId id="2147484176" r:id="rId2"/>
    <p:sldLayoutId id="2147484177" r:id="rId3"/>
    <p:sldLayoutId id="2147484178" r:id="rId4"/>
    <p:sldLayoutId id="2147484179" r:id="rId5"/>
    <p:sldLayoutId id="2147484180" r:id="rId6"/>
    <p:sldLayoutId id="2147484181" r:id="rId7"/>
    <p:sldLayoutId id="2147484182" r:id="rId8"/>
    <p:sldLayoutId id="2147484183" r:id="rId9"/>
    <p:sldLayoutId id="2147484184" r:id="rId10"/>
    <p:sldLayoutId id="2147484185" r:id="rId11"/>
    <p:sldLayoutId id="2147484186" r:id="rId12"/>
    <p:sldLayoutId id="2147484187" r:id="rId13"/>
    <p:sldLayoutId id="2147484188" r:id="rId14"/>
    <p:sldLayoutId id="2147484189" r:id="rId15"/>
    <p:sldLayoutId id="2147484190" r:id="rId16"/>
    <p:sldLayoutId id="214748419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28AD-10A8-48C6-B38E-86DB4CA62EB8}"/>
              </a:ext>
            </a:extLst>
          </p:cNvPr>
          <p:cNvSpPr>
            <a:spLocks noGrp="1"/>
          </p:cNvSpPr>
          <p:nvPr>
            <p:ph type="ctrTitle"/>
          </p:nvPr>
        </p:nvSpPr>
        <p:spPr>
          <a:xfrm>
            <a:off x="1927274" y="1"/>
            <a:ext cx="8717619" cy="3428999"/>
          </a:xfrm>
        </p:spPr>
        <p:txBody>
          <a:bodyPr>
            <a:normAutofit/>
          </a:bodyPr>
          <a:lstStyle/>
          <a:p>
            <a:pPr algn="ctr"/>
            <a:r>
              <a:rPr lang="en-US" sz="3200" dirty="0">
                <a:latin typeface="Arial" panose="020B0604020202020204" pitchFamily="34" charset="0"/>
                <a:cs typeface="Arial" panose="020B0604020202020204" pitchFamily="34" charset="0"/>
              </a:rPr>
              <a:t>ERKAN PACA Student ID: 2010132</a:t>
            </a:r>
            <a:br>
              <a:rPr lang="en-US" sz="3200" dirty="0">
                <a:latin typeface="Arial" panose="020B0604020202020204" pitchFamily="34" charset="0"/>
                <a:cs typeface="Arial" panose="020B0604020202020204" pitchFamily="34" charset="0"/>
              </a:rPr>
            </a:br>
            <a:r>
              <a:rPr lang="en-US" sz="3200" dirty="0">
                <a:latin typeface="Arial" panose="020B0604020202020204" pitchFamily="34" charset="0"/>
                <a:cs typeface="Arial" panose="020B0604020202020204" pitchFamily="34" charset="0"/>
              </a:rPr>
              <a:t>BMHP6020-LONDON</a:t>
            </a:r>
            <a:endParaRPr lang="en-GB" sz="3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EC268692-6654-43BA-9158-48FBAA26BA3C}"/>
              </a:ext>
            </a:extLst>
          </p:cNvPr>
          <p:cNvSpPr>
            <a:spLocks noGrp="1"/>
          </p:cNvSpPr>
          <p:nvPr>
            <p:ph type="subTitle" idx="1"/>
          </p:nvPr>
        </p:nvSpPr>
        <p:spPr>
          <a:xfrm>
            <a:off x="2785403" y="3996267"/>
            <a:ext cx="8717619" cy="2616198"/>
          </a:xfrm>
        </p:spPr>
        <p:txBody>
          <a:bodyPr/>
          <a:lstStyle/>
          <a:p>
            <a:pPr marL="548640" marR="548640" algn="ctr">
              <a:lnSpc>
                <a:spcPct val="150000"/>
              </a:lnSpc>
              <a:spcBef>
                <a:spcPts val="1000"/>
              </a:spcBef>
              <a:spcAft>
                <a:spcPts val="800"/>
              </a:spcAft>
            </a:pPr>
            <a:r>
              <a:rPr lang="en-GB" sz="2000" b="1" dirty="0">
                <a:solidFill>
                  <a:srgbClr val="404040"/>
                </a:solidFill>
                <a:effectLst/>
                <a:latin typeface="Arial Black" panose="020B0A04020102020204" pitchFamily="34" charset="0"/>
                <a:ea typeface="Calibri Light" panose="020F0302020204030204" pitchFamily="34" charset="0"/>
                <a:cs typeface="Arial" panose="020B0604020202020204" pitchFamily="34" charset="0"/>
              </a:rPr>
              <a:t>‘Health Inequalities and How to promote better healthcare access for Black, Asian, and Ethnic Minority (BAME) community people living in the </a:t>
            </a:r>
            <a:r>
              <a:rPr lang="en-GB" sz="2000" b="1">
                <a:solidFill>
                  <a:srgbClr val="404040"/>
                </a:solidFill>
                <a:effectLst/>
                <a:latin typeface="Arial Black" panose="020B0A04020102020204" pitchFamily="34" charset="0"/>
                <a:ea typeface="Calibri Light" panose="020F0302020204030204" pitchFamily="34" charset="0"/>
                <a:cs typeface="Arial" panose="020B0604020202020204" pitchFamily="34" charset="0"/>
              </a:rPr>
              <a:t>United Kingdom’ </a:t>
            </a:r>
            <a:r>
              <a:rPr lang="en-GB" sz="2000" b="1" dirty="0">
                <a:solidFill>
                  <a:srgbClr val="404040"/>
                </a:solidFill>
                <a:effectLst/>
                <a:latin typeface="Arial Black" panose="020B0A04020102020204" pitchFamily="34" charset="0"/>
                <a:ea typeface="Calibri Light" panose="020F0302020204030204" pitchFamily="34" charset="0"/>
                <a:cs typeface="Arial" panose="020B0604020202020204" pitchFamily="34" charset="0"/>
              </a:rPr>
              <a:t>(UK)</a:t>
            </a:r>
            <a:endParaRPr lang="en-GB" sz="2000" dirty="0">
              <a:solidFill>
                <a:srgbClr val="404040"/>
              </a:solidFill>
              <a:effectLst/>
              <a:latin typeface="Arial Black" panose="020B0A04020102020204" pitchFamily="34" charset="0"/>
              <a:ea typeface="Calibri Light" panose="020F0302020204030204" pitchFamily="34" charset="0"/>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EE882D6E-B9E3-4DAA-ADD5-3DB1865D75E8}"/>
              </a:ext>
            </a:extLst>
          </p:cNvPr>
          <p:cNvPicPr>
            <a:picLocks noChangeAspect="1"/>
          </p:cNvPicPr>
          <p:nvPr/>
        </p:nvPicPr>
        <p:blipFill>
          <a:blip r:embed="rId2"/>
          <a:stretch>
            <a:fillRect/>
          </a:stretch>
        </p:blipFill>
        <p:spPr>
          <a:xfrm>
            <a:off x="4499317" y="647114"/>
            <a:ext cx="3193366" cy="1097280"/>
          </a:xfrm>
          <a:prstGeom prst="rect">
            <a:avLst/>
          </a:prstGeom>
        </p:spPr>
      </p:pic>
    </p:spTree>
    <p:extLst>
      <p:ext uri="{BB962C8B-B14F-4D97-AF65-F5344CB8AC3E}">
        <p14:creationId xmlns:p14="http://schemas.microsoft.com/office/powerpoint/2010/main" val="719853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7D4BB-AA81-4C11-9805-0731AFC61143}"/>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INTRODUCTION</a:t>
            </a:r>
            <a:endParaRPr lang="en-GB" sz="3200" dirty="0">
              <a:latin typeface="Arial" panose="020B0604020202020204" pitchFamily="34" charset="0"/>
              <a:cs typeface="Arial" panose="020B0604020202020204" pitchFamily="34" charset="0"/>
            </a:endParaRPr>
          </a:p>
        </p:txBody>
      </p:sp>
      <p:graphicFrame>
        <p:nvGraphicFramePr>
          <p:cNvPr id="5" name="Content Placeholder 4">
            <a:extLst>
              <a:ext uri="{FF2B5EF4-FFF2-40B4-BE49-F238E27FC236}">
                <a16:creationId xmlns:a16="http://schemas.microsoft.com/office/drawing/2014/main" id="{EC6DAE90-87AE-40D6-A72C-B74AEB4B3B6E}"/>
              </a:ext>
            </a:extLst>
          </p:cNvPr>
          <p:cNvGraphicFramePr>
            <a:graphicFrameLocks noGrp="1"/>
          </p:cNvGraphicFramePr>
          <p:nvPr>
            <p:ph idx="1"/>
            <p:extLst>
              <p:ext uri="{D42A27DB-BD31-4B8C-83A1-F6EECF244321}">
                <p14:modId xmlns:p14="http://schemas.microsoft.com/office/powerpoint/2010/main" val="1571393102"/>
              </p:ext>
            </p:extLst>
          </p:nvPr>
        </p:nvGraphicFramePr>
        <p:xfrm>
          <a:off x="1484310" y="2666999"/>
          <a:ext cx="10018713" cy="4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9368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9000">
              <a:schemeClr val="bg2"/>
            </a:gs>
            <a:gs pos="61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89236-2485-49E4-BF2A-BD5C9F9412A5}"/>
              </a:ext>
            </a:extLst>
          </p:cNvPr>
          <p:cNvSpPr>
            <a:spLocks noGrp="1"/>
          </p:cNvSpPr>
          <p:nvPr>
            <p:ph type="title"/>
          </p:nvPr>
        </p:nvSpPr>
        <p:spPr>
          <a:xfrm>
            <a:off x="1390017" y="0"/>
            <a:ext cx="10018713" cy="1371601"/>
          </a:xfrm>
        </p:spPr>
        <p:txBody>
          <a:bodyPr>
            <a:normAutofit/>
          </a:bodyPr>
          <a:lstStyle/>
          <a:p>
            <a:r>
              <a:rPr lang="en-US" sz="3200" dirty="0">
                <a:latin typeface="Arial" panose="020B0604020202020204" pitchFamily="34" charset="0"/>
                <a:cs typeface="Arial" panose="020B0604020202020204" pitchFamily="34" charset="0"/>
              </a:rPr>
              <a:t>BACKGROUND</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058B8D67-1413-4C84-8564-1A1FB63E6775}"/>
              </a:ext>
            </a:extLst>
          </p:cNvPr>
          <p:cNvGraphicFramePr>
            <a:graphicFrameLocks noGrp="1"/>
          </p:cNvGraphicFramePr>
          <p:nvPr>
            <p:ph idx="1"/>
            <p:extLst>
              <p:ext uri="{D42A27DB-BD31-4B8C-83A1-F6EECF244321}">
                <p14:modId xmlns:p14="http://schemas.microsoft.com/office/powerpoint/2010/main" val="1365457126"/>
              </p:ext>
            </p:extLst>
          </p:nvPr>
        </p:nvGraphicFramePr>
        <p:xfrm>
          <a:off x="742155" y="1264920"/>
          <a:ext cx="10707690" cy="5273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1768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744EB-129B-43CB-86B0-D665E5BA5C4F}"/>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CONTINUATION OF BACKGROUND</a:t>
            </a:r>
            <a:endParaRPr lang="en-GB" sz="3200" dirty="0">
              <a:latin typeface="Arial" panose="020B0604020202020204" pitchFamily="34" charset="0"/>
              <a:cs typeface="Arial" panose="020B0604020202020204" pitchFamily="34" charset="0"/>
            </a:endParaRPr>
          </a:p>
        </p:txBody>
      </p:sp>
      <p:graphicFrame>
        <p:nvGraphicFramePr>
          <p:cNvPr id="6" name="Content Placeholder 5">
            <a:extLst>
              <a:ext uri="{FF2B5EF4-FFF2-40B4-BE49-F238E27FC236}">
                <a16:creationId xmlns:a16="http://schemas.microsoft.com/office/drawing/2014/main" id="{489342CF-4B18-4679-89B3-02D8D14E428E}"/>
              </a:ext>
            </a:extLst>
          </p:cNvPr>
          <p:cNvGraphicFramePr>
            <a:graphicFrameLocks noGrp="1"/>
          </p:cNvGraphicFramePr>
          <p:nvPr>
            <p:ph idx="1"/>
            <p:extLst>
              <p:ext uri="{D42A27DB-BD31-4B8C-83A1-F6EECF244321}">
                <p14:modId xmlns:p14="http://schemas.microsoft.com/office/powerpoint/2010/main" val="3583739238"/>
              </p:ext>
            </p:extLst>
          </p:nvPr>
        </p:nvGraphicFramePr>
        <p:xfrm>
          <a:off x="1484313" y="2667000"/>
          <a:ext cx="10018712" cy="312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0706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8396F-2D35-4A09-BFBB-6407665D26F4}"/>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METHODS</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F592E58E-E1E7-4BFC-BE29-8FB333E8770B}"/>
              </a:ext>
            </a:extLst>
          </p:cNvPr>
          <p:cNvGraphicFramePr>
            <a:graphicFrameLocks noGrp="1"/>
          </p:cNvGraphicFramePr>
          <p:nvPr>
            <p:ph idx="1"/>
            <p:extLst>
              <p:ext uri="{D42A27DB-BD31-4B8C-83A1-F6EECF244321}">
                <p14:modId xmlns:p14="http://schemas.microsoft.com/office/powerpoint/2010/main" val="4172921351"/>
              </p:ext>
            </p:extLst>
          </p:nvPr>
        </p:nvGraphicFramePr>
        <p:xfrm>
          <a:off x="1484310" y="1899139"/>
          <a:ext cx="10018713" cy="4958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3801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89310-B0E6-4836-A39D-C5E938E08BFC}"/>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METHODS</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E6C88918-5875-452F-AF8D-6D513BD24919}"/>
              </a:ext>
            </a:extLst>
          </p:cNvPr>
          <p:cNvGraphicFramePr>
            <a:graphicFrameLocks noGrp="1"/>
          </p:cNvGraphicFramePr>
          <p:nvPr>
            <p:ph idx="1"/>
            <p:extLst>
              <p:ext uri="{D42A27DB-BD31-4B8C-83A1-F6EECF244321}">
                <p14:modId xmlns:p14="http://schemas.microsoft.com/office/powerpoint/2010/main" val="3455954178"/>
              </p:ext>
            </p:extLst>
          </p:nvPr>
        </p:nvGraphicFramePr>
        <p:xfrm>
          <a:off x="1484313" y="2667000"/>
          <a:ext cx="10018712" cy="312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4444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4300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8365C-6433-44DD-B02B-306C8A759B74}"/>
              </a:ext>
            </a:extLst>
          </p:cNvPr>
          <p:cNvSpPr>
            <a:spLocks noGrp="1"/>
          </p:cNvSpPr>
          <p:nvPr>
            <p:ph type="title"/>
          </p:nvPr>
        </p:nvSpPr>
        <p:spPr>
          <a:xfrm>
            <a:off x="1484311" y="685801"/>
            <a:ext cx="10018713" cy="974188"/>
          </a:xfrm>
        </p:spPr>
        <p:txBody>
          <a:bodyPr>
            <a:normAutofit/>
          </a:bodyPr>
          <a:lstStyle/>
          <a:p>
            <a:r>
              <a:rPr lang="en-US" sz="3200" dirty="0">
                <a:latin typeface="Arial" panose="020B0604020202020204" pitchFamily="34" charset="0"/>
                <a:cs typeface="Arial" panose="020B0604020202020204" pitchFamily="34" charset="0"/>
              </a:rPr>
              <a:t>RESULTS</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39DB5159-86A9-4FFF-8F09-FB17C6CD13E6}"/>
              </a:ext>
            </a:extLst>
          </p:cNvPr>
          <p:cNvGraphicFramePr>
            <a:graphicFrameLocks noGrp="1"/>
          </p:cNvGraphicFramePr>
          <p:nvPr>
            <p:ph idx="1"/>
            <p:extLst>
              <p:ext uri="{D42A27DB-BD31-4B8C-83A1-F6EECF244321}">
                <p14:modId xmlns:p14="http://schemas.microsoft.com/office/powerpoint/2010/main" val="858488586"/>
              </p:ext>
            </p:extLst>
          </p:nvPr>
        </p:nvGraphicFramePr>
        <p:xfrm>
          <a:off x="1484310" y="1969477"/>
          <a:ext cx="10018713" cy="4888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76675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ECF27-C525-4A15-84C7-61B638E9E767}"/>
              </a:ext>
            </a:extLst>
          </p:cNvPr>
          <p:cNvSpPr>
            <a:spLocks noGrp="1"/>
          </p:cNvSpPr>
          <p:nvPr>
            <p:ph type="title"/>
          </p:nvPr>
        </p:nvSpPr>
        <p:spPr>
          <a:xfrm>
            <a:off x="1484311" y="0"/>
            <a:ext cx="10018713" cy="872197"/>
          </a:xfrm>
        </p:spPr>
        <p:txBody>
          <a:bodyPr>
            <a:normAutofit/>
          </a:bodyPr>
          <a:lstStyle/>
          <a:p>
            <a:r>
              <a:rPr lang="en-US" sz="3200" dirty="0">
                <a:latin typeface="Arial" panose="020B0604020202020204" pitchFamily="34" charset="0"/>
                <a:cs typeface="Arial" panose="020B0604020202020204" pitchFamily="34" charset="0"/>
              </a:rPr>
              <a:t>RESULTS</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6F29CFB0-8CDD-4B4C-A799-84D2D3386A15}"/>
              </a:ext>
            </a:extLst>
          </p:cNvPr>
          <p:cNvGraphicFramePr>
            <a:graphicFrameLocks noGrp="1"/>
          </p:cNvGraphicFramePr>
          <p:nvPr>
            <p:ph idx="1"/>
            <p:extLst>
              <p:ext uri="{D42A27DB-BD31-4B8C-83A1-F6EECF244321}">
                <p14:modId xmlns:p14="http://schemas.microsoft.com/office/powerpoint/2010/main" val="3612903176"/>
              </p:ext>
            </p:extLst>
          </p:nvPr>
        </p:nvGraphicFramePr>
        <p:xfrm>
          <a:off x="1484310" y="872197"/>
          <a:ext cx="10018713" cy="59858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283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416CD-744A-4A87-9847-508DFFB920CF}"/>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RESULTS</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6A972887-2512-4912-B4AA-9512FCB335FF}"/>
              </a:ext>
            </a:extLst>
          </p:cNvPr>
          <p:cNvGraphicFramePr>
            <a:graphicFrameLocks noGrp="1"/>
          </p:cNvGraphicFramePr>
          <p:nvPr>
            <p:ph idx="1"/>
            <p:extLst>
              <p:ext uri="{D42A27DB-BD31-4B8C-83A1-F6EECF244321}">
                <p14:modId xmlns:p14="http://schemas.microsoft.com/office/powerpoint/2010/main" val="1894799172"/>
              </p:ext>
            </p:extLst>
          </p:nvPr>
        </p:nvGraphicFramePr>
        <p:xfrm>
          <a:off x="1484310" y="2278967"/>
          <a:ext cx="10018713" cy="35122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9189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22C3A-FCC6-4E1D-8FF2-23B05ED86777}"/>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DISCUSSION</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A81E89A4-AC11-4DAF-8896-FC388DE225D5}"/>
              </a:ext>
            </a:extLst>
          </p:cNvPr>
          <p:cNvGraphicFramePr>
            <a:graphicFrameLocks noGrp="1"/>
          </p:cNvGraphicFramePr>
          <p:nvPr>
            <p:ph idx="1"/>
            <p:extLst>
              <p:ext uri="{D42A27DB-BD31-4B8C-83A1-F6EECF244321}">
                <p14:modId xmlns:p14="http://schemas.microsoft.com/office/powerpoint/2010/main" val="3011759593"/>
              </p:ext>
            </p:extLst>
          </p:nvPr>
        </p:nvGraphicFramePr>
        <p:xfrm>
          <a:off x="1484313" y="2667000"/>
          <a:ext cx="10018712" cy="312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4287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04457-7B2E-4D55-A77D-2AB41BD1B296}"/>
              </a:ext>
            </a:extLst>
          </p:cNvPr>
          <p:cNvSpPr>
            <a:spLocks noGrp="1"/>
          </p:cNvSpPr>
          <p:nvPr>
            <p:ph type="title"/>
          </p:nvPr>
        </p:nvSpPr>
        <p:spPr>
          <a:xfrm>
            <a:off x="1484311" y="685800"/>
            <a:ext cx="10018713" cy="467751"/>
          </a:xfrm>
        </p:spPr>
        <p:txBody>
          <a:bodyPr>
            <a:normAutofit fontScale="90000"/>
          </a:bodyPr>
          <a:lstStyle/>
          <a:p>
            <a:r>
              <a:rPr lang="en-US" sz="3200" dirty="0">
                <a:latin typeface="Arial" panose="020B0604020202020204" pitchFamily="34" charset="0"/>
                <a:cs typeface="Arial" panose="020B0604020202020204" pitchFamily="34" charset="0"/>
              </a:rPr>
              <a:t>DISCUSSION</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B4A63D21-6D91-4BCF-9FEA-3FF40003746A}"/>
              </a:ext>
            </a:extLst>
          </p:cNvPr>
          <p:cNvGraphicFramePr>
            <a:graphicFrameLocks noGrp="1"/>
          </p:cNvGraphicFramePr>
          <p:nvPr>
            <p:ph idx="1"/>
            <p:extLst>
              <p:ext uri="{D42A27DB-BD31-4B8C-83A1-F6EECF244321}">
                <p14:modId xmlns:p14="http://schemas.microsoft.com/office/powerpoint/2010/main" val="668121114"/>
              </p:ext>
            </p:extLst>
          </p:nvPr>
        </p:nvGraphicFramePr>
        <p:xfrm>
          <a:off x="1484310" y="1889759"/>
          <a:ext cx="10018713" cy="49682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118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37DAE-00BE-4692-9629-F92EB2B0EA93}"/>
              </a:ext>
            </a:extLst>
          </p:cNvPr>
          <p:cNvSpPr>
            <a:spLocks noGrp="1"/>
          </p:cNvSpPr>
          <p:nvPr>
            <p:ph type="title"/>
          </p:nvPr>
        </p:nvSpPr>
        <p:spPr>
          <a:xfrm>
            <a:off x="1484311" y="685801"/>
            <a:ext cx="10018713" cy="439614"/>
          </a:xfrm>
        </p:spPr>
        <p:txBody>
          <a:bodyPr>
            <a:normAutofit fontScale="90000"/>
          </a:bodyPr>
          <a:lstStyle/>
          <a:p>
            <a:r>
              <a:rPr lang="en-US" sz="3200" dirty="0">
                <a:latin typeface="Arial" panose="020B0604020202020204" pitchFamily="34" charset="0"/>
                <a:cs typeface="Arial" panose="020B0604020202020204" pitchFamily="34" charset="0"/>
              </a:rPr>
              <a:t>DISCUSSION</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EEEC72A9-F1EC-4E07-A9B5-1AFB55AB599D}"/>
              </a:ext>
            </a:extLst>
          </p:cNvPr>
          <p:cNvGraphicFramePr>
            <a:graphicFrameLocks noGrp="1"/>
          </p:cNvGraphicFramePr>
          <p:nvPr>
            <p:ph idx="1"/>
            <p:extLst>
              <p:ext uri="{D42A27DB-BD31-4B8C-83A1-F6EECF244321}">
                <p14:modId xmlns:p14="http://schemas.microsoft.com/office/powerpoint/2010/main" val="895570871"/>
              </p:ext>
            </p:extLst>
          </p:nvPr>
        </p:nvGraphicFramePr>
        <p:xfrm>
          <a:off x="1484310" y="1448972"/>
          <a:ext cx="10018713" cy="54090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8622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B8E55-8990-4354-A4D1-E5F3D92FEFEF}"/>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RECOMMENDATION</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77D73D91-94C4-4632-A230-226FEF22EE44}"/>
              </a:ext>
            </a:extLst>
          </p:cNvPr>
          <p:cNvGraphicFramePr>
            <a:graphicFrameLocks noGrp="1"/>
          </p:cNvGraphicFramePr>
          <p:nvPr>
            <p:ph idx="1"/>
            <p:extLst>
              <p:ext uri="{D42A27DB-BD31-4B8C-83A1-F6EECF244321}">
                <p14:modId xmlns:p14="http://schemas.microsoft.com/office/powerpoint/2010/main" val="1411092540"/>
              </p:ext>
            </p:extLst>
          </p:nvPr>
        </p:nvGraphicFramePr>
        <p:xfrm>
          <a:off x="1484310" y="2666999"/>
          <a:ext cx="10018713" cy="3505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8177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129B3-EA3E-40E8-9900-CD549280B3F9}"/>
              </a:ext>
            </a:extLst>
          </p:cNvPr>
          <p:cNvSpPr>
            <a:spLocks noGrp="1"/>
          </p:cNvSpPr>
          <p:nvPr>
            <p:ph type="title"/>
          </p:nvPr>
        </p:nvSpPr>
        <p:spPr/>
        <p:txBody>
          <a:bodyPr>
            <a:normAutofit/>
          </a:bodyPr>
          <a:lstStyle/>
          <a:p>
            <a:r>
              <a:rPr lang="en-US" sz="3200" dirty="0">
                <a:latin typeface="Arial" panose="020B0604020202020204" pitchFamily="34" charset="0"/>
                <a:cs typeface="Arial" panose="020B0604020202020204" pitchFamily="34" charset="0"/>
              </a:rPr>
              <a:t>CONCLUSION</a:t>
            </a:r>
            <a:endParaRPr lang="en-GB" sz="3200"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B633935F-ED08-4152-86E7-A34FB545DEC1}"/>
              </a:ext>
            </a:extLst>
          </p:cNvPr>
          <p:cNvGraphicFramePr>
            <a:graphicFrameLocks noGrp="1"/>
          </p:cNvGraphicFramePr>
          <p:nvPr>
            <p:ph idx="1"/>
            <p:extLst>
              <p:ext uri="{D42A27DB-BD31-4B8C-83A1-F6EECF244321}">
                <p14:modId xmlns:p14="http://schemas.microsoft.com/office/powerpoint/2010/main" val="2269128281"/>
              </p:ext>
            </p:extLst>
          </p:nvPr>
        </p:nvGraphicFramePr>
        <p:xfrm>
          <a:off x="1484310" y="1996440"/>
          <a:ext cx="10018713" cy="46177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2490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A58C363-3EAD-42F3-8EFC-1EE8964CE5AB}"/>
              </a:ext>
            </a:extLst>
          </p:cNvPr>
          <p:cNvGraphicFramePr/>
          <p:nvPr>
            <p:extLst>
              <p:ext uri="{D42A27DB-BD31-4B8C-83A1-F6EECF244321}">
                <p14:modId xmlns:p14="http://schemas.microsoft.com/office/powerpoint/2010/main" val="2300968882"/>
              </p:ext>
            </p:extLst>
          </p:nvPr>
        </p:nvGraphicFramePr>
        <p:xfrm>
          <a:off x="-30480" y="0"/>
          <a:ext cx="121920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id="{5EE75122-496C-4B0B-B975-2EE4FAA5C812}"/>
              </a:ext>
            </a:extLst>
          </p:cNvPr>
          <p:cNvSpPr/>
          <p:nvPr/>
        </p:nvSpPr>
        <p:spPr>
          <a:xfrm>
            <a:off x="2628900" y="0"/>
            <a:ext cx="6896100" cy="274320"/>
          </a:xfrm>
          <a:prstGeom prst="rect">
            <a:avLst/>
          </a:prstGeom>
          <a:pattFill prst="pct75">
            <a:fgClr>
              <a:schemeClr val="accent1"/>
            </a:fgClr>
            <a:bgClr>
              <a:schemeClr val="bg1"/>
            </a:bgClr>
          </a:patt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dirty="0">
                <a:latin typeface="Arial" panose="020B0604020202020204" pitchFamily="34" charset="0"/>
                <a:cs typeface="Arial" panose="020B0604020202020204" pitchFamily="34" charset="0"/>
              </a:rPr>
              <a:t>REFERENCES</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3627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52212">
              <a:schemeClr val="accent1">
                <a:lumMod val="5000"/>
                <a:lumOff val="95000"/>
              </a:schemeClr>
            </a:gs>
            <a:gs pos="61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98008D3-B5C5-4E8A-8E8C-B63F150E374B}"/>
              </a:ext>
            </a:extLst>
          </p:cNvPr>
          <p:cNvGraphicFramePr/>
          <p:nvPr>
            <p:extLst>
              <p:ext uri="{D42A27DB-BD31-4B8C-83A1-F6EECF244321}">
                <p14:modId xmlns:p14="http://schemas.microsoft.com/office/powerpoint/2010/main" val="3031785602"/>
              </p:ext>
            </p:extLst>
          </p:nvPr>
        </p:nvGraphicFramePr>
        <p:xfrm>
          <a:off x="1" y="-520503"/>
          <a:ext cx="12191998" cy="73785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56763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351</TotalTime>
  <Words>3944</Words>
  <Application>Microsoft Office PowerPoint</Application>
  <PresentationFormat>Widescreen</PresentationFormat>
  <Paragraphs>85</Paragraphs>
  <Slides>16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Arial Black</vt:lpstr>
      <vt:lpstr>Calibri</vt:lpstr>
      <vt:lpstr>Corbel</vt:lpstr>
      <vt:lpstr>Parallax</vt:lpstr>
      <vt:lpstr>ERKAN PACA Student ID: 2010132 BMHP6020-LONDON</vt:lpstr>
      <vt:lpstr>INTRODUCTION</vt:lpstr>
      <vt:lpstr>BACKGROUND</vt:lpstr>
      <vt:lpstr>CONTINUATION OF BACKGROUND</vt:lpstr>
      <vt:lpstr>METHODS</vt:lpstr>
      <vt:lpstr>METHODS</vt:lpstr>
      <vt:lpstr>RESULTS</vt:lpstr>
      <vt:lpstr>RESULTS</vt:lpstr>
      <vt:lpstr>RESULTS</vt:lpstr>
      <vt:lpstr>DISCUSSION</vt:lpstr>
      <vt:lpstr>DISCUSSION</vt:lpstr>
      <vt:lpstr>DISCUSSION</vt:lpstr>
      <vt:lpstr>RECOMMENDATION</vt:lpstr>
      <vt:lpstr>CONCLUSION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ERKAN PACA 2010132</dc:title>
  <dc:creator>Erkan Paca (2010132)</dc:creator>
  <cp:lastModifiedBy>Erkan Paca (2010132)</cp:lastModifiedBy>
  <cp:revision>28</cp:revision>
  <dcterms:created xsi:type="dcterms:W3CDTF">2023-09-09T13:36:49Z</dcterms:created>
  <dcterms:modified xsi:type="dcterms:W3CDTF">2023-09-11T19:47:54Z</dcterms:modified>
</cp:coreProperties>
</file>