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4"/>
  </p:notesMasterIdLst>
  <p:handoutMasterIdLst>
    <p:handoutMasterId r:id="rId15"/>
  </p:handoutMasterIdLst>
  <p:sldIdLst>
    <p:sldId id="257" r:id="rId2"/>
    <p:sldId id="261" r:id="rId3"/>
    <p:sldId id="262" r:id="rId4"/>
    <p:sldId id="263" r:id="rId5"/>
    <p:sldId id="264" r:id="rId6"/>
    <p:sldId id="265" r:id="rId7"/>
    <p:sldId id="266" r:id="rId8"/>
    <p:sldId id="267" r:id="rId9"/>
    <p:sldId id="268" r:id="rId10"/>
    <p:sldId id="269" r:id="rId11"/>
    <p:sldId id="270" r:id="rId12"/>
    <p:sldId id="271"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autoAdjust="0"/>
  </p:normalViewPr>
  <p:slideViewPr>
    <p:cSldViewPr snapToGrid="0">
      <p:cViewPr>
        <p:scale>
          <a:sx n="82" d="100"/>
          <a:sy n="82" d="100"/>
        </p:scale>
        <p:origin x="643" y="7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0FC4FFE-8987-4A26-B7F4-8A516F18ADAE}">
      <dgm:prSet/>
      <dgm:spPr/>
      <dgm:t>
        <a:bodyPr rtlCol="0"/>
        <a:lstStyle/>
        <a:p>
          <a:pPr rtl="0">
            <a:lnSpc>
              <a:spcPct val="100000"/>
            </a:lnSpc>
            <a:defRPr cap="all"/>
          </a:pPr>
          <a:r>
            <a:rPr lang="en-gb" dirty="0"/>
            <a:t>Importance of digital inclusion and why it is important</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lnSpc>
              <a:spcPct val="100000"/>
            </a:lnSpc>
            <a:defRPr cap="all"/>
          </a:pPr>
          <a:r>
            <a:rPr lang="en-GB" dirty="0"/>
            <a:t>Barriers to digital inclusion </a:t>
          </a:r>
          <a:endParaRPr lang="en-gb" dirty="0"/>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lnSpc>
              <a:spcPct val="100000"/>
            </a:lnSpc>
            <a:defRPr cap="all"/>
          </a:pPr>
          <a:r>
            <a:rPr lang="en-GB" dirty="0"/>
            <a:t>Steps that can be taken to improve digital inclusion in Wales</a:t>
          </a:r>
          <a:endParaRPr lang="en-gb" dirty="0"/>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srcRect/>
          <a:stretch>
            <a:fillRect l="-17000" r="-17000"/>
          </a:stretch>
        </a:blipFill>
        <a:ln>
          <a:noFill/>
        </a:ln>
      </dgm:spPr>
      <dgm:extLst>
        <a:ext uri="{E40237B7-FDA0-4F09-8148-C483321AD2D9}">
          <dgm14:cNvPr xmlns:dgm14="http://schemas.microsoft.com/office/drawing/2010/diagram" id="0" name="" descr="Piles of paperwork"/>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2"/>
          <a:srcRect/>
          <a:stretch>
            <a:fillRect l="-25000" r="-25000"/>
          </a:stretch>
        </a:blipFill>
        <a:ln>
          <a:noFill/>
        </a:ln>
      </dgm:spPr>
      <dgm:extLst>
        <a:ext uri="{E40237B7-FDA0-4F09-8148-C483321AD2D9}">
          <dgm14:cNvPr xmlns:dgm14="http://schemas.microsoft.com/office/drawing/2010/diagram" id="0" name="" descr="Brick wall"/>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3"/>
          <a:srcRect/>
          <a:stretch>
            <a:fillRect l="-25000" r="-25000"/>
          </a:stretch>
        </a:blipFill>
        <a:ln>
          <a:noFill/>
        </a:ln>
      </dgm:spPr>
      <dgm:extLst>
        <a:ext uri="{E40237B7-FDA0-4F09-8148-C483321AD2D9}">
          <dgm14:cNvPr xmlns:dgm14="http://schemas.microsoft.com/office/drawing/2010/diagram" id="0" name="" descr="Firemen in a huddle"/>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697868"/>
          <a:ext cx="1043437" cy="1043437"/>
        </a:xfrm>
        <a:prstGeom prst="rect">
          <a:avLst/>
        </a:prstGeom>
        <a:blipFill>
          <a:blip xmlns:r="http://schemas.openxmlformats.org/officeDocument/2006/relationships" r:embed="rId1"/>
          <a:srcRect/>
          <a:stretch>
            <a:fillRect l="-17000" r="-17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66750" rtl="0">
            <a:lnSpc>
              <a:spcPct val="100000"/>
            </a:lnSpc>
            <a:spcBef>
              <a:spcPct val="0"/>
            </a:spcBef>
            <a:spcAft>
              <a:spcPct val="35000"/>
            </a:spcAft>
            <a:buNone/>
            <a:defRPr cap="all"/>
          </a:pPr>
          <a:r>
            <a:rPr lang="en-gb" sz="1500" kern="1200" dirty="0"/>
            <a:t>Importance of digital inclusion and why it is important</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697868"/>
          <a:ext cx="1043437" cy="1043437"/>
        </a:xfrm>
        <a:prstGeom prst="rect">
          <a:avLst/>
        </a:prstGeom>
        <a:blipFill>
          <a:blip xmlns:r="http://schemas.openxmlformats.org/officeDocument/2006/relationships" r:embed="rId2"/>
          <a:srcRect/>
          <a:stretch>
            <a:fillRect l="-25000" r="-25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66750" rtl="0">
            <a:lnSpc>
              <a:spcPct val="100000"/>
            </a:lnSpc>
            <a:spcBef>
              <a:spcPct val="0"/>
            </a:spcBef>
            <a:spcAft>
              <a:spcPct val="35000"/>
            </a:spcAft>
            <a:buNone/>
            <a:defRPr cap="all"/>
          </a:pPr>
          <a:r>
            <a:rPr lang="en-GB" sz="1500" kern="1200" dirty="0"/>
            <a:t>Barriers to digital inclusion </a:t>
          </a:r>
          <a:endParaRPr lang="en-gb" sz="1500" kern="1200" dirty="0"/>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3"/>
          <a:srcRect/>
          <a:stretch>
            <a:fillRect l="-25000" r="-25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66750" rtl="0">
            <a:lnSpc>
              <a:spcPct val="100000"/>
            </a:lnSpc>
            <a:spcBef>
              <a:spcPct val="0"/>
            </a:spcBef>
            <a:spcAft>
              <a:spcPct val="35000"/>
            </a:spcAft>
            <a:buNone/>
            <a:defRPr cap="all"/>
          </a:pPr>
          <a:r>
            <a:rPr lang="en-GB" sz="1500" kern="1200" dirty="0"/>
            <a:t>Steps that can be taken to improve digital inclusion in Wales</a:t>
          </a:r>
          <a:endParaRPr lang="en-gb" sz="1500" kern="1200" dirty="0"/>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1/11/2024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1/11/2024</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1/11/2024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1/11/2024</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1/11/2024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1/11/2024</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1/11/2024</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1/11/2024</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1/11/2024</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1/11/2024</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1/11/2024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1/11/2024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9371">
              <a:schemeClr val="accent1">
                <a:lumMod val="5000"/>
                <a:lumOff val="95000"/>
              </a:schemeClr>
            </a:gs>
            <a:gs pos="4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1/11/2024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8.jpg"/><Relationship Id="rId4"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4">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fontScale="90000"/>
          </a:bodyPr>
          <a:lstStyle/>
          <a:p>
            <a:pPr rtl="0"/>
            <a:r>
              <a:rPr lang="en-GB" sz="4400" dirty="0">
                <a:solidFill>
                  <a:schemeClr val="tx1"/>
                </a:solidFill>
              </a:rPr>
              <a:t>D</a:t>
            </a:r>
            <a:r>
              <a:rPr lang="en-gb" sz="4400" dirty="0">
                <a:solidFill>
                  <a:schemeClr val="tx1"/>
                </a:solidFill>
              </a:rPr>
              <a:t>igital inclusion in Wales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a:solidFill>
                  <a:schemeClr val="tx1"/>
                </a:solidFill>
              </a:rPr>
              <a:t>B</a:t>
            </a:r>
            <a:r>
              <a:rPr lang="en-gb" dirty="0">
                <a:solidFill>
                  <a:schemeClr val="tx1"/>
                </a:solidFill>
              </a:rPr>
              <a:t>y Agha Khan</a:t>
            </a:r>
          </a:p>
        </p:txBody>
      </p:sp>
      <p:pic>
        <p:nvPicPr>
          <p:cNvPr id="7" name="Audio 6">
            <a:hlinkClick r:id="" action="ppaction://media"/>
            <a:extLst>
              <a:ext uri="{FF2B5EF4-FFF2-40B4-BE49-F238E27FC236}">
                <a16:creationId xmlns:a16="http://schemas.microsoft.com/office/drawing/2014/main" id="{3423FC81-D70D-6333-6999-D5FA16EB68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845"/>
    </mc:Choice>
    <mc:Fallback>
      <p:transition spd="slow" advTm="15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rtlCol="0">
            <a:normAutofit/>
          </a:bodyPr>
          <a:lstStyle/>
          <a:p>
            <a:pPr algn="ctr" rtl="0"/>
            <a:r>
              <a:rPr lang="en-GB" dirty="0"/>
              <a:t>O</a:t>
            </a:r>
            <a:r>
              <a:rPr lang="en-gb" dirty="0"/>
              <a:t>verview</a:t>
            </a: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64314428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525257A9-1425-5E0C-5A67-26EE924BD2B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243182"/>
      </p:ext>
    </p:extLst>
  </p:cSld>
  <p:clrMapOvr>
    <a:masterClrMapping/>
  </p:clrMapOvr>
  <mc:AlternateContent xmlns:mc="http://schemas.openxmlformats.org/markup-compatibility/2006">
    <mc:Choice xmlns:p14="http://schemas.microsoft.com/office/powerpoint/2010/main" Requires="p14">
      <p:transition spd="slow" p14:dur="2000" advTm="23330"/>
    </mc:Choice>
    <mc:Fallback>
      <p:transition spd="slow" advTm="23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lose up of pages of an open book in a bright studio">
            <a:extLst>
              <a:ext uri="{FF2B5EF4-FFF2-40B4-BE49-F238E27FC236}">
                <a16:creationId xmlns:a16="http://schemas.microsoft.com/office/drawing/2014/main" id="{76505DA4-008A-1F60-A75C-7DB1B9597F86}"/>
              </a:ext>
            </a:extLst>
          </p:cNvPr>
          <p:cNvPicPr>
            <a:picLocks noChangeAspect="1"/>
          </p:cNvPicPr>
          <p:nvPr/>
        </p:nvPicPr>
        <p:blipFill rotWithShape="1">
          <a:blip r:embed="rId4">
            <a:extLst>
              <a:ext uri="{28A0092B-C50C-407E-A947-70E740481C1C}">
                <a14:useLocalDpi xmlns:a14="http://schemas.microsoft.com/office/drawing/2010/main" val="0"/>
              </a:ext>
            </a:extLst>
          </a:blip>
          <a:srcRect l="19511" r="2" b="2"/>
          <a:stretch/>
        </p:blipFill>
        <p:spPr>
          <a:xfrm>
            <a:off x="412955" y="457200"/>
            <a:ext cx="7511845" cy="5943600"/>
          </a:xfrm>
          <a:prstGeom prst="rect">
            <a:avLst/>
          </a:prstGeom>
          <a:noFill/>
          <a:ln>
            <a:noFill/>
          </a:ln>
        </p:spPr>
      </p:pic>
      <p:sp>
        <p:nvSpPr>
          <p:cNvPr id="3" name="TextBox 2">
            <a:extLst>
              <a:ext uri="{FF2B5EF4-FFF2-40B4-BE49-F238E27FC236}">
                <a16:creationId xmlns:a16="http://schemas.microsoft.com/office/drawing/2014/main" id="{F927429F-36D8-4BF5-67BA-806A015A1272}"/>
              </a:ext>
            </a:extLst>
          </p:cNvPr>
          <p:cNvSpPr txBox="1"/>
          <p:nvPr/>
        </p:nvSpPr>
        <p:spPr>
          <a:xfrm>
            <a:off x="8477250" y="676066"/>
            <a:ext cx="3144774" cy="568108"/>
          </a:xfrm>
          <a:prstGeom prst="rect">
            <a:avLst/>
          </a:prstGeom>
        </p:spPr>
        <p:txBody>
          <a:bodyPr vert="horz" lIns="91440" tIns="45720" rIns="91440" bIns="45720" rtlCol="0" anchor="b">
            <a:normAutofit lnSpcReduction="10000"/>
          </a:bodyPr>
          <a:lstStyle/>
          <a:p>
            <a:pPr>
              <a:spcBef>
                <a:spcPct val="0"/>
              </a:spcBef>
              <a:spcAft>
                <a:spcPts val="600"/>
              </a:spcAft>
            </a:pPr>
            <a:r>
              <a:rPr lang="en-US" sz="3200" b="0" i="0" kern="1200" cap="none" spc="0" baseline="0" dirty="0">
                <a:effectLst/>
                <a:latin typeface="+mj-lt"/>
                <a:ea typeface="+mn-ea"/>
                <a:cs typeface="+mn-cs"/>
              </a:rPr>
              <a:t>Introduction</a:t>
            </a:r>
          </a:p>
        </p:txBody>
      </p:sp>
      <p:sp>
        <p:nvSpPr>
          <p:cNvPr id="4" name="TextBox 3">
            <a:extLst>
              <a:ext uri="{FF2B5EF4-FFF2-40B4-BE49-F238E27FC236}">
                <a16:creationId xmlns:a16="http://schemas.microsoft.com/office/drawing/2014/main" id="{B094701B-33EA-E00A-340E-ECF05C26AEF9}"/>
              </a:ext>
            </a:extLst>
          </p:cNvPr>
          <p:cNvSpPr txBox="1"/>
          <p:nvPr/>
        </p:nvSpPr>
        <p:spPr>
          <a:xfrm>
            <a:off x="8398592" y="1244174"/>
            <a:ext cx="3144774" cy="3119480"/>
          </a:xfrm>
          <a:prstGeom prst="rect">
            <a:avLst/>
          </a:prstGeom>
        </p:spPr>
        <p:txBody>
          <a:bodyPr vert="horz" lIns="91440" tIns="45720" rIns="91440" bIns="45720" rtlCol="0">
            <a:noAutofit/>
          </a:bodyPr>
          <a:lstStyle/>
          <a:p>
            <a:pPr>
              <a:spcBef>
                <a:spcPts val="800"/>
              </a:spcBef>
              <a:buClr>
                <a:schemeClr val="tx1">
                  <a:lumMod val="85000"/>
                  <a:lumOff val="15000"/>
                </a:schemeClr>
              </a:buClr>
            </a:pPr>
            <a:r>
              <a:rPr lang="en-US" sz="1200" kern="1200" dirty="0">
                <a:effectLst/>
                <a:latin typeface="+mn-lt"/>
                <a:ea typeface="+mn-ea"/>
                <a:cs typeface="+mn-cs"/>
              </a:rPr>
              <a:t>In today’s age the integration of digital technologies in various aspects of daily life has reshaped the skills needed for success and to meet every day needs. Even though there are unimaginable benefits of digital technologies there is a significant portion of population in Wales who cannot use computers. After 30 years of the launch of the world web still, until today many people are not digitally literate in Wales. The lack of equipment, internet connection, digital literacy and self-motivation are some of the main reason for individuals due to which they are not fully confident in using the internet. Wales is the only part in the UK where digital exclusion is higher than the rest of the UK. 7% or 170,000 people living in Wales are still unable to use the internet. People who are excluded are some of the heaviest users of health and social care services and are being at a risk of being left behind in the digital revolution</a:t>
            </a:r>
            <a:r>
              <a:rPr lang="en-US" sz="1200" dirty="0"/>
              <a:t>.</a:t>
            </a:r>
            <a:endParaRPr lang="en-US" sz="1200" kern="1200" dirty="0">
              <a:effectLst/>
              <a:latin typeface="+mn-lt"/>
              <a:ea typeface="+mn-ea"/>
              <a:cs typeface="+mn-cs"/>
            </a:endParaRPr>
          </a:p>
        </p:txBody>
      </p:sp>
      <p:pic>
        <p:nvPicPr>
          <p:cNvPr id="9" name="Audio 8">
            <a:hlinkClick r:id="" action="ppaction://media"/>
            <a:extLst>
              <a:ext uri="{FF2B5EF4-FFF2-40B4-BE49-F238E27FC236}">
                <a16:creationId xmlns:a16="http://schemas.microsoft.com/office/drawing/2014/main" id="{208BF989-C1F3-0C01-C5C9-0F45C79178F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1923361"/>
      </p:ext>
    </p:extLst>
  </p:cSld>
  <p:clrMapOvr>
    <a:masterClrMapping/>
  </p:clrMapOvr>
  <mc:AlternateContent xmlns:mc="http://schemas.openxmlformats.org/markup-compatibility/2006">
    <mc:Choice xmlns:p14="http://schemas.microsoft.com/office/powerpoint/2010/main" Requires="p14">
      <p:transition spd="slow" p14:dur="2000" advTm="77002"/>
    </mc:Choice>
    <mc:Fallback>
      <p:transition spd="slow" advTm="77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096EB4-1D74-96A9-C7C1-9BFD3F49B5B4}"/>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cap="none" spc="0" baseline="0" dirty="0">
                <a:solidFill>
                  <a:schemeClr val="tx1">
                    <a:lumMod val="85000"/>
                    <a:lumOff val="15000"/>
                  </a:schemeClr>
                </a:solidFill>
                <a:effectLst/>
                <a:latin typeface="+mj-lt"/>
                <a:ea typeface="+mn-ea"/>
                <a:cs typeface="+mn-cs"/>
              </a:rPr>
              <a:t>Groups affected by Digital exclusion </a:t>
            </a:r>
          </a:p>
        </p:txBody>
      </p:sp>
      <p:pic>
        <p:nvPicPr>
          <p:cNvPr id="7" name="Picture 6" descr="City lights focused in magnifying glass">
            <a:extLst>
              <a:ext uri="{FF2B5EF4-FFF2-40B4-BE49-F238E27FC236}">
                <a16:creationId xmlns:a16="http://schemas.microsoft.com/office/drawing/2014/main" id="{9581EBB1-3B7C-AE5C-2A0E-A74A6A51759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6800" y="2421217"/>
            <a:ext cx="4663440" cy="3112846"/>
          </a:xfrm>
          <a:prstGeom prst="rect">
            <a:avLst/>
          </a:prstGeom>
          <a:noFill/>
        </p:spPr>
      </p:pic>
      <p:sp>
        <p:nvSpPr>
          <p:cNvPr id="5" name="TextBox 4">
            <a:extLst>
              <a:ext uri="{FF2B5EF4-FFF2-40B4-BE49-F238E27FC236}">
                <a16:creationId xmlns:a16="http://schemas.microsoft.com/office/drawing/2014/main" id="{25670004-8147-67DC-6728-47523653DD0D}"/>
              </a:ext>
            </a:extLst>
          </p:cNvPr>
          <p:cNvSpPr txBox="1"/>
          <p:nvPr/>
        </p:nvSpPr>
        <p:spPr>
          <a:xfrm>
            <a:off x="6461760" y="2103120"/>
            <a:ext cx="4663440" cy="3749040"/>
          </a:xfrm>
          <a:prstGeom prst="rect">
            <a:avLst/>
          </a:prstGeom>
        </p:spPr>
        <p:txBody>
          <a:bodyPr vert="horz" lIns="91440" tIns="45720" rIns="91440" bIns="45720" rtlCol="0">
            <a:normAutofit/>
          </a:bodyPr>
          <a:lstStyle/>
          <a:p>
            <a:pPr marL="182880" indent="-182880">
              <a:spcBef>
                <a:spcPts val="900"/>
              </a:spcBef>
              <a:buClr>
                <a:schemeClr val="tx1">
                  <a:lumMod val="85000"/>
                  <a:lumOff val="15000"/>
                </a:schemeClr>
              </a:buClr>
              <a:buFont typeface="Garamond" pitchFamily="18" charset="0"/>
              <a:buChar char="◦"/>
            </a:pPr>
            <a:r>
              <a:rPr lang="en-US" dirty="0"/>
              <a:t>Older people</a:t>
            </a:r>
          </a:p>
          <a:p>
            <a:pPr marL="182880" indent="-182880">
              <a:spcBef>
                <a:spcPts val="900"/>
              </a:spcBef>
              <a:buClr>
                <a:schemeClr val="tx1">
                  <a:lumMod val="85000"/>
                  <a:lumOff val="15000"/>
                </a:schemeClr>
              </a:buClr>
              <a:buFont typeface="Garamond" pitchFamily="18" charset="0"/>
              <a:buChar char="◦"/>
            </a:pPr>
            <a:r>
              <a:rPr lang="en-US" dirty="0"/>
              <a:t>Disabled and with health conditions</a:t>
            </a:r>
          </a:p>
          <a:p>
            <a:pPr marL="182880" indent="-182880">
              <a:spcBef>
                <a:spcPts val="900"/>
              </a:spcBef>
              <a:buClr>
                <a:schemeClr val="tx1">
                  <a:lumMod val="85000"/>
                  <a:lumOff val="15000"/>
                </a:schemeClr>
              </a:buClr>
              <a:buFont typeface="Garamond" pitchFamily="18" charset="0"/>
              <a:buChar char="◦"/>
            </a:pPr>
            <a:r>
              <a:rPr lang="en-US" dirty="0"/>
              <a:t>Lack of education</a:t>
            </a:r>
          </a:p>
          <a:p>
            <a:pPr marL="182880" indent="-182880">
              <a:spcBef>
                <a:spcPts val="900"/>
              </a:spcBef>
              <a:buClr>
                <a:schemeClr val="tx1">
                  <a:lumMod val="85000"/>
                  <a:lumOff val="15000"/>
                </a:schemeClr>
              </a:buClr>
              <a:buFont typeface="Garamond" pitchFamily="18" charset="0"/>
              <a:buChar char="◦"/>
            </a:pPr>
            <a:r>
              <a:rPr lang="en-US" dirty="0"/>
              <a:t>Poverty</a:t>
            </a:r>
          </a:p>
          <a:p>
            <a:pPr marL="182880" indent="-182880">
              <a:spcBef>
                <a:spcPts val="900"/>
              </a:spcBef>
              <a:buClr>
                <a:schemeClr val="tx1">
                  <a:lumMod val="85000"/>
                  <a:lumOff val="15000"/>
                </a:schemeClr>
              </a:buClr>
              <a:buFont typeface="Garamond" pitchFamily="18" charset="0"/>
              <a:buChar char="◦"/>
            </a:pPr>
            <a:r>
              <a:rPr lang="en-US" dirty="0"/>
              <a:t>People living in rural areas</a:t>
            </a:r>
          </a:p>
          <a:p>
            <a:pPr marL="182880" indent="-182880">
              <a:spcBef>
                <a:spcPts val="900"/>
              </a:spcBef>
              <a:buClr>
                <a:schemeClr val="tx1">
                  <a:lumMod val="85000"/>
                  <a:lumOff val="15000"/>
                </a:schemeClr>
              </a:buClr>
              <a:buFont typeface="Garamond" pitchFamily="18" charset="0"/>
              <a:buChar char="◦"/>
            </a:pPr>
            <a:r>
              <a:rPr lang="en-US" dirty="0"/>
              <a:t>Speakers of other languages and Welsh speakers</a:t>
            </a:r>
          </a:p>
          <a:p>
            <a:pPr marL="182880" indent="-182880">
              <a:spcBef>
                <a:spcPts val="900"/>
              </a:spcBef>
              <a:buClr>
                <a:schemeClr val="tx1">
                  <a:lumMod val="85000"/>
                  <a:lumOff val="15000"/>
                </a:schemeClr>
              </a:buClr>
              <a:buFont typeface="Garamond" pitchFamily="18" charset="0"/>
              <a:buChar char="◦"/>
            </a:pPr>
            <a:r>
              <a:rPr lang="en-US" dirty="0"/>
              <a:t>People living on their own</a:t>
            </a:r>
          </a:p>
          <a:p>
            <a:pPr marL="182880" indent="-182880">
              <a:spcBef>
                <a:spcPts val="900"/>
              </a:spcBef>
              <a:buClr>
                <a:schemeClr val="tx1">
                  <a:lumMod val="85000"/>
                  <a:lumOff val="15000"/>
                </a:schemeClr>
              </a:buClr>
              <a:buFont typeface="Garamond" pitchFamily="18" charset="0"/>
              <a:buChar char="◦"/>
            </a:pPr>
            <a:r>
              <a:rPr lang="en-US" dirty="0"/>
              <a:t>Homeless</a:t>
            </a:r>
          </a:p>
        </p:txBody>
      </p:sp>
      <p:pic>
        <p:nvPicPr>
          <p:cNvPr id="10" name="Audio 9">
            <a:hlinkClick r:id="" action="ppaction://media"/>
            <a:extLst>
              <a:ext uri="{FF2B5EF4-FFF2-40B4-BE49-F238E27FC236}">
                <a16:creationId xmlns:a16="http://schemas.microsoft.com/office/drawing/2014/main" id="{2B3E0883-F7C2-4547-77FB-2BEEE9331FE0}"/>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52978826"/>
      </p:ext>
    </p:extLst>
  </p:cSld>
  <p:clrMapOvr>
    <a:masterClrMapping/>
  </p:clrMapOvr>
  <mc:AlternateContent xmlns:mc="http://schemas.openxmlformats.org/markup-compatibility/2006">
    <mc:Choice xmlns:p14="http://schemas.microsoft.com/office/powerpoint/2010/main" Requires="p14">
      <p:transition spd="slow" p14:dur="2000" advTm="93044"/>
    </mc:Choice>
    <mc:Fallback>
      <p:transition spd="slow" advTm="93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1000"/>
                                        <p:tgtEl>
                                          <p:spTgt spid="5">
                                            <p:txEl>
                                              <p:pRg st="0" end="0"/>
                                            </p:txEl>
                                          </p:spTgt>
                                        </p:tgtEl>
                                      </p:cBhvr>
                                    </p:animEffect>
                                    <p:anim calcmode="lin" valueType="num">
                                      <p:cBhvr>
                                        <p:cTn id="1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1000"/>
                                        <p:tgtEl>
                                          <p:spTgt spid="5">
                                            <p:txEl>
                                              <p:pRg st="1" end="1"/>
                                            </p:txEl>
                                          </p:spTgt>
                                        </p:tgtEl>
                                      </p:cBhvr>
                                    </p:animEffect>
                                    <p:anim calcmode="lin" valueType="num">
                                      <p:cBhvr>
                                        <p:cTn id="1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8"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5">
                                            <p:txEl>
                                              <p:pRg st="7" end="7"/>
                                            </p:txEl>
                                          </p:spTgt>
                                        </p:tgtEl>
                                        <p:attrNameLst>
                                          <p:attrName>style.visibility</p:attrName>
                                        </p:attrNameLst>
                                      </p:cBhvr>
                                      <p:to>
                                        <p:strVal val="visible"/>
                                      </p:to>
                                    </p:set>
                                    <p:animEffect transition="in" filter="fade">
                                      <p:cBhvr>
                                        <p:cTn id="46" dur="1000"/>
                                        <p:tgtEl>
                                          <p:spTgt spid="5">
                                            <p:txEl>
                                              <p:pRg st="7" end="7"/>
                                            </p:txEl>
                                          </p:spTgt>
                                        </p:tgtEl>
                                      </p:cBhvr>
                                    </p:animEffect>
                                    <p:anim calcmode="lin" valueType="num">
                                      <p:cBhvr>
                                        <p:cTn id="4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9"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479A5D-0099-CB93-95A2-0892BCEFDDB4}"/>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cap="none" spc="0" baseline="0" dirty="0">
                <a:solidFill>
                  <a:schemeClr val="tx1">
                    <a:lumMod val="85000"/>
                    <a:lumOff val="15000"/>
                  </a:schemeClr>
                </a:solidFill>
                <a:effectLst/>
                <a:latin typeface="+mj-lt"/>
                <a:ea typeface="+mn-ea"/>
                <a:cs typeface="+mn-cs"/>
              </a:rPr>
              <a:t>Barriers to digital inclusion</a:t>
            </a:r>
          </a:p>
        </p:txBody>
      </p:sp>
      <p:sp>
        <p:nvSpPr>
          <p:cNvPr id="4" name="TextBox 3">
            <a:extLst>
              <a:ext uri="{FF2B5EF4-FFF2-40B4-BE49-F238E27FC236}">
                <a16:creationId xmlns:a16="http://schemas.microsoft.com/office/drawing/2014/main" id="{ED79C995-B3E1-21E3-9EF5-E41654049720}"/>
              </a:ext>
            </a:extLst>
          </p:cNvPr>
          <p:cNvSpPr txBox="1"/>
          <p:nvPr/>
        </p:nvSpPr>
        <p:spPr>
          <a:xfrm>
            <a:off x="1066800" y="2103120"/>
            <a:ext cx="4663440" cy="3749040"/>
          </a:xfrm>
          <a:prstGeom prst="rect">
            <a:avLst/>
          </a:prstGeom>
        </p:spPr>
        <p:txBody>
          <a:bodyPr vert="horz" lIns="91440" tIns="45720" rIns="91440" bIns="45720" rtlCol="0">
            <a:normAutofit/>
          </a:bodyPr>
          <a:lstStyle/>
          <a:p>
            <a:pPr marL="182880" indent="-182880">
              <a:spcBef>
                <a:spcPts val="900"/>
              </a:spcBef>
              <a:buClr>
                <a:schemeClr val="tx1">
                  <a:lumMod val="85000"/>
                  <a:lumOff val="15000"/>
                </a:schemeClr>
              </a:buClr>
              <a:buFont typeface="Garamond" pitchFamily="18" charset="0"/>
              <a:buChar char="◦"/>
            </a:pPr>
            <a:r>
              <a:rPr lang="en-US"/>
              <a:t>Old age – 75 year +</a:t>
            </a:r>
          </a:p>
          <a:p>
            <a:pPr marL="182880" indent="-182880">
              <a:spcBef>
                <a:spcPts val="900"/>
              </a:spcBef>
              <a:buClr>
                <a:schemeClr val="tx1">
                  <a:lumMod val="85000"/>
                  <a:lumOff val="15000"/>
                </a:schemeClr>
              </a:buClr>
              <a:buFont typeface="Garamond" pitchFamily="18" charset="0"/>
              <a:buChar char="◦"/>
            </a:pPr>
            <a:r>
              <a:rPr lang="en-US"/>
              <a:t>Disabled</a:t>
            </a:r>
          </a:p>
          <a:p>
            <a:pPr marL="182880" indent="-182880">
              <a:spcBef>
                <a:spcPts val="900"/>
              </a:spcBef>
              <a:buClr>
                <a:schemeClr val="tx1">
                  <a:lumMod val="85000"/>
                  <a:lumOff val="15000"/>
                </a:schemeClr>
              </a:buClr>
              <a:buFont typeface="Garamond" pitchFamily="18" charset="0"/>
              <a:buChar char="◦"/>
            </a:pPr>
            <a:r>
              <a:rPr lang="en-US"/>
              <a:t>51% with no educational history</a:t>
            </a:r>
          </a:p>
          <a:p>
            <a:pPr marL="182880" indent="-182880">
              <a:spcBef>
                <a:spcPts val="900"/>
              </a:spcBef>
              <a:buClr>
                <a:schemeClr val="tx1">
                  <a:lumMod val="85000"/>
                  <a:lumOff val="15000"/>
                </a:schemeClr>
              </a:buClr>
              <a:buFont typeface="Garamond" pitchFamily="18" charset="0"/>
              <a:buChar char="◦"/>
            </a:pPr>
            <a:r>
              <a:rPr lang="en-US"/>
              <a:t>Economically inactive </a:t>
            </a:r>
          </a:p>
          <a:p>
            <a:pPr marL="182880" indent="-182880">
              <a:spcBef>
                <a:spcPts val="900"/>
              </a:spcBef>
              <a:buClr>
                <a:schemeClr val="tx1">
                  <a:lumMod val="85000"/>
                  <a:lumOff val="15000"/>
                </a:schemeClr>
              </a:buClr>
              <a:buFont typeface="Garamond" pitchFamily="18" charset="0"/>
              <a:buChar char="◦"/>
            </a:pPr>
            <a:r>
              <a:rPr lang="en-US"/>
              <a:t>Low income – unable to afford digital devices</a:t>
            </a:r>
          </a:p>
          <a:p>
            <a:pPr marL="182880" indent="-182880">
              <a:spcBef>
                <a:spcPts val="900"/>
              </a:spcBef>
              <a:buClr>
                <a:schemeClr val="tx1">
                  <a:lumMod val="85000"/>
                  <a:lumOff val="15000"/>
                </a:schemeClr>
              </a:buClr>
              <a:buFont typeface="Garamond" pitchFamily="18" charset="0"/>
              <a:buChar char="◦"/>
            </a:pPr>
            <a:r>
              <a:rPr lang="en-US"/>
              <a:t>Language barrier</a:t>
            </a:r>
          </a:p>
          <a:p>
            <a:pPr marL="182880" indent="-182880">
              <a:spcBef>
                <a:spcPts val="900"/>
              </a:spcBef>
              <a:buClr>
                <a:schemeClr val="tx1">
                  <a:lumMod val="85000"/>
                  <a:lumOff val="15000"/>
                </a:schemeClr>
              </a:buClr>
              <a:buFont typeface="Garamond" pitchFamily="18" charset="0"/>
              <a:buChar char="◦"/>
            </a:pPr>
            <a:endParaRPr lang="en-US"/>
          </a:p>
          <a:p>
            <a:pPr marL="182880" indent="-182880">
              <a:spcBef>
                <a:spcPts val="900"/>
              </a:spcBef>
              <a:buClr>
                <a:schemeClr val="tx1">
                  <a:lumMod val="85000"/>
                  <a:lumOff val="15000"/>
                </a:schemeClr>
              </a:buClr>
              <a:buFont typeface="Garamond" pitchFamily="18" charset="0"/>
              <a:buChar char="◦"/>
            </a:pPr>
            <a:endParaRPr lang="en-US"/>
          </a:p>
        </p:txBody>
      </p:sp>
      <p:pic>
        <p:nvPicPr>
          <p:cNvPr id="10" name="Picture 9" descr="Person standing in front of gap in wall">
            <a:extLst>
              <a:ext uri="{FF2B5EF4-FFF2-40B4-BE49-F238E27FC236}">
                <a16:creationId xmlns:a16="http://schemas.microsoft.com/office/drawing/2014/main" id="{535D28A0-2EF3-007E-9E96-9C35989D87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1760" y="2438705"/>
            <a:ext cx="4663440" cy="3077869"/>
          </a:xfrm>
          <a:prstGeom prst="rect">
            <a:avLst/>
          </a:prstGeom>
          <a:noFill/>
        </p:spPr>
      </p:pic>
      <p:pic>
        <p:nvPicPr>
          <p:cNvPr id="13" name="Audio 12">
            <a:hlinkClick r:id="" action="ppaction://media"/>
            <a:extLst>
              <a:ext uri="{FF2B5EF4-FFF2-40B4-BE49-F238E27FC236}">
                <a16:creationId xmlns:a16="http://schemas.microsoft.com/office/drawing/2014/main" id="{7713532B-0446-F807-BE74-15D20361A9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1310101"/>
      </p:ext>
    </p:extLst>
  </p:cSld>
  <p:clrMapOvr>
    <a:masterClrMapping/>
  </p:clrMapOvr>
  <mc:AlternateContent xmlns:mc="http://schemas.openxmlformats.org/markup-compatibility/2006">
    <mc:Choice xmlns:p14="http://schemas.microsoft.com/office/powerpoint/2010/main" Requires="p14">
      <p:transition spd="slow" p14:dur="2000" advTm="102635"/>
    </mc:Choice>
    <mc:Fallback>
      <p:transition spd="slow" advTm="102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everal white paper cutout snowflakes, on a white background">
            <a:extLst>
              <a:ext uri="{FF2B5EF4-FFF2-40B4-BE49-F238E27FC236}">
                <a16:creationId xmlns:a16="http://schemas.microsoft.com/office/drawing/2014/main" id="{7620A7A2-3614-F6DA-AEB3-7E903430B9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54813" y="934875"/>
            <a:ext cx="7482373" cy="4988249"/>
          </a:xfrm>
          <a:prstGeom prst="rect">
            <a:avLst/>
          </a:prstGeom>
          <a:effectLst>
            <a:softEdge rad="635000"/>
          </a:effectLst>
        </p:spPr>
      </p:pic>
      <p:sp>
        <p:nvSpPr>
          <p:cNvPr id="3" name="TextBox 2">
            <a:extLst>
              <a:ext uri="{FF2B5EF4-FFF2-40B4-BE49-F238E27FC236}">
                <a16:creationId xmlns:a16="http://schemas.microsoft.com/office/drawing/2014/main" id="{D9DF8DD0-7980-7A0D-BE55-757ED0A1F976}"/>
              </a:ext>
            </a:extLst>
          </p:cNvPr>
          <p:cNvSpPr txBox="1"/>
          <p:nvPr/>
        </p:nvSpPr>
        <p:spPr>
          <a:xfrm>
            <a:off x="477218" y="1327831"/>
            <a:ext cx="11006051" cy="461665"/>
          </a:xfrm>
          <a:prstGeom prst="rect">
            <a:avLst/>
          </a:prstGeom>
          <a:noFill/>
        </p:spPr>
        <p:txBody>
          <a:bodyPr wrap="square" rtlCol="0">
            <a:spAutoFit/>
          </a:bodyPr>
          <a:lstStyle/>
          <a:p>
            <a:pPr algn="ctr"/>
            <a:r>
              <a:rPr lang="en-GB" sz="2400" b="1" dirty="0"/>
              <a:t>Disadvantages for individuals who are not digitally active</a:t>
            </a:r>
          </a:p>
        </p:txBody>
      </p:sp>
      <p:sp>
        <p:nvSpPr>
          <p:cNvPr id="4" name="TextBox 3">
            <a:extLst>
              <a:ext uri="{FF2B5EF4-FFF2-40B4-BE49-F238E27FC236}">
                <a16:creationId xmlns:a16="http://schemas.microsoft.com/office/drawing/2014/main" id="{5D8A61DE-87DD-9A12-A6DD-94F9CAFF72D0}"/>
              </a:ext>
            </a:extLst>
          </p:cNvPr>
          <p:cNvSpPr txBox="1"/>
          <p:nvPr/>
        </p:nvSpPr>
        <p:spPr>
          <a:xfrm>
            <a:off x="883693" y="2690336"/>
            <a:ext cx="10720874" cy="1477328"/>
          </a:xfrm>
          <a:prstGeom prst="rect">
            <a:avLst/>
          </a:prstGeom>
          <a:noFill/>
        </p:spPr>
        <p:txBody>
          <a:bodyPr wrap="square" rtlCol="0">
            <a:spAutoFit/>
          </a:bodyPr>
          <a:lstStyle/>
          <a:p>
            <a:pPr marL="285750" indent="-285750">
              <a:buFont typeface="Arial" panose="020B0604020202020204" pitchFamily="34" charset="0"/>
              <a:buChar char="•"/>
            </a:pPr>
            <a:r>
              <a:rPr lang="en-GB" dirty="0"/>
              <a:t>Unable to use social media for interacting purposes</a:t>
            </a:r>
          </a:p>
          <a:p>
            <a:pPr marL="285750" indent="-285750">
              <a:buFont typeface="Arial" panose="020B0604020202020204" pitchFamily="34" charset="0"/>
              <a:buChar char="•"/>
            </a:pPr>
            <a:r>
              <a:rPr lang="en-GB" dirty="0"/>
              <a:t>Unable to help children with education</a:t>
            </a:r>
          </a:p>
          <a:p>
            <a:pPr marL="285750" indent="-285750">
              <a:buFont typeface="Arial" panose="020B0604020202020204" pitchFamily="34" charset="0"/>
              <a:buChar char="•"/>
            </a:pPr>
            <a:r>
              <a:rPr lang="en-GB" dirty="0"/>
              <a:t>Unable to maintain benefit accounts</a:t>
            </a:r>
          </a:p>
          <a:p>
            <a:pPr marL="285750" indent="-285750">
              <a:buFont typeface="Arial" panose="020B0604020202020204" pitchFamily="34" charset="0"/>
              <a:buChar char="•"/>
            </a:pPr>
            <a:r>
              <a:rPr lang="en-GB" dirty="0"/>
              <a:t>Unable to manage online banking etc</a:t>
            </a:r>
          </a:p>
          <a:p>
            <a:pPr marL="285750" indent="-285750">
              <a:buFont typeface="Arial" panose="020B0604020202020204" pitchFamily="34" charset="0"/>
              <a:buChar char="•"/>
            </a:pPr>
            <a:r>
              <a:rPr lang="en-GB" dirty="0"/>
              <a:t>Unable to apply for jobs</a:t>
            </a:r>
          </a:p>
        </p:txBody>
      </p:sp>
      <p:pic>
        <p:nvPicPr>
          <p:cNvPr id="9" name="Audio 8">
            <a:hlinkClick r:id="" action="ppaction://media"/>
            <a:extLst>
              <a:ext uri="{FF2B5EF4-FFF2-40B4-BE49-F238E27FC236}">
                <a16:creationId xmlns:a16="http://schemas.microsoft.com/office/drawing/2014/main" id="{20472151-D6D1-8E55-143A-688570E29CF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28819484"/>
      </p:ext>
    </p:extLst>
  </p:cSld>
  <p:clrMapOvr>
    <a:masterClrMapping/>
  </p:clrMapOvr>
  <mc:AlternateContent xmlns:mc="http://schemas.openxmlformats.org/markup-compatibility/2006">
    <mc:Choice xmlns:p14="http://schemas.microsoft.com/office/powerpoint/2010/main" Requires="p14">
      <p:transition spd="slow" p14:dur="2000" advTm="141579"/>
    </mc:Choice>
    <mc:Fallback>
      <p:transition spd="slow" advTm="141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circle(in)">
                                      <p:cBhvr>
                                        <p:cTn id="11" dur="2000"/>
                                        <p:tgtEl>
                                          <p:spTgt spid="4">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circle(in)">
                                      <p:cBhvr>
                                        <p:cTn id="14" dur="2000"/>
                                        <p:tgtEl>
                                          <p:spTgt spid="4">
                                            <p:txEl>
                                              <p:pRg st="1" end="1"/>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circle(in)">
                                      <p:cBhvr>
                                        <p:cTn id="20" dur="2000"/>
                                        <p:tgtEl>
                                          <p:spTgt spid="4">
                                            <p:txEl>
                                              <p:pRg st="3" end="3"/>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circle(in)">
                                      <p:cBhvr>
                                        <p:cTn id="23" dur="2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tick figure families holding hands">
            <a:extLst>
              <a:ext uri="{FF2B5EF4-FFF2-40B4-BE49-F238E27FC236}">
                <a16:creationId xmlns:a16="http://schemas.microsoft.com/office/drawing/2014/main" id="{FDAE6257-43FB-1A28-C2B3-38F74F936F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363892"/>
            <a:ext cx="11430000" cy="6139545"/>
          </a:xfrm>
          <a:prstGeom prst="rect">
            <a:avLst/>
          </a:prstGeom>
        </p:spPr>
      </p:pic>
      <p:sp>
        <p:nvSpPr>
          <p:cNvPr id="3" name="TextBox 2">
            <a:extLst>
              <a:ext uri="{FF2B5EF4-FFF2-40B4-BE49-F238E27FC236}">
                <a16:creationId xmlns:a16="http://schemas.microsoft.com/office/drawing/2014/main" id="{7E8F5C2F-0FB3-D43A-02B3-58BAA30DB08D}"/>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i="0" kern="1200" cap="none" spc="0" baseline="0" dirty="0">
                <a:solidFill>
                  <a:schemeClr val="tx1">
                    <a:lumMod val="85000"/>
                    <a:lumOff val="15000"/>
                  </a:schemeClr>
                </a:solidFill>
                <a:effectLst/>
                <a:latin typeface="+mj-lt"/>
                <a:ea typeface="+mn-ea"/>
                <a:cs typeface="+mn-cs"/>
              </a:rPr>
              <a:t>Government current funding and policies</a:t>
            </a:r>
          </a:p>
        </p:txBody>
      </p:sp>
      <p:sp>
        <p:nvSpPr>
          <p:cNvPr id="4" name="TextBox 3">
            <a:extLst>
              <a:ext uri="{FF2B5EF4-FFF2-40B4-BE49-F238E27FC236}">
                <a16:creationId xmlns:a16="http://schemas.microsoft.com/office/drawing/2014/main" id="{90E25CB6-4D16-D2A7-E211-4A78AC3A0A45}"/>
              </a:ext>
            </a:extLst>
          </p:cNvPr>
          <p:cNvSpPr txBox="1"/>
          <p:nvPr/>
        </p:nvSpPr>
        <p:spPr>
          <a:xfrm>
            <a:off x="1066800" y="2103120"/>
            <a:ext cx="10058400" cy="3849624"/>
          </a:xfrm>
          <a:prstGeom prst="rect">
            <a:avLst/>
          </a:prstGeom>
        </p:spPr>
        <p:txBody>
          <a:bodyPr vert="horz" lIns="91440" tIns="45720" rIns="91440" bIns="45720" rtlCol="0">
            <a:normAutofit/>
          </a:bodyPr>
          <a:lstStyle/>
          <a:p>
            <a:pPr marL="182880" indent="-182880">
              <a:spcBef>
                <a:spcPts val="900"/>
              </a:spcBef>
              <a:buClr>
                <a:schemeClr val="tx1">
                  <a:lumMod val="85000"/>
                  <a:lumOff val="15000"/>
                </a:schemeClr>
              </a:buClr>
              <a:buFont typeface="Garamond" pitchFamily="18" charset="0"/>
              <a:buChar char="◦"/>
            </a:pPr>
            <a:r>
              <a:rPr lang="en-US" sz="1500" dirty="0"/>
              <a:t>£6 million towards making Wales digitally inclusive</a:t>
            </a:r>
          </a:p>
          <a:p>
            <a:pPr marL="182880" indent="-182880">
              <a:spcBef>
                <a:spcPts val="900"/>
              </a:spcBef>
              <a:buClr>
                <a:schemeClr val="tx1">
                  <a:lumMod val="85000"/>
                  <a:lumOff val="15000"/>
                </a:schemeClr>
              </a:buClr>
              <a:buFont typeface="Garamond" pitchFamily="18" charset="0"/>
              <a:buChar char="◦"/>
            </a:pPr>
            <a:r>
              <a:rPr lang="en-US" sz="1500" dirty="0"/>
              <a:t>Introduction of Digital strategy</a:t>
            </a:r>
          </a:p>
          <a:p>
            <a:pPr marL="182880" indent="-182880">
              <a:spcBef>
                <a:spcPts val="900"/>
              </a:spcBef>
              <a:buClr>
                <a:schemeClr val="tx1">
                  <a:lumMod val="85000"/>
                  <a:lumOff val="15000"/>
                </a:schemeClr>
              </a:buClr>
              <a:buFont typeface="Garamond" pitchFamily="18" charset="0"/>
              <a:buChar char="◦"/>
            </a:pPr>
            <a:r>
              <a:rPr lang="en-US" sz="1500" dirty="0"/>
              <a:t>Funding local governments </a:t>
            </a:r>
          </a:p>
          <a:p>
            <a:pPr marL="182880" indent="-182880">
              <a:spcBef>
                <a:spcPts val="900"/>
              </a:spcBef>
              <a:buClr>
                <a:schemeClr val="tx1">
                  <a:lumMod val="85000"/>
                  <a:lumOff val="15000"/>
                </a:schemeClr>
              </a:buClr>
              <a:buFont typeface="Garamond" pitchFamily="18" charset="0"/>
              <a:buChar char="◦"/>
            </a:pPr>
            <a:endParaRPr lang="en-US" sz="1500" dirty="0"/>
          </a:p>
        </p:txBody>
      </p:sp>
      <p:pic>
        <p:nvPicPr>
          <p:cNvPr id="10" name="Audio 9">
            <a:hlinkClick r:id="" action="ppaction://media"/>
            <a:extLst>
              <a:ext uri="{FF2B5EF4-FFF2-40B4-BE49-F238E27FC236}">
                <a16:creationId xmlns:a16="http://schemas.microsoft.com/office/drawing/2014/main" id="{6604FE34-F832-FFEA-9635-80D8AE80522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52547512"/>
      </p:ext>
    </p:extLst>
  </p:cSld>
  <p:clrMapOvr>
    <a:masterClrMapping/>
  </p:clrMapOvr>
  <mc:AlternateContent xmlns:mc="http://schemas.openxmlformats.org/markup-compatibility/2006">
    <mc:Choice xmlns:p14="http://schemas.microsoft.com/office/powerpoint/2010/main" Requires="p14">
      <p:transition spd="slow" p14:dur="2000" advTm="72705"/>
    </mc:Choice>
    <mc:Fallback>
      <p:transition spd="slow" advTm="72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 calcmode="lin" valueType="num">
                                      <p:cBhvr additive="base">
                                        <p:cTn id="1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Large skydiving group mid-air">
            <a:extLst>
              <a:ext uri="{FF2B5EF4-FFF2-40B4-BE49-F238E27FC236}">
                <a16:creationId xmlns:a16="http://schemas.microsoft.com/office/drawing/2014/main" id="{33B3574E-DBB1-0F5B-8591-EE273B8117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781" y="1045029"/>
            <a:ext cx="7433019" cy="4942957"/>
          </a:xfrm>
          <a:prstGeom prst="rect">
            <a:avLst/>
          </a:prstGeom>
          <a:noFill/>
          <a:ln>
            <a:noFill/>
          </a:ln>
        </p:spPr>
      </p:pic>
      <p:sp>
        <p:nvSpPr>
          <p:cNvPr id="3" name="TextBox 2">
            <a:extLst>
              <a:ext uri="{FF2B5EF4-FFF2-40B4-BE49-F238E27FC236}">
                <a16:creationId xmlns:a16="http://schemas.microsoft.com/office/drawing/2014/main" id="{B538654A-B834-875C-467B-85815DEDC3B1}"/>
              </a:ext>
            </a:extLst>
          </p:cNvPr>
          <p:cNvSpPr txBox="1"/>
          <p:nvPr/>
        </p:nvSpPr>
        <p:spPr>
          <a:xfrm>
            <a:off x="8477250" y="603504"/>
            <a:ext cx="3144774" cy="1645920"/>
          </a:xfrm>
          <a:prstGeom prst="rect">
            <a:avLst/>
          </a:prstGeom>
        </p:spPr>
        <p:txBody>
          <a:bodyPr vert="horz" lIns="91440" tIns="45720" rIns="91440" bIns="45720" rtlCol="0" anchor="b">
            <a:normAutofit/>
          </a:bodyPr>
          <a:lstStyle/>
          <a:p>
            <a:pPr>
              <a:spcBef>
                <a:spcPct val="0"/>
              </a:spcBef>
              <a:spcAft>
                <a:spcPts val="600"/>
              </a:spcAft>
            </a:pPr>
            <a:r>
              <a:rPr lang="en-US" sz="3000" b="1" i="0" kern="1200" cap="none" spc="0" baseline="0" dirty="0">
                <a:effectLst/>
                <a:latin typeface="+mj-lt"/>
                <a:ea typeface="+mn-ea"/>
                <a:cs typeface="+mn-cs"/>
              </a:rPr>
              <a:t>Important role played by local governments</a:t>
            </a:r>
          </a:p>
        </p:txBody>
      </p:sp>
      <p:sp>
        <p:nvSpPr>
          <p:cNvPr id="4" name="TextBox 3">
            <a:extLst>
              <a:ext uri="{FF2B5EF4-FFF2-40B4-BE49-F238E27FC236}">
                <a16:creationId xmlns:a16="http://schemas.microsoft.com/office/drawing/2014/main" id="{1C46DDD3-2788-4C88-71D7-35DADEF8EE15}"/>
              </a:ext>
            </a:extLst>
          </p:cNvPr>
          <p:cNvSpPr txBox="1"/>
          <p:nvPr/>
        </p:nvSpPr>
        <p:spPr>
          <a:xfrm>
            <a:off x="8477250" y="2386584"/>
            <a:ext cx="3144774" cy="3511296"/>
          </a:xfrm>
          <a:prstGeom prst="rect">
            <a:avLst/>
          </a:prstGeom>
        </p:spPr>
        <p:txBody>
          <a:bodyPr vert="horz" lIns="91440" tIns="45720" rIns="91440" bIns="45720" rtlCol="0">
            <a:normAutofit/>
          </a:bodyPr>
          <a:lstStyle/>
          <a:p>
            <a:pPr marL="285750" indent="-285750">
              <a:lnSpc>
                <a:spcPct val="110000"/>
              </a:lnSpc>
              <a:spcBef>
                <a:spcPts val="800"/>
              </a:spcBef>
              <a:buClr>
                <a:schemeClr val="tx1">
                  <a:lumMod val="85000"/>
                  <a:lumOff val="15000"/>
                </a:schemeClr>
              </a:buClr>
              <a:buFont typeface="Arial" panose="020B0604020202020204" pitchFamily="34" charset="0"/>
              <a:buChar char="•"/>
            </a:pPr>
            <a:r>
              <a:rPr lang="en-US" kern="1200">
                <a:latin typeface="+mn-lt"/>
                <a:ea typeface="+mn-ea"/>
                <a:cs typeface="+mn-cs"/>
              </a:rPr>
              <a:t>Set up digital workshops</a:t>
            </a:r>
          </a:p>
          <a:p>
            <a:pPr marL="285750" indent="-285750">
              <a:lnSpc>
                <a:spcPct val="110000"/>
              </a:lnSpc>
              <a:spcBef>
                <a:spcPts val="800"/>
              </a:spcBef>
              <a:buClr>
                <a:schemeClr val="tx1">
                  <a:lumMod val="85000"/>
                  <a:lumOff val="15000"/>
                </a:schemeClr>
              </a:buClr>
              <a:buFont typeface="Arial" panose="020B0604020202020204" pitchFamily="34" charset="0"/>
              <a:buChar char="•"/>
            </a:pPr>
            <a:r>
              <a:rPr lang="en-US" kern="1200">
                <a:latin typeface="+mn-lt"/>
                <a:ea typeface="+mn-ea"/>
                <a:cs typeface="+mn-cs"/>
              </a:rPr>
              <a:t>Arrange workshops aimed at older people</a:t>
            </a:r>
          </a:p>
          <a:p>
            <a:pPr marL="285750" indent="-285750">
              <a:lnSpc>
                <a:spcPct val="110000"/>
              </a:lnSpc>
              <a:spcBef>
                <a:spcPts val="800"/>
              </a:spcBef>
              <a:buClr>
                <a:schemeClr val="tx1">
                  <a:lumMod val="85000"/>
                  <a:lumOff val="15000"/>
                </a:schemeClr>
              </a:buClr>
              <a:buFont typeface="Arial" panose="020B0604020202020204" pitchFamily="34" charset="0"/>
              <a:buChar char="•"/>
            </a:pPr>
            <a:r>
              <a:rPr lang="en-US" kern="1200">
                <a:latin typeface="+mn-lt"/>
                <a:ea typeface="+mn-ea"/>
                <a:cs typeface="+mn-cs"/>
              </a:rPr>
              <a:t>Digital device scheme</a:t>
            </a:r>
          </a:p>
          <a:p>
            <a:pPr marL="285750" indent="-285750">
              <a:lnSpc>
                <a:spcPct val="110000"/>
              </a:lnSpc>
              <a:spcBef>
                <a:spcPts val="800"/>
              </a:spcBef>
              <a:buClr>
                <a:schemeClr val="tx1">
                  <a:lumMod val="85000"/>
                  <a:lumOff val="15000"/>
                </a:schemeClr>
              </a:buClr>
              <a:buFont typeface="Arial" panose="020B0604020202020204" pitchFamily="34" charset="0"/>
              <a:buChar char="•"/>
            </a:pPr>
            <a:r>
              <a:rPr lang="en-US" kern="1200">
                <a:latin typeface="+mn-lt"/>
                <a:ea typeface="+mn-ea"/>
                <a:cs typeface="+mn-cs"/>
              </a:rPr>
              <a:t>Importance about online safety</a:t>
            </a:r>
          </a:p>
          <a:p>
            <a:pPr marL="285750" indent="-285750">
              <a:lnSpc>
                <a:spcPct val="110000"/>
              </a:lnSpc>
              <a:spcBef>
                <a:spcPts val="800"/>
              </a:spcBef>
              <a:buClr>
                <a:schemeClr val="tx1">
                  <a:lumMod val="85000"/>
                  <a:lumOff val="15000"/>
                </a:schemeClr>
              </a:buClr>
              <a:buFont typeface="Arial" panose="020B0604020202020204" pitchFamily="34" charset="0"/>
              <a:buChar char="•"/>
            </a:pPr>
            <a:r>
              <a:rPr lang="en-US" kern="1200">
                <a:latin typeface="+mn-lt"/>
                <a:ea typeface="+mn-ea"/>
                <a:cs typeface="+mn-cs"/>
              </a:rPr>
              <a:t>Tailored digital sessions aimed at audience needs</a:t>
            </a:r>
          </a:p>
        </p:txBody>
      </p:sp>
      <p:pic>
        <p:nvPicPr>
          <p:cNvPr id="10" name="Audio 9">
            <a:hlinkClick r:id="" action="ppaction://media"/>
            <a:extLst>
              <a:ext uri="{FF2B5EF4-FFF2-40B4-BE49-F238E27FC236}">
                <a16:creationId xmlns:a16="http://schemas.microsoft.com/office/drawing/2014/main" id="{E90C8CB2-8DDF-2381-E289-F164900367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4990268"/>
      </p:ext>
    </p:extLst>
  </p:cSld>
  <p:clrMapOvr>
    <a:masterClrMapping/>
  </p:clrMapOvr>
  <mc:AlternateContent xmlns:mc="http://schemas.openxmlformats.org/markup-compatibility/2006">
    <mc:Choice xmlns:p14="http://schemas.microsoft.com/office/powerpoint/2010/main" Requires="p14">
      <p:transition spd="slow" p14:dur="2000" advTm="109319"/>
    </mc:Choice>
    <mc:Fallback>
      <p:transition spd="slow" advTm="10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Lines of code">
            <a:extLst>
              <a:ext uri="{FF2B5EF4-FFF2-40B4-BE49-F238E27FC236}">
                <a16:creationId xmlns:a16="http://schemas.microsoft.com/office/drawing/2014/main" id="{A79DA223-D3C4-7D05-F28F-35EC5BD5B0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79809" y="2257013"/>
            <a:ext cx="7187513" cy="4226768"/>
          </a:xfrm>
          <a:prstGeom prst="rect">
            <a:avLst/>
          </a:prstGeom>
          <a:effectLst>
            <a:softEdge rad="635000"/>
          </a:effectLst>
        </p:spPr>
      </p:pic>
      <p:sp>
        <p:nvSpPr>
          <p:cNvPr id="5" name="TextBox 4">
            <a:extLst>
              <a:ext uri="{FF2B5EF4-FFF2-40B4-BE49-F238E27FC236}">
                <a16:creationId xmlns:a16="http://schemas.microsoft.com/office/drawing/2014/main" id="{E595946B-68E6-72F2-F355-F31A17A4716D}"/>
              </a:ext>
            </a:extLst>
          </p:cNvPr>
          <p:cNvSpPr txBox="1"/>
          <p:nvPr/>
        </p:nvSpPr>
        <p:spPr>
          <a:xfrm>
            <a:off x="858416" y="709127"/>
            <a:ext cx="10319657" cy="461665"/>
          </a:xfrm>
          <a:prstGeom prst="rect">
            <a:avLst/>
          </a:prstGeom>
          <a:noFill/>
        </p:spPr>
        <p:txBody>
          <a:bodyPr wrap="square" rtlCol="0">
            <a:spAutoFit/>
          </a:bodyPr>
          <a:lstStyle/>
          <a:p>
            <a:pPr algn="ctr"/>
            <a:r>
              <a:rPr lang="en-GB" sz="2400" b="1" dirty="0">
                <a:solidFill>
                  <a:schemeClr val="bg1"/>
                </a:solidFill>
              </a:rPr>
              <a:t>Identifying other groups that can be affected by digital exclusion</a:t>
            </a:r>
          </a:p>
        </p:txBody>
      </p:sp>
      <p:sp>
        <p:nvSpPr>
          <p:cNvPr id="6" name="TextBox 5">
            <a:extLst>
              <a:ext uri="{FF2B5EF4-FFF2-40B4-BE49-F238E27FC236}">
                <a16:creationId xmlns:a16="http://schemas.microsoft.com/office/drawing/2014/main" id="{80E44300-1F9B-6C58-35FC-E7C541CA36DB}"/>
              </a:ext>
            </a:extLst>
          </p:cNvPr>
          <p:cNvSpPr txBox="1"/>
          <p:nvPr/>
        </p:nvSpPr>
        <p:spPr>
          <a:xfrm>
            <a:off x="858416" y="1656849"/>
            <a:ext cx="10496769"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BAME (Black and minority ethnic)</a:t>
            </a:r>
          </a:p>
          <a:p>
            <a:pPr marL="285750" indent="-285750">
              <a:buFont typeface="Arial" panose="020B0604020202020204" pitchFamily="34" charset="0"/>
              <a:buChar char="•"/>
            </a:pPr>
            <a:r>
              <a:rPr lang="en-GB" dirty="0">
                <a:solidFill>
                  <a:schemeClr val="bg1"/>
                </a:solidFill>
              </a:rPr>
              <a:t>Refugees</a:t>
            </a:r>
          </a:p>
          <a:p>
            <a:pPr marL="285750" indent="-285750">
              <a:buFont typeface="Arial" panose="020B0604020202020204" pitchFamily="34" charset="0"/>
              <a:buChar char="•"/>
            </a:pPr>
            <a:r>
              <a:rPr lang="en-GB" dirty="0">
                <a:solidFill>
                  <a:schemeClr val="bg1"/>
                </a:solidFill>
              </a:rPr>
              <a:t>Ex-convicts</a:t>
            </a:r>
          </a:p>
          <a:p>
            <a:pPr marL="285750" indent="-285750">
              <a:buFont typeface="Arial" panose="020B0604020202020204" pitchFamily="34" charset="0"/>
              <a:buChar char="•"/>
            </a:pPr>
            <a:r>
              <a:rPr lang="en-GB" dirty="0">
                <a:solidFill>
                  <a:schemeClr val="bg1"/>
                </a:solidFill>
              </a:rPr>
              <a:t>People with low digital skills</a:t>
            </a:r>
          </a:p>
        </p:txBody>
      </p:sp>
      <p:pic>
        <p:nvPicPr>
          <p:cNvPr id="11" name="Audio 10">
            <a:hlinkClick r:id="" action="ppaction://media"/>
            <a:extLst>
              <a:ext uri="{FF2B5EF4-FFF2-40B4-BE49-F238E27FC236}">
                <a16:creationId xmlns:a16="http://schemas.microsoft.com/office/drawing/2014/main" id="{D86CDB0C-DDB0-5E4F-EAE5-902FC598CC8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2573665"/>
      </p:ext>
    </p:extLst>
  </p:cSld>
  <p:clrMapOvr>
    <a:masterClrMapping/>
  </p:clrMapOvr>
  <p:transition spd="slow" advTm="8935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ominoes falling in a row">
            <a:extLst>
              <a:ext uri="{FF2B5EF4-FFF2-40B4-BE49-F238E27FC236}">
                <a16:creationId xmlns:a16="http://schemas.microsoft.com/office/drawing/2014/main" id="{FB131933-3ED9-3BE6-F415-B29CF45E558A}"/>
              </a:ext>
            </a:extLst>
          </p:cNvPr>
          <p:cNvPicPr>
            <a:picLocks noChangeAspect="1"/>
          </p:cNvPicPr>
          <p:nvPr/>
        </p:nvPicPr>
        <p:blipFill rotWithShape="1">
          <a:blip r:embed="rId4">
            <a:extLst>
              <a:ext uri="{28A0092B-C50C-407E-A947-70E740481C1C}">
                <a14:useLocalDpi xmlns:a14="http://schemas.microsoft.com/office/drawing/2010/main" val="0"/>
              </a:ext>
            </a:extLst>
          </a:blip>
          <a:srcRect l="6707" r="2" b="2"/>
          <a:stretch/>
        </p:blipFill>
        <p:spPr>
          <a:xfrm>
            <a:off x="6461760" y="2103120"/>
            <a:ext cx="4663440" cy="3749040"/>
          </a:xfrm>
          <a:prstGeom prst="rect">
            <a:avLst/>
          </a:prstGeom>
          <a:noFill/>
        </p:spPr>
      </p:pic>
      <p:sp>
        <p:nvSpPr>
          <p:cNvPr id="3" name="TextBox 2">
            <a:extLst>
              <a:ext uri="{FF2B5EF4-FFF2-40B4-BE49-F238E27FC236}">
                <a16:creationId xmlns:a16="http://schemas.microsoft.com/office/drawing/2014/main" id="{35E3482D-7DF4-873D-8216-71B7A50AD431}"/>
              </a:ext>
            </a:extLst>
          </p:cNvPr>
          <p:cNvSpPr txBox="1"/>
          <p:nvPr/>
        </p:nvSpPr>
        <p:spPr>
          <a:xfrm>
            <a:off x="1066800" y="642594"/>
            <a:ext cx="10058400" cy="13716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kern="1200" cap="none" spc="0" baseline="0" dirty="0">
                <a:solidFill>
                  <a:schemeClr val="tx1">
                    <a:lumMod val="85000"/>
                    <a:lumOff val="15000"/>
                  </a:schemeClr>
                </a:solidFill>
                <a:effectLst/>
                <a:latin typeface="+mj-lt"/>
                <a:ea typeface="+mn-ea"/>
                <a:cs typeface="+mn-cs"/>
              </a:rPr>
              <a:t>Ideas to improve digital inclusion in Wales</a:t>
            </a:r>
          </a:p>
        </p:txBody>
      </p:sp>
      <p:sp>
        <p:nvSpPr>
          <p:cNvPr id="4" name="TextBox 3">
            <a:extLst>
              <a:ext uri="{FF2B5EF4-FFF2-40B4-BE49-F238E27FC236}">
                <a16:creationId xmlns:a16="http://schemas.microsoft.com/office/drawing/2014/main" id="{81AAF84B-C1E4-4CD7-AD53-EE57036C0F4C}"/>
              </a:ext>
            </a:extLst>
          </p:cNvPr>
          <p:cNvSpPr txBox="1"/>
          <p:nvPr/>
        </p:nvSpPr>
        <p:spPr>
          <a:xfrm>
            <a:off x="1066800" y="2103120"/>
            <a:ext cx="4663440" cy="3749040"/>
          </a:xfrm>
          <a:prstGeom prst="rect">
            <a:avLst/>
          </a:prstGeom>
        </p:spPr>
        <p:txBody>
          <a:bodyPr vert="horz" lIns="91440" tIns="45720" rIns="91440" bIns="45720" rtlCol="0">
            <a:normAutofit/>
          </a:bodyPr>
          <a:lstStyle/>
          <a:p>
            <a:pPr marL="182880" indent="-182880">
              <a:spcBef>
                <a:spcPts val="900"/>
              </a:spcBef>
              <a:buClr>
                <a:schemeClr val="tx1">
                  <a:lumMod val="85000"/>
                  <a:lumOff val="15000"/>
                </a:schemeClr>
              </a:buClr>
              <a:buFont typeface="Garamond" pitchFamily="18" charset="0"/>
              <a:buChar char="◦"/>
            </a:pPr>
            <a:r>
              <a:rPr lang="en-US"/>
              <a:t>Working in partnership with other organisations</a:t>
            </a:r>
          </a:p>
          <a:p>
            <a:pPr marL="182880" indent="-182880">
              <a:spcBef>
                <a:spcPts val="900"/>
              </a:spcBef>
              <a:buClr>
                <a:schemeClr val="tx1">
                  <a:lumMod val="85000"/>
                  <a:lumOff val="15000"/>
                </a:schemeClr>
              </a:buClr>
              <a:buFont typeface="Garamond" pitchFamily="18" charset="0"/>
              <a:buChar char="◦"/>
            </a:pPr>
            <a:r>
              <a:rPr lang="en-US"/>
              <a:t>Promoting workshops/digital sessions</a:t>
            </a:r>
          </a:p>
          <a:p>
            <a:pPr marL="182880" indent="-182880">
              <a:spcBef>
                <a:spcPts val="900"/>
              </a:spcBef>
              <a:buClr>
                <a:schemeClr val="tx1">
                  <a:lumMod val="85000"/>
                  <a:lumOff val="15000"/>
                </a:schemeClr>
              </a:buClr>
              <a:buFont typeface="Garamond" pitchFamily="18" charset="0"/>
              <a:buChar char="◦"/>
            </a:pPr>
            <a:r>
              <a:rPr lang="en-US"/>
              <a:t>Funding local governments </a:t>
            </a:r>
          </a:p>
          <a:p>
            <a:pPr marL="182880" indent="-182880">
              <a:spcBef>
                <a:spcPts val="900"/>
              </a:spcBef>
              <a:buClr>
                <a:schemeClr val="tx1">
                  <a:lumMod val="85000"/>
                  <a:lumOff val="15000"/>
                </a:schemeClr>
              </a:buClr>
              <a:buFont typeface="Garamond" pitchFamily="18" charset="0"/>
              <a:buChar char="◦"/>
            </a:pPr>
            <a:r>
              <a:rPr lang="en-US"/>
              <a:t>Encouraging digital interaction</a:t>
            </a:r>
          </a:p>
          <a:p>
            <a:pPr marL="182880" indent="-182880">
              <a:spcBef>
                <a:spcPts val="900"/>
              </a:spcBef>
              <a:buClr>
                <a:schemeClr val="tx1">
                  <a:lumMod val="85000"/>
                  <a:lumOff val="15000"/>
                </a:schemeClr>
              </a:buClr>
              <a:buFont typeface="Garamond" pitchFamily="18" charset="0"/>
              <a:buChar char="◦"/>
            </a:pPr>
            <a:r>
              <a:rPr lang="en-US"/>
              <a:t>Making digital literacy compulsory on schools</a:t>
            </a:r>
          </a:p>
          <a:p>
            <a:pPr marL="182880" indent="-182880">
              <a:spcBef>
                <a:spcPts val="900"/>
              </a:spcBef>
              <a:buClr>
                <a:schemeClr val="tx1">
                  <a:lumMod val="85000"/>
                  <a:lumOff val="15000"/>
                </a:schemeClr>
              </a:buClr>
              <a:buFont typeface="Garamond" pitchFamily="18" charset="0"/>
              <a:buChar char="◦"/>
            </a:pPr>
            <a:endParaRPr lang="en-US"/>
          </a:p>
        </p:txBody>
      </p:sp>
      <p:pic>
        <p:nvPicPr>
          <p:cNvPr id="8" name="Audio 7">
            <a:hlinkClick r:id="" action="ppaction://media"/>
            <a:extLst>
              <a:ext uri="{FF2B5EF4-FFF2-40B4-BE49-F238E27FC236}">
                <a16:creationId xmlns:a16="http://schemas.microsoft.com/office/drawing/2014/main" id="{247B8AB5-3A4E-C369-6AB1-88CDF718D1A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086282"/>
      </p:ext>
    </p:extLst>
  </p:cSld>
  <p:clrMapOvr>
    <a:masterClrMapping/>
  </p:clrMapOvr>
  <mc:AlternateContent xmlns:mc="http://schemas.openxmlformats.org/markup-compatibility/2006">
    <mc:Choice xmlns:p14="http://schemas.microsoft.com/office/powerpoint/2010/main" Requires="p14">
      <p:transition spd="slow" p14:dur="2000" advTm="144098"/>
    </mc:Choice>
    <mc:Fallback>
      <p:transition spd="slow" advTm="144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BBC74E-7979-ECCB-2126-D2F1D3DD728A}"/>
              </a:ext>
            </a:extLst>
          </p:cNvPr>
          <p:cNvSpPr txBox="1"/>
          <p:nvPr/>
        </p:nvSpPr>
        <p:spPr>
          <a:xfrm>
            <a:off x="1119673" y="895739"/>
            <a:ext cx="9030166" cy="461665"/>
          </a:xfrm>
          <a:prstGeom prst="rect">
            <a:avLst/>
          </a:prstGeom>
          <a:noFill/>
        </p:spPr>
        <p:txBody>
          <a:bodyPr wrap="square" rtlCol="0">
            <a:spAutoFit/>
          </a:bodyPr>
          <a:lstStyle/>
          <a:p>
            <a:pPr algn="ctr"/>
            <a:r>
              <a:rPr lang="en-GB" sz="2400" b="1" dirty="0"/>
              <a:t>Conclusion</a:t>
            </a:r>
          </a:p>
        </p:txBody>
      </p:sp>
      <p:sp>
        <p:nvSpPr>
          <p:cNvPr id="4" name="TextBox 3">
            <a:extLst>
              <a:ext uri="{FF2B5EF4-FFF2-40B4-BE49-F238E27FC236}">
                <a16:creationId xmlns:a16="http://schemas.microsoft.com/office/drawing/2014/main" id="{7F517CA1-F9CE-FDCD-4AFB-EB06662258F3}"/>
              </a:ext>
            </a:extLst>
          </p:cNvPr>
          <p:cNvSpPr txBox="1"/>
          <p:nvPr/>
        </p:nvSpPr>
        <p:spPr>
          <a:xfrm>
            <a:off x="970384" y="1940767"/>
            <a:ext cx="10319657" cy="2031325"/>
          </a:xfrm>
          <a:prstGeom prst="rect">
            <a:avLst/>
          </a:prstGeom>
          <a:noFill/>
        </p:spPr>
        <p:txBody>
          <a:bodyPr wrap="square" rtlCol="0">
            <a:spAutoFit/>
          </a:bodyPr>
          <a:lstStyle/>
          <a:p>
            <a:r>
              <a:rPr lang="en-GB" sz="1800" kern="10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In conclusion, the project highlights the persistent challenges of digital exclusion in Wales and emphasizes the need for targeted strategies to include diverse groups. To enhance digital literacy, local governments should collaborate with government bodies, businesses, and other organizations. Efforts should focus on workshops, basic skill training, and encouraging digital interaction, fostering a sense of connection and support among the people of Wales. Digital literacy initiatives must consider the unique needs of various groups, ensuring inclusivity and societal well-being.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Audio 5">
            <a:hlinkClick r:id="" action="ppaction://media"/>
            <a:extLst>
              <a:ext uri="{FF2B5EF4-FFF2-40B4-BE49-F238E27FC236}">
                <a16:creationId xmlns:a16="http://schemas.microsoft.com/office/drawing/2014/main" id="{1D2A9E92-0C1B-5B7C-E915-1027CB229A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2265426"/>
      </p:ext>
    </p:extLst>
  </p:cSld>
  <p:clrMapOvr>
    <a:masterClrMapping/>
  </p:clrMapOvr>
  <p:transition spd="slow" advTm="5919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537157-9E2A-BD9A-0B8F-FCBE991A5CD6}"/>
              </a:ext>
            </a:extLst>
          </p:cNvPr>
          <p:cNvSpPr txBox="1"/>
          <p:nvPr/>
        </p:nvSpPr>
        <p:spPr>
          <a:xfrm>
            <a:off x="2139820" y="3059668"/>
            <a:ext cx="7912360" cy="369332"/>
          </a:xfrm>
          <a:prstGeom prst="rect">
            <a:avLst/>
          </a:prstGeom>
          <a:noFill/>
        </p:spPr>
        <p:txBody>
          <a:bodyPr wrap="square" rtlCol="0">
            <a:spAutoFit/>
          </a:bodyPr>
          <a:lstStyle/>
          <a:p>
            <a:pPr algn="ctr"/>
            <a:r>
              <a:rPr lang="en-GB" b="1" dirty="0"/>
              <a:t>Thank you</a:t>
            </a:r>
          </a:p>
        </p:txBody>
      </p:sp>
      <p:pic>
        <p:nvPicPr>
          <p:cNvPr id="7" name="Audio 6">
            <a:hlinkClick r:id="" action="ppaction://media"/>
            <a:extLst>
              <a:ext uri="{FF2B5EF4-FFF2-40B4-BE49-F238E27FC236}">
                <a16:creationId xmlns:a16="http://schemas.microsoft.com/office/drawing/2014/main" id="{25636408-0A60-DCFD-6CDA-F3A647CFC0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52805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121">
        <p159:morph option="byObject"/>
      </p:transition>
    </mc:Choice>
    <mc:Fallback>
      <p:transition spd="slow" advTm="11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8"/>
</p:tagLst>
</file>

<file path=ppt/tags/tag2.xml><?xml version="1.0" encoding="utf-8"?>
<p:tagLst xmlns:a="http://schemas.openxmlformats.org/drawingml/2006/main" xmlns:r="http://schemas.openxmlformats.org/officeDocument/2006/relationships" xmlns:p="http://schemas.openxmlformats.org/presentationml/2006/main">
  <p:tag name="TIMING" val="|2.6"/>
</p:tagLst>
</file>

<file path=ppt/tags/tag3.xml><?xml version="1.0" encoding="utf-8"?>
<p:tagLst xmlns:a="http://schemas.openxmlformats.org/drawingml/2006/main" xmlns:r="http://schemas.openxmlformats.org/officeDocument/2006/relationships" xmlns:p="http://schemas.openxmlformats.org/presentationml/2006/main">
  <p:tag name="TIMING" val="|8.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{9F2F2A76-7235-42D4-89D1-C40EA5CC949C}tf78438558_win32</Template>
  <TotalTime>167</TotalTime>
  <Words>506</Words>
  <Application>Microsoft Office PowerPoint</Application>
  <PresentationFormat>Widescreen</PresentationFormat>
  <Paragraphs>54</Paragraphs>
  <Slides>12</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SavonVTI</vt:lpstr>
      <vt:lpstr>Digital inclusion in Wales</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inclusion in Wales</dc:title>
  <dc:creator>Khan, Agha</dc:creator>
  <cp:lastModifiedBy>Khan, Agha</cp:lastModifiedBy>
  <cp:revision>3</cp:revision>
  <dcterms:created xsi:type="dcterms:W3CDTF">2024-01-11T20:34:48Z</dcterms:created>
  <dcterms:modified xsi:type="dcterms:W3CDTF">2024-01-11T23:22:03Z</dcterms:modified>
</cp:coreProperties>
</file>