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D898B8-32BF-452B-ABB4-0259B9E056CA}" v="6911" dt="2021-01-12T12:22:29.2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98" d="100"/>
          <a:sy n="98" d="100"/>
        </p:scale>
        <p:origin x="6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Tuesday, January 12,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32524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Tuesday, January 12,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36936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Tuesday, January 12,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05249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Tuesday, January 12,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3366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Tuesday, January 12, 2021</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0010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Tuesday, January 12, 2021</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71662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Tuesday, January 12, 2021</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618618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Tuesday, January 12,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980333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Tuesday, January 12,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38779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Tuesday, January 12,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30733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Tuesday, January 12,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18968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Tuesday, January 12,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980280142"/>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81" r:id="rId6"/>
    <p:sldLayoutId id="2147483786" r:id="rId7"/>
    <p:sldLayoutId id="2147483782" r:id="rId8"/>
    <p:sldLayoutId id="2147483783" r:id="rId9"/>
    <p:sldLayoutId id="2147483784" r:id="rId10"/>
    <p:sldLayoutId id="2147483785"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8">
            <a:extLst>
              <a:ext uri="{FF2B5EF4-FFF2-40B4-BE49-F238E27FC236}">
                <a16:creationId xmlns:a16="http://schemas.microsoft.com/office/drawing/2014/main" id="{A35C5297-7623-44A6-B13A-4424C8257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0">
            <a:extLst>
              <a:ext uri="{FF2B5EF4-FFF2-40B4-BE49-F238E27FC236}">
                <a16:creationId xmlns:a16="http://schemas.microsoft.com/office/drawing/2014/main" id="{666E46BD-1D93-4B75-A1AD-F8DCF32C3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480000" y="728663"/>
            <a:ext cx="5015638" cy="2795737"/>
          </a:xfrm>
        </p:spPr>
        <p:txBody>
          <a:bodyPr>
            <a:normAutofit/>
          </a:bodyPr>
          <a:lstStyle/>
          <a:p>
            <a:r>
              <a:rPr lang="tr-TR" err="1">
                <a:cs typeface="Arial"/>
              </a:rPr>
              <a:t>The</a:t>
            </a:r>
            <a:r>
              <a:rPr lang="tr-TR">
                <a:cs typeface="Arial"/>
              </a:rPr>
              <a:t> </a:t>
            </a:r>
            <a:r>
              <a:rPr lang="tr-TR" err="1">
                <a:cs typeface="Arial"/>
              </a:rPr>
              <a:t>Albemarle</a:t>
            </a:r>
            <a:r>
              <a:rPr lang="tr-TR">
                <a:cs typeface="Arial"/>
              </a:rPr>
              <a:t> </a:t>
            </a:r>
            <a:r>
              <a:rPr lang="tr-TR" err="1">
                <a:cs typeface="Arial"/>
              </a:rPr>
              <a:t>report</a:t>
            </a:r>
            <a:r>
              <a:rPr lang="tr-TR">
                <a:cs typeface="Arial"/>
              </a:rPr>
              <a:t> 1960</a:t>
            </a: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480000" y="3830399"/>
            <a:ext cx="5015638" cy="2298938"/>
          </a:xfrm>
        </p:spPr>
        <p:txBody>
          <a:bodyPr vert="horz" lIns="0" tIns="0" rIns="0" bIns="0" rtlCol="0" anchor="t">
            <a:normAutofit/>
          </a:bodyPr>
          <a:lstStyle/>
          <a:p>
            <a:r>
              <a:rPr lang="tr-TR" dirty="0" err="1">
                <a:solidFill>
                  <a:srgbClr val="FFFFFF"/>
                </a:solidFill>
              </a:rPr>
              <a:t>By</a:t>
            </a:r>
            <a:r>
              <a:rPr lang="tr-TR" dirty="0">
                <a:solidFill>
                  <a:srgbClr val="FFFFFF"/>
                </a:solidFill>
              </a:rPr>
              <a:t> Dean </a:t>
            </a:r>
            <a:r>
              <a:rPr lang="tr-TR" dirty="0" err="1">
                <a:solidFill>
                  <a:srgbClr val="FFFFFF"/>
                </a:solidFill>
              </a:rPr>
              <a:t>Boswarthack</a:t>
            </a:r>
            <a:r>
              <a:rPr lang="tr-TR" dirty="0">
                <a:solidFill>
                  <a:srgbClr val="FFFFFF"/>
                </a:solidFill>
              </a:rPr>
              <a:t> 2003506</a:t>
            </a:r>
          </a:p>
        </p:txBody>
      </p:sp>
      <p:pic>
        <p:nvPicPr>
          <p:cNvPr id="5" name="Picture 5" descr="Text, letter&#10;&#10;Description automatically generated">
            <a:extLst>
              <a:ext uri="{FF2B5EF4-FFF2-40B4-BE49-F238E27FC236}">
                <a16:creationId xmlns:a16="http://schemas.microsoft.com/office/drawing/2014/main" id="{A1953F1C-E009-415D-9C02-B2A3599ACB2A}"/>
              </a:ext>
            </a:extLst>
          </p:cNvPr>
          <p:cNvPicPr>
            <a:picLocks noChangeAspect="1"/>
          </p:cNvPicPr>
          <p:nvPr/>
        </p:nvPicPr>
        <p:blipFill rotWithShape="1">
          <a:blip r:embed="rId2"/>
          <a:srcRect r="2" b="1704"/>
          <a:stretch/>
        </p:blipFill>
        <p:spPr>
          <a:xfrm>
            <a:off x="647479" y="585438"/>
            <a:ext cx="5437859" cy="5358727"/>
          </a:xfrm>
          <a:custGeom>
            <a:avLst/>
            <a:gdLst/>
            <a:ahLst/>
            <a:cxnLst/>
            <a:rect l="l" t="t" r="r" b="b"/>
            <a:pathLst>
              <a:path w="5437859" h="5358727">
                <a:moveTo>
                  <a:pt x="2442245" y="12"/>
                </a:moveTo>
                <a:cubicBezTo>
                  <a:pt x="2708249" y="-1139"/>
                  <a:pt x="3417096" y="86121"/>
                  <a:pt x="3772502" y="222641"/>
                </a:cubicBezTo>
                <a:cubicBezTo>
                  <a:pt x="4178135" y="378663"/>
                  <a:pt x="4516888" y="502516"/>
                  <a:pt x="4794198" y="943240"/>
                </a:cubicBezTo>
                <a:cubicBezTo>
                  <a:pt x="5070964" y="1383427"/>
                  <a:pt x="5480948" y="2332430"/>
                  <a:pt x="5434186" y="2864301"/>
                </a:cubicBezTo>
                <a:cubicBezTo>
                  <a:pt x="5387424" y="3395099"/>
                  <a:pt x="5199832" y="3941446"/>
                  <a:pt x="4762661" y="4378953"/>
                </a:cubicBezTo>
                <a:cubicBezTo>
                  <a:pt x="4309722" y="4878654"/>
                  <a:pt x="3935081" y="5128505"/>
                  <a:pt x="3497910" y="5222333"/>
                </a:cubicBezTo>
                <a:cubicBezTo>
                  <a:pt x="3184713" y="5265762"/>
                  <a:pt x="2870973" y="5385861"/>
                  <a:pt x="2557776" y="5353156"/>
                </a:cubicBezTo>
                <a:cubicBezTo>
                  <a:pt x="2244579" y="5320450"/>
                  <a:pt x="1751402" y="5242707"/>
                  <a:pt x="1374043" y="5019128"/>
                </a:cubicBezTo>
                <a:cubicBezTo>
                  <a:pt x="1108696" y="4831472"/>
                  <a:pt x="796586" y="4519963"/>
                  <a:pt x="483933" y="4019189"/>
                </a:cubicBezTo>
                <a:cubicBezTo>
                  <a:pt x="171824" y="3582755"/>
                  <a:pt x="0" y="3082518"/>
                  <a:pt x="0" y="2536171"/>
                </a:cubicBezTo>
                <a:cubicBezTo>
                  <a:pt x="0" y="2411246"/>
                  <a:pt x="296885" y="1177542"/>
                  <a:pt x="749280" y="771132"/>
                </a:cubicBezTo>
                <a:cubicBezTo>
                  <a:pt x="1202764" y="365259"/>
                  <a:pt x="1858520" y="99860"/>
                  <a:pt x="2357678" y="6032"/>
                </a:cubicBezTo>
                <a:cubicBezTo>
                  <a:pt x="2375281" y="2145"/>
                  <a:pt x="2404244" y="176"/>
                  <a:pt x="2442245" y="12"/>
                </a:cubicBezTo>
                <a:close/>
              </a:path>
            </a:pathLst>
          </a:custGeom>
        </p:spPr>
      </p:pic>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76A10F56-4600-4E72-882F-DF9A3D705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9">
            <a:extLst>
              <a:ext uri="{FF2B5EF4-FFF2-40B4-BE49-F238E27FC236}">
                <a16:creationId xmlns:a16="http://schemas.microsoft.com/office/drawing/2014/main" id="{44E7C649-57E0-4A93-B134-67101C072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1">
            <a:extLst>
              <a:ext uri="{FF2B5EF4-FFF2-40B4-BE49-F238E27FC236}">
                <a16:creationId xmlns:a16="http://schemas.microsoft.com/office/drawing/2014/main" id="{AA35AF4F-B82E-435B-8949-29173A055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5412222" cy="3734405"/>
          </a:xfrm>
          <a:custGeom>
            <a:avLst/>
            <a:gdLst>
              <a:gd name="connsiteX0" fmla="*/ 1441992 w 5412222"/>
              <a:gd name="connsiteY0" fmla="*/ 2504513 h 3734405"/>
              <a:gd name="connsiteX1" fmla="*/ 1566499 w 5412222"/>
              <a:gd name="connsiteY1" fmla="*/ 2518404 h 3734405"/>
              <a:gd name="connsiteX2" fmla="*/ 1750954 w 5412222"/>
              <a:gd name="connsiteY2" fmla="*/ 2629527 h 3734405"/>
              <a:gd name="connsiteX3" fmla="*/ 1714063 w 5412222"/>
              <a:gd name="connsiteY3" fmla="*/ 3370350 h 3734405"/>
              <a:gd name="connsiteX4" fmla="*/ 1548053 w 5412222"/>
              <a:gd name="connsiteY4" fmla="*/ 3703720 h 3734405"/>
              <a:gd name="connsiteX5" fmla="*/ 1345153 w 5412222"/>
              <a:gd name="connsiteY5" fmla="*/ 3722241 h 3734405"/>
              <a:gd name="connsiteX6" fmla="*/ 1142252 w 5412222"/>
              <a:gd name="connsiteY6" fmla="*/ 3611117 h 3734405"/>
              <a:gd name="connsiteX7" fmla="*/ 1123807 w 5412222"/>
              <a:gd name="connsiteY7" fmla="*/ 3388870 h 3734405"/>
              <a:gd name="connsiteX8" fmla="*/ 1160697 w 5412222"/>
              <a:gd name="connsiteY8" fmla="*/ 3018459 h 3734405"/>
              <a:gd name="connsiteX9" fmla="*/ 1179143 w 5412222"/>
              <a:gd name="connsiteY9" fmla="*/ 2851774 h 3734405"/>
              <a:gd name="connsiteX10" fmla="*/ 1197589 w 5412222"/>
              <a:gd name="connsiteY10" fmla="*/ 2722130 h 3734405"/>
              <a:gd name="connsiteX11" fmla="*/ 1345153 w 5412222"/>
              <a:gd name="connsiteY11" fmla="*/ 2518404 h 3734405"/>
              <a:gd name="connsiteX12" fmla="*/ 1441992 w 5412222"/>
              <a:gd name="connsiteY12" fmla="*/ 2504513 h 3734405"/>
              <a:gd name="connsiteX13" fmla="*/ 2975080 w 5412222"/>
              <a:gd name="connsiteY13" fmla="*/ 2484443 h 3734405"/>
              <a:gd name="connsiteX14" fmla="*/ 3097382 w 5412222"/>
              <a:gd name="connsiteY14" fmla="*/ 2507883 h 3734405"/>
              <a:gd name="connsiteX15" fmla="*/ 3189904 w 5412222"/>
              <a:gd name="connsiteY15" fmla="*/ 2581966 h 3734405"/>
              <a:gd name="connsiteX16" fmla="*/ 3263922 w 5412222"/>
              <a:gd name="connsiteY16" fmla="*/ 2730130 h 3734405"/>
              <a:gd name="connsiteX17" fmla="*/ 3356443 w 5412222"/>
              <a:gd name="connsiteY17" fmla="*/ 3322788 h 3734405"/>
              <a:gd name="connsiteX18" fmla="*/ 3337939 w 5412222"/>
              <a:gd name="connsiteY18" fmla="*/ 3545035 h 3734405"/>
              <a:gd name="connsiteX19" fmla="*/ 3282426 w 5412222"/>
              <a:gd name="connsiteY19" fmla="*/ 3637638 h 3734405"/>
              <a:gd name="connsiteX20" fmla="*/ 3171400 w 5412222"/>
              <a:gd name="connsiteY20" fmla="*/ 3674679 h 3734405"/>
              <a:gd name="connsiteX21" fmla="*/ 3115887 w 5412222"/>
              <a:gd name="connsiteY21" fmla="*/ 3693200 h 3734405"/>
              <a:gd name="connsiteX22" fmla="*/ 2967852 w 5412222"/>
              <a:gd name="connsiteY22" fmla="*/ 3674679 h 3734405"/>
              <a:gd name="connsiteX23" fmla="*/ 2838321 w 5412222"/>
              <a:gd name="connsiteY23" fmla="*/ 3563556 h 3734405"/>
              <a:gd name="connsiteX24" fmla="*/ 2782808 w 5412222"/>
              <a:gd name="connsiteY24" fmla="*/ 3359829 h 3734405"/>
              <a:gd name="connsiteX25" fmla="*/ 2764304 w 5412222"/>
              <a:gd name="connsiteY25" fmla="*/ 3156103 h 3734405"/>
              <a:gd name="connsiteX26" fmla="*/ 2708791 w 5412222"/>
              <a:gd name="connsiteY26" fmla="*/ 2878295 h 3734405"/>
              <a:gd name="connsiteX27" fmla="*/ 2690286 w 5412222"/>
              <a:gd name="connsiteY27" fmla="*/ 2637527 h 3734405"/>
              <a:gd name="connsiteX28" fmla="*/ 2912339 w 5412222"/>
              <a:gd name="connsiteY28" fmla="*/ 2489363 h 3734405"/>
              <a:gd name="connsiteX29" fmla="*/ 2975080 w 5412222"/>
              <a:gd name="connsiteY29" fmla="*/ 2484443 h 3734405"/>
              <a:gd name="connsiteX30" fmla="*/ 4122198 w 5412222"/>
              <a:gd name="connsiteY30" fmla="*/ 1964873 h 3734405"/>
              <a:gd name="connsiteX31" fmla="*/ 4289154 w 5412222"/>
              <a:gd name="connsiteY31" fmla="*/ 2020607 h 3734405"/>
              <a:gd name="connsiteX32" fmla="*/ 4437557 w 5412222"/>
              <a:gd name="connsiteY32" fmla="*/ 2169233 h 3734405"/>
              <a:gd name="connsiteX33" fmla="*/ 4567411 w 5412222"/>
              <a:gd name="connsiteY33" fmla="*/ 2336436 h 3734405"/>
              <a:gd name="connsiteX34" fmla="*/ 4752916 w 5412222"/>
              <a:gd name="connsiteY34" fmla="*/ 2540795 h 3734405"/>
              <a:gd name="connsiteX35" fmla="*/ 4882769 w 5412222"/>
              <a:gd name="connsiteY35" fmla="*/ 2763733 h 3734405"/>
              <a:gd name="connsiteX36" fmla="*/ 4771467 w 5412222"/>
              <a:gd name="connsiteY36" fmla="*/ 2986671 h 3734405"/>
              <a:gd name="connsiteX37" fmla="*/ 4567411 w 5412222"/>
              <a:gd name="connsiteY37" fmla="*/ 3060983 h 3734405"/>
              <a:gd name="connsiteX38" fmla="*/ 4474659 w 5412222"/>
              <a:gd name="connsiteY38" fmla="*/ 3042405 h 3734405"/>
              <a:gd name="connsiteX39" fmla="*/ 4344804 w 5412222"/>
              <a:gd name="connsiteY39" fmla="*/ 2949514 h 3734405"/>
              <a:gd name="connsiteX40" fmla="*/ 3955244 w 5412222"/>
              <a:gd name="connsiteY40" fmla="*/ 2466483 h 3734405"/>
              <a:gd name="connsiteX41" fmla="*/ 3862491 w 5412222"/>
              <a:gd name="connsiteY41" fmla="*/ 2280701 h 3734405"/>
              <a:gd name="connsiteX42" fmla="*/ 3881042 w 5412222"/>
              <a:gd name="connsiteY42" fmla="*/ 2169233 h 3734405"/>
              <a:gd name="connsiteX43" fmla="*/ 3936693 w 5412222"/>
              <a:gd name="connsiteY43" fmla="*/ 2076342 h 3734405"/>
              <a:gd name="connsiteX44" fmla="*/ 3992345 w 5412222"/>
              <a:gd name="connsiteY44" fmla="*/ 2039186 h 3734405"/>
              <a:gd name="connsiteX45" fmla="*/ 4122198 w 5412222"/>
              <a:gd name="connsiteY45" fmla="*/ 1964873 h 3734405"/>
              <a:gd name="connsiteX46" fmla="*/ 146310 w 5412222"/>
              <a:gd name="connsiteY46" fmla="*/ 1953889 h 3734405"/>
              <a:gd name="connsiteX47" fmla="*/ 350366 w 5412222"/>
              <a:gd name="connsiteY47" fmla="*/ 2046733 h 3734405"/>
              <a:gd name="connsiteX48" fmla="*/ 443118 w 5412222"/>
              <a:gd name="connsiteY48" fmla="*/ 2232420 h 3734405"/>
              <a:gd name="connsiteX49" fmla="*/ 368916 w 5412222"/>
              <a:gd name="connsiteY49" fmla="*/ 2455245 h 3734405"/>
              <a:gd name="connsiteX50" fmla="*/ 55877 w 5412222"/>
              <a:gd name="connsiteY50" fmla="*/ 2823429 h 3734405"/>
              <a:gd name="connsiteX51" fmla="*/ 0 w 5412222"/>
              <a:gd name="connsiteY51" fmla="*/ 2890207 h 3734405"/>
              <a:gd name="connsiteX52" fmla="*/ 0 w 5412222"/>
              <a:gd name="connsiteY52" fmla="*/ 2010548 h 3734405"/>
              <a:gd name="connsiteX53" fmla="*/ 48920 w 5412222"/>
              <a:gd name="connsiteY53" fmla="*/ 1981743 h 3734405"/>
              <a:gd name="connsiteX54" fmla="*/ 146310 w 5412222"/>
              <a:gd name="connsiteY54" fmla="*/ 1953889 h 3734405"/>
              <a:gd name="connsiteX55" fmla="*/ 4987001 w 5412222"/>
              <a:gd name="connsiteY55" fmla="*/ 730996 h 3734405"/>
              <a:gd name="connsiteX56" fmla="*/ 5079441 w 5412222"/>
              <a:gd name="connsiteY56" fmla="*/ 730996 h 3734405"/>
              <a:gd name="connsiteX57" fmla="*/ 5338271 w 5412222"/>
              <a:gd name="connsiteY57" fmla="*/ 804801 h 3734405"/>
              <a:gd name="connsiteX58" fmla="*/ 5412222 w 5412222"/>
              <a:gd name="connsiteY58" fmla="*/ 970860 h 3734405"/>
              <a:gd name="connsiteX59" fmla="*/ 5412222 w 5412222"/>
              <a:gd name="connsiteY59" fmla="*/ 1100017 h 3734405"/>
              <a:gd name="connsiteX60" fmla="*/ 5338271 w 5412222"/>
              <a:gd name="connsiteY60" fmla="*/ 1266077 h 3734405"/>
              <a:gd name="connsiteX61" fmla="*/ 5171880 w 5412222"/>
              <a:gd name="connsiteY61" fmla="*/ 1339881 h 3734405"/>
              <a:gd name="connsiteX62" fmla="*/ 4913050 w 5412222"/>
              <a:gd name="connsiteY62" fmla="*/ 1339881 h 3734405"/>
              <a:gd name="connsiteX63" fmla="*/ 4580268 w 5412222"/>
              <a:gd name="connsiteY63" fmla="*/ 1339881 h 3734405"/>
              <a:gd name="connsiteX64" fmla="*/ 4413877 w 5412222"/>
              <a:gd name="connsiteY64" fmla="*/ 1321430 h 3734405"/>
              <a:gd name="connsiteX65" fmla="*/ 4247486 w 5412222"/>
              <a:gd name="connsiteY65" fmla="*/ 1247626 h 3734405"/>
              <a:gd name="connsiteX66" fmla="*/ 4192022 w 5412222"/>
              <a:gd name="connsiteY66" fmla="*/ 1118468 h 3734405"/>
              <a:gd name="connsiteX67" fmla="*/ 4192022 w 5412222"/>
              <a:gd name="connsiteY67" fmla="*/ 1026213 h 3734405"/>
              <a:gd name="connsiteX68" fmla="*/ 4247486 w 5412222"/>
              <a:gd name="connsiteY68" fmla="*/ 860154 h 3734405"/>
              <a:gd name="connsiteX69" fmla="*/ 4395389 w 5412222"/>
              <a:gd name="connsiteY69" fmla="*/ 786350 h 3734405"/>
              <a:gd name="connsiteX70" fmla="*/ 4617243 w 5412222"/>
              <a:gd name="connsiteY70" fmla="*/ 767899 h 3734405"/>
              <a:gd name="connsiteX71" fmla="*/ 4987001 w 5412222"/>
              <a:gd name="connsiteY71" fmla="*/ 730996 h 3734405"/>
              <a:gd name="connsiteX72" fmla="*/ 3807960 w 5412222"/>
              <a:gd name="connsiteY72" fmla="*/ 0 h 3734405"/>
              <a:gd name="connsiteX73" fmla="*/ 4404064 w 5412222"/>
              <a:gd name="connsiteY73" fmla="*/ 0 h 3734405"/>
              <a:gd name="connsiteX74" fmla="*/ 4368291 w 5412222"/>
              <a:gd name="connsiteY74" fmla="*/ 41360 h 3734405"/>
              <a:gd name="connsiteX75" fmla="*/ 4329548 w 5412222"/>
              <a:gd name="connsiteY75" fmla="*/ 87787 h 3734405"/>
              <a:gd name="connsiteX76" fmla="*/ 4107495 w 5412222"/>
              <a:gd name="connsiteY76" fmla="*/ 198776 h 3734405"/>
              <a:gd name="connsiteX77" fmla="*/ 3885443 w 5412222"/>
              <a:gd name="connsiteY77" fmla="*/ 106285 h 3734405"/>
              <a:gd name="connsiteX78" fmla="*/ 3818365 w 5412222"/>
              <a:gd name="connsiteY78" fmla="*/ 23043 h 373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5412222" h="3734405">
                <a:moveTo>
                  <a:pt x="1441992" y="2504513"/>
                </a:moveTo>
                <a:cubicBezTo>
                  <a:pt x="1478883" y="2504513"/>
                  <a:pt x="1520385" y="2509143"/>
                  <a:pt x="1566499" y="2518404"/>
                </a:cubicBezTo>
                <a:cubicBezTo>
                  <a:pt x="1658726" y="2536924"/>
                  <a:pt x="1732509" y="2573965"/>
                  <a:pt x="1750954" y="2629527"/>
                </a:cubicBezTo>
                <a:cubicBezTo>
                  <a:pt x="1787845" y="2703609"/>
                  <a:pt x="1714063" y="3296268"/>
                  <a:pt x="1714063" y="3370350"/>
                </a:cubicBezTo>
                <a:cubicBezTo>
                  <a:pt x="1695617" y="3555556"/>
                  <a:pt x="1658726" y="3666679"/>
                  <a:pt x="1548053" y="3703720"/>
                </a:cubicBezTo>
                <a:cubicBezTo>
                  <a:pt x="1492717" y="3740761"/>
                  <a:pt x="1418935" y="3740761"/>
                  <a:pt x="1345153" y="3722241"/>
                </a:cubicBezTo>
                <a:cubicBezTo>
                  <a:pt x="1252925" y="3722241"/>
                  <a:pt x="1179143" y="3685199"/>
                  <a:pt x="1142252" y="3611117"/>
                </a:cubicBezTo>
                <a:cubicBezTo>
                  <a:pt x="1123807" y="3555556"/>
                  <a:pt x="1105361" y="3481473"/>
                  <a:pt x="1123807" y="3388870"/>
                </a:cubicBezTo>
                <a:cubicBezTo>
                  <a:pt x="1123807" y="3388870"/>
                  <a:pt x="1160697" y="3055500"/>
                  <a:pt x="1160697" y="3018459"/>
                </a:cubicBezTo>
                <a:cubicBezTo>
                  <a:pt x="1160697" y="2962897"/>
                  <a:pt x="1179143" y="2870294"/>
                  <a:pt x="1179143" y="2851774"/>
                </a:cubicBezTo>
                <a:cubicBezTo>
                  <a:pt x="1197589" y="2722130"/>
                  <a:pt x="1197589" y="2722130"/>
                  <a:pt x="1197589" y="2722130"/>
                </a:cubicBezTo>
                <a:cubicBezTo>
                  <a:pt x="1234480" y="2611007"/>
                  <a:pt x="1289816" y="2555445"/>
                  <a:pt x="1345153" y="2518404"/>
                </a:cubicBezTo>
                <a:cubicBezTo>
                  <a:pt x="1372821" y="2509143"/>
                  <a:pt x="1405101" y="2504513"/>
                  <a:pt x="1441992" y="2504513"/>
                </a:cubicBezTo>
                <a:close/>
                <a:moveTo>
                  <a:pt x="2975080" y="2484443"/>
                </a:moveTo>
                <a:cubicBezTo>
                  <a:pt x="3031460" y="2487048"/>
                  <a:pt x="3069626" y="2507883"/>
                  <a:pt x="3097382" y="2507883"/>
                </a:cubicBezTo>
                <a:cubicBezTo>
                  <a:pt x="3134391" y="2526404"/>
                  <a:pt x="3152895" y="2544924"/>
                  <a:pt x="3189904" y="2581966"/>
                </a:cubicBezTo>
                <a:cubicBezTo>
                  <a:pt x="3208409" y="2619007"/>
                  <a:pt x="3226913" y="2656048"/>
                  <a:pt x="3263922" y="2730130"/>
                </a:cubicBezTo>
                <a:cubicBezTo>
                  <a:pt x="3282426" y="2804212"/>
                  <a:pt x="3356443" y="3322788"/>
                  <a:pt x="3356443" y="3322788"/>
                </a:cubicBezTo>
                <a:cubicBezTo>
                  <a:pt x="3374948" y="3433912"/>
                  <a:pt x="3356443" y="3507994"/>
                  <a:pt x="3337939" y="3545035"/>
                </a:cubicBezTo>
                <a:cubicBezTo>
                  <a:pt x="3319435" y="3582076"/>
                  <a:pt x="3300930" y="3619117"/>
                  <a:pt x="3282426" y="3637638"/>
                </a:cubicBezTo>
                <a:cubicBezTo>
                  <a:pt x="3245417" y="3656158"/>
                  <a:pt x="3208409" y="3656158"/>
                  <a:pt x="3171400" y="3674679"/>
                </a:cubicBezTo>
                <a:cubicBezTo>
                  <a:pt x="3152895" y="3674679"/>
                  <a:pt x="3134391" y="3693200"/>
                  <a:pt x="3115887" y="3693200"/>
                </a:cubicBezTo>
                <a:cubicBezTo>
                  <a:pt x="3060374" y="3711720"/>
                  <a:pt x="3004860" y="3711720"/>
                  <a:pt x="2967852" y="3674679"/>
                </a:cubicBezTo>
                <a:cubicBezTo>
                  <a:pt x="2912339" y="3656158"/>
                  <a:pt x="2875330" y="3619117"/>
                  <a:pt x="2838321" y="3563556"/>
                </a:cubicBezTo>
                <a:cubicBezTo>
                  <a:pt x="2801312" y="3507994"/>
                  <a:pt x="2782808" y="3433912"/>
                  <a:pt x="2782808" y="3359829"/>
                </a:cubicBezTo>
                <a:cubicBezTo>
                  <a:pt x="2764304" y="3156103"/>
                  <a:pt x="2764304" y="3156103"/>
                  <a:pt x="2764304" y="3156103"/>
                </a:cubicBezTo>
                <a:cubicBezTo>
                  <a:pt x="2708791" y="2878295"/>
                  <a:pt x="2708791" y="2878295"/>
                  <a:pt x="2708791" y="2878295"/>
                </a:cubicBezTo>
                <a:cubicBezTo>
                  <a:pt x="2671782" y="2767171"/>
                  <a:pt x="2671782" y="2693089"/>
                  <a:pt x="2690286" y="2637527"/>
                </a:cubicBezTo>
                <a:cubicBezTo>
                  <a:pt x="2727295" y="2563445"/>
                  <a:pt x="2801312" y="2489363"/>
                  <a:pt x="2912339" y="2489363"/>
                </a:cubicBezTo>
                <a:cubicBezTo>
                  <a:pt x="2935469" y="2484733"/>
                  <a:pt x="2956286" y="2483575"/>
                  <a:pt x="2975080" y="2484443"/>
                </a:cubicBezTo>
                <a:close/>
                <a:moveTo>
                  <a:pt x="4122198" y="1964873"/>
                </a:moveTo>
                <a:cubicBezTo>
                  <a:pt x="4177850" y="1964873"/>
                  <a:pt x="4233502" y="1983451"/>
                  <a:pt x="4289154" y="2020607"/>
                </a:cubicBezTo>
                <a:cubicBezTo>
                  <a:pt x="4344804" y="2039186"/>
                  <a:pt x="4400456" y="2094920"/>
                  <a:pt x="4437557" y="2169233"/>
                </a:cubicBezTo>
                <a:cubicBezTo>
                  <a:pt x="4567411" y="2336436"/>
                  <a:pt x="4567411" y="2336436"/>
                  <a:pt x="4567411" y="2336436"/>
                </a:cubicBezTo>
                <a:cubicBezTo>
                  <a:pt x="4752916" y="2540795"/>
                  <a:pt x="4752916" y="2540795"/>
                  <a:pt x="4752916" y="2540795"/>
                </a:cubicBezTo>
                <a:cubicBezTo>
                  <a:pt x="4827118" y="2633686"/>
                  <a:pt x="4864220" y="2707999"/>
                  <a:pt x="4882769" y="2763733"/>
                </a:cubicBezTo>
                <a:cubicBezTo>
                  <a:pt x="4882769" y="2838046"/>
                  <a:pt x="4864220" y="2930936"/>
                  <a:pt x="4771467" y="2986671"/>
                </a:cubicBezTo>
                <a:cubicBezTo>
                  <a:pt x="4697264" y="3042405"/>
                  <a:pt x="4623063" y="3060983"/>
                  <a:pt x="4567411" y="3060983"/>
                </a:cubicBezTo>
                <a:cubicBezTo>
                  <a:pt x="4548860" y="3060983"/>
                  <a:pt x="4511759" y="3060983"/>
                  <a:pt x="4474659" y="3042405"/>
                </a:cubicBezTo>
                <a:cubicBezTo>
                  <a:pt x="4437557" y="3023827"/>
                  <a:pt x="4400456" y="2986671"/>
                  <a:pt x="4344804" y="2949514"/>
                </a:cubicBezTo>
                <a:cubicBezTo>
                  <a:pt x="4289154" y="2893780"/>
                  <a:pt x="3955244" y="2466483"/>
                  <a:pt x="3955244" y="2466483"/>
                </a:cubicBezTo>
                <a:cubicBezTo>
                  <a:pt x="3899592" y="2392170"/>
                  <a:pt x="3862491" y="2317858"/>
                  <a:pt x="3862491" y="2280701"/>
                </a:cubicBezTo>
                <a:cubicBezTo>
                  <a:pt x="3862491" y="2224967"/>
                  <a:pt x="3862491" y="2187811"/>
                  <a:pt x="3881042" y="2169233"/>
                </a:cubicBezTo>
                <a:cubicBezTo>
                  <a:pt x="3899592" y="2132076"/>
                  <a:pt x="3918143" y="2113498"/>
                  <a:pt x="3936693" y="2076342"/>
                </a:cubicBezTo>
                <a:cubicBezTo>
                  <a:pt x="3973794" y="2057764"/>
                  <a:pt x="3992345" y="2039186"/>
                  <a:pt x="3992345" y="2039186"/>
                </a:cubicBezTo>
                <a:cubicBezTo>
                  <a:pt x="4029446" y="2002029"/>
                  <a:pt x="4085097" y="1983451"/>
                  <a:pt x="4122198" y="1964873"/>
                </a:cubicBezTo>
                <a:close/>
                <a:moveTo>
                  <a:pt x="146310" y="1953889"/>
                </a:moveTo>
                <a:cubicBezTo>
                  <a:pt x="201962" y="1953889"/>
                  <a:pt x="276164" y="1991027"/>
                  <a:pt x="350366" y="2046733"/>
                </a:cubicBezTo>
                <a:cubicBezTo>
                  <a:pt x="424568" y="2102439"/>
                  <a:pt x="443118" y="2176714"/>
                  <a:pt x="443118" y="2232420"/>
                </a:cubicBezTo>
                <a:cubicBezTo>
                  <a:pt x="443118" y="2288126"/>
                  <a:pt x="424568" y="2362401"/>
                  <a:pt x="368916" y="2455245"/>
                </a:cubicBezTo>
                <a:cubicBezTo>
                  <a:pt x="368916" y="2455245"/>
                  <a:pt x="181092" y="2674589"/>
                  <a:pt x="55877" y="2823429"/>
                </a:cubicBezTo>
                <a:lnTo>
                  <a:pt x="0" y="2890207"/>
                </a:lnTo>
                <a:lnTo>
                  <a:pt x="0" y="2010548"/>
                </a:lnTo>
                <a:lnTo>
                  <a:pt x="48920" y="1981743"/>
                </a:lnTo>
                <a:cubicBezTo>
                  <a:pt x="86021" y="1963174"/>
                  <a:pt x="118485" y="1953889"/>
                  <a:pt x="146310" y="1953889"/>
                </a:cubicBezTo>
                <a:close/>
                <a:moveTo>
                  <a:pt x="4987001" y="730996"/>
                </a:moveTo>
                <a:cubicBezTo>
                  <a:pt x="5079441" y="730996"/>
                  <a:pt x="5079441" y="730996"/>
                  <a:pt x="5079441" y="730996"/>
                </a:cubicBezTo>
                <a:cubicBezTo>
                  <a:pt x="5190368" y="749448"/>
                  <a:pt x="5282808" y="786350"/>
                  <a:pt x="5338271" y="804801"/>
                </a:cubicBezTo>
                <a:cubicBezTo>
                  <a:pt x="5393734" y="841703"/>
                  <a:pt x="5412222" y="897056"/>
                  <a:pt x="5412222" y="970860"/>
                </a:cubicBezTo>
                <a:cubicBezTo>
                  <a:pt x="5412222" y="1007762"/>
                  <a:pt x="5412222" y="1044664"/>
                  <a:pt x="5412222" y="1100017"/>
                </a:cubicBezTo>
                <a:cubicBezTo>
                  <a:pt x="5393734" y="1155371"/>
                  <a:pt x="5375246" y="1210724"/>
                  <a:pt x="5338271" y="1266077"/>
                </a:cubicBezTo>
                <a:cubicBezTo>
                  <a:pt x="5301295" y="1302979"/>
                  <a:pt x="5245832" y="1321430"/>
                  <a:pt x="5171880" y="1339881"/>
                </a:cubicBezTo>
                <a:cubicBezTo>
                  <a:pt x="5060954" y="1339881"/>
                  <a:pt x="5171880" y="1358332"/>
                  <a:pt x="4913050" y="1339881"/>
                </a:cubicBezTo>
                <a:cubicBezTo>
                  <a:pt x="4635731" y="1339881"/>
                  <a:pt x="4580268" y="1339881"/>
                  <a:pt x="4580268" y="1339881"/>
                </a:cubicBezTo>
                <a:cubicBezTo>
                  <a:pt x="4413877" y="1321430"/>
                  <a:pt x="4413877" y="1321430"/>
                  <a:pt x="4413877" y="1321430"/>
                </a:cubicBezTo>
                <a:cubicBezTo>
                  <a:pt x="4321437" y="1302979"/>
                  <a:pt x="4265974" y="1284528"/>
                  <a:pt x="4247486" y="1247626"/>
                </a:cubicBezTo>
                <a:cubicBezTo>
                  <a:pt x="4210510" y="1210724"/>
                  <a:pt x="4192022" y="1173821"/>
                  <a:pt x="4192022" y="1118468"/>
                </a:cubicBezTo>
                <a:cubicBezTo>
                  <a:pt x="4192022" y="1118468"/>
                  <a:pt x="4192022" y="1081566"/>
                  <a:pt x="4192022" y="1026213"/>
                </a:cubicBezTo>
                <a:cubicBezTo>
                  <a:pt x="4192022" y="970860"/>
                  <a:pt x="4210510" y="915507"/>
                  <a:pt x="4247486" y="860154"/>
                </a:cubicBezTo>
                <a:cubicBezTo>
                  <a:pt x="4265974" y="823252"/>
                  <a:pt x="4321437" y="786350"/>
                  <a:pt x="4395389" y="786350"/>
                </a:cubicBezTo>
                <a:cubicBezTo>
                  <a:pt x="4487828" y="767899"/>
                  <a:pt x="4561780" y="767899"/>
                  <a:pt x="4617243" y="767899"/>
                </a:cubicBezTo>
                <a:cubicBezTo>
                  <a:pt x="4783634" y="749448"/>
                  <a:pt x="4876074" y="730996"/>
                  <a:pt x="4987001" y="730996"/>
                </a:cubicBezTo>
                <a:close/>
                <a:moveTo>
                  <a:pt x="3807960" y="0"/>
                </a:moveTo>
                <a:lnTo>
                  <a:pt x="4404064" y="0"/>
                </a:lnTo>
                <a:lnTo>
                  <a:pt x="4368291" y="41360"/>
                </a:lnTo>
                <a:cubicBezTo>
                  <a:pt x="4352100" y="60329"/>
                  <a:pt x="4338800" y="76226"/>
                  <a:pt x="4329548" y="87787"/>
                </a:cubicBezTo>
                <a:cubicBezTo>
                  <a:pt x="4255530" y="161780"/>
                  <a:pt x="4181513" y="198776"/>
                  <a:pt x="4107495" y="198776"/>
                </a:cubicBezTo>
                <a:cubicBezTo>
                  <a:pt x="4033478" y="217275"/>
                  <a:pt x="3959460" y="180278"/>
                  <a:pt x="3885443" y="106285"/>
                </a:cubicBezTo>
                <a:cubicBezTo>
                  <a:pt x="3857687" y="78538"/>
                  <a:pt x="3834556" y="50790"/>
                  <a:pt x="3818365" y="23043"/>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43174A95-86DD-469A-9BDB-1E166BCA5107}"/>
              </a:ext>
            </a:extLst>
          </p:cNvPr>
          <p:cNvSpPr>
            <a:spLocks noGrp="1"/>
          </p:cNvSpPr>
          <p:nvPr>
            <p:ph type="title"/>
          </p:nvPr>
        </p:nvSpPr>
        <p:spPr>
          <a:xfrm>
            <a:off x="720000" y="619201"/>
            <a:ext cx="3095626" cy="1477328"/>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9B30BBA9-54EE-49E8-B5EC-7754FDD96B83}"/>
              </a:ext>
            </a:extLst>
          </p:cNvPr>
          <p:cNvSpPr>
            <a:spLocks noGrp="1"/>
          </p:cNvSpPr>
          <p:nvPr>
            <p:ph idx="1"/>
          </p:nvPr>
        </p:nvSpPr>
        <p:spPr>
          <a:xfrm>
            <a:off x="6444000" y="633600"/>
            <a:ext cx="4991962" cy="5135374"/>
          </a:xfrm>
        </p:spPr>
        <p:txBody>
          <a:bodyPr vert="horz" lIns="0" tIns="0" rIns="0" bIns="0" rtlCol="0" anchor="t">
            <a:normAutofit fontScale="85000" lnSpcReduction="10000"/>
          </a:bodyPr>
          <a:lstStyle/>
          <a:p>
            <a:pPr marL="0" indent="0">
              <a:buNone/>
            </a:pPr>
            <a:r>
              <a:rPr lang="en-GB" dirty="0">
                <a:solidFill>
                  <a:srgbClr val="FFFFFF"/>
                </a:solidFill>
              </a:rPr>
              <a:t>Good afternoon everyone thank you all for coming to my seminar presentation. My name is  Dean </a:t>
            </a:r>
            <a:r>
              <a:rPr lang="en-GB" err="1">
                <a:solidFill>
                  <a:srgbClr val="FFFFFF"/>
                </a:solidFill>
              </a:rPr>
              <a:t>Boswarthack</a:t>
            </a:r>
            <a:r>
              <a:rPr lang="en-GB" dirty="0">
                <a:solidFill>
                  <a:srgbClr val="FFFFFF"/>
                </a:solidFill>
              </a:rPr>
              <a:t> and today I am going to discuss the Albemarle report as I feel that it was the key historical milestone in the development of youth work in my chosen decade the 1960's .  I will try to illustrate how this report  impacted upon young people's lives communities as well as youth work practice. </a:t>
            </a:r>
          </a:p>
          <a:p>
            <a:pPr marL="0" indent="0">
              <a:buNone/>
            </a:pPr>
            <a:endParaRPr lang="en-GB" dirty="0">
              <a:solidFill>
                <a:srgbClr val="FFFFFF"/>
              </a:solidFill>
            </a:endParaRPr>
          </a:p>
          <a:p>
            <a:pPr marL="0" indent="0">
              <a:buNone/>
            </a:pPr>
            <a:r>
              <a:rPr lang="en-GB" i="1" dirty="0">
                <a:solidFill>
                  <a:srgbClr val="FFFFFF"/>
                </a:solidFill>
                <a:ea typeface="+mn-lt"/>
                <a:cs typeface="+mn-lt"/>
              </a:rPr>
              <a:t>We have been told time and time again that the Youth Service is “dying on its feet” or “out on a limb“… No Service can do its best work in such an atmosphere (Minister of education, 1960 as cited in </a:t>
            </a:r>
            <a:r>
              <a:rPr lang="en-GB" dirty="0">
                <a:solidFill>
                  <a:srgbClr val="FFFFFF"/>
                </a:solidFill>
                <a:ea typeface="+mn-lt"/>
                <a:cs typeface="+mn-lt"/>
              </a:rPr>
              <a:t>Smith </a:t>
            </a:r>
            <a:r>
              <a:rPr lang="en-GB">
                <a:solidFill>
                  <a:srgbClr val="FFFFFF"/>
                </a:solidFill>
                <a:ea typeface="+mn-lt"/>
                <a:cs typeface="+mn-lt"/>
              </a:rPr>
              <a:t>and Doyle, 2002)</a:t>
            </a:r>
            <a:endParaRPr lang="en-GB" i="1" dirty="0">
              <a:solidFill>
                <a:srgbClr val="FFFFFF"/>
              </a:solidFill>
            </a:endParaRPr>
          </a:p>
        </p:txBody>
      </p:sp>
    </p:spTree>
    <p:extLst>
      <p:ext uri="{BB962C8B-B14F-4D97-AF65-F5344CB8AC3E}">
        <p14:creationId xmlns:p14="http://schemas.microsoft.com/office/powerpoint/2010/main" val="3678222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2836-9095-4D3C-85DB-A013CBD51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2B8916-626C-4C83-B808-82B7DF02C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14DAEE6D-D7E7-4E31-9E45-96B6E2F6E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4896809 h 6858000"/>
              <a:gd name="connsiteX3" fmla="*/ 12035397 w 12192000"/>
              <a:gd name="connsiteY3" fmla="*/ 5061653 h 6858000"/>
              <a:gd name="connsiteX4" fmla="*/ 9984875 w 12192000"/>
              <a:gd name="connsiteY4" fmla="*/ 6788992 h 6858000"/>
              <a:gd name="connsiteX5" fmla="*/ 9851219 w 12192000"/>
              <a:gd name="connsiteY5" fmla="*/ 6858000 h 6858000"/>
              <a:gd name="connsiteX6" fmla="*/ 3573504 w 12192000"/>
              <a:gd name="connsiteY6" fmla="*/ 6858000 h 6858000"/>
              <a:gd name="connsiteX7" fmla="*/ 3556746 w 12192000"/>
              <a:gd name="connsiteY7" fmla="*/ 6850756 h 6858000"/>
              <a:gd name="connsiteX8" fmla="*/ 3261231 w 12192000"/>
              <a:gd name="connsiteY8" fmla="*/ 6719645 h 6858000"/>
              <a:gd name="connsiteX9" fmla="*/ 956496 w 12192000"/>
              <a:gd name="connsiteY9" fmla="*/ 4131559 h 6858000"/>
              <a:gd name="connsiteX10" fmla="*/ 26515 w 12192000"/>
              <a:gd name="connsiteY10" fmla="*/ 2316866 h 6858000"/>
              <a:gd name="connsiteX11" fmla="*/ 0 w 12192000"/>
              <a:gd name="connsiteY11" fmla="*/ 2231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0" y="0"/>
                </a:moveTo>
                <a:lnTo>
                  <a:pt x="12192000" y="0"/>
                </a:lnTo>
                <a:lnTo>
                  <a:pt x="12192000" y="4896809"/>
                </a:lnTo>
                <a:lnTo>
                  <a:pt x="12035397" y="5061653"/>
                </a:lnTo>
                <a:cubicBezTo>
                  <a:pt x="11302532" y="5870430"/>
                  <a:pt x="10648639" y="6426464"/>
                  <a:pt x="9984875" y="6788992"/>
                </a:cubicBezTo>
                <a:lnTo>
                  <a:pt x="9851219" y="6858000"/>
                </a:lnTo>
                <a:lnTo>
                  <a:pt x="3573504" y="6858000"/>
                </a:lnTo>
                <a:lnTo>
                  <a:pt x="3556746" y="6850756"/>
                </a:lnTo>
                <a:cubicBezTo>
                  <a:pt x="3450765" y="6804314"/>
                  <a:pt x="3352207" y="6760084"/>
                  <a:pt x="3261231" y="6719645"/>
                </a:cubicBezTo>
                <a:cubicBezTo>
                  <a:pt x="2573854" y="6234379"/>
                  <a:pt x="1765175" y="5425602"/>
                  <a:pt x="956496" y="4131559"/>
                </a:cubicBezTo>
                <a:cubicBezTo>
                  <a:pt x="552156" y="3565416"/>
                  <a:pt x="238793" y="2958833"/>
                  <a:pt x="26515" y="2316866"/>
                </a:cubicBezTo>
                <a:lnTo>
                  <a:pt x="0" y="223100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A86909C9-B18A-4FEE-BE97-E9CF0B459792}"/>
              </a:ext>
            </a:extLst>
          </p:cNvPr>
          <p:cNvSpPr>
            <a:spLocks noGrp="1"/>
          </p:cNvSpPr>
          <p:nvPr>
            <p:ph type="title"/>
          </p:nvPr>
        </p:nvSpPr>
        <p:spPr>
          <a:xfrm>
            <a:off x="720000" y="619201"/>
            <a:ext cx="3095626" cy="3238964"/>
          </a:xfrm>
        </p:spPr>
        <p:txBody>
          <a:bodyPr>
            <a:normAutofit/>
          </a:bodyPr>
          <a:lstStyle/>
          <a:p>
            <a:pPr>
              <a:lnSpc>
                <a:spcPct val="90000"/>
              </a:lnSpc>
            </a:pPr>
            <a:r>
              <a:rPr lang="en-GB" sz="2200" dirty="0"/>
              <a:t>Why did the minister of education form the committee?</a:t>
            </a:r>
            <a:br>
              <a:rPr lang="en-GB" sz="2200" dirty="0"/>
            </a:br>
            <a:br>
              <a:rPr lang="en-GB" sz="2200" dirty="0"/>
            </a:br>
            <a:r>
              <a:rPr lang="en-GB" sz="2200" dirty="0"/>
              <a:t>"The youth service is at present in a state of acute depression" </a:t>
            </a:r>
            <a:r>
              <a:rPr lang="en-GB" sz="2200"/>
              <a:t>(</a:t>
            </a:r>
            <a:r>
              <a:rPr lang="en-GB" sz="2200">
                <a:ea typeface="+mj-lt"/>
                <a:cs typeface="+mj-lt"/>
              </a:rPr>
              <a:t>2021)</a:t>
            </a:r>
            <a:r>
              <a:rPr lang="en-GB" sz="2200" dirty="0"/>
              <a:t> </a:t>
            </a:r>
          </a:p>
        </p:txBody>
      </p:sp>
      <p:sp>
        <p:nvSpPr>
          <p:cNvPr id="14" name="Freeform 10">
            <a:extLst>
              <a:ext uri="{FF2B5EF4-FFF2-40B4-BE49-F238E27FC236}">
                <a16:creationId xmlns:a16="http://schemas.microsoft.com/office/drawing/2014/main" id="{5D976E54-F014-4833-9EB7-2588113E1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607106" y="4045531"/>
            <a:ext cx="2158648" cy="2020521"/>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8E1435E5-9C51-4A2B-AF04-726E834986A6}"/>
              </a:ext>
            </a:extLst>
          </p:cNvPr>
          <p:cNvSpPr>
            <a:spLocks noGrp="1"/>
          </p:cNvSpPr>
          <p:nvPr>
            <p:ph idx="1"/>
          </p:nvPr>
        </p:nvSpPr>
        <p:spPr>
          <a:xfrm>
            <a:off x="4548188" y="633600"/>
            <a:ext cx="6900137" cy="5135374"/>
          </a:xfrm>
        </p:spPr>
        <p:txBody>
          <a:bodyPr vert="horz" lIns="0" tIns="0" rIns="0" bIns="0" rtlCol="0">
            <a:normAutofit/>
          </a:bodyPr>
          <a:lstStyle/>
          <a:p>
            <a:pPr marL="0" indent="0">
              <a:buNone/>
            </a:pPr>
            <a:r>
              <a:rPr lang="en-GB"/>
              <a:t>Well for some years before the report was created there had been :</a:t>
            </a:r>
            <a:endParaRPr lang="en-GB" err="1"/>
          </a:p>
          <a:p>
            <a:pPr marL="0" indent="0">
              <a:buNone/>
            </a:pPr>
            <a:r>
              <a:rPr lang="en-GB"/>
              <a:t>Various campaigns in the media around what was perceived as an emerging youth problem. A significant growth in so called teen and adolescent delinquency  as well as the emergence of a more obvious teenage culture. Also, national service coming to an end and there was an increase in the amount of young people due to the post second world war baby boom  (Smith and Doyle 2002).</a:t>
            </a:r>
          </a:p>
          <a:p>
            <a:pPr marL="0" indent="0">
              <a:buNone/>
            </a:pPr>
            <a:r>
              <a:rPr lang="en-GB"/>
              <a:t>These prompted the minister of education to form a committee chaired by the countess of Albemarle. </a:t>
            </a:r>
          </a:p>
        </p:txBody>
      </p:sp>
    </p:spTree>
    <p:extLst>
      <p:ext uri="{BB962C8B-B14F-4D97-AF65-F5344CB8AC3E}">
        <p14:creationId xmlns:p14="http://schemas.microsoft.com/office/powerpoint/2010/main" val="2308051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A8126-8582-4630-8ADB-E84250CF1BE0}"/>
              </a:ext>
            </a:extLst>
          </p:cNvPr>
          <p:cNvSpPr>
            <a:spLocks noGrp="1"/>
          </p:cNvSpPr>
          <p:nvPr>
            <p:ph type="title"/>
          </p:nvPr>
        </p:nvSpPr>
        <p:spPr>
          <a:xfrm>
            <a:off x="6480000" y="619200"/>
            <a:ext cx="4991961" cy="1534837"/>
          </a:xfrm>
        </p:spPr>
        <p:txBody>
          <a:bodyPr wrap="square" anchor="ctr">
            <a:normAutofit/>
          </a:bodyPr>
          <a:lstStyle/>
          <a:p>
            <a:r>
              <a:rPr lang="en-GB" dirty="0"/>
              <a:t>What was the aim of forming this committee?</a:t>
            </a:r>
            <a:br>
              <a:rPr lang="en-GB" dirty="0"/>
            </a:br>
            <a:endParaRPr lang="en-GB" sz="1800" i="1"/>
          </a:p>
        </p:txBody>
      </p:sp>
      <p:pic>
        <p:nvPicPr>
          <p:cNvPr id="5" name="Picture 4">
            <a:extLst>
              <a:ext uri="{FF2B5EF4-FFF2-40B4-BE49-F238E27FC236}">
                <a16:creationId xmlns:a16="http://schemas.microsoft.com/office/drawing/2014/main" id="{CF65A73D-A622-42E4-A74E-3A0018ADDBE4}"/>
              </a:ext>
            </a:extLst>
          </p:cNvPr>
          <p:cNvPicPr>
            <a:picLocks noChangeAspect="1"/>
          </p:cNvPicPr>
          <p:nvPr/>
        </p:nvPicPr>
        <p:blipFill rotWithShape="1">
          <a:blip r:embed="rId2"/>
          <a:srcRect l="22173" r="20495" b="3"/>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E6B4BC82-8539-4CEB-917C-C7D65B9F2DE7}"/>
              </a:ext>
            </a:extLst>
          </p:cNvPr>
          <p:cNvSpPr>
            <a:spLocks noGrp="1"/>
          </p:cNvSpPr>
          <p:nvPr>
            <p:ph idx="1"/>
          </p:nvPr>
        </p:nvSpPr>
        <p:spPr>
          <a:xfrm>
            <a:off x="6480000" y="3059184"/>
            <a:ext cx="4991962" cy="3575707"/>
          </a:xfrm>
        </p:spPr>
        <p:txBody>
          <a:bodyPr vert="horz" lIns="0" tIns="0" rIns="0" bIns="0" rtlCol="0" anchor="t">
            <a:normAutofit/>
          </a:bodyPr>
          <a:lstStyle/>
          <a:p>
            <a:pPr marL="0" indent="0">
              <a:lnSpc>
                <a:spcPct val="110000"/>
              </a:lnSpc>
              <a:buNone/>
            </a:pPr>
            <a:r>
              <a:rPr lang="en-GB" sz="1900" dirty="0">
                <a:solidFill>
                  <a:srgbClr val="FFFFFF"/>
                </a:solidFill>
              </a:rPr>
              <a:t>The main aim of the committee was as stated by Rose (1997) to </a:t>
            </a:r>
            <a:r>
              <a:rPr lang="en-GB" sz="1900" dirty="0">
                <a:solidFill>
                  <a:srgbClr val="FFFFFF"/>
                </a:solidFill>
                <a:ea typeface="+mn-lt"/>
                <a:cs typeface="+mn-lt"/>
              </a:rPr>
              <a:t>offer young people a constructive alternative,' consisting primarily of 'association, training and challenge.' Rose (1997) goes on to say that the committee saw the problem as one of social control and it was perceived as urgent  and the report was completed  within twelve months without much research (Rose 1997).</a:t>
            </a:r>
            <a:endParaRPr lang="en-US" sz="1900" dirty="0">
              <a:solidFill>
                <a:srgbClr val="FFFFFF"/>
              </a:solidFill>
            </a:endParaRPr>
          </a:p>
        </p:txBody>
      </p:sp>
    </p:spTree>
    <p:extLst>
      <p:ext uri="{BB962C8B-B14F-4D97-AF65-F5344CB8AC3E}">
        <p14:creationId xmlns:p14="http://schemas.microsoft.com/office/powerpoint/2010/main" val="3267221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E27F7-3F29-47F0-B30F-585059182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B16CD8D-2899-43D9-995B-DD1278D6B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7F38A32B-CAD5-4D19-8E90-F63EB6902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F5814578-6FC4-43CF-A5E5-F02C8626536C}"/>
              </a:ext>
            </a:extLst>
          </p:cNvPr>
          <p:cNvSpPr>
            <a:spLocks noGrp="1"/>
          </p:cNvSpPr>
          <p:nvPr>
            <p:ph type="title"/>
          </p:nvPr>
        </p:nvSpPr>
        <p:spPr>
          <a:xfrm>
            <a:off x="720000" y="619201"/>
            <a:ext cx="5003800" cy="1477328"/>
          </a:xfrm>
        </p:spPr>
        <p:txBody>
          <a:bodyPr>
            <a:normAutofit/>
          </a:bodyPr>
          <a:lstStyle/>
          <a:p>
            <a:r>
              <a:rPr lang="en-GB" dirty="0"/>
              <a:t>What were the findings of the report?</a:t>
            </a:r>
          </a:p>
        </p:txBody>
      </p:sp>
      <p:pic>
        <p:nvPicPr>
          <p:cNvPr id="7" name="Graphic 6" descr="Fabric Report Library">
            <a:extLst>
              <a:ext uri="{FF2B5EF4-FFF2-40B4-BE49-F238E27FC236}">
                <a16:creationId xmlns:a16="http://schemas.microsoft.com/office/drawing/2014/main" id="{EC033FD9-76EE-425B-9B09-E95497D4C7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77238" y="2636839"/>
            <a:ext cx="3501162" cy="3501162"/>
          </a:xfrm>
          <a:custGeom>
            <a:avLst/>
            <a:gdLst/>
            <a:ahLst/>
            <a:cxnLst/>
            <a:rect l="l" t="t" r="r" b="b"/>
            <a:pathLst>
              <a:path w="5015639" h="3501162">
                <a:moveTo>
                  <a:pt x="0" y="0"/>
                </a:moveTo>
                <a:lnTo>
                  <a:pt x="5015639" y="0"/>
                </a:lnTo>
                <a:lnTo>
                  <a:pt x="5015639" y="3501162"/>
                </a:lnTo>
                <a:lnTo>
                  <a:pt x="0" y="3501162"/>
                </a:lnTo>
                <a:close/>
              </a:path>
            </a:pathLst>
          </a:custGeom>
        </p:spPr>
      </p:pic>
      <p:sp>
        <p:nvSpPr>
          <p:cNvPr id="3" name="Content Placeholder 2">
            <a:extLst>
              <a:ext uri="{FF2B5EF4-FFF2-40B4-BE49-F238E27FC236}">
                <a16:creationId xmlns:a16="http://schemas.microsoft.com/office/drawing/2014/main" id="{50AC869C-291C-48F4-A46C-CE98B8EE5BF8}"/>
              </a:ext>
            </a:extLst>
          </p:cNvPr>
          <p:cNvSpPr>
            <a:spLocks noGrp="1"/>
          </p:cNvSpPr>
          <p:nvPr>
            <p:ph idx="1"/>
          </p:nvPr>
        </p:nvSpPr>
        <p:spPr>
          <a:xfrm>
            <a:off x="6480000" y="633600"/>
            <a:ext cx="4991962" cy="5135374"/>
          </a:xfrm>
        </p:spPr>
        <p:txBody>
          <a:bodyPr vert="horz" lIns="0" tIns="0" rIns="0" bIns="0" rtlCol="0" anchor="t">
            <a:noAutofit/>
          </a:bodyPr>
          <a:lstStyle/>
          <a:p>
            <a:pPr marL="0" indent="0">
              <a:lnSpc>
                <a:spcPct val="110000"/>
              </a:lnSpc>
              <a:buNone/>
            </a:pPr>
            <a:r>
              <a:rPr lang="en-GB" sz="1800">
                <a:solidFill>
                  <a:srgbClr val="FFFFFF"/>
                </a:solidFill>
              </a:rPr>
              <a:t>The report offered forty-four recommendations to the minister of education but highlighted just three which included:</a:t>
            </a:r>
          </a:p>
          <a:p>
            <a:pPr>
              <a:lnSpc>
                <a:spcPct val="110000"/>
              </a:lnSpc>
            </a:pPr>
            <a:r>
              <a:rPr lang="en-GB" sz="1800">
                <a:solidFill>
                  <a:srgbClr val="FFFFFF"/>
                </a:solidFill>
                <a:latin typeface="Avenir Next LT Pro"/>
                <a:ea typeface="+mn-lt"/>
                <a:cs typeface="+mn-lt"/>
              </a:rPr>
              <a:t>An increase in the number of proffessional leaders as well as an increase in training for them.</a:t>
            </a:r>
          </a:p>
          <a:p>
            <a:pPr>
              <a:lnSpc>
                <a:spcPct val="110000"/>
              </a:lnSpc>
            </a:pPr>
            <a:r>
              <a:rPr lang="en-GB" sz="1800">
                <a:solidFill>
                  <a:srgbClr val="FFFFFF"/>
                </a:solidFill>
                <a:latin typeface="Avenir Next LT Pro"/>
                <a:ea typeface="+mn-lt"/>
                <a:cs typeface="+mn-lt"/>
              </a:rPr>
              <a:t>A negotiating committee for salaries and conditions of service in order to make the youth service more attractive.</a:t>
            </a:r>
          </a:p>
          <a:p>
            <a:pPr>
              <a:lnSpc>
                <a:spcPct val="110000"/>
              </a:lnSpc>
            </a:pPr>
            <a:r>
              <a:rPr lang="en-GB" sz="1800">
                <a:solidFill>
                  <a:srgbClr val="FFFFFF"/>
                </a:solidFill>
                <a:latin typeface="Avenir Next LT Pro"/>
                <a:ea typeface="+mn-lt"/>
                <a:cs typeface="+mn-lt"/>
              </a:rPr>
              <a:t>A development program for the youth service.</a:t>
            </a:r>
          </a:p>
          <a:p>
            <a:pPr>
              <a:lnSpc>
                <a:spcPct val="110000"/>
              </a:lnSpc>
            </a:pPr>
            <a:r>
              <a:rPr lang="en-GB" sz="1800">
                <a:solidFill>
                  <a:srgbClr val="FFFFFF"/>
                </a:solidFill>
                <a:latin typeface="Avenir Next LT Pro"/>
                <a:ea typeface="+mn-lt"/>
                <a:cs typeface="+mn-lt"/>
              </a:rPr>
              <a:t>A youth service development council to provide the minister of education with the best advice.</a:t>
            </a:r>
          </a:p>
          <a:p>
            <a:pPr>
              <a:lnSpc>
                <a:spcPct val="110000"/>
              </a:lnSpc>
            </a:pPr>
            <a:r>
              <a:rPr lang="en-GB" sz="1800">
                <a:solidFill>
                  <a:srgbClr val="FFFFFF"/>
                </a:solidFill>
                <a:latin typeface="Avenir Next LT Pro"/>
                <a:ea typeface="+mn-lt"/>
                <a:cs typeface="+mn-lt"/>
              </a:rPr>
              <a:t>A building and funding program to help make improvements in every sector of the youth service field.</a:t>
            </a:r>
          </a:p>
          <a:p>
            <a:pPr marL="0" indent="0">
              <a:lnSpc>
                <a:spcPct val="110000"/>
              </a:lnSpc>
              <a:buNone/>
            </a:pPr>
            <a:r>
              <a:rPr lang="en-GB" sz="1800">
                <a:solidFill>
                  <a:srgbClr val="FFFFFF"/>
                </a:solidFill>
                <a:latin typeface="Avenir Next LT Pro"/>
                <a:ea typeface="+mn-lt"/>
                <a:cs typeface="+mn-lt"/>
              </a:rPr>
              <a:t>(Smith and Doyle 2002)</a:t>
            </a:r>
          </a:p>
          <a:p>
            <a:pPr>
              <a:lnSpc>
                <a:spcPct val="110000"/>
              </a:lnSpc>
            </a:pPr>
            <a:endParaRPr lang="en-GB" sz="1600">
              <a:latin typeface="Avenir Next LT Pro"/>
              <a:ea typeface="+mn-lt"/>
              <a:cs typeface="+mn-lt"/>
            </a:endParaRPr>
          </a:p>
          <a:p>
            <a:pPr marL="0" indent="0">
              <a:lnSpc>
                <a:spcPct val="110000"/>
              </a:lnSpc>
              <a:buNone/>
            </a:pPr>
            <a:endParaRPr lang="en-GB" sz="1600">
              <a:latin typeface="Avenir Next LT Pro"/>
              <a:ea typeface="+mn-lt"/>
              <a:cs typeface="+mn-lt"/>
            </a:endParaRPr>
          </a:p>
          <a:p>
            <a:pPr>
              <a:lnSpc>
                <a:spcPct val="110000"/>
              </a:lnSpc>
            </a:pPr>
            <a:endParaRPr lang="en-GB" sz="1600">
              <a:latin typeface="Avenir Next LT Pro"/>
              <a:ea typeface="+mn-lt"/>
              <a:cs typeface="+mn-lt"/>
            </a:endParaRPr>
          </a:p>
          <a:p>
            <a:pPr marL="0" indent="0">
              <a:lnSpc>
                <a:spcPct val="110000"/>
              </a:lnSpc>
              <a:buNone/>
            </a:pPr>
            <a:endParaRPr lang="en-GB" sz="1600" i="1">
              <a:latin typeface="Times New Roman"/>
              <a:ea typeface="+mn-lt"/>
              <a:cs typeface="+mn-lt"/>
            </a:endParaRPr>
          </a:p>
        </p:txBody>
      </p:sp>
    </p:spTree>
    <p:extLst>
      <p:ext uri="{BB962C8B-B14F-4D97-AF65-F5344CB8AC3E}">
        <p14:creationId xmlns:p14="http://schemas.microsoft.com/office/powerpoint/2010/main" val="4264330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2836-9095-4D3C-85DB-A013CBD51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2B8916-626C-4C83-B808-82B7DF02C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14DAEE6D-D7E7-4E31-9E45-96B6E2F6E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4896809 h 6858000"/>
              <a:gd name="connsiteX3" fmla="*/ 12035397 w 12192000"/>
              <a:gd name="connsiteY3" fmla="*/ 5061653 h 6858000"/>
              <a:gd name="connsiteX4" fmla="*/ 9984875 w 12192000"/>
              <a:gd name="connsiteY4" fmla="*/ 6788992 h 6858000"/>
              <a:gd name="connsiteX5" fmla="*/ 9851219 w 12192000"/>
              <a:gd name="connsiteY5" fmla="*/ 6858000 h 6858000"/>
              <a:gd name="connsiteX6" fmla="*/ 3573504 w 12192000"/>
              <a:gd name="connsiteY6" fmla="*/ 6858000 h 6858000"/>
              <a:gd name="connsiteX7" fmla="*/ 3556746 w 12192000"/>
              <a:gd name="connsiteY7" fmla="*/ 6850756 h 6858000"/>
              <a:gd name="connsiteX8" fmla="*/ 3261231 w 12192000"/>
              <a:gd name="connsiteY8" fmla="*/ 6719645 h 6858000"/>
              <a:gd name="connsiteX9" fmla="*/ 956496 w 12192000"/>
              <a:gd name="connsiteY9" fmla="*/ 4131559 h 6858000"/>
              <a:gd name="connsiteX10" fmla="*/ 26515 w 12192000"/>
              <a:gd name="connsiteY10" fmla="*/ 2316866 h 6858000"/>
              <a:gd name="connsiteX11" fmla="*/ 0 w 12192000"/>
              <a:gd name="connsiteY11" fmla="*/ 2231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0" y="0"/>
                </a:moveTo>
                <a:lnTo>
                  <a:pt x="12192000" y="0"/>
                </a:lnTo>
                <a:lnTo>
                  <a:pt x="12192000" y="4896809"/>
                </a:lnTo>
                <a:lnTo>
                  <a:pt x="12035397" y="5061653"/>
                </a:lnTo>
                <a:cubicBezTo>
                  <a:pt x="11302532" y="5870430"/>
                  <a:pt x="10648639" y="6426464"/>
                  <a:pt x="9984875" y="6788992"/>
                </a:cubicBezTo>
                <a:lnTo>
                  <a:pt x="9851219" y="6858000"/>
                </a:lnTo>
                <a:lnTo>
                  <a:pt x="3573504" y="6858000"/>
                </a:lnTo>
                <a:lnTo>
                  <a:pt x="3556746" y="6850756"/>
                </a:lnTo>
                <a:cubicBezTo>
                  <a:pt x="3450765" y="6804314"/>
                  <a:pt x="3352207" y="6760084"/>
                  <a:pt x="3261231" y="6719645"/>
                </a:cubicBezTo>
                <a:cubicBezTo>
                  <a:pt x="2573854" y="6234379"/>
                  <a:pt x="1765175" y="5425602"/>
                  <a:pt x="956496" y="4131559"/>
                </a:cubicBezTo>
                <a:cubicBezTo>
                  <a:pt x="552156" y="3565416"/>
                  <a:pt x="238793" y="2958833"/>
                  <a:pt x="26515" y="2316866"/>
                </a:cubicBezTo>
                <a:lnTo>
                  <a:pt x="0" y="223100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4BE4482B-4EAB-4073-A64D-0E22FF24EE54}"/>
              </a:ext>
            </a:extLst>
          </p:cNvPr>
          <p:cNvSpPr>
            <a:spLocks noGrp="1"/>
          </p:cNvSpPr>
          <p:nvPr>
            <p:ph type="title"/>
          </p:nvPr>
        </p:nvSpPr>
        <p:spPr>
          <a:xfrm>
            <a:off x="720000" y="619201"/>
            <a:ext cx="3095626" cy="3238964"/>
          </a:xfrm>
        </p:spPr>
        <p:txBody>
          <a:bodyPr>
            <a:normAutofit/>
          </a:bodyPr>
          <a:lstStyle/>
          <a:p>
            <a:r>
              <a:rPr lang="en-GB"/>
              <a:t>But did the report have much impact on the youth </a:t>
            </a:r>
            <a:r>
              <a:rPr lang="en-GB" dirty="0"/>
              <a:t>service?</a:t>
            </a:r>
          </a:p>
        </p:txBody>
      </p:sp>
      <p:sp>
        <p:nvSpPr>
          <p:cNvPr id="14" name="Freeform 10">
            <a:extLst>
              <a:ext uri="{FF2B5EF4-FFF2-40B4-BE49-F238E27FC236}">
                <a16:creationId xmlns:a16="http://schemas.microsoft.com/office/drawing/2014/main" id="{5D976E54-F014-4833-9EB7-2588113E1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607106" y="4045531"/>
            <a:ext cx="2158648" cy="2020521"/>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FE60167-1170-4E57-986C-F98842175732}"/>
              </a:ext>
            </a:extLst>
          </p:cNvPr>
          <p:cNvSpPr>
            <a:spLocks noGrp="1"/>
          </p:cNvSpPr>
          <p:nvPr>
            <p:ph idx="1"/>
          </p:nvPr>
        </p:nvSpPr>
        <p:spPr>
          <a:xfrm>
            <a:off x="4548188" y="633600"/>
            <a:ext cx="6900137" cy="5135374"/>
          </a:xfrm>
        </p:spPr>
        <p:txBody>
          <a:bodyPr vert="horz" lIns="0" tIns="0" rIns="0" bIns="0" rtlCol="0" anchor="t">
            <a:normAutofit lnSpcReduction="10000"/>
          </a:bodyPr>
          <a:lstStyle/>
          <a:p>
            <a:pPr marL="0" indent="0">
              <a:lnSpc>
                <a:spcPct val="110000"/>
              </a:lnSpc>
              <a:buNone/>
            </a:pPr>
            <a:r>
              <a:rPr lang="en-GB"/>
              <a:t>This has been a topic of debate for some years with some seeing the report as forming the new modern day youth service. It is commonly viewed as being a watershed in the history of youth work and is also associated with the expansion and professionalisation of youth work in the 1960's and 1970's (Smith and Doyle, 2002). According to Rose (1997) the following changes were made directly as a result of the report:</a:t>
            </a:r>
          </a:p>
          <a:p>
            <a:pPr>
              <a:lnSpc>
                <a:spcPct val="110000"/>
              </a:lnSpc>
            </a:pPr>
            <a:r>
              <a:rPr lang="en-GB"/>
              <a:t>A bulding program of purpose-built centres</a:t>
            </a:r>
          </a:p>
          <a:p>
            <a:pPr>
              <a:lnSpc>
                <a:spcPct val="110000"/>
              </a:lnSpc>
            </a:pPr>
            <a:r>
              <a:rPr lang="en-GB"/>
              <a:t>Full time workers</a:t>
            </a:r>
          </a:p>
          <a:p>
            <a:pPr>
              <a:lnSpc>
                <a:spcPct val="110000"/>
              </a:lnSpc>
            </a:pPr>
            <a:r>
              <a:rPr lang="en-GB"/>
              <a:t>The national college for the training of youth leaders was set up in leicester </a:t>
            </a:r>
          </a:p>
          <a:p>
            <a:pPr>
              <a:lnSpc>
                <a:spcPct val="110000"/>
              </a:lnSpc>
            </a:pPr>
            <a:r>
              <a:rPr lang="en-GB"/>
              <a:t>Setting up of the youth service development council</a:t>
            </a:r>
          </a:p>
          <a:p>
            <a:pPr marL="0" indent="0">
              <a:lnSpc>
                <a:spcPct val="110000"/>
              </a:lnSpc>
              <a:buNone/>
            </a:pPr>
            <a:r>
              <a:rPr lang="en-GB">
                <a:solidFill>
                  <a:srgbClr val="FFFFFF"/>
                </a:solidFill>
              </a:rPr>
              <a:t>(Rose, 1997).</a:t>
            </a:r>
            <a:endParaRPr lang="en-GB" dirty="0">
              <a:solidFill>
                <a:srgbClr val="FFFFFF">
                  <a:alpha val="58000"/>
                </a:srgbClr>
              </a:solidFill>
            </a:endParaRPr>
          </a:p>
          <a:p>
            <a:pPr marL="0" indent="0">
              <a:lnSpc>
                <a:spcPct val="110000"/>
              </a:lnSpc>
              <a:buNone/>
            </a:pPr>
            <a:endParaRPr lang="en-GB"/>
          </a:p>
          <a:p>
            <a:pPr marL="0" indent="0">
              <a:lnSpc>
                <a:spcPct val="110000"/>
              </a:lnSpc>
              <a:buNone/>
            </a:pPr>
            <a:endParaRPr lang="en-GB">
              <a:solidFill>
                <a:srgbClr val="FFFFFF">
                  <a:alpha val="58000"/>
                </a:srgbClr>
              </a:solidFill>
            </a:endParaRPr>
          </a:p>
        </p:txBody>
      </p:sp>
    </p:spTree>
    <p:extLst>
      <p:ext uri="{BB962C8B-B14F-4D97-AF65-F5344CB8AC3E}">
        <p14:creationId xmlns:p14="http://schemas.microsoft.com/office/powerpoint/2010/main" val="3867594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52E2836-9095-4D3C-85DB-A013CBD51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92B8916-626C-4C83-B808-82B7DF02C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14DAEE6D-D7E7-4E31-9E45-96B6E2F6E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4896809 h 6858000"/>
              <a:gd name="connsiteX3" fmla="*/ 12035397 w 12192000"/>
              <a:gd name="connsiteY3" fmla="*/ 5061653 h 6858000"/>
              <a:gd name="connsiteX4" fmla="*/ 9984875 w 12192000"/>
              <a:gd name="connsiteY4" fmla="*/ 6788992 h 6858000"/>
              <a:gd name="connsiteX5" fmla="*/ 9851219 w 12192000"/>
              <a:gd name="connsiteY5" fmla="*/ 6858000 h 6858000"/>
              <a:gd name="connsiteX6" fmla="*/ 3573504 w 12192000"/>
              <a:gd name="connsiteY6" fmla="*/ 6858000 h 6858000"/>
              <a:gd name="connsiteX7" fmla="*/ 3556746 w 12192000"/>
              <a:gd name="connsiteY7" fmla="*/ 6850756 h 6858000"/>
              <a:gd name="connsiteX8" fmla="*/ 3261231 w 12192000"/>
              <a:gd name="connsiteY8" fmla="*/ 6719645 h 6858000"/>
              <a:gd name="connsiteX9" fmla="*/ 956496 w 12192000"/>
              <a:gd name="connsiteY9" fmla="*/ 4131559 h 6858000"/>
              <a:gd name="connsiteX10" fmla="*/ 26515 w 12192000"/>
              <a:gd name="connsiteY10" fmla="*/ 2316866 h 6858000"/>
              <a:gd name="connsiteX11" fmla="*/ 0 w 12192000"/>
              <a:gd name="connsiteY11" fmla="*/ 2231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0" y="0"/>
                </a:moveTo>
                <a:lnTo>
                  <a:pt x="12192000" y="0"/>
                </a:lnTo>
                <a:lnTo>
                  <a:pt x="12192000" y="4896809"/>
                </a:lnTo>
                <a:lnTo>
                  <a:pt x="12035397" y="5061653"/>
                </a:lnTo>
                <a:cubicBezTo>
                  <a:pt x="11302532" y="5870430"/>
                  <a:pt x="10648639" y="6426464"/>
                  <a:pt x="9984875" y="6788992"/>
                </a:cubicBezTo>
                <a:lnTo>
                  <a:pt x="9851219" y="6858000"/>
                </a:lnTo>
                <a:lnTo>
                  <a:pt x="3573504" y="6858000"/>
                </a:lnTo>
                <a:lnTo>
                  <a:pt x="3556746" y="6850756"/>
                </a:lnTo>
                <a:cubicBezTo>
                  <a:pt x="3450765" y="6804314"/>
                  <a:pt x="3352207" y="6760084"/>
                  <a:pt x="3261231" y="6719645"/>
                </a:cubicBezTo>
                <a:cubicBezTo>
                  <a:pt x="2573854" y="6234379"/>
                  <a:pt x="1765175" y="5425602"/>
                  <a:pt x="956496" y="4131559"/>
                </a:cubicBezTo>
                <a:cubicBezTo>
                  <a:pt x="552156" y="3565416"/>
                  <a:pt x="238793" y="2958833"/>
                  <a:pt x="26515" y="2316866"/>
                </a:cubicBezTo>
                <a:lnTo>
                  <a:pt x="0" y="223100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3E59A925-A608-4027-AFF1-60A88CF13568}"/>
              </a:ext>
            </a:extLst>
          </p:cNvPr>
          <p:cNvSpPr>
            <a:spLocks noGrp="1"/>
          </p:cNvSpPr>
          <p:nvPr>
            <p:ph type="title"/>
          </p:nvPr>
        </p:nvSpPr>
        <p:spPr>
          <a:xfrm>
            <a:off x="720000" y="619201"/>
            <a:ext cx="3095626" cy="3238964"/>
          </a:xfrm>
        </p:spPr>
        <p:txBody>
          <a:bodyPr>
            <a:normAutofit/>
          </a:bodyPr>
          <a:lstStyle/>
          <a:p>
            <a:r>
              <a:rPr lang="en-GB"/>
              <a:t>To sum up </a:t>
            </a:r>
          </a:p>
        </p:txBody>
      </p:sp>
      <p:sp>
        <p:nvSpPr>
          <p:cNvPr id="25" name="Freeform 10">
            <a:extLst>
              <a:ext uri="{FF2B5EF4-FFF2-40B4-BE49-F238E27FC236}">
                <a16:creationId xmlns:a16="http://schemas.microsoft.com/office/drawing/2014/main" id="{5D976E54-F014-4833-9EB7-2588113E1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607106" y="4045531"/>
            <a:ext cx="2158648" cy="2020521"/>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267590D2-2142-45EA-ADA5-6961CFC29247}"/>
              </a:ext>
            </a:extLst>
          </p:cNvPr>
          <p:cNvSpPr>
            <a:spLocks noGrp="1"/>
          </p:cNvSpPr>
          <p:nvPr>
            <p:ph idx="1"/>
          </p:nvPr>
        </p:nvSpPr>
        <p:spPr>
          <a:xfrm>
            <a:off x="4548188" y="619223"/>
            <a:ext cx="7561495" cy="6242430"/>
          </a:xfrm>
        </p:spPr>
        <p:txBody>
          <a:bodyPr vert="horz" lIns="0" tIns="0" rIns="0" bIns="0" rtlCol="0" anchor="t">
            <a:noAutofit/>
          </a:bodyPr>
          <a:lstStyle/>
          <a:p>
            <a:pPr marL="0" indent="0">
              <a:lnSpc>
                <a:spcPct val="110000"/>
              </a:lnSpc>
              <a:buNone/>
            </a:pPr>
            <a:r>
              <a:rPr lang="en-GB" sz="1600" dirty="0">
                <a:solidFill>
                  <a:srgbClr val="FFFFFF"/>
                </a:solidFill>
              </a:rPr>
              <a:t>I found this seminar quite challenging to create since there is very limited information on the history of youth work on the wide web. What I did learn about the Albemarle report is that it is an important historical milestone in the development of youth work. I feel that it helped to shape the youth service into what it is today by professionalising youth workers who were previously working out of kindness and charity. I also feel that it helped to access critical funding for the development of youth centres where £28 million was spent in the ten years preceeding the report. There were also 160 youth sports projects funded in the same </a:t>
            </a:r>
            <a:r>
              <a:rPr lang="en-GB" sz="1600">
                <a:solidFill>
                  <a:srgbClr val="FFFFFF"/>
                </a:solidFill>
              </a:rPr>
              <a:t>period totalling £2.4 million(2021). Critical training for people working in the </a:t>
            </a:r>
            <a:r>
              <a:rPr lang="en-GB" sz="1600" dirty="0">
                <a:solidFill>
                  <a:srgbClr val="FFFFFF"/>
                </a:solidFill>
              </a:rPr>
              <a:t>field was implemented across the UK in several Universities and colleges. It also bought to light the poor state of the youth service and called for urgent changes needed for the ever-changing youth culture which was going through a rapid growth spurt. The impact on young people, their lives, communities and the youth service I feel would have been quite slow and very stuttering due to continued budget cuts and changes in society but the above mentioned would have had a positive impact in trhe coming years.</a:t>
            </a:r>
          </a:p>
          <a:p>
            <a:pPr marL="0" indent="0">
              <a:lnSpc>
                <a:spcPct val="110000"/>
              </a:lnSpc>
              <a:buNone/>
            </a:pPr>
            <a:r>
              <a:rPr lang="en-GB" sz="1600">
                <a:solidFill>
                  <a:srgbClr val="FFFFFF"/>
                </a:solidFill>
              </a:rPr>
              <a:t>Thank you all for your time and attention. I hope I have helped to shed some light on the Albemarle report and the youth service in the 1960's</a:t>
            </a:r>
            <a:endParaRPr lang="en-GB" sz="1600"/>
          </a:p>
        </p:txBody>
      </p:sp>
    </p:spTree>
    <p:extLst>
      <p:ext uri="{BB962C8B-B14F-4D97-AF65-F5344CB8AC3E}">
        <p14:creationId xmlns:p14="http://schemas.microsoft.com/office/powerpoint/2010/main" val="59429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227E-8722-4987-A0B3-6ED916221345}"/>
              </a:ext>
            </a:extLst>
          </p:cNvPr>
          <p:cNvSpPr>
            <a:spLocks noGrp="1"/>
          </p:cNvSpPr>
          <p:nvPr>
            <p:ph type="title"/>
          </p:nvPr>
        </p:nvSpPr>
        <p:spPr>
          <a:xfrm>
            <a:off x="720000" y="619200"/>
            <a:ext cx="10728322" cy="585932"/>
          </a:xfrm>
        </p:spPr>
        <p:txBody>
          <a:bodyPr/>
          <a:lstStyle/>
          <a:p>
            <a:r>
              <a:rPr lang="en-GB"/>
              <a:t>Reference list</a:t>
            </a:r>
          </a:p>
        </p:txBody>
      </p:sp>
      <p:sp>
        <p:nvSpPr>
          <p:cNvPr id="3" name="Content Placeholder 2">
            <a:extLst>
              <a:ext uri="{FF2B5EF4-FFF2-40B4-BE49-F238E27FC236}">
                <a16:creationId xmlns:a16="http://schemas.microsoft.com/office/drawing/2014/main" id="{5BFB1C66-365E-4608-AC5C-2644C48A54A0}"/>
              </a:ext>
            </a:extLst>
          </p:cNvPr>
          <p:cNvSpPr>
            <a:spLocks noGrp="1"/>
          </p:cNvSpPr>
          <p:nvPr>
            <p:ph idx="1"/>
          </p:nvPr>
        </p:nvSpPr>
        <p:spPr>
          <a:xfrm>
            <a:off x="720000" y="1348280"/>
            <a:ext cx="10728325" cy="5441487"/>
          </a:xfrm>
        </p:spPr>
        <p:txBody>
          <a:bodyPr vert="horz" lIns="0" tIns="0" rIns="0" bIns="0" rtlCol="0" anchor="t">
            <a:normAutofit lnSpcReduction="10000"/>
          </a:bodyPr>
          <a:lstStyle/>
          <a:p>
            <a:pPr marL="0" indent="0">
              <a:buNone/>
            </a:pPr>
            <a:r>
              <a:rPr lang="en-GB">
                <a:solidFill>
                  <a:srgbClr val="FFFFFF"/>
                </a:solidFill>
                <a:ea typeface="+mn-lt"/>
                <a:cs typeface="+mn-lt"/>
              </a:rPr>
              <a:t>Smith, M. and Doyle, M., 2002. </a:t>
            </a:r>
            <a:r>
              <a:rPr lang="en-GB" i="1">
                <a:solidFill>
                  <a:srgbClr val="FFFFFF"/>
                </a:solidFill>
                <a:ea typeface="+mn-lt"/>
                <a:cs typeface="+mn-lt"/>
              </a:rPr>
              <a:t>The Albemarle Report And The Development Of Youth Work </a:t>
            </a:r>
            <a:r>
              <a:rPr lang="en-GB" i="1" dirty="0">
                <a:solidFill>
                  <a:srgbClr val="FFFFFF"/>
                </a:solidFill>
                <a:ea typeface="+mn-lt"/>
                <a:cs typeface="+mn-lt"/>
              </a:rPr>
              <a:t>In England And Wales – Infed.Org:</a:t>
            </a:r>
            <a:r>
              <a:rPr lang="en-GB" dirty="0">
                <a:solidFill>
                  <a:srgbClr val="FFFFFF"/>
                </a:solidFill>
                <a:ea typeface="+mn-lt"/>
                <a:cs typeface="+mn-lt"/>
              </a:rPr>
              <a:t>. [online] Infed.org. Available at: &lt;https://infed.org/the-albemarle-report-and-the-development-of-youth-work-in-england-and-wales/&gt; [Accessed 12 January 2021].</a:t>
            </a:r>
          </a:p>
          <a:p>
            <a:pPr marL="0" indent="0">
              <a:buNone/>
            </a:pPr>
            <a:r>
              <a:rPr lang="en-GB">
                <a:ea typeface="+mn-lt"/>
                <a:cs typeface="+mn-lt"/>
              </a:rPr>
              <a:t>Youthandpolicy.org. 2021. [online] Available at: &lt;https://www.youthandpolicy.org/wp-content/uploads/2020/07/The-Albemarle-Report-Reproduction.pdf&gt; [Accessed 12 January 2021].</a:t>
            </a:r>
          </a:p>
          <a:p>
            <a:pPr marL="0" indent="0">
              <a:buNone/>
            </a:pPr>
            <a:r>
              <a:rPr lang="en-GB">
                <a:ea typeface="+mn-lt"/>
                <a:cs typeface="+mn-lt"/>
              </a:rPr>
              <a:t>Rose, J., 1997. </a:t>
            </a:r>
            <a:r>
              <a:rPr lang="en-GB" i="1">
                <a:ea typeface="+mn-lt"/>
                <a:cs typeface="+mn-lt"/>
              </a:rPr>
              <a:t>Milestones In The Development Of Youth Work</a:t>
            </a:r>
            <a:r>
              <a:rPr lang="en-GB">
                <a:ea typeface="+mn-lt"/>
                <a:cs typeface="+mn-lt"/>
              </a:rPr>
              <a:t>. [online] Youthworkwales.org.uk. Available at: &lt;http://www.youthworkwales.org.uk/wp-content/uploads/2017/11/Milestones-in-the-Development-of-Youth-Work.pdf&gt; [Accessed 12 January 2021].</a:t>
            </a:r>
          </a:p>
          <a:p>
            <a:pPr marL="0" indent="0">
              <a:buNone/>
            </a:pPr>
            <a:r>
              <a:rPr lang="en-GB">
                <a:ea typeface="+mn-lt"/>
                <a:cs typeface="+mn-lt"/>
              </a:rPr>
              <a:t>Youthandpolicy.org. 2021. [online] Available at: &lt;https://www.youthandpolicy.org/wp-content/uploads/2020/07/The-Albemarle-Report-Reproduction.pdf&gt; [Accessed 12 January 2021].</a:t>
            </a:r>
            <a:endParaRPr lang="en-GB"/>
          </a:p>
        </p:txBody>
      </p:sp>
    </p:spTree>
    <p:extLst>
      <p:ext uri="{BB962C8B-B14F-4D97-AF65-F5344CB8AC3E}">
        <p14:creationId xmlns:p14="http://schemas.microsoft.com/office/powerpoint/2010/main" val="3195402362"/>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Madison</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BlobVTI</vt:lpstr>
      <vt:lpstr>The Albemarle report 1960</vt:lpstr>
      <vt:lpstr>Introduction </vt:lpstr>
      <vt:lpstr>Why did the minister of education form the committee?  "The youth service is at present in a state of acute depression" (2021) </vt:lpstr>
      <vt:lpstr>What was the aim of forming this committee? </vt:lpstr>
      <vt:lpstr>What were the findings of the report?</vt:lpstr>
      <vt:lpstr>But did the report have much impact on the youth service?</vt:lpstr>
      <vt:lpstr>To sum up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786</cp:revision>
  <dcterms:created xsi:type="dcterms:W3CDTF">2021-01-11T11:21:06Z</dcterms:created>
  <dcterms:modified xsi:type="dcterms:W3CDTF">2021-01-12T12:25:20Z</dcterms:modified>
</cp:coreProperties>
</file>