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61" r:id="rId4"/>
    <p:sldId id="262" r:id="rId5"/>
    <p:sldId id="263" r:id="rId6"/>
    <p:sldId id="258" r:id="rId7"/>
    <p:sldId id="259" r:id="rId8"/>
    <p:sldId id="260" r:id="rId9"/>
    <p:sldId id="264" r:id="rId10"/>
    <p:sldId id="266" r:id="rId11"/>
    <p:sldId id="265"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489F6-47C8-334F-9B5F-0A6712F1FF9D}" type="datetimeFigureOut">
              <a:rPr lang="en-US" smtClean="0"/>
              <a:t>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D64925-576C-094A-896B-4A958DC43E0B}" type="slidenum">
              <a:rPr lang="en-US" smtClean="0"/>
              <a:t>‹#›</a:t>
            </a:fld>
            <a:endParaRPr lang="en-US"/>
          </a:p>
        </p:txBody>
      </p:sp>
    </p:spTree>
    <p:extLst>
      <p:ext uri="{BB962C8B-B14F-4D97-AF65-F5344CB8AC3E}">
        <p14:creationId xmlns:p14="http://schemas.microsoft.com/office/powerpoint/2010/main" val="1370490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Strath Uni: Study Skills- Efficient Study</a:t>
            </a:r>
          </a:p>
          <a:p>
            <a:endParaRPr lang="en-US"/>
          </a:p>
          <a:p>
            <a:r>
              <a:rPr lang="en-US"/>
              <a:t>Careers Manchester: Organisation is systematic and efficient</a:t>
            </a:r>
          </a:p>
          <a:p>
            <a:endParaRPr lang="en-US"/>
          </a:p>
          <a:p>
            <a:r>
              <a:rPr lang="en-US"/>
              <a:t>Study.com: Communication is the transmition of information</a:t>
            </a:r>
          </a:p>
          <a:p>
            <a:endParaRPr lang="en-US"/>
          </a:p>
          <a:p>
            <a:r>
              <a:rPr lang="en-US"/>
              <a:t>CFI: Abilities an executive should possess to fulfill a task</a:t>
            </a:r>
          </a:p>
        </p:txBody>
      </p:sp>
      <p:sp>
        <p:nvSpPr>
          <p:cNvPr id="4" name="Slide Number Placeholder 3"/>
          <p:cNvSpPr>
            <a:spLocks noGrp="1"/>
          </p:cNvSpPr>
          <p:nvPr>
            <p:ph type="sldNum" sz="quarter" idx="5"/>
          </p:nvPr>
        </p:nvSpPr>
        <p:spPr/>
        <p:txBody>
          <a:bodyPr/>
          <a:lstStyle/>
          <a:p>
            <a:fld id="{C3D64925-576C-094A-896B-4A958DC43E0B}" type="slidenum">
              <a:rPr lang="en-US" smtClean="0"/>
              <a:t>2</a:t>
            </a:fld>
            <a:endParaRPr lang="en-US"/>
          </a:p>
        </p:txBody>
      </p:sp>
    </p:spTree>
    <p:extLst>
      <p:ext uri="{BB962C8B-B14F-4D97-AF65-F5344CB8AC3E}">
        <p14:creationId xmlns:p14="http://schemas.microsoft.com/office/powerpoint/2010/main" val="342860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555555"/>
                </a:solidFill>
                <a:effectLst/>
                <a:latin typeface="Open Sans"/>
              </a:rPr>
              <a:t>+</a:t>
            </a:r>
            <a:r>
              <a:rPr lang="en-GB" b="0" i="0" u="none" strike="noStrike">
                <a:solidFill>
                  <a:srgbClr val="E5531A"/>
                </a:solidFill>
                <a:effectLst/>
                <a:latin typeface="Open Sans"/>
              </a:rPr>
              <a:t>Mitigates Conflict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555555"/>
                </a:solidFill>
                <a:effectLst/>
                <a:latin typeface="Open Sans"/>
              </a:rPr>
              <a:t>+</a:t>
            </a:r>
            <a:r>
              <a:rPr lang="en-US" b="0" i="0" u="none" strike="noStrike">
                <a:solidFill>
                  <a:srgbClr val="E5531A"/>
                </a:solidFill>
                <a:effectLst/>
                <a:latin typeface="Open Sans"/>
              </a:rPr>
              <a:t>I</a:t>
            </a:r>
            <a:r>
              <a:rPr lang="en-GB" b="0" i="0" u="none" strike="noStrike">
                <a:solidFill>
                  <a:srgbClr val="E5531A"/>
                </a:solidFill>
                <a:effectLst/>
                <a:latin typeface="Open Sans"/>
              </a:rPr>
              <a:t>ncreases Employee Engagement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t>+</a:t>
            </a:r>
            <a:r>
              <a:rPr lang="en-GB" b="0" i="0" u="none" strike="noStrike">
                <a:solidFill>
                  <a:srgbClr val="E5531A"/>
                </a:solidFill>
                <a:effectLst/>
                <a:latin typeface="Open Sans"/>
              </a:rPr>
              <a:t>Better Client Relationships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t>+</a:t>
            </a:r>
            <a:r>
              <a:rPr lang="en-GB" b="0" i="0" u="none" strike="noStrike">
                <a:solidFill>
                  <a:srgbClr val="E5531A"/>
                </a:solidFill>
                <a:effectLst/>
                <a:latin typeface="Open Sans"/>
              </a:rPr>
              <a:t>More Productive &amp; Talented Workforce</a:t>
            </a:r>
            <a:endParaRPr lang="en-US" b="0" i="0" u="none" strike="noStrike">
              <a:solidFill>
                <a:srgbClr val="E5531A"/>
              </a:solidFill>
              <a:effectLst/>
              <a:latin typeface="Open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666666"/>
                </a:solidFill>
                <a:effectLst/>
                <a:latin typeface="Open Sans"/>
              </a:rPr>
              <a:t>+Precise </a:t>
            </a:r>
            <a:r>
              <a:rPr lang="en-GB" b="0" i="0">
                <a:solidFill>
                  <a:srgbClr val="666666"/>
                </a:solidFill>
                <a:effectLst/>
                <a:latin typeface="Open Sans"/>
              </a:rPr>
              <a:t>information and ideas</a:t>
            </a:r>
            <a:r>
              <a:rPr lang="en-US" b="0" i="0">
                <a:solidFill>
                  <a:srgbClr val="555555"/>
                </a:solidFill>
                <a:effectLst/>
                <a:latin typeface="Open Sans"/>
              </a:rPr>
              <a:t>.</a:t>
            </a:r>
            <a:endParaRPr lang="en-GB" b="0" i="0" u="none" strike="noStrike">
              <a:solidFill>
                <a:srgbClr val="E5531A"/>
              </a:solidFill>
              <a:effectLst/>
              <a:latin typeface="Open Sans"/>
            </a:endParaRPr>
          </a:p>
          <a:p>
            <a:endParaRPr lang="en-US"/>
          </a:p>
          <a:p>
            <a:r>
              <a:rPr lang="en-US"/>
              <a:t>Pat Bosworth CEO</a:t>
            </a:r>
          </a:p>
        </p:txBody>
      </p:sp>
      <p:sp>
        <p:nvSpPr>
          <p:cNvPr id="4" name="Slide Number Placeholder 3"/>
          <p:cNvSpPr>
            <a:spLocks noGrp="1"/>
          </p:cNvSpPr>
          <p:nvPr>
            <p:ph type="sldNum" sz="quarter" idx="5"/>
          </p:nvPr>
        </p:nvSpPr>
        <p:spPr/>
        <p:txBody>
          <a:bodyPr/>
          <a:lstStyle/>
          <a:p>
            <a:fld id="{C3D64925-576C-094A-896B-4A958DC43E0B}" type="slidenum">
              <a:rPr lang="en-US" smtClean="0"/>
              <a:t>3</a:t>
            </a:fld>
            <a:endParaRPr lang="en-US"/>
          </a:p>
        </p:txBody>
      </p:sp>
    </p:spTree>
    <p:extLst>
      <p:ext uri="{BB962C8B-B14F-4D97-AF65-F5344CB8AC3E}">
        <p14:creationId xmlns:p14="http://schemas.microsoft.com/office/powerpoint/2010/main" val="2827771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000000"/>
                </a:solidFill>
                <a:effectLst/>
                <a:latin typeface="Times New Roman" panose="02020603050405020304" pitchFamily="18" charset="0"/>
              </a:rPr>
              <a:t>T</a:t>
            </a:r>
            <a:r>
              <a:rPr lang="en-GB" b="0" i="0">
                <a:solidFill>
                  <a:srgbClr val="000000"/>
                </a:solidFill>
                <a:effectLst/>
                <a:latin typeface="Times New Roman" panose="02020603050405020304" pitchFamily="18" charset="0"/>
              </a:rPr>
              <a:t>eaching aid</a:t>
            </a:r>
            <a:r>
              <a:rPr lang="en-US" b="0" i="0">
                <a:solidFill>
                  <a:srgbClr val="000000"/>
                </a:solidFill>
                <a:effectLst/>
                <a:latin typeface="Times New Roman" panose="02020603050405020304" pitchFamily="18" charset="0"/>
              </a:rPr>
              <a:t>s:</a:t>
            </a:r>
          </a:p>
          <a:p>
            <a:r>
              <a:rPr lang="en-US" b="0" i="0">
                <a:solidFill>
                  <a:srgbClr val="000000"/>
                </a:solidFill>
                <a:effectLst/>
                <a:latin typeface="Times New Roman" panose="02020603050405020304" pitchFamily="18" charset="0"/>
              </a:rPr>
              <a:t>Q</a:t>
            </a:r>
            <a:r>
              <a:rPr lang="en-GB" b="0" i="0">
                <a:solidFill>
                  <a:srgbClr val="000000"/>
                </a:solidFill>
                <a:effectLst/>
                <a:latin typeface="Times New Roman" panose="02020603050405020304" pitchFamily="18" charset="0"/>
              </a:rPr>
              <a:t>uiet and well lit; </a:t>
            </a:r>
            <a:endParaRPr lang="en-US" b="0" i="0">
              <a:solidFill>
                <a:srgbClr val="000000"/>
              </a:solidFill>
              <a:effectLst/>
              <a:latin typeface="Times New Roman" panose="02020603050405020304" pitchFamily="18" charset="0"/>
            </a:endParaRPr>
          </a:p>
          <a:p>
            <a:r>
              <a:rPr lang="en-US" b="0" i="0">
                <a:solidFill>
                  <a:srgbClr val="000000"/>
                </a:solidFill>
                <a:effectLst/>
                <a:latin typeface="Times New Roman" panose="02020603050405020304" pitchFamily="18" charset="0"/>
              </a:rPr>
              <a:t>S</a:t>
            </a:r>
            <a:r>
              <a:rPr lang="en-GB" b="0" i="0">
                <a:solidFill>
                  <a:srgbClr val="000000"/>
                </a:solidFill>
                <a:effectLst/>
                <a:latin typeface="Times New Roman" panose="02020603050405020304" pitchFamily="18" charset="0"/>
              </a:rPr>
              <a:t>peaking slowly and clearly; </a:t>
            </a:r>
            <a:endParaRPr lang="en-US" b="0" i="0">
              <a:solidFill>
                <a:srgbClr val="000000"/>
              </a:solidFill>
              <a:effectLst/>
              <a:latin typeface="Times New Roman" panose="02020603050405020304" pitchFamily="18" charset="0"/>
            </a:endParaRPr>
          </a:p>
          <a:p>
            <a:r>
              <a:rPr lang="en-US" b="0" i="0">
                <a:solidFill>
                  <a:srgbClr val="000000"/>
                </a:solidFill>
                <a:effectLst/>
                <a:latin typeface="Times New Roman" panose="02020603050405020304" pitchFamily="18" charset="0"/>
              </a:rPr>
              <a:t>Appropriate language</a:t>
            </a:r>
          </a:p>
          <a:p>
            <a:endParaRPr lang="en-US" b="0" i="0">
              <a:solidFill>
                <a:srgbClr val="000000"/>
              </a:solidFill>
              <a:effectLst/>
              <a:latin typeface="Times New Roman" panose="02020603050405020304" pitchFamily="18" charset="0"/>
            </a:endParaRPr>
          </a:p>
          <a:p>
            <a:r>
              <a:rPr lang="en-US" b="0" i="0">
                <a:solidFill>
                  <a:srgbClr val="000000"/>
                </a:solidFill>
                <a:effectLst/>
                <a:latin typeface="Times New Roman" panose="02020603050405020304" pitchFamily="18" charset="0"/>
              </a:rPr>
              <a:t>National Institutes of Health</a:t>
            </a:r>
          </a:p>
          <a:p>
            <a:endParaRPr lang="en-US" b="0" i="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3D64925-576C-094A-896B-4A958DC43E0B}" type="slidenum">
              <a:rPr lang="en-US" smtClean="0"/>
              <a:t>4</a:t>
            </a:fld>
            <a:endParaRPr lang="en-US"/>
          </a:p>
        </p:txBody>
      </p:sp>
    </p:spTree>
    <p:extLst>
      <p:ext uri="{BB962C8B-B14F-4D97-AF65-F5344CB8AC3E}">
        <p14:creationId xmlns:p14="http://schemas.microsoft.com/office/powerpoint/2010/main" val="2770027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arial" panose="020B0604020202020204" pitchFamily="34" charset="0"/>
              </a:rPr>
              <a:t>2014, quart</a:t>
            </a:r>
            <a:r>
              <a:rPr lang="en-US" b="0" i="0">
                <a:solidFill>
                  <a:srgbClr val="333333"/>
                </a:solidFill>
                <a:effectLst/>
                <a:latin typeface="arial" panose="020B0604020202020204" pitchFamily="34" charset="0"/>
              </a:rPr>
              <a:t>er,</a:t>
            </a:r>
            <a:r>
              <a:rPr lang="en-GB" b="0" i="0">
                <a:solidFill>
                  <a:srgbClr val="333333"/>
                </a:solidFill>
                <a:effectLst/>
                <a:latin typeface="arial" panose="020B0604020202020204" pitchFamily="34" charset="0"/>
              </a:rPr>
              <a:t> not developed </a:t>
            </a:r>
            <a:r>
              <a:rPr lang="en-US" b="0" i="0">
                <a:solidFill>
                  <a:srgbClr val="333333"/>
                </a:solidFill>
                <a:effectLst/>
                <a:latin typeface="arial" panose="020B0604020202020204" pitchFamily="34" charset="0"/>
              </a:rPr>
              <a:t>correct</a:t>
            </a:r>
            <a:r>
              <a:rPr lang="en-GB" b="0" i="0">
                <a:solidFill>
                  <a:srgbClr val="333333"/>
                </a:solidFill>
                <a:effectLst/>
                <a:latin typeface="arial" panose="020B0604020202020204" pitchFamily="34" charset="0"/>
              </a:rPr>
              <a:t> skills for their age</a:t>
            </a:r>
            <a:r>
              <a:rPr lang="en-US" b="0" i="0">
                <a:solidFill>
                  <a:srgbClr val="333333"/>
                </a:solidFill>
                <a:effectLst/>
                <a:latin typeface="arial" panose="020B0604020202020204" pitchFamily="34" charset="0"/>
              </a:rPr>
              <a:t>.</a:t>
            </a:r>
          </a:p>
          <a:p>
            <a:endParaRPr lang="en-US" b="0" i="0">
              <a:solidFill>
                <a:srgbClr val="333333"/>
              </a:solidFill>
              <a:effectLst/>
              <a:latin typeface="arial" panose="020B0604020202020204" pitchFamily="34" charset="0"/>
            </a:endParaRPr>
          </a:p>
          <a:p>
            <a:r>
              <a:rPr lang="en-US" b="0" i="0">
                <a:solidFill>
                  <a:srgbClr val="333333"/>
                </a:solidFill>
                <a:effectLst/>
                <a:latin typeface="arial" panose="020B0604020202020204" pitchFamily="34" charset="0"/>
              </a:rPr>
              <a:t>Effects a </a:t>
            </a:r>
            <a:r>
              <a:rPr lang="en-GB" b="0" i="0">
                <a:solidFill>
                  <a:srgbClr val="333333"/>
                </a:solidFill>
                <a:effectLst/>
                <a:latin typeface="arial" panose="020B0604020202020204" pitchFamily="34" charset="0"/>
              </a:rPr>
              <a:t>child's self esteem</a:t>
            </a:r>
            <a:r>
              <a:rPr lang="en-US" b="0" i="0">
                <a:solidFill>
                  <a:srgbClr val="333333"/>
                </a:solidFill>
                <a:effectLst/>
                <a:latin typeface="arial" panose="020B0604020202020204" pitchFamily="34" charset="0"/>
              </a:rPr>
              <a:t>.</a:t>
            </a:r>
          </a:p>
          <a:p>
            <a:pPr marL="0" indent="0">
              <a:buNone/>
            </a:pPr>
            <a:endParaRPr lang="en-US" b="0" i="0">
              <a:solidFill>
                <a:srgbClr val="333333"/>
              </a:solidFill>
              <a:effectLst/>
              <a:latin typeface="Droid Serif"/>
            </a:endParaRPr>
          </a:p>
          <a:p>
            <a:pPr fontAlgn="base"/>
            <a:r>
              <a:rPr lang="en-US" b="0" i="0">
                <a:solidFill>
                  <a:srgbClr val="333333"/>
                </a:solidFill>
                <a:effectLst/>
                <a:latin typeface="Droid Serif"/>
              </a:rPr>
              <a:t>-Feedback constantly	</a:t>
            </a:r>
          </a:p>
          <a:p>
            <a:pPr fontAlgn="base"/>
            <a:endParaRPr lang="en-US" b="0" i="0">
              <a:solidFill>
                <a:srgbClr val="333333"/>
              </a:solidFill>
              <a:effectLst/>
              <a:latin typeface="Droid Serif"/>
            </a:endParaRPr>
          </a:p>
          <a:p>
            <a:pPr fontAlgn="base"/>
            <a:r>
              <a:rPr lang="en-US" b="0" i="0">
                <a:solidFill>
                  <a:srgbClr val="333333"/>
                </a:solidFill>
                <a:effectLst/>
                <a:latin typeface="Droid Serif"/>
              </a:rPr>
              <a:t>-Always have postivite body language</a:t>
            </a:r>
          </a:p>
          <a:p>
            <a:pPr fontAlgn="base"/>
            <a:endParaRPr lang="en-US" b="0" i="0">
              <a:solidFill>
                <a:srgbClr val="333333"/>
              </a:solidFill>
              <a:effectLst/>
              <a:latin typeface="Droid Serif"/>
            </a:endParaRPr>
          </a:p>
          <a:p>
            <a:pPr fontAlgn="base"/>
            <a:r>
              <a:rPr lang="en-US" b="0" i="0">
                <a:solidFill>
                  <a:srgbClr val="333333"/>
                </a:solidFill>
                <a:effectLst/>
                <a:latin typeface="Droid Serif"/>
              </a:rPr>
              <a:t>The Telegraph</a:t>
            </a:r>
            <a:endParaRPr lang="en-GB" b="0" i="0">
              <a:solidFill>
                <a:srgbClr val="333333"/>
              </a:solidFill>
              <a:effectLst/>
              <a:latin typeface="Droid Serif"/>
            </a:endParaRPr>
          </a:p>
        </p:txBody>
      </p:sp>
      <p:sp>
        <p:nvSpPr>
          <p:cNvPr id="4" name="Slide Number Placeholder 3"/>
          <p:cNvSpPr>
            <a:spLocks noGrp="1"/>
          </p:cNvSpPr>
          <p:nvPr>
            <p:ph type="sldNum" sz="quarter" idx="5"/>
          </p:nvPr>
        </p:nvSpPr>
        <p:spPr/>
        <p:txBody>
          <a:bodyPr/>
          <a:lstStyle/>
          <a:p>
            <a:fld id="{C3D64925-576C-094A-896B-4A958DC43E0B}" type="slidenum">
              <a:rPr lang="en-US" smtClean="0"/>
              <a:t>5</a:t>
            </a:fld>
            <a:endParaRPr lang="en-US"/>
          </a:p>
        </p:txBody>
      </p:sp>
    </p:spTree>
    <p:extLst>
      <p:ext uri="{BB962C8B-B14F-4D97-AF65-F5344CB8AC3E}">
        <p14:creationId xmlns:p14="http://schemas.microsoft.com/office/powerpoint/2010/main" val="1564457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676767"/>
                </a:solidFill>
                <a:effectLst/>
                <a:latin typeface="Open Sans"/>
              </a:rPr>
              <a:t>Vital for Success</a:t>
            </a:r>
          </a:p>
          <a:p>
            <a:endParaRPr lang="en-US" b="0" i="0">
              <a:solidFill>
                <a:srgbClr val="676767"/>
              </a:solidFill>
              <a:effectLst/>
              <a:latin typeface="Open Sans"/>
            </a:endParaRPr>
          </a:p>
          <a:p>
            <a:r>
              <a:rPr lang="en-US" b="0" i="0">
                <a:solidFill>
                  <a:srgbClr val="676767"/>
                </a:solidFill>
                <a:effectLst/>
                <a:latin typeface="Open Sans"/>
              </a:rPr>
              <a:t>A</a:t>
            </a:r>
            <a:r>
              <a:rPr lang="en-GB" b="0" i="0">
                <a:solidFill>
                  <a:srgbClr val="676767"/>
                </a:solidFill>
                <a:effectLst/>
                <a:latin typeface="Open Sans"/>
              </a:rPr>
              <a:t>voiding crisis</a:t>
            </a:r>
            <a:r>
              <a:rPr lang="en-US" b="0" i="0">
                <a:solidFill>
                  <a:srgbClr val="676767"/>
                </a:solidFill>
                <a:effectLst/>
                <a:latin typeface="Open Sans"/>
              </a:rPr>
              <a:t>/</a:t>
            </a:r>
            <a:r>
              <a:rPr lang="en-GB" b="0" i="0">
                <a:solidFill>
                  <a:srgbClr val="676767"/>
                </a:solidFill>
                <a:effectLst/>
                <a:latin typeface="Open Sans"/>
              </a:rPr>
              <a:t>solving problem</a:t>
            </a:r>
            <a:r>
              <a:rPr lang="en-US" b="0" i="0">
                <a:solidFill>
                  <a:srgbClr val="676767"/>
                </a:solidFill>
                <a:effectLst/>
                <a:latin typeface="Open Sans"/>
              </a:rPr>
              <a:t>s</a:t>
            </a:r>
          </a:p>
          <a:p>
            <a:endParaRPr lang="en-US" b="0" i="0">
              <a:solidFill>
                <a:srgbClr val="676767"/>
              </a:solidFill>
              <a:effectLst/>
              <a:latin typeface="Open Sans"/>
            </a:endParaRPr>
          </a:p>
          <a:p>
            <a:r>
              <a:rPr lang="en-US" b="0" i="0">
                <a:solidFill>
                  <a:srgbClr val="676767"/>
                </a:solidFill>
                <a:effectLst/>
                <a:latin typeface="Open Sans"/>
              </a:rPr>
              <a:t>Developing themselves and others.</a:t>
            </a:r>
          </a:p>
          <a:p>
            <a:endParaRPr lang="en-US" b="0" i="0">
              <a:solidFill>
                <a:srgbClr val="676767"/>
              </a:solidFill>
              <a:effectLst/>
              <a:latin typeface="Open Sans"/>
            </a:endParaRPr>
          </a:p>
          <a:p>
            <a:r>
              <a:rPr lang="en-US" b="0" i="0">
                <a:solidFill>
                  <a:srgbClr val="676767"/>
                </a:solidFill>
                <a:effectLst/>
                <a:latin typeface="Open Sans"/>
              </a:rPr>
              <a:t>Involves mutliple skills.</a:t>
            </a:r>
          </a:p>
          <a:p>
            <a:endParaRPr lang="en-US"/>
          </a:p>
          <a:p>
            <a:r>
              <a:rPr lang="en-GB" b="0" i="0">
                <a:solidFill>
                  <a:srgbClr val="666666"/>
                </a:solidFill>
                <a:effectLst/>
                <a:latin typeface="Verdana" panose="020B0604030504040204" pitchFamily="34" charset="0"/>
              </a:rPr>
              <a:t>'4 M's'</a:t>
            </a:r>
          </a:p>
          <a:p>
            <a:r>
              <a:rPr lang="en-GB" b="0" i="0">
                <a:solidFill>
                  <a:srgbClr val="666666"/>
                </a:solidFill>
                <a:effectLst/>
                <a:latin typeface="Verdana" panose="020B0604030504040204" pitchFamily="34" charset="0"/>
              </a:rPr>
              <a:t>manpower (workforce)</a:t>
            </a:r>
          </a:p>
          <a:p>
            <a:r>
              <a:rPr lang="en-GB" b="0" i="0">
                <a:solidFill>
                  <a:srgbClr val="666666"/>
                </a:solidFill>
                <a:effectLst/>
                <a:latin typeface="Verdana" panose="020B0604030504040204" pitchFamily="34" charset="0"/>
              </a:rPr>
              <a:t>materials</a:t>
            </a:r>
          </a:p>
          <a:p>
            <a:r>
              <a:rPr lang="en-GB" b="0" i="0">
                <a:solidFill>
                  <a:srgbClr val="666666"/>
                </a:solidFill>
                <a:effectLst/>
                <a:latin typeface="Verdana" panose="020B0604030504040204" pitchFamily="34" charset="0"/>
              </a:rPr>
              <a:t>machines</a:t>
            </a:r>
          </a:p>
          <a:p>
            <a:r>
              <a:rPr lang="en-GB" b="0" i="0">
                <a:solidFill>
                  <a:srgbClr val="666666"/>
                </a:solidFill>
                <a:effectLst/>
                <a:latin typeface="Verdana" panose="020B0604030504040204" pitchFamily="34" charset="0"/>
              </a:rPr>
              <a:t>money</a:t>
            </a:r>
          </a:p>
          <a:p>
            <a:endParaRPr lang="en-US"/>
          </a:p>
          <a:p>
            <a:r>
              <a:rPr lang="en-US"/>
              <a:t>Corporate Finance Institute</a:t>
            </a:r>
          </a:p>
        </p:txBody>
      </p:sp>
      <p:sp>
        <p:nvSpPr>
          <p:cNvPr id="4" name="Slide Number Placeholder 3"/>
          <p:cNvSpPr>
            <a:spLocks noGrp="1"/>
          </p:cNvSpPr>
          <p:nvPr>
            <p:ph type="sldNum" sz="quarter" idx="5"/>
          </p:nvPr>
        </p:nvSpPr>
        <p:spPr/>
        <p:txBody>
          <a:bodyPr/>
          <a:lstStyle/>
          <a:p>
            <a:fld id="{C3D64925-576C-094A-896B-4A958DC43E0B}" type="slidenum">
              <a:rPr lang="en-US" smtClean="0"/>
              <a:t>6</a:t>
            </a:fld>
            <a:endParaRPr lang="en-US"/>
          </a:p>
        </p:txBody>
      </p:sp>
    </p:spTree>
    <p:extLst>
      <p:ext uri="{BB962C8B-B14F-4D97-AF65-F5344CB8AC3E}">
        <p14:creationId xmlns:p14="http://schemas.microsoft.com/office/powerpoint/2010/main" val="15906567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latin typeface="Helvetica Neue"/>
              </a:rPr>
              <a:t>Teachers anticipat</a:t>
            </a:r>
            <a:r>
              <a:rPr lang="en-US" b="0" i="0">
                <a:solidFill>
                  <a:srgbClr val="1F1F1F"/>
                </a:solidFill>
                <a:effectLst/>
                <a:latin typeface="Helvetica Neue"/>
              </a:rPr>
              <a:t>ion.</a:t>
            </a:r>
          </a:p>
          <a:p>
            <a:endParaRPr lang="en-US" b="0" i="0">
              <a:solidFill>
                <a:srgbClr val="1F1F1F"/>
              </a:solidFill>
              <a:effectLst/>
              <a:latin typeface="Helvetica Neue"/>
            </a:endParaRPr>
          </a:p>
          <a:p>
            <a:r>
              <a:rPr lang="en-US" b="0" i="0">
                <a:solidFill>
                  <a:srgbClr val="1F1F1F"/>
                </a:solidFill>
                <a:effectLst/>
                <a:latin typeface="Helvetica Neue"/>
              </a:rPr>
              <a:t>H</a:t>
            </a:r>
            <a:r>
              <a:rPr lang="en-GB" b="0" i="0">
                <a:solidFill>
                  <a:srgbClr val="1F1F1F"/>
                </a:solidFill>
                <a:effectLst/>
                <a:latin typeface="Helvetica Neue"/>
              </a:rPr>
              <a:t>elping individuals </a:t>
            </a:r>
            <a:r>
              <a:rPr lang="en-US" b="0" i="0">
                <a:solidFill>
                  <a:srgbClr val="1F1F1F"/>
                </a:solidFill>
                <a:effectLst/>
                <a:latin typeface="Helvetica Neue"/>
              </a:rPr>
              <a:t>with their needs</a:t>
            </a:r>
          </a:p>
          <a:p>
            <a:endParaRPr lang="en-US" b="0" i="0">
              <a:solidFill>
                <a:srgbClr val="1F1F1F"/>
              </a:solidFill>
              <a:effectLst/>
              <a:latin typeface="Helvetica Neue"/>
            </a:endParaRPr>
          </a:p>
          <a:p>
            <a:r>
              <a:rPr lang="en-US" b="0" i="0">
                <a:solidFill>
                  <a:srgbClr val="1F1F1F"/>
                </a:solidFill>
                <a:effectLst/>
                <a:latin typeface="Helvetica Neue"/>
              </a:rPr>
              <a:t>Reflective Teaching.</a:t>
            </a:r>
          </a:p>
          <a:p>
            <a:endParaRPr lang="en-US" b="0" i="0">
              <a:solidFill>
                <a:srgbClr val="1F1F1F"/>
              </a:solidFill>
              <a:effectLst/>
              <a:latin typeface="Helvetica Neue"/>
            </a:endParaRPr>
          </a:p>
        </p:txBody>
      </p:sp>
      <p:sp>
        <p:nvSpPr>
          <p:cNvPr id="4" name="Slide Number Placeholder 3"/>
          <p:cNvSpPr>
            <a:spLocks noGrp="1"/>
          </p:cNvSpPr>
          <p:nvPr>
            <p:ph type="sldNum" sz="quarter" idx="5"/>
          </p:nvPr>
        </p:nvSpPr>
        <p:spPr/>
        <p:txBody>
          <a:bodyPr/>
          <a:lstStyle/>
          <a:p>
            <a:fld id="{C3D64925-576C-094A-896B-4A958DC43E0B}" type="slidenum">
              <a:rPr lang="en-US" smtClean="0"/>
              <a:t>7</a:t>
            </a:fld>
            <a:endParaRPr lang="en-US"/>
          </a:p>
        </p:txBody>
      </p:sp>
    </p:spTree>
    <p:extLst>
      <p:ext uri="{BB962C8B-B14F-4D97-AF65-F5344CB8AC3E}">
        <p14:creationId xmlns:p14="http://schemas.microsoft.com/office/powerpoint/2010/main" val="3656454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666666"/>
                </a:solidFill>
                <a:effectLst/>
                <a:latin typeface="Verdana" panose="020B0604030504040204" pitchFamily="34" charset="0"/>
              </a:rPr>
              <a:t>Motivat</a:t>
            </a:r>
            <a:r>
              <a:rPr lang="en-US" b="0" i="0">
                <a:solidFill>
                  <a:srgbClr val="666666"/>
                </a:solidFill>
                <a:effectLst/>
                <a:latin typeface="Verdana" panose="020B0604030504040204" pitchFamily="34" charset="0"/>
              </a:rPr>
              <a:t>e themselves and others</a:t>
            </a:r>
            <a:endParaRPr lang="en-GB" b="0" i="0">
              <a:solidFill>
                <a:srgbClr val="666666"/>
              </a:solidFill>
              <a:effectLst/>
              <a:latin typeface="Verdana" panose="020B0604030504040204" pitchFamily="34" charset="0"/>
            </a:endParaRPr>
          </a:p>
          <a:p>
            <a:r>
              <a:rPr lang="en-GB" b="0" i="0">
                <a:solidFill>
                  <a:srgbClr val="666666"/>
                </a:solidFill>
                <a:effectLst/>
                <a:latin typeface="Verdana" panose="020B0604030504040204" pitchFamily="34" charset="0"/>
              </a:rPr>
              <a:t> </a:t>
            </a:r>
          </a:p>
          <a:p>
            <a:r>
              <a:rPr lang="en-US" b="0" i="0">
                <a:solidFill>
                  <a:srgbClr val="666666"/>
                </a:solidFill>
                <a:effectLst/>
                <a:latin typeface="Verdana" panose="020B0604030504040204" pitchFamily="34" charset="0"/>
              </a:rPr>
              <a:t>Controlled Reviews</a:t>
            </a:r>
            <a:endParaRPr lang="en-GB" b="0" i="0">
              <a:solidFill>
                <a:srgbClr val="666666"/>
              </a:solidFill>
              <a:effectLst/>
              <a:latin typeface="Verdana" panose="020B0604030504040204" pitchFamily="34" charset="0"/>
            </a:endParaRPr>
          </a:p>
          <a:p>
            <a:endParaRPr lang="en-US"/>
          </a:p>
          <a:p>
            <a:r>
              <a:rPr lang="en-US"/>
              <a:t>Aim</a:t>
            </a:r>
          </a:p>
        </p:txBody>
      </p:sp>
      <p:sp>
        <p:nvSpPr>
          <p:cNvPr id="4" name="Slide Number Placeholder 3"/>
          <p:cNvSpPr>
            <a:spLocks noGrp="1"/>
          </p:cNvSpPr>
          <p:nvPr>
            <p:ph type="sldNum" sz="quarter" idx="5"/>
          </p:nvPr>
        </p:nvSpPr>
        <p:spPr/>
        <p:txBody>
          <a:bodyPr/>
          <a:lstStyle/>
          <a:p>
            <a:fld id="{C3D64925-576C-094A-896B-4A958DC43E0B}" type="slidenum">
              <a:rPr lang="en-US" smtClean="0"/>
              <a:t>8</a:t>
            </a:fld>
            <a:endParaRPr lang="en-US"/>
          </a:p>
        </p:txBody>
      </p:sp>
    </p:spTree>
    <p:extLst>
      <p:ext uri="{BB962C8B-B14F-4D97-AF65-F5344CB8AC3E}">
        <p14:creationId xmlns:p14="http://schemas.microsoft.com/office/powerpoint/2010/main" val="2020278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043A4A"/>
                </a:solidFill>
                <a:effectLst/>
                <a:latin typeface="Fira Sans"/>
              </a:rPr>
              <a:t>How </a:t>
            </a:r>
            <a:r>
              <a:rPr lang="en-GB" b="0" i="0">
                <a:solidFill>
                  <a:srgbClr val="043A4A"/>
                </a:solidFill>
                <a:effectLst/>
                <a:latin typeface="Fira Sans"/>
              </a:rPr>
              <a:t>to do,</a:t>
            </a:r>
            <a:r>
              <a:rPr lang="en-US" b="0" i="0">
                <a:solidFill>
                  <a:srgbClr val="043A4A"/>
                </a:solidFill>
                <a:effectLst/>
                <a:latin typeface="Fira Sans"/>
              </a:rPr>
              <a:t> </a:t>
            </a:r>
            <a:r>
              <a:rPr lang="en-GB" b="0" i="0">
                <a:solidFill>
                  <a:srgbClr val="043A4A"/>
                </a:solidFill>
                <a:effectLst/>
                <a:latin typeface="Fira Sans"/>
              </a:rPr>
              <a:t>when and </a:t>
            </a:r>
            <a:r>
              <a:rPr lang="en-US" b="0" i="0">
                <a:solidFill>
                  <a:srgbClr val="043A4A"/>
                </a:solidFill>
                <a:effectLst/>
                <a:latin typeface="Fira Sans"/>
              </a:rPr>
              <a:t>what.</a:t>
            </a:r>
          </a:p>
          <a:p>
            <a:endParaRPr lang="en-US" b="0" i="0">
              <a:solidFill>
                <a:srgbClr val="043A4A"/>
              </a:solidFill>
              <a:effectLst/>
              <a:latin typeface="Fira Sans"/>
            </a:endParaRPr>
          </a:p>
          <a:p>
            <a:r>
              <a:rPr lang="en-US" b="0" i="0">
                <a:solidFill>
                  <a:srgbClr val="043A4A"/>
                </a:solidFill>
                <a:effectLst/>
                <a:latin typeface="Fira Sans"/>
              </a:rPr>
              <a:t>U</a:t>
            </a:r>
            <a:r>
              <a:rPr lang="en-GB" b="0" i="0">
                <a:solidFill>
                  <a:srgbClr val="043A4A"/>
                </a:solidFill>
                <a:effectLst/>
                <a:latin typeface="Fira Sans"/>
              </a:rPr>
              <a:t>nderstanding the task.</a:t>
            </a:r>
            <a:endParaRPr lang="en-US" b="0" i="0">
              <a:solidFill>
                <a:srgbClr val="000000"/>
              </a:solidFill>
              <a:effectLst/>
              <a:latin typeface="Arial" panose="020B0604020202020204" pitchFamily="34" charset="0"/>
            </a:endParaRPr>
          </a:p>
          <a:p>
            <a:endParaRPr lang="en-US" b="0" i="0">
              <a:solidFill>
                <a:srgbClr val="000000"/>
              </a:solidFill>
              <a:effectLst/>
              <a:latin typeface="Arial" panose="020B0604020202020204" pitchFamily="34" charset="0"/>
            </a:endParaRPr>
          </a:p>
          <a:p>
            <a:r>
              <a:rPr lang="en-US" b="0" i="0">
                <a:solidFill>
                  <a:srgbClr val="000000"/>
                </a:solidFill>
                <a:effectLst/>
                <a:latin typeface="Arial" panose="020B0604020202020204" pitchFamily="34" charset="0"/>
              </a:rPr>
              <a:t>E</a:t>
            </a:r>
            <a:r>
              <a:rPr lang="en-GB" b="0" i="0">
                <a:solidFill>
                  <a:srgbClr val="000000"/>
                </a:solidFill>
                <a:effectLst/>
                <a:latin typeface="Arial" panose="020B0604020202020204" pitchFamily="34" charset="0"/>
              </a:rPr>
              <a:t>fficiently perform tasks.</a:t>
            </a:r>
            <a:endParaRPr lang="en-US" b="0" i="0">
              <a:solidFill>
                <a:srgbClr val="000000"/>
              </a:solidFill>
              <a:effectLst/>
              <a:latin typeface="Arial" panose="020B0604020202020204" pitchFamily="34" charset="0"/>
            </a:endParaRPr>
          </a:p>
          <a:p>
            <a:endParaRPr lang="en-US" b="0" i="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u="none" strike="noStrike">
                <a:solidFill>
                  <a:srgbClr val="212121"/>
                </a:solidFill>
                <a:effectLst/>
                <a:latin typeface="Roboto" panose="02000000000000000000" pitchFamily="2" charset="0"/>
              </a:rPr>
              <a:t>Setting Goals</a:t>
            </a:r>
            <a:endParaRPr lang="en-US" b="0" i="0">
              <a:effectLst/>
              <a:latin typeface="Roboto" panose="02000000000000000000" pitchFamily="2" charset="0"/>
            </a:endParaRPr>
          </a:p>
          <a:p>
            <a:endParaRPr lang="en-US" b="0" i="0">
              <a:effectLst/>
              <a:latin typeface="Roboto" panose="02000000000000000000" pitchFamily="2" charset="0"/>
            </a:endParaRPr>
          </a:p>
          <a:p>
            <a:r>
              <a:rPr lang="en-US" b="0" i="0">
                <a:effectLst/>
                <a:latin typeface="Roboto" panose="02000000000000000000" pitchFamily="2" charset="0"/>
              </a:rPr>
              <a:t>Multitasking</a:t>
            </a:r>
          </a:p>
          <a:p>
            <a:endParaRPr lang="en-US" b="0" i="0">
              <a:effectLst/>
              <a:latin typeface="Roboto" panose="02000000000000000000" pitchFamily="2" charset="0"/>
            </a:endParaRPr>
          </a:p>
          <a:p>
            <a:r>
              <a:rPr lang="en-US" b="0" i="0">
                <a:effectLst/>
                <a:latin typeface="Roboto" panose="02000000000000000000" pitchFamily="2" charset="0"/>
              </a:rPr>
              <a:t>Record Tasking</a:t>
            </a:r>
          </a:p>
          <a:p>
            <a:endParaRPr lang="en-US" b="0" i="0">
              <a:effectLst/>
              <a:latin typeface="Roboto" panose="02000000000000000000" pitchFamily="2" charset="0"/>
            </a:endParaRPr>
          </a:p>
          <a:p>
            <a:r>
              <a:rPr lang="en-US" b="0" i="0">
                <a:effectLst/>
                <a:latin typeface="Roboto" panose="02000000000000000000" pitchFamily="2" charset="0"/>
              </a:rPr>
              <a:t>Neil Maclntosh</a:t>
            </a:r>
          </a:p>
        </p:txBody>
      </p:sp>
      <p:sp>
        <p:nvSpPr>
          <p:cNvPr id="4" name="Slide Number Placeholder 3"/>
          <p:cNvSpPr>
            <a:spLocks noGrp="1"/>
          </p:cNvSpPr>
          <p:nvPr>
            <p:ph type="sldNum" sz="quarter" idx="5"/>
          </p:nvPr>
        </p:nvSpPr>
        <p:spPr/>
        <p:txBody>
          <a:bodyPr/>
          <a:lstStyle/>
          <a:p>
            <a:fld id="{C3D64925-576C-094A-896B-4A958DC43E0B}" type="slidenum">
              <a:rPr lang="en-US" smtClean="0"/>
              <a:t>9</a:t>
            </a:fld>
            <a:endParaRPr lang="en-US"/>
          </a:p>
        </p:txBody>
      </p:sp>
    </p:spTree>
    <p:extLst>
      <p:ext uri="{BB962C8B-B14F-4D97-AF65-F5344CB8AC3E}">
        <p14:creationId xmlns:p14="http://schemas.microsoft.com/office/powerpoint/2010/main" val="3110304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i="0">
                <a:solidFill>
                  <a:srgbClr val="393939"/>
                </a:solidFill>
                <a:effectLst/>
                <a:latin typeface="Open Sans"/>
              </a:rPr>
              <a:t>Organizing Strategies</a:t>
            </a:r>
          </a:p>
          <a:p>
            <a:endParaRPr lang="en-US" b="0" i="0">
              <a:solidFill>
                <a:srgbClr val="000000"/>
              </a:solidFill>
              <a:effectLst/>
              <a:latin typeface="Open Sans"/>
            </a:endParaRPr>
          </a:p>
          <a:p>
            <a:r>
              <a:rPr lang="en-US" b="0" i="0">
                <a:solidFill>
                  <a:srgbClr val="043A4A"/>
                </a:solidFill>
                <a:effectLst/>
                <a:latin typeface="Fira Sans"/>
              </a:rPr>
              <a:t>Performance hard to judge</a:t>
            </a:r>
          </a:p>
          <a:p>
            <a:endParaRPr lang="en-GB" b="0" i="0">
              <a:solidFill>
                <a:srgbClr val="FFBA19"/>
              </a:solidFill>
              <a:effectLst/>
              <a:latin typeface="SassoonPrimaryW01-Bold"/>
            </a:endParaRPr>
          </a:p>
          <a:p>
            <a:pPr fontAlgn="base"/>
            <a:r>
              <a:rPr lang="en-GB" b="0" i="0">
                <a:solidFill>
                  <a:srgbClr val="043A4A"/>
                </a:solidFill>
                <a:effectLst/>
                <a:latin typeface="Fira Sans"/>
              </a:rPr>
              <a:t>Use visual cues</a:t>
            </a:r>
            <a:r>
              <a:rPr lang="en-US" b="0" i="0">
                <a:solidFill>
                  <a:srgbClr val="043A4A"/>
                </a:solidFill>
                <a:effectLst/>
                <a:latin typeface="Fira Sans"/>
              </a:rPr>
              <a:t>/music</a:t>
            </a:r>
          </a:p>
          <a:p>
            <a:pPr fontAlgn="base"/>
            <a:endParaRPr lang="en-GB" b="0" i="0">
              <a:solidFill>
                <a:srgbClr val="043A4A"/>
              </a:solidFill>
              <a:effectLst/>
              <a:latin typeface="Fira Sans"/>
            </a:endParaRPr>
          </a:p>
          <a:p>
            <a:pPr fontAlgn="base"/>
            <a:r>
              <a:rPr lang="en-US" b="0" i="0">
                <a:solidFill>
                  <a:srgbClr val="043A4A"/>
                </a:solidFill>
                <a:effectLst/>
                <a:latin typeface="Fira Sans"/>
              </a:rPr>
              <a:t>R</a:t>
            </a:r>
            <a:r>
              <a:rPr lang="en-GB" b="0" i="0">
                <a:solidFill>
                  <a:srgbClr val="043A4A"/>
                </a:solidFill>
                <a:effectLst/>
                <a:latin typeface="Fira Sans"/>
              </a:rPr>
              <a:t>outine</a:t>
            </a:r>
            <a:endParaRPr lang="en-US" b="0" i="0">
              <a:solidFill>
                <a:srgbClr val="043A4A"/>
              </a:solidFill>
              <a:effectLst/>
              <a:latin typeface="Fira Sans"/>
            </a:endParaRPr>
          </a:p>
          <a:p>
            <a:pPr fontAlgn="base"/>
            <a:endParaRPr lang="en-US" b="0" i="0">
              <a:solidFill>
                <a:srgbClr val="043A4A"/>
              </a:solidFill>
              <a:effectLst/>
              <a:latin typeface="Fira Sans"/>
            </a:endParaRPr>
          </a:p>
          <a:p>
            <a:pPr fontAlgn="base"/>
            <a:r>
              <a:rPr lang="en-US" b="0" i="0">
                <a:solidFill>
                  <a:srgbClr val="043A4A"/>
                </a:solidFill>
                <a:effectLst/>
                <a:latin typeface="Fira Sans"/>
              </a:rPr>
              <a:t>Reduces anxiety</a:t>
            </a:r>
          </a:p>
          <a:p>
            <a:endParaRPr lang="en-US" b="0" i="0">
              <a:solidFill>
                <a:srgbClr val="000000"/>
              </a:solidFill>
              <a:effectLst/>
              <a:latin typeface="Open Sans"/>
            </a:endParaRPr>
          </a:p>
          <a:p>
            <a:r>
              <a:rPr lang="en-GB" b="0" i="0">
                <a:solidFill>
                  <a:srgbClr val="043A4A"/>
                </a:solidFill>
                <a:effectLst/>
                <a:latin typeface="Fira Sans"/>
              </a:rPr>
              <a:t>Academic performance</a:t>
            </a:r>
            <a:endParaRPr lang="en-US" b="0" i="0">
              <a:solidFill>
                <a:srgbClr val="043A4A"/>
              </a:solidFill>
              <a:effectLst/>
              <a:latin typeface="Fira Sans"/>
            </a:endParaRPr>
          </a:p>
          <a:p>
            <a:endParaRPr lang="en-US" b="0" i="0">
              <a:solidFill>
                <a:srgbClr val="043A4A"/>
              </a:solidFill>
              <a:effectLst/>
              <a:latin typeface="Fira Sans"/>
            </a:endParaRPr>
          </a:p>
          <a:p>
            <a:r>
              <a:rPr lang="en-US" b="0" i="0">
                <a:solidFill>
                  <a:srgbClr val="043A4A"/>
                </a:solidFill>
                <a:effectLst/>
                <a:latin typeface="Fira Sans"/>
              </a:rPr>
              <a:t>H. Jerome Freiberg.</a:t>
            </a:r>
            <a:endParaRPr lang="en-US" b="0" i="0">
              <a:solidFill>
                <a:srgbClr val="000000"/>
              </a:solidFill>
              <a:effectLst/>
              <a:latin typeface="Open Sans"/>
            </a:endParaRPr>
          </a:p>
          <a:p>
            <a:endParaRPr lang="en-US"/>
          </a:p>
        </p:txBody>
      </p:sp>
      <p:sp>
        <p:nvSpPr>
          <p:cNvPr id="4" name="Slide Number Placeholder 3"/>
          <p:cNvSpPr>
            <a:spLocks noGrp="1"/>
          </p:cNvSpPr>
          <p:nvPr>
            <p:ph type="sldNum" sz="quarter" idx="5"/>
          </p:nvPr>
        </p:nvSpPr>
        <p:spPr/>
        <p:txBody>
          <a:bodyPr/>
          <a:lstStyle/>
          <a:p>
            <a:fld id="{C3D64925-576C-094A-896B-4A958DC43E0B}" type="slidenum">
              <a:rPr lang="en-US" smtClean="0"/>
              <a:t>10</a:t>
            </a:fld>
            <a:endParaRPr lang="en-US"/>
          </a:p>
        </p:txBody>
      </p:sp>
    </p:spTree>
    <p:extLst>
      <p:ext uri="{BB962C8B-B14F-4D97-AF65-F5344CB8AC3E}">
        <p14:creationId xmlns:p14="http://schemas.microsoft.com/office/powerpoint/2010/main" val="1187988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i="0">
                <a:solidFill>
                  <a:srgbClr val="043A4A"/>
                </a:solidFill>
                <a:effectLst/>
                <a:latin typeface="Fira Sans"/>
              </a:rPr>
              <a:t>Higher reasoning</a:t>
            </a:r>
            <a:r>
              <a:rPr lang="en-US" b="0" i="0">
                <a:solidFill>
                  <a:srgbClr val="043A4A"/>
                </a:solidFill>
                <a:effectLst/>
                <a:latin typeface="Fira Sans"/>
              </a:rPr>
              <a:t>/</a:t>
            </a:r>
            <a:r>
              <a:rPr lang="en-GB" b="0" i="0">
                <a:solidFill>
                  <a:srgbClr val="043A4A"/>
                </a:solidFill>
                <a:effectLst/>
                <a:latin typeface="Fira Sans"/>
              </a:rPr>
              <a:t>thinking skills.</a:t>
            </a:r>
            <a:endParaRPr lang="en-US" b="0" i="0">
              <a:solidFill>
                <a:srgbClr val="043A4A"/>
              </a:solidFill>
              <a:effectLst/>
              <a:latin typeface="Fira Sans"/>
            </a:endParaRPr>
          </a:p>
          <a:p>
            <a:pPr fontAlgn="base"/>
            <a:endParaRPr lang="en-GB" b="0" i="0">
              <a:solidFill>
                <a:srgbClr val="043A4A"/>
              </a:solidFill>
              <a:effectLst/>
              <a:latin typeface="Fira Sans"/>
            </a:endParaRPr>
          </a:p>
          <a:p>
            <a:pPr fontAlgn="base"/>
            <a:r>
              <a:rPr lang="en-GB" b="0" i="0">
                <a:solidFill>
                  <a:srgbClr val="043A4A"/>
                </a:solidFill>
                <a:effectLst/>
                <a:latin typeface="Fira Sans"/>
              </a:rPr>
              <a:t>Self </a:t>
            </a:r>
            <a:r>
              <a:rPr lang="en-US" b="0" i="0">
                <a:solidFill>
                  <a:srgbClr val="043A4A"/>
                </a:solidFill>
                <a:effectLst/>
                <a:latin typeface="Fira Sans"/>
              </a:rPr>
              <a:t>Analysis</a:t>
            </a:r>
          </a:p>
          <a:p>
            <a:pPr fontAlgn="base"/>
            <a:endParaRPr lang="en-GB" b="0" i="0">
              <a:solidFill>
                <a:srgbClr val="043A4A"/>
              </a:solidFill>
              <a:effectLst/>
              <a:latin typeface="Fira Sans"/>
            </a:endParaRPr>
          </a:p>
          <a:p>
            <a:pPr fontAlgn="base"/>
            <a:r>
              <a:rPr lang="en-GB" b="0" i="0">
                <a:solidFill>
                  <a:srgbClr val="043A4A"/>
                </a:solidFill>
                <a:effectLst/>
                <a:latin typeface="Fira Sans"/>
              </a:rPr>
              <a:t>Motivation</a:t>
            </a:r>
            <a:endParaRPr lang="en-US" b="0" i="0">
              <a:solidFill>
                <a:srgbClr val="043A4A"/>
              </a:solidFill>
              <a:effectLst/>
              <a:latin typeface="Fira Sans"/>
            </a:endParaRPr>
          </a:p>
          <a:p>
            <a:pPr fontAlgn="base"/>
            <a:endParaRPr lang="en-US" b="0" i="0">
              <a:solidFill>
                <a:srgbClr val="043A4A"/>
              </a:solidFill>
              <a:effectLst/>
              <a:latin typeface="Fira Sans"/>
            </a:endParaRPr>
          </a:p>
          <a:p>
            <a:pPr fontAlgn="base"/>
            <a:r>
              <a:rPr lang="en-US" b="0" i="0">
                <a:solidFill>
                  <a:srgbClr val="043A4A"/>
                </a:solidFill>
                <a:effectLst/>
                <a:latin typeface="Fira Sans"/>
              </a:rPr>
              <a:t>Child Development</a:t>
            </a:r>
            <a:endParaRPr lang="en-GB" b="0" i="0">
              <a:solidFill>
                <a:srgbClr val="043A4A"/>
              </a:solidFill>
              <a:effectLst/>
              <a:latin typeface="Fira Sans"/>
            </a:endParaRPr>
          </a:p>
          <a:p>
            <a:endParaRPr lang="en-US"/>
          </a:p>
        </p:txBody>
      </p:sp>
      <p:sp>
        <p:nvSpPr>
          <p:cNvPr id="4" name="Slide Number Placeholder 3"/>
          <p:cNvSpPr>
            <a:spLocks noGrp="1"/>
          </p:cNvSpPr>
          <p:nvPr>
            <p:ph type="sldNum" sz="quarter" idx="5"/>
          </p:nvPr>
        </p:nvSpPr>
        <p:spPr/>
        <p:txBody>
          <a:bodyPr/>
          <a:lstStyle/>
          <a:p>
            <a:fld id="{C3D64925-576C-094A-896B-4A958DC43E0B}" type="slidenum">
              <a:rPr lang="en-US" smtClean="0"/>
              <a:t>11</a:t>
            </a:fld>
            <a:endParaRPr lang="en-US"/>
          </a:p>
        </p:txBody>
      </p:sp>
    </p:spTree>
    <p:extLst>
      <p:ext uri="{BB962C8B-B14F-4D97-AF65-F5344CB8AC3E}">
        <p14:creationId xmlns:p14="http://schemas.microsoft.com/office/powerpoint/2010/main" val="3486633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Arial" panose="020B0604020202020204" pitchFamily="34" charset="0"/>
              </a:rPr>
              <a:t>Stress is </a:t>
            </a:r>
            <a:r>
              <a:rPr lang="en-US" b="0" i="0">
                <a:solidFill>
                  <a:srgbClr val="333333"/>
                </a:solidFill>
                <a:effectLst/>
                <a:latin typeface="Arial" panose="020B0604020202020204" pitchFamily="34" charset="0"/>
              </a:rPr>
              <a:t>an </a:t>
            </a:r>
            <a:r>
              <a:rPr lang="en-GB" b="0" i="0">
                <a:solidFill>
                  <a:srgbClr val="333333"/>
                </a:solidFill>
                <a:effectLst/>
                <a:latin typeface="Arial" panose="020B0604020202020204" pitchFamily="34" charset="0"/>
              </a:rPr>
              <a:t>enemy of effective stud</a:t>
            </a:r>
            <a:r>
              <a:rPr lang="en-US" b="0" i="0">
                <a:solidFill>
                  <a:srgbClr val="333333"/>
                </a:solidFill>
                <a:effectLst/>
                <a:latin typeface="Arial" panose="020B0604020202020204" pitchFamily="34" charset="0"/>
              </a:rPr>
              <a:t>y.</a:t>
            </a:r>
          </a:p>
          <a:p>
            <a:endParaRPr lang="en-US" b="0" i="0">
              <a:solidFill>
                <a:srgbClr val="333333"/>
              </a:solidFill>
              <a:effectLst/>
              <a:latin typeface="Arial" panose="020B0604020202020204" pitchFamily="34" charset="0"/>
            </a:endParaRPr>
          </a:p>
          <a:p>
            <a:r>
              <a:rPr lang="en-US" b="0" i="0">
                <a:solidFill>
                  <a:srgbClr val="333333"/>
                </a:solidFill>
                <a:effectLst/>
                <a:latin typeface="Arial" panose="020B0604020202020204" pitchFamily="34" charset="0"/>
              </a:rPr>
              <a:t>D</a:t>
            </a:r>
            <a:r>
              <a:rPr lang="en-GB" b="0" i="0">
                <a:solidFill>
                  <a:srgbClr val="333333"/>
                </a:solidFill>
                <a:effectLst/>
                <a:latin typeface="Arial" panose="020B0604020202020204" pitchFamily="34" charset="0"/>
              </a:rPr>
              <a:t>evelop skills</a:t>
            </a:r>
            <a:r>
              <a:rPr lang="en-US" b="0" i="0">
                <a:solidFill>
                  <a:srgbClr val="333333"/>
                </a:solidFill>
                <a:effectLst/>
                <a:latin typeface="Arial" panose="020B0604020202020204" pitchFamily="34" charset="0"/>
              </a:rPr>
              <a:t> sub</a:t>
            </a:r>
            <a:r>
              <a:rPr lang="en-GB" b="0" i="0">
                <a:solidFill>
                  <a:srgbClr val="333333"/>
                </a:solidFill>
                <a:effectLst/>
                <a:latin typeface="Arial" panose="020B0604020202020204" pitchFamily="34" charset="0"/>
              </a:rPr>
              <a:t>consciously</a:t>
            </a:r>
            <a:r>
              <a:rPr lang="en-US" b="0" i="0">
                <a:solidFill>
                  <a:srgbClr val="333333"/>
                </a:solidFill>
                <a:effectLst/>
                <a:latin typeface="Arial" panose="020B0604020202020204" pitchFamily="34" charset="0"/>
              </a:rPr>
              <a:t>.</a:t>
            </a:r>
          </a:p>
          <a:p>
            <a:endParaRPr lang="en-US" b="0" i="0">
              <a:solidFill>
                <a:srgbClr val="333333"/>
              </a:solidFill>
              <a:effectLst/>
              <a:latin typeface="Arial" panose="020B0604020202020204" pitchFamily="34" charset="0"/>
            </a:endParaRPr>
          </a:p>
          <a:p>
            <a:r>
              <a:rPr lang="en-US" b="0" i="0">
                <a:solidFill>
                  <a:srgbClr val="333333"/>
                </a:solidFill>
                <a:effectLst/>
                <a:latin typeface="Arial" panose="020B0604020202020204" pitchFamily="34" charset="0"/>
              </a:rPr>
              <a:t>Strath University.</a:t>
            </a:r>
          </a:p>
          <a:p>
            <a:endParaRPr lang="en-US"/>
          </a:p>
        </p:txBody>
      </p:sp>
      <p:sp>
        <p:nvSpPr>
          <p:cNvPr id="4" name="Slide Number Placeholder 3"/>
          <p:cNvSpPr>
            <a:spLocks noGrp="1"/>
          </p:cNvSpPr>
          <p:nvPr>
            <p:ph type="sldNum" sz="quarter" idx="5"/>
          </p:nvPr>
        </p:nvSpPr>
        <p:spPr/>
        <p:txBody>
          <a:bodyPr/>
          <a:lstStyle/>
          <a:p>
            <a:fld id="{C3D64925-576C-094A-896B-4A958DC43E0B}" type="slidenum">
              <a:rPr lang="en-US" smtClean="0"/>
              <a:t>12</a:t>
            </a:fld>
            <a:endParaRPr lang="en-US"/>
          </a:p>
        </p:txBody>
      </p:sp>
    </p:spTree>
    <p:extLst>
      <p:ext uri="{BB962C8B-B14F-4D97-AF65-F5344CB8AC3E}">
        <p14:creationId xmlns:p14="http://schemas.microsoft.com/office/powerpoint/2010/main" val="2010922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03102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08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2624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5419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1249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2769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5195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5652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6053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528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0183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1261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8616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4602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7300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2304751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2429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1/6/2020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551144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6.jpeg"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image" Target="../media/image10.jpeg" /><Relationship Id="rId4" Type="http://schemas.openxmlformats.org/officeDocument/2006/relationships/image" Target="../media/image9.jpeg" /></Relationships>
</file>

<file path=ppt/slides/_rels/slide7.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8.xml" /><Relationship Id="rId1" Type="http://schemas.openxmlformats.org/officeDocument/2006/relationships/slideLayout" Target="../slideLayouts/slideLayout2.xml" /><Relationship Id="rId5" Type="http://schemas.openxmlformats.org/officeDocument/2006/relationships/image" Target="../media/image14.jpeg" /><Relationship Id="rId4" Type="http://schemas.openxmlformats.org/officeDocument/2006/relationships/image" Target="../media/image13.jpeg" /></Relationships>
</file>

<file path=ppt/slides/_rels/slide10.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image" Target="../media/image19.jpeg" /><Relationship Id="rId5" Type="http://schemas.openxmlformats.org/officeDocument/2006/relationships/image" Target="../media/image18.jpeg" /><Relationship Id="rId4" Type="http://schemas.openxmlformats.org/officeDocument/2006/relationships/image" Target="../media/image17.jpeg" /></Relationships>
</file>

<file path=ppt/slides/_rels/slide12.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11.xml" /><Relationship Id="rId1" Type="http://schemas.openxmlformats.org/officeDocument/2006/relationships/slideLayout" Target="../slideLayouts/slideLayout2.xml" /><Relationship Id="rId5" Type="http://schemas.openxmlformats.org/officeDocument/2006/relationships/image" Target="../media/image22.jpeg" /><Relationship Id="rId4" Type="http://schemas.openxmlformats.org/officeDocument/2006/relationships/image" Target="../media/image21.jpeg"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2188-B733-1548-820A-57883F11457B}"/>
              </a:ext>
            </a:extLst>
          </p:cNvPr>
          <p:cNvSpPr>
            <a:spLocks noGrp="1"/>
          </p:cNvSpPr>
          <p:nvPr>
            <p:ph type="ctrTitle"/>
          </p:nvPr>
        </p:nvSpPr>
        <p:spPr>
          <a:xfrm>
            <a:off x="1951653" y="3720582"/>
            <a:ext cx="8284806" cy="2375548"/>
          </a:xfrm>
        </p:spPr>
        <p:txBody>
          <a:bodyPr>
            <a:normAutofit fontScale="90000"/>
          </a:bodyPr>
          <a:lstStyle/>
          <a:p>
            <a:pPr algn="ctr"/>
            <a:r>
              <a:rPr lang="en-US" b="1" u="sng">
                <a:latin typeface="Arial" panose="020B0604020202020204" pitchFamily="34" charset="0"/>
                <a:cs typeface="Arial" panose="020B0604020202020204" pitchFamily="34" charset="0"/>
              </a:rPr>
              <a:t>Timothy K Leeder – 1901666</a:t>
            </a:r>
            <a:br>
              <a:rPr lang="en-US" b="1" u="sng">
                <a:latin typeface="Arial" panose="020B0604020202020204" pitchFamily="34" charset="0"/>
                <a:cs typeface="Arial" panose="020B0604020202020204" pitchFamily="34" charset="0"/>
              </a:rPr>
            </a:br>
            <a:br>
              <a:rPr lang="en-US" b="1" u="sng">
                <a:latin typeface="Arial" panose="020B0604020202020204" pitchFamily="34" charset="0"/>
                <a:cs typeface="Arial" panose="020B0604020202020204" pitchFamily="34" charset="0"/>
              </a:rPr>
            </a:br>
            <a:r>
              <a:rPr lang="en-US" b="1" u="sng">
                <a:latin typeface="Arial" panose="020B0604020202020204" pitchFamily="34" charset="0"/>
                <a:cs typeface="Arial" panose="020B0604020202020204" pitchFamily="34" charset="0"/>
              </a:rPr>
              <a:t>ECGE4001P</a:t>
            </a:r>
          </a:p>
        </p:txBody>
      </p:sp>
      <p:sp>
        <p:nvSpPr>
          <p:cNvPr id="3" name="TextBox 2">
            <a:extLst>
              <a:ext uri="{FF2B5EF4-FFF2-40B4-BE49-F238E27FC236}">
                <a16:creationId xmlns:a16="http://schemas.microsoft.com/office/drawing/2014/main" id="{594F4173-46FA-7D46-8315-B61FEFDE2547}"/>
              </a:ext>
            </a:extLst>
          </p:cNvPr>
          <p:cNvSpPr txBox="1"/>
          <p:nvPr/>
        </p:nvSpPr>
        <p:spPr>
          <a:xfrm>
            <a:off x="5179656" y="2514600"/>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5B8D1C84-A6AB-4446-BDCE-2A2E675F3A48}"/>
              </a:ext>
            </a:extLst>
          </p:cNvPr>
          <p:cNvSpPr txBox="1"/>
          <p:nvPr/>
        </p:nvSpPr>
        <p:spPr>
          <a:xfrm>
            <a:off x="5179656" y="25146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B807C9A0-0FA7-394F-BB0B-5B52BDB35A58}"/>
              </a:ext>
            </a:extLst>
          </p:cNvPr>
          <p:cNvSpPr txBox="1"/>
          <p:nvPr/>
        </p:nvSpPr>
        <p:spPr>
          <a:xfrm>
            <a:off x="695908" y="536691"/>
            <a:ext cx="10800183" cy="2862322"/>
          </a:xfrm>
          <a:prstGeom prst="rect">
            <a:avLst/>
          </a:prstGeom>
          <a:noFill/>
        </p:spPr>
        <p:txBody>
          <a:bodyPr wrap="square" rtlCol="0" anchor="t">
            <a:spAutoFit/>
          </a:bodyPr>
          <a:lstStyle/>
          <a:p>
            <a:pPr algn="ctr"/>
            <a:r>
              <a:rPr lang="en-US" sz="3600">
                <a:latin typeface="Arial" panose="020B0604020202020204" pitchFamily="34" charset="0"/>
                <a:cs typeface="Arial" panose="020B0604020202020204" pitchFamily="34" charset="0"/>
              </a:rPr>
              <a:t>Choose 3 study skills that you feel are important for future emploability, and discuss how these can be transferred to an education setting. Discuss why they are important skills for the workplace. Include action points for further personal development.</a:t>
            </a:r>
          </a:p>
        </p:txBody>
      </p:sp>
    </p:spTree>
    <p:extLst>
      <p:ext uri="{BB962C8B-B14F-4D97-AF65-F5344CB8AC3E}">
        <p14:creationId xmlns:p14="http://schemas.microsoft.com/office/powerpoint/2010/main" val="3212626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Arrow: U-Turn 34">
            <a:extLst>
              <a:ext uri="{FF2B5EF4-FFF2-40B4-BE49-F238E27FC236}">
                <a16:creationId xmlns:a16="http://schemas.microsoft.com/office/drawing/2014/main" id="{B2AC64E5-D8C5-C346-B45C-CA85977F625A}"/>
              </a:ext>
            </a:extLst>
          </p:cNvPr>
          <p:cNvSpPr/>
          <p:nvPr/>
        </p:nvSpPr>
        <p:spPr>
          <a:xfrm>
            <a:off x="2385653" y="295627"/>
            <a:ext cx="8025041" cy="1246269"/>
          </a:xfrm>
          <a:prstGeom prst="uturnArrow">
            <a:avLst>
              <a:gd name="adj1" fmla="val 25000"/>
              <a:gd name="adj2" fmla="val 25000"/>
              <a:gd name="adj3" fmla="val 25000"/>
              <a:gd name="adj4" fmla="val 43750"/>
              <a:gd name="adj5" fmla="val 78743"/>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Arrow: Bent 33">
            <a:extLst>
              <a:ext uri="{FF2B5EF4-FFF2-40B4-BE49-F238E27FC236}">
                <a16:creationId xmlns:a16="http://schemas.microsoft.com/office/drawing/2014/main" id="{5C83A296-AD4D-7841-BFA8-B79A915AE1F4}"/>
              </a:ext>
            </a:extLst>
          </p:cNvPr>
          <p:cNvSpPr/>
          <p:nvPr/>
        </p:nvSpPr>
        <p:spPr>
          <a:xfrm rot="16200000">
            <a:off x="2166565" y="3107453"/>
            <a:ext cx="2082867" cy="2355941"/>
          </a:xfrm>
          <a:prstGeom prst="bentArrow">
            <a:avLst>
              <a:gd name="adj1" fmla="val 16041"/>
              <a:gd name="adj2" fmla="val 25000"/>
              <a:gd name="adj3" fmla="val 25000"/>
              <a:gd name="adj4" fmla="val 43750"/>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3" name="Arrow: Bent 32">
            <a:extLst>
              <a:ext uri="{FF2B5EF4-FFF2-40B4-BE49-F238E27FC236}">
                <a16:creationId xmlns:a16="http://schemas.microsoft.com/office/drawing/2014/main" id="{E4C8F588-367D-324E-B814-CE2CEF1E45C8}"/>
              </a:ext>
            </a:extLst>
          </p:cNvPr>
          <p:cNvSpPr/>
          <p:nvPr/>
        </p:nvSpPr>
        <p:spPr>
          <a:xfrm rot="10800000">
            <a:off x="8222795" y="2977300"/>
            <a:ext cx="1994939" cy="2726036"/>
          </a:xfrm>
          <a:prstGeom prst="bentArrow">
            <a:avLst>
              <a:gd name="adj1" fmla="val 16188"/>
              <a:gd name="adj2" fmla="val 25000"/>
              <a:gd name="adj3" fmla="val 25000"/>
              <a:gd name="adj4" fmla="val 43165"/>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Rectangle: Rounded Corners 4">
            <a:extLst>
              <a:ext uri="{FF2B5EF4-FFF2-40B4-BE49-F238E27FC236}">
                <a16:creationId xmlns:a16="http://schemas.microsoft.com/office/drawing/2014/main" id="{98B441BE-3D1E-E741-A961-E9F90A81CD07}"/>
              </a:ext>
            </a:extLst>
          </p:cNvPr>
          <p:cNvSpPr/>
          <p:nvPr/>
        </p:nvSpPr>
        <p:spPr>
          <a:xfrm>
            <a:off x="685410" y="1322388"/>
            <a:ext cx="4761335" cy="1828800"/>
          </a:xfrm>
          <a:prstGeom prst="roundRect">
            <a:avLst/>
          </a:prstGeom>
          <a:solidFill>
            <a:schemeClr val="accent2">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F08B4-EEE0-2043-A3F7-4EF74A85E655}"/>
              </a:ext>
            </a:extLst>
          </p:cNvPr>
          <p:cNvSpPr>
            <a:spLocks noGrp="1"/>
          </p:cNvSpPr>
          <p:nvPr>
            <p:ph type="title"/>
          </p:nvPr>
        </p:nvSpPr>
        <p:spPr>
          <a:xfrm>
            <a:off x="1386373" y="4001294"/>
            <a:ext cx="10515600" cy="1325563"/>
          </a:xfrm>
        </p:spPr>
        <p:txBody>
          <a:bodyPr/>
          <a:lstStyle/>
          <a:p>
            <a:r>
              <a:rPr lang="en-US"/>
              <a:t>	</a:t>
            </a:r>
          </a:p>
        </p:txBody>
      </p:sp>
      <p:sp>
        <p:nvSpPr>
          <p:cNvPr id="3" name="Content Placeholder 2">
            <a:extLst>
              <a:ext uri="{FF2B5EF4-FFF2-40B4-BE49-F238E27FC236}">
                <a16:creationId xmlns:a16="http://schemas.microsoft.com/office/drawing/2014/main" id="{2B2166D4-4672-7A4D-9F89-F51948689A24}"/>
              </a:ext>
            </a:extLst>
          </p:cNvPr>
          <p:cNvSpPr>
            <a:spLocks noGrp="1"/>
          </p:cNvSpPr>
          <p:nvPr>
            <p:ph idx="1"/>
          </p:nvPr>
        </p:nvSpPr>
        <p:spPr/>
        <p:txBody>
          <a:bodyPr/>
          <a:lstStyle/>
          <a:p>
            <a:endParaRPr lang="en-US"/>
          </a:p>
          <a:p>
            <a:pPr marL="0" indent="0">
              <a:buNone/>
            </a:pPr>
            <a:endParaRPr lang="en-US"/>
          </a:p>
        </p:txBody>
      </p:sp>
      <p:sp>
        <p:nvSpPr>
          <p:cNvPr id="4" name="TextBox 3">
            <a:extLst>
              <a:ext uri="{FF2B5EF4-FFF2-40B4-BE49-F238E27FC236}">
                <a16:creationId xmlns:a16="http://schemas.microsoft.com/office/drawing/2014/main" id="{BCB49729-61C7-1D47-8A46-D00C313DEC88}"/>
              </a:ext>
            </a:extLst>
          </p:cNvPr>
          <p:cNvSpPr txBox="1"/>
          <p:nvPr/>
        </p:nvSpPr>
        <p:spPr>
          <a:xfrm>
            <a:off x="1043473" y="1851631"/>
            <a:ext cx="4045208" cy="707886"/>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4000" b="1" u="sng">
                <a:solidFill>
                  <a:schemeClr val="tx1"/>
                </a:solidFill>
                <a:latin typeface="Arial" panose="020B0604020202020204" pitchFamily="34" charset="0"/>
                <a:cs typeface="Arial" panose="020B0604020202020204" pitchFamily="34" charset="0"/>
              </a:rPr>
              <a:t>Communication</a:t>
            </a:r>
          </a:p>
        </p:txBody>
      </p:sp>
      <p:sp>
        <p:nvSpPr>
          <p:cNvPr id="6" name="Rectangle: Rounded Corners 5">
            <a:extLst>
              <a:ext uri="{FF2B5EF4-FFF2-40B4-BE49-F238E27FC236}">
                <a16:creationId xmlns:a16="http://schemas.microsoft.com/office/drawing/2014/main" id="{9065F6C9-A681-2D45-A4A9-2998C5958061}"/>
              </a:ext>
            </a:extLst>
          </p:cNvPr>
          <p:cNvSpPr/>
          <p:nvPr/>
        </p:nvSpPr>
        <p:spPr>
          <a:xfrm>
            <a:off x="4304911" y="4280781"/>
            <a:ext cx="3882701" cy="1828800"/>
          </a:xfrm>
          <a:prstGeom prst="roundRect">
            <a:avLst/>
          </a:prstGeom>
          <a:solidFill>
            <a:schemeClr val="accent4">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B40F55C-4F7C-794B-A1E3-8F9554AC9E06}"/>
              </a:ext>
            </a:extLst>
          </p:cNvPr>
          <p:cNvSpPr txBox="1"/>
          <p:nvPr/>
        </p:nvSpPr>
        <p:spPr>
          <a:xfrm>
            <a:off x="4864943" y="4827726"/>
            <a:ext cx="3019038" cy="707886"/>
          </a:xfrm>
          <a:prstGeom prst="rect">
            <a:avLst/>
          </a:prstGeom>
          <a:noFill/>
        </p:spPr>
        <p:txBody>
          <a:bodyPr wrap="square" rtlCol="0">
            <a:spAutoFit/>
          </a:bodyPr>
          <a:lstStyle/>
          <a:p>
            <a:pPr algn="l"/>
            <a:r>
              <a:rPr lang="en-US" sz="4000" b="1" u="sng">
                <a:latin typeface="Arial" panose="020B0604020202020204" pitchFamily="34" charset="0"/>
                <a:cs typeface="Arial" panose="020B0604020202020204" pitchFamily="34" charset="0"/>
              </a:rPr>
              <a:t>Managerial</a:t>
            </a:r>
          </a:p>
        </p:txBody>
      </p:sp>
      <p:sp>
        <p:nvSpPr>
          <p:cNvPr id="8" name="Rectangle: Rounded Corners 7">
            <a:extLst>
              <a:ext uri="{FF2B5EF4-FFF2-40B4-BE49-F238E27FC236}">
                <a16:creationId xmlns:a16="http://schemas.microsoft.com/office/drawing/2014/main" id="{C1846464-78F1-064F-8FF3-3BF0F6819FE6}"/>
              </a:ext>
            </a:extLst>
          </p:cNvPr>
          <p:cNvSpPr/>
          <p:nvPr/>
        </p:nvSpPr>
        <p:spPr>
          <a:xfrm>
            <a:off x="6934976" y="1322388"/>
            <a:ext cx="4418823" cy="1797586"/>
          </a:xfrm>
          <a:prstGeom prst="roundRect">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5041CA9-85F7-DC4D-A199-802CA10D174D}"/>
              </a:ext>
            </a:extLst>
          </p:cNvPr>
          <p:cNvSpPr txBox="1"/>
          <p:nvPr/>
        </p:nvSpPr>
        <p:spPr>
          <a:xfrm>
            <a:off x="7553971" y="1794877"/>
            <a:ext cx="3332587" cy="707886"/>
          </a:xfrm>
          <a:prstGeom prst="rect">
            <a:avLst/>
          </a:prstGeom>
          <a:noFill/>
        </p:spPr>
        <p:txBody>
          <a:bodyPr wrap="square" rtlCol="0">
            <a:spAutoFit/>
          </a:bodyPr>
          <a:lstStyle/>
          <a:p>
            <a:pPr algn="l"/>
            <a:r>
              <a:rPr lang="en-US" sz="4000" b="1" u="sng">
                <a:latin typeface="Arial" panose="020B0604020202020204" pitchFamily="34" charset="0"/>
                <a:cs typeface="Arial" panose="020B0604020202020204" pitchFamily="34" charset="0"/>
              </a:rPr>
              <a:t>Organisation</a:t>
            </a:r>
          </a:p>
        </p:txBody>
      </p:sp>
      <p:sp>
        <p:nvSpPr>
          <p:cNvPr id="30" name="Oval 29">
            <a:extLst>
              <a:ext uri="{FF2B5EF4-FFF2-40B4-BE49-F238E27FC236}">
                <a16:creationId xmlns:a16="http://schemas.microsoft.com/office/drawing/2014/main" id="{1D0293D7-B7E1-504F-9710-2BDE0A9FF5BF}"/>
              </a:ext>
            </a:extLst>
          </p:cNvPr>
          <p:cNvSpPr/>
          <p:nvPr/>
        </p:nvSpPr>
        <p:spPr>
          <a:xfrm>
            <a:off x="4853085" y="2148820"/>
            <a:ext cx="2821538" cy="2586366"/>
          </a:xfrm>
          <a:prstGeom prst="ellipse">
            <a:avLst/>
          </a:prstGeom>
          <a:solidFill>
            <a:schemeClr val="accent1"/>
          </a:solidFill>
          <a:ln>
            <a:solidFill>
              <a:schemeClr val="bg1"/>
            </a:solidFill>
          </a:ln>
        </p:spPr>
        <p:style>
          <a:lnRef idx="0">
            <a:schemeClr val="dk1"/>
          </a:lnRef>
          <a:fillRef idx="3">
            <a:schemeClr val="dk1"/>
          </a:fillRef>
          <a:effectRef idx="3">
            <a:schemeClr val="dk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2E7A2A00-FD5D-FC4F-B16D-B9AD41428590}"/>
              </a:ext>
            </a:extLst>
          </p:cNvPr>
          <p:cNvSpPr txBox="1"/>
          <p:nvPr/>
        </p:nvSpPr>
        <p:spPr>
          <a:xfrm>
            <a:off x="5232918" y="2869281"/>
            <a:ext cx="2064398" cy="929673"/>
          </a:xfrm>
          <a:prstGeom prst="rect">
            <a:avLst/>
          </a:prstGeom>
          <a:noFill/>
        </p:spPr>
        <p:txBody>
          <a:bodyPr wrap="square" rtlCol="0">
            <a:spAutoFit/>
          </a:bodyPr>
          <a:lstStyle/>
          <a:p>
            <a:pPr algn="l"/>
            <a:r>
              <a:rPr lang="en-US" sz="5400" b="1" u="sng">
                <a:latin typeface="Arial" panose="020B0604020202020204" pitchFamily="34" charset="0"/>
                <a:cs typeface="Arial" panose="020B0604020202020204" pitchFamily="34" charset="0"/>
              </a:rPr>
              <a:t>Skills</a:t>
            </a:r>
          </a:p>
        </p:txBody>
      </p:sp>
      <p:sp>
        <p:nvSpPr>
          <p:cNvPr id="32" name="TextBox 31">
            <a:extLst>
              <a:ext uri="{FF2B5EF4-FFF2-40B4-BE49-F238E27FC236}">
                <a16:creationId xmlns:a16="http://schemas.microsoft.com/office/drawing/2014/main" id="{A4CDBEC8-E23D-3C4B-9B2C-A8C0C9639C37}"/>
              </a:ext>
            </a:extLst>
          </p:cNvPr>
          <p:cNvSpPr txBox="1"/>
          <p:nvPr/>
        </p:nvSpPr>
        <p:spPr>
          <a:xfrm>
            <a:off x="5179656" y="2514600"/>
            <a:ext cx="1828800" cy="1828800"/>
          </a:xfrm>
          <a:prstGeom prst="rect">
            <a:avLst/>
          </a:prstGeom>
          <a:noFill/>
          <a:ln>
            <a:noFill/>
          </a:ln>
        </p:spPr>
        <p:txBody>
          <a:bodyPr wrap="square" rtlCol="0">
            <a:spAutoFit/>
          </a:bodyPr>
          <a:lstStyle/>
          <a:p>
            <a:pPr algn="l"/>
            <a:endParaRPr lang="en-US"/>
          </a:p>
        </p:txBody>
      </p:sp>
    </p:spTree>
    <p:extLst>
      <p:ext uri="{BB962C8B-B14F-4D97-AF65-F5344CB8AC3E}">
        <p14:creationId xmlns:p14="http://schemas.microsoft.com/office/powerpoint/2010/main" val="2296608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Bevelled 3">
            <a:extLst>
              <a:ext uri="{FF2B5EF4-FFF2-40B4-BE49-F238E27FC236}">
                <a16:creationId xmlns:a16="http://schemas.microsoft.com/office/drawing/2014/main" id="{198CDC75-BBEC-3347-A33D-56773A92687C}"/>
              </a:ext>
            </a:extLst>
          </p:cNvPr>
          <p:cNvSpPr/>
          <p:nvPr/>
        </p:nvSpPr>
        <p:spPr>
          <a:xfrm>
            <a:off x="2633470" y="188625"/>
            <a:ext cx="6113980" cy="1325563"/>
          </a:xfrm>
          <a:prstGeom prst="bevel">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9007C-36D3-544E-B25F-3529A20D794D}"/>
              </a:ext>
            </a:extLst>
          </p:cNvPr>
          <p:cNvSpPr>
            <a:spLocks noGrp="1"/>
          </p:cNvSpPr>
          <p:nvPr>
            <p:ph type="title"/>
          </p:nvPr>
        </p:nvSpPr>
        <p:spPr>
          <a:xfrm>
            <a:off x="2852933" y="293892"/>
            <a:ext cx="7037516" cy="1092421"/>
          </a:xfrm>
        </p:spPr>
        <p:txBody>
          <a:bodyPr>
            <a:normAutofit fontScale="90000"/>
          </a:bodyPr>
          <a:lstStyle/>
          <a:p>
            <a:r>
              <a:rPr lang="en-US" b="1" u="sng">
                <a:latin typeface="Arial" panose="020B0604020202020204" pitchFamily="34" charset="0"/>
                <a:cs typeface="Arial" panose="020B0604020202020204" pitchFamily="34" charset="0"/>
              </a:rPr>
              <a:t>Communication In work</a:t>
            </a:r>
          </a:p>
        </p:txBody>
      </p:sp>
      <p:sp>
        <p:nvSpPr>
          <p:cNvPr id="3" name="Content Placeholder 2">
            <a:extLst>
              <a:ext uri="{FF2B5EF4-FFF2-40B4-BE49-F238E27FC236}">
                <a16:creationId xmlns:a16="http://schemas.microsoft.com/office/drawing/2014/main" id="{CDD1E707-17FA-3B49-A9DF-918F67D883F6}"/>
              </a:ext>
            </a:extLst>
          </p:cNvPr>
          <p:cNvSpPr>
            <a:spLocks noGrp="1"/>
          </p:cNvSpPr>
          <p:nvPr>
            <p:ph idx="1"/>
          </p:nvPr>
        </p:nvSpPr>
        <p:spPr>
          <a:xfrm>
            <a:off x="716512" y="1848952"/>
            <a:ext cx="10755086" cy="4351338"/>
          </a:xfrm>
        </p:spPr>
        <p:txBody>
          <a:bodyPr>
            <a:normAutofit/>
          </a:bodyPr>
          <a:lstStyle/>
          <a:p>
            <a:pPr marL="0" indent="0" algn="just">
              <a:buNone/>
            </a:pPr>
            <a:r>
              <a:rPr lang="en-US" sz="3200" i="0">
                <a:effectLst/>
                <a:latin typeface="Arial" panose="020B0604020202020204" pitchFamily="34" charset="0"/>
                <a:cs typeface="Arial" panose="020B0604020202020204" pitchFamily="34" charset="0"/>
              </a:rPr>
              <a:t>T</a:t>
            </a:r>
            <a:r>
              <a:rPr lang="en-GB" sz="3200" i="0">
                <a:effectLst/>
                <a:latin typeface="Arial" panose="020B0604020202020204" pitchFamily="34" charset="0"/>
                <a:cs typeface="Arial" panose="020B0604020202020204" pitchFamily="34" charset="0"/>
              </a:rPr>
              <a:t>ransmitting of information between one person and another person or group in an organization</a:t>
            </a:r>
            <a:r>
              <a:rPr lang="en-US" sz="3200" i="0">
                <a:effectLst/>
                <a:latin typeface="Arial" panose="020B0604020202020204" pitchFamily="34" charset="0"/>
                <a:cs typeface="Arial" panose="020B0604020202020204" pitchFamily="34" charset="0"/>
              </a:rPr>
              <a:t>:</a:t>
            </a:r>
          </a:p>
          <a:p>
            <a:r>
              <a:rPr lang="en-US" sz="3200" b="1">
                <a:latin typeface="Arial" panose="020B0604020202020204" pitchFamily="34" charset="0"/>
                <a:cs typeface="Arial" panose="020B0604020202020204" pitchFamily="34" charset="0"/>
              </a:rPr>
              <a:t>Email</a:t>
            </a:r>
          </a:p>
          <a:p>
            <a:r>
              <a:rPr lang="en-US" sz="3200" b="1">
                <a:latin typeface="Arial" panose="020B0604020202020204" pitchFamily="34" charset="0"/>
                <a:cs typeface="Arial" panose="020B0604020202020204" pitchFamily="34" charset="0"/>
              </a:rPr>
              <a:t>Text Messages</a:t>
            </a:r>
          </a:p>
          <a:p>
            <a:r>
              <a:rPr lang="en-US" sz="3200" b="1">
                <a:latin typeface="Arial" panose="020B0604020202020204" pitchFamily="34" charset="0"/>
                <a:cs typeface="Arial" panose="020B0604020202020204" pitchFamily="34" charset="0"/>
              </a:rPr>
              <a:t>Voicemails</a:t>
            </a:r>
          </a:p>
          <a:p>
            <a:r>
              <a:rPr lang="en-US" sz="3200" b="1">
                <a:latin typeface="Arial" panose="020B0604020202020204" pitchFamily="34" charset="0"/>
                <a:cs typeface="Arial" panose="020B0604020202020204" pitchFamily="34" charset="0"/>
              </a:rPr>
              <a:t>Notes</a:t>
            </a:r>
          </a:p>
          <a:p>
            <a:r>
              <a:rPr lang="en-US" sz="3200" b="1">
                <a:latin typeface="Arial" panose="020B0604020202020204" pitchFamily="34" charset="0"/>
                <a:cs typeface="Arial" panose="020B0604020202020204" pitchFamily="34" charset="0"/>
              </a:rPr>
              <a:t>Ect.</a:t>
            </a:r>
          </a:p>
        </p:txBody>
      </p:sp>
      <p:pic>
        <p:nvPicPr>
          <p:cNvPr id="5" name="Picture 5">
            <a:extLst>
              <a:ext uri="{FF2B5EF4-FFF2-40B4-BE49-F238E27FC236}">
                <a16:creationId xmlns:a16="http://schemas.microsoft.com/office/drawing/2014/main" id="{3E3AC613-3DB3-964D-B0AD-61EFEB8C3E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78990" y="256858"/>
            <a:ext cx="2618792" cy="1327238"/>
          </a:xfrm>
          <a:prstGeom prst="rect">
            <a:avLst/>
          </a:prstGeom>
        </p:spPr>
      </p:pic>
      <p:pic>
        <p:nvPicPr>
          <p:cNvPr id="7" name="Picture 7">
            <a:extLst>
              <a:ext uri="{FF2B5EF4-FFF2-40B4-BE49-F238E27FC236}">
                <a16:creationId xmlns:a16="http://schemas.microsoft.com/office/drawing/2014/main" id="{F87FCA10-B201-8347-A08F-082558DB00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5761" y="164199"/>
            <a:ext cx="2118245" cy="1512557"/>
          </a:xfrm>
          <a:prstGeom prst="rect">
            <a:avLst/>
          </a:prstGeom>
        </p:spPr>
      </p:pic>
      <p:pic>
        <p:nvPicPr>
          <p:cNvPr id="9" name="Picture 9">
            <a:extLst>
              <a:ext uri="{FF2B5EF4-FFF2-40B4-BE49-F238E27FC236}">
                <a16:creationId xmlns:a16="http://schemas.microsoft.com/office/drawing/2014/main" id="{65F6F543-04A5-044D-B26C-13ECF669CD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19090" y="3250163"/>
            <a:ext cx="4072910" cy="3607837"/>
          </a:xfrm>
          <a:prstGeom prst="rect">
            <a:avLst/>
          </a:prstGeom>
        </p:spPr>
      </p:pic>
      <p:sp>
        <p:nvSpPr>
          <p:cNvPr id="6" name="TextBox 5">
            <a:extLst>
              <a:ext uri="{FF2B5EF4-FFF2-40B4-BE49-F238E27FC236}">
                <a16:creationId xmlns:a16="http://schemas.microsoft.com/office/drawing/2014/main" id="{F87FF068-9E40-ED41-8C09-C29C2D231C9C}"/>
              </a:ext>
            </a:extLst>
          </p:cNvPr>
          <p:cNvSpPr txBox="1"/>
          <p:nvPr/>
        </p:nvSpPr>
        <p:spPr>
          <a:xfrm>
            <a:off x="499576" y="6209629"/>
            <a:ext cx="7619514" cy="369332"/>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https://leadershipchoice.com/power-good-communication-workplace/ </a:t>
            </a:r>
            <a:endParaRPr lang="en-US"/>
          </a:p>
        </p:txBody>
      </p:sp>
    </p:spTree>
    <p:extLst>
      <p:ext uri="{BB962C8B-B14F-4D97-AF65-F5344CB8AC3E}">
        <p14:creationId xmlns:p14="http://schemas.microsoft.com/office/powerpoint/2010/main" val="429252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Bevelled 7">
            <a:extLst>
              <a:ext uri="{FF2B5EF4-FFF2-40B4-BE49-F238E27FC236}">
                <a16:creationId xmlns:a16="http://schemas.microsoft.com/office/drawing/2014/main" id="{3B78790E-E736-E74F-9E87-A0AC2FF3EA19}"/>
              </a:ext>
            </a:extLst>
          </p:cNvPr>
          <p:cNvSpPr/>
          <p:nvPr/>
        </p:nvSpPr>
        <p:spPr>
          <a:xfrm>
            <a:off x="1938768" y="109536"/>
            <a:ext cx="8314463" cy="1143000"/>
          </a:xfrm>
          <a:prstGeom prst="bevel">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38924-C2C0-8B45-8B98-24982E4ECB7B}"/>
              </a:ext>
            </a:extLst>
          </p:cNvPr>
          <p:cNvSpPr>
            <a:spLocks noGrp="1"/>
          </p:cNvSpPr>
          <p:nvPr>
            <p:ph type="title"/>
          </p:nvPr>
        </p:nvSpPr>
        <p:spPr>
          <a:xfrm>
            <a:off x="2129712" y="18255"/>
            <a:ext cx="7932576" cy="1325563"/>
          </a:xfrm>
        </p:spPr>
        <p:txBody>
          <a:bodyPr/>
          <a:lstStyle/>
          <a:p>
            <a:r>
              <a:rPr lang="en-US" b="1" u="sng">
                <a:latin typeface="Arial" panose="020B0604020202020204" pitchFamily="34" charset="0"/>
                <a:cs typeface="Arial" panose="020B0604020202020204" pitchFamily="34" charset="0"/>
              </a:rPr>
              <a:t>Communication in Education</a:t>
            </a:r>
          </a:p>
        </p:txBody>
      </p:sp>
      <p:sp>
        <p:nvSpPr>
          <p:cNvPr id="3" name="Content Placeholder 2">
            <a:extLst>
              <a:ext uri="{FF2B5EF4-FFF2-40B4-BE49-F238E27FC236}">
                <a16:creationId xmlns:a16="http://schemas.microsoft.com/office/drawing/2014/main" id="{FB494808-3D58-1844-9503-506D128AD614}"/>
              </a:ext>
            </a:extLst>
          </p:cNvPr>
          <p:cNvSpPr>
            <a:spLocks noGrp="1"/>
          </p:cNvSpPr>
          <p:nvPr>
            <p:ph idx="1"/>
          </p:nvPr>
        </p:nvSpPr>
        <p:spPr>
          <a:xfrm>
            <a:off x="289250" y="1585248"/>
            <a:ext cx="10131425" cy="5073522"/>
          </a:xfrm>
        </p:spPr>
        <p:txBody>
          <a:bodyPr>
            <a:normAutofit fontScale="25000" lnSpcReduction="20000"/>
          </a:bodyPr>
          <a:lstStyle/>
          <a:p>
            <a:r>
              <a:rPr lang="en-US" sz="9600">
                <a:latin typeface="Arial" panose="020B0604020202020204" pitchFamily="34" charset="0"/>
                <a:cs typeface="Arial" panose="020B0604020202020204" pitchFamily="34" charset="0"/>
              </a:rPr>
              <a:t>Non-Verbal Communication.</a:t>
            </a:r>
          </a:p>
          <a:p>
            <a:pPr marL="0" indent="0">
              <a:buNone/>
            </a:pPr>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Minimise barriers to communication.</a:t>
            </a:r>
          </a:p>
          <a:p>
            <a:pPr marL="0" indent="0">
              <a:buNone/>
            </a:pPr>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Two-way communication.</a:t>
            </a:r>
          </a:p>
          <a:p>
            <a:pPr marL="0" indent="0">
              <a:buNone/>
            </a:pPr>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Feedback.</a:t>
            </a:r>
          </a:p>
          <a:p>
            <a:pPr marL="0" indent="0">
              <a:buNone/>
            </a:pPr>
            <a:endParaRPr lang="en-US" sz="9600">
              <a:latin typeface="Arial" panose="020B0604020202020204" pitchFamily="34" charset="0"/>
              <a:cs typeface="Arial" panose="020B0604020202020204" pitchFamily="34" charset="0"/>
            </a:endParaRPr>
          </a:p>
          <a:p>
            <a:r>
              <a:rPr lang="en-US" sz="9600">
                <a:latin typeface="Arial" panose="020B0604020202020204" pitchFamily="34" charset="0"/>
                <a:cs typeface="Arial" panose="020B0604020202020204" pitchFamily="34" charset="0"/>
              </a:rPr>
              <a:t>Teaching aids.</a:t>
            </a:r>
          </a:p>
          <a:p>
            <a:pPr marL="0" indent="0">
              <a:buNone/>
            </a:pPr>
            <a:endParaRPr lang="en-US" sz="9600" b="0">
              <a:effectLst/>
              <a:latin typeface="Arial" panose="020B0604020202020204" pitchFamily="34" charset="0"/>
              <a:cs typeface="Arial" panose="020B0604020202020204" pitchFamily="34" charset="0"/>
            </a:endParaRPr>
          </a:p>
          <a:p>
            <a:pPr marL="0" indent="0">
              <a:buNone/>
            </a:pPr>
            <a:r>
              <a:rPr lang="en-GB" sz="9600" b="0" i="1">
                <a:effectLst/>
                <a:latin typeface="Arial" panose="020B0604020202020204" pitchFamily="34" charset="0"/>
                <a:cs typeface="Arial" panose="020B0604020202020204" pitchFamily="34" charset="0"/>
              </a:rPr>
              <a:t>‘What I hear, I forget; what I see, I remember; what I do, I know’</a:t>
            </a:r>
            <a:r>
              <a:rPr lang="en-US" sz="9600" b="0">
                <a:effectLst/>
                <a:latin typeface="Arial" panose="020B0604020202020204" pitchFamily="34" charset="0"/>
                <a:cs typeface="Arial" panose="020B0604020202020204" pitchFamily="34" charset="0"/>
              </a:rPr>
              <a:t>.</a:t>
            </a:r>
          </a:p>
          <a:p>
            <a:pPr marL="0" indent="0">
              <a:buNone/>
            </a:pPr>
            <a:endParaRPr lang="en-US"/>
          </a:p>
          <a:p>
            <a:pPr marL="0" indent="0">
              <a:buNone/>
            </a:pPr>
            <a:endParaRPr lang="en-US"/>
          </a:p>
        </p:txBody>
      </p:sp>
      <p:sp>
        <p:nvSpPr>
          <p:cNvPr id="13" name="TextBox 12">
            <a:extLst>
              <a:ext uri="{FF2B5EF4-FFF2-40B4-BE49-F238E27FC236}">
                <a16:creationId xmlns:a16="http://schemas.microsoft.com/office/drawing/2014/main" id="{48663FFA-72AC-5049-AE79-0EF2D28A9D3E}"/>
              </a:ext>
            </a:extLst>
          </p:cNvPr>
          <p:cNvSpPr txBox="1"/>
          <p:nvPr/>
        </p:nvSpPr>
        <p:spPr>
          <a:xfrm>
            <a:off x="9809970" y="1585248"/>
            <a:ext cx="1736661" cy="4832092"/>
          </a:xfrm>
          <a:prstGeom prst="rect">
            <a:avLst/>
          </a:prstGeom>
          <a:noFill/>
        </p:spPr>
        <p:txBody>
          <a:bodyPr wrap="square" rtlCol="0">
            <a:spAutoFit/>
          </a:bodyPr>
          <a:lstStyle/>
          <a:p>
            <a:pPr algn="ctr"/>
            <a:r>
              <a:rPr lang="en-US" sz="2800" b="1">
                <a:latin typeface="Arial" panose="020B0604020202020204" pitchFamily="34" charset="0"/>
                <a:cs typeface="Arial" panose="020B0604020202020204" pitchFamily="34" charset="0"/>
              </a:rPr>
              <a:t>Sender</a:t>
            </a:r>
          </a:p>
          <a:p>
            <a:pPr algn="ctr"/>
            <a:endParaRPr lang="en-US" sz="2800" b="1">
              <a:latin typeface="Arial" panose="020B0604020202020204" pitchFamily="34" charset="0"/>
              <a:cs typeface="Arial" panose="020B0604020202020204" pitchFamily="34" charset="0"/>
            </a:endParaRPr>
          </a:p>
          <a:p>
            <a:pPr algn="ctr"/>
            <a:endParaRPr lang="en-US" sz="2800" b="1">
              <a:latin typeface="Arial" panose="020B0604020202020204" pitchFamily="34" charset="0"/>
              <a:cs typeface="Arial" panose="020B0604020202020204" pitchFamily="34" charset="0"/>
            </a:endParaRPr>
          </a:p>
          <a:p>
            <a:pPr algn="ctr"/>
            <a:endParaRPr lang="en-US" sz="2800" b="1">
              <a:latin typeface="Arial" panose="020B0604020202020204" pitchFamily="34" charset="0"/>
              <a:cs typeface="Arial" panose="020B0604020202020204" pitchFamily="34" charset="0"/>
            </a:endParaRPr>
          </a:p>
          <a:p>
            <a:pPr algn="ctr"/>
            <a:endParaRPr lang="en-US" sz="2800" b="1">
              <a:latin typeface="Arial" panose="020B0604020202020204" pitchFamily="34" charset="0"/>
              <a:cs typeface="Arial" panose="020B0604020202020204" pitchFamily="34" charset="0"/>
            </a:endParaRPr>
          </a:p>
          <a:p>
            <a:pPr algn="ctr"/>
            <a:r>
              <a:rPr lang="en-US" sz="2800" b="1">
                <a:latin typeface="Arial" panose="020B0604020202020204" pitchFamily="34" charset="0"/>
                <a:cs typeface="Arial" panose="020B0604020202020204" pitchFamily="34" charset="0"/>
              </a:rPr>
              <a:t>Message</a:t>
            </a:r>
          </a:p>
          <a:p>
            <a:pPr algn="ctr"/>
            <a:endParaRPr lang="en-US" sz="2800" b="1">
              <a:latin typeface="Arial" panose="020B0604020202020204" pitchFamily="34" charset="0"/>
              <a:cs typeface="Arial" panose="020B0604020202020204" pitchFamily="34" charset="0"/>
            </a:endParaRPr>
          </a:p>
          <a:p>
            <a:pPr algn="ctr"/>
            <a:endParaRPr lang="en-US" sz="2800" b="1">
              <a:latin typeface="Arial" panose="020B0604020202020204" pitchFamily="34" charset="0"/>
              <a:cs typeface="Arial" panose="020B0604020202020204" pitchFamily="34" charset="0"/>
            </a:endParaRPr>
          </a:p>
          <a:p>
            <a:pPr algn="ctr"/>
            <a:endParaRPr lang="en-US" sz="2800" b="1">
              <a:latin typeface="Arial" panose="020B0604020202020204" pitchFamily="34" charset="0"/>
              <a:cs typeface="Arial" panose="020B0604020202020204" pitchFamily="34" charset="0"/>
            </a:endParaRPr>
          </a:p>
          <a:p>
            <a:pPr algn="ctr"/>
            <a:endParaRPr lang="en-US" sz="2800" b="1">
              <a:latin typeface="Arial" panose="020B0604020202020204" pitchFamily="34" charset="0"/>
              <a:cs typeface="Arial" panose="020B0604020202020204" pitchFamily="34" charset="0"/>
            </a:endParaRPr>
          </a:p>
          <a:p>
            <a:pPr algn="ctr"/>
            <a:r>
              <a:rPr lang="en-US" sz="2800" b="1">
                <a:latin typeface="Arial" panose="020B0604020202020204" pitchFamily="34" charset="0"/>
                <a:cs typeface="Arial" panose="020B0604020202020204" pitchFamily="34" charset="0"/>
              </a:rPr>
              <a:t>Reciever</a:t>
            </a:r>
          </a:p>
        </p:txBody>
      </p:sp>
      <p:sp>
        <p:nvSpPr>
          <p:cNvPr id="14" name="TextBox 13">
            <a:extLst>
              <a:ext uri="{FF2B5EF4-FFF2-40B4-BE49-F238E27FC236}">
                <a16:creationId xmlns:a16="http://schemas.microsoft.com/office/drawing/2014/main" id="{BD64B091-46E6-4847-AC7B-8971DD635CFD}"/>
              </a:ext>
            </a:extLst>
          </p:cNvPr>
          <p:cNvSpPr txBox="1"/>
          <p:nvPr/>
        </p:nvSpPr>
        <p:spPr>
          <a:xfrm>
            <a:off x="5179656" y="251460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FFAAFEBA-F913-0640-80B2-B144A29C9487}"/>
              </a:ext>
            </a:extLst>
          </p:cNvPr>
          <p:cNvSpPr txBox="1"/>
          <p:nvPr/>
        </p:nvSpPr>
        <p:spPr>
          <a:xfrm rot="16200000">
            <a:off x="7675595" y="3594618"/>
            <a:ext cx="1828800" cy="523220"/>
          </a:xfrm>
          <a:prstGeom prst="rect">
            <a:avLst/>
          </a:prstGeom>
          <a:noFill/>
        </p:spPr>
        <p:txBody>
          <a:bodyPr wrap="square" rtlCol="0">
            <a:spAutoFit/>
          </a:bodyPr>
          <a:lstStyle/>
          <a:p>
            <a:pPr algn="l"/>
            <a:r>
              <a:rPr lang="en-US" sz="2800" b="1">
                <a:latin typeface="Arial" panose="020B0604020202020204" pitchFamily="34" charset="0"/>
                <a:cs typeface="Arial" panose="020B0604020202020204" pitchFamily="34" charset="0"/>
              </a:rPr>
              <a:t>Feedback</a:t>
            </a:r>
          </a:p>
        </p:txBody>
      </p:sp>
      <p:sp>
        <p:nvSpPr>
          <p:cNvPr id="17" name="Arrow: Curved Down 16">
            <a:extLst>
              <a:ext uri="{FF2B5EF4-FFF2-40B4-BE49-F238E27FC236}">
                <a16:creationId xmlns:a16="http://schemas.microsoft.com/office/drawing/2014/main" id="{58DF3221-1832-924F-B2DB-2110EF3FF947}"/>
              </a:ext>
            </a:extLst>
          </p:cNvPr>
          <p:cNvSpPr/>
          <p:nvPr/>
        </p:nvSpPr>
        <p:spPr>
          <a:xfrm rot="16200000">
            <a:off x="7006546" y="3353423"/>
            <a:ext cx="4695728" cy="1005610"/>
          </a:xfrm>
          <a:prstGeom prst="curvedDownArrow">
            <a:avLst>
              <a:gd name="adj1" fmla="val 22717"/>
              <a:gd name="adj2" fmla="val 68706"/>
              <a:gd name="adj3" fmla="val 25000"/>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TextBox 17">
            <a:extLst>
              <a:ext uri="{FF2B5EF4-FFF2-40B4-BE49-F238E27FC236}">
                <a16:creationId xmlns:a16="http://schemas.microsoft.com/office/drawing/2014/main" id="{B93226EF-B2A4-F049-A515-F4E1138975EB}"/>
              </a:ext>
            </a:extLst>
          </p:cNvPr>
          <p:cNvSpPr txBox="1"/>
          <p:nvPr/>
        </p:nvSpPr>
        <p:spPr>
          <a:xfrm>
            <a:off x="5179656" y="2514600"/>
            <a:ext cx="1828800" cy="1828800"/>
          </a:xfrm>
          <a:prstGeom prst="rect">
            <a:avLst/>
          </a:prstGeom>
          <a:noFill/>
        </p:spPr>
        <p:txBody>
          <a:bodyPr wrap="square" rtlCol="0">
            <a:spAutoFit/>
          </a:bodyPr>
          <a:lstStyle/>
          <a:p>
            <a:pPr algn="l"/>
            <a:endParaRPr lang="en-US"/>
          </a:p>
        </p:txBody>
      </p:sp>
      <p:sp>
        <p:nvSpPr>
          <p:cNvPr id="20" name="Arrow: Down 19">
            <a:extLst>
              <a:ext uri="{FF2B5EF4-FFF2-40B4-BE49-F238E27FC236}">
                <a16:creationId xmlns:a16="http://schemas.microsoft.com/office/drawing/2014/main" id="{D592D8A8-180F-7241-B264-2E513152A178}"/>
              </a:ext>
            </a:extLst>
          </p:cNvPr>
          <p:cNvSpPr/>
          <p:nvPr/>
        </p:nvSpPr>
        <p:spPr>
          <a:xfrm>
            <a:off x="10171534" y="2123231"/>
            <a:ext cx="889247" cy="1637194"/>
          </a:xfrm>
          <a:prstGeom prst="downArrow">
            <a:avLst>
              <a:gd name="adj1" fmla="val 31638"/>
              <a:gd name="adj2" fmla="val 50000"/>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Down 21">
            <a:extLst>
              <a:ext uri="{FF2B5EF4-FFF2-40B4-BE49-F238E27FC236}">
                <a16:creationId xmlns:a16="http://schemas.microsoft.com/office/drawing/2014/main" id="{9167774C-A91B-E148-8805-E7487BF7978C}"/>
              </a:ext>
            </a:extLst>
          </p:cNvPr>
          <p:cNvSpPr/>
          <p:nvPr/>
        </p:nvSpPr>
        <p:spPr>
          <a:xfrm>
            <a:off x="10171534" y="4242232"/>
            <a:ext cx="889247" cy="1637194"/>
          </a:xfrm>
          <a:prstGeom prst="downArrow">
            <a:avLst>
              <a:gd name="adj1" fmla="val 31638"/>
              <a:gd name="adj2" fmla="val 50000"/>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C40C31D-8A08-C94D-847E-823E0F5161A0}"/>
              </a:ext>
            </a:extLst>
          </p:cNvPr>
          <p:cNvSpPr txBox="1"/>
          <p:nvPr/>
        </p:nvSpPr>
        <p:spPr>
          <a:xfrm>
            <a:off x="645369" y="6149884"/>
            <a:ext cx="11257381" cy="646331"/>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https://www.healthknowledge.org.uk/public-health-textbook/organisation-management/5a-understanding-itd/personal-management-skills</a:t>
            </a:r>
            <a:endParaRPr lang="en-US"/>
          </a:p>
        </p:txBody>
      </p:sp>
    </p:spTree>
    <p:extLst>
      <p:ext uri="{BB962C8B-B14F-4D97-AF65-F5344CB8AC3E}">
        <p14:creationId xmlns:p14="http://schemas.microsoft.com/office/powerpoint/2010/main" val="3246890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Bevelled 3">
            <a:extLst>
              <a:ext uri="{FF2B5EF4-FFF2-40B4-BE49-F238E27FC236}">
                <a16:creationId xmlns:a16="http://schemas.microsoft.com/office/drawing/2014/main" id="{BB915C06-10AB-E84A-AB6D-D38CCEDD454D}"/>
              </a:ext>
            </a:extLst>
          </p:cNvPr>
          <p:cNvSpPr/>
          <p:nvPr/>
        </p:nvSpPr>
        <p:spPr>
          <a:xfrm>
            <a:off x="229375" y="132864"/>
            <a:ext cx="11733245" cy="1096346"/>
          </a:xfrm>
          <a:prstGeom prst="bevel">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C84CA-072A-1D4D-A471-C1F3DCD8C2CA}"/>
              </a:ext>
            </a:extLst>
          </p:cNvPr>
          <p:cNvSpPr>
            <a:spLocks noGrp="1"/>
          </p:cNvSpPr>
          <p:nvPr>
            <p:ph type="title"/>
          </p:nvPr>
        </p:nvSpPr>
        <p:spPr>
          <a:xfrm>
            <a:off x="229376" y="132864"/>
            <a:ext cx="11733245" cy="1096346"/>
          </a:xfrm>
        </p:spPr>
        <p:txBody>
          <a:bodyPr/>
          <a:lstStyle/>
          <a:p>
            <a:pPr algn="ctr"/>
            <a:r>
              <a:rPr lang="en-US" b="1" u="sng">
                <a:latin typeface="Arial" panose="020B0604020202020204" pitchFamily="34" charset="0"/>
                <a:cs typeface="Arial" panose="020B0604020202020204" pitchFamily="34" charset="0"/>
              </a:rPr>
              <a:t>Communication in Personal Development</a:t>
            </a:r>
          </a:p>
        </p:txBody>
      </p:sp>
      <p:sp>
        <p:nvSpPr>
          <p:cNvPr id="3" name="Content Placeholder 2">
            <a:extLst>
              <a:ext uri="{FF2B5EF4-FFF2-40B4-BE49-F238E27FC236}">
                <a16:creationId xmlns:a16="http://schemas.microsoft.com/office/drawing/2014/main" id="{666311DA-2667-9146-86C2-0653ACE90417}"/>
              </a:ext>
            </a:extLst>
          </p:cNvPr>
          <p:cNvSpPr>
            <a:spLocks noGrp="1"/>
          </p:cNvSpPr>
          <p:nvPr>
            <p:ph idx="1"/>
          </p:nvPr>
        </p:nvSpPr>
        <p:spPr>
          <a:xfrm>
            <a:off x="838199" y="1825625"/>
            <a:ext cx="7139473" cy="4351338"/>
          </a:xfrm>
        </p:spPr>
        <p:txBody>
          <a:bodyPr>
            <a:normAutofit fontScale="77500" lnSpcReduction="20000"/>
          </a:bodyPr>
          <a:lstStyle/>
          <a:p>
            <a:r>
              <a:rPr lang="en-US" sz="4800">
                <a:latin typeface="Arial" panose="020B0604020202020204" pitchFamily="34" charset="0"/>
                <a:cs typeface="Arial" panose="020B0604020202020204" pitchFamily="34" charset="0"/>
              </a:rPr>
              <a:t>Confidence is key!</a:t>
            </a:r>
          </a:p>
          <a:p>
            <a:pPr marL="0" indent="0">
              <a:buNone/>
            </a:pPr>
            <a:endParaRPr lang="en-US" sz="4800">
              <a:latin typeface="Arial" panose="020B0604020202020204" pitchFamily="34" charset="0"/>
              <a:cs typeface="Arial" panose="020B0604020202020204" pitchFamily="34" charset="0"/>
            </a:endParaRPr>
          </a:p>
          <a:p>
            <a:pPr marL="0" indent="0">
              <a:buNone/>
            </a:pPr>
            <a:endParaRPr lang="en-US" sz="4800">
              <a:latin typeface="Arial" panose="020B0604020202020204" pitchFamily="34" charset="0"/>
              <a:cs typeface="Arial" panose="020B0604020202020204" pitchFamily="34" charset="0"/>
            </a:endParaRPr>
          </a:p>
          <a:p>
            <a:r>
              <a:rPr lang="en-US" sz="4800">
                <a:latin typeface="Arial" panose="020B0604020202020204" pitchFamily="34" charset="0"/>
                <a:cs typeface="Arial" panose="020B0604020202020204" pitchFamily="34" charset="0"/>
              </a:rPr>
              <a:t>Providing Feedback</a:t>
            </a:r>
          </a:p>
          <a:p>
            <a:pPr marL="0" indent="0">
              <a:buNone/>
            </a:pPr>
            <a:endParaRPr lang="en-US" sz="4800">
              <a:latin typeface="Arial" panose="020B0604020202020204" pitchFamily="34" charset="0"/>
              <a:cs typeface="Arial" panose="020B0604020202020204" pitchFamily="34" charset="0"/>
            </a:endParaRPr>
          </a:p>
          <a:p>
            <a:pPr marL="0" indent="0">
              <a:buNone/>
            </a:pPr>
            <a:endParaRPr lang="en-US" sz="4800">
              <a:latin typeface="Arial" panose="020B0604020202020204" pitchFamily="34" charset="0"/>
              <a:cs typeface="Arial" panose="020B0604020202020204" pitchFamily="34" charset="0"/>
            </a:endParaRPr>
          </a:p>
          <a:p>
            <a:r>
              <a:rPr lang="en-US" sz="4800">
                <a:latin typeface="Arial" panose="020B0604020202020204" pitchFamily="34" charset="0"/>
                <a:cs typeface="Arial" panose="020B0604020202020204" pitchFamily="34" charset="0"/>
              </a:rPr>
              <a:t>Positive Body Language </a:t>
            </a:r>
          </a:p>
          <a:p>
            <a:endParaRPr lang="en-US" sz="4800">
              <a:latin typeface="Arial" panose="020B0604020202020204" pitchFamily="34" charset="0"/>
              <a:cs typeface="Arial" panose="020B0604020202020204" pitchFamily="34" charset="0"/>
            </a:endParaRPr>
          </a:p>
        </p:txBody>
      </p:sp>
      <p:pic>
        <p:nvPicPr>
          <p:cNvPr id="9" name="Picture 9">
            <a:extLst>
              <a:ext uri="{FF2B5EF4-FFF2-40B4-BE49-F238E27FC236}">
                <a16:creationId xmlns:a16="http://schemas.microsoft.com/office/drawing/2014/main" id="{A5AEDCCB-5CAB-E749-93D5-9ECB6F8383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5795" y="1825625"/>
            <a:ext cx="5376205" cy="3532380"/>
          </a:xfrm>
          <a:prstGeom prst="rect">
            <a:avLst/>
          </a:prstGeom>
        </p:spPr>
      </p:pic>
      <p:sp>
        <p:nvSpPr>
          <p:cNvPr id="5" name="TextBox 4">
            <a:extLst>
              <a:ext uri="{FF2B5EF4-FFF2-40B4-BE49-F238E27FC236}">
                <a16:creationId xmlns:a16="http://schemas.microsoft.com/office/drawing/2014/main" id="{AF20246F-A813-FF4A-9686-F5EB12DCF9A5}"/>
              </a:ext>
            </a:extLst>
          </p:cNvPr>
          <p:cNvSpPr txBox="1"/>
          <p:nvPr/>
        </p:nvSpPr>
        <p:spPr>
          <a:xfrm>
            <a:off x="642934" y="5954420"/>
            <a:ext cx="11319686" cy="923330"/>
          </a:xfrm>
          <a:prstGeom prst="rect">
            <a:avLst/>
          </a:prstGeom>
          <a:noFill/>
        </p:spPr>
        <p:txBody>
          <a:bodyPr wrap="square" rtlCol="0">
            <a:spAutoFit/>
          </a:bodyPr>
          <a:lstStyle/>
          <a:p>
            <a:r>
              <a:rPr lang="en-GB" sz="1800">
                <a:effectLst/>
                <a:latin typeface="Arial" panose="020B0604020202020204" pitchFamily="34" charset="0"/>
                <a:ea typeface="Times New Roman" panose="02020603050405020304" pitchFamily="18" charset="0"/>
                <a:cs typeface="Arial" panose="020B0604020202020204" pitchFamily="34" charset="0"/>
              </a:rPr>
              <a:t>https://www.telegraph.co.uk/education/educationadvice/11527799/Communicating-in-the-classroom-building-confidence.html </a:t>
            </a:r>
          </a:p>
          <a:p>
            <a:pPr algn="l"/>
            <a:endParaRPr lang="en-US"/>
          </a:p>
        </p:txBody>
      </p:sp>
    </p:spTree>
    <p:extLst>
      <p:ext uri="{BB962C8B-B14F-4D97-AF65-F5344CB8AC3E}">
        <p14:creationId xmlns:p14="http://schemas.microsoft.com/office/powerpoint/2010/main" val="1485186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Bevelled 3">
            <a:extLst>
              <a:ext uri="{FF2B5EF4-FFF2-40B4-BE49-F238E27FC236}">
                <a16:creationId xmlns:a16="http://schemas.microsoft.com/office/drawing/2014/main" id="{B0F26BD5-3871-1C47-AB1C-157767EAE384}"/>
              </a:ext>
            </a:extLst>
          </p:cNvPr>
          <p:cNvSpPr/>
          <p:nvPr/>
        </p:nvSpPr>
        <p:spPr>
          <a:xfrm>
            <a:off x="3002902" y="36024"/>
            <a:ext cx="6186196" cy="1030585"/>
          </a:xfrm>
          <a:prstGeom prst="bevel">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F0DE7-E404-D74A-9554-77AD47A429A1}"/>
              </a:ext>
            </a:extLst>
          </p:cNvPr>
          <p:cNvSpPr>
            <a:spLocks noGrp="1"/>
          </p:cNvSpPr>
          <p:nvPr>
            <p:ph type="title"/>
          </p:nvPr>
        </p:nvSpPr>
        <p:spPr>
          <a:xfrm>
            <a:off x="3002902" y="-100923"/>
            <a:ext cx="6186196" cy="1325563"/>
          </a:xfrm>
        </p:spPr>
        <p:txBody>
          <a:bodyPr/>
          <a:lstStyle/>
          <a:p>
            <a:pPr algn="ctr"/>
            <a:r>
              <a:rPr lang="en-US" b="1" u="sng">
                <a:solidFill>
                  <a:schemeClr val="bg1"/>
                </a:solidFill>
                <a:latin typeface="Arial" panose="020B0604020202020204" pitchFamily="34" charset="0"/>
                <a:cs typeface="Arial" panose="020B0604020202020204" pitchFamily="34" charset="0"/>
              </a:rPr>
              <a:t>Management In work</a:t>
            </a:r>
          </a:p>
        </p:txBody>
      </p:sp>
      <p:sp>
        <p:nvSpPr>
          <p:cNvPr id="5" name="TextBox 4">
            <a:extLst>
              <a:ext uri="{FF2B5EF4-FFF2-40B4-BE49-F238E27FC236}">
                <a16:creationId xmlns:a16="http://schemas.microsoft.com/office/drawing/2014/main" id="{9323383C-0A27-E246-8750-5563BA393E47}"/>
              </a:ext>
            </a:extLst>
          </p:cNvPr>
          <p:cNvSpPr txBox="1"/>
          <p:nvPr/>
        </p:nvSpPr>
        <p:spPr>
          <a:xfrm>
            <a:off x="3197483" y="1224640"/>
            <a:ext cx="8244179" cy="501675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Technical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Conceptual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Human or Interpersonal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Planning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Decision-making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Delegation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Problem-solving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4000" b="1" i="0">
                <a:effectLst/>
                <a:latin typeface="Arial" panose="020B0604020202020204" pitchFamily="34" charset="0"/>
                <a:cs typeface="Arial" panose="020B0604020202020204" pitchFamily="34" charset="0"/>
              </a:rPr>
              <a:t>Motivating</a:t>
            </a:r>
            <a:endParaRPr lang="en-US" sz="4000">
              <a:latin typeface="Arial" panose="020B0604020202020204" pitchFamily="34" charset="0"/>
              <a:cs typeface="Arial" panose="020B0604020202020204" pitchFamily="34" charset="0"/>
            </a:endParaRPr>
          </a:p>
        </p:txBody>
      </p:sp>
      <p:pic>
        <p:nvPicPr>
          <p:cNvPr id="6" name="Picture 6">
            <a:extLst>
              <a:ext uri="{FF2B5EF4-FFF2-40B4-BE49-F238E27FC236}">
                <a16:creationId xmlns:a16="http://schemas.microsoft.com/office/drawing/2014/main" id="{7D1A5FC2-F1D7-8844-8C76-3B96934F43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682"/>
            <a:ext cx="2657475" cy="1724025"/>
          </a:xfrm>
          <a:prstGeom prst="rect">
            <a:avLst/>
          </a:prstGeom>
        </p:spPr>
      </p:pic>
      <p:pic>
        <p:nvPicPr>
          <p:cNvPr id="8" name="Picture 8">
            <a:extLst>
              <a:ext uri="{FF2B5EF4-FFF2-40B4-BE49-F238E27FC236}">
                <a16:creationId xmlns:a16="http://schemas.microsoft.com/office/drawing/2014/main" id="{4C25F39C-95DE-784B-96AA-6D09B59F50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2642" y="3429000"/>
            <a:ext cx="4109357" cy="3429000"/>
          </a:xfrm>
          <a:prstGeom prst="rect">
            <a:avLst/>
          </a:prstGeom>
        </p:spPr>
      </p:pic>
      <p:pic>
        <p:nvPicPr>
          <p:cNvPr id="10" name="Picture 10">
            <a:extLst>
              <a:ext uri="{FF2B5EF4-FFF2-40B4-BE49-F238E27FC236}">
                <a16:creationId xmlns:a16="http://schemas.microsoft.com/office/drawing/2014/main" id="{97E923CF-F77A-1045-8443-B78E95F96F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678287"/>
            <a:ext cx="2443162" cy="2255226"/>
          </a:xfrm>
          <a:prstGeom prst="rect">
            <a:avLst/>
          </a:prstGeom>
        </p:spPr>
      </p:pic>
      <p:sp>
        <p:nvSpPr>
          <p:cNvPr id="3" name="TextBox 2">
            <a:extLst>
              <a:ext uri="{FF2B5EF4-FFF2-40B4-BE49-F238E27FC236}">
                <a16:creationId xmlns:a16="http://schemas.microsoft.com/office/drawing/2014/main" id="{A9C5E30D-D30B-FD4D-9DCE-8D087260846D}"/>
              </a:ext>
            </a:extLst>
          </p:cNvPr>
          <p:cNvSpPr txBox="1"/>
          <p:nvPr/>
        </p:nvSpPr>
        <p:spPr>
          <a:xfrm>
            <a:off x="2810167" y="6076263"/>
            <a:ext cx="5079740" cy="646331"/>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https://corporatefinanceinstitute.com/resources/careers/soft-skills/management-skills/ </a:t>
            </a:r>
            <a:endParaRPr lang="en-US"/>
          </a:p>
        </p:txBody>
      </p:sp>
    </p:spTree>
    <p:extLst>
      <p:ext uri="{BB962C8B-B14F-4D97-AF65-F5344CB8AC3E}">
        <p14:creationId xmlns:p14="http://schemas.microsoft.com/office/powerpoint/2010/main" val="756045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Bevelled 5">
            <a:extLst>
              <a:ext uri="{FF2B5EF4-FFF2-40B4-BE49-F238E27FC236}">
                <a16:creationId xmlns:a16="http://schemas.microsoft.com/office/drawing/2014/main" id="{7F7D28E5-51A9-8347-A8F6-AE1F9E2B21A0}"/>
              </a:ext>
            </a:extLst>
          </p:cNvPr>
          <p:cNvSpPr/>
          <p:nvPr/>
        </p:nvSpPr>
        <p:spPr>
          <a:xfrm>
            <a:off x="1527888" y="204507"/>
            <a:ext cx="8910734" cy="985148"/>
          </a:xfrm>
          <a:prstGeom prst="bevel">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C3276-8665-4F40-9D2F-700031C70D34}"/>
              </a:ext>
            </a:extLst>
          </p:cNvPr>
          <p:cNvSpPr>
            <a:spLocks noGrp="1"/>
          </p:cNvSpPr>
          <p:nvPr>
            <p:ph type="title"/>
          </p:nvPr>
        </p:nvSpPr>
        <p:spPr>
          <a:xfrm>
            <a:off x="744894" y="18255"/>
            <a:ext cx="10515600" cy="1325563"/>
          </a:xfrm>
        </p:spPr>
        <p:txBody>
          <a:bodyPr/>
          <a:lstStyle/>
          <a:p>
            <a:pPr algn="ctr"/>
            <a:r>
              <a:rPr lang="en-US" b="1" u="sng">
                <a:solidFill>
                  <a:schemeClr val="bg1"/>
                </a:solidFill>
                <a:latin typeface="Arial" panose="020B0604020202020204" pitchFamily="34" charset="0"/>
                <a:cs typeface="Arial" panose="020B0604020202020204" pitchFamily="34" charset="0"/>
              </a:rPr>
              <a:t>Management Skills in Education </a:t>
            </a:r>
            <a:endParaRPr lang="en-US">
              <a:solidFill>
                <a:schemeClr val="bg1"/>
              </a:solidFill>
            </a:endParaRPr>
          </a:p>
        </p:txBody>
      </p:sp>
      <p:pic>
        <p:nvPicPr>
          <p:cNvPr id="4" name="Picture 4">
            <a:extLst>
              <a:ext uri="{FF2B5EF4-FFF2-40B4-BE49-F238E27FC236}">
                <a16:creationId xmlns:a16="http://schemas.microsoft.com/office/drawing/2014/main" id="{33CD3EA2-B040-1842-9A05-F5754B5C7C1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745351"/>
            <a:ext cx="4351338" cy="5112649"/>
          </a:xfrm>
        </p:spPr>
      </p:pic>
      <p:sp>
        <p:nvSpPr>
          <p:cNvPr id="7" name="TextBox 6">
            <a:extLst>
              <a:ext uri="{FF2B5EF4-FFF2-40B4-BE49-F238E27FC236}">
                <a16:creationId xmlns:a16="http://schemas.microsoft.com/office/drawing/2014/main" id="{F9C65607-D232-9D4B-B66E-45FB3879ACEF}"/>
              </a:ext>
            </a:extLst>
          </p:cNvPr>
          <p:cNvSpPr txBox="1"/>
          <p:nvPr/>
        </p:nvSpPr>
        <p:spPr>
          <a:xfrm>
            <a:off x="4801023" y="1343818"/>
            <a:ext cx="6973466" cy="4524315"/>
          </a:xfrm>
          <a:prstGeom prst="rect">
            <a:avLst/>
          </a:prstGeom>
          <a:noFill/>
        </p:spPr>
        <p:txBody>
          <a:bodyPr wrap="square" rtlCol="0">
            <a:spAutoFit/>
          </a:bodyPr>
          <a:lstStyle/>
          <a:p>
            <a:pPr marL="457200" indent="-457200">
              <a:buFont typeface="Arial" panose="020B0604020202020204" pitchFamily="34" charset="0"/>
              <a:buChar char="•"/>
            </a:pPr>
            <a:r>
              <a:rPr lang="en-GB" sz="3200" b="1" i="0">
                <a:effectLst/>
                <a:latin typeface="Arial" panose="020B0604020202020204" pitchFamily="34" charset="0"/>
                <a:cs typeface="Arial" panose="020B0604020202020204" pitchFamily="34" charset="0"/>
              </a:rPr>
              <a:t>Objective setting</a:t>
            </a:r>
            <a:endParaRPr lang="en-US" sz="3200" b="1" i="0">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200" b="1" i="0">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b="1" i="0">
                <a:effectLst/>
                <a:latin typeface="Arial" panose="020B0604020202020204" pitchFamily="34" charset="0"/>
                <a:cs typeface="Arial" panose="020B0604020202020204" pitchFamily="34" charset="0"/>
              </a:rPr>
              <a:t>Getting the message</a:t>
            </a:r>
            <a:r>
              <a:rPr lang="en-US" sz="3200" b="1" i="0">
                <a:effectLst/>
                <a:latin typeface="Arial" panose="020B0604020202020204" pitchFamily="34" charset="0"/>
                <a:cs typeface="Arial" panose="020B0604020202020204" pitchFamily="34" charset="0"/>
              </a:rPr>
              <a:t> across</a:t>
            </a:r>
          </a:p>
          <a:p>
            <a:pPr marL="457200" indent="-457200">
              <a:buFont typeface="Arial" panose="020B0604020202020204" pitchFamily="34" charset="0"/>
              <a:buChar char="•"/>
            </a:pPr>
            <a:endParaRPr lang="en-US" sz="3200" b="1" i="0">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b="1" i="0" u="none" strike="noStrike">
                <a:effectLst/>
                <a:latin typeface="Arial" panose="020B0604020202020204" pitchFamily="34" charset="0"/>
                <a:cs typeface="Arial" panose="020B0604020202020204" pitchFamily="34" charset="0"/>
              </a:rPr>
              <a:t>Decision making</a:t>
            </a:r>
            <a:endParaRPr lang="en-US" sz="3200" b="1" i="0" u="none" strike="noStrike">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200" b="1" i="0" u="none" strike="noStrike">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b="1" i="0" u="none" strike="noStrike">
                <a:effectLst/>
                <a:latin typeface="Arial" panose="020B0604020202020204" pitchFamily="34" charset="0"/>
                <a:cs typeface="Arial" panose="020B0604020202020204" pitchFamily="34" charset="0"/>
              </a:rPr>
              <a:t>People development</a:t>
            </a:r>
            <a:endParaRPr lang="en-US" sz="3200" b="1" i="0" u="none" strike="noStrike">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200" b="0" i="0" u="none" strike="noStrike">
              <a:effectLst/>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3200" b="1">
                <a:latin typeface="Arial" panose="020B0604020202020204" pitchFamily="34" charset="0"/>
                <a:cs typeface="Arial" panose="020B0604020202020204" pitchFamily="34" charset="0"/>
              </a:rPr>
              <a:t>M</a:t>
            </a:r>
            <a:r>
              <a:rPr lang="en-GB" sz="3200" b="1" i="0" u="none" strike="noStrike">
                <a:effectLst/>
                <a:latin typeface="Arial" panose="020B0604020202020204" pitchFamily="34" charset="0"/>
                <a:cs typeface="Arial" panose="020B0604020202020204" pitchFamily="34" charset="0"/>
              </a:rPr>
              <a:t>otivate</a:t>
            </a:r>
            <a:r>
              <a:rPr lang="en-GB" sz="3200" b="1" i="0">
                <a:effectLst/>
                <a:latin typeface="Arial" panose="020B0604020202020204" pitchFamily="34" charset="0"/>
                <a:cs typeface="Arial" panose="020B0604020202020204" pitchFamily="34" charset="0"/>
              </a:rPr>
              <a:t> your team members</a:t>
            </a:r>
            <a:endParaRPr lang="en-US" sz="32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948606D-C300-5448-BC51-9ED94EB0DEE3}"/>
              </a:ext>
            </a:extLst>
          </p:cNvPr>
          <p:cNvSpPr txBox="1"/>
          <p:nvPr/>
        </p:nvSpPr>
        <p:spPr>
          <a:xfrm>
            <a:off x="4383512" y="5925345"/>
            <a:ext cx="7808488" cy="914400"/>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http://reflectiveteaching.co.uk/books-and-resources/reflective-teaching/being-a-reflective-teacher/11-behaviour/further-reading10/management-skills </a:t>
            </a:r>
            <a:endParaRPr lang="en-US"/>
          </a:p>
        </p:txBody>
      </p:sp>
    </p:spTree>
    <p:extLst>
      <p:ext uri="{BB962C8B-B14F-4D97-AF65-F5344CB8AC3E}">
        <p14:creationId xmlns:p14="http://schemas.microsoft.com/office/powerpoint/2010/main" val="4181312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Bevelled 4">
            <a:extLst>
              <a:ext uri="{FF2B5EF4-FFF2-40B4-BE49-F238E27FC236}">
                <a16:creationId xmlns:a16="http://schemas.microsoft.com/office/drawing/2014/main" id="{C6BD2C28-1350-C54D-869F-C24CCC6C365C}"/>
              </a:ext>
            </a:extLst>
          </p:cNvPr>
          <p:cNvSpPr/>
          <p:nvPr/>
        </p:nvSpPr>
        <p:spPr>
          <a:xfrm>
            <a:off x="660917" y="167092"/>
            <a:ext cx="10870163" cy="991378"/>
          </a:xfrm>
          <a:prstGeom prst="bevel">
            <a:avLst/>
          </a:prstGeom>
          <a:solidFill>
            <a:schemeClr val="accent4"/>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9F296-DF8D-0342-87EC-AD4D75F08DC3}"/>
              </a:ext>
            </a:extLst>
          </p:cNvPr>
          <p:cNvSpPr>
            <a:spLocks noGrp="1"/>
          </p:cNvSpPr>
          <p:nvPr>
            <p:ph type="title"/>
          </p:nvPr>
        </p:nvSpPr>
        <p:spPr>
          <a:xfrm>
            <a:off x="0" y="0"/>
            <a:ext cx="12192000" cy="1325563"/>
          </a:xfrm>
        </p:spPr>
        <p:txBody>
          <a:bodyPr/>
          <a:lstStyle/>
          <a:p>
            <a:pPr algn="ctr"/>
            <a:r>
              <a:rPr lang="en-US" b="1" u="sng">
                <a:solidFill>
                  <a:schemeClr val="bg1"/>
                </a:solidFill>
                <a:latin typeface="Arial" panose="020B0604020202020204" pitchFamily="34" charset="0"/>
                <a:cs typeface="Arial" panose="020B0604020202020204" pitchFamily="34" charset="0"/>
              </a:rPr>
              <a:t>Management in Personal Development</a:t>
            </a:r>
          </a:p>
        </p:txBody>
      </p:sp>
      <p:sp>
        <p:nvSpPr>
          <p:cNvPr id="3" name="TextBox 2">
            <a:extLst>
              <a:ext uri="{FF2B5EF4-FFF2-40B4-BE49-F238E27FC236}">
                <a16:creationId xmlns:a16="http://schemas.microsoft.com/office/drawing/2014/main" id="{7ECCF12C-F94E-2E41-BA96-DC9336DEF9DA}"/>
              </a:ext>
            </a:extLst>
          </p:cNvPr>
          <p:cNvSpPr txBox="1"/>
          <p:nvPr/>
        </p:nvSpPr>
        <p:spPr>
          <a:xfrm>
            <a:off x="2066341" y="1667847"/>
            <a:ext cx="8059317" cy="4801314"/>
          </a:xfrm>
          <a:prstGeom prst="rect">
            <a:avLst/>
          </a:prstGeom>
          <a:noFill/>
        </p:spPr>
        <p:txBody>
          <a:bodyPr wrap="square" rtlCol="0">
            <a:spAutoFit/>
          </a:bodyPr>
          <a:lstStyle/>
          <a:p>
            <a:pPr marL="285750" indent="-285750">
              <a:buFont typeface="Arial" panose="020B0604020202020204" pitchFamily="34" charset="0"/>
              <a:buChar char="•"/>
            </a:pPr>
            <a:r>
              <a:rPr lang="en-GB" sz="3600" b="0" i="0">
                <a:effectLst/>
                <a:latin typeface="Arial" panose="020B0604020202020204" pitchFamily="34" charset="0"/>
                <a:cs typeface="Arial" panose="020B0604020202020204" pitchFamily="34" charset="0"/>
              </a:rPr>
              <a:t>Being aware of and recognising th</a:t>
            </a:r>
            <a:r>
              <a:rPr lang="en-US" sz="3600" b="0" i="0">
                <a:effectLst/>
                <a:latin typeface="Arial" panose="020B0604020202020204" pitchFamily="34" charset="0"/>
                <a:cs typeface="Arial" panose="020B0604020202020204" pitchFamily="34" charset="0"/>
              </a:rPr>
              <a:t>e</a:t>
            </a:r>
            <a:r>
              <a:rPr lang="en-US" sz="3600">
                <a:latin typeface="Arial" panose="020B0604020202020204" pitchFamily="34" charset="0"/>
                <a:cs typeface="Arial" panose="020B0604020202020204" pitchFamily="34" charset="0"/>
              </a:rPr>
              <a:t> </a:t>
            </a:r>
            <a:r>
              <a:rPr lang="en-GB" sz="3600" b="0" i="0">
                <a:effectLst/>
                <a:latin typeface="Arial" panose="020B0604020202020204" pitchFamily="34" charset="0"/>
                <a:cs typeface="Arial" panose="020B0604020202020204" pitchFamily="34" charset="0"/>
              </a:rPr>
              <a:t>symptoms of stress in oneself and others</a:t>
            </a:r>
            <a:endParaRPr lang="en-US" sz="3600" b="0" i="0">
              <a:effectLst/>
              <a:latin typeface="Arial" panose="020B0604020202020204" pitchFamily="34" charset="0"/>
              <a:cs typeface="Arial" panose="020B0604020202020204" pitchFamily="34" charset="0"/>
            </a:endParaRPr>
          </a:p>
          <a:p>
            <a:endParaRPr lang="en-GB" sz="3600" b="0" i="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600" b="0" i="0">
                <a:effectLst/>
                <a:latin typeface="Arial" panose="020B0604020202020204" pitchFamily="34" charset="0"/>
                <a:cs typeface="Arial" panose="020B0604020202020204" pitchFamily="34" charset="0"/>
              </a:rPr>
              <a:t>Understanding the causative factors</a:t>
            </a:r>
            <a:endParaRPr lang="en-US" sz="3600" b="0" i="0">
              <a:effectLst/>
              <a:latin typeface="Arial" panose="020B0604020202020204" pitchFamily="34" charset="0"/>
              <a:cs typeface="Arial" panose="020B0604020202020204" pitchFamily="34" charset="0"/>
            </a:endParaRPr>
          </a:p>
          <a:p>
            <a:endParaRPr lang="en-GB" sz="3600" b="0" i="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600" b="0" i="0">
                <a:effectLst/>
                <a:latin typeface="Arial" panose="020B0604020202020204" pitchFamily="34" charset="0"/>
                <a:cs typeface="Arial" panose="020B0604020202020204" pitchFamily="34" charset="0"/>
              </a:rPr>
              <a:t>Applying means to prevent, avoid and reduce stress</a:t>
            </a:r>
          </a:p>
          <a:p>
            <a:pPr algn="l"/>
            <a:endParaRPr lang="en-US"/>
          </a:p>
        </p:txBody>
      </p:sp>
      <p:sp>
        <p:nvSpPr>
          <p:cNvPr id="4" name="TextBox 3">
            <a:extLst>
              <a:ext uri="{FF2B5EF4-FFF2-40B4-BE49-F238E27FC236}">
                <a16:creationId xmlns:a16="http://schemas.microsoft.com/office/drawing/2014/main" id="{4B4A52C9-27DE-C04B-A667-B90AB83D60A7}"/>
              </a:ext>
            </a:extLst>
          </p:cNvPr>
          <p:cNvSpPr txBox="1"/>
          <p:nvPr/>
        </p:nvSpPr>
        <p:spPr>
          <a:xfrm>
            <a:off x="2066341" y="6284495"/>
            <a:ext cx="10125658" cy="369332"/>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https://www.aim.com.au/blog/5-management-skills-you-must-master </a:t>
            </a:r>
            <a:endParaRPr lang="en-US"/>
          </a:p>
        </p:txBody>
      </p:sp>
    </p:spTree>
    <p:extLst>
      <p:ext uri="{BB962C8B-B14F-4D97-AF65-F5344CB8AC3E}">
        <p14:creationId xmlns:p14="http://schemas.microsoft.com/office/powerpoint/2010/main" val="3581463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54E2A0E2-5404-0643-96E5-9C3BCE3D75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84276"/>
            <a:ext cx="3478459" cy="2087724"/>
          </a:xfrm>
          <a:prstGeom prst="rect">
            <a:avLst/>
          </a:prstGeom>
        </p:spPr>
      </p:pic>
      <p:sp>
        <p:nvSpPr>
          <p:cNvPr id="4" name="Rectangle: Bevelled 3">
            <a:extLst>
              <a:ext uri="{FF2B5EF4-FFF2-40B4-BE49-F238E27FC236}">
                <a16:creationId xmlns:a16="http://schemas.microsoft.com/office/drawing/2014/main" id="{45632E47-39EE-ED4A-B976-B6038BC7911C}"/>
              </a:ext>
            </a:extLst>
          </p:cNvPr>
          <p:cNvSpPr/>
          <p:nvPr/>
        </p:nvSpPr>
        <p:spPr>
          <a:xfrm>
            <a:off x="3056943" y="243070"/>
            <a:ext cx="6113494" cy="1014704"/>
          </a:xfrm>
          <a:prstGeom prst="bevel">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5BD1A-3117-0547-8F21-B64685B78687}"/>
              </a:ext>
            </a:extLst>
          </p:cNvPr>
          <p:cNvSpPr>
            <a:spLocks noGrp="1"/>
          </p:cNvSpPr>
          <p:nvPr>
            <p:ph type="title"/>
          </p:nvPr>
        </p:nvSpPr>
        <p:spPr>
          <a:xfrm>
            <a:off x="3021564" y="244929"/>
            <a:ext cx="6148872" cy="864551"/>
          </a:xfrm>
        </p:spPr>
        <p:txBody>
          <a:bodyPr>
            <a:normAutofit/>
          </a:bodyPr>
          <a:lstStyle/>
          <a:p>
            <a:pPr algn="ctr"/>
            <a:r>
              <a:rPr lang="en-US" b="1" u="sng">
                <a:latin typeface="Arial" panose="020B0604020202020204" pitchFamily="34" charset="0"/>
                <a:cs typeface="Arial" panose="020B0604020202020204" pitchFamily="34" charset="0"/>
              </a:rPr>
              <a:t>Organisation in work</a:t>
            </a:r>
          </a:p>
        </p:txBody>
      </p:sp>
      <p:sp>
        <p:nvSpPr>
          <p:cNvPr id="5" name="TextBox 4">
            <a:extLst>
              <a:ext uri="{FF2B5EF4-FFF2-40B4-BE49-F238E27FC236}">
                <a16:creationId xmlns:a16="http://schemas.microsoft.com/office/drawing/2014/main" id="{06D40B78-C911-414B-8ECE-D88CE9F68200}"/>
              </a:ext>
            </a:extLst>
          </p:cNvPr>
          <p:cNvSpPr txBox="1"/>
          <p:nvPr/>
        </p:nvSpPr>
        <p:spPr>
          <a:xfrm>
            <a:off x="3478459" y="2119374"/>
            <a:ext cx="5968786" cy="2862322"/>
          </a:xfrm>
          <a:prstGeom prst="rect">
            <a:avLst/>
          </a:prstGeom>
          <a:noFill/>
        </p:spPr>
        <p:txBody>
          <a:bodyPr wrap="square" rtlCol="0">
            <a:spAutoFit/>
          </a:bodyPr>
          <a:lstStyle/>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Time Management</a:t>
            </a:r>
          </a:p>
          <a:p>
            <a:pPr algn="l"/>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Mental Organisation</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Physical Organisation</a:t>
            </a:r>
          </a:p>
        </p:txBody>
      </p:sp>
      <p:pic>
        <p:nvPicPr>
          <p:cNvPr id="8" name="Picture 8">
            <a:extLst>
              <a:ext uri="{FF2B5EF4-FFF2-40B4-BE49-F238E27FC236}">
                <a16:creationId xmlns:a16="http://schemas.microsoft.com/office/drawing/2014/main" id="{61BDF27F-2D93-8245-B97C-76B5EFD560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47448" y="4276603"/>
            <a:ext cx="3444551" cy="2581397"/>
          </a:xfrm>
          <a:prstGeom prst="rect">
            <a:avLst/>
          </a:prstGeom>
        </p:spPr>
      </p:pic>
      <p:pic>
        <p:nvPicPr>
          <p:cNvPr id="10" name="Picture 10">
            <a:extLst>
              <a:ext uri="{FF2B5EF4-FFF2-40B4-BE49-F238E27FC236}">
                <a16:creationId xmlns:a16="http://schemas.microsoft.com/office/drawing/2014/main" id="{EDB8443A-20E3-0E44-8CEA-D70C434A2F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70435" y="127031"/>
            <a:ext cx="2851671" cy="2171897"/>
          </a:xfrm>
          <a:prstGeom prst="rect">
            <a:avLst/>
          </a:prstGeom>
        </p:spPr>
      </p:pic>
      <p:sp>
        <p:nvSpPr>
          <p:cNvPr id="3" name="TextBox 2">
            <a:extLst>
              <a:ext uri="{FF2B5EF4-FFF2-40B4-BE49-F238E27FC236}">
                <a16:creationId xmlns:a16="http://schemas.microsoft.com/office/drawing/2014/main" id="{2E7BEF89-AA7C-AA47-9DC4-B6C9C12EF9F1}"/>
              </a:ext>
            </a:extLst>
          </p:cNvPr>
          <p:cNvSpPr txBox="1"/>
          <p:nvPr/>
        </p:nvSpPr>
        <p:spPr>
          <a:xfrm>
            <a:off x="494066" y="5904116"/>
            <a:ext cx="7964134" cy="646331"/>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https://www.monster.ca/career-advice/article/organizational-skills-resume-examples </a:t>
            </a:r>
            <a:endParaRPr lang="en-US"/>
          </a:p>
        </p:txBody>
      </p:sp>
    </p:spTree>
    <p:extLst>
      <p:ext uri="{BB962C8B-B14F-4D97-AF65-F5344CB8AC3E}">
        <p14:creationId xmlns:p14="http://schemas.microsoft.com/office/powerpoint/2010/main" val="3229047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Bevelled 3">
            <a:extLst>
              <a:ext uri="{FF2B5EF4-FFF2-40B4-BE49-F238E27FC236}">
                <a16:creationId xmlns:a16="http://schemas.microsoft.com/office/drawing/2014/main" id="{C0534F2E-C68B-6D4A-B784-621886090796}"/>
              </a:ext>
            </a:extLst>
          </p:cNvPr>
          <p:cNvSpPr/>
          <p:nvPr/>
        </p:nvSpPr>
        <p:spPr>
          <a:xfrm>
            <a:off x="2008802" y="174948"/>
            <a:ext cx="8143291" cy="979715"/>
          </a:xfrm>
          <a:prstGeom prst="bevel">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4F593-9BD9-1041-9D96-F69D4E04EE78}"/>
              </a:ext>
            </a:extLst>
          </p:cNvPr>
          <p:cNvSpPr>
            <a:spLocks noGrp="1"/>
          </p:cNvSpPr>
          <p:nvPr>
            <p:ph type="title"/>
          </p:nvPr>
        </p:nvSpPr>
        <p:spPr>
          <a:xfrm>
            <a:off x="2024354" y="396551"/>
            <a:ext cx="8143291" cy="536509"/>
          </a:xfrm>
        </p:spPr>
        <p:txBody>
          <a:bodyPr>
            <a:normAutofit fontScale="90000"/>
          </a:bodyPr>
          <a:lstStyle/>
          <a:p>
            <a:pPr algn="ctr"/>
            <a:r>
              <a:rPr lang="en-US" b="1" u="sng">
                <a:latin typeface="Arial" panose="020B0604020202020204" pitchFamily="34" charset="0"/>
                <a:cs typeface="Arial" panose="020B0604020202020204" pitchFamily="34" charset="0"/>
              </a:rPr>
              <a:t>Organisation skills in education</a:t>
            </a:r>
          </a:p>
        </p:txBody>
      </p:sp>
      <p:sp>
        <p:nvSpPr>
          <p:cNvPr id="6" name="TextBox 5">
            <a:extLst>
              <a:ext uri="{FF2B5EF4-FFF2-40B4-BE49-F238E27FC236}">
                <a16:creationId xmlns:a16="http://schemas.microsoft.com/office/drawing/2014/main" id="{EE0C2C77-4B6C-4245-8C25-C9BAC0540F0B}"/>
              </a:ext>
            </a:extLst>
          </p:cNvPr>
          <p:cNvSpPr txBox="1"/>
          <p:nvPr/>
        </p:nvSpPr>
        <p:spPr>
          <a:xfrm>
            <a:off x="483442" y="1076455"/>
            <a:ext cx="7546133" cy="5078313"/>
          </a:xfrm>
          <a:prstGeom prst="rect">
            <a:avLst/>
          </a:prstGeom>
          <a:noFill/>
        </p:spPr>
        <p:txBody>
          <a:bodyPr wrap="square" rtlCol="0">
            <a:spAutoFit/>
          </a:bodyPr>
          <a:lstStyle/>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Lesson Planning</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Time Management</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Advancework</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Lesson Design</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Classroom Management</a:t>
            </a:r>
          </a:p>
        </p:txBody>
      </p:sp>
      <p:pic>
        <p:nvPicPr>
          <p:cNvPr id="7" name="Picture 7">
            <a:extLst>
              <a:ext uri="{FF2B5EF4-FFF2-40B4-BE49-F238E27FC236}">
                <a16:creationId xmlns:a16="http://schemas.microsoft.com/office/drawing/2014/main" id="{30EDBDA8-23A3-8048-B0F0-9CFFEAA2E1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7431" y="1761153"/>
            <a:ext cx="4609824" cy="3708919"/>
          </a:xfrm>
          <a:prstGeom prst="rect">
            <a:avLst/>
          </a:prstGeom>
        </p:spPr>
      </p:pic>
      <p:sp>
        <p:nvSpPr>
          <p:cNvPr id="3" name="TextBox 2">
            <a:extLst>
              <a:ext uri="{FF2B5EF4-FFF2-40B4-BE49-F238E27FC236}">
                <a16:creationId xmlns:a16="http://schemas.microsoft.com/office/drawing/2014/main" id="{63864621-F233-514D-9769-D5F4AA443758}"/>
              </a:ext>
            </a:extLst>
          </p:cNvPr>
          <p:cNvSpPr txBox="1"/>
          <p:nvPr/>
        </p:nvSpPr>
        <p:spPr>
          <a:xfrm>
            <a:off x="0" y="6391926"/>
            <a:ext cx="12192000" cy="369332"/>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http://www.ascd.org/publications/educational-leadership/mar02/vol59/num06/Essential-Skills-for-New-Teachers.aspx </a:t>
            </a:r>
            <a:endParaRPr lang="en-US"/>
          </a:p>
        </p:txBody>
      </p:sp>
    </p:spTree>
    <p:extLst>
      <p:ext uri="{BB962C8B-B14F-4D97-AF65-F5344CB8AC3E}">
        <p14:creationId xmlns:p14="http://schemas.microsoft.com/office/powerpoint/2010/main" val="2491116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Bevelled 4">
            <a:extLst>
              <a:ext uri="{FF2B5EF4-FFF2-40B4-BE49-F238E27FC236}">
                <a16:creationId xmlns:a16="http://schemas.microsoft.com/office/drawing/2014/main" id="{58473536-E8D0-2C48-848E-0E396B05D113}"/>
              </a:ext>
            </a:extLst>
          </p:cNvPr>
          <p:cNvSpPr/>
          <p:nvPr/>
        </p:nvSpPr>
        <p:spPr>
          <a:xfrm>
            <a:off x="2712431" y="172054"/>
            <a:ext cx="6763248" cy="2074291"/>
          </a:xfrm>
          <a:prstGeom prst="bevel">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A72B2-DCC2-B140-B1D5-FAAE35C13A7C}"/>
              </a:ext>
            </a:extLst>
          </p:cNvPr>
          <p:cNvSpPr>
            <a:spLocks noGrp="1"/>
          </p:cNvSpPr>
          <p:nvPr>
            <p:ph type="title"/>
          </p:nvPr>
        </p:nvSpPr>
        <p:spPr>
          <a:xfrm>
            <a:off x="3260854" y="364780"/>
            <a:ext cx="5666403" cy="1609529"/>
          </a:xfrm>
        </p:spPr>
        <p:txBody>
          <a:bodyPr>
            <a:normAutofit fontScale="90000"/>
          </a:bodyPr>
          <a:lstStyle/>
          <a:p>
            <a:pPr algn="ctr"/>
            <a:r>
              <a:rPr lang="en-US" b="1" u="sng">
                <a:latin typeface="Arial" panose="020B0604020202020204" pitchFamily="34" charset="0"/>
                <a:cs typeface="Arial" panose="020B0604020202020204" pitchFamily="34" charset="0"/>
              </a:rPr>
              <a:t>Organisation skills </a:t>
            </a:r>
            <a:br>
              <a:rPr lang="en-US" b="1" u="sng">
                <a:latin typeface="Arial" panose="020B0604020202020204" pitchFamily="34" charset="0"/>
                <a:cs typeface="Arial" panose="020B0604020202020204" pitchFamily="34" charset="0"/>
              </a:rPr>
            </a:br>
            <a:r>
              <a:rPr lang="en-US" b="1" u="sng">
                <a:latin typeface="Arial" panose="020B0604020202020204" pitchFamily="34" charset="0"/>
                <a:cs typeface="Arial" panose="020B0604020202020204" pitchFamily="34" charset="0"/>
              </a:rPr>
              <a:t>in </a:t>
            </a:r>
            <a:br>
              <a:rPr lang="en-US" b="1" u="sng">
                <a:latin typeface="Arial" panose="020B0604020202020204" pitchFamily="34" charset="0"/>
                <a:cs typeface="Arial" panose="020B0604020202020204" pitchFamily="34" charset="0"/>
              </a:rPr>
            </a:br>
            <a:r>
              <a:rPr lang="en-US" b="1" u="sng">
                <a:latin typeface="Arial" panose="020B0604020202020204" pitchFamily="34" charset="0"/>
                <a:cs typeface="Arial" panose="020B0604020202020204" pitchFamily="34" charset="0"/>
              </a:rPr>
              <a:t>personal development</a:t>
            </a:r>
          </a:p>
        </p:txBody>
      </p:sp>
      <p:sp>
        <p:nvSpPr>
          <p:cNvPr id="4" name="TextBox 3">
            <a:extLst>
              <a:ext uri="{FF2B5EF4-FFF2-40B4-BE49-F238E27FC236}">
                <a16:creationId xmlns:a16="http://schemas.microsoft.com/office/drawing/2014/main" id="{6EE06A0A-CC9D-C544-B726-11E977747757}"/>
              </a:ext>
            </a:extLst>
          </p:cNvPr>
          <p:cNvSpPr txBox="1"/>
          <p:nvPr/>
        </p:nvSpPr>
        <p:spPr>
          <a:xfrm>
            <a:off x="5179656" y="2246345"/>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AB4803F-90B9-324E-A050-F95A31CA29FE}"/>
              </a:ext>
            </a:extLst>
          </p:cNvPr>
          <p:cNvSpPr txBox="1"/>
          <p:nvPr/>
        </p:nvSpPr>
        <p:spPr>
          <a:xfrm>
            <a:off x="2712431" y="2916020"/>
            <a:ext cx="7481012" cy="2862322"/>
          </a:xfrm>
          <a:prstGeom prst="rect">
            <a:avLst/>
          </a:prstGeom>
          <a:noFill/>
        </p:spPr>
        <p:txBody>
          <a:bodyPr wrap="square" rtlCol="0">
            <a:spAutoFit/>
          </a:bodyPr>
          <a:lstStyle/>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Self Regulation</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Attention and Concentration</a:t>
            </a:r>
          </a:p>
          <a:p>
            <a:pPr marL="571500" indent="-571500" algn="l">
              <a:buFont typeface="Arial" panose="020B0604020202020204" pitchFamily="34" charset="0"/>
              <a:buChar char="•"/>
            </a:pPr>
            <a:endParaRPr lang="en-US" sz="3600">
              <a:latin typeface="Arial" panose="020B0604020202020204" pitchFamily="34" charset="0"/>
              <a:cs typeface="Arial" panose="020B0604020202020204" pitchFamily="34" charset="0"/>
            </a:endParaRPr>
          </a:p>
          <a:p>
            <a:pPr marL="571500" indent="-571500" algn="l">
              <a:buFont typeface="Arial" panose="020B0604020202020204" pitchFamily="34" charset="0"/>
              <a:buChar char="•"/>
            </a:pPr>
            <a:r>
              <a:rPr lang="en-US" sz="3600">
                <a:latin typeface="Arial" panose="020B0604020202020204" pitchFamily="34" charset="0"/>
                <a:cs typeface="Arial" panose="020B0604020202020204" pitchFamily="34" charset="0"/>
              </a:rPr>
              <a:t>Motivation</a:t>
            </a:r>
          </a:p>
        </p:txBody>
      </p:sp>
      <p:pic>
        <p:nvPicPr>
          <p:cNvPr id="9" name="Picture 9">
            <a:extLst>
              <a:ext uri="{FF2B5EF4-FFF2-40B4-BE49-F238E27FC236}">
                <a16:creationId xmlns:a16="http://schemas.microsoft.com/office/drawing/2014/main" id="{51213B97-3519-FA46-96E8-DFAE094094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958" y="364780"/>
            <a:ext cx="2017262" cy="1384721"/>
          </a:xfrm>
          <a:prstGeom prst="rect">
            <a:avLst/>
          </a:prstGeom>
        </p:spPr>
      </p:pic>
      <p:pic>
        <p:nvPicPr>
          <p:cNvPr id="11" name="Picture 11">
            <a:extLst>
              <a:ext uri="{FF2B5EF4-FFF2-40B4-BE49-F238E27FC236}">
                <a16:creationId xmlns:a16="http://schemas.microsoft.com/office/drawing/2014/main" id="{A12A1CAD-D68B-434F-B192-A20EC9A23C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25047" y="4809744"/>
            <a:ext cx="2952750" cy="1552575"/>
          </a:xfrm>
          <a:prstGeom prst="rect">
            <a:avLst/>
          </a:prstGeom>
        </p:spPr>
      </p:pic>
      <p:pic>
        <p:nvPicPr>
          <p:cNvPr id="13" name="Picture 13">
            <a:extLst>
              <a:ext uri="{FF2B5EF4-FFF2-40B4-BE49-F238E27FC236}">
                <a16:creationId xmlns:a16="http://schemas.microsoft.com/office/drawing/2014/main" id="{08C5F5DF-F54C-A543-9354-6A7F5734DE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03416" y="2460934"/>
            <a:ext cx="2882520" cy="1614211"/>
          </a:xfrm>
          <a:prstGeom prst="rect">
            <a:avLst/>
          </a:prstGeom>
        </p:spPr>
      </p:pic>
      <p:pic>
        <p:nvPicPr>
          <p:cNvPr id="15" name="Picture 15">
            <a:extLst>
              <a:ext uri="{FF2B5EF4-FFF2-40B4-BE49-F238E27FC236}">
                <a16:creationId xmlns:a16="http://schemas.microsoft.com/office/drawing/2014/main" id="{398B5056-FBF3-9743-9ED3-26A5671DD0F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4809744"/>
            <a:ext cx="2176272" cy="2048256"/>
          </a:xfrm>
          <a:prstGeom prst="rect">
            <a:avLst/>
          </a:prstGeom>
        </p:spPr>
      </p:pic>
      <p:sp>
        <p:nvSpPr>
          <p:cNvPr id="3" name="TextBox 2">
            <a:extLst>
              <a:ext uri="{FF2B5EF4-FFF2-40B4-BE49-F238E27FC236}">
                <a16:creationId xmlns:a16="http://schemas.microsoft.com/office/drawing/2014/main" id="{EC9B625A-0C9D-3142-A9A7-68962B1F0E9C}"/>
              </a:ext>
            </a:extLst>
          </p:cNvPr>
          <p:cNvSpPr txBox="1"/>
          <p:nvPr/>
        </p:nvSpPr>
        <p:spPr>
          <a:xfrm>
            <a:off x="2438220" y="6363689"/>
            <a:ext cx="9020355" cy="369332"/>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https://childdevelopment.com.au/areas-of-concern/organisation/organisation-skills/ </a:t>
            </a:r>
            <a:endParaRPr lang="en-US"/>
          </a:p>
        </p:txBody>
      </p:sp>
    </p:spTree>
    <p:extLst>
      <p:ext uri="{BB962C8B-B14F-4D97-AF65-F5344CB8AC3E}">
        <p14:creationId xmlns:p14="http://schemas.microsoft.com/office/powerpoint/2010/main" val="718134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Arrow: Up 11">
            <a:extLst>
              <a:ext uri="{FF2B5EF4-FFF2-40B4-BE49-F238E27FC236}">
                <a16:creationId xmlns:a16="http://schemas.microsoft.com/office/drawing/2014/main" id="{6DE00199-DC22-C147-AECE-86C4D6FB7E25}"/>
              </a:ext>
            </a:extLst>
          </p:cNvPr>
          <p:cNvSpPr/>
          <p:nvPr/>
        </p:nvSpPr>
        <p:spPr>
          <a:xfrm rot="16200000">
            <a:off x="3736928" y="3543531"/>
            <a:ext cx="969264" cy="1956816"/>
          </a:xfrm>
          <a:prstGeom prst="up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Up 10">
            <a:extLst>
              <a:ext uri="{FF2B5EF4-FFF2-40B4-BE49-F238E27FC236}">
                <a16:creationId xmlns:a16="http://schemas.microsoft.com/office/drawing/2014/main" id="{AE95E45E-48E0-A543-954C-D42500174440}"/>
              </a:ext>
            </a:extLst>
          </p:cNvPr>
          <p:cNvSpPr/>
          <p:nvPr/>
        </p:nvSpPr>
        <p:spPr>
          <a:xfrm rot="5400000">
            <a:off x="7612047" y="3543531"/>
            <a:ext cx="969264" cy="1956816"/>
          </a:xfrm>
          <a:prstGeom prst="up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Up 9">
            <a:extLst>
              <a:ext uri="{FF2B5EF4-FFF2-40B4-BE49-F238E27FC236}">
                <a16:creationId xmlns:a16="http://schemas.microsoft.com/office/drawing/2014/main" id="{BFEA4D80-680C-564E-B70D-6A2EA6F2C56F}"/>
              </a:ext>
            </a:extLst>
          </p:cNvPr>
          <p:cNvSpPr/>
          <p:nvPr/>
        </p:nvSpPr>
        <p:spPr>
          <a:xfrm>
            <a:off x="5611366" y="2588941"/>
            <a:ext cx="969264" cy="1956816"/>
          </a:xfrm>
          <a:prstGeom prst="upArrow">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Bevelled 3">
            <a:extLst>
              <a:ext uri="{FF2B5EF4-FFF2-40B4-BE49-F238E27FC236}">
                <a16:creationId xmlns:a16="http://schemas.microsoft.com/office/drawing/2014/main" id="{E9984D3F-9D3D-F64E-A334-D4463C4BE071}"/>
              </a:ext>
            </a:extLst>
          </p:cNvPr>
          <p:cNvSpPr/>
          <p:nvPr/>
        </p:nvSpPr>
        <p:spPr>
          <a:xfrm>
            <a:off x="4508630" y="151623"/>
            <a:ext cx="3174740" cy="1003040"/>
          </a:xfrm>
          <a:prstGeom prst="bevel">
            <a:avLst/>
          </a:prstGeom>
          <a:solidFill>
            <a:srgbClr val="FFFF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271BC-BD70-3F41-A740-148BA22F0AE6}"/>
              </a:ext>
            </a:extLst>
          </p:cNvPr>
          <p:cNvSpPr>
            <a:spLocks noGrp="1"/>
          </p:cNvSpPr>
          <p:nvPr>
            <p:ph type="title"/>
          </p:nvPr>
        </p:nvSpPr>
        <p:spPr>
          <a:xfrm>
            <a:off x="4508630" y="151623"/>
            <a:ext cx="3174740" cy="899540"/>
          </a:xfrm>
        </p:spPr>
        <p:txBody>
          <a:bodyPr>
            <a:normAutofit fontScale="90000"/>
          </a:bodyPr>
          <a:lstStyle/>
          <a:p>
            <a:pPr algn="ctr"/>
            <a:r>
              <a:rPr lang="en-US" b="1" u="sng">
                <a:solidFill>
                  <a:schemeClr val="bg1"/>
                </a:solidFill>
                <a:latin typeface="Arial" panose="020B0604020202020204" pitchFamily="34" charset="0"/>
                <a:cs typeface="Arial" panose="020B0604020202020204" pitchFamily="34" charset="0"/>
              </a:rPr>
              <a:t>Conclusion</a:t>
            </a:r>
          </a:p>
        </p:txBody>
      </p:sp>
      <p:pic>
        <p:nvPicPr>
          <p:cNvPr id="5" name="Picture 5">
            <a:extLst>
              <a:ext uri="{FF2B5EF4-FFF2-40B4-BE49-F238E27FC236}">
                <a16:creationId xmlns:a16="http://schemas.microsoft.com/office/drawing/2014/main" id="{BDB5B383-454A-A647-8AAD-B6A9D59E74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9650" y="3533478"/>
            <a:ext cx="2372697" cy="1976922"/>
          </a:xfrm>
          <a:prstGeom prst="rect">
            <a:avLst/>
          </a:prstGeom>
        </p:spPr>
      </p:pic>
      <p:sp>
        <p:nvSpPr>
          <p:cNvPr id="7" name="TextBox 6">
            <a:extLst>
              <a:ext uri="{FF2B5EF4-FFF2-40B4-BE49-F238E27FC236}">
                <a16:creationId xmlns:a16="http://schemas.microsoft.com/office/drawing/2014/main" id="{090F01FB-F72F-5B40-A721-5537112E9E5A}"/>
              </a:ext>
            </a:extLst>
          </p:cNvPr>
          <p:cNvSpPr txBox="1"/>
          <p:nvPr/>
        </p:nvSpPr>
        <p:spPr>
          <a:xfrm>
            <a:off x="3671303" y="1347600"/>
            <a:ext cx="4849392" cy="1200329"/>
          </a:xfrm>
          <a:prstGeom prst="rect">
            <a:avLst/>
          </a:prstGeom>
          <a:noFill/>
        </p:spPr>
        <p:txBody>
          <a:bodyPr wrap="square" rtlCol="0">
            <a:spAutoFit/>
          </a:bodyPr>
          <a:lstStyle/>
          <a:p>
            <a:pPr algn="l"/>
            <a:r>
              <a:rPr lang="en-GB" sz="3600" b="0" i="0">
                <a:effectLst/>
                <a:latin typeface="Arial" panose="020B0604020202020204" pitchFamily="34" charset="0"/>
              </a:rPr>
              <a:t>Everyone can develop and improve the</a:t>
            </a:r>
            <a:r>
              <a:rPr lang="en-US" sz="3600" b="0" i="0">
                <a:effectLst/>
                <a:latin typeface="Arial" panose="020B0604020202020204" pitchFamily="34" charset="0"/>
              </a:rPr>
              <a:t>ir</a:t>
            </a:r>
            <a:r>
              <a:rPr lang="en-GB" sz="3600" b="0" i="0">
                <a:effectLst/>
                <a:latin typeface="Arial" panose="020B0604020202020204" pitchFamily="34" charset="0"/>
              </a:rPr>
              <a:t> skills</a:t>
            </a:r>
            <a:endParaRPr lang="en-US" sz="3600"/>
          </a:p>
        </p:txBody>
      </p:sp>
      <p:sp>
        <p:nvSpPr>
          <p:cNvPr id="8" name="TextBox 7">
            <a:extLst>
              <a:ext uri="{FF2B5EF4-FFF2-40B4-BE49-F238E27FC236}">
                <a16:creationId xmlns:a16="http://schemas.microsoft.com/office/drawing/2014/main" id="{51E381F0-0D29-E842-BBC9-00E39B53F2CE}"/>
              </a:ext>
            </a:extLst>
          </p:cNvPr>
          <p:cNvSpPr txBox="1"/>
          <p:nvPr/>
        </p:nvSpPr>
        <p:spPr>
          <a:xfrm>
            <a:off x="9372211" y="3367777"/>
            <a:ext cx="2459782" cy="2308324"/>
          </a:xfrm>
          <a:prstGeom prst="rect">
            <a:avLst/>
          </a:prstGeom>
          <a:noFill/>
        </p:spPr>
        <p:txBody>
          <a:bodyPr wrap="square" rtlCol="0">
            <a:spAutoFit/>
          </a:bodyPr>
          <a:lstStyle/>
          <a:p>
            <a:pPr algn="l"/>
            <a:r>
              <a:rPr lang="en-US" sz="3600">
                <a:latin typeface="Arial" panose="020B0604020202020204" pitchFamily="34" charset="0"/>
              </a:rPr>
              <a:t>It can make you f</a:t>
            </a:r>
            <a:r>
              <a:rPr lang="en-GB" sz="3600" b="0" i="0">
                <a:effectLst/>
                <a:latin typeface="Arial" panose="020B0604020202020204" pitchFamily="34" charset="0"/>
              </a:rPr>
              <a:t>eel more in control</a:t>
            </a:r>
            <a:r>
              <a:rPr lang="en-US" sz="3600" b="0" i="0">
                <a:effectLst/>
                <a:latin typeface="Arial" panose="020B0604020202020204" pitchFamily="34" charset="0"/>
              </a:rPr>
              <a:t>.</a:t>
            </a:r>
            <a:endParaRPr lang="en-US" sz="3600"/>
          </a:p>
        </p:txBody>
      </p:sp>
      <p:sp>
        <p:nvSpPr>
          <p:cNvPr id="9" name="TextBox 8">
            <a:extLst>
              <a:ext uri="{FF2B5EF4-FFF2-40B4-BE49-F238E27FC236}">
                <a16:creationId xmlns:a16="http://schemas.microsoft.com/office/drawing/2014/main" id="{F84D6003-9517-F94B-BDC7-17036F1C771F}"/>
              </a:ext>
            </a:extLst>
          </p:cNvPr>
          <p:cNvSpPr txBox="1"/>
          <p:nvPr/>
        </p:nvSpPr>
        <p:spPr>
          <a:xfrm>
            <a:off x="267854" y="3090777"/>
            <a:ext cx="3425209" cy="2862322"/>
          </a:xfrm>
          <a:prstGeom prst="rect">
            <a:avLst/>
          </a:prstGeom>
          <a:noFill/>
        </p:spPr>
        <p:txBody>
          <a:bodyPr wrap="square" rtlCol="0">
            <a:spAutoFit/>
          </a:bodyPr>
          <a:lstStyle/>
          <a:p>
            <a:pPr algn="l"/>
            <a:r>
              <a:rPr lang="en-US" sz="3600">
                <a:latin typeface="Arial" panose="020B0604020202020204" pitchFamily="34" charset="0"/>
                <a:cs typeface="Arial" panose="020B0604020202020204" pitchFamily="34" charset="0"/>
              </a:rPr>
              <a:t>Mastering these skills can help relieve stress and anxiety.</a:t>
            </a:r>
          </a:p>
        </p:txBody>
      </p:sp>
      <p:pic>
        <p:nvPicPr>
          <p:cNvPr id="13" name="Picture 13">
            <a:extLst>
              <a:ext uri="{FF2B5EF4-FFF2-40B4-BE49-F238E27FC236}">
                <a16:creationId xmlns:a16="http://schemas.microsoft.com/office/drawing/2014/main" id="{EC533297-7D92-1340-A04E-B92510C87C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20695" y="151320"/>
            <a:ext cx="3494163" cy="2465880"/>
          </a:xfrm>
          <a:prstGeom prst="rect">
            <a:avLst/>
          </a:prstGeom>
        </p:spPr>
      </p:pic>
      <p:pic>
        <p:nvPicPr>
          <p:cNvPr id="15" name="Picture 15">
            <a:extLst>
              <a:ext uri="{FF2B5EF4-FFF2-40B4-BE49-F238E27FC236}">
                <a16:creationId xmlns:a16="http://schemas.microsoft.com/office/drawing/2014/main" id="{DE7CC89B-CEC2-9F4B-A074-A428FB9E96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356" y="670112"/>
            <a:ext cx="2169622" cy="1354975"/>
          </a:xfrm>
          <a:prstGeom prst="rect">
            <a:avLst/>
          </a:prstGeom>
        </p:spPr>
      </p:pic>
      <p:sp>
        <p:nvSpPr>
          <p:cNvPr id="3" name="TextBox 2">
            <a:extLst>
              <a:ext uri="{FF2B5EF4-FFF2-40B4-BE49-F238E27FC236}">
                <a16:creationId xmlns:a16="http://schemas.microsoft.com/office/drawing/2014/main" id="{A623324A-9A8F-D242-A76C-AC49A6B5087E}"/>
              </a:ext>
            </a:extLst>
          </p:cNvPr>
          <p:cNvSpPr txBox="1"/>
          <p:nvPr/>
        </p:nvSpPr>
        <p:spPr>
          <a:xfrm>
            <a:off x="2457710" y="6334344"/>
            <a:ext cx="10451319" cy="369332"/>
          </a:xfrm>
          <a:prstGeom prst="rect">
            <a:avLst/>
          </a:prstGeom>
          <a:noFill/>
        </p:spPr>
        <p:txBody>
          <a:bodyPr wrap="square" rtlCol="0">
            <a:spAutoFit/>
          </a:bodyPr>
          <a:lstStyle/>
          <a:p>
            <a:pPr algn="l"/>
            <a:r>
              <a:rPr lang="en-GB" sz="1800">
                <a:effectLst/>
                <a:latin typeface="Arial" panose="020B0604020202020204" pitchFamily="34" charset="0"/>
                <a:ea typeface="Times New Roman" panose="02020603050405020304" pitchFamily="18" charset="0"/>
              </a:rPr>
              <a:t>https://www.strath.ac.uk/seesdirectorate/studentupdates/oct2015studyskills/ </a:t>
            </a:r>
            <a:endParaRPr lang="en-US"/>
          </a:p>
        </p:txBody>
      </p:sp>
    </p:spTree>
    <p:extLst>
      <p:ext uri="{BB962C8B-B14F-4D97-AF65-F5344CB8AC3E}">
        <p14:creationId xmlns:p14="http://schemas.microsoft.com/office/powerpoint/2010/main" val="1276507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Bevelled 3">
            <a:extLst>
              <a:ext uri="{FF2B5EF4-FFF2-40B4-BE49-F238E27FC236}">
                <a16:creationId xmlns:a16="http://schemas.microsoft.com/office/drawing/2014/main" id="{C0CBEAD4-1279-854C-AD33-F57CC78158F4}"/>
              </a:ext>
            </a:extLst>
          </p:cNvPr>
          <p:cNvSpPr/>
          <p:nvPr/>
        </p:nvSpPr>
        <p:spPr>
          <a:xfrm>
            <a:off x="4446370" y="104969"/>
            <a:ext cx="3299258" cy="886409"/>
          </a:xfrm>
          <a:prstGeom prst="beve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71687-0CF3-2646-835F-2644F3B86F24}"/>
              </a:ext>
            </a:extLst>
          </p:cNvPr>
          <p:cNvSpPr>
            <a:spLocks noGrp="1"/>
          </p:cNvSpPr>
          <p:nvPr>
            <p:ph type="title"/>
          </p:nvPr>
        </p:nvSpPr>
        <p:spPr>
          <a:xfrm>
            <a:off x="4642757" y="104969"/>
            <a:ext cx="2906485" cy="886409"/>
          </a:xfrm>
        </p:spPr>
        <p:txBody>
          <a:bodyPr>
            <a:normAutofit fontScale="90000"/>
          </a:bodyPr>
          <a:lstStyle/>
          <a:p>
            <a:pPr algn="ctr"/>
            <a:r>
              <a:rPr lang="en-US" b="1" u="sng">
                <a:latin typeface="Arial" panose="020B0604020202020204" pitchFamily="34" charset="0"/>
                <a:cs typeface="Arial" panose="020B0604020202020204" pitchFamily="34" charset="0"/>
              </a:rPr>
              <a:t>Reference:</a:t>
            </a:r>
          </a:p>
        </p:txBody>
      </p:sp>
      <p:sp>
        <p:nvSpPr>
          <p:cNvPr id="5" name="TextBox 4">
            <a:extLst>
              <a:ext uri="{FF2B5EF4-FFF2-40B4-BE49-F238E27FC236}">
                <a16:creationId xmlns:a16="http://schemas.microsoft.com/office/drawing/2014/main" id="{1750D153-7692-6F48-9AAA-ECE7CE2C576E}"/>
              </a:ext>
            </a:extLst>
          </p:cNvPr>
          <p:cNvSpPr txBox="1"/>
          <p:nvPr/>
        </p:nvSpPr>
        <p:spPr>
          <a:xfrm>
            <a:off x="373223" y="1201316"/>
            <a:ext cx="11161745" cy="369332"/>
          </a:xfrm>
          <a:prstGeom prst="rect">
            <a:avLst/>
          </a:prstGeom>
          <a:noFill/>
        </p:spPr>
        <p:txBody>
          <a:bodyPr wrap="square" rtlCol="0">
            <a:spAutoFit/>
          </a:bodyPr>
          <a:lstStyle/>
          <a:p>
            <a:pPr algn="l"/>
            <a:endParaRPr lang="en-US">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B46D80-8FE7-8446-94F1-101EF6B4D40C}"/>
              </a:ext>
            </a:extLst>
          </p:cNvPr>
          <p:cNvSpPr txBox="1"/>
          <p:nvPr/>
        </p:nvSpPr>
        <p:spPr>
          <a:xfrm>
            <a:off x="0" y="991378"/>
            <a:ext cx="12192000" cy="6278642"/>
          </a:xfrm>
          <a:prstGeom prst="rect">
            <a:avLst/>
          </a:prstGeom>
          <a:noFill/>
        </p:spPr>
        <p:txBody>
          <a:bodyPr wrap="square" rtlCol="0">
            <a:spAutoFit/>
          </a:bodyPr>
          <a:lstStyle/>
          <a:p>
            <a:pPr algn="l"/>
            <a:r>
              <a:rPr lang="en-GB" sz="1600" i="1">
                <a:effectLst/>
                <a:latin typeface="Arial" panose="020B0604020202020204" pitchFamily="34" charset="0"/>
                <a:ea typeface="Times New Roman" panose="02020603050405020304" pitchFamily="18" charset="0"/>
                <a:cs typeface="Arial" panose="020B0604020202020204" pitchFamily="34" charset="0"/>
              </a:rPr>
              <a:t>13- Study Skills- Building Confidence (2018)</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https://www.tes.com/teaching-resource/13-study-skills-building-confidence-11818068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i="1">
                <a:effectLst/>
                <a:latin typeface="Arial" panose="020B0604020202020204" pitchFamily="34" charset="0"/>
                <a:ea typeface="Times New Roman" panose="02020603050405020304" pitchFamily="18" charset="0"/>
                <a:cs typeface="Arial" panose="020B0604020202020204" pitchFamily="34" charset="0"/>
              </a:rPr>
              <a:t>16 Best Ways To Improve Non Verbal Communication At Work (2018)</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https://www.educba.com/improve-non-verbal-communication/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i="1">
                <a:effectLst/>
                <a:latin typeface="Arial" panose="020B0604020202020204" pitchFamily="34" charset="0"/>
                <a:ea typeface="Times New Roman" panose="02020603050405020304" pitchFamily="18" charset="0"/>
                <a:cs typeface="Arial" panose="020B0604020202020204" pitchFamily="34" charset="0"/>
              </a:rPr>
              <a:t>5 management skills you must master (2017)</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https://www.aim.com.au/blog/5-management-skills-you-must-master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i="1">
                <a:effectLst/>
                <a:latin typeface="Arial" panose="020B0604020202020204" pitchFamily="34" charset="0"/>
                <a:ea typeface="Times New Roman" panose="02020603050405020304" pitchFamily="18" charset="0"/>
                <a:cs typeface="Arial" panose="020B0604020202020204" pitchFamily="34" charset="0"/>
              </a:rPr>
              <a:t>Access to HE Online Study Options (2019)</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https://www.laser-awards.org.uk/access-to-higher-education/for-centres/access-to-he-online-study-options/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a:effectLst/>
                <a:latin typeface="Arial" panose="020B0604020202020204" pitchFamily="34" charset="0"/>
                <a:ea typeface="Times New Roman" panose="02020603050405020304" pitchFamily="18" charset="0"/>
                <a:cs typeface="Arial" panose="020B0604020202020204" pitchFamily="34" charset="0"/>
              </a:rPr>
              <a:t>Barry, F. (2015). </a:t>
            </a:r>
            <a:r>
              <a:rPr lang="en-GB" sz="1600" i="1">
                <a:effectLst/>
                <a:latin typeface="Arial" panose="020B0604020202020204" pitchFamily="34" charset="0"/>
                <a:ea typeface="Times New Roman" panose="02020603050405020304" pitchFamily="18" charset="0"/>
                <a:cs typeface="Arial" panose="020B0604020202020204" pitchFamily="34" charset="0"/>
              </a:rPr>
              <a:t>Communicating in the classroom: building confidence.</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https://www.telegraph.co.uk/education/educationadvice/11527799/Communicating-in-the-classroom-building-confidence.html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a:effectLst/>
                <a:latin typeface="Arial" panose="020B0604020202020204" pitchFamily="34" charset="0"/>
                <a:ea typeface="Times New Roman" panose="02020603050405020304" pitchFamily="18" charset="0"/>
                <a:cs typeface="Arial" panose="020B0604020202020204" pitchFamily="34" charset="0"/>
              </a:rPr>
              <a:t>Bosworth, P. (2016). </a:t>
            </a:r>
            <a:r>
              <a:rPr lang="en-GB" sz="1600" i="1">
                <a:effectLst/>
                <a:latin typeface="Arial" panose="020B0604020202020204" pitchFamily="34" charset="0"/>
                <a:ea typeface="Times New Roman" panose="02020603050405020304" pitchFamily="18" charset="0"/>
                <a:cs typeface="Arial" panose="020B0604020202020204" pitchFamily="34" charset="0"/>
              </a:rPr>
              <a:t>The Power of Good Communication in the Workplace.</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https://leadershipchoice.com/power-good-communication-workplace/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a:effectLst/>
                <a:latin typeface="Arial" panose="020B0604020202020204" pitchFamily="34" charset="0"/>
                <a:ea typeface="Times New Roman" panose="02020603050405020304" pitchFamily="18" charset="0"/>
                <a:cs typeface="Arial" panose="020B0604020202020204" pitchFamily="34" charset="0"/>
              </a:rPr>
              <a:t>Egeland, B. (2013). </a:t>
            </a:r>
            <a:r>
              <a:rPr lang="en-GB" sz="1600" i="1">
                <a:effectLst/>
                <a:latin typeface="Arial" panose="020B0604020202020204" pitchFamily="34" charset="0"/>
                <a:ea typeface="Times New Roman" panose="02020603050405020304" pitchFamily="18" charset="0"/>
                <a:cs typeface="Arial" panose="020B0604020202020204" pitchFamily="34" charset="0"/>
              </a:rPr>
              <a:t>TOP 10 SOFT SKILLS FOR PROJECT MANAGERS - PART 1.</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https://www.projectsmart.co.uk/top-10-soft-skills-for-project-managers-part-1.php (Accessed: 15/12/19)</a:t>
            </a:r>
            <a:endParaRPr lang="en-US" sz="160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1600">
              <a:effectLst/>
              <a:latin typeface="Arial" panose="020B0604020202020204" pitchFamily="34" charset="0"/>
              <a:ea typeface="Times New Roman" panose="02020603050405020304" pitchFamily="18" charset="0"/>
              <a:cs typeface="Arial" panose="020B0604020202020204" pitchFamily="34" charset="0"/>
            </a:endParaRPr>
          </a:p>
          <a:p>
            <a:pPr algn="l"/>
            <a:r>
              <a:rPr lang="en-GB" sz="1600">
                <a:effectLst/>
                <a:latin typeface="Arial" panose="020B0604020202020204" pitchFamily="34" charset="0"/>
                <a:ea typeface="Times New Roman" panose="02020603050405020304" pitchFamily="18" charset="0"/>
                <a:cs typeface="Arial" panose="020B0604020202020204" pitchFamily="34" charset="0"/>
              </a:rPr>
              <a:t>Ferrazzi, K. (2014). </a:t>
            </a:r>
            <a:r>
              <a:rPr lang="en-GB" sz="1600" i="1">
                <a:effectLst/>
                <a:latin typeface="Arial" panose="020B0604020202020204" pitchFamily="34" charset="0"/>
                <a:ea typeface="Times New Roman" panose="02020603050405020304" pitchFamily="18" charset="0"/>
                <a:cs typeface="Arial" panose="020B0604020202020204" pitchFamily="34" charset="0"/>
              </a:rPr>
              <a:t>Getting Virtual Teams Right.</a:t>
            </a:r>
            <a:r>
              <a:rPr lang="en-GB" sz="1600">
                <a:effectLst/>
                <a:latin typeface="Arial" panose="020B0604020202020204" pitchFamily="34" charset="0"/>
                <a:ea typeface="Times New Roman" panose="02020603050405020304" pitchFamily="18" charset="0"/>
                <a:cs typeface="Arial" panose="020B0604020202020204" pitchFamily="34" charset="0"/>
              </a:rPr>
              <a:t> (online) Available at: https://hbr.org/2014/12/getting-virtual-teams-right (Accessed: 15/12/19)</a:t>
            </a:r>
          </a:p>
          <a:p>
            <a:pPr algn="l"/>
            <a:endParaRPr lang="en-US"/>
          </a:p>
        </p:txBody>
      </p:sp>
    </p:spTree>
    <p:extLst>
      <p:ext uri="{BB962C8B-B14F-4D97-AF65-F5344CB8AC3E}">
        <p14:creationId xmlns:p14="http://schemas.microsoft.com/office/powerpoint/2010/main" val="3059806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0E6630B-EF67-8B4A-9F94-4D524045E15F}"/>
              </a:ext>
            </a:extLst>
          </p:cNvPr>
          <p:cNvSpPr>
            <a:spLocks noGrp="1"/>
          </p:cNvSpPr>
          <p:nvPr>
            <p:ph idx="1"/>
          </p:nvPr>
        </p:nvSpPr>
        <p:spPr>
          <a:xfrm>
            <a:off x="1" y="0"/>
            <a:ext cx="12192000" cy="6857999"/>
          </a:xfrm>
        </p:spPr>
        <p:txBody>
          <a:bodyPr/>
          <a:lstStyle/>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Freiberg, H. J. (2002). </a:t>
            </a:r>
            <a:r>
              <a:rPr lang="en-GB" sz="1800" i="1">
                <a:effectLst/>
                <a:latin typeface="Arial" panose="020B0604020202020204" pitchFamily="34" charset="0"/>
                <a:ea typeface="Times New Roman" panose="02020603050405020304" pitchFamily="18" charset="0"/>
                <a:cs typeface="Arial" panose="020B0604020202020204" pitchFamily="34" charset="0"/>
              </a:rPr>
              <a:t>Skills for New Teachers</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http://www.ascd.org/publications/educational-leadership/mar02/vol59/num06/Essential-Skills-for-New-Teachers.aspx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Grant, W. (2019). </a:t>
            </a:r>
            <a:r>
              <a:rPr lang="en-GB" sz="1800" i="1">
                <a:effectLst/>
                <a:latin typeface="Arial" panose="020B0604020202020204" pitchFamily="34" charset="0"/>
                <a:ea typeface="Times New Roman" panose="02020603050405020304" pitchFamily="18" charset="0"/>
                <a:cs typeface="Arial" panose="020B0604020202020204" pitchFamily="34" charset="0"/>
              </a:rPr>
              <a:t>Mitigating the Downsides of Remote Work.</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https://simpleprogrammer.com/downsides-of-remote-work/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Jackson, J. (2018). </a:t>
            </a:r>
            <a:r>
              <a:rPr lang="en-GB" sz="1800" i="1">
                <a:effectLst/>
                <a:latin typeface="Arial" panose="020B0604020202020204" pitchFamily="34" charset="0"/>
                <a:ea typeface="Times New Roman" panose="02020603050405020304" pitchFamily="18" charset="0"/>
                <a:cs typeface="Arial" panose="020B0604020202020204" pitchFamily="34" charset="0"/>
              </a:rPr>
              <a:t>Top Ten Tips fo Authentic Communication at Work.</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https://janejacksoncoach.com/top-ten-tips-fo-authentic-communication-at-work/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Maclntosh, N. (2019). </a:t>
            </a:r>
            <a:r>
              <a:rPr lang="en-GB" sz="1800" i="1">
                <a:effectLst/>
                <a:latin typeface="Arial" panose="020B0604020202020204" pitchFamily="34" charset="0"/>
                <a:ea typeface="Times New Roman" panose="02020603050405020304" pitchFamily="18" charset="0"/>
                <a:cs typeface="Arial" panose="020B0604020202020204" pitchFamily="34" charset="0"/>
              </a:rPr>
              <a:t>Organizational Skills for Your Resume.</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https://www.monster.ca/career-advice/article/organizational-skills-resume-examples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Management skills (no date)</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http://reflectiveteaching.co.uk/books-and-resources/reflective-teaching/being-a-reflective-teacher/11-behaviour/further-reading10/management-skills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McKinnon, A. (2018). </a:t>
            </a:r>
            <a:r>
              <a:rPr lang="en-GB" sz="1800" i="1">
                <a:effectLst/>
                <a:latin typeface="Arial" panose="020B0604020202020204" pitchFamily="34" charset="0"/>
                <a:ea typeface="Times New Roman" panose="02020603050405020304" pitchFamily="18" charset="0"/>
                <a:cs typeface="Arial" panose="020B0604020202020204" pitchFamily="34" charset="0"/>
              </a:rPr>
              <a:t>Organisation Skills For Children In Late Primary Or High School.</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https://www.buildingblockstherapy.com.au/organisation-skills-for-children-in-late-primary-or-high-school/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Mistry, L. (2018). </a:t>
            </a:r>
            <a:r>
              <a:rPr lang="en-GB" sz="1800" i="1">
                <a:effectLst/>
                <a:latin typeface="Arial" panose="020B0604020202020204" pitchFamily="34" charset="0"/>
                <a:ea typeface="Times New Roman" panose="02020603050405020304" pitchFamily="18" charset="0"/>
                <a:cs typeface="Arial" panose="020B0604020202020204" pitchFamily="34" charset="0"/>
              </a:rPr>
              <a:t>To-Do Lists: Getting Organised</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https://www.youthemployment.org.uk/young-prof-article/getting-organised-2/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Naidu, P. (2015). </a:t>
            </a:r>
            <a:r>
              <a:rPr lang="en-GB" sz="1800" i="1">
                <a:effectLst/>
                <a:latin typeface="Arial" panose="020B0604020202020204" pitchFamily="34" charset="0"/>
                <a:ea typeface="Times New Roman" panose="02020603050405020304" pitchFamily="18" charset="0"/>
                <a:cs typeface="Arial" panose="020B0604020202020204" pitchFamily="34" charset="0"/>
              </a:rPr>
              <a:t>7 Community Managers Describe What Is Like Having A Crazy Day At Work.</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http://lighthouseinsights.in/community-manager-work.html/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Organisation Skills (2019)</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https://childdevelopment.com.au/areas-of-concern/organisation/organisation-skills/ (Accessed: 15/12/19)</a:t>
            </a:r>
          </a:p>
          <a:p>
            <a:endParaRPr lang="en-US"/>
          </a:p>
        </p:txBody>
      </p:sp>
    </p:spTree>
    <p:extLst>
      <p:ext uri="{BB962C8B-B14F-4D97-AF65-F5344CB8AC3E}">
        <p14:creationId xmlns:p14="http://schemas.microsoft.com/office/powerpoint/2010/main" val="3008776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F97FAB5-8C14-0748-8FFF-6B1FAC65E829}"/>
              </a:ext>
            </a:extLst>
          </p:cNvPr>
          <p:cNvSpPr>
            <a:spLocks noGrp="1"/>
          </p:cNvSpPr>
          <p:nvPr>
            <p:ph idx="1"/>
          </p:nvPr>
        </p:nvSpPr>
        <p:spPr>
          <a:xfrm>
            <a:off x="1" y="0"/>
            <a:ext cx="12192000" cy="6857999"/>
          </a:xfrm>
        </p:spPr>
        <p:txBody>
          <a:bodyPr>
            <a:normAutofit lnSpcReduction="10000"/>
          </a:bodyPr>
          <a:lstStyle/>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Organisational Skills - Fire and Rescue Service (2013)</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http://careerplanning18.blogspot.com/2013/12/organisational-skills-fire-and-rescue.html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Organisational skills and managing priorities (2019).</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https://www.active-talents.com/en/organisational-skills-and-managing-priorities-23-june-2017/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Organisational Skills Training Course (no date)</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https://www.istudy.org.uk/course/organisational-skills-training-course/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Organizational Skills and Competencies: Examples (2018)</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https://www.job-interview-site.com/organizational-skills-and-competencies-what-are-organizational-skills-examples.html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Personal management skills (e.g. Managing: time, stress, difficult people, meetings). (2017)</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https://www.healthknowledge.org.uk/public-health-textbook/organisation-management/5a-understanding-itd/personal-management-skills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Prozesky, D. R. (2019). </a:t>
            </a:r>
            <a:r>
              <a:rPr lang="en-GB" sz="1800" i="1">
                <a:effectLst/>
                <a:latin typeface="Arial" panose="020B0604020202020204" pitchFamily="34" charset="0"/>
                <a:ea typeface="Times New Roman" panose="02020603050405020304" pitchFamily="18" charset="0"/>
                <a:cs typeface="Arial" panose="020B0604020202020204" pitchFamily="34" charset="0"/>
              </a:rPr>
              <a:t>Communication and Effective Teaching</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https://www.ncbi.nlm.nih.gov/pmc/articles/PMC1705977/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Reynolds, L. (2019). </a:t>
            </a:r>
            <a:r>
              <a:rPr lang="en-GB" sz="1800" i="1">
                <a:effectLst/>
                <a:latin typeface="Arial" panose="020B0604020202020204" pitchFamily="34" charset="0"/>
                <a:ea typeface="Times New Roman" panose="02020603050405020304" pitchFamily="18" charset="0"/>
                <a:cs typeface="Arial" panose="020B0604020202020204" pitchFamily="34" charset="0"/>
              </a:rPr>
              <a:t>20 Ways To Provide Effective Feedback For Learning.</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https://www.teachthought.com/pedagogy/20-ways-to-provide-effective-feedback-for-learning/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Royalty-free stock vector, ID: 425017903, Work pyramid (2019).</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https://www.shutterstock.com/image-vector/work-pyramid-425017903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Study Skills and why you need to think about them (2015)</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https://www.strath.ac.uk/seesdirectorate/studentupdates/oct2015studyskills/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The CAD Manager at Work (2010)</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http://www.caddmanager.com/CMB/2010/08/the-cad-manager-at-work/ (Accessed: 15/12/19)</a:t>
            </a:r>
          </a:p>
          <a:p>
            <a:endParaRPr lang="en-US"/>
          </a:p>
        </p:txBody>
      </p:sp>
    </p:spTree>
    <p:extLst>
      <p:ext uri="{BB962C8B-B14F-4D97-AF65-F5344CB8AC3E}">
        <p14:creationId xmlns:p14="http://schemas.microsoft.com/office/powerpoint/2010/main" val="4275720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06C3861-95D2-C34E-A039-04FFE02039C7}"/>
              </a:ext>
            </a:extLst>
          </p:cNvPr>
          <p:cNvSpPr>
            <a:spLocks noGrp="1"/>
          </p:cNvSpPr>
          <p:nvPr>
            <p:ph idx="1"/>
          </p:nvPr>
        </p:nvSpPr>
        <p:spPr>
          <a:xfrm>
            <a:off x="0" y="0"/>
            <a:ext cx="12192000" cy="6858000"/>
          </a:xfrm>
        </p:spPr>
        <p:txBody>
          <a:bodyPr>
            <a:normAutofit/>
          </a:bodyPr>
          <a:lstStyle/>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The Importance of Communication at Work (2018)</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https://www.cloverhr.co.uk/the-importance-of-communication-at-work/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What are Management Skills? (2019).</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https://corporatefinanceinstitute.com/resources/careers/soft-skills/management-skills/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What is organisation? (no date).</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http://www.careers.manchester.ac.uk/findjobs/skills/organisation/ (Accessed: 15/12/19)</a:t>
            </a: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Wiese, E. (2018). </a:t>
            </a:r>
            <a:r>
              <a:rPr lang="en-GB" sz="1800" i="1">
                <a:effectLst/>
                <a:latin typeface="Arial" panose="020B0604020202020204" pitchFamily="34" charset="0"/>
                <a:ea typeface="Times New Roman" panose="02020603050405020304" pitchFamily="18" charset="0"/>
                <a:cs typeface="Arial" panose="020B0604020202020204" pitchFamily="34" charset="0"/>
              </a:rPr>
              <a:t>The Skills Gap is Real: How to Inspire Digital Literacy in an Organisation.</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https://www.cbronline.com/opinion/skills-gap-real-inspire-digital-literacy-organisation (Accessed: 15/12/19)</a:t>
            </a:r>
          </a:p>
          <a:p>
            <a:pPr marL="0" indent="0">
              <a:buNone/>
            </a:pPr>
            <a:r>
              <a:rPr lang="en-GB" sz="1800" i="1">
                <a:effectLst/>
                <a:latin typeface="Arial" panose="020B0604020202020204" pitchFamily="34" charset="0"/>
                <a:ea typeface="Times New Roman" panose="02020603050405020304" pitchFamily="18" charset="0"/>
                <a:cs typeface="Arial" panose="020B0604020202020204" pitchFamily="34" charset="0"/>
              </a:rPr>
              <a:t>Workplace Communication: Importance, Strategies &amp; Examples (2019).</a:t>
            </a:r>
            <a:r>
              <a:rPr lang="en-GB" sz="1800">
                <a:effectLst/>
                <a:latin typeface="Arial" panose="020B0604020202020204" pitchFamily="34" charset="0"/>
                <a:ea typeface="Times New Roman" panose="02020603050405020304" pitchFamily="18" charset="0"/>
                <a:cs typeface="Arial" panose="020B0604020202020204" pitchFamily="34" charset="0"/>
              </a:rPr>
              <a:t> (online) Available at: https://study.com/academy/lesson/workplace-communication-importance-strategies-examples.html (Accessed: 15/12/19)</a:t>
            </a:r>
          </a:p>
        </p:txBody>
      </p:sp>
    </p:spTree>
    <p:extLst>
      <p:ext uri="{BB962C8B-B14F-4D97-AF65-F5344CB8AC3E}">
        <p14:creationId xmlns:p14="http://schemas.microsoft.com/office/powerpoint/2010/main" val="10005657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Celestial</vt:lpstr>
      <vt:lpstr>Timothy K Leeder – 1901666  ECGE4001P</vt:lpstr>
      <vt:lpstr> </vt:lpstr>
      <vt:lpstr>Communication In work</vt:lpstr>
      <vt:lpstr>Communication in Education</vt:lpstr>
      <vt:lpstr>Communication in Personal Development</vt:lpstr>
      <vt:lpstr>Management In work</vt:lpstr>
      <vt:lpstr>Management Skills in Education </vt:lpstr>
      <vt:lpstr>Management in Personal Development</vt:lpstr>
      <vt:lpstr>Organisation in work</vt:lpstr>
      <vt:lpstr>Organisation skills in education</vt:lpstr>
      <vt:lpstr>Organisation skills  in  personal development</vt:lpstr>
      <vt:lpstr>Conclusion</vt:lpstr>
      <vt:lpstr>Reference: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Timothy K Leeder - 1901666</dc:title>
  <dc:creator>Timothy Leeder (1901666)</dc:creator>
  <cp:lastModifiedBy>Timothy Leeder (1901666)</cp:lastModifiedBy>
  <cp:revision>11</cp:revision>
  <dcterms:created xsi:type="dcterms:W3CDTF">2019-12-12T15:25:36Z</dcterms:created>
  <dcterms:modified xsi:type="dcterms:W3CDTF">2020-01-06T14:28:19Z</dcterms:modified>
</cp:coreProperties>
</file>