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61" r:id="rId2"/>
    <p:sldMasterId id="2147483674" r:id="rId3"/>
  </p:sldMasterIdLst>
  <p:notesMasterIdLst>
    <p:notesMasterId r:id="rId70"/>
  </p:notesMasterIdLst>
  <p:sldIdLst>
    <p:sldId id="256" r:id="rId4"/>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 id="273" r:id="rId21"/>
    <p:sldId id="274" r:id="rId22"/>
    <p:sldId id="275" r:id="rId23"/>
    <p:sldId id="276" r:id="rId24"/>
    <p:sldId id="277" r:id="rId25"/>
    <p:sldId id="278" r:id="rId26"/>
    <p:sldId id="279" r:id="rId27"/>
    <p:sldId id="280" r:id="rId28"/>
    <p:sldId id="281" r:id="rId29"/>
    <p:sldId id="282" r:id="rId30"/>
    <p:sldId id="283" r:id="rId31"/>
    <p:sldId id="284" r:id="rId32"/>
    <p:sldId id="285" r:id="rId33"/>
    <p:sldId id="286" r:id="rId34"/>
    <p:sldId id="287" r:id="rId35"/>
    <p:sldId id="288" r:id="rId36"/>
    <p:sldId id="289" r:id="rId37"/>
    <p:sldId id="290" r:id="rId38"/>
    <p:sldId id="291" r:id="rId39"/>
    <p:sldId id="292" r:id="rId40"/>
    <p:sldId id="293" r:id="rId41"/>
    <p:sldId id="294" r:id="rId42"/>
    <p:sldId id="295" r:id="rId43"/>
    <p:sldId id="296" r:id="rId44"/>
    <p:sldId id="297" r:id="rId45"/>
    <p:sldId id="298" r:id="rId46"/>
    <p:sldId id="299" r:id="rId47"/>
    <p:sldId id="300" r:id="rId48"/>
    <p:sldId id="301" r:id="rId49"/>
    <p:sldId id="302" r:id="rId50"/>
    <p:sldId id="303" r:id="rId51"/>
    <p:sldId id="304" r:id="rId52"/>
    <p:sldId id="305" r:id="rId53"/>
    <p:sldId id="306" r:id="rId54"/>
    <p:sldId id="307" r:id="rId55"/>
    <p:sldId id="308" r:id="rId56"/>
    <p:sldId id="309" r:id="rId57"/>
    <p:sldId id="310" r:id="rId58"/>
    <p:sldId id="311" r:id="rId59"/>
    <p:sldId id="312" r:id="rId60"/>
    <p:sldId id="313" r:id="rId61"/>
    <p:sldId id="314" r:id="rId62"/>
    <p:sldId id="315" r:id="rId63"/>
    <p:sldId id="316" r:id="rId64"/>
    <p:sldId id="317" r:id="rId65"/>
    <p:sldId id="318" r:id="rId66"/>
    <p:sldId id="319" r:id="rId67"/>
    <p:sldId id="320" r:id="rId68"/>
    <p:sldId id="321" r:id="rId69"/>
  </p:sldIdLst>
  <p:sldSz cx="9144000" cy="6858000" type="screen4x3"/>
  <p:notesSz cx="9372600" cy="7086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B2EEE7D-AB7F-4BD2-ABD3-97CF7AB489EC}" v="113" dt="2023-01-22T23:07:58.8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1" d="100"/>
          <a:sy n="101" d="100"/>
        </p:scale>
        <p:origin x="942"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3.xml"/><Relationship Id="rId21" Type="http://schemas.openxmlformats.org/officeDocument/2006/relationships/slide" Target="slides/slide18.xml"/><Relationship Id="rId42" Type="http://schemas.openxmlformats.org/officeDocument/2006/relationships/slide" Target="slides/slide39.xml"/><Relationship Id="rId47" Type="http://schemas.openxmlformats.org/officeDocument/2006/relationships/slide" Target="slides/slide44.xml"/><Relationship Id="rId63" Type="http://schemas.openxmlformats.org/officeDocument/2006/relationships/slide" Target="slides/slide60.xml"/><Relationship Id="rId68" Type="http://schemas.openxmlformats.org/officeDocument/2006/relationships/slide" Target="slides/slide65.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slide" Target="slides/slide50.xml"/><Relationship Id="rId58" Type="http://schemas.openxmlformats.org/officeDocument/2006/relationships/slide" Target="slides/slide55.xml"/><Relationship Id="rId66" Type="http://schemas.openxmlformats.org/officeDocument/2006/relationships/slide" Target="slides/slide63.xml"/><Relationship Id="rId74" Type="http://schemas.openxmlformats.org/officeDocument/2006/relationships/tableStyles" Target="tableStyles.xml"/><Relationship Id="rId5" Type="http://schemas.openxmlformats.org/officeDocument/2006/relationships/slide" Target="slides/slide2.xml"/><Relationship Id="rId61" Type="http://schemas.openxmlformats.org/officeDocument/2006/relationships/slide" Target="slides/slide58.xml"/><Relationship Id="rId19" Type="http://schemas.openxmlformats.org/officeDocument/2006/relationships/slide" Target="slides/slide1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slide" Target="slides/slide53.xml"/><Relationship Id="rId64" Type="http://schemas.openxmlformats.org/officeDocument/2006/relationships/slide" Target="slides/slide61.xml"/><Relationship Id="rId69" Type="http://schemas.openxmlformats.org/officeDocument/2006/relationships/slide" Target="slides/slide66.xml"/><Relationship Id="rId8" Type="http://schemas.openxmlformats.org/officeDocument/2006/relationships/slide" Target="slides/slide5.xml"/><Relationship Id="rId51" Type="http://schemas.openxmlformats.org/officeDocument/2006/relationships/slide" Target="slides/slide48.xml"/><Relationship Id="rId72" Type="http://schemas.openxmlformats.org/officeDocument/2006/relationships/viewProps" Target="viewProps.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slide" Target="slides/slide56.xml"/><Relationship Id="rId67" Type="http://schemas.openxmlformats.org/officeDocument/2006/relationships/slide" Target="slides/slide64.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slide" Target="slides/slide51.xml"/><Relationship Id="rId62" Type="http://schemas.openxmlformats.org/officeDocument/2006/relationships/slide" Target="slides/slide59.xml"/><Relationship Id="rId70" Type="http://schemas.openxmlformats.org/officeDocument/2006/relationships/notesMaster" Target="notesMasters/notesMaster1.xml"/><Relationship Id="rId75"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slide" Target="slides/slide54.xml"/><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slide" Target="slides/slide57.xml"/><Relationship Id="rId65" Type="http://schemas.openxmlformats.org/officeDocument/2006/relationships/slide" Target="slides/slide62.xml"/><Relationship Id="rId73"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 Id="rId13" Type="http://schemas.openxmlformats.org/officeDocument/2006/relationships/slide" Target="slides/slide10.xml"/><Relationship Id="rId18" Type="http://schemas.openxmlformats.org/officeDocument/2006/relationships/slide" Target="slides/slide15.xml"/><Relationship Id="rId39" Type="http://schemas.openxmlformats.org/officeDocument/2006/relationships/slide" Target="slides/slide36.xml"/><Relationship Id="rId34" Type="http://schemas.openxmlformats.org/officeDocument/2006/relationships/slide" Target="slides/slide31.xml"/><Relationship Id="rId50" Type="http://schemas.openxmlformats.org/officeDocument/2006/relationships/slide" Target="slides/slide47.xml"/><Relationship Id="rId55" Type="http://schemas.openxmlformats.org/officeDocument/2006/relationships/slide" Target="slides/slide52.xml"/><Relationship Id="rId76" Type="http://schemas.microsoft.com/office/2015/10/relationships/revisionInfo" Target="revisionInfo.xml"/><Relationship Id="rId7" Type="http://schemas.openxmlformats.org/officeDocument/2006/relationships/slide" Target="slides/slide4.xml"/><Relationship Id="rId7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yu Sambo" userId="d9766618-3e46-45d4-99f2-08120d84987f" providerId="ADAL" clId="{BB2EEE7D-AB7F-4BD2-ABD3-97CF7AB489EC}"/>
    <pc:docChg chg="custSel modSld">
      <pc:chgData name="Aliyu Sambo" userId="d9766618-3e46-45d4-99f2-08120d84987f" providerId="ADAL" clId="{BB2EEE7D-AB7F-4BD2-ABD3-97CF7AB489EC}" dt="2023-01-22T23:09:44.764" v="263" actId="14100"/>
      <pc:docMkLst>
        <pc:docMk/>
      </pc:docMkLst>
      <pc:sldChg chg="modSp mod modAnim modNotes">
        <pc:chgData name="Aliyu Sambo" userId="d9766618-3e46-45d4-99f2-08120d84987f" providerId="ADAL" clId="{BB2EEE7D-AB7F-4BD2-ABD3-97CF7AB489EC}" dt="2023-01-22T22:25:37" v="34" actId="27636"/>
        <pc:sldMkLst>
          <pc:docMk/>
          <pc:sldMk cId="0" sldId="257"/>
        </pc:sldMkLst>
        <pc:spChg chg="mod">
          <ac:chgData name="Aliyu Sambo" userId="d9766618-3e46-45d4-99f2-08120d84987f" providerId="ADAL" clId="{BB2EEE7D-AB7F-4BD2-ABD3-97CF7AB489EC}" dt="2023-01-22T22:24:42.086" v="20" actId="114"/>
          <ac:spMkLst>
            <pc:docMk/>
            <pc:sldMk cId="0" sldId="257"/>
            <ac:spMk id="127" creationId="{00000000-0000-0000-0000-000000000000}"/>
          </ac:spMkLst>
        </pc:spChg>
      </pc:sldChg>
      <pc:sldChg chg="modSp mod modAnim modNotes">
        <pc:chgData name="Aliyu Sambo" userId="d9766618-3e46-45d4-99f2-08120d84987f" providerId="ADAL" clId="{BB2EEE7D-AB7F-4BD2-ABD3-97CF7AB489EC}" dt="2023-01-22T22:27:02.614" v="89" actId="14100"/>
        <pc:sldMkLst>
          <pc:docMk/>
          <pc:sldMk cId="0" sldId="258"/>
        </pc:sldMkLst>
        <pc:spChg chg="mod">
          <ac:chgData name="Aliyu Sambo" userId="d9766618-3e46-45d4-99f2-08120d84987f" providerId="ADAL" clId="{BB2EEE7D-AB7F-4BD2-ABD3-97CF7AB489EC}" dt="2023-01-22T22:27:02.614" v="89" actId="14100"/>
          <ac:spMkLst>
            <pc:docMk/>
            <pc:sldMk cId="0" sldId="258"/>
            <ac:spMk id="129" creationId="{00000000-0000-0000-0000-000000000000}"/>
          </ac:spMkLst>
        </pc:spChg>
      </pc:sldChg>
      <pc:sldChg chg="modSp mod modAnim modNotes">
        <pc:chgData name="Aliyu Sambo" userId="d9766618-3e46-45d4-99f2-08120d84987f" providerId="ADAL" clId="{BB2EEE7D-AB7F-4BD2-ABD3-97CF7AB489EC}" dt="2023-01-22T22:31:00.461" v="107" actId="14100"/>
        <pc:sldMkLst>
          <pc:docMk/>
          <pc:sldMk cId="0" sldId="259"/>
        </pc:sldMkLst>
        <pc:spChg chg="mod">
          <ac:chgData name="Aliyu Sambo" userId="d9766618-3e46-45d4-99f2-08120d84987f" providerId="ADAL" clId="{BB2EEE7D-AB7F-4BD2-ABD3-97CF7AB489EC}" dt="2023-01-22T22:31:00.461" v="107" actId="14100"/>
          <ac:spMkLst>
            <pc:docMk/>
            <pc:sldMk cId="0" sldId="259"/>
            <ac:spMk id="131" creationId="{00000000-0000-0000-0000-000000000000}"/>
          </ac:spMkLst>
        </pc:spChg>
      </pc:sldChg>
      <pc:sldChg chg="modSp mod modAnim modNotes">
        <pc:chgData name="Aliyu Sambo" userId="d9766618-3e46-45d4-99f2-08120d84987f" providerId="ADAL" clId="{BB2EEE7D-AB7F-4BD2-ABD3-97CF7AB489EC}" dt="2023-01-22T22:33:03.267" v="115" actId="1076"/>
        <pc:sldMkLst>
          <pc:docMk/>
          <pc:sldMk cId="0" sldId="260"/>
        </pc:sldMkLst>
        <pc:spChg chg="mod">
          <ac:chgData name="Aliyu Sambo" userId="d9766618-3e46-45d4-99f2-08120d84987f" providerId="ADAL" clId="{BB2EEE7D-AB7F-4BD2-ABD3-97CF7AB489EC}" dt="2023-01-22T22:32:57.648" v="114" actId="1076"/>
          <ac:spMkLst>
            <pc:docMk/>
            <pc:sldMk cId="0" sldId="260"/>
            <ac:spMk id="132" creationId="{00000000-0000-0000-0000-000000000000}"/>
          </ac:spMkLst>
        </pc:spChg>
        <pc:spChg chg="mod">
          <ac:chgData name="Aliyu Sambo" userId="d9766618-3e46-45d4-99f2-08120d84987f" providerId="ADAL" clId="{BB2EEE7D-AB7F-4BD2-ABD3-97CF7AB489EC}" dt="2023-01-22T22:33:03.267" v="115" actId="1076"/>
          <ac:spMkLst>
            <pc:docMk/>
            <pc:sldMk cId="0" sldId="260"/>
            <ac:spMk id="133" creationId="{00000000-0000-0000-0000-000000000000}"/>
          </ac:spMkLst>
        </pc:spChg>
      </pc:sldChg>
      <pc:sldChg chg="modSp mod modNotes">
        <pc:chgData name="Aliyu Sambo" userId="d9766618-3e46-45d4-99f2-08120d84987f" providerId="ADAL" clId="{BB2EEE7D-AB7F-4BD2-ABD3-97CF7AB489EC}" dt="2023-01-22T22:33:14.809" v="117" actId="1076"/>
        <pc:sldMkLst>
          <pc:docMk/>
          <pc:sldMk cId="0" sldId="261"/>
        </pc:sldMkLst>
        <pc:spChg chg="mod">
          <ac:chgData name="Aliyu Sambo" userId="d9766618-3e46-45d4-99f2-08120d84987f" providerId="ADAL" clId="{BB2EEE7D-AB7F-4BD2-ABD3-97CF7AB489EC}" dt="2023-01-22T22:33:14.809" v="117" actId="1076"/>
          <ac:spMkLst>
            <pc:docMk/>
            <pc:sldMk cId="0" sldId="261"/>
            <ac:spMk id="134" creationId="{00000000-0000-0000-0000-000000000000}"/>
          </ac:spMkLst>
        </pc:spChg>
        <pc:spChg chg="mod">
          <ac:chgData name="Aliyu Sambo" userId="d9766618-3e46-45d4-99f2-08120d84987f" providerId="ADAL" clId="{BB2EEE7D-AB7F-4BD2-ABD3-97CF7AB489EC}" dt="2023-01-22T22:33:10.213" v="116" actId="14100"/>
          <ac:spMkLst>
            <pc:docMk/>
            <pc:sldMk cId="0" sldId="261"/>
            <ac:spMk id="135" creationId="{00000000-0000-0000-0000-000000000000}"/>
          </ac:spMkLst>
        </pc:spChg>
      </pc:sldChg>
      <pc:sldChg chg="modSp modNotes">
        <pc:chgData name="Aliyu Sambo" userId="d9766618-3e46-45d4-99f2-08120d84987f" providerId="ADAL" clId="{BB2EEE7D-AB7F-4BD2-ABD3-97CF7AB489EC}" dt="2023-01-22T22:34:45.062" v="118"/>
        <pc:sldMkLst>
          <pc:docMk/>
          <pc:sldMk cId="0" sldId="262"/>
        </pc:sldMkLst>
        <pc:spChg chg="mod">
          <ac:chgData name="Aliyu Sambo" userId="d9766618-3e46-45d4-99f2-08120d84987f" providerId="ADAL" clId="{BB2EEE7D-AB7F-4BD2-ABD3-97CF7AB489EC}" dt="2023-01-22T22:34:45.062" v="118"/>
          <ac:spMkLst>
            <pc:docMk/>
            <pc:sldMk cId="0" sldId="262"/>
            <ac:spMk id="137" creationId="{00000000-0000-0000-0000-000000000000}"/>
          </ac:spMkLst>
        </pc:spChg>
      </pc:sldChg>
      <pc:sldChg chg="modSp mod modNotes">
        <pc:chgData name="Aliyu Sambo" userId="d9766618-3e46-45d4-99f2-08120d84987f" providerId="ADAL" clId="{BB2EEE7D-AB7F-4BD2-ABD3-97CF7AB489EC}" dt="2023-01-22T22:35:20.782" v="120" actId="1076"/>
        <pc:sldMkLst>
          <pc:docMk/>
          <pc:sldMk cId="0" sldId="263"/>
        </pc:sldMkLst>
        <pc:spChg chg="mod">
          <ac:chgData name="Aliyu Sambo" userId="d9766618-3e46-45d4-99f2-08120d84987f" providerId="ADAL" clId="{BB2EEE7D-AB7F-4BD2-ABD3-97CF7AB489EC}" dt="2023-01-22T22:35:20.782" v="120" actId="1076"/>
          <ac:spMkLst>
            <pc:docMk/>
            <pc:sldMk cId="0" sldId="263"/>
            <ac:spMk id="139" creationId="{00000000-0000-0000-0000-000000000000}"/>
          </ac:spMkLst>
        </pc:spChg>
      </pc:sldChg>
      <pc:sldChg chg="modSp mod modNotes">
        <pc:chgData name="Aliyu Sambo" userId="d9766618-3e46-45d4-99f2-08120d84987f" providerId="ADAL" clId="{BB2EEE7D-AB7F-4BD2-ABD3-97CF7AB489EC}" dt="2023-01-22T22:39:35.926" v="131" actId="255"/>
        <pc:sldMkLst>
          <pc:docMk/>
          <pc:sldMk cId="0" sldId="264"/>
        </pc:sldMkLst>
        <pc:spChg chg="mod">
          <ac:chgData name="Aliyu Sambo" userId="d9766618-3e46-45d4-99f2-08120d84987f" providerId="ADAL" clId="{BB2EEE7D-AB7F-4BD2-ABD3-97CF7AB489EC}" dt="2023-01-22T22:39:35.926" v="131" actId="255"/>
          <ac:spMkLst>
            <pc:docMk/>
            <pc:sldMk cId="0" sldId="264"/>
            <ac:spMk id="141" creationId="{00000000-0000-0000-0000-000000000000}"/>
          </ac:spMkLst>
        </pc:spChg>
      </pc:sldChg>
      <pc:sldChg chg="modSp mod modNotes">
        <pc:chgData name="Aliyu Sambo" userId="d9766618-3e46-45d4-99f2-08120d84987f" providerId="ADAL" clId="{BB2EEE7D-AB7F-4BD2-ABD3-97CF7AB489EC}" dt="2023-01-22T22:43:00.158" v="132" actId="113"/>
        <pc:sldMkLst>
          <pc:docMk/>
          <pc:sldMk cId="0" sldId="277"/>
        </pc:sldMkLst>
        <pc:spChg chg="mod">
          <ac:chgData name="Aliyu Sambo" userId="d9766618-3e46-45d4-99f2-08120d84987f" providerId="ADAL" clId="{BB2EEE7D-AB7F-4BD2-ABD3-97CF7AB489EC}" dt="2023-01-22T22:43:00.158" v="132" actId="113"/>
          <ac:spMkLst>
            <pc:docMk/>
            <pc:sldMk cId="0" sldId="277"/>
            <ac:spMk id="168" creationId="{00000000-0000-0000-0000-000000000000}"/>
          </ac:spMkLst>
        </pc:spChg>
      </pc:sldChg>
      <pc:sldChg chg="modSp mod modNotes">
        <pc:chgData name="Aliyu Sambo" userId="d9766618-3e46-45d4-99f2-08120d84987f" providerId="ADAL" clId="{BB2EEE7D-AB7F-4BD2-ABD3-97CF7AB489EC}" dt="2023-01-22T22:25:40.083" v="43" actId="27636"/>
        <pc:sldMkLst>
          <pc:docMk/>
          <pc:sldMk cId="0" sldId="278"/>
        </pc:sldMkLst>
        <pc:spChg chg="mod">
          <ac:chgData name="Aliyu Sambo" userId="d9766618-3e46-45d4-99f2-08120d84987f" providerId="ADAL" clId="{BB2EEE7D-AB7F-4BD2-ABD3-97CF7AB489EC}" dt="2023-01-22T22:25:34.913" v="26" actId="27636"/>
          <ac:spMkLst>
            <pc:docMk/>
            <pc:sldMk cId="0" sldId="278"/>
            <ac:spMk id="170" creationId="{00000000-0000-0000-0000-000000000000}"/>
          </ac:spMkLst>
        </pc:spChg>
      </pc:sldChg>
      <pc:sldChg chg="modSp mod modNotes">
        <pc:chgData name="Aliyu Sambo" userId="d9766618-3e46-45d4-99f2-08120d84987f" providerId="ADAL" clId="{BB2EEE7D-AB7F-4BD2-ABD3-97CF7AB489EC}" dt="2023-01-22T22:25:40.434" v="44" actId="27636"/>
        <pc:sldMkLst>
          <pc:docMk/>
          <pc:sldMk cId="0" sldId="279"/>
        </pc:sldMkLst>
        <pc:spChg chg="mod">
          <ac:chgData name="Aliyu Sambo" userId="d9766618-3e46-45d4-99f2-08120d84987f" providerId="ADAL" clId="{BB2EEE7D-AB7F-4BD2-ABD3-97CF7AB489EC}" dt="2023-01-22T22:25:35.327" v="27" actId="27636"/>
          <ac:spMkLst>
            <pc:docMk/>
            <pc:sldMk cId="0" sldId="279"/>
            <ac:spMk id="172" creationId="{00000000-0000-0000-0000-000000000000}"/>
          </ac:spMkLst>
        </pc:spChg>
      </pc:sldChg>
      <pc:sldChg chg="modNotes">
        <pc:chgData name="Aliyu Sambo" userId="d9766618-3e46-45d4-99f2-08120d84987f" providerId="ADAL" clId="{BB2EEE7D-AB7F-4BD2-ABD3-97CF7AB489EC}" dt="2023-01-22T22:25:40.733" v="45" actId="27636"/>
        <pc:sldMkLst>
          <pc:docMk/>
          <pc:sldMk cId="0" sldId="281"/>
        </pc:sldMkLst>
      </pc:sldChg>
      <pc:sldChg chg="modNotes">
        <pc:chgData name="Aliyu Sambo" userId="d9766618-3e46-45d4-99f2-08120d84987f" providerId="ADAL" clId="{BB2EEE7D-AB7F-4BD2-ABD3-97CF7AB489EC}" dt="2023-01-22T22:25:43.047" v="46" actId="27636"/>
        <pc:sldMkLst>
          <pc:docMk/>
          <pc:sldMk cId="0" sldId="282"/>
        </pc:sldMkLst>
      </pc:sldChg>
      <pc:sldChg chg="modSp mod modNotes">
        <pc:chgData name="Aliyu Sambo" userId="d9766618-3e46-45d4-99f2-08120d84987f" providerId="ADAL" clId="{BB2EEE7D-AB7F-4BD2-ABD3-97CF7AB489EC}" dt="2023-01-22T22:25:43.461" v="47" actId="27636"/>
        <pc:sldMkLst>
          <pc:docMk/>
          <pc:sldMk cId="0" sldId="283"/>
        </pc:sldMkLst>
        <pc:spChg chg="mod">
          <ac:chgData name="Aliyu Sambo" userId="d9766618-3e46-45d4-99f2-08120d84987f" providerId="ADAL" clId="{BB2EEE7D-AB7F-4BD2-ABD3-97CF7AB489EC}" dt="2023-01-22T22:25:35.465" v="28" actId="27636"/>
          <ac:spMkLst>
            <pc:docMk/>
            <pc:sldMk cId="0" sldId="283"/>
            <ac:spMk id="180" creationId="{00000000-0000-0000-0000-000000000000}"/>
          </ac:spMkLst>
        </pc:spChg>
      </pc:sldChg>
      <pc:sldChg chg="modSp modNotes">
        <pc:chgData name="Aliyu Sambo" userId="d9766618-3e46-45d4-99f2-08120d84987f" providerId="ADAL" clId="{BB2EEE7D-AB7F-4BD2-ABD3-97CF7AB489EC}" dt="2023-01-22T22:44:47.285" v="133" actId="12"/>
        <pc:sldMkLst>
          <pc:docMk/>
          <pc:sldMk cId="0" sldId="288"/>
        </pc:sldMkLst>
        <pc:spChg chg="mod">
          <ac:chgData name="Aliyu Sambo" userId="d9766618-3e46-45d4-99f2-08120d84987f" providerId="ADAL" clId="{BB2EEE7D-AB7F-4BD2-ABD3-97CF7AB489EC}" dt="2023-01-22T22:44:47.285" v="133" actId="12"/>
          <ac:spMkLst>
            <pc:docMk/>
            <pc:sldMk cId="0" sldId="288"/>
            <ac:spMk id="194" creationId="{00000000-0000-0000-0000-000000000000}"/>
          </ac:spMkLst>
        </pc:spChg>
      </pc:sldChg>
      <pc:sldChg chg="modSp mod modNotes">
        <pc:chgData name="Aliyu Sambo" userId="d9766618-3e46-45d4-99f2-08120d84987f" providerId="ADAL" clId="{BB2EEE7D-AB7F-4BD2-ABD3-97CF7AB489EC}" dt="2023-01-22T22:45:13.126" v="136" actId="1076"/>
        <pc:sldMkLst>
          <pc:docMk/>
          <pc:sldMk cId="0" sldId="289"/>
        </pc:sldMkLst>
        <pc:spChg chg="mod">
          <ac:chgData name="Aliyu Sambo" userId="d9766618-3e46-45d4-99f2-08120d84987f" providerId="ADAL" clId="{BB2EEE7D-AB7F-4BD2-ABD3-97CF7AB489EC}" dt="2023-01-22T22:45:13.126" v="136" actId="1076"/>
          <ac:spMkLst>
            <pc:docMk/>
            <pc:sldMk cId="0" sldId="289"/>
            <ac:spMk id="196" creationId="{00000000-0000-0000-0000-000000000000}"/>
          </ac:spMkLst>
        </pc:spChg>
      </pc:sldChg>
      <pc:sldChg chg="modSp mod modNotes">
        <pc:chgData name="Aliyu Sambo" userId="d9766618-3e46-45d4-99f2-08120d84987f" providerId="ADAL" clId="{BB2EEE7D-AB7F-4BD2-ABD3-97CF7AB489EC}" dt="2023-01-22T22:45:33.845" v="140" actId="14100"/>
        <pc:sldMkLst>
          <pc:docMk/>
          <pc:sldMk cId="0" sldId="290"/>
        </pc:sldMkLst>
        <pc:spChg chg="mod">
          <ac:chgData name="Aliyu Sambo" userId="d9766618-3e46-45d4-99f2-08120d84987f" providerId="ADAL" clId="{BB2EEE7D-AB7F-4BD2-ABD3-97CF7AB489EC}" dt="2023-01-22T22:45:33.845" v="140" actId="14100"/>
          <ac:spMkLst>
            <pc:docMk/>
            <pc:sldMk cId="0" sldId="290"/>
            <ac:spMk id="198" creationId="{00000000-0000-0000-0000-000000000000}"/>
          </ac:spMkLst>
        </pc:spChg>
      </pc:sldChg>
      <pc:sldChg chg="modSp modNotes">
        <pc:chgData name="Aliyu Sambo" userId="d9766618-3e46-45d4-99f2-08120d84987f" providerId="ADAL" clId="{BB2EEE7D-AB7F-4BD2-ABD3-97CF7AB489EC}" dt="2023-01-22T22:46:34.996" v="144" actId="113"/>
        <pc:sldMkLst>
          <pc:docMk/>
          <pc:sldMk cId="0" sldId="292"/>
        </pc:sldMkLst>
        <pc:spChg chg="mod">
          <ac:chgData name="Aliyu Sambo" userId="d9766618-3e46-45d4-99f2-08120d84987f" providerId="ADAL" clId="{BB2EEE7D-AB7F-4BD2-ABD3-97CF7AB489EC}" dt="2023-01-22T22:46:34.996" v="144" actId="113"/>
          <ac:spMkLst>
            <pc:docMk/>
            <pc:sldMk cId="0" sldId="292"/>
            <ac:spMk id="203" creationId="{00000000-0000-0000-0000-000000000000}"/>
          </ac:spMkLst>
        </pc:spChg>
      </pc:sldChg>
      <pc:sldChg chg="modSp mod">
        <pc:chgData name="Aliyu Sambo" userId="d9766618-3e46-45d4-99f2-08120d84987f" providerId="ADAL" clId="{BB2EEE7D-AB7F-4BD2-ABD3-97CF7AB489EC}" dt="2023-01-22T22:48:03.173" v="147" actId="21"/>
        <pc:sldMkLst>
          <pc:docMk/>
          <pc:sldMk cId="0" sldId="293"/>
        </pc:sldMkLst>
        <pc:spChg chg="mod">
          <ac:chgData name="Aliyu Sambo" userId="d9766618-3e46-45d4-99f2-08120d84987f" providerId="ADAL" clId="{BB2EEE7D-AB7F-4BD2-ABD3-97CF7AB489EC}" dt="2023-01-22T22:48:03.173" v="147" actId="21"/>
          <ac:spMkLst>
            <pc:docMk/>
            <pc:sldMk cId="0" sldId="293"/>
            <ac:spMk id="204" creationId="{00000000-0000-0000-0000-000000000000}"/>
          </ac:spMkLst>
        </pc:spChg>
      </pc:sldChg>
      <pc:sldChg chg="modSp mod modNotes">
        <pc:chgData name="Aliyu Sambo" userId="d9766618-3e46-45d4-99f2-08120d84987f" providerId="ADAL" clId="{BB2EEE7D-AB7F-4BD2-ABD3-97CF7AB489EC}" dt="2023-01-22T22:48:40.238" v="151" actId="114"/>
        <pc:sldMkLst>
          <pc:docMk/>
          <pc:sldMk cId="0" sldId="296"/>
        </pc:sldMkLst>
        <pc:spChg chg="mod">
          <ac:chgData name="Aliyu Sambo" userId="d9766618-3e46-45d4-99f2-08120d84987f" providerId="ADAL" clId="{BB2EEE7D-AB7F-4BD2-ABD3-97CF7AB489EC}" dt="2023-01-22T22:48:40.238" v="151" actId="114"/>
          <ac:spMkLst>
            <pc:docMk/>
            <pc:sldMk cId="0" sldId="296"/>
            <ac:spMk id="211" creationId="{00000000-0000-0000-0000-000000000000}"/>
          </ac:spMkLst>
        </pc:spChg>
        <pc:spChg chg="mod">
          <ac:chgData name="Aliyu Sambo" userId="d9766618-3e46-45d4-99f2-08120d84987f" providerId="ADAL" clId="{BB2EEE7D-AB7F-4BD2-ABD3-97CF7AB489EC}" dt="2023-01-22T22:48:36.227" v="150" actId="113"/>
          <ac:spMkLst>
            <pc:docMk/>
            <pc:sldMk cId="0" sldId="296"/>
            <ac:spMk id="212" creationId="{00000000-0000-0000-0000-000000000000}"/>
          </ac:spMkLst>
        </pc:spChg>
      </pc:sldChg>
      <pc:sldChg chg="modSp mod modNotes">
        <pc:chgData name="Aliyu Sambo" userId="d9766618-3e46-45d4-99f2-08120d84987f" providerId="ADAL" clId="{BB2EEE7D-AB7F-4BD2-ABD3-97CF7AB489EC}" dt="2023-01-22T22:49:00.769" v="154" actId="14100"/>
        <pc:sldMkLst>
          <pc:docMk/>
          <pc:sldMk cId="0" sldId="297"/>
        </pc:sldMkLst>
        <pc:spChg chg="mod">
          <ac:chgData name="Aliyu Sambo" userId="d9766618-3e46-45d4-99f2-08120d84987f" providerId="ADAL" clId="{BB2EEE7D-AB7F-4BD2-ABD3-97CF7AB489EC}" dt="2023-01-22T22:49:00.769" v="154" actId="14100"/>
          <ac:spMkLst>
            <pc:docMk/>
            <pc:sldMk cId="0" sldId="297"/>
            <ac:spMk id="214" creationId="{00000000-0000-0000-0000-000000000000}"/>
          </ac:spMkLst>
        </pc:spChg>
      </pc:sldChg>
      <pc:sldChg chg="modNotes">
        <pc:chgData name="Aliyu Sambo" userId="d9766618-3e46-45d4-99f2-08120d84987f" providerId="ADAL" clId="{BB2EEE7D-AB7F-4BD2-ABD3-97CF7AB489EC}" dt="2023-01-22T22:25:47.291" v="55" actId="27636"/>
        <pc:sldMkLst>
          <pc:docMk/>
          <pc:sldMk cId="0" sldId="298"/>
        </pc:sldMkLst>
      </pc:sldChg>
      <pc:sldChg chg="modNotes">
        <pc:chgData name="Aliyu Sambo" userId="d9766618-3e46-45d4-99f2-08120d84987f" providerId="ADAL" clId="{BB2EEE7D-AB7F-4BD2-ABD3-97CF7AB489EC}" dt="2023-01-22T22:25:47.534" v="56" actId="27636"/>
        <pc:sldMkLst>
          <pc:docMk/>
          <pc:sldMk cId="0" sldId="299"/>
        </pc:sldMkLst>
      </pc:sldChg>
      <pc:sldChg chg="modNotes">
        <pc:chgData name="Aliyu Sambo" userId="d9766618-3e46-45d4-99f2-08120d84987f" providerId="ADAL" clId="{BB2EEE7D-AB7F-4BD2-ABD3-97CF7AB489EC}" dt="2023-01-22T22:25:47.910" v="57" actId="27636"/>
        <pc:sldMkLst>
          <pc:docMk/>
          <pc:sldMk cId="0" sldId="300"/>
        </pc:sldMkLst>
      </pc:sldChg>
      <pc:sldChg chg="modNotes">
        <pc:chgData name="Aliyu Sambo" userId="d9766618-3e46-45d4-99f2-08120d84987f" providerId="ADAL" clId="{BB2EEE7D-AB7F-4BD2-ABD3-97CF7AB489EC}" dt="2023-01-22T22:25:48.293" v="58" actId="27636"/>
        <pc:sldMkLst>
          <pc:docMk/>
          <pc:sldMk cId="0" sldId="301"/>
        </pc:sldMkLst>
      </pc:sldChg>
      <pc:sldChg chg="modNotes">
        <pc:chgData name="Aliyu Sambo" userId="d9766618-3e46-45d4-99f2-08120d84987f" providerId="ADAL" clId="{BB2EEE7D-AB7F-4BD2-ABD3-97CF7AB489EC}" dt="2023-01-22T22:25:48.637" v="59" actId="27636"/>
        <pc:sldMkLst>
          <pc:docMk/>
          <pc:sldMk cId="0" sldId="302"/>
        </pc:sldMkLst>
      </pc:sldChg>
      <pc:sldChg chg="addSp modSp mod modAnim">
        <pc:chgData name="Aliyu Sambo" userId="d9766618-3e46-45d4-99f2-08120d84987f" providerId="ADAL" clId="{BB2EEE7D-AB7F-4BD2-ABD3-97CF7AB489EC}" dt="2023-01-22T22:52:29.129" v="176" actId="14100"/>
        <pc:sldMkLst>
          <pc:docMk/>
          <pc:sldMk cId="0" sldId="305"/>
        </pc:sldMkLst>
        <pc:spChg chg="add mod">
          <ac:chgData name="Aliyu Sambo" userId="d9766618-3e46-45d4-99f2-08120d84987f" providerId="ADAL" clId="{BB2EEE7D-AB7F-4BD2-ABD3-97CF7AB489EC}" dt="2023-01-22T22:50:59.044" v="162" actId="2085"/>
          <ac:spMkLst>
            <pc:docMk/>
            <pc:sldMk cId="0" sldId="305"/>
            <ac:spMk id="2" creationId="{361AAC3D-90DF-A344-3FC0-46A0616FFD22}"/>
          </ac:spMkLst>
        </pc:spChg>
        <pc:spChg chg="add mod">
          <ac:chgData name="Aliyu Sambo" userId="d9766618-3e46-45d4-99f2-08120d84987f" providerId="ADAL" clId="{BB2EEE7D-AB7F-4BD2-ABD3-97CF7AB489EC}" dt="2023-01-22T22:51:51.061" v="170" actId="1076"/>
          <ac:spMkLst>
            <pc:docMk/>
            <pc:sldMk cId="0" sldId="305"/>
            <ac:spMk id="3" creationId="{6381C5CF-BD75-594F-037A-3257095B3710}"/>
          </ac:spMkLst>
        </pc:spChg>
        <pc:spChg chg="add mod">
          <ac:chgData name="Aliyu Sambo" userId="d9766618-3e46-45d4-99f2-08120d84987f" providerId="ADAL" clId="{BB2EEE7D-AB7F-4BD2-ABD3-97CF7AB489EC}" dt="2023-01-22T22:51:57.219" v="172" actId="14100"/>
          <ac:spMkLst>
            <pc:docMk/>
            <pc:sldMk cId="0" sldId="305"/>
            <ac:spMk id="4" creationId="{61423623-C868-695A-B5B2-407E28F4A9AD}"/>
          </ac:spMkLst>
        </pc:spChg>
        <pc:spChg chg="add mod">
          <ac:chgData name="Aliyu Sambo" userId="d9766618-3e46-45d4-99f2-08120d84987f" providerId="ADAL" clId="{BB2EEE7D-AB7F-4BD2-ABD3-97CF7AB489EC}" dt="2023-01-22T22:52:29.129" v="176" actId="14100"/>
          <ac:spMkLst>
            <pc:docMk/>
            <pc:sldMk cId="0" sldId="305"/>
            <ac:spMk id="5" creationId="{B7273C49-964E-33DA-C678-37D624876AE5}"/>
          </ac:spMkLst>
        </pc:spChg>
        <pc:graphicFrameChg chg="mod modGraphic">
          <ac:chgData name="Aliyu Sambo" userId="d9766618-3e46-45d4-99f2-08120d84987f" providerId="ADAL" clId="{BB2EEE7D-AB7F-4BD2-ABD3-97CF7AB489EC}" dt="2023-01-22T22:49:50.990" v="158" actId="14100"/>
          <ac:graphicFrameMkLst>
            <pc:docMk/>
            <pc:sldMk cId="0" sldId="305"/>
            <ac:graphicFrameMk id="230" creationId="{00000000-0000-0000-0000-000000000000}"/>
          </ac:graphicFrameMkLst>
        </pc:graphicFrameChg>
      </pc:sldChg>
      <pc:sldChg chg="modSp modNotes">
        <pc:chgData name="Aliyu Sambo" userId="d9766618-3e46-45d4-99f2-08120d84987f" providerId="ADAL" clId="{BB2EEE7D-AB7F-4BD2-ABD3-97CF7AB489EC}" dt="2023-01-22T22:55:54.973" v="181" actId="12"/>
        <pc:sldMkLst>
          <pc:docMk/>
          <pc:sldMk cId="0" sldId="309"/>
        </pc:sldMkLst>
        <pc:spChg chg="mod">
          <ac:chgData name="Aliyu Sambo" userId="d9766618-3e46-45d4-99f2-08120d84987f" providerId="ADAL" clId="{BB2EEE7D-AB7F-4BD2-ABD3-97CF7AB489EC}" dt="2023-01-22T22:55:54.973" v="181" actId="12"/>
          <ac:spMkLst>
            <pc:docMk/>
            <pc:sldMk cId="0" sldId="309"/>
            <ac:spMk id="239" creationId="{00000000-0000-0000-0000-000000000000}"/>
          </ac:spMkLst>
        </pc:spChg>
      </pc:sldChg>
      <pc:sldChg chg="modSp mod modAnim modNotes">
        <pc:chgData name="Aliyu Sambo" userId="d9766618-3e46-45d4-99f2-08120d84987f" providerId="ADAL" clId="{BB2EEE7D-AB7F-4BD2-ABD3-97CF7AB489EC}" dt="2023-01-22T22:56:59.193" v="186" actId="1076"/>
        <pc:sldMkLst>
          <pc:docMk/>
          <pc:sldMk cId="0" sldId="310"/>
        </pc:sldMkLst>
        <pc:spChg chg="mod">
          <ac:chgData name="Aliyu Sambo" userId="d9766618-3e46-45d4-99f2-08120d84987f" providerId="ADAL" clId="{BB2EEE7D-AB7F-4BD2-ABD3-97CF7AB489EC}" dt="2023-01-22T22:56:59.193" v="186" actId="1076"/>
          <ac:spMkLst>
            <pc:docMk/>
            <pc:sldMk cId="0" sldId="310"/>
            <ac:spMk id="241" creationId="{00000000-0000-0000-0000-000000000000}"/>
          </ac:spMkLst>
        </pc:spChg>
      </pc:sldChg>
      <pc:sldChg chg="modSp mod modAnim modNotes">
        <pc:chgData name="Aliyu Sambo" userId="d9766618-3e46-45d4-99f2-08120d84987f" providerId="ADAL" clId="{BB2EEE7D-AB7F-4BD2-ABD3-97CF7AB489EC}" dt="2023-01-22T22:57:53.191" v="187"/>
        <pc:sldMkLst>
          <pc:docMk/>
          <pc:sldMk cId="0" sldId="311"/>
        </pc:sldMkLst>
        <pc:spChg chg="mod">
          <ac:chgData name="Aliyu Sambo" userId="d9766618-3e46-45d4-99f2-08120d84987f" providerId="ADAL" clId="{BB2EEE7D-AB7F-4BD2-ABD3-97CF7AB489EC}" dt="2023-01-22T22:25:36.084" v="30" actId="27636"/>
          <ac:spMkLst>
            <pc:docMk/>
            <pc:sldMk cId="0" sldId="311"/>
            <ac:spMk id="243" creationId="{00000000-0000-0000-0000-000000000000}"/>
          </ac:spMkLst>
        </pc:spChg>
      </pc:sldChg>
      <pc:sldChg chg="modAnim">
        <pc:chgData name="Aliyu Sambo" userId="d9766618-3e46-45d4-99f2-08120d84987f" providerId="ADAL" clId="{BB2EEE7D-AB7F-4BD2-ABD3-97CF7AB489EC}" dt="2023-01-22T22:58:44.874" v="188"/>
        <pc:sldMkLst>
          <pc:docMk/>
          <pc:sldMk cId="0" sldId="312"/>
        </pc:sldMkLst>
      </pc:sldChg>
      <pc:sldChg chg="modSp mod modAnim modNotes">
        <pc:chgData name="Aliyu Sambo" userId="d9766618-3e46-45d4-99f2-08120d84987f" providerId="ADAL" clId="{BB2EEE7D-AB7F-4BD2-ABD3-97CF7AB489EC}" dt="2023-01-22T22:59:07.083" v="189"/>
        <pc:sldMkLst>
          <pc:docMk/>
          <pc:sldMk cId="0" sldId="313"/>
        </pc:sldMkLst>
        <pc:spChg chg="mod">
          <ac:chgData name="Aliyu Sambo" userId="d9766618-3e46-45d4-99f2-08120d84987f" providerId="ADAL" clId="{BB2EEE7D-AB7F-4BD2-ABD3-97CF7AB489EC}" dt="2023-01-22T22:53:39.858" v="179" actId="1076"/>
          <ac:spMkLst>
            <pc:docMk/>
            <pc:sldMk cId="0" sldId="313"/>
            <ac:spMk id="247" creationId="{00000000-0000-0000-0000-000000000000}"/>
          </ac:spMkLst>
        </pc:spChg>
      </pc:sldChg>
      <pc:sldChg chg="modSp mod modNotes">
        <pc:chgData name="Aliyu Sambo" userId="d9766618-3e46-45d4-99f2-08120d84987f" providerId="ADAL" clId="{BB2EEE7D-AB7F-4BD2-ABD3-97CF7AB489EC}" dt="2023-01-22T22:59:47.900" v="191" actId="14100"/>
        <pc:sldMkLst>
          <pc:docMk/>
          <pc:sldMk cId="0" sldId="314"/>
        </pc:sldMkLst>
        <pc:spChg chg="mod">
          <ac:chgData name="Aliyu Sambo" userId="d9766618-3e46-45d4-99f2-08120d84987f" providerId="ADAL" clId="{BB2EEE7D-AB7F-4BD2-ABD3-97CF7AB489EC}" dt="2023-01-22T22:59:47.900" v="191" actId="14100"/>
          <ac:spMkLst>
            <pc:docMk/>
            <pc:sldMk cId="0" sldId="314"/>
            <ac:spMk id="249" creationId="{00000000-0000-0000-0000-000000000000}"/>
          </ac:spMkLst>
        </pc:spChg>
      </pc:sldChg>
      <pc:sldChg chg="modSp modNotes">
        <pc:chgData name="Aliyu Sambo" userId="d9766618-3e46-45d4-99f2-08120d84987f" providerId="ADAL" clId="{BB2EEE7D-AB7F-4BD2-ABD3-97CF7AB489EC}" dt="2023-01-22T23:02:18.617" v="231" actId="20577"/>
        <pc:sldMkLst>
          <pc:docMk/>
          <pc:sldMk cId="0" sldId="315"/>
        </pc:sldMkLst>
        <pc:spChg chg="mod">
          <ac:chgData name="Aliyu Sambo" userId="d9766618-3e46-45d4-99f2-08120d84987f" providerId="ADAL" clId="{BB2EEE7D-AB7F-4BD2-ABD3-97CF7AB489EC}" dt="2023-01-22T23:02:18.617" v="231" actId="20577"/>
          <ac:spMkLst>
            <pc:docMk/>
            <pc:sldMk cId="0" sldId="315"/>
            <ac:spMk id="251" creationId="{00000000-0000-0000-0000-000000000000}"/>
          </ac:spMkLst>
        </pc:spChg>
      </pc:sldChg>
      <pc:sldChg chg="modSp mod">
        <pc:chgData name="Aliyu Sambo" userId="d9766618-3e46-45d4-99f2-08120d84987f" providerId="ADAL" clId="{BB2EEE7D-AB7F-4BD2-ABD3-97CF7AB489EC}" dt="2023-01-22T23:07:00.600" v="250" actId="12"/>
        <pc:sldMkLst>
          <pc:docMk/>
          <pc:sldMk cId="0" sldId="317"/>
        </pc:sldMkLst>
        <pc:spChg chg="mod">
          <ac:chgData name="Aliyu Sambo" userId="d9766618-3e46-45d4-99f2-08120d84987f" providerId="ADAL" clId="{BB2EEE7D-AB7F-4BD2-ABD3-97CF7AB489EC}" dt="2023-01-22T23:07:00.600" v="250" actId="12"/>
          <ac:spMkLst>
            <pc:docMk/>
            <pc:sldMk cId="0" sldId="317"/>
            <ac:spMk id="255" creationId="{00000000-0000-0000-0000-000000000000}"/>
          </ac:spMkLst>
        </pc:spChg>
      </pc:sldChg>
      <pc:sldChg chg="modSp mod">
        <pc:chgData name="Aliyu Sambo" userId="d9766618-3e46-45d4-99f2-08120d84987f" providerId="ADAL" clId="{BB2EEE7D-AB7F-4BD2-ABD3-97CF7AB489EC}" dt="2023-01-22T23:08:56.914" v="260" actId="1076"/>
        <pc:sldMkLst>
          <pc:docMk/>
          <pc:sldMk cId="0" sldId="318"/>
        </pc:sldMkLst>
        <pc:spChg chg="mod">
          <ac:chgData name="Aliyu Sambo" userId="d9766618-3e46-45d4-99f2-08120d84987f" providerId="ADAL" clId="{BB2EEE7D-AB7F-4BD2-ABD3-97CF7AB489EC}" dt="2023-01-22T23:08:56.914" v="260" actId="1076"/>
          <ac:spMkLst>
            <pc:docMk/>
            <pc:sldMk cId="0" sldId="318"/>
            <ac:spMk id="257" creationId="{00000000-0000-0000-0000-000000000000}"/>
          </ac:spMkLst>
        </pc:spChg>
      </pc:sldChg>
      <pc:sldChg chg="modSp mod modAnim">
        <pc:chgData name="Aliyu Sambo" userId="d9766618-3e46-45d4-99f2-08120d84987f" providerId="ADAL" clId="{BB2EEE7D-AB7F-4BD2-ABD3-97CF7AB489EC}" dt="2023-01-22T23:07:47.419" v="253" actId="12"/>
        <pc:sldMkLst>
          <pc:docMk/>
          <pc:sldMk cId="0" sldId="319"/>
        </pc:sldMkLst>
        <pc:spChg chg="mod">
          <ac:chgData name="Aliyu Sambo" userId="d9766618-3e46-45d4-99f2-08120d84987f" providerId="ADAL" clId="{BB2EEE7D-AB7F-4BD2-ABD3-97CF7AB489EC}" dt="2023-01-22T23:07:47.419" v="253" actId="12"/>
          <ac:spMkLst>
            <pc:docMk/>
            <pc:sldMk cId="0" sldId="319"/>
            <ac:spMk id="259" creationId="{00000000-0000-0000-0000-000000000000}"/>
          </ac:spMkLst>
        </pc:spChg>
      </pc:sldChg>
      <pc:sldChg chg="modSp mod">
        <pc:chgData name="Aliyu Sambo" userId="d9766618-3e46-45d4-99f2-08120d84987f" providerId="ADAL" clId="{BB2EEE7D-AB7F-4BD2-ABD3-97CF7AB489EC}" dt="2023-01-22T23:09:44.764" v="263" actId="14100"/>
        <pc:sldMkLst>
          <pc:docMk/>
          <pc:sldMk cId="0" sldId="320"/>
        </pc:sldMkLst>
        <pc:spChg chg="mod">
          <ac:chgData name="Aliyu Sambo" userId="d9766618-3e46-45d4-99f2-08120d84987f" providerId="ADAL" clId="{BB2EEE7D-AB7F-4BD2-ABD3-97CF7AB489EC}" dt="2023-01-22T23:09:44.764" v="263" actId="14100"/>
          <ac:spMkLst>
            <pc:docMk/>
            <pc:sldMk cId="0" sldId="320"/>
            <ac:spMk id="261"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14" name="PlaceHolder 1"/>
          <p:cNvSpPr>
            <a:spLocks noGrp="1" noRot="1" noChangeAspect="1"/>
          </p:cNvSpPr>
          <p:nvPr>
            <p:ph type="sldImg"/>
          </p:nvPr>
        </p:nvSpPr>
        <p:spPr>
          <a:xfrm>
            <a:off x="216000" y="812520"/>
            <a:ext cx="7127280" cy="4008960"/>
          </a:xfrm>
          <a:prstGeom prst="rect">
            <a:avLst/>
          </a:prstGeom>
        </p:spPr>
        <p:txBody>
          <a:bodyPr lIns="0" tIns="0" rIns="0" bIns="0" anchor="ctr">
            <a:noAutofit/>
          </a:bodyPr>
          <a:lstStyle/>
          <a:p>
            <a:pPr algn="ctr"/>
            <a:r>
              <a:rPr lang="en-GB" sz="4400" b="0" strike="noStrike" spc="-1">
                <a:latin typeface="Arial"/>
              </a:rPr>
              <a:t>Click to move the slide</a:t>
            </a:r>
          </a:p>
        </p:txBody>
      </p:sp>
      <p:sp>
        <p:nvSpPr>
          <p:cNvPr id="115" name="PlaceHolder 2"/>
          <p:cNvSpPr>
            <a:spLocks noGrp="1"/>
          </p:cNvSpPr>
          <p:nvPr>
            <p:ph type="body"/>
          </p:nvPr>
        </p:nvSpPr>
        <p:spPr>
          <a:xfrm>
            <a:off x="756000" y="5078520"/>
            <a:ext cx="6047640" cy="4811040"/>
          </a:xfrm>
          <a:prstGeom prst="rect">
            <a:avLst/>
          </a:prstGeom>
        </p:spPr>
        <p:txBody>
          <a:bodyPr lIns="0" tIns="0" rIns="0" bIns="0">
            <a:noAutofit/>
          </a:bodyPr>
          <a:lstStyle/>
          <a:p>
            <a:r>
              <a:rPr lang="en-GB" sz="2000" b="0" strike="noStrike" spc="-1">
                <a:latin typeface="Arial"/>
              </a:rPr>
              <a:t>Click to edit the notes format</a:t>
            </a:r>
          </a:p>
        </p:txBody>
      </p:sp>
      <p:sp>
        <p:nvSpPr>
          <p:cNvPr id="116" name="PlaceHolder 3"/>
          <p:cNvSpPr>
            <a:spLocks noGrp="1"/>
          </p:cNvSpPr>
          <p:nvPr>
            <p:ph type="hdr"/>
          </p:nvPr>
        </p:nvSpPr>
        <p:spPr>
          <a:xfrm>
            <a:off x="0" y="0"/>
            <a:ext cx="3280680" cy="534240"/>
          </a:xfrm>
          <a:prstGeom prst="rect">
            <a:avLst/>
          </a:prstGeom>
        </p:spPr>
        <p:txBody>
          <a:bodyPr lIns="0" tIns="0" rIns="0" bIns="0">
            <a:noAutofit/>
          </a:bodyPr>
          <a:lstStyle/>
          <a:p>
            <a:r>
              <a:rPr lang="en-GB" sz="1400" b="0" strike="noStrike" spc="-1">
                <a:latin typeface="Times New Roman"/>
              </a:rPr>
              <a:t>&lt;header&gt;</a:t>
            </a:r>
          </a:p>
        </p:txBody>
      </p:sp>
      <p:sp>
        <p:nvSpPr>
          <p:cNvPr id="117" name="PlaceHolder 4"/>
          <p:cNvSpPr>
            <a:spLocks noGrp="1"/>
          </p:cNvSpPr>
          <p:nvPr>
            <p:ph type="dt"/>
          </p:nvPr>
        </p:nvSpPr>
        <p:spPr>
          <a:xfrm>
            <a:off x="4278960" y="0"/>
            <a:ext cx="3280680" cy="534240"/>
          </a:xfrm>
          <a:prstGeom prst="rect">
            <a:avLst/>
          </a:prstGeom>
        </p:spPr>
        <p:txBody>
          <a:bodyPr lIns="0" tIns="0" rIns="0" bIns="0">
            <a:noAutofit/>
          </a:bodyPr>
          <a:lstStyle/>
          <a:p>
            <a:pPr algn="r"/>
            <a:r>
              <a:rPr lang="en-GB" sz="1400" b="0" strike="noStrike" spc="-1">
                <a:latin typeface="Times New Roman"/>
              </a:rPr>
              <a:t>&lt;date/time&gt;</a:t>
            </a:r>
          </a:p>
        </p:txBody>
      </p:sp>
      <p:sp>
        <p:nvSpPr>
          <p:cNvPr id="118" name="PlaceHolder 5"/>
          <p:cNvSpPr>
            <a:spLocks noGrp="1"/>
          </p:cNvSpPr>
          <p:nvPr>
            <p:ph type="ftr"/>
          </p:nvPr>
        </p:nvSpPr>
        <p:spPr>
          <a:xfrm>
            <a:off x="0" y="10157400"/>
            <a:ext cx="3280680" cy="534240"/>
          </a:xfrm>
          <a:prstGeom prst="rect">
            <a:avLst/>
          </a:prstGeom>
        </p:spPr>
        <p:txBody>
          <a:bodyPr lIns="0" tIns="0" rIns="0" bIns="0" anchor="b">
            <a:noAutofit/>
          </a:bodyPr>
          <a:lstStyle/>
          <a:p>
            <a:r>
              <a:rPr lang="en-GB" sz="1400" b="0" strike="noStrike" spc="-1">
                <a:latin typeface="Times New Roman"/>
              </a:rPr>
              <a:t>&lt;footer&gt;</a:t>
            </a:r>
          </a:p>
        </p:txBody>
      </p:sp>
      <p:sp>
        <p:nvSpPr>
          <p:cNvPr id="119" name="PlaceHolder 6"/>
          <p:cNvSpPr>
            <a:spLocks noGrp="1"/>
          </p:cNvSpPr>
          <p:nvPr>
            <p:ph type="sldNum"/>
          </p:nvPr>
        </p:nvSpPr>
        <p:spPr>
          <a:xfrm>
            <a:off x="4278960" y="10157400"/>
            <a:ext cx="3280680" cy="534240"/>
          </a:xfrm>
          <a:prstGeom prst="rect">
            <a:avLst/>
          </a:prstGeom>
        </p:spPr>
        <p:txBody>
          <a:bodyPr lIns="0" tIns="0" rIns="0" bIns="0" anchor="b">
            <a:noAutofit/>
          </a:bodyPr>
          <a:lstStyle/>
          <a:p>
            <a:pPr algn="r"/>
            <a:fld id="{500E636C-0A2A-4ADD-B082-CAFF5CF9C18F}" type="slidenum">
              <a:rPr lang="en-GB" sz="1400" b="0" strike="noStrike" spc="-1">
                <a:latin typeface="Times New Roman"/>
              </a:rPr>
              <a:t>‹#›</a:t>
            </a:fld>
            <a:endParaRPr lang="en-GB" sz="1400" b="0" strike="noStrike" spc="-1">
              <a:latin typeface="Times New Roman"/>
            </a:endParaRPr>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4" name="CustomShape 1"/>
          <p:cNvSpPr/>
          <p:nvPr/>
        </p:nvSpPr>
        <p:spPr>
          <a:xfrm>
            <a:off x="5308920" y="6730920"/>
            <a:ext cx="4060800" cy="353520"/>
          </a:xfrm>
          <a:prstGeom prst="rect">
            <a:avLst/>
          </a:prstGeom>
          <a:noFill/>
          <a:ln w="0">
            <a:noFill/>
          </a:ln>
        </p:spPr>
        <p:style>
          <a:lnRef idx="0">
            <a:scrgbClr r="0" g="0" b="0"/>
          </a:lnRef>
          <a:fillRef idx="0">
            <a:scrgbClr r="0" g="0" b="0"/>
          </a:fillRef>
          <a:effectRef idx="0">
            <a:scrgbClr r="0" g="0" b="0"/>
          </a:effectRef>
          <a:fontRef idx="minor"/>
        </p:style>
        <p:txBody>
          <a:bodyPr lIns="93960" tIns="47160" rIns="93960" bIns="47160" anchor="b">
            <a:noAutofit/>
          </a:bodyPr>
          <a:lstStyle/>
          <a:p>
            <a:pPr algn="r">
              <a:lnSpc>
                <a:spcPct val="100000"/>
              </a:lnSpc>
              <a:tabLst>
                <a:tab pos="765000" algn="l"/>
                <a:tab pos="1530360" algn="l"/>
                <a:tab pos="2295360" algn="l"/>
                <a:tab pos="3060720" algn="l"/>
              </a:tabLst>
            </a:pPr>
            <a:fld id="{B0D0576B-0B59-4E98-BE78-209D64A644BD}" type="slidenum">
              <a:rPr lang="en-GB" sz="1200" b="0" strike="noStrike" spc="-1">
                <a:solidFill>
                  <a:srgbClr val="000000"/>
                </a:solidFill>
                <a:latin typeface="Times New Roman"/>
              </a:rPr>
              <a:t>2</a:t>
            </a:fld>
            <a:endParaRPr lang="en-GB" sz="1200" b="0" strike="noStrike" spc="-1">
              <a:latin typeface="Arial"/>
            </a:endParaRPr>
          </a:p>
        </p:txBody>
      </p:sp>
      <p:sp>
        <p:nvSpPr>
          <p:cNvPr id="265" name="CustomShape 2"/>
          <p:cNvSpPr/>
          <p:nvPr/>
        </p:nvSpPr>
        <p:spPr>
          <a:xfrm>
            <a:off x="1219320" y="720720"/>
            <a:ext cx="4876200" cy="3599640"/>
          </a:xfrm>
          <a:prstGeom prst="rect">
            <a:avLst/>
          </a:prstGeom>
          <a:solidFill>
            <a:srgbClr val="FFFFFF"/>
          </a:solidFill>
          <a:ln w="9525">
            <a:solidFill>
              <a:srgbClr val="000000"/>
            </a:solidFill>
            <a:miter/>
          </a:ln>
        </p:spPr>
        <p:style>
          <a:lnRef idx="0">
            <a:scrgbClr r="0" g="0" b="0"/>
          </a:lnRef>
          <a:fillRef idx="0">
            <a:scrgbClr r="0" g="0" b="0"/>
          </a:fillRef>
          <a:effectRef idx="0">
            <a:scrgbClr r="0" g="0" b="0"/>
          </a:effectRef>
          <a:fontRef idx="minor"/>
        </p:style>
      </p:sp>
      <p:sp>
        <p:nvSpPr>
          <p:cNvPr id="266" name="PlaceHolder 3"/>
          <p:cNvSpPr>
            <a:spLocks noGrp="1"/>
          </p:cNvSpPr>
          <p:nvPr>
            <p:ph type="body"/>
          </p:nvPr>
        </p:nvSpPr>
        <p:spPr>
          <a:xfrm>
            <a:off x="974880" y="4560840"/>
            <a:ext cx="5365080" cy="4318920"/>
          </a:xfrm>
          <a:prstGeom prst="rect">
            <a:avLst/>
          </a:prstGeom>
        </p:spPr>
        <p:txBody>
          <a:bodyPr lIns="93960" tIns="47160" rIns="93960" bIns="47160">
            <a:normAutofit fontScale="92500"/>
          </a:bodyPr>
          <a:lstStyle/>
          <a:p>
            <a:pPr marL="216000" indent="-215640">
              <a:lnSpc>
                <a:spcPct val="100000"/>
              </a:lnSpc>
              <a:tabLst>
                <a:tab pos="0" algn="l"/>
              </a:tabLst>
            </a:pPr>
            <a:r>
              <a:rPr lang="en-GB" sz="2000" b="0" strike="noStrike" spc="-1">
                <a:latin typeface="Arial"/>
              </a:rPr>
              <a:t>Upon completion of this material, you should be able to:</a:t>
            </a:r>
          </a:p>
          <a:p>
            <a:pPr marL="216000" indent="-215640">
              <a:lnSpc>
                <a:spcPct val="100000"/>
              </a:lnSpc>
              <a:tabLst>
                <a:tab pos="0" algn="l"/>
              </a:tabLst>
            </a:pPr>
            <a:r>
              <a:rPr lang="en-US" sz="2200" b="0" strike="noStrike" spc="-1">
                <a:latin typeface="Arial"/>
              </a:rPr>
              <a:t>Discuss the organizational business need for information security</a:t>
            </a:r>
            <a:endParaRPr lang="en-GB" sz="2200" b="0" strike="noStrike" spc="-1">
              <a:latin typeface="Arial"/>
            </a:endParaRPr>
          </a:p>
          <a:p>
            <a:pPr marL="216000" indent="-215640">
              <a:lnSpc>
                <a:spcPct val="100000"/>
              </a:lnSpc>
              <a:tabLst>
                <a:tab pos="0" algn="l"/>
              </a:tabLst>
            </a:pPr>
            <a:r>
              <a:rPr lang="en-US" sz="2200" b="0" strike="noStrike" spc="-1">
                <a:latin typeface="Arial"/>
              </a:rPr>
              <a:t>Explain why a successful information security program is the shared responsibility of an organization’s general management and IT management</a:t>
            </a:r>
            <a:endParaRPr lang="en-GB" sz="2200" b="0" strike="noStrike" spc="-1">
              <a:latin typeface="Arial"/>
            </a:endParaRPr>
          </a:p>
          <a:p>
            <a:pPr marL="216000" indent="-215640">
              <a:lnSpc>
                <a:spcPct val="100000"/>
              </a:lnSpc>
              <a:tabLst>
                <a:tab pos="0" algn="l"/>
              </a:tabLst>
            </a:pPr>
            <a:r>
              <a:rPr lang="en-US" sz="2200" b="0" strike="noStrike" spc="-1">
                <a:latin typeface="Arial"/>
              </a:rPr>
              <a:t>List and describe the threats posed to information security and common attacks associated with those threats</a:t>
            </a:r>
            <a:endParaRPr lang="en-GB" sz="2200" b="0" strike="noStrike" spc="-1">
              <a:latin typeface="Arial"/>
            </a:endParaRPr>
          </a:p>
          <a:p>
            <a:pPr marL="216000" indent="-215640">
              <a:lnSpc>
                <a:spcPct val="100000"/>
              </a:lnSpc>
              <a:tabLst>
                <a:tab pos="0" algn="l"/>
              </a:tabLst>
            </a:pPr>
            <a:r>
              <a:rPr lang="en-US" sz="2200" b="0" strike="noStrike" spc="-1">
                <a:latin typeface="Arial"/>
              </a:rPr>
              <a:t>Describe the relationship between threats and attacks against information within systems</a:t>
            </a:r>
            <a:endParaRPr lang="en-GB" sz="2200" b="0" strike="noStrike" spc="-1">
              <a:latin typeface="Arial"/>
            </a:endParaRPr>
          </a:p>
          <a:p>
            <a:pPr marL="216000" indent="-215640">
              <a:lnSpc>
                <a:spcPct val="100000"/>
              </a:lnSpc>
              <a:spcBef>
                <a:spcPts val="451"/>
              </a:spcBef>
              <a:tabLst>
                <a:tab pos="0" algn="l"/>
              </a:tabLst>
            </a:pPr>
            <a:endParaRPr lang="en-GB" sz="2200" b="0" strike="noStrike" spc="-1">
              <a:latin typeface="Arial"/>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7" name="CustomShape 1"/>
          <p:cNvSpPr/>
          <p:nvPr/>
        </p:nvSpPr>
        <p:spPr>
          <a:xfrm>
            <a:off x="5308920" y="6730920"/>
            <a:ext cx="4060800" cy="353520"/>
          </a:xfrm>
          <a:prstGeom prst="rect">
            <a:avLst/>
          </a:prstGeom>
          <a:noFill/>
          <a:ln w="0">
            <a:noFill/>
          </a:ln>
        </p:spPr>
        <p:style>
          <a:lnRef idx="0">
            <a:scrgbClr r="0" g="0" b="0"/>
          </a:lnRef>
          <a:fillRef idx="0">
            <a:scrgbClr r="0" g="0" b="0"/>
          </a:fillRef>
          <a:effectRef idx="0">
            <a:scrgbClr r="0" g="0" b="0"/>
          </a:effectRef>
          <a:fontRef idx="minor"/>
        </p:style>
        <p:txBody>
          <a:bodyPr lIns="93960" tIns="47160" rIns="93960" bIns="47160" anchor="b">
            <a:noAutofit/>
          </a:bodyPr>
          <a:lstStyle/>
          <a:p>
            <a:pPr algn="r">
              <a:lnSpc>
                <a:spcPct val="100000"/>
              </a:lnSpc>
              <a:tabLst>
                <a:tab pos="765000" algn="l"/>
                <a:tab pos="1530360" algn="l"/>
                <a:tab pos="2295360" algn="l"/>
                <a:tab pos="3060720" algn="l"/>
              </a:tabLst>
            </a:pPr>
            <a:fld id="{BA42A247-2AA8-4A7E-9A59-40D5D954B38D}" type="slidenum">
              <a:rPr lang="en-GB" sz="1200" b="0" strike="noStrike" spc="-1">
                <a:solidFill>
                  <a:srgbClr val="000000"/>
                </a:solidFill>
                <a:latin typeface="Times New Roman"/>
              </a:rPr>
              <a:t>3</a:t>
            </a:fld>
            <a:endParaRPr lang="en-GB" sz="1200" b="0" strike="noStrike" spc="-1">
              <a:latin typeface="Arial"/>
            </a:endParaRPr>
          </a:p>
        </p:txBody>
      </p:sp>
      <p:sp>
        <p:nvSpPr>
          <p:cNvPr id="268" name="CustomShape 2"/>
          <p:cNvSpPr/>
          <p:nvPr/>
        </p:nvSpPr>
        <p:spPr>
          <a:xfrm>
            <a:off x="1219320" y="720720"/>
            <a:ext cx="4876200" cy="3599640"/>
          </a:xfrm>
          <a:prstGeom prst="rect">
            <a:avLst/>
          </a:prstGeom>
          <a:solidFill>
            <a:srgbClr val="FFFFFF"/>
          </a:solidFill>
          <a:ln w="9525">
            <a:solidFill>
              <a:srgbClr val="000000"/>
            </a:solidFill>
            <a:miter/>
          </a:ln>
        </p:spPr>
        <p:style>
          <a:lnRef idx="0">
            <a:scrgbClr r="0" g="0" b="0"/>
          </a:lnRef>
          <a:fillRef idx="0">
            <a:scrgbClr r="0" g="0" b="0"/>
          </a:fillRef>
          <a:effectRef idx="0">
            <a:scrgbClr r="0" g="0" b="0"/>
          </a:effectRef>
          <a:fontRef idx="minor"/>
        </p:style>
      </p:sp>
      <p:sp>
        <p:nvSpPr>
          <p:cNvPr id="269" name="PlaceHolder 3"/>
          <p:cNvSpPr>
            <a:spLocks noGrp="1"/>
          </p:cNvSpPr>
          <p:nvPr>
            <p:ph type="body"/>
          </p:nvPr>
        </p:nvSpPr>
        <p:spPr>
          <a:xfrm>
            <a:off x="974880" y="4560840"/>
            <a:ext cx="5365080" cy="4318920"/>
          </a:xfrm>
          <a:prstGeom prst="rect">
            <a:avLst/>
          </a:prstGeom>
        </p:spPr>
        <p:txBody>
          <a:bodyPr lIns="93960" tIns="47160" rIns="93960" bIns="47160">
            <a:normAutofit fontScale="70000" lnSpcReduction="10000"/>
          </a:bodyPr>
          <a:lstStyle/>
          <a:p>
            <a:pPr marL="216000" indent="-215640">
              <a:lnSpc>
                <a:spcPct val="100000"/>
              </a:lnSpc>
              <a:spcBef>
                <a:spcPts val="451"/>
              </a:spcBef>
              <a:tabLst>
                <a:tab pos="0" algn="l"/>
              </a:tabLst>
            </a:pPr>
            <a:r>
              <a:rPr lang="en-GB" sz="2800" b="1" strike="noStrike" spc="-1">
                <a:latin typeface="Arial"/>
                <a:ea typeface="Lucida Sans Unicode"/>
              </a:rPr>
              <a:t>Introduction</a:t>
            </a:r>
            <a:endParaRPr lang="en-GB" sz="2800" b="0" strike="noStrike" spc="-1">
              <a:latin typeface="Arial"/>
            </a:endParaRPr>
          </a:p>
          <a:p>
            <a:pPr marL="216000" indent="-215640">
              <a:lnSpc>
                <a:spcPct val="100000"/>
              </a:lnSpc>
              <a:spcBef>
                <a:spcPts val="241"/>
              </a:spcBef>
              <a:tabLst>
                <a:tab pos="0" algn="l"/>
              </a:tabLst>
            </a:pPr>
            <a:r>
              <a:rPr lang="en-GB" sz="1200" b="0" strike="noStrike" spc="-1">
                <a:solidFill>
                  <a:srgbClr val="000000"/>
                </a:solidFill>
                <a:latin typeface="+mn-lt"/>
                <a:ea typeface="+mn-ea"/>
              </a:rPr>
              <a:t>Unlike any other business or information technology program</a:t>
            </a:r>
            <a:endParaRPr lang="en-GB" sz="1200" b="0" strike="noStrike" spc="-1">
              <a:latin typeface="Arial"/>
            </a:endParaRPr>
          </a:p>
          <a:p>
            <a:pPr marL="343080" indent="-342360">
              <a:lnSpc>
                <a:spcPct val="100000"/>
              </a:lnSpc>
              <a:spcBef>
                <a:spcPts val="519"/>
              </a:spcBef>
              <a:buClr>
                <a:srgbClr val="222222"/>
              </a:buClr>
              <a:buFont typeface="Symbol"/>
              <a:buChar char=""/>
              <a:tabLst>
                <a:tab pos="0" algn="l"/>
              </a:tabLst>
            </a:pPr>
            <a:r>
              <a:rPr lang="en-GB" sz="2600" b="0" strike="noStrike" spc="-1">
                <a:solidFill>
                  <a:srgbClr val="222222"/>
                </a:solidFill>
                <a:latin typeface="Arial"/>
                <a:ea typeface="+mn-ea"/>
              </a:rPr>
              <a:t>Primary mission of an information security program is to ensure information assets-information and the systems that house them-remain safe and useful</a:t>
            </a:r>
            <a:endParaRPr lang="en-GB" sz="2600" b="0" strike="noStrike" spc="-1">
              <a:latin typeface="Arial"/>
            </a:endParaRPr>
          </a:p>
          <a:p>
            <a:pPr marL="343080" indent="-342360">
              <a:lnSpc>
                <a:spcPct val="100000"/>
              </a:lnSpc>
              <a:spcBef>
                <a:spcPts val="519"/>
              </a:spcBef>
              <a:buClr>
                <a:srgbClr val="222222"/>
              </a:buClr>
              <a:buFont typeface="Symbol"/>
              <a:buChar char=""/>
              <a:tabLst>
                <a:tab pos="0" algn="l"/>
              </a:tabLst>
            </a:pPr>
            <a:r>
              <a:rPr lang="en-GB" sz="2600" b="0" strike="noStrike" spc="-1">
                <a:solidFill>
                  <a:srgbClr val="222222"/>
                </a:solidFill>
                <a:latin typeface="Arial"/>
                <a:ea typeface="+mn-ea"/>
              </a:rPr>
              <a:t>If no threats existed, resources could be used exclusively to improve systems that contain, use, and transmit information</a:t>
            </a:r>
            <a:endParaRPr lang="en-GB" sz="2600" b="0" strike="noStrike" spc="-1">
              <a:latin typeface="Arial"/>
            </a:endParaRPr>
          </a:p>
          <a:p>
            <a:pPr marL="343080" indent="-342360">
              <a:lnSpc>
                <a:spcPct val="100000"/>
              </a:lnSpc>
              <a:spcBef>
                <a:spcPts val="519"/>
              </a:spcBef>
              <a:buClr>
                <a:srgbClr val="222222"/>
              </a:buClr>
              <a:buFont typeface="Symbol"/>
              <a:buChar char=""/>
              <a:tabLst>
                <a:tab pos="0" algn="l"/>
              </a:tabLst>
            </a:pPr>
            <a:r>
              <a:rPr lang="en-GB" sz="2600" b="0" strike="noStrike" spc="-1">
                <a:solidFill>
                  <a:srgbClr val="222222"/>
                </a:solidFill>
                <a:latin typeface="Arial"/>
                <a:ea typeface="+mn-ea"/>
              </a:rPr>
              <a:t>Threat of attacks on information systems is a constant concern</a:t>
            </a:r>
            <a:endParaRPr lang="en-GB" sz="2600" b="0" strike="noStrike" spc="-1">
              <a:latin typeface="Arial"/>
            </a:endParaRPr>
          </a:p>
          <a:p>
            <a:pPr>
              <a:lnSpc>
                <a:spcPct val="100000"/>
              </a:lnSpc>
              <a:spcBef>
                <a:spcPts val="519"/>
              </a:spcBef>
              <a:tabLst>
                <a:tab pos="0" algn="l"/>
              </a:tabLst>
            </a:pPr>
            <a:endParaRPr lang="en-GB" sz="2600" b="0" strike="noStrike" spc="-1">
              <a:latin typeface="Arial"/>
            </a:endParaRPr>
          </a:p>
          <a:p>
            <a:pPr>
              <a:lnSpc>
                <a:spcPct val="100000"/>
              </a:lnSpc>
              <a:tabLst>
                <a:tab pos="0" algn="l"/>
              </a:tabLst>
            </a:pPr>
            <a:r>
              <a:rPr lang="en-GB" sz="1200" b="0" strike="noStrike" spc="-1">
                <a:solidFill>
                  <a:srgbClr val="000000"/>
                </a:solidFill>
                <a:latin typeface="+mn-lt"/>
                <a:ea typeface="+mn-ea"/>
              </a:rPr>
              <a:t>However, the threat of attacks on information assets is a constant concern, and the need for information security grows along with the sophistication of the</a:t>
            </a:r>
            <a:endParaRPr lang="en-GB" sz="1200" b="0" strike="noStrike" spc="-1">
              <a:latin typeface="Arial"/>
            </a:endParaRPr>
          </a:p>
          <a:p>
            <a:pPr>
              <a:lnSpc>
                <a:spcPct val="100000"/>
              </a:lnSpc>
              <a:tabLst>
                <a:tab pos="0" algn="l"/>
              </a:tabLst>
            </a:pPr>
            <a:r>
              <a:rPr lang="en-GB" sz="1200" b="0" strike="noStrike" spc="-1">
                <a:solidFill>
                  <a:srgbClr val="000000"/>
                </a:solidFill>
                <a:latin typeface="+mn-lt"/>
                <a:ea typeface="+mn-ea"/>
              </a:rPr>
              <a:t>attacks. </a:t>
            </a:r>
            <a:endParaRPr lang="en-GB" sz="1200" b="0" strike="noStrike" spc="-1">
              <a:latin typeface="Arial"/>
            </a:endParaRPr>
          </a:p>
          <a:p>
            <a:pPr>
              <a:lnSpc>
                <a:spcPct val="100000"/>
              </a:lnSpc>
              <a:tabLst>
                <a:tab pos="0" algn="l"/>
              </a:tabLst>
            </a:pPr>
            <a:r>
              <a:rPr lang="en-GB" sz="1200" b="0" strike="noStrike" spc="-1">
                <a:solidFill>
                  <a:srgbClr val="000000"/>
                </a:solidFill>
                <a:latin typeface="+mn-lt"/>
                <a:ea typeface="+mn-ea"/>
              </a:rPr>
              <a:t>While some organizations lump both information and systems under their definition of an information asset, others prefer to separate the true information-based assets (data, databases,</a:t>
            </a:r>
            <a:endParaRPr lang="en-GB" sz="1200" b="0" strike="noStrike" spc="-1">
              <a:latin typeface="Arial"/>
            </a:endParaRPr>
          </a:p>
          <a:p>
            <a:pPr>
              <a:lnSpc>
                <a:spcPct val="100000"/>
              </a:lnSpc>
              <a:tabLst>
                <a:tab pos="0" algn="l"/>
              </a:tabLst>
            </a:pPr>
            <a:r>
              <a:rPr lang="en-GB" sz="1200" b="0" strike="noStrike" spc="-1">
                <a:solidFill>
                  <a:srgbClr val="000000"/>
                </a:solidFill>
                <a:latin typeface="+mn-lt"/>
                <a:ea typeface="+mn-ea"/>
              </a:rPr>
              <a:t>data sets, and the applications that may use data) from media—the systems and networks that store and transmit data. For our purposes, we will include both data and systems</a:t>
            </a:r>
            <a:endParaRPr lang="en-GB" sz="1200" b="0" strike="noStrike" spc="-1">
              <a:latin typeface="Arial"/>
            </a:endParaRPr>
          </a:p>
          <a:p>
            <a:pPr>
              <a:lnSpc>
                <a:spcPct val="100000"/>
              </a:lnSpc>
              <a:tabLst>
                <a:tab pos="0" algn="l"/>
              </a:tabLst>
            </a:pPr>
            <a:r>
              <a:rPr lang="en-GB" sz="1200" b="0" strike="noStrike" spc="-1">
                <a:solidFill>
                  <a:srgbClr val="000000"/>
                </a:solidFill>
                <a:latin typeface="+mn-lt"/>
                <a:ea typeface="+mn-ea"/>
              </a:rPr>
              <a:t>assets in our use of the term.</a:t>
            </a:r>
            <a:endParaRPr lang="en-GB" sz="1200" b="0" strike="noStrike" spc="-1">
              <a:latin typeface="Arial"/>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0" name="CustomShape 1"/>
          <p:cNvSpPr/>
          <p:nvPr/>
        </p:nvSpPr>
        <p:spPr>
          <a:xfrm>
            <a:off x="5308920" y="6730920"/>
            <a:ext cx="4060800" cy="353520"/>
          </a:xfrm>
          <a:prstGeom prst="rect">
            <a:avLst/>
          </a:prstGeom>
          <a:noFill/>
          <a:ln w="0">
            <a:noFill/>
          </a:ln>
        </p:spPr>
        <p:style>
          <a:lnRef idx="0">
            <a:scrgbClr r="0" g="0" b="0"/>
          </a:lnRef>
          <a:fillRef idx="0">
            <a:scrgbClr r="0" g="0" b="0"/>
          </a:fillRef>
          <a:effectRef idx="0">
            <a:scrgbClr r="0" g="0" b="0"/>
          </a:effectRef>
          <a:fontRef idx="minor"/>
        </p:style>
        <p:txBody>
          <a:bodyPr lIns="93960" tIns="47160" rIns="93960" bIns="47160" anchor="b">
            <a:noAutofit/>
          </a:bodyPr>
          <a:lstStyle/>
          <a:p>
            <a:pPr algn="r">
              <a:lnSpc>
                <a:spcPct val="100000"/>
              </a:lnSpc>
              <a:tabLst>
                <a:tab pos="765000" algn="l"/>
                <a:tab pos="1530360" algn="l"/>
                <a:tab pos="2295360" algn="l"/>
                <a:tab pos="3060720" algn="l"/>
              </a:tabLst>
            </a:pPr>
            <a:fld id="{142E3AE2-C367-4968-8305-8BA6015757B5}" type="slidenum">
              <a:rPr lang="en-GB" sz="1200" b="0" strike="noStrike" spc="-1">
                <a:solidFill>
                  <a:srgbClr val="000000"/>
                </a:solidFill>
                <a:latin typeface="Times New Roman"/>
              </a:rPr>
              <a:t>4</a:t>
            </a:fld>
            <a:endParaRPr lang="en-GB" sz="1200" b="0" strike="noStrike" spc="-1">
              <a:latin typeface="Arial"/>
            </a:endParaRPr>
          </a:p>
        </p:txBody>
      </p:sp>
      <p:sp>
        <p:nvSpPr>
          <p:cNvPr id="271" name="CustomShape 2"/>
          <p:cNvSpPr/>
          <p:nvPr/>
        </p:nvSpPr>
        <p:spPr>
          <a:xfrm>
            <a:off x="1219320" y="720720"/>
            <a:ext cx="4876200" cy="3599640"/>
          </a:xfrm>
          <a:prstGeom prst="rect">
            <a:avLst/>
          </a:prstGeom>
          <a:solidFill>
            <a:srgbClr val="FFFFFF"/>
          </a:solidFill>
          <a:ln w="9525">
            <a:solidFill>
              <a:srgbClr val="000000"/>
            </a:solidFill>
            <a:miter/>
          </a:ln>
        </p:spPr>
        <p:style>
          <a:lnRef idx="0">
            <a:scrgbClr r="0" g="0" b="0"/>
          </a:lnRef>
          <a:fillRef idx="0">
            <a:scrgbClr r="0" g="0" b="0"/>
          </a:fillRef>
          <a:effectRef idx="0">
            <a:scrgbClr r="0" g="0" b="0"/>
          </a:effectRef>
          <a:fontRef idx="minor"/>
        </p:style>
      </p:sp>
      <p:sp>
        <p:nvSpPr>
          <p:cNvPr id="272" name="PlaceHolder 3"/>
          <p:cNvSpPr>
            <a:spLocks noGrp="1"/>
          </p:cNvSpPr>
          <p:nvPr>
            <p:ph type="body"/>
          </p:nvPr>
        </p:nvSpPr>
        <p:spPr>
          <a:xfrm>
            <a:off x="974880" y="4560840"/>
            <a:ext cx="5365080" cy="4318920"/>
          </a:xfrm>
          <a:prstGeom prst="rect">
            <a:avLst/>
          </a:prstGeom>
        </p:spPr>
        <p:txBody>
          <a:bodyPr lIns="93960" tIns="47160" rIns="93960" bIns="47160">
            <a:normAutofit fontScale="77500" lnSpcReduction="10000"/>
          </a:bodyPr>
          <a:lstStyle/>
          <a:p>
            <a:pPr marL="216000" indent="-215640">
              <a:lnSpc>
                <a:spcPct val="100000"/>
              </a:lnSpc>
              <a:spcBef>
                <a:spcPts val="451"/>
              </a:spcBef>
              <a:tabLst>
                <a:tab pos="0" algn="l"/>
              </a:tabLst>
            </a:pPr>
            <a:r>
              <a:rPr lang="en-GB" sz="2000" b="1" strike="noStrike" spc="-1">
                <a:latin typeface="Arial"/>
              </a:rPr>
              <a:t>Business Needs First, Technology Needs Last</a:t>
            </a:r>
            <a:endParaRPr lang="en-GB" sz="2000" b="0" strike="noStrike" spc="-1">
              <a:latin typeface="Arial"/>
            </a:endParaRPr>
          </a:p>
          <a:p>
            <a:pPr marL="216000" indent="-215640">
              <a:lnSpc>
                <a:spcPct val="100000"/>
              </a:lnSpc>
              <a:tabLst>
                <a:tab pos="0" algn="l"/>
              </a:tabLst>
            </a:pPr>
            <a:r>
              <a:rPr lang="en-GB" sz="2000" b="0" strike="noStrike" spc="-1">
                <a:latin typeface="Arial"/>
              </a:rPr>
              <a:t>Information security performs four important functions for an organization</a:t>
            </a:r>
          </a:p>
          <a:p>
            <a:pPr marL="171360" indent="-170640">
              <a:lnSpc>
                <a:spcPct val="100000"/>
              </a:lnSpc>
              <a:buClr>
                <a:srgbClr val="000000"/>
              </a:buClr>
              <a:buFont typeface="Arial"/>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US" sz="2000" b="0" strike="noStrike" spc="-1">
                <a:latin typeface="Arial"/>
              </a:rPr>
              <a:t>Protecting the organization’s ability to function: </a:t>
            </a:r>
            <a:r>
              <a:rPr lang="en-GB" sz="1200" b="0" strike="noStrike" spc="-1">
                <a:solidFill>
                  <a:srgbClr val="000000"/>
                </a:solidFill>
                <a:latin typeface="+mn-lt"/>
                <a:ea typeface="+mn-ea"/>
              </a:rPr>
              <a:t>The three communities of interest—general management, IT management, and information security management—are each responsible for facilitating</a:t>
            </a:r>
            <a:endParaRPr lang="en-GB" sz="1200" b="0" strike="noStrike" spc="-1">
              <a:latin typeface="Arial"/>
            </a:endParaRPr>
          </a:p>
          <a:p>
            <a:pPr>
              <a:lnSpc>
                <a:spcPct val="100000"/>
              </a:lnSpc>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1200" b="0" strike="noStrike" spc="-1">
                <a:solidFill>
                  <a:srgbClr val="000000"/>
                </a:solidFill>
                <a:latin typeface="+mn-lt"/>
                <a:ea typeface="+mn-ea"/>
              </a:rPr>
              <a:t>the information security program that protects the organization’s ability to function.</a:t>
            </a:r>
            <a:endParaRPr lang="en-GB" sz="1200" b="0" strike="noStrike" spc="-1">
              <a:latin typeface="Arial"/>
            </a:endParaRPr>
          </a:p>
          <a:p>
            <a:pPr marL="171360" indent="-170640">
              <a:lnSpc>
                <a:spcPct val="100000"/>
              </a:lnSpc>
              <a:buClr>
                <a:srgbClr val="000000"/>
              </a:buClr>
              <a:buFont typeface="Arial"/>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US" sz="2000" b="0" strike="noStrike" spc="-1">
                <a:solidFill>
                  <a:srgbClr val="000000"/>
                </a:solidFill>
                <a:latin typeface="+mn-lt"/>
                <a:ea typeface="+mn-ea"/>
              </a:rPr>
              <a:t>Protecting the data and information the organization collects and uses: </a:t>
            </a:r>
            <a:r>
              <a:rPr lang="en-GB" sz="1200" b="0" strike="noStrike" spc="-1">
                <a:solidFill>
                  <a:srgbClr val="000000"/>
                </a:solidFill>
                <a:latin typeface="+mn-lt"/>
                <a:ea typeface="+mn-ea"/>
              </a:rPr>
              <a:t>Without data, an organization loses its record of transactions and its ability to deliver value to customers. Any business,</a:t>
            </a:r>
            <a:endParaRPr lang="en-GB" sz="1200" b="0" strike="noStrike" spc="-1">
              <a:latin typeface="Arial"/>
            </a:endParaRPr>
          </a:p>
          <a:p>
            <a:pPr>
              <a:lnSpc>
                <a:spcPct val="100000"/>
              </a:lnSpc>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1200" b="0" strike="noStrike" spc="-1">
                <a:solidFill>
                  <a:srgbClr val="000000"/>
                </a:solidFill>
                <a:latin typeface="+mn-lt"/>
                <a:ea typeface="+mn-ea"/>
              </a:rPr>
              <a:t>educational institution, or government agency that operates within the modern context of connected and responsive services relies on information systems.</a:t>
            </a:r>
            <a:endParaRPr lang="en-GB" sz="1200" b="0" strike="noStrike" spc="-1">
              <a:latin typeface="Arial"/>
            </a:endParaRPr>
          </a:p>
          <a:p>
            <a:pPr marL="171360" indent="-170640">
              <a:lnSpc>
                <a:spcPct val="100000"/>
              </a:lnSpc>
              <a:buClr>
                <a:srgbClr val="000000"/>
              </a:buClr>
              <a:buFont typeface="Arial"/>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US" sz="2000" b="0" strike="noStrike" spc="-1">
                <a:solidFill>
                  <a:srgbClr val="000000"/>
                </a:solidFill>
                <a:latin typeface="+mn-lt"/>
                <a:ea typeface="+mn-ea"/>
              </a:rPr>
              <a:t>Enabling the safe operation of applications running on the organization’s IT systems: </a:t>
            </a:r>
            <a:r>
              <a:rPr lang="en-GB" sz="1200" b="0" strike="noStrike" spc="-1">
                <a:solidFill>
                  <a:srgbClr val="000000"/>
                </a:solidFill>
                <a:latin typeface="+mn-lt"/>
                <a:ea typeface="+mn-ea"/>
              </a:rPr>
              <a:t>Today’s organizations are under immense pressure to acquire and operate integrated, efficient, and capable applications.</a:t>
            </a:r>
            <a:endParaRPr lang="en-GB" sz="1200" b="0" strike="noStrike" spc="-1">
              <a:latin typeface="Arial"/>
            </a:endParaRPr>
          </a:p>
          <a:p>
            <a:pPr>
              <a:lnSpc>
                <a:spcPct val="100000"/>
              </a:lnSpc>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1200" b="0" strike="noStrike" spc="-1">
                <a:solidFill>
                  <a:srgbClr val="000000"/>
                </a:solidFill>
                <a:latin typeface="+mn-lt"/>
                <a:ea typeface="+mn-ea"/>
              </a:rPr>
              <a:t>A modern organization needs to create an environment that safeguards these applications, particularly those that are important elements of the organization’s infrastructure— operating system platforms, certain operational applications, electronic mail (e-mail), and instant messaging (IM) applications, like text messaging (short message service, or SMS).</a:t>
            </a:r>
            <a:endParaRPr lang="en-GB" sz="1200" b="0" strike="noStrike" spc="-1">
              <a:latin typeface="Arial"/>
            </a:endParaRPr>
          </a:p>
          <a:p>
            <a:pPr marL="171360" indent="-170640">
              <a:lnSpc>
                <a:spcPct val="100000"/>
              </a:lnSpc>
              <a:buClr>
                <a:srgbClr val="000000"/>
              </a:buClr>
              <a:buFont typeface="Arial"/>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US" sz="2000" b="0" strike="noStrike" spc="-1">
                <a:solidFill>
                  <a:srgbClr val="000000"/>
                </a:solidFill>
                <a:latin typeface="+mn-lt"/>
                <a:ea typeface="+mn-ea"/>
              </a:rPr>
              <a:t>Safeguarding the organization’s technology assets: </a:t>
            </a:r>
            <a:r>
              <a:rPr lang="en-GB" sz="1200" b="0" strike="noStrike" spc="-1">
                <a:solidFill>
                  <a:srgbClr val="000000"/>
                </a:solidFill>
                <a:latin typeface="+mn-lt"/>
                <a:ea typeface="+mn-ea"/>
              </a:rPr>
              <a:t>To perform effectively, organizations must employ secure infrastructure hardware appropriate to the size and scope</a:t>
            </a:r>
            <a:endParaRPr lang="en-GB" sz="1200" b="0" strike="noStrike" spc="-1">
              <a:latin typeface="Arial"/>
            </a:endParaRPr>
          </a:p>
          <a:p>
            <a:pPr>
              <a:lnSpc>
                <a:spcPct val="100000"/>
              </a:lnSpc>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1200" b="0" strike="noStrike" spc="-1">
                <a:solidFill>
                  <a:srgbClr val="000000"/>
                </a:solidFill>
                <a:latin typeface="+mn-lt"/>
                <a:ea typeface="+mn-ea"/>
              </a:rPr>
              <a:t>of the enterprise. For instance, a small business may get by in its startup phase using a small-scale firewall, such as a small office/home office (SOHO) device.</a:t>
            </a:r>
            <a:endParaRPr lang="en-GB" sz="1200" b="0" strike="noStrike" spc="-1">
              <a:latin typeface="Arial"/>
            </a:endParaRPr>
          </a:p>
          <a:p>
            <a:pPr>
              <a:lnSpc>
                <a:spcPct val="100000"/>
              </a:lnSpc>
              <a:spcBef>
                <a:spcPts val="45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sz="1200" b="0" strike="noStrike" spc="-1">
              <a:latin typeface="Arial"/>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3" name="CustomShape 1"/>
          <p:cNvSpPr/>
          <p:nvPr/>
        </p:nvSpPr>
        <p:spPr>
          <a:xfrm>
            <a:off x="5308920" y="6730920"/>
            <a:ext cx="4060800" cy="353520"/>
          </a:xfrm>
          <a:prstGeom prst="rect">
            <a:avLst/>
          </a:prstGeom>
          <a:noFill/>
          <a:ln w="0">
            <a:noFill/>
          </a:ln>
        </p:spPr>
        <p:style>
          <a:lnRef idx="0">
            <a:scrgbClr r="0" g="0" b="0"/>
          </a:lnRef>
          <a:fillRef idx="0">
            <a:scrgbClr r="0" g="0" b="0"/>
          </a:fillRef>
          <a:effectRef idx="0">
            <a:scrgbClr r="0" g="0" b="0"/>
          </a:effectRef>
          <a:fontRef idx="minor"/>
        </p:style>
        <p:txBody>
          <a:bodyPr lIns="93960" tIns="47160" rIns="93960" bIns="47160" anchor="b">
            <a:noAutofit/>
          </a:bodyPr>
          <a:lstStyle/>
          <a:p>
            <a:pPr algn="r">
              <a:lnSpc>
                <a:spcPct val="100000"/>
              </a:lnSpc>
              <a:tabLst>
                <a:tab pos="765000" algn="l"/>
                <a:tab pos="1530360" algn="l"/>
                <a:tab pos="2295360" algn="l"/>
                <a:tab pos="3060720" algn="l"/>
              </a:tabLst>
            </a:pPr>
            <a:fld id="{51FEAB45-7522-4F95-A6E2-9FFDF0B072F4}" type="slidenum">
              <a:rPr lang="en-GB" sz="1200" b="0" strike="noStrike" spc="-1">
                <a:solidFill>
                  <a:srgbClr val="000000"/>
                </a:solidFill>
                <a:latin typeface="Times New Roman"/>
              </a:rPr>
              <a:t>5</a:t>
            </a:fld>
            <a:endParaRPr lang="en-GB" sz="1200" b="0" strike="noStrike" spc="-1">
              <a:latin typeface="Arial"/>
            </a:endParaRPr>
          </a:p>
        </p:txBody>
      </p:sp>
      <p:sp>
        <p:nvSpPr>
          <p:cNvPr id="274" name="CustomShape 2"/>
          <p:cNvSpPr/>
          <p:nvPr/>
        </p:nvSpPr>
        <p:spPr>
          <a:xfrm>
            <a:off x="1219320" y="720720"/>
            <a:ext cx="4876200" cy="3599640"/>
          </a:xfrm>
          <a:prstGeom prst="rect">
            <a:avLst/>
          </a:prstGeom>
          <a:solidFill>
            <a:srgbClr val="FFFFFF"/>
          </a:solidFill>
          <a:ln w="9525">
            <a:solidFill>
              <a:srgbClr val="000000"/>
            </a:solidFill>
            <a:miter/>
          </a:ln>
        </p:spPr>
        <p:style>
          <a:lnRef idx="0">
            <a:scrgbClr r="0" g="0" b="0"/>
          </a:lnRef>
          <a:fillRef idx="0">
            <a:scrgbClr r="0" g="0" b="0"/>
          </a:fillRef>
          <a:effectRef idx="0">
            <a:scrgbClr r="0" g="0" b="0"/>
          </a:effectRef>
          <a:fontRef idx="minor"/>
        </p:style>
      </p:sp>
      <p:sp>
        <p:nvSpPr>
          <p:cNvPr id="275" name="PlaceHolder 3"/>
          <p:cNvSpPr>
            <a:spLocks noGrp="1"/>
          </p:cNvSpPr>
          <p:nvPr>
            <p:ph type="body"/>
          </p:nvPr>
        </p:nvSpPr>
        <p:spPr>
          <a:xfrm>
            <a:off x="974880" y="4560840"/>
            <a:ext cx="5365080" cy="4318920"/>
          </a:xfrm>
          <a:prstGeom prst="rect">
            <a:avLst/>
          </a:prstGeom>
        </p:spPr>
        <p:txBody>
          <a:bodyPr lIns="93960" tIns="47160" rIns="93960" bIns="47160">
            <a:normAutofit fontScale="85000" lnSpcReduction="10000"/>
          </a:bodyPr>
          <a:lstStyle/>
          <a:p>
            <a:pPr marL="216000" indent="-215640">
              <a:lnSpc>
                <a:spcPct val="100000"/>
              </a:lnSpc>
              <a:spcBef>
                <a:spcPts val="451"/>
              </a:spcBef>
              <a:tabLst>
                <a:tab pos="0" algn="l"/>
              </a:tabLst>
            </a:pPr>
            <a:r>
              <a:rPr lang="en-GB" sz="2800" b="1" strike="noStrike" spc="-1" dirty="0">
                <a:latin typeface="Arial"/>
                <a:ea typeface="Lucida Sans Unicode"/>
              </a:rPr>
              <a:t>Protecting the Ability of the Organization to Function</a:t>
            </a:r>
            <a:endParaRPr lang="en-GB" sz="2800" b="0" strike="noStrike" spc="-1" dirty="0">
              <a:latin typeface="Arial"/>
            </a:endParaRPr>
          </a:p>
          <a:p>
            <a:pPr marL="343080" indent="-342360">
              <a:lnSpc>
                <a:spcPct val="100000"/>
              </a:lnSpc>
              <a:spcBef>
                <a:spcPts val="519"/>
              </a:spcBef>
              <a:buClr>
                <a:srgbClr val="222222"/>
              </a:buClr>
              <a:buFont typeface="Symbol"/>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600" b="0" strike="noStrike" spc="-1" dirty="0">
                <a:solidFill>
                  <a:srgbClr val="222222"/>
                </a:solidFill>
                <a:latin typeface="Arial"/>
                <a:ea typeface="Lucida Sans Unicode"/>
              </a:rPr>
              <a:t>Management (general and IT) responsible for facilitating security program</a:t>
            </a:r>
            <a:endParaRPr lang="en-GB" sz="2600" b="0" strike="noStrike" spc="-1" dirty="0">
              <a:latin typeface="Arial"/>
            </a:endParaRPr>
          </a:p>
          <a:p>
            <a:pPr marL="343080" indent="-342360">
              <a:lnSpc>
                <a:spcPct val="100000"/>
              </a:lnSpc>
              <a:spcBef>
                <a:spcPts val="519"/>
              </a:spcBef>
              <a:buClr>
                <a:srgbClr val="222222"/>
              </a:buClr>
              <a:buFont typeface="Symbol"/>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600" b="0" strike="noStrike" spc="-1" dirty="0">
                <a:solidFill>
                  <a:srgbClr val="222222"/>
                </a:solidFill>
                <a:latin typeface="Arial"/>
                <a:ea typeface="Lucida Sans Unicode"/>
              </a:rPr>
              <a:t>Implementing information security has more to do with management than technology</a:t>
            </a:r>
            <a:endParaRPr lang="en-GB" sz="2600" b="0" strike="noStrike" spc="-1" dirty="0">
              <a:latin typeface="Arial"/>
            </a:endParaRPr>
          </a:p>
          <a:p>
            <a:pPr marL="343080" indent="-342360">
              <a:lnSpc>
                <a:spcPct val="100000"/>
              </a:lnSpc>
              <a:spcBef>
                <a:spcPts val="519"/>
              </a:spcBef>
              <a:buClr>
                <a:srgbClr val="222222"/>
              </a:buClr>
              <a:buFont typeface="Symbol"/>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600" b="0" strike="noStrike" spc="-1" dirty="0">
                <a:solidFill>
                  <a:srgbClr val="222222"/>
                </a:solidFill>
                <a:latin typeface="Arial"/>
                <a:ea typeface="Lucida Sans Unicode"/>
              </a:rPr>
              <a:t>Communities of interest should address information security in terms of business impact and cost of business interruption</a:t>
            </a:r>
            <a:endParaRPr lang="en-GB" sz="2600" b="0" strike="noStrike" spc="-1" dirty="0">
              <a:latin typeface="Aria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 name="CustomShape 1"/>
          <p:cNvSpPr/>
          <p:nvPr/>
        </p:nvSpPr>
        <p:spPr>
          <a:xfrm>
            <a:off x="5308920" y="6730920"/>
            <a:ext cx="4060800" cy="353520"/>
          </a:xfrm>
          <a:prstGeom prst="rect">
            <a:avLst/>
          </a:prstGeom>
          <a:noFill/>
          <a:ln w="0">
            <a:noFill/>
          </a:ln>
        </p:spPr>
        <p:style>
          <a:lnRef idx="0">
            <a:scrgbClr r="0" g="0" b="0"/>
          </a:lnRef>
          <a:fillRef idx="0">
            <a:scrgbClr r="0" g="0" b="0"/>
          </a:fillRef>
          <a:effectRef idx="0">
            <a:scrgbClr r="0" g="0" b="0"/>
          </a:effectRef>
          <a:fontRef idx="minor"/>
        </p:style>
        <p:txBody>
          <a:bodyPr lIns="93960" tIns="47160" rIns="93960" bIns="47160" anchor="b">
            <a:noAutofit/>
          </a:bodyPr>
          <a:lstStyle/>
          <a:p>
            <a:pPr algn="r">
              <a:lnSpc>
                <a:spcPct val="100000"/>
              </a:lnSpc>
              <a:tabLst>
                <a:tab pos="765000" algn="l"/>
                <a:tab pos="1530360" algn="l"/>
                <a:tab pos="2295360" algn="l"/>
                <a:tab pos="3060720" algn="l"/>
              </a:tabLst>
            </a:pPr>
            <a:fld id="{84D7D705-22BB-4802-BA14-0396CC23CCFB}" type="slidenum">
              <a:rPr lang="en-GB" sz="1200" b="0" strike="noStrike" spc="-1">
                <a:solidFill>
                  <a:srgbClr val="000000"/>
                </a:solidFill>
                <a:latin typeface="Times New Roman"/>
              </a:rPr>
              <a:t>6</a:t>
            </a:fld>
            <a:endParaRPr lang="en-GB" sz="1200" b="0" strike="noStrike" spc="-1">
              <a:latin typeface="Arial"/>
            </a:endParaRPr>
          </a:p>
        </p:txBody>
      </p:sp>
      <p:sp>
        <p:nvSpPr>
          <p:cNvPr id="277" name="CustomShape 2"/>
          <p:cNvSpPr/>
          <p:nvPr/>
        </p:nvSpPr>
        <p:spPr>
          <a:xfrm>
            <a:off x="1219320" y="720720"/>
            <a:ext cx="4876200" cy="3599640"/>
          </a:xfrm>
          <a:prstGeom prst="rect">
            <a:avLst/>
          </a:prstGeom>
          <a:solidFill>
            <a:srgbClr val="FFFFFF"/>
          </a:solidFill>
          <a:ln w="9525">
            <a:solidFill>
              <a:srgbClr val="000000"/>
            </a:solidFill>
            <a:miter/>
          </a:ln>
        </p:spPr>
        <p:style>
          <a:lnRef idx="0">
            <a:scrgbClr r="0" g="0" b="0"/>
          </a:lnRef>
          <a:fillRef idx="0">
            <a:scrgbClr r="0" g="0" b="0"/>
          </a:fillRef>
          <a:effectRef idx="0">
            <a:scrgbClr r="0" g="0" b="0"/>
          </a:effectRef>
          <a:fontRef idx="minor"/>
        </p:style>
      </p:sp>
      <p:sp>
        <p:nvSpPr>
          <p:cNvPr id="278" name="PlaceHolder 3"/>
          <p:cNvSpPr>
            <a:spLocks noGrp="1"/>
          </p:cNvSpPr>
          <p:nvPr>
            <p:ph type="body"/>
          </p:nvPr>
        </p:nvSpPr>
        <p:spPr>
          <a:xfrm>
            <a:off x="974880" y="4560840"/>
            <a:ext cx="5365080" cy="4318920"/>
          </a:xfrm>
          <a:prstGeom prst="rect">
            <a:avLst/>
          </a:prstGeom>
        </p:spPr>
        <p:txBody>
          <a:bodyPr lIns="93960" tIns="47160" rIns="93960" bIns="47160">
            <a:normAutofit fontScale="86500"/>
          </a:bodyPr>
          <a:lstStyle/>
          <a:p>
            <a:pPr marL="216000" indent="-215640">
              <a:lnSpc>
                <a:spcPct val="100000"/>
              </a:lnSpc>
              <a:spcBef>
                <a:spcPts val="451"/>
              </a:spcBef>
              <a:tabLst>
                <a:tab pos="0" algn="l"/>
              </a:tabLst>
            </a:pPr>
            <a:r>
              <a:rPr lang="en-GB" sz="2800" b="1" strike="noStrike" spc="-1">
                <a:latin typeface="Arial"/>
                <a:ea typeface="Lucida Sans Unicode"/>
              </a:rPr>
              <a:t>Protecting Data That Organizations Collect and Use</a:t>
            </a:r>
            <a:endParaRPr lang="en-GB" sz="2800" b="0" strike="noStrike" spc="-1">
              <a:latin typeface="Arial"/>
            </a:endParaRPr>
          </a:p>
          <a:p>
            <a:pPr marL="343080" indent="-342360">
              <a:lnSpc>
                <a:spcPct val="100000"/>
              </a:lnSpc>
              <a:spcBef>
                <a:spcPts val="519"/>
              </a:spcBef>
              <a:buClr>
                <a:srgbClr val="222222"/>
              </a:buClr>
              <a:buFont typeface="Symbol"/>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600" b="0" strike="noStrike" spc="-1">
                <a:solidFill>
                  <a:srgbClr val="222222"/>
                </a:solidFill>
                <a:latin typeface="Arial"/>
                <a:ea typeface="Lucida Sans Unicode"/>
              </a:rPr>
              <a:t>Without data, an organization loses its record of transactions and ability to deliver value to customers</a:t>
            </a:r>
            <a:endParaRPr lang="en-GB" sz="2600" b="0" strike="noStrike" spc="-1">
              <a:latin typeface="Arial"/>
            </a:endParaRPr>
          </a:p>
          <a:p>
            <a:pPr>
              <a:lnSpc>
                <a:spcPct val="100000"/>
              </a:lnSpc>
              <a:spcBef>
                <a:spcPts val="519"/>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sz="2600" b="0" strike="noStrike" spc="-1">
              <a:latin typeface="Arial"/>
            </a:endParaRPr>
          </a:p>
          <a:p>
            <a:pPr marL="343080" indent="-342360">
              <a:lnSpc>
                <a:spcPct val="100000"/>
              </a:lnSpc>
              <a:spcBef>
                <a:spcPts val="519"/>
              </a:spcBef>
              <a:buClr>
                <a:srgbClr val="222222"/>
              </a:buClr>
              <a:buFont typeface="Symbol"/>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600" b="0" strike="noStrike" spc="-1">
                <a:solidFill>
                  <a:srgbClr val="222222"/>
                </a:solidFill>
                <a:latin typeface="Arial"/>
                <a:ea typeface="Lucida Sans Unicode"/>
              </a:rPr>
              <a:t>Protecting data in transmission, in processing, and at rest (storage) are critical aspects of information security</a:t>
            </a:r>
            <a:endParaRPr lang="en-GB" sz="2600" b="0" strike="noStrike" spc="-1">
              <a:latin typeface="Arial"/>
            </a:endParaRPr>
          </a:p>
          <a:p>
            <a:pPr>
              <a:lnSpc>
                <a:spcPct val="100000"/>
              </a:lnSpc>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1200" b="0" strike="noStrike" spc="-1">
                <a:solidFill>
                  <a:srgbClr val="000000"/>
                </a:solidFill>
                <a:latin typeface="+mn-lt"/>
                <a:ea typeface="+mn-ea"/>
              </a:rPr>
              <a:t>Any business, educational institution, or government agency that operates within the modern context of connected and responsive services relies on information systems. Even when transactions</a:t>
            </a:r>
            <a:endParaRPr lang="en-GB" sz="1200" b="0" strike="noStrike" spc="-1">
              <a:latin typeface="Arial"/>
            </a:endParaRPr>
          </a:p>
          <a:p>
            <a:pPr>
              <a:lnSpc>
                <a:spcPct val="100000"/>
              </a:lnSpc>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1200" b="0" strike="noStrike" spc="-1">
                <a:solidFill>
                  <a:srgbClr val="000000"/>
                </a:solidFill>
                <a:latin typeface="+mn-lt"/>
                <a:ea typeface="+mn-ea"/>
              </a:rPr>
              <a:t>are not online, information systems and the data they process enable the creation and movement of goods and services.</a:t>
            </a:r>
            <a:endParaRPr lang="en-GB" sz="1200" b="0" strike="noStrike" spc="-1">
              <a:latin typeface="Aria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9" name="CustomShape 1"/>
          <p:cNvSpPr/>
          <p:nvPr/>
        </p:nvSpPr>
        <p:spPr>
          <a:xfrm>
            <a:off x="5308920" y="6730920"/>
            <a:ext cx="4060800" cy="353520"/>
          </a:xfrm>
          <a:prstGeom prst="rect">
            <a:avLst/>
          </a:prstGeom>
          <a:noFill/>
          <a:ln w="0">
            <a:noFill/>
          </a:ln>
        </p:spPr>
        <p:style>
          <a:lnRef idx="0">
            <a:scrgbClr r="0" g="0" b="0"/>
          </a:lnRef>
          <a:fillRef idx="0">
            <a:scrgbClr r="0" g="0" b="0"/>
          </a:fillRef>
          <a:effectRef idx="0">
            <a:scrgbClr r="0" g="0" b="0"/>
          </a:effectRef>
          <a:fontRef idx="minor"/>
        </p:style>
        <p:txBody>
          <a:bodyPr lIns="93960" tIns="47160" rIns="93960" bIns="47160" anchor="b">
            <a:noAutofit/>
          </a:bodyPr>
          <a:lstStyle/>
          <a:p>
            <a:pPr algn="r">
              <a:lnSpc>
                <a:spcPct val="100000"/>
              </a:lnSpc>
              <a:tabLst>
                <a:tab pos="765000" algn="l"/>
                <a:tab pos="1530360" algn="l"/>
                <a:tab pos="2295360" algn="l"/>
                <a:tab pos="3060720" algn="l"/>
              </a:tabLst>
            </a:pPr>
            <a:fld id="{0EA6EE5C-88BD-4877-8544-A889CA5C5F80}" type="slidenum">
              <a:rPr lang="en-GB" sz="1200" b="0" strike="noStrike" spc="-1">
                <a:solidFill>
                  <a:srgbClr val="000000"/>
                </a:solidFill>
                <a:latin typeface="Times New Roman"/>
              </a:rPr>
              <a:t>7</a:t>
            </a:fld>
            <a:endParaRPr lang="en-GB" sz="1200" b="0" strike="noStrike" spc="-1">
              <a:latin typeface="Arial"/>
            </a:endParaRPr>
          </a:p>
        </p:txBody>
      </p:sp>
      <p:sp>
        <p:nvSpPr>
          <p:cNvPr id="280" name="CustomShape 2"/>
          <p:cNvSpPr/>
          <p:nvPr/>
        </p:nvSpPr>
        <p:spPr>
          <a:xfrm>
            <a:off x="1219320" y="720720"/>
            <a:ext cx="4876200" cy="3599640"/>
          </a:xfrm>
          <a:prstGeom prst="rect">
            <a:avLst/>
          </a:prstGeom>
          <a:solidFill>
            <a:srgbClr val="FFFFFF"/>
          </a:solidFill>
          <a:ln w="9525">
            <a:solidFill>
              <a:srgbClr val="000000"/>
            </a:solidFill>
            <a:miter/>
          </a:ln>
        </p:spPr>
        <p:style>
          <a:lnRef idx="0">
            <a:scrgbClr r="0" g="0" b="0"/>
          </a:lnRef>
          <a:fillRef idx="0">
            <a:scrgbClr r="0" g="0" b="0"/>
          </a:fillRef>
          <a:effectRef idx="0">
            <a:scrgbClr r="0" g="0" b="0"/>
          </a:effectRef>
          <a:fontRef idx="minor"/>
        </p:style>
      </p:sp>
      <p:sp>
        <p:nvSpPr>
          <p:cNvPr id="281" name="PlaceHolder 3"/>
          <p:cNvSpPr>
            <a:spLocks noGrp="1"/>
          </p:cNvSpPr>
          <p:nvPr>
            <p:ph type="body"/>
          </p:nvPr>
        </p:nvSpPr>
        <p:spPr>
          <a:xfrm>
            <a:off x="974880" y="4560840"/>
            <a:ext cx="5365080" cy="4318920"/>
          </a:xfrm>
          <a:prstGeom prst="rect">
            <a:avLst/>
          </a:prstGeom>
        </p:spPr>
        <p:txBody>
          <a:bodyPr lIns="93960" tIns="47160" rIns="93960" bIns="47160">
            <a:normAutofit fontScale="68500" lnSpcReduction="10000"/>
          </a:bodyPr>
          <a:lstStyle/>
          <a:p>
            <a:pPr marL="216000" indent="-215640">
              <a:lnSpc>
                <a:spcPct val="100000"/>
              </a:lnSpc>
              <a:spcBef>
                <a:spcPts val="451"/>
              </a:spcBef>
              <a:tabLst>
                <a:tab pos="0" algn="l"/>
              </a:tabLst>
            </a:pPr>
            <a:r>
              <a:rPr lang="en-GB" sz="2800" b="1" strike="noStrike" spc="-1">
                <a:latin typeface="Arial"/>
              </a:rPr>
              <a:t>Enabling the Safe Operation of Applications</a:t>
            </a:r>
            <a:endParaRPr lang="en-GB" sz="2800" b="0" strike="noStrike" spc="-1">
              <a:latin typeface="Arial"/>
            </a:endParaRPr>
          </a:p>
          <a:p>
            <a:pPr marL="216000" indent="-215640">
              <a:lnSpc>
                <a:spcPct val="100000"/>
              </a:lnSpc>
              <a:spcBef>
                <a:spcPts val="451"/>
              </a:spcBef>
              <a:tabLst>
                <a:tab pos="0" algn="l"/>
              </a:tabLst>
            </a:pPr>
            <a:r>
              <a:rPr lang="en-GB" sz="2800" b="0" strike="noStrike" spc="-1">
                <a:latin typeface="Arial"/>
              </a:rPr>
              <a:t>Today’s organizations are under immense pressure to create and operate integrated, efficient, and capable applications. </a:t>
            </a:r>
          </a:p>
          <a:p>
            <a:pPr marL="216000" indent="-215640">
              <a:lnSpc>
                <a:spcPct val="100000"/>
              </a:lnSpc>
              <a:spcBef>
                <a:spcPts val="451"/>
              </a:spcBef>
              <a:tabLst>
                <a:tab pos="0" algn="l"/>
              </a:tabLst>
            </a:pPr>
            <a:r>
              <a:rPr lang="en-GB" sz="2800" b="0" strike="noStrike" spc="-1">
                <a:latin typeface="Arial"/>
              </a:rPr>
              <a:t>The modern organization needs to create an environment that safeguards applications using the organization’s IT systems, particularly the environment of the organization’s infrastructure. </a:t>
            </a:r>
          </a:p>
          <a:p>
            <a:pPr marL="216000" indent="-215640">
              <a:lnSpc>
                <a:spcPct val="100000"/>
              </a:lnSpc>
              <a:spcBef>
                <a:spcPts val="451"/>
              </a:spcBef>
              <a:tabLst>
                <a:tab pos="0" algn="l"/>
              </a:tabLst>
            </a:pPr>
            <a:r>
              <a:rPr lang="en-GB" sz="2800" b="0" strike="noStrike" spc="-1">
                <a:latin typeface="Arial"/>
              </a:rPr>
              <a:t>Once the infrastructure is in place, management must understand it has not abdicated to the IT department its responsibility to make choices and enforce decisions, but must continue to oversee the infrastructure.</a:t>
            </a:r>
          </a:p>
          <a:p>
            <a:pPr marL="216000" indent="-215640">
              <a:lnSpc>
                <a:spcPct val="100000"/>
              </a:lnSpc>
              <a:spcBef>
                <a:spcPts val="451"/>
              </a:spcBef>
              <a:tabLst>
                <a:tab pos="0" algn="l"/>
              </a:tabLst>
            </a:pPr>
            <a:endParaRPr lang="en-GB" sz="2800" b="0" strike="noStrike" spc="-1">
              <a:latin typeface="Arial"/>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2" name="CustomShape 1"/>
          <p:cNvSpPr/>
          <p:nvPr/>
        </p:nvSpPr>
        <p:spPr>
          <a:xfrm>
            <a:off x="5308920" y="6730920"/>
            <a:ext cx="4060800" cy="353520"/>
          </a:xfrm>
          <a:prstGeom prst="rect">
            <a:avLst/>
          </a:prstGeom>
          <a:noFill/>
          <a:ln w="0">
            <a:noFill/>
          </a:ln>
        </p:spPr>
        <p:style>
          <a:lnRef idx="0">
            <a:scrgbClr r="0" g="0" b="0"/>
          </a:lnRef>
          <a:fillRef idx="0">
            <a:scrgbClr r="0" g="0" b="0"/>
          </a:fillRef>
          <a:effectRef idx="0">
            <a:scrgbClr r="0" g="0" b="0"/>
          </a:effectRef>
          <a:fontRef idx="minor"/>
        </p:style>
        <p:txBody>
          <a:bodyPr lIns="93960" tIns="47160" rIns="93960" bIns="47160" anchor="b">
            <a:noAutofit/>
          </a:bodyPr>
          <a:lstStyle/>
          <a:p>
            <a:pPr algn="r">
              <a:lnSpc>
                <a:spcPct val="100000"/>
              </a:lnSpc>
              <a:tabLst>
                <a:tab pos="765000" algn="l"/>
                <a:tab pos="1530360" algn="l"/>
                <a:tab pos="2295360" algn="l"/>
                <a:tab pos="3060720" algn="l"/>
              </a:tabLst>
            </a:pPr>
            <a:fld id="{C99CDC2C-49A3-44BA-9D57-CB7FF7FC53D7}" type="slidenum">
              <a:rPr lang="en-GB" sz="1200" b="0" strike="noStrike" spc="-1">
                <a:solidFill>
                  <a:srgbClr val="000000"/>
                </a:solidFill>
                <a:latin typeface="Times New Roman"/>
              </a:rPr>
              <a:t>8</a:t>
            </a:fld>
            <a:endParaRPr lang="en-GB" sz="1200" b="0" strike="noStrike" spc="-1">
              <a:latin typeface="Arial"/>
            </a:endParaRPr>
          </a:p>
        </p:txBody>
      </p:sp>
      <p:sp>
        <p:nvSpPr>
          <p:cNvPr id="283" name="CustomShape 2"/>
          <p:cNvSpPr/>
          <p:nvPr/>
        </p:nvSpPr>
        <p:spPr>
          <a:xfrm>
            <a:off x="1219320" y="720720"/>
            <a:ext cx="4876200" cy="3599640"/>
          </a:xfrm>
          <a:prstGeom prst="rect">
            <a:avLst/>
          </a:prstGeom>
          <a:solidFill>
            <a:srgbClr val="FFFFFF"/>
          </a:solidFill>
          <a:ln w="9525">
            <a:solidFill>
              <a:srgbClr val="000000"/>
            </a:solidFill>
            <a:miter/>
          </a:ln>
        </p:spPr>
        <p:style>
          <a:lnRef idx="0">
            <a:scrgbClr r="0" g="0" b="0"/>
          </a:lnRef>
          <a:fillRef idx="0">
            <a:scrgbClr r="0" g="0" b="0"/>
          </a:fillRef>
          <a:effectRef idx="0">
            <a:scrgbClr r="0" g="0" b="0"/>
          </a:effectRef>
          <a:fontRef idx="minor"/>
        </p:style>
      </p:sp>
      <p:sp>
        <p:nvSpPr>
          <p:cNvPr id="284" name="PlaceHolder 3"/>
          <p:cNvSpPr>
            <a:spLocks noGrp="1"/>
          </p:cNvSpPr>
          <p:nvPr>
            <p:ph type="body"/>
          </p:nvPr>
        </p:nvSpPr>
        <p:spPr>
          <a:xfrm>
            <a:off x="974880" y="4560840"/>
            <a:ext cx="5365080" cy="4318920"/>
          </a:xfrm>
          <a:prstGeom prst="rect">
            <a:avLst/>
          </a:prstGeom>
        </p:spPr>
        <p:txBody>
          <a:bodyPr lIns="93960" tIns="47160" rIns="93960" bIns="47160">
            <a:normAutofit fontScale="81000" lnSpcReduction="10000"/>
          </a:bodyPr>
          <a:lstStyle/>
          <a:p>
            <a:pPr marL="216000" indent="-215640">
              <a:lnSpc>
                <a:spcPct val="100000"/>
              </a:lnSpc>
              <a:spcBef>
                <a:spcPts val="451"/>
              </a:spcBef>
              <a:tabLst>
                <a:tab pos="0" algn="l"/>
              </a:tabLst>
            </a:pPr>
            <a:r>
              <a:rPr lang="en-GB" sz="2800" b="1" strike="noStrike" spc="-1">
                <a:latin typeface="Arial"/>
                <a:ea typeface="Lucida Sans Unicode"/>
              </a:rPr>
              <a:t>Safeguarding the Technology Assets in Organizations</a:t>
            </a:r>
            <a:endParaRPr lang="en-GB" sz="2800" b="0" strike="noStrike" spc="-1">
              <a:latin typeface="Arial"/>
            </a:endParaRPr>
          </a:p>
          <a:p>
            <a:pPr marL="343080" indent="-342360">
              <a:lnSpc>
                <a:spcPct val="100000"/>
              </a:lnSpc>
              <a:spcBef>
                <a:spcPts val="519"/>
              </a:spcBef>
              <a:buClr>
                <a:srgbClr val="222222"/>
              </a:buClr>
              <a:buFont typeface="Symbol"/>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600" b="0" strike="noStrike" spc="-1">
                <a:solidFill>
                  <a:srgbClr val="222222"/>
                </a:solidFill>
                <a:latin typeface="Arial"/>
                <a:ea typeface="Lucida Sans Unicode"/>
              </a:rPr>
              <a:t>Organizations must employ secure infrastructure hardware appropriate to size and scope of enterprise</a:t>
            </a:r>
            <a:endParaRPr lang="en-GB" sz="2600" b="0" strike="noStrike" spc="-1">
              <a:latin typeface="Arial"/>
            </a:endParaRPr>
          </a:p>
          <a:p>
            <a:pPr marL="343080" indent="-342360">
              <a:lnSpc>
                <a:spcPct val="100000"/>
              </a:lnSpc>
              <a:spcBef>
                <a:spcPts val="519"/>
              </a:spcBef>
              <a:buClr>
                <a:srgbClr val="222222"/>
              </a:buClr>
              <a:buFont typeface="Symbol"/>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600" b="0" strike="noStrike" spc="-1">
                <a:solidFill>
                  <a:srgbClr val="222222"/>
                </a:solidFill>
                <a:latin typeface="Arial"/>
                <a:ea typeface="Lucida Sans Unicode"/>
              </a:rPr>
              <a:t>Additional security services may be needed as organization grows</a:t>
            </a:r>
            <a:endParaRPr lang="en-GB" sz="2600" b="0" strike="noStrike" spc="-1">
              <a:latin typeface="Arial"/>
            </a:endParaRPr>
          </a:p>
          <a:p>
            <a:pPr marL="343080" indent="-342360">
              <a:lnSpc>
                <a:spcPct val="100000"/>
              </a:lnSpc>
              <a:spcBef>
                <a:spcPts val="519"/>
              </a:spcBef>
              <a:buClr>
                <a:srgbClr val="222222"/>
              </a:buClr>
              <a:buFont typeface="Symbol"/>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600" b="0" strike="noStrike" spc="-1">
                <a:solidFill>
                  <a:srgbClr val="222222"/>
                </a:solidFill>
                <a:latin typeface="Arial"/>
                <a:ea typeface="Lucida Sans Unicode"/>
              </a:rPr>
              <a:t>More robust solutions should replace security programs the organization has outgrown</a:t>
            </a:r>
            <a:endParaRPr lang="en-GB" sz="2600" b="0" strike="noStrike" spc="-1">
              <a:latin typeface="Arial"/>
            </a:endParaRPr>
          </a:p>
          <a:p>
            <a:pPr>
              <a:lnSpc>
                <a:spcPct val="100000"/>
              </a:lnSpc>
              <a:spcBef>
                <a:spcPts val="519"/>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sz="2600" b="0" strike="noStrike" spc="-1">
              <a:latin typeface="Arial"/>
            </a:endParaRPr>
          </a:p>
          <a:p>
            <a:pPr>
              <a:lnSpc>
                <a:spcPct val="100000"/>
              </a:lnSpc>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1200" b="0" strike="noStrike" spc="-1">
                <a:solidFill>
                  <a:srgbClr val="000000"/>
                </a:solidFill>
                <a:latin typeface="+mn-lt"/>
                <a:ea typeface="+mn-ea"/>
              </a:rPr>
              <a:t>In general, as an organization grows to accommodate changing needs, more robust technology solutions should replace security technologies the organization has outgrown. An example</a:t>
            </a:r>
            <a:endParaRPr lang="en-GB" sz="1200" b="0" strike="noStrike" spc="-1">
              <a:latin typeface="Arial"/>
            </a:endParaRPr>
          </a:p>
          <a:p>
            <a:pPr>
              <a:lnSpc>
                <a:spcPct val="100000"/>
              </a:lnSpc>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1200" b="0" strike="noStrike" spc="-1">
                <a:solidFill>
                  <a:srgbClr val="000000"/>
                </a:solidFill>
                <a:latin typeface="+mn-lt"/>
                <a:ea typeface="+mn-ea"/>
              </a:rPr>
              <a:t>of a robust solution is a commercial-grade, unified security architecture device complete with intrusion detection and prevention systems, public key infrastructure (PKI), and virtual private</a:t>
            </a:r>
            <a:endParaRPr lang="en-GB" sz="1200" b="0" strike="noStrike" spc="-1">
              <a:latin typeface="Arial"/>
            </a:endParaRPr>
          </a:p>
          <a:p>
            <a:pPr>
              <a:lnSpc>
                <a:spcPct val="100000"/>
              </a:lnSpc>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1200" b="0" strike="noStrike" spc="-1">
                <a:solidFill>
                  <a:srgbClr val="000000"/>
                </a:solidFill>
                <a:latin typeface="+mn-lt"/>
                <a:ea typeface="+mn-ea"/>
              </a:rPr>
              <a:t>network (VPN) capabilities.</a:t>
            </a:r>
            <a:endParaRPr lang="en-GB" sz="1200" b="0" strike="noStrike" spc="-1">
              <a:latin typeface="Arial"/>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5" name="CustomShape 1"/>
          <p:cNvSpPr/>
          <p:nvPr/>
        </p:nvSpPr>
        <p:spPr>
          <a:xfrm>
            <a:off x="5308920" y="6730920"/>
            <a:ext cx="4060800" cy="353520"/>
          </a:xfrm>
          <a:prstGeom prst="rect">
            <a:avLst/>
          </a:prstGeom>
          <a:noFill/>
          <a:ln w="0">
            <a:noFill/>
          </a:ln>
        </p:spPr>
        <p:style>
          <a:lnRef idx="0">
            <a:scrgbClr r="0" g="0" b="0"/>
          </a:lnRef>
          <a:fillRef idx="0">
            <a:scrgbClr r="0" g="0" b="0"/>
          </a:fillRef>
          <a:effectRef idx="0">
            <a:scrgbClr r="0" g="0" b="0"/>
          </a:effectRef>
          <a:fontRef idx="minor"/>
        </p:style>
        <p:txBody>
          <a:bodyPr lIns="93960" tIns="47160" rIns="93960" bIns="47160" anchor="b">
            <a:noAutofit/>
          </a:bodyPr>
          <a:lstStyle/>
          <a:p>
            <a:pPr algn="r">
              <a:lnSpc>
                <a:spcPct val="100000"/>
              </a:lnSpc>
              <a:tabLst>
                <a:tab pos="765000" algn="l"/>
                <a:tab pos="1530360" algn="l"/>
                <a:tab pos="2295360" algn="l"/>
                <a:tab pos="3060720" algn="l"/>
              </a:tabLst>
            </a:pPr>
            <a:fld id="{BA1B7D4B-E76A-4838-BCA6-DF9BADC539B7}" type="slidenum">
              <a:rPr lang="en-GB" sz="1200" b="0" strike="noStrike" spc="-1">
                <a:solidFill>
                  <a:srgbClr val="000000"/>
                </a:solidFill>
                <a:latin typeface="Times New Roman"/>
              </a:rPr>
              <a:t>9</a:t>
            </a:fld>
            <a:endParaRPr lang="en-GB" sz="1200" b="0" strike="noStrike" spc="-1">
              <a:latin typeface="Arial"/>
            </a:endParaRPr>
          </a:p>
        </p:txBody>
      </p:sp>
      <p:sp>
        <p:nvSpPr>
          <p:cNvPr id="286" name="CustomShape 2"/>
          <p:cNvSpPr/>
          <p:nvPr/>
        </p:nvSpPr>
        <p:spPr>
          <a:xfrm>
            <a:off x="1219320" y="720720"/>
            <a:ext cx="4876200" cy="3599640"/>
          </a:xfrm>
          <a:prstGeom prst="rect">
            <a:avLst/>
          </a:prstGeom>
          <a:solidFill>
            <a:srgbClr val="FFFFFF"/>
          </a:solidFill>
          <a:ln w="9525">
            <a:solidFill>
              <a:srgbClr val="000000"/>
            </a:solidFill>
            <a:miter/>
          </a:ln>
        </p:spPr>
        <p:style>
          <a:lnRef idx="0">
            <a:scrgbClr r="0" g="0" b="0"/>
          </a:lnRef>
          <a:fillRef idx="0">
            <a:scrgbClr r="0" g="0" b="0"/>
          </a:fillRef>
          <a:effectRef idx="0">
            <a:scrgbClr r="0" g="0" b="0"/>
          </a:effectRef>
          <a:fontRef idx="minor"/>
        </p:style>
      </p:sp>
      <p:sp>
        <p:nvSpPr>
          <p:cNvPr id="287" name="PlaceHolder 3"/>
          <p:cNvSpPr>
            <a:spLocks noGrp="1"/>
          </p:cNvSpPr>
          <p:nvPr>
            <p:ph type="body"/>
          </p:nvPr>
        </p:nvSpPr>
        <p:spPr>
          <a:xfrm>
            <a:off x="974880" y="4560840"/>
            <a:ext cx="5365080" cy="4318920"/>
          </a:xfrm>
          <a:prstGeom prst="rect">
            <a:avLst/>
          </a:prstGeom>
        </p:spPr>
        <p:txBody>
          <a:bodyPr lIns="93960" tIns="47160" rIns="93960" bIns="47160">
            <a:normAutofit fontScale="78500" lnSpcReduction="10000"/>
          </a:bodyPr>
          <a:lstStyle/>
          <a:p>
            <a:pPr marL="216000" indent="-215640">
              <a:lnSpc>
                <a:spcPct val="100000"/>
              </a:lnSpc>
              <a:spcBef>
                <a:spcPts val="451"/>
              </a:spcBef>
              <a:tabLst>
                <a:tab pos="0" algn="l"/>
              </a:tabLst>
            </a:pPr>
            <a:r>
              <a:rPr lang="en-GB" sz="2000" b="1" strike="noStrike" spc="-1">
                <a:latin typeface="Arial"/>
                <a:ea typeface="Lucida Sans Unicode"/>
              </a:rPr>
              <a:t>Threats to Information Security</a:t>
            </a:r>
            <a:endParaRPr lang="en-GB" sz="2000" b="0" strike="noStrike" spc="-1">
              <a:latin typeface="Arial"/>
            </a:endParaRPr>
          </a:p>
          <a:p>
            <a:pPr marL="343080" indent="-342360">
              <a:lnSpc>
                <a:spcPct val="100000"/>
              </a:lnSpc>
              <a:spcBef>
                <a:spcPts val="519"/>
              </a:spcBef>
              <a:buClr>
                <a:srgbClr val="222222"/>
              </a:buClr>
              <a:buFont typeface="Symbol"/>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600" b="0" strike="noStrike" spc="-1">
                <a:solidFill>
                  <a:srgbClr val="222222"/>
                </a:solidFill>
                <a:latin typeface="Arial"/>
                <a:ea typeface="Lucida Sans Unicode"/>
              </a:rPr>
              <a:t>Threat: a potential risk to an asset’s loss of value</a:t>
            </a:r>
            <a:endParaRPr lang="en-GB" sz="2600" b="0" strike="noStrike" spc="-1">
              <a:latin typeface="Arial"/>
            </a:endParaRPr>
          </a:p>
          <a:p>
            <a:pPr marL="343080" indent="-342360">
              <a:lnSpc>
                <a:spcPct val="100000"/>
              </a:lnSpc>
              <a:spcBef>
                <a:spcPts val="519"/>
              </a:spcBef>
              <a:buClr>
                <a:srgbClr val="222222"/>
              </a:buClr>
              <a:buFont typeface="Symbol"/>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600" b="0" strike="noStrike" spc="-1">
                <a:solidFill>
                  <a:srgbClr val="222222"/>
                </a:solidFill>
                <a:latin typeface="Arial"/>
                <a:ea typeface="Lucida Sans Unicode"/>
              </a:rPr>
              <a:t>Management must be informed about the various threats to organization’s people, applications, data, and information systems</a:t>
            </a:r>
            <a:endParaRPr lang="en-GB" sz="2600" b="0" strike="noStrike" spc="-1">
              <a:latin typeface="Arial"/>
            </a:endParaRPr>
          </a:p>
          <a:p>
            <a:pPr marL="343080" indent="-342360">
              <a:lnSpc>
                <a:spcPct val="100000"/>
              </a:lnSpc>
              <a:spcBef>
                <a:spcPts val="519"/>
              </a:spcBef>
              <a:buClr>
                <a:srgbClr val="222222"/>
              </a:buClr>
              <a:buFont typeface="Symbol"/>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600" b="0" strike="noStrike" spc="-1">
                <a:solidFill>
                  <a:srgbClr val="222222"/>
                </a:solidFill>
                <a:latin typeface="Arial"/>
                <a:ea typeface="Lucida Sans Unicode"/>
              </a:rPr>
              <a:t>Overall security is improving; so is number of potential hackers</a:t>
            </a:r>
            <a:endParaRPr lang="en-GB" sz="2600" b="0" strike="noStrike" spc="-1">
              <a:latin typeface="Arial"/>
            </a:endParaRPr>
          </a:p>
          <a:p>
            <a:pPr marL="343080" indent="-342360">
              <a:lnSpc>
                <a:spcPct val="100000"/>
              </a:lnSpc>
              <a:spcBef>
                <a:spcPts val="519"/>
              </a:spcBef>
              <a:buClr>
                <a:srgbClr val="222222"/>
              </a:buClr>
              <a:buFont typeface="Symbol"/>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600" b="0" strike="noStrike" spc="-1">
                <a:solidFill>
                  <a:srgbClr val="222222"/>
                </a:solidFill>
                <a:latin typeface="Arial"/>
                <a:ea typeface="Lucida Sans Unicode"/>
              </a:rPr>
              <a:t>The 2010-2011 CSI/FBI survey found</a:t>
            </a:r>
            <a:endParaRPr lang="en-GB" sz="2600" b="0" strike="noStrike" spc="-1">
              <a:latin typeface="Arial"/>
            </a:endParaRPr>
          </a:p>
          <a:p>
            <a:pPr marL="743040" lvl="1" indent="-285120">
              <a:lnSpc>
                <a:spcPct val="100000"/>
              </a:lnSpc>
              <a:spcBef>
                <a:spcPts val="479"/>
              </a:spcBef>
              <a:buClr>
                <a:srgbClr val="222222"/>
              </a:buClr>
              <a:buFont typeface="Symbol"/>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400" b="0" strike="noStrike" spc="-1">
                <a:solidFill>
                  <a:srgbClr val="222222"/>
                </a:solidFill>
                <a:latin typeface="Arial"/>
                <a:ea typeface="Lucida Sans Unicode"/>
              </a:rPr>
              <a:t>67.1 percent of organizations had malware infections</a:t>
            </a:r>
            <a:endParaRPr lang="en-GB" sz="2400" b="0" strike="noStrike" spc="-1">
              <a:latin typeface="Arial"/>
            </a:endParaRPr>
          </a:p>
          <a:p>
            <a:pPr marL="743040" lvl="1" indent="-285120">
              <a:lnSpc>
                <a:spcPct val="100000"/>
              </a:lnSpc>
              <a:spcBef>
                <a:spcPts val="479"/>
              </a:spcBef>
              <a:buClr>
                <a:srgbClr val="222222"/>
              </a:buClr>
              <a:buFont typeface="Symbol"/>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400" b="0" strike="noStrike" spc="-1">
                <a:solidFill>
                  <a:srgbClr val="222222"/>
                </a:solidFill>
                <a:latin typeface="Arial"/>
                <a:ea typeface="Lucida Sans Unicode"/>
              </a:rPr>
              <a:t>11 percent indicated system penetration by an outsider</a:t>
            </a:r>
            <a:endParaRPr lang="en-GB" sz="2400" b="0" strike="noStrike" spc="-1">
              <a:latin typeface="Arial"/>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8" name="CustomShape 1"/>
          <p:cNvSpPr/>
          <p:nvPr/>
        </p:nvSpPr>
        <p:spPr>
          <a:xfrm>
            <a:off x="5308920" y="6730920"/>
            <a:ext cx="4060800" cy="353520"/>
          </a:xfrm>
          <a:prstGeom prst="rect">
            <a:avLst/>
          </a:prstGeom>
          <a:noFill/>
          <a:ln w="0">
            <a:noFill/>
          </a:ln>
        </p:spPr>
        <p:style>
          <a:lnRef idx="0">
            <a:scrgbClr r="0" g="0" b="0"/>
          </a:lnRef>
          <a:fillRef idx="0">
            <a:scrgbClr r="0" g="0" b="0"/>
          </a:fillRef>
          <a:effectRef idx="0">
            <a:scrgbClr r="0" g="0" b="0"/>
          </a:effectRef>
          <a:fontRef idx="minor"/>
        </p:style>
        <p:txBody>
          <a:bodyPr lIns="93960" tIns="47160" rIns="93960" bIns="47160" anchor="b">
            <a:noAutofit/>
          </a:bodyPr>
          <a:lstStyle/>
          <a:p>
            <a:pPr algn="r">
              <a:lnSpc>
                <a:spcPct val="100000"/>
              </a:lnSpc>
              <a:tabLst>
                <a:tab pos="765000" algn="l"/>
                <a:tab pos="1530360" algn="l"/>
                <a:tab pos="2295360" algn="l"/>
                <a:tab pos="3060720" algn="l"/>
              </a:tabLst>
            </a:pPr>
            <a:fld id="{02D8B3A6-AC84-4174-A5D7-A5EDBC8B850F}" type="slidenum">
              <a:rPr lang="en-GB" sz="1200" b="0" strike="noStrike" spc="-1">
                <a:solidFill>
                  <a:srgbClr val="000000"/>
                </a:solidFill>
                <a:latin typeface="Times New Roman"/>
              </a:rPr>
              <a:t>22</a:t>
            </a:fld>
            <a:endParaRPr lang="en-GB" sz="1200" b="0" strike="noStrike" spc="-1">
              <a:latin typeface="Arial"/>
            </a:endParaRPr>
          </a:p>
        </p:txBody>
      </p:sp>
      <p:sp>
        <p:nvSpPr>
          <p:cNvPr id="289" name="CustomShape 2"/>
          <p:cNvSpPr/>
          <p:nvPr/>
        </p:nvSpPr>
        <p:spPr>
          <a:xfrm>
            <a:off x="1219320" y="720720"/>
            <a:ext cx="4876200" cy="3599640"/>
          </a:xfrm>
          <a:prstGeom prst="rect">
            <a:avLst/>
          </a:prstGeom>
          <a:solidFill>
            <a:srgbClr val="FFFFFF"/>
          </a:solidFill>
          <a:ln w="9525">
            <a:solidFill>
              <a:srgbClr val="000000"/>
            </a:solidFill>
            <a:miter/>
          </a:ln>
        </p:spPr>
        <p:style>
          <a:lnRef idx="0">
            <a:scrgbClr r="0" g="0" b="0"/>
          </a:lnRef>
          <a:fillRef idx="0">
            <a:scrgbClr r="0" g="0" b="0"/>
          </a:fillRef>
          <a:effectRef idx="0">
            <a:scrgbClr r="0" g="0" b="0"/>
          </a:effectRef>
          <a:fontRef idx="minor"/>
        </p:style>
      </p:sp>
      <p:sp>
        <p:nvSpPr>
          <p:cNvPr id="290" name="PlaceHolder 3"/>
          <p:cNvSpPr>
            <a:spLocks noGrp="1"/>
          </p:cNvSpPr>
          <p:nvPr>
            <p:ph type="body"/>
          </p:nvPr>
        </p:nvSpPr>
        <p:spPr>
          <a:xfrm>
            <a:off x="974880" y="4560840"/>
            <a:ext cx="5365080" cy="4318920"/>
          </a:xfrm>
          <a:prstGeom prst="rect">
            <a:avLst/>
          </a:prstGeom>
        </p:spPr>
        <p:txBody>
          <a:bodyPr lIns="93960" tIns="47160" rIns="93960" bIns="47160">
            <a:normAutofit fontScale="55000" lnSpcReduction="10000"/>
          </a:bodyPr>
          <a:lstStyle/>
          <a:p>
            <a:pPr marL="216000" indent="-215640">
              <a:lnSpc>
                <a:spcPct val="100000"/>
              </a:lnSpc>
              <a:spcBef>
                <a:spcPts val="451"/>
              </a:spcBef>
              <a:tabLst>
                <a:tab pos="0" algn="l"/>
              </a:tabLst>
            </a:pPr>
            <a:r>
              <a:rPr lang="en-GB" sz="2800" b="1" strike="noStrike" spc="-1">
                <a:latin typeface="Arial"/>
              </a:rPr>
              <a:t>Compromises to Intellectual Property</a:t>
            </a:r>
            <a:endParaRPr lang="en-GB" sz="2800" b="0" strike="noStrike" spc="-1">
              <a:latin typeface="Arial"/>
            </a:endParaRPr>
          </a:p>
          <a:p>
            <a:pPr marL="216000" indent="-215640">
              <a:lnSpc>
                <a:spcPct val="100000"/>
              </a:lnSpc>
              <a:spcBef>
                <a:spcPts val="451"/>
              </a:spcBef>
              <a:tabLst>
                <a:tab pos="0" algn="l"/>
              </a:tabLst>
            </a:pPr>
            <a:r>
              <a:rPr lang="en-GB" sz="2800" b="0" strike="noStrike" spc="-1">
                <a:latin typeface="Arial"/>
              </a:rPr>
              <a:t>Many organizations create or support the development of intellectual property as part of their business operations.  </a:t>
            </a:r>
          </a:p>
          <a:p>
            <a:pPr marL="216000" indent="-215640">
              <a:lnSpc>
                <a:spcPct val="100000"/>
              </a:lnSpc>
              <a:spcBef>
                <a:spcPts val="451"/>
              </a:spcBef>
              <a:tabLst>
                <a:tab pos="0" algn="l"/>
              </a:tabLst>
            </a:pPr>
            <a:r>
              <a:rPr lang="en-GB" sz="2800" b="0" strike="noStrike" spc="-1">
                <a:latin typeface="Arial"/>
              </a:rPr>
              <a:t>Intellectual property is defined as “the ownership of ideas and control over the tangible or virtual representation of those ideas.” </a:t>
            </a:r>
          </a:p>
          <a:p>
            <a:pPr marL="216000" indent="-215640">
              <a:lnSpc>
                <a:spcPct val="100000"/>
              </a:lnSpc>
              <a:spcBef>
                <a:spcPts val="451"/>
              </a:spcBef>
              <a:tabLst>
                <a:tab pos="0" algn="l"/>
              </a:tabLst>
            </a:pPr>
            <a:r>
              <a:rPr lang="en-GB" sz="2800" b="0" strike="noStrike" spc="-1">
                <a:latin typeface="Arial"/>
              </a:rPr>
              <a:t>Intellectual property for an organization includes trade secrets, copyrights, trademarks, and patents. </a:t>
            </a:r>
          </a:p>
          <a:p>
            <a:pPr marL="216000" indent="-215640">
              <a:lnSpc>
                <a:spcPct val="100000"/>
              </a:lnSpc>
              <a:spcBef>
                <a:spcPts val="451"/>
              </a:spcBef>
              <a:tabLst>
                <a:tab pos="0" algn="l"/>
              </a:tabLst>
            </a:pPr>
            <a:r>
              <a:rPr lang="en-GB" sz="2800" b="0" strike="noStrike" spc="-1">
                <a:latin typeface="Arial"/>
              </a:rPr>
              <a:t>Once intellectual property (IP) has been defined and properly identified, breaches to IP constitute a threat to the security of this information.  </a:t>
            </a:r>
          </a:p>
          <a:p>
            <a:pPr marL="216000" indent="-215640">
              <a:lnSpc>
                <a:spcPct val="100000"/>
              </a:lnSpc>
              <a:spcBef>
                <a:spcPts val="451"/>
              </a:spcBef>
              <a:tabLst>
                <a:tab pos="0" algn="l"/>
              </a:tabLst>
            </a:pPr>
            <a:r>
              <a:rPr lang="en-GB" sz="2800" b="0" strike="noStrike" spc="-1">
                <a:latin typeface="Arial"/>
              </a:rPr>
              <a:t>Most common IP breaches involve the unlawful use or duplication of software-based intellectual property, known as software piracy. </a:t>
            </a:r>
          </a:p>
          <a:p>
            <a:pPr marL="216000" indent="-215640">
              <a:lnSpc>
                <a:spcPct val="100000"/>
              </a:lnSpc>
              <a:spcBef>
                <a:spcPts val="451"/>
              </a:spcBef>
              <a:tabLst>
                <a:tab pos="0" algn="l"/>
              </a:tabLst>
            </a:pPr>
            <a:r>
              <a:rPr lang="en-GB" sz="2800" b="0" strike="noStrike" spc="-1">
                <a:latin typeface="Arial"/>
              </a:rPr>
              <a:t>In addition to the laws surrounding software piracy, two watchdog organizations investigate allegations of software abuse: Software &amp; Information Industry Association (SIIA), formerly the Software Publishers Association, and the Business Software Alliance (BSA).</a:t>
            </a:r>
          </a:p>
          <a:p>
            <a:pPr marL="216000" indent="-215640">
              <a:lnSpc>
                <a:spcPct val="100000"/>
              </a:lnSpc>
              <a:spcBef>
                <a:spcPts val="451"/>
              </a:spcBef>
              <a:tabLst>
                <a:tab pos="0" algn="l"/>
              </a:tabLst>
            </a:pPr>
            <a:r>
              <a:rPr lang="en-GB" sz="2800" b="0" strike="noStrike" spc="-1">
                <a:latin typeface="Arial"/>
              </a:rPr>
              <a:t>Enforcement of copyright violations, piracy, and the like has been attempted through a number of technical security mechanisms, including digital watermarks, embedded codes.  </a:t>
            </a:r>
          </a:p>
          <a:p>
            <a:pPr marL="216000" indent="-215640">
              <a:lnSpc>
                <a:spcPct val="100000"/>
              </a:lnSpc>
              <a:spcBef>
                <a:spcPts val="451"/>
              </a:spcBef>
              <a:tabLst>
                <a:tab pos="0" algn="l"/>
              </a:tabLst>
            </a:pPr>
            <a:endParaRPr lang="en-GB" sz="2800" b="0" strike="noStrike" spc="-1">
              <a:latin typeface="Arial"/>
            </a:endParaRPr>
          </a:p>
          <a:p>
            <a:pPr marL="216000" indent="-215640">
              <a:lnSpc>
                <a:spcPct val="100000"/>
              </a:lnSpc>
              <a:spcBef>
                <a:spcPts val="451"/>
              </a:spcBef>
              <a:tabLst>
                <a:tab pos="0" algn="l"/>
              </a:tabLst>
            </a:pPr>
            <a:endParaRPr lang="en-GB" sz="2800" b="0" strike="noStrike" spc="-1">
              <a:latin typeface="Arial"/>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1" name="CustomShape 1"/>
          <p:cNvSpPr/>
          <p:nvPr/>
        </p:nvSpPr>
        <p:spPr>
          <a:xfrm>
            <a:off x="5308920" y="6730920"/>
            <a:ext cx="4060800" cy="353520"/>
          </a:xfrm>
          <a:prstGeom prst="rect">
            <a:avLst/>
          </a:prstGeom>
          <a:noFill/>
          <a:ln w="0">
            <a:noFill/>
          </a:ln>
        </p:spPr>
        <p:style>
          <a:lnRef idx="0">
            <a:scrgbClr r="0" g="0" b="0"/>
          </a:lnRef>
          <a:fillRef idx="0">
            <a:scrgbClr r="0" g="0" b="0"/>
          </a:fillRef>
          <a:effectRef idx="0">
            <a:scrgbClr r="0" g="0" b="0"/>
          </a:effectRef>
          <a:fontRef idx="minor"/>
        </p:style>
        <p:txBody>
          <a:bodyPr lIns="93960" tIns="47160" rIns="93960" bIns="47160" anchor="b">
            <a:noAutofit/>
          </a:bodyPr>
          <a:lstStyle/>
          <a:p>
            <a:pPr algn="r">
              <a:lnSpc>
                <a:spcPct val="100000"/>
              </a:lnSpc>
              <a:tabLst>
                <a:tab pos="765000" algn="l"/>
                <a:tab pos="1530360" algn="l"/>
                <a:tab pos="2295360" algn="l"/>
                <a:tab pos="3060720" algn="l"/>
              </a:tabLst>
            </a:pPr>
            <a:fld id="{D0DFB218-24EC-45D9-903E-193737BEE0F0}" type="slidenum">
              <a:rPr lang="en-GB" sz="1200" b="0" strike="noStrike" spc="-1">
                <a:solidFill>
                  <a:srgbClr val="000000"/>
                </a:solidFill>
                <a:latin typeface="Times New Roman"/>
              </a:rPr>
              <a:t>23</a:t>
            </a:fld>
            <a:endParaRPr lang="en-GB" sz="1200" b="0" strike="noStrike" spc="-1">
              <a:latin typeface="Arial"/>
            </a:endParaRPr>
          </a:p>
        </p:txBody>
      </p:sp>
      <p:sp>
        <p:nvSpPr>
          <p:cNvPr id="292" name="CustomShape 2"/>
          <p:cNvSpPr/>
          <p:nvPr/>
        </p:nvSpPr>
        <p:spPr>
          <a:xfrm>
            <a:off x="1219320" y="720720"/>
            <a:ext cx="4876200" cy="3599640"/>
          </a:xfrm>
          <a:prstGeom prst="rect">
            <a:avLst/>
          </a:prstGeom>
          <a:solidFill>
            <a:srgbClr val="FFFFFF"/>
          </a:solidFill>
          <a:ln w="9525">
            <a:solidFill>
              <a:srgbClr val="000000"/>
            </a:solidFill>
            <a:miter/>
          </a:ln>
        </p:spPr>
        <p:style>
          <a:lnRef idx="0">
            <a:scrgbClr r="0" g="0" b="0"/>
          </a:lnRef>
          <a:fillRef idx="0">
            <a:scrgbClr r="0" g="0" b="0"/>
          </a:fillRef>
          <a:effectRef idx="0">
            <a:scrgbClr r="0" g="0" b="0"/>
          </a:effectRef>
          <a:fontRef idx="minor"/>
        </p:style>
      </p:sp>
      <p:sp>
        <p:nvSpPr>
          <p:cNvPr id="293" name="PlaceHolder 3"/>
          <p:cNvSpPr>
            <a:spLocks noGrp="1"/>
          </p:cNvSpPr>
          <p:nvPr>
            <p:ph type="body"/>
          </p:nvPr>
        </p:nvSpPr>
        <p:spPr>
          <a:xfrm>
            <a:off x="974880" y="4560840"/>
            <a:ext cx="5365080" cy="4318920"/>
          </a:xfrm>
          <a:prstGeom prst="rect">
            <a:avLst/>
          </a:prstGeom>
        </p:spPr>
        <p:txBody>
          <a:bodyPr lIns="93960" tIns="47160" rIns="93960" bIns="47160">
            <a:normAutofit fontScale="47500" lnSpcReduction="10000"/>
          </a:bodyPr>
          <a:lstStyle/>
          <a:p>
            <a:pPr marL="216000" indent="-215640">
              <a:lnSpc>
                <a:spcPct val="100000"/>
              </a:lnSpc>
              <a:spcBef>
                <a:spcPts val="451"/>
              </a:spcBef>
              <a:tabLst>
                <a:tab pos="0" algn="l"/>
              </a:tabLst>
            </a:pPr>
            <a:r>
              <a:rPr lang="en-GB" sz="2800" b="1" strike="noStrike" spc="-1">
                <a:latin typeface="Arial"/>
              </a:rPr>
              <a:t>Potential Deviations in Quality of Service by Service Providers</a:t>
            </a:r>
            <a:endParaRPr lang="en-GB" sz="2800" b="0" strike="noStrike" spc="-1">
              <a:latin typeface="Arial"/>
            </a:endParaRPr>
          </a:p>
          <a:p>
            <a:pPr marL="216000" indent="-215640">
              <a:lnSpc>
                <a:spcPct val="100000"/>
              </a:lnSpc>
              <a:spcBef>
                <a:spcPts val="451"/>
              </a:spcBef>
              <a:tabLst>
                <a:tab pos="0" algn="l"/>
              </a:tabLst>
            </a:pPr>
            <a:r>
              <a:rPr lang="en-GB" sz="2800" b="0" strike="noStrike" spc="-1">
                <a:latin typeface="Arial"/>
              </a:rPr>
              <a:t>This category represents situations in which a product or services are not delivered to the organization as expected. </a:t>
            </a:r>
          </a:p>
          <a:p>
            <a:pPr marL="216000" indent="-215640">
              <a:lnSpc>
                <a:spcPct val="100000"/>
              </a:lnSpc>
              <a:spcBef>
                <a:spcPts val="451"/>
              </a:spcBef>
              <a:tabLst>
                <a:tab pos="0" algn="l"/>
              </a:tabLst>
            </a:pPr>
            <a:r>
              <a:rPr lang="en-GB" sz="2800" b="0" strike="noStrike" spc="-1">
                <a:latin typeface="Arial"/>
              </a:rPr>
              <a:t>The organization’s information system depends on the successful operation of many interdependent support systems including power grids, telecom networks, parts suppliers, service vendors, and even the janitorial staff and garbage haulers. </a:t>
            </a:r>
          </a:p>
          <a:p>
            <a:pPr marL="216000" indent="-215640">
              <a:lnSpc>
                <a:spcPct val="100000"/>
              </a:lnSpc>
              <a:spcBef>
                <a:spcPts val="451"/>
              </a:spcBef>
              <a:tabLst>
                <a:tab pos="0" algn="l"/>
              </a:tabLst>
            </a:pPr>
            <a:r>
              <a:rPr lang="en-GB" sz="2800" b="0" strike="noStrike" spc="-1">
                <a:latin typeface="Arial"/>
              </a:rPr>
              <a:t>Internet service, communications, and power irregularities are three sets of service issues that dramatically affect the availability of information and systems.</a:t>
            </a:r>
          </a:p>
          <a:p>
            <a:pPr marL="216000" indent="-215640">
              <a:lnSpc>
                <a:spcPct val="100000"/>
              </a:lnSpc>
              <a:spcBef>
                <a:spcPts val="451"/>
              </a:spcBef>
              <a:tabLst>
                <a:tab pos="0" algn="l"/>
              </a:tabLst>
            </a:pPr>
            <a:endParaRPr lang="en-GB" sz="2800" b="0" strike="noStrike" spc="-1">
              <a:latin typeface="Arial"/>
            </a:endParaRPr>
          </a:p>
          <a:p>
            <a:pPr marL="216000" indent="-215640">
              <a:lnSpc>
                <a:spcPct val="100000"/>
              </a:lnSpc>
              <a:spcBef>
                <a:spcPts val="451"/>
              </a:spcBef>
              <a:tabLst>
                <a:tab pos="0" algn="l"/>
              </a:tabLst>
            </a:pPr>
            <a:r>
              <a:rPr lang="en-GB" sz="2800" b="1" strike="noStrike" spc="-1">
                <a:latin typeface="Arial"/>
              </a:rPr>
              <a:t>Internet Service Issues</a:t>
            </a:r>
            <a:endParaRPr lang="en-GB" sz="2800" b="0" strike="noStrike" spc="-1">
              <a:latin typeface="Arial"/>
            </a:endParaRPr>
          </a:p>
          <a:p>
            <a:pPr marL="216000" indent="-215640">
              <a:lnSpc>
                <a:spcPct val="100000"/>
              </a:lnSpc>
              <a:spcBef>
                <a:spcPts val="451"/>
              </a:spcBef>
              <a:tabLst>
                <a:tab pos="0" algn="l"/>
              </a:tabLst>
            </a:pPr>
            <a:r>
              <a:rPr lang="en-GB" sz="2800" b="0" strike="noStrike" spc="-1">
                <a:latin typeface="Arial"/>
              </a:rPr>
              <a:t>For organizations that rely heavily on the Internet and the Web to support continued operations, the threat of the potential loss of Internet service can lead to considerable loss in the availability of information. </a:t>
            </a:r>
          </a:p>
          <a:p>
            <a:pPr marL="216000" indent="-215640">
              <a:lnSpc>
                <a:spcPct val="100000"/>
              </a:lnSpc>
              <a:spcBef>
                <a:spcPts val="451"/>
              </a:spcBef>
              <a:tabLst>
                <a:tab pos="0" algn="l"/>
              </a:tabLst>
            </a:pPr>
            <a:r>
              <a:rPr lang="en-GB" sz="2800" b="0" strike="noStrike" spc="-1">
                <a:latin typeface="Arial"/>
              </a:rPr>
              <a:t>Many organizations have sales staff and telecommuters working at remote locations.  </a:t>
            </a:r>
          </a:p>
          <a:p>
            <a:pPr marL="216000" indent="-215640">
              <a:lnSpc>
                <a:spcPct val="100000"/>
              </a:lnSpc>
              <a:spcBef>
                <a:spcPts val="451"/>
              </a:spcBef>
              <a:tabLst>
                <a:tab pos="0" algn="l"/>
              </a:tabLst>
            </a:pPr>
            <a:r>
              <a:rPr lang="en-GB" sz="2800" b="0" strike="noStrike" spc="-1">
                <a:latin typeface="Arial"/>
              </a:rPr>
              <a:t>When an organization places its Web servers in the care of a Web hosting provider, that outsourcer assumes responsibility for all Internet services as well as for the hardware and operating system software used to operate the Web site. </a:t>
            </a:r>
          </a:p>
          <a:p>
            <a:pPr marL="216000" indent="-215640">
              <a:lnSpc>
                <a:spcPct val="100000"/>
              </a:lnSpc>
              <a:spcBef>
                <a:spcPts val="451"/>
              </a:spcBef>
              <a:tabLst>
                <a:tab pos="0" algn="l"/>
              </a:tabLst>
            </a:pPr>
            <a:endParaRPr lang="en-GB" sz="2800" b="0" strike="noStrike" spc="-1">
              <a:latin typeface="Arial"/>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4" name="CustomShape 1"/>
          <p:cNvSpPr/>
          <p:nvPr/>
        </p:nvSpPr>
        <p:spPr>
          <a:xfrm>
            <a:off x="5308920" y="6730920"/>
            <a:ext cx="4060800" cy="353520"/>
          </a:xfrm>
          <a:prstGeom prst="rect">
            <a:avLst/>
          </a:prstGeom>
          <a:noFill/>
          <a:ln w="0">
            <a:noFill/>
          </a:ln>
        </p:spPr>
        <p:style>
          <a:lnRef idx="0">
            <a:scrgbClr r="0" g="0" b="0"/>
          </a:lnRef>
          <a:fillRef idx="0">
            <a:scrgbClr r="0" g="0" b="0"/>
          </a:fillRef>
          <a:effectRef idx="0">
            <a:scrgbClr r="0" g="0" b="0"/>
          </a:effectRef>
          <a:fontRef idx="minor"/>
        </p:style>
        <p:txBody>
          <a:bodyPr lIns="93960" tIns="47160" rIns="93960" bIns="47160" anchor="b">
            <a:noAutofit/>
          </a:bodyPr>
          <a:lstStyle/>
          <a:p>
            <a:pPr algn="r">
              <a:lnSpc>
                <a:spcPct val="100000"/>
              </a:lnSpc>
              <a:tabLst>
                <a:tab pos="765000" algn="l"/>
                <a:tab pos="1530360" algn="l"/>
                <a:tab pos="2295360" algn="l"/>
                <a:tab pos="3060720" algn="l"/>
              </a:tabLst>
            </a:pPr>
            <a:fld id="{A069F307-DC42-47EC-A018-D91CACCDF73D}" type="slidenum">
              <a:rPr lang="en-GB" sz="1200" b="0" strike="noStrike" spc="-1">
                <a:solidFill>
                  <a:srgbClr val="000000"/>
                </a:solidFill>
                <a:latin typeface="Times New Roman"/>
              </a:rPr>
              <a:t>24</a:t>
            </a:fld>
            <a:endParaRPr lang="en-GB" sz="1200" b="0" strike="noStrike" spc="-1">
              <a:latin typeface="Arial"/>
            </a:endParaRPr>
          </a:p>
        </p:txBody>
      </p:sp>
      <p:sp>
        <p:nvSpPr>
          <p:cNvPr id="295" name="CustomShape 2"/>
          <p:cNvSpPr/>
          <p:nvPr/>
        </p:nvSpPr>
        <p:spPr>
          <a:xfrm>
            <a:off x="1219320" y="720720"/>
            <a:ext cx="4876200" cy="3599640"/>
          </a:xfrm>
          <a:prstGeom prst="rect">
            <a:avLst/>
          </a:prstGeom>
          <a:solidFill>
            <a:srgbClr val="FFFFFF"/>
          </a:solidFill>
          <a:ln w="9525">
            <a:solidFill>
              <a:srgbClr val="000000"/>
            </a:solidFill>
            <a:miter/>
          </a:ln>
        </p:spPr>
        <p:style>
          <a:lnRef idx="0">
            <a:scrgbClr r="0" g="0" b="0"/>
          </a:lnRef>
          <a:fillRef idx="0">
            <a:scrgbClr r="0" g="0" b="0"/>
          </a:fillRef>
          <a:effectRef idx="0">
            <a:scrgbClr r="0" g="0" b="0"/>
          </a:effectRef>
          <a:fontRef idx="minor"/>
        </p:style>
      </p:sp>
      <p:sp>
        <p:nvSpPr>
          <p:cNvPr id="296" name="PlaceHolder 3"/>
          <p:cNvSpPr>
            <a:spLocks noGrp="1"/>
          </p:cNvSpPr>
          <p:nvPr>
            <p:ph type="body"/>
          </p:nvPr>
        </p:nvSpPr>
        <p:spPr>
          <a:xfrm>
            <a:off x="974880" y="4560840"/>
            <a:ext cx="5365080" cy="4318920"/>
          </a:xfrm>
          <a:prstGeom prst="rect">
            <a:avLst/>
          </a:prstGeom>
        </p:spPr>
        <p:txBody>
          <a:bodyPr lIns="93960" tIns="47160" rIns="93960" bIns="47160">
            <a:normAutofit fontScale="32500" lnSpcReduction="10000"/>
          </a:bodyPr>
          <a:lstStyle/>
          <a:p>
            <a:pPr marL="216000" indent="-215640">
              <a:lnSpc>
                <a:spcPct val="100000"/>
              </a:lnSpc>
              <a:spcBef>
                <a:spcPts val="451"/>
              </a:spcBef>
              <a:tabLst>
                <a:tab pos="0" algn="l"/>
              </a:tabLst>
            </a:pPr>
            <a:r>
              <a:rPr lang="en-GB" sz="2800" b="1" strike="noStrike" spc="-1">
                <a:latin typeface="Arial"/>
              </a:rPr>
              <a:t>Communications and Other Service Provider Issues</a:t>
            </a:r>
            <a:endParaRPr lang="en-GB" sz="2800" b="0" strike="noStrike" spc="-1">
              <a:latin typeface="Arial"/>
            </a:endParaRPr>
          </a:p>
          <a:p>
            <a:pPr marL="216000" indent="-215640">
              <a:lnSpc>
                <a:spcPct val="100000"/>
              </a:lnSpc>
              <a:spcBef>
                <a:spcPts val="451"/>
              </a:spcBef>
              <a:tabLst>
                <a:tab pos="0" algn="l"/>
              </a:tabLst>
            </a:pPr>
            <a:r>
              <a:rPr lang="en-GB" sz="2800" b="0" strike="noStrike" spc="-1">
                <a:latin typeface="Arial"/>
              </a:rPr>
              <a:t>Other utility services can impact organizations as well. </a:t>
            </a:r>
          </a:p>
          <a:p>
            <a:pPr marL="216000" indent="-215640">
              <a:lnSpc>
                <a:spcPct val="100000"/>
              </a:lnSpc>
              <a:spcBef>
                <a:spcPts val="451"/>
              </a:spcBef>
              <a:tabLst>
                <a:tab pos="0" algn="l"/>
              </a:tabLst>
            </a:pPr>
            <a:r>
              <a:rPr lang="en-GB" sz="2800" b="0" strike="noStrike" spc="-1">
                <a:latin typeface="Arial"/>
              </a:rPr>
              <a:t>Among these are telephone, water, wastewater, trash pickup, cable television, natural or propane gas, and custodial services. </a:t>
            </a:r>
          </a:p>
          <a:p>
            <a:pPr marL="216000" indent="-215640">
              <a:lnSpc>
                <a:spcPct val="100000"/>
              </a:lnSpc>
              <a:spcBef>
                <a:spcPts val="451"/>
              </a:spcBef>
              <a:tabLst>
                <a:tab pos="0" algn="l"/>
              </a:tabLst>
            </a:pPr>
            <a:r>
              <a:rPr lang="en-GB" sz="2800" b="0" strike="noStrike" spc="-1">
                <a:latin typeface="Arial"/>
              </a:rPr>
              <a:t>The threat of loss of these services can lead to the inability of an organization to function properly. </a:t>
            </a:r>
          </a:p>
          <a:p>
            <a:pPr marL="216000" indent="-215640">
              <a:lnSpc>
                <a:spcPct val="100000"/>
              </a:lnSpc>
              <a:spcBef>
                <a:spcPts val="451"/>
              </a:spcBef>
              <a:tabLst>
                <a:tab pos="0" algn="l"/>
              </a:tabLst>
            </a:pPr>
            <a:endParaRPr lang="en-GB" sz="2800" b="0" strike="noStrike" spc="-1">
              <a:latin typeface="Arial"/>
            </a:endParaRPr>
          </a:p>
          <a:p>
            <a:pPr marL="216000" indent="-215640">
              <a:lnSpc>
                <a:spcPct val="100000"/>
              </a:lnSpc>
              <a:spcBef>
                <a:spcPts val="451"/>
              </a:spcBef>
              <a:tabLst>
                <a:tab pos="0" algn="l"/>
              </a:tabLst>
            </a:pPr>
            <a:r>
              <a:rPr lang="en-GB" sz="2800" b="1" strike="noStrike" spc="-1">
                <a:latin typeface="Arial"/>
              </a:rPr>
              <a:t>Power Irregularities</a:t>
            </a:r>
            <a:endParaRPr lang="en-GB" sz="2800" b="0" strike="noStrike" spc="-1">
              <a:latin typeface="Arial"/>
            </a:endParaRPr>
          </a:p>
          <a:p>
            <a:pPr marL="216000" indent="-215640">
              <a:lnSpc>
                <a:spcPct val="100000"/>
              </a:lnSpc>
              <a:spcBef>
                <a:spcPts val="451"/>
              </a:spcBef>
              <a:tabLst>
                <a:tab pos="0" algn="l"/>
              </a:tabLst>
            </a:pPr>
            <a:r>
              <a:rPr lang="en-GB" sz="2800" b="0" strike="noStrike" spc="-1">
                <a:latin typeface="Arial"/>
              </a:rPr>
              <a:t>The threat of irregularities from power utilities is common and can lead to fluctuations such as power excesses, power shortages, and power losses. </a:t>
            </a:r>
          </a:p>
          <a:p>
            <a:pPr marL="216000" indent="-215640">
              <a:lnSpc>
                <a:spcPct val="100000"/>
              </a:lnSpc>
              <a:spcBef>
                <a:spcPts val="451"/>
              </a:spcBef>
              <a:tabLst>
                <a:tab pos="0" algn="l"/>
              </a:tabLst>
            </a:pPr>
            <a:r>
              <a:rPr lang="en-GB" sz="2800" b="0" strike="noStrike" spc="-1">
                <a:latin typeface="Arial"/>
              </a:rPr>
              <a:t>In the U.S., buildings are “fed” 120-volt, 60-cycle power usually through 15 and 20 amp circuits. </a:t>
            </a:r>
          </a:p>
          <a:p>
            <a:pPr marL="216000" indent="-215640">
              <a:lnSpc>
                <a:spcPct val="100000"/>
              </a:lnSpc>
              <a:spcBef>
                <a:spcPts val="451"/>
              </a:spcBef>
              <a:tabLst>
                <a:tab pos="0" algn="l"/>
              </a:tabLst>
            </a:pPr>
            <a:r>
              <a:rPr lang="en-GB" sz="2800" b="0" strike="noStrike" spc="-1">
                <a:latin typeface="Arial"/>
              </a:rPr>
              <a:t>Voltage levels  can:</a:t>
            </a:r>
          </a:p>
          <a:p>
            <a:pPr marL="216000" indent="-215640">
              <a:lnSpc>
                <a:spcPct val="100000"/>
              </a:lnSpc>
              <a:spcBef>
                <a:spcPts val="451"/>
              </a:spcBef>
              <a:buClr>
                <a:srgbClr val="000000"/>
              </a:buClr>
              <a:buFont typeface="Symbol"/>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800" b="0" strike="noStrike" spc="-1">
                <a:latin typeface="Arial"/>
              </a:rPr>
              <a:t> spike – momentary increase or surge – prolonged increase</a:t>
            </a:r>
          </a:p>
          <a:p>
            <a:pPr marL="216000" indent="-215640">
              <a:lnSpc>
                <a:spcPct val="100000"/>
              </a:lnSpc>
              <a:spcBef>
                <a:spcPts val="451"/>
              </a:spcBef>
              <a:buClr>
                <a:srgbClr val="000000"/>
              </a:buClr>
              <a:buFont typeface="Symbol"/>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800" b="0" strike="noStrike" spc="-1">
                <a:latin typeface="Arial"/>
              </a:rPr>
              <a:t> sag – momentary low voltage, or brownout – prolonged drop</a:t>
            </a:r>
          </a:p>
          <a:p>
            <a:pPr marL="216000" indent="-215640">
              <a:lnSpc>
                <a:spcPct val="100000"/>
              </a:lnSpc>
              <a:spcBef>
                <a:spcPts val="451"/>
              </a:spcBef>
              <a:buClr>
                <a:srgbClr val="000000"/>
              </a:buClr>
              <a:buFont typeface="Symbol"/>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800" b="0" strike="noStrike" spc="-1">
                <a:latin typeface="Arial"/>
              </a:rPr>
              <a:t> fault – momentary loss of power, or blackout – prolonged loss</a:t>
            </a:r>
          </a:p>
          <a:p>
            <a:pPr marL="216000" indent="-215640">
              <a:lnSpc>
                <a:spcPct val="100000"/>
              </a:lnSpc>
              <a:spcBef>
                <a:spcPts val="451"/>
              </a:spcBef>
              <a:tabLst>
                <a:tab pos="0" algn="l"/>
              </a:tabLst>
            </a:pPr>
            <a:r>
              <a:rPr lang="en-GB" sz="2800" b="0" strike="noStrike" spc="-1">
                <a:latin typeface="Arial"/>
              </a:rPr>
              <a:t>Since sensitive electronic equipment, especially networking equipment, computers, and computer-based systems are susceptible to fluctuations, controls can be applied to manage power quality. </a:t>
            </a:r>
          </a:p>
          <a:p>
            <a:pPr marL="216000" indent="-215640">
              <a:lnSpc>
                <a:spcPct val="100000"/>
              </a:lnSpc>
              <a:spcBef>
                <a:spcPts val="451"/>
              </a:spcBef>
              <a:tabLst>
                <a:tab pos="0" algn="l"/>
              </a:tabLst>
            </a:pPr>
            <a:endParaRPr lang="en-GB" sz="2800" b="0" strike="noStrike" spc="-1">
              <a:latin typeface="Arial"/>
            </a:endParaRPr>
          </a:p>
          <a:p>
            <a:pPr marL="216000" indent="-215640" algn="just">
              <a:lnSpc>
                <a:spcPct val="100000"/>
              </a:lnSpc>
              <a:spcBef>
                <a:spcPts val="601"/>
              </a:spcBef>
              <a:tabLst>
                <a:tab pos="0" algn="l"/>
              </a:tabLst>
            </a:pPr>
            <a:r>
              <a:rPr lang="en-US" sz="2000" b="0" strike="noStrike" spc="-1">
                <a:latin typeface="Arial"/>
              </a:rPr>
              <a:t>Communications and other service provider issues</a:t>
            </a:r>
            <a:endParaRPr lang="en-GB" sz="2000" b="0" strike="noStrike" spc="-1">
              <a:latin typeface="Arial"/>
            </a:endParaRPr>
          </a:p>
          <a:p>
            <a:pPr marL="216000" indent="-215640" algn="just">
              <a:lnSpc>
                <a:spcPct val="100000"/>
              </a:lnSpc>
              <a:spcBef>
                <a:spcPts val="601"/>
              </a:spcBef>
              <a:tabLst>
                <a:tab pos="0" algn="l"/>
              </a:tabLst>
            </a:pPr>
            <a:r>
              <a:rPr lang="en-GB" sz="2000" b="0" strike="noStrike" spc="-1">
                <a:latin typeface="Arial"/>
              </a:rPr>
              <a:t>Other utility services affect organizations: telephone, water, wastewater, trash pickup.</a:t>
            </a:r>
          </a:p>
          <a:p>
            <a:pPr marL="216000" indent="-215640" algn="just">
              <a:lnSpc>
                <a:spcPct val="100000"/>
              </a:lnSpc>
              <a:spcBef>
                <a:spcPts val="601"/>
              </a:spcBef>
              <a:tabLst>
                <a:tab pos="0" algn="l"/>
              </a:tabLst>
            </a:pPr>
            <a:r>
              <a:rPr lang="en-GB" sz="2000" b="0" strike="noStrike" spc="-1">
                <a:latin typeface="Arial"/>
              </a:rPr>
              <a:t>Loss of these services can affect an organization’s ability to function.</a:t>
            </a:r>
          </a:p>
          <a:p>
            <a:pPr marL="216000" indent="-215640" algn="just">
              <a:lnSpc>
                <a:spcPct val="100000"/>
              </a:lnSpc>
              <a:spcBef>
                <a:spcPts val="601"/>
              </a:spcBef>
              <a:tabLst>
                <a:tab pos="0" algn="l"/>
              </a:tabLst>
            </a:pPr>
            <a:r>
              <a:rPr lang="en-GB" sz="2000" b="0" strike="noStrike" spc="-1">
                <a:latin typeface="Arial"/>
              </a:rPr>
              <a:t>Power irregularities</a:t>
            </a:r>
          </a:p>
          <a:p>
            <a:pPr marL="216000" indent="-215640" algn="just">
              <a:lnSpc>
                <a:spcPct val="100000"/>
              </a:lnSpc>
              <a:spcBef>
                <a:spcPts val="601"/>
              </a:spcBef>
              <a:tabLst>
                <a:tab pos="0" algn="l"/>
              </a:tabLst>
            </a:pPr>
            <a:r>
              <a:rPr lang="en-GB" sz="2000" b="0" strike="noStrike" spc="-1">
                <a:latin typeface="Arial"/>
              </a:rPr>
              <a:t>Are commonplace</a:t>
            </a:r>
          </a:p>
          <a:p>
            <a:pPr marL="216000" indent="-215640" algn="just">
              <a:lnSpc>
                <a:spcPct val="100000"/>
              </a:lnSpc>
              <a:spcBef>
                <a:spcPts val="601"/>
              </a:spcBef>
              <a:tabLst>
                <a:tab pos="0" algn="l"/>
              </a:tabLst>
            </a:pPr>
            <a:r>
              <a:rPr lang="en-GB" sz="2000" b="0" strike="noStrike" spc="-1">
                <a:latin typeface="Arial"/>
              </a:rPr>
              <a:t>Lead to fluctuations such as power excesses, power shortages, and power losses</a:t>
            </a:r>
          </a:p>
          <a:p>
            <a:pPr marL="216000" indent="-215640" algn="just">
              <a:lnSpc>
                <a:spcPct val="100000"/>
              </a:lnSpc>
              <a:spcBef>
                <a:spcPts val="601"/>
              </a:spcBef>
              <a:tabLst>
                <a:tab pos="0" algn="l"/>
              </a:tabLst>
            </a:pPr>
            <a:r>
              <a:rPr lang="en-GB" sz="2000" b="0" strike="noStrike" spc="-1">
                <a:latin typeface="Arial"/>
              </a:rPr>
              <a:t>Sensitive electronic equipment vulnerable to and easily damaged/destroyed by fluctuations</a:t>
            </a:r>
          </a:p>
          <a:p>
            <a:pPr marL="216000" indent="-215640" algn="just">
              <a:lnSpc>
                <a:spcPct val="100000"/>
              </a:lnSpc>
              <a:spcBef>
                <a:spcPts val="601"/>
              </a:spcBef>
              <a:tabLst>
                <a:tab pos="0" algn="l"/>
              </a:tabLst>
            </a:pPr>
            <a:r>
              <a:rPr lang="en-GB" sz="2000" b="0" strike="noStrike" spc="-1">
                <a:latin typeface="Arial"/>
              </a:rPr>
              <a:t>Controls can be applied to manage power quality</a:t>
            </a:r>
          </a:p>
          <a:p>
            <a:pPr marL="216000" indent="-215640">
              <a:lnSpc>
                <a:spcPct val="100000"/>
              </a:lnSpc>
              <a:spcBef>
                <a:spcPts val="451"/>
              </a:spcBef>
              <a:tabLst>
                <a:tab pos="0" algn="l"/>
              </a:tabLst>
            </a:pPr>
            <a:endParaRPr lang="en-GB" sz="2000" b="0" strike="noStrike" spc="-1">
              <a:latin typeface="Arial"/>
            </a:endParaRPr>
          </a:p>
          <a:p>
            <a:pPr marL="216000" indent="-215640">
              <a:lnSpc>
                <a:spcPct val="100000"/>
              </a:lnSpc>
              <a:spcBef>
                <a:spcPts val="451"/>
              </a:spcBef>
              <a:tabLst>
                <a:tab pos="0" algn="l"/>
              </a:tabLst>
            </a:pPr>
            <a:endParaRPr lang="en-GB" sz="2000" b="0" strike="noStrike" spc="-1">
              <a:latin typeface="Arial"/>
            </a:endParaRPr>
          </a:p>
          <a:p>
            <a:pPr marL="216000" indent="-215640">
              <a:lnSpc>
                <a:spcPct val="100000"/>
              </a:lnSpc>
              <a:spcBef>
                <a:spcPts val="451"/>
              </a:spcBef>
              <a:tabLst>
                <a:tab pos="0" algn="l"/>
              </a:tabLst>
            </a:pPr>
            <a:endParaRPr lang="en-GB" sz="2000" b="0" strike="noStrike" spc="-1">
              <a:latin typeface="Arial"/>
            </a:endParaRPr>
          </a:p>
          <a:p>
            <a:pPr marL="216000" indent="-215640">
              <a:lnSpc>
                <a:spcPct val="100000"/>
              </a:lnSpc>
              <a:spcBef>
                <a:spcPts val="451"/>
              </a:spcBef>
              <a:tabLst>
                <a:tab pos="0" algn="l"/>
              </a:tabLst>
            </a:pPr>
            <a:endParaRPr lang="en-GB" sz="2000" b="0" strike="noStrike" spc="-1">
              <a:latin typeface="Arial"/>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7" name="PlaceHolder 1"/>
          <p:cNvSpPr>
            <a:spLocks noGrp="1" noRot="1" noChangeAspect="1"/>
          </p:cNvSpPr>
          <p:nvPr>
            <p:ph type="sldImg"/>
          </p:nvPr>
        </p:nvSpPr>
        <p:spPr>
          <a:xfrm>
            <a:off x="2914650" y="531813"/>
            <a:ext cx="3543300" cy="2657475"/>
          </a:xfrm>
          <a:prstGeom prst="rect">
            <a:avLst/>
          </a:prstGeom>
        </p:spPr>
      </p:sp>
      <p:sp>
        <p:nvSpPr>
          <p:cNvPr id="298" name="PlaceHolder 2"/>
          <p:cNvSpPr>
            <a:spLocks noGrp="1"/>
          </p:cNvSpPr>
          <p:nvPr>
            <p:ph type="body"/>
          </p:nvPr>
        </p:nvSpPr>
        <p:spPr>
          <a:xfrm>
            <a:off x="937440" y="3366000"/>
            <a:ext cx="7497360" cy="3188160"/>
          </a:xfrm>
          <a:prstGeom prst="rect">
            <a:avLst/>
          </a:prstGeom>
        </p:spPr>
        <p:txBody>
          <a:bodyPr lIns="93960" tIns="47160" rIns="93960" bIns="47160">
            <a:normAutofit fontScale="32500" lnSpcReduction="10000"/>
          </a:bodyPr>
          <a:lstStyle/>
          <a:p>
            <a:pPr marL="216000" indent="-215640">
              <a:lnSpc>
                <a:spcPct val="100000"/>
              </a:lnSpc>
              <a:spcBef>
                <a:spcPts val="451"/>
              </a:spcBef>
              <a:tabLst>
                <a:tab pos="0" algn="l"/>
              </a:tabLst>
            </a:pPr>
            <a:r>
              <a:rPr lang="en-GB" sz="2000" b="1" strike="noStrike" spc="-1">
                <a:latin typeface="Arial"/>
              </a:rPr>
              <a:t>Deliberate Acts of Espionage or Trespass</a:t>
            </a:r>
            <a:endParaRPr lang="en-GB" sz="2000" b="0" strike="noStrike" spc="-1">
              <a:latin typeface="Arial"/>
            </a:endParaRPr>
          </a:p>
          <a:p>
            <a:pPr marL="216000" indent="-215640">
              <a:lnSpc>
                <a:spcPct val="100000"/>
              </a:lnSpc>
              <a:spcBef>
                <a:spcPts val="451"/>
              </a:spcBef>
              <a:tabLst>
                <a:tab pos="0" algn="l"/>
              </a:tabLst>
            </a:pPr>
            <a:r>
              <a:rPr lang="en-GB" sz="2000" b="0" strike="noStrike" spc="-1">
                <a:latin typeface="Arial"/>
              </a:rPr>
              <a:t>This threat represents a well-known and broad category of electronic and human activities that breach the confidentiality of information. </a:t>
            </a:r>
          </a:p>
          <a:p>
            <a:pPr marL="216000" indent="-215640">
              <a:lnSpc>
                <a:spcPct val="100000"/>
              </a:lnSpc>
              <a:spcBef>
                <a:spcPts val="451"/>
              </a:spcBef>
              <a:tabLst>
                <a:tab pos="0" algn="l"/>
              </a:tabLst>
            </a:pPr>
            <a:r>
              <a:rPr lang="en-GB" sz="2000" b="0" strike="noStrike" spc="-1">
                <a:latin typeface="Arial"/>
              </a:rPr>
              <a:t>When an unauthorized individual gains access to the information an organization is trying to protect, that act is categorized as a deliberate act of espionage or trespass. </a:t>
            </a:r>
          </a:p>
          <a:p>
            <a:pPr marL="216000" indent="-215640">
              <a:lnSpc>
                <a:spcPct val="100000"/>
              </a:lnSpc>
              <a:spcBef>
                <a:spcPts val="451"/>
              </a:spcBef>
              <a:tabLst>
                <a:tab pos="0" algn="l"/>
              </a:tabLst>
            </a:pPr>
            <a:r>
              <a:rPr lang="en-GB" sz="2000" b="0" strike="noStrike" spc="-1">
                <a:latin typeface="Arial"/>
              </a:rPr>
              <a:t>When information gatherers employ techniques that cross the threshold of what is legal and/or ethical, they enter the world of industrial espionage.  </a:t>
            </a:r>
          </a:p>
          <a:p>
            <a:pPr marL="216000" indent="-215640">
              <a:lnSpc>
                <a:spcPct val="100000"/>
              </a:lnSpc>
              <a:spcBef>
                <a:spcPts val="451"/>
              </a:spcBef>
              <a:tabLst>
                <a:tab pos="0" algn="l"/>
              </a:tabLst>
            </a:pPr>
            <a:r>
              <a:rPr lang="en-GB" sz="2000" b="0" strike="noStrike" spc="-1">
                <a:latin typeface="Arial"/>
              </a:rPr>
              <a:t>Instances of shoulder surfing occur at computer terminals, desks, ATM machines, public phones, or other places where a person is accessing confidential information.</a:t>
            </a:r>
          </a:p>
          <a:p>
            <a:pPr marL="216000" indent="-215640">
              <a:lnSpc>
                <a:spcPct val="100000"/>
              </a:lnSpc>
              <a:spcBef>
                <a:spcPts val="451"/>
              </a:spcBef>
              <a:tabLst>
                <a:tab pos="0" algn="l"/>
              </a:tabLst>
            </a:pPr>
            <a:r>
              <a:rPr lang="en-GB" sz="2000" b="0" strike="noStrike" spc="-1">
                <a:latin typeface="Arial"/>
              </a:rPr>
              <a:t>The threat of trespass can lead to unauthorized real or virtual actions that enable information gatherers to enter premises or systems they have not been authorized to enter.</a:t>
            </a:r>
          </a:p>
          <a:p>
            <a:pPr marL="216000" indent="-215640">
              <a:lnSpc>
                <a:spcPct val="100000"/>
              </a:lnSpc>
              <a:spcBef>
                <a:spcPts val="451"/>
              </a:spcBef>
              <a:tabLst>
                <a:tab pos="0" algn="l"/>
              </a:tabLst>
            </a:pPr>
            <a:r>
              <a:rPr lang="en-GB" sz="2000" b="0" strike="noStrike" spc="-1">
                <a:latin typeface="Arial"/>
              </a:rPr>
              <a:t>Controls are sometimes implemented to mark the boundaries of an organization’s virtual territory. </a:t>
            </a:r>
          </a:p>
          <a:p>
            <a:pPr marL="216000" indent="-215640">
              <a:lnSpc>
                <a:spcPct val="100000"/>
              </a:lnSpc>
              <a:spcBef>
                <a:spcPts val="451"/>
              </a:spcBef>
              <a:tabLst>
                <a:tab pos="0" algn="l"/>
              </a:tabLst>
            </a:pPr>
            <a:r>
              <a:rPr lang="en-GB" sz="2000" b="0" strike="noStrike" spc="-1">
                <a:latin typeface="Arial"/>
              </a:rPr>
              <a:t>These boundaries give notice to trespassers that they are encroaching on the organization’s cyberspace. </a:t>
            </a:r>
          </a:p>
          <a:p>
            <a:pPr marL="216000" indent="-215640">
              <a:lnSpc>
                <a:spcPct val="100000"/>
              </a:lnSpc>
              <a:spcBef>
                <a:spcPts val="451"/>
              </a:spcBef>
              <a:tabLst>
                <a:tab pos="0" algn="l"/>
              </a:tabLst>
            </a:pPr>
            <a:r>
              <a:rPr lang="en-GB" sz="2000" b="0" strike="noStrike" spc="-1">
                <a:latin typeface="Arial"/>
              </a:rPr>
              <a:t>The classic perpetrator of deliberate acts of espionage or trespass is the hacker.  </a:t>
            </a:r>
          </a:p>
          <a:p>
            <a:pPr marL="216000" indent="-215640">
              <a:lnSpc>
                <a:spcPct val="100000"/>
              </a:lnSpc>
              <a:spcBef>
                <a:spcPts val="451"/>
              </a:spcBef>
              <a:tabLst>
                <a:tab pos="0" algn="l"/>
              </a:tabLst>
            </a:pPr>
            <a:r>
              <a:rPr lang="en-GB" sz="2000" b="0" strike="noStrike" spc="-1">
                <a:latin typeface="Arial"/>
              </a:rPr>
              <a:t>In the gritty world of reality, a hacker uses skill, guile, or fraud to attempt to bypass the controls placed around information that is the property of someone else. The hacker frequently spends long hours examining the types and structures of the targeted systems.  </a:t>
            </a:r>
          </a:p>
          <a:p>
            <a:pPr marL="216000" indent="-215640">
              <a:lnSpc>
                <a:spcPct val="100000"/>
              </a:lnSpc>
              <a:spcBef>
                <a:spcPts val="451"/>
              </a:spcBef>
              <a:tabLst>
                <a:tab pos="0" algn="l"/>
              </a:tabLst>
            </a:pPr>
            <a:endParaRPr lang="en-GB" sz="2000" b="0" strike="noStrike" spc="-1">
              <a:latin typeface="Arial"/>
            </a:endParaRPr>
          </a:p>
          <a:p>
            <a:pPr marL="216000" indent="-215640" algn="just">
              <a:lnSpc>
                <a:spcPct val="100000"/>
              </a:lnSpc>
              <a:spcBef>
                <a:spcPts val="601"/>
              </a:spcBef>
              <a:tabLst>
                <a:tab pos="0" algn="l"/>
              </a:tabLst>
            </a:pPr>
            <a:r>
              <a:rPr lang="en-GB" sz="2000" b="0" strike="noStrike" spc="-1">
                <a:latin typeface="Arial"/>
              </a:rPr>
              <a:t>Expert hackers</a:t>
            </a:r>
          </a:p>
          <a:p>
            <a:pPr marL="216000" indent="-215640" algn="just">
              <a:lnSpc>
                <a:spcPct val="100000"/>
              </a:lnSpc>
              <a:spcBef>
                <a:spcPts val="601"/>
              </a:spcBef>
              <a:tabLst>
                <a:tab pos="0" algn="l"/>
              </a:tabLst>
            </a:pPr>
            <a:r>
              <a:rPr lang="en-GB" sz="2000" b="0" strike="noStrike" spc="-1">
                <a:latin typeface="Arial"/>
              </a:rPr>
              <a:t>Develop software scripts and program exploits</a:t>
            </a:r>
          </a:p>
          <a:p>
            <a:pPr marL="216000" indent="-215640" algn="just">
              <a:lnSpc>
                <a:spcPct val="100000"/>
              </a:lnSpc>
              <a:spcBef>
                <a:spcPts val="601"/>
              </a:spcBef>
              <a:tabLst>
                <a:tab pos="0" algn="l"/>
              </a:tabLst>
            </a:pPr>
            <a:r>
              <a:rPr lang="en-GB" sz="2000" b="0" strike="noStrike" spc="-1">
                <a:latin typeface="Arial"/>
              </a:rPr>
              <a:t>Usually a master of many skills</a:t>
            </a:r>
          </a:p>
          <a:p>
            <a:pPr marL="216000" indent="-215640" algn="just">
              <a:lnSpc>
                <a:spcPct val="100000"/>
              </a:lnSpc>
              <a:spcBef>
                <a:spcPts val="601"/>
              </a:spcBef>
              <a:tabLst>
                <a:tab pos="0" algn="l"/>
              </a:tabLst>
            </a:pPr>
            <a:r>
              <a:rPr lang="en-GB" sz="2000" b="0" strike="noStrike" spc="-1">
                <a:latin typeface="Arial"/>
              </a:rPr>
              <a:t>Will often create attack software and share with others</a:t>
            </a:r>
          </a:p>
          <a:p>
            <a:pPr marL="216000" indent="-215640" algn="just">
              <a:lnSpc>
                <a:spcPct val="100000"/>
              </a:lnSpc>
              <a:spcBef>
                <a:spcPts val="601"/>
              </a:spcBef>
              <a:tabLst>
                <a:tab pos="0" algn="l"/>
              </a:tabLst>
            </a:pPr>
            <a:r>
              <a:rPr lang="en-GB" sz="2000" b="0" strike="noStrike" spc="-1">
                <a:latin typeface="Arial"/>
              </a:rPr>
              <a:t>Unskilled hackers</a:t>
            </a:r>
          </a:p>
          <a:p>
            <a:pPr marL="216000" indent="-215640" algn="just">
              <a:lnSpc>
                <a:spcPct val="100000"/>
              </a:lnSpc>
              <a:spcBef>
                <a:spcPts val="601"/>
              </a:spcBef>
              <a:tabLst>
                <a:tab pos="0" algn="l"/>
              </a:tabLst>
            </a:pPr>
            <a:r>
              <a:rPr lang="en-GB" sz="2000" b="0" strike="noStrike" spc="-1">
                <a:latin typeface="Arial"/>
              </a:rPr>
              <a:t>Many more unskilled hackers than expert hackers</a:t>
            </a:r>
          </a:p>
          <a:p>
            <a:pPr marL="216000" indent="-215640" algn="just">
              <a:lnSpc>
                <a:spcPct val="100000"/>
              </a:lnSpc>
              <a:spcBef>
                <a:spcPts val="601"/>
              </a:spcBef>
              <a:tabLst>
                <a:tab pos="0" algn="l"/>
              </a:tabLst>
            </a:pPr>
            <a:r>
              <a:rPr lang="en-GB" sz="2000" b="0" strike="noStrike" spc="-1">
                <a:latin typeface="Arial"/>
              </a:rPr>
              <a:t>Use expertly written software to exploit a system</a:t>
            </a:r>
          </a:p>
          <a:p>
            <a:pPr marL="216000" indent="-215640" algn="just">
              <a:lnSpc>
                <a:spcPct val="100000"/>
              </a:lnSpc>
              <a:spcBef>
                <a:spcPts val="601"/>
              </a:spcBef>
              <a:tabLst>
                <a:tab pos="0" algn="l"/>
              </a:tabLst>
            </a:pPr>
            <a:r>
              <a:rPr lang="en-GB" sz="2000" b="0" strike="noStrike" spc="-1">
                <a:latin typeface="Arial"/>
              </a:rPr>
              <a:t>Do not usually fully understand the systems they hack</a:t>
            </a:r>
          </a:p>
          <a:p>
            <a:pPr marL="216000" indent="-215640">
              <a:lnSpc>
                <a:spcPct val="100000"/>
              </a:lnSpc>
              <a:spcBef>
                <a:spcPts val="451"/>
              </a:spcBef>
              <a:tabLst>
                <a:tab pos="0" algn="l"/>
              </a:tabLst>
            </a:pPr>
            <a:endParaRPr lang="en-GB" sz="2000" b="0" strike="noStrike" spc="-1">
              <a:latin typeface="Arial"/>
            </a:endParaRPr>
          </a:p>
          <a:p>
            <a:pPr marL="216000" indent="-215640">
              <a:lnSpc>
                <a:spcPct val="100000"/>
              </a:lnSpc>
              <a:spcBef>
                <a:spcPts val="451"/>
              </a:spcBef>
              <a:tabLst>
                <a:tab pos="0" algn="l"/>
              </a:tabLst>
            </a:pPr>
            <a:endParaRPr lang="en-GB" sz="2000" b="0" strike="noStrike" spc="-1">
              <a:latin typeface="Arial"/>
            </a:endParaRPr>
          </a:p>
          <a:p>
            <a:pPr marL="216000" indent="-215640" algn="just">
              <a:lnSpc>
                <a:spcPct val="100000"/>
              </a:lnSpc>
              <a:spcBef>
                <a:spcPts val="601"/>
              </a:spcBef>
              <a:tabLst>
                <a:tab pos="0" algn="l"/>
              </a:tabLst>
            </a:pPr>
            <a:r>
              <a:rPr lang="en-GB" sz="2000" b="0" strike="noStrike" spc="-1">
                <a:latin typeface="Arial"/>
              </a:rPr>
              <a:t>Other terms for system rule breakers:</a:t>
            </a:r>
          </a:p>
          <a:p>
            <a:pPr marL="216000" indent="-215640" algn="just">
              <a:lnSpc>
                <a:spcPct val="100000"/>
              </a:lnSpc>
              <a:spcBef>
                <a:spcPts val="601"/>
              </a:spcBef>
              <a:tabLst>
                <a:tab pos="0" algn="l"/>
              </a:tabLst>
            </a:pPr>
            <a:r>
              <a:rPr lang="en-GB" sz="2000" b="0" strike="noStrike" spc="-1">
                <a:latin typeface="Arial"/>
              </a:rPr>
              <a:t>Cracker: “cracks” or removes software protection designed to prevent unauthorized duplication</a:t>
            </a:r>
          </a:p>
          <a:p>
            <a:pPr marL="216000" indent="-215640" algn="just">
              <a:lnSpc>
                <a:spcPct val="100000"/>
              </a:lnSpc>
              <a:spcBef>
                <a:spcPts val="601"/>
              </a:spcBef>
              <a:tabLst>
                <a:tab pos="0" algn="l"/>
              </a:tabLst>
            </a:pPr>
            <a:r>
              <a:rPr lang="en-GB" sz="2000" b="0" strike="noStrike" spc="-1">
                <a:latin typeface="Arial"/>
              </a:rPr>
              <a:t>Phreaker: hacks the public telephone system to make free calls or disrupt services</a:t>
            </a:r>
          </a:p>
          <a:p>
            <a:pPr marL="216000" indent="-215640" algn="just">
              <a:lnSpc>
                <a:spcPct val="100000"/>
              </a:lnSpc>
              <a:spcBef>
                <a:spcPts val="601"/>
              </a:spcBef>
              <a:tabLst>
                <a:tab pos="0" algn="l"/>
              </a:tabLst>
            </a:pPr>
            <a:r>
              <a:rPr lang="en-GB" sz="2000" b="0" strike="noStrike" spc="-1">
                <a:latin typeface="Arial"/>
              </a:rPr>
              <a:t>Password attacks</a:t>
            </a:r>
          </a:p>
          <a:p>
            <a:pPr marL="216000" indent="-215640" algn="just">
              <a:lnSpc>
                <a:spcPct val="100000"/>
              </a:lnSpc>
              <a:spcBef>
                <a:spcPts val="601"/>
              </a:spcBef>
              <a:tabLst>
                <a:tab pos="0" algn="l"/>
              </a:tabLst>
            </a:pPr>
            <a:r>
              <a:rPr lang="en-GB" sz="2000" b="0" strike="noStrike" spc="-1">
                <a:latin typeface="Arial"/>
              </a:rPr>
              <a:t>Cracking </a:t>
            </a:r>
          </a:p>
          <a:p>
            <a:pPr marL="216000" indent="-215640" algn="just">
              <a:lnSpc>
                <a:spcPct val="100000"/>
              </a:lnSpc>
              <a:spcBef>
                <a:spcPts val="601"/>
              </a:spcBef>
              <a:tabLst>
                <a:tab pos="0" algn="l"/>
              </a:tabLst>
            </a:pPr>
            <a:r>
              <a:rPr lang="en-GB" sz="2000" b="0" strike="noStrike" spc="-1">
                <a:latin typeface="Arial"/>
              </a:rPr>
              <a:t>Brute force</a:t>
            </a:r>
          </a:p>
          <a:p>
            <a:pPr marL="216000" indent="-215640" algn="just">
              <a:lnSpc>
                <a:spcPct val="100000"/>
              </a:lnSpc>
              <a:spcBef>
                <a:spcPts val="601"/>
              </a:spcBef>
              <a:tabLst>
                <a:tab pos="0" algn="l"/>
              </a:tabLst>
            </a:pPr>
            <a:r>
              <a:rPr lang="en-GB" sz="2000" b="0" strike="noStrike" spc="-1">
                <a:latin typeface="Arial"/>
              </a:rPr>
              <a:t>Dictionary</a:t>
            </a:r>
          </a:p>
          <a:p>
            <a:pPr marL="216000" indent="-215640" algn="just">
              <a:lnSpc>
                <a:spcPct val="100000"/>
              </a:lnSpc>
              <a:spcBef>
                <a:spcPts val="601"/>
              </a:spcBef>
              <a:tabLst>
                <a:tab pos="0" algn="l"/>
              </a:tabLst>
            </a:pPr>
            <a:r>
              <a:rPr lang="en-GB" sz="2000" b="0" strike="noStrike" spc="-1">
                <a:latin typeface="Arial"/>
              </a:rPr>
              <a:t>Rainbow tables </a:t>
            </a:r>
          </a:p>
          <a:p>
            <a:pPr marL="216000" indent="-215640" algn="just">
              <a:lnSpc>
                <a:spcPct val="100000"/>
              </a:lnSpc>
              <a:spcBef>
                <a:spcPts val="601"/>
              </a:spcBef>
              <a:tabLst>
                <a:tab pos="0" algn="l"/>
              </a:tabLst>
            </a:pPr>
            <a:r>
              <a:rPr lang="en-GB" sz="2000" b="0" strike="noStrike" spc="-1">
                <a:latin typeface="Arial"/>
              </a:rPr>
              <a:t>Social engineering</a:t>
            </a:r>
          </a:p>
          <a:p>
            <a:pPr marL="216000" indent="-215640">
              <a:lnSpc>
                <a:spcPct val="100000"/>
              </a:lnSpc>
              <a:spcBef>
                <a:spcPts val="451"/>
              </a:spcBef>
              <a:tabLst>
                <a:tab pos="0" algn="l"/>
              </a:tabLst>
            </a:pPr>
            <a:endParaRPr lang="en-GB" sz="2000" b="0" strike="noStrike" spc="-1">
              <a:latin typeface="Arial"/>
            </a:endParaRPr>
          </a:p>
          <a:p>
            <a:pPr marL="216000" indent="-215640">
              <a:lnSpc>
                <a:spcPct val="100000"/>
              </a:lnSpc>
              <a:tabLst>
                <a:tab pos="0" algn="l"/>
              </a:tabLst>
            </a:pPr>
            <a:endParaRPr lang="en-GB" sz="2000" b="0" strike="noStrike" spc="-1">
              <a:latin typeface="Arial"/>
            </a:endParaRPr>
          </a:p>
        </p:txBody>
      </p:sp>
      <p:sp>
        <p:nvSpPr>
          <p:cNvPr id="299" name="CustomShape 3"/>
          <p:cNvSpPr/>
          <p:nvPr/>
        </p:nvSpPr>
        <p:spPr>
          <a:xfrm>
            <a:off x="5308920" y="6730920"/>
            <a:ext cx="4060800" cy="353520"/>
          </a:xfrm>
          <a:prstGeom prst="rect">
            <a:avLst/>
          </a:prstGeom>
          <a:noFill/>
          <a:ln w="0">
            <a:noFill/>
          </a:ln>
        </p:spPr>
        <p:style>
          <a:lnRef idx="0">
            <a:scrgbClr r="0" g="0" b="0"/>
          </a:lnRef>
          <a:fillRef idx="0">
            <a:scrgbClr r="0" g="0" b="0"/>
          </a:fillRef>
          <a:effectRef idx="0">
            <a:scrgbClr r="0" g="0" b="0"/>
          </a:effectRef>
          <a:fontRef idx="minor"/>
        </p:style>
        <p:txBody>
          <a:bodyPr lIns="93960" tIns="47160" rIns="93960" bIns="47160" anchor="b">
            <a:noAutofit/>
          </a:bodyPr>
          <a:lstStyle/>
          <a:p>
            <a:pPr algn="r">
              <a:lnSpc>
                <a:spcPct val="100000"/>
              </a:lnSpc>
            </a:pPr>
            <a:fld id="{0CBCFFDD-A5AF-471A-98F0-90E82464AA79}" type="slidenum">
              <a:rPr lang="en-US" sz="1200" b="0" strike="noStrike" spc="-1">
                <a:solidFill>
                  <a:srgbClr val="000000"/>
                </a:solidFill>
                <a:latin typeface="Arial"/>
                <a:ea typeface="+mn-ea"/>
              </a:rPr>
              <a:t>26</a:t>
            </a:fld>
            <a:endParaRPr lang="en-GB" sz="1200" b="0" strike="noStrike" spc="-1">
              <a:latin typeface="Arial"/>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0" name="PlaceHolder 1"/>
          <p:cNvSpPr>
            <a:spLocks noGrp="1" noRot="1" noChangeAspect="1"/>
          </p:cNvSpPr>
          <p:nvPr>
            <p:ph type="sldImg"/>
          </p:nvPr>
        </p:nvSpPr>
        <p:spPr>
          <a:xfrm>
            <a:off x="2914650" y="531813"/>
            <a:ext cx="3543300" cy="2657475"/>
          </a:xfrm>
          <a:prstGeom prst="rect">
            <a:avLst/>
          </a:prstGeom>
        </p:spPr>
      </p:sp>
      <p:sp>
        <p:nvSpPr>
          <p:cNvPr id="301" name="PlaceHolder 2"/>
          <p:cNvSpPr>
            <a:spLocks noGrp="1"/>
          </p:cNvSpPr>
          <p:nvPr>
            <p:ph type="body"/>
          </p:nvPr>
        </p:nvSpPr>
        <p:spPr>
          <a:xfrm>
            <a:off x="937440" y="3366000"/>
            <a:ext cx="7497360" cy="3188160"/>
          </a:xfrm>
          <a:prstGeom prst="rect">
            <a:avLst/>
          </a:prstGeom>
        </p:spPr>
        <p:txBody>
          <a:bodyPr lIns="93960" tIns="47160" rIns="93960" bIns="47160">
            <a:normAutofit fontScale="32500" lnSpcReduction="10000"/>
          </a:bodyPr>
          <a:lstStyle/>
          <a:p>
            <a:pPr marL="216000" indent="-215640">
              <a:lnSpc>
                <a:spcPct val="100000"/>
              </a:lnSpc>
              <a:spcBef>
                <a:spcPts val="374"/>
              </a:spcBef>
              <a:tabLst>
                <a:tab pos="0" algn="l"/>
              </a:tabLst>
            </a:pPr>
            <a:r>
              <a:rPr lang="en-GB" sz="2000" b="1" strike="noStrike" spc="-1">
                <a:latin typeface="Arial"/>
              </a:rPr>
              <a:t>Deliberate Acts of Espionage or Trespass </a:t>
            </a:r>
            <a:endParaRPr lang="en-GB" sz="2000" b="0" strike="noStrike" spc="-1">
              <a:latin typeface="Arial"/>
            </a:endParaRPr>
          </a:p>
          <a:p>
            <a:pPr marL="216000" indent="-215640">
              <a:lnSpc>
                <a:spcPct val="100000"/>
              </a:lnSpc>
              <a:spcBef>
                <a:spcPts val="374"/>
              </a:spcBef>
              <a:tabLst>
                <a:tab pos="0" algn="l"/>
              </a:tabLst>
            </a:pPr>
            <a:r>
              <a:rPr lang="en-GB" sz="2000" b="0" strike="noStrike" spc="-1">
                <a:latin typeface="Arial"/>
              </a:rPr>
              <a:t>There are generally two skill levels among hackers. </a:t>
            </a:r>
          </a:p>
          <a:p>
            <a:pPr marL="216000" indent="-215640">
              <a:lnSpc>
                <a:spcPct val="100000"/>
              </a:lnSpc>
              <a:spcBef>
                <a:spcPts val="451"/>
              </a:spcBef>
              <a:tabLst>
                <a:tab pos="0" algn="l"/>
              </a:tabLst>
            </a:pPr>
            <a:r>
              <a:rPr lang="en-GB" sz="2000" b="0" strike="noStrike" spc="-1">
                <a:latin typeface="Arial"/>
              </a:rPr>
              <a:t>The first is the expert hacker, who develops software scripts and codes exploits used by the second category, the novice, or unskilled hacker.  </a:t>
            </a:r>
          </a:p>
          <a:p>
            <a:pPr marL="216000" indent="-215640">
              <a:lnSpc>
                <a:spcPct val="100000"/>
              </a:lnSpc>
              <a:spcBef>
                <a:spcPts val="451"/>
              </a:spcBef>
              <a:tabLst>
                <a:tab pos="0" algn="l"/>
              </a:tabLst>
            </a:pPr>
            <a:r>
              <a:rPr lang="en-GB" sz="2000" b="0" strike="noStrike" spc="-1">
                <a:latin typeface="Arial"/>
              </a:rPr>
              <a:t>The expert hacker is usually a master of several programming languages, networking protocols, and operating systems and also exhibits a mastery of the technical environment of the chosen targeted system. </a:t>
            </a:r>
          </a:p>
          <a:p>
            <a:pPr marL="216000" indent="-215640">
              <a:lnSpc>
                <a:spcPct val="100000"/>
              </a:lnSpc>
              <a:spcBef>
                <a:spcPts val="451"/>
              </a:spcBef>
              <a:tabLst>
                <a:tab pos="0" algn="l"/>
              </a:tabLst>
            </a:pPr>
            <a:r>
              <a:rPr lang="en-GB" sz="2000" b="0" strike="noStrike" spc="-1">
                <a:latin typeface="Arial"/>
              </a:rPr>
              <a:t>However, expert hackers have now become bored with directly attacking systems and have turned to writing software. </a:t>
            </a:r>
          </a:p>
          <a:p>
            <a:pPr marL="216000" indent="-215640">
              <a:lnSpc>
                <a:spcPct val="100000"/>
              </a:lnSpc>
              <a:spcBef>
                <a:spcPts val="451"/>
              </a:spcBef>
              <a:tabLst>
                <a:tab pos="0" algn="l"/>
              </a:tabLst>
            </a:pPr>
            <a:r>
              <a:rPr lang="en-GB" sz="2000" b="0" strike="noStrike" spc="-1">
                <a:latin typeface="Arial"/>
              </a:rPr>
              <a:t>The software they are writing are automated exploits that allow novice hackers to become script kiddies, hackers of limited skill who use expert-written software to exploit a system but do not fully understand or appreciate the systems they hack.  </a:t>
            </a:r>
          </a:p>
          <a:p>
            <a:pPr marL="216000" indent="-215640">
              <a:lnSpc>
                <a:spcPct val="100000"/>
              </a:lnSpc>
              <a:spcBef>
                <a:spcPts val="451"/>
              </a:spcBef>
              <a:tabLst>
                <a:tab pos="0" algn="l"/>
              </a:tabLst>
            </a:pPr>
            <a:r>
              <a:rPr lang="en-GB" sz="2000" b="0" strike="noStrike" spc="-1">
                <a:latin typeface="Arial"/>
              </a:rPr>
              <a:t>As a result of preparation and continued vigilance, attacks conducted by scripts are usually predictable and can be adequately defended against. </a:t>
            </a:r>
          </a:p>
          <a:p>
            <a:pPr marL="216000" indent="-215640">
              <a:lnSpc>
                <a:spcPct val="100000"/>
              </a:lnSpc>
              <a:spcBef>
                <a:spcPts val="451"/>
              </a:spcBef>
              <a:tabLst>
                <a:tab pos="0" algn="l"/>
              </a:tabLst>
            </a:pPr>
            <a:r>
              <a:rPr lang="en-GB" sz="2000" b="0" strike="noStrike" spc="-1">
                <a:latin typeface="Arial"/>
              </a:rPr>
              <a:t>There are other terms for system rule breakers:</a:t>
            </a:r>
          </a:p>
          <a:p>
            <a:pPr marL="216000" indent="-215640">
              <a:lnSpc>
                <a:spcPct val="100000"/>
              </a:lnSpc>
              <a:spcBef>
                <a:spcPts val="451"/>
              </a:spcBef>
              <a:tabLst>
                <a:tab pos="0" algn="l"/>
              </a:tabLst>
            </a:pPr>
            <a:r>
              <a:rPr lang="en-GB" sz="2000" b="0" strike="noStrike" spc="-1">
                <a:latin typeface="Arial"/>
              </a:rPr>
              <a:t>The term cracker is now commonly associated with an individual who “cracks” or removes the software protection from an application designed to prevent unauthorized duplication.  </a:t>
            </a:r>
          </a:p>
          <a:p>
            <a:pPr marL="216000" indent="-215640">
              <a:lnSpc>
                <a:spcPct val="100000"/>
              </a:lnSpc>
              <a:spcBef>
                <a:spcPts val="451"/>
              </a:spcBef>
              <a:tabLst>
                <a:tab pos="0" algn="l"/>
              </a:tabLst>
            </a:pPr>
            <a:r>
              <a:rPr lang="en-GB" sz="2000" b="0" strike="noStrike" spc="-1">
                <a:latin typeface="Arial"/>
              </a:rPr>
              <a:t>A phreaker hacks the public telephone network to make free calls, disrupt services, and generally wreak havoc. </a:t>
            </a:r>
          </a:p>
          <a:p>
            <a:pPr marL="216000" indent="-215640">
              <a:lnSpc>
                <a:spcPct val="100000"/>
              </a:lnSpc>
              <a:spcBef>
                <a:spcPts val="451"/>
              </a:spcBef>
              <a:tabLst>
                <a:tab pos="0" algn="l"/>
              </a:tabLst>
            </a:pPr>
            <a:endParaRPr lang="en-GB" sz="2000" b="0" strike="noStrike" spc="-1">
              <a:latin typeface="Arial"/>
            </a:endParaRPr>
          </a:p>
          <a:p>
            <a:pPr marL="216000" indent="-215640" algn="just">
              <a:lnSpc>
                <a:spcPct val="100000"/>
              </a:lnSpc>
              <a:spcBef>
                <a:spcPts val="601"/>
              </a:spcBef>
              <a:tabLst>
                <a:tab pos="0" algn="l"/>
              </a:tabLst>
            </a:pPr>
            <a:r>
              <a:rPr lang="en-GB" sz="2000" b="0" strike="noStrike" spc="-1">
                <a:latin typeface="Arial"/>
              </a:rPr>
              <a:t>Expert hackers</a:t>
            </a:r>
          </a:p>
          <a:p>
            <a:pPr marL="216000" indent="-215640" algn="just">
              <a:lnSpc>
                <a:spcPct val="100000"/>
              </a:lnSpc>
              <a:spcBef>
                <a:spcPts val="601"/>
              </a:spcBef>
              <a:tabLst>
                <a:tab pos="0" algn="l"/>
              </a:tabLst>
            </a:pPr>
            <a:r>
              <a:rPr lang="en-GB" sz="2000" b="0" strike="noStrike" spc="-1">
                <a:latin typeface="Arial"/>
              </a:rPr>
              <a:t>Develop software scripts and program exploits</a:t>
            </a:r>
          </a:p>
          <a:p>
            <a:pPr marL="216000" indent="-215640" algn="just">
              <a:lnSpc>
                <a:spcPct val="100000"/>
              </a:lnSpc>
              <a:spcBef>
                <a:spcPts val="601"/>
              </a:spcBef>
              <a:tabLst>
                <a:tab pos="0" algn="l"/>
              </a:tabLst>
            </a:pPr>
            <a:r>
              <a:rPr lang="en-GB" sz="2000" b="0" strike="noStrike" spc="-1">
                <a:latin typeface="Arial"/>
              </a:rPr>
              <a:t>Usually a master of many skills</a:t>
            </a:r>
          </a:p>
          <a:p>
            <a:pPr marL="216000" indent="-215640" algn="just">
              <a:lnSpc>
                <a:spcPct val="100000"/>
              </a:lnSpc>
              <a:spcBef>
                <a:spcPts val="601"/>
              </a:spcBef>
              <a:tabLst>
                <a:tab pos="0" algn="l"/>
              </a:tabLst>
            </a:pPr>
            <a:r>
              <a:rPr lang="en-GB" sz="2000" b="0" strike="noStrike" spc="-1">
                <a:latin typeface="Arial"/>
              </a:rPr>
              <a:t>Will often create attack software and share with others</a:t>
            </a:r>
          </a:p>
          <a:p>
            <a:pPr marL="216000" indent="-215640" algn="just">
              <a:lnSpc>
                <a:spcPct val="100000"/>
              </a:lnSpc>
              <a:spcBef>
                <a:spcPts val="601"/>
              </a:spcBef>
              <a:tabLst>
                <a:tab pos="0" algn="l"/>
              </a:tabLst>
            </a:pPr>
            <a:r>
              <a:rPr lang="en-GB" sz="2000" b="0" strike="noStrike" spc="-1">
                <a:latin typeface="Arial"/>
              </a:rPr>
              <a:t>Unskilled hackers</a:t>
            </a:r>
          </a:p>
          <a:p>
            <a:pPr marL="216000" indent="-215640" algn="just">
              <a:lnSpc>
                <a:spcPct val="100000"/>
              </a:lnSpc>
              <a:spcBef>
                <a:spcPts val="601"/>
              </a:spcBef>
              <a:tabLst>
                <a:tab pos="0" algn="l"/>
              </a:tabLst>
            </a:pPr>
            <a:r>
              <a:rPr lang="en-GB" sz="2000" b="0" strike="noStrike" spc="-1">
                <a:latin typeface="Arial"/>
              </a:rPr>
              <a:t>Many more unskilled hackers than expert hackers</a:t>
            </a:r>
          </a:p>
          <a:p>
            <a:pPr marL="216000" indent="-215640" algn="just">
              <a:lnSpc>
                <a:spcPct val="100000"/>
              </a:lnSpc>
              <a:spcBef>
                <a:spcPts val="601"/>
              </a:spcBef>
              <a:tabLst>
                <a:tab pos="0" algn="l"/>
              </a:tabLst>
            </a:pPr>
            <a:r>
              <a:rPr lang="en-GB" sz="2000" b="0" strike="noStrike" spc="-1">
                <a:latin typeface="Arial"/>
              </a:rPr>
              <a:t>Use expertly written software to exploit a system</a:t>
            </a:r>
          </a:p>
          <a:p>
            <a:pPr marL="216000" indent="-215640" algn="just">
              <a:lnSpc>
                <a:spcPct val="100000"/>
              </a:lnSpc>
              <a:spcBef>
                <a:spcPts val="601"/>
              </a:spcBef>
              <a:tabLst>
                <a:tab pos="0" algn="l"/>
              </a:tabLst>
            </a:pPr>
            <a:r>
              <a:rPr lang="en-GB" sz="2000" b="0" strike="noStrike" spc="-1">
                <a:latin typeface="Arial"/>
              </a:rPr>
              <a:t>Do not usually fully understand the systems they hack</a:t>
            </a:r>
          </a:p>
          <a:p>
            <a:pPr marL="216000" indent="-215640">
              <a:lnSpc>
                <a:spcPct val="100000"/>
              </a:lnSpc>
              <a:spcBef>
                <a:spcPts val="451"/>
              </a:spcBef>
              <a:tabLst>
                <a:tab pos="0" algn="l"/>
              </a:tabLst>
            </a:pPr>
            <a:endParaRPr lang="en-GB" sz="2000" b="0" strike="noStrike" spc="-1">
              <a:latin typeface="Arial"/>
            </a:endParaRPr>
          </a:p>
          <a:p>
            <a:pPr marL="216000" indent="-215640">
              <a:lnSpc>
                <a:spcPct val="100000"/>
              </a:lnSpc>
              <a:spcBef>
                <a:spcPts val="451"/>
              </a:spcBef>
              <a:tabLst>
                <a:tab pos="0" algn="l"/>
              </a:tabLst>
            </a:pPr>
            <a:endParaRPr lang="en-GB" sz="2000" b="0" strike="noStrike" spc="-1">
              <a:latin typeface="Arial"/>
            </a:endParaRPr>
          </a:p>
          <a:p>
            <a:pPr marL="216000" indent="-215640">
              <a:lnSpc>
                <a:spcPct val="100000"/>
              </a:lnSpc>
              <a:tabLst>
                <a:tab pos="0" algn="l"/>
              </a:tabLst>
            </a:pPr>
            <a:endParaRPr lang="en-GB" sz="2000" b="0" strike="noStrike" spc="-1">
              <a:latin typeface="Arial"/>
            </a:endParaRPr>
          </a:p>
        </p:txBody>
      </p:sp>
      <p:sp>
        <p:nvSpPr>
          <p:cNvPr id="302" name="CustomShape 3"/>
          <p:cNvSpPr/>
          <p:nvPr/>
        </p:nvSpPr>
        <p:spPr>
          <a:xfrm>
            <a:off x="5308920" y="6730920"/>
            <a:ext cx="4060800" cy="353520"/>
          </a:xfrm>
          <a:prstGeom prst="rect">
            <a:avLst/>
          </a:prstGeom>
          <a:noFill/>
          <a:ln w="0">
            <a:noFill/>
          </a:ln>
        </p:spPr>
        <p:style>
          <a:lnRef idx="0">
            <a:scrgbClr r="0" g="0" b="0"/>
          </a:lnRef>
          <a:fillRef idx="0">
            <a:scrgbClr r="0" g="0" b="0"/>
          </a:fillRef>
          <a:effectRef idx="0">
            <a:scrgbClr r="0" g="0" b="0"/>
          </a:effectRef>
          <a:fontRef idx="minor"/>
        </p:style>
        <p:txBody>
          <a:bodyPr lIns="93960" tIns="47160" rIns="93960" bIns="47160" anchor="b">
            <a:noAutofit/>
          </a:bodyPr>
          <a:lstStyle/>
          <a:p>
            <a:pPr algn="r">
              <a:lnSpc>
                <a:spcPct val="100000"/>
              </a:lnSpc>
            </a:pPr>
            <a:fld id="{EC1056D2-CED9-463C-BA80-955DE2601650}" type="slidenum">
              <a:rPr lang="en-US" sz="1200" b="0" strike="noStrike" spc="-1">
                <a:solidFill>
                  <a:srgbClr val="000000"/>
                </a:solidFill>
                <a:latin typeface="Arial"/>
                <a:ea typeface="+mn-ea"/>
              </a:rPr>
              <a:t>27</a:t>
            </a:fld>
            <a:endParaRPr lang="en-GB" sz="1200" b="0" strike="noStrike" spc="-1">
              <a:latin typeface="Arial"/>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3" name="PlaceHolder 1"/>
          <p:cNvSpPr>
            <a:spLocks noGrp="1" noRot="1" noChangeAspect="1"/>
          </p:cNvSpPr>
          <p:nvPr>
            <p:ph type="sldImg"/>
          </p:nvPr>
        </p:nvSpPr>
        <p:spPr>
          <a:xfrm>
            <a:off x="2914650" y="531813"/>
            <a:ext cx="3543300" cy="2657475"/>
          </a:xfrm>
          <a:prstGeom prst="rect">
            <a:avLst/>
          </a:prstGeom>
        </p:spPr>
      </p:sp>
      <p:sp>
        <p:nvSpPr>
          <p:cNvPr id="304" name="PlaceHolder 2"/>
          <p:cNvSpPr>
            <a:spLocks noGrp="1"/>
          </p:cNvSpPr>
          <p:nvPr>
            <p:ph type="body"/>
          </p:nvPr>
        </p:nvSpPr>
        <p:spPr>
          <a:xfrm>
            <a:off x="937440" y="3366000"/>
            <a:ext cx="7497360" cy="3188160"/>
          </a:xfrm>
          <a:prstGeom prst="rect">
            <a:avLst/>
          </a:prstGeom>
        </p:spPr>
        <p:txBody>
          <a:bodyPr lIns="93960" tIns="47160" rIns="93960" bIns="47160">
            <a:normAutofit fontScale="57000" lnSpcReduction="10000"/>
          </a:bodyPr>
          <a:lstStyle/>
          <a:p>
            <a:pPr marL="216000" indent="-215640">
              <a:lnSpc>
                <a:spcPct val="100000"/>
              </a:lnSpc>
              <a:spcBef>
                <a:spcPts val="374"/>
              </a:spcBef>
              <a:tabLst>
                <a:tab pos="0" algn="l"/>
              </a:tabLst>
            </a:pPr>
            <a:r>
              <a:rPr lang="en-GB" sz="2000" b="1" strike="noStrike" spc="-1">
                <a:latin typeface="Arial"/>
              </a:rPr>
              <a:t>Deliberate Acts of Espionage or Trespass </a:t>
            </a:r>
            <a:endParaRPr lang="en-GB" sz="2000" b="0" strike="noStrike" spc="-1">
              <a:latin typeface="Arial"/>
            </a:endParaRPr>
          </a:p>
          <a:p>
            <a:pPr marL="216000" indent="-215640">
              <a:lnSpc>
                <a:spcPct val="100000"/>
              </a:lnSpc>
              <a:spcBef>
                <a:spcPts val="451"/>
              </a:spcBef>
              <a:tabLst>
                <a:tab pos="0" algn="l"/>
              </a:tabLst>
            </a:pPr>
            <a:r>
              <a:rPr lang="en-GB" sz="2000" b="0" strike="noStrike" spc="-1">
                <a:latin typeface="Arial"/>
              </a:rPr>
              <a:t>There are generally two skill levels among hackers. </a:t>
            </a:r>
          </a:p>
          <a:p>
            <a:pPr marL="216000" indent="-215640">
              <a:lnSpc>
                <a:spcPct val="100000"/>
              </a:lnSpc>
              <a:spcBef>
                <a:spcPts val="451"/>
              </a:spcBef>
              <a:tabLst>
                <a:tab pos="0" algn="l"/>
              </a:tabLst>
            </a:pPr>
            <a:r>
              <a:rPr lang="en-GB" sz="2000" b="0" strike="noStrike" spc="-1">
                <a:latin typeface="Arial"/>
              </a:rPr>
              <a:t>The first is the expert hacker, who develops software scripts and codes exploits used by the second category, the novice, or unskilled hacker.  </a:t>
            </a:r>
          </a:p>
          <a:p>
            <a:pPr marL="216000" indent="-215640">
              <a:lnSpc>
                <a:spcPct val="100000"/>
              </a:lnSpc>
              <a:spcBef>
                <a:spcPts val="451"/>
              </a:spcBef>
              <a:tabLst>
                <a:tab pos="0" algn="l"/>
              </a:tabLst>
            </a:pPr>
            <a:r>
              <a:rPr lang="en-GB" sz="2000" b="0" strike="noStrike" spc="-1">
                <a:latin typeface="Arial"/>
              </a:rPr>
              <a:t>The expert hacker is usually a master of several programming languages, networking protocols, and operating systems and also exhibits a mastery of the technical environment of the chosen targeted system. </a:t>
            </a:r>
          </a:p>
          <a:p>
            <a:pPr marL="216000" indent="-215640">
              <a:lnSpc>
                <a:spcPct val="100000"/>
              </a:lnSpc>
              <a:spcBef>
                <a:spcPts val="451"/>
              </a:spcBef>
              <a:tabLst>
                <a:tab pos="0" algn="l"/>
              </a:tabLst>
            </a:pPr>
            <a:r>
              <a:rPr lang="en-GB" sz="2000" b="0" strike="noStrike" spc="-1">
                <a:latin typeface="Arial"/>
              </a:rPr>
              <a:t>However, expert hackers have now become bored with directly attacking systems and have turned to writing software. </a:t>
            </a:r>
          </a:p>
          <a:p>
            <a:pPr marL="216000" indent="-215640">
              <a:lnSpc>
                <a:spcPct val="100000"/>
              </a:lnSpc>
              <a:spcBef>
                <a:spcPts val="451"/>
              </a:spcBef>
              <a:tabLst>
                <a:tab pos="0" algn="l"/>
              </a:tabLst>
            </a:pPr>
            <a:r>
              <a:rPr lang="en-GB" sz="2000" b="0" strike="noStrike" spc="-1">
                <a:latin typeface="Arial"/>
              </a:rPr>
              <a:t>The software they are writing are automated exploits that allow novice hackers to become script kiddies, hackers of limited skill who use expert-written software to exploit a system but do not fully understand or appreciate the systems they hack.  </a:t>
            </a:r>
          </a:p>
          <a:p>
            <a:pPr marL="216000" indent="-215640">
              <a:lnSpc>
                <a:spcPct val="100000"/>
              </a:lnSpc>
              <a:spcBef>
                <a:spcPts val="451"/>
              </a:spcBef>
              <a:tabLst>
                <a:tab pos="0" algn="l"/>
              </a:tabLst>
            </a:pPr>
            <a:r>
              <a:rPr lang="en-GB" sz="2000" b="0" strike="noStrike" spc="-1">
                <a:latin typeface="Arial"/>
              </a:rPr>
              <a:t>As a result of preparation and continued vigilance, attacks conducted by scripts are usually predictable and can be adequately defended against. </a:t>
            </a:r>
          </a:p>
          <a:p>
            <a:pPr marL="216000" indent="-215640">
              <a:lnSpc>
                <a:spcPct val="100000"/>
              </a:lnSpc>
              <a:spcBef>
                <a:spcPts val="451"/>
              </a:spcBef>
              <a:tabLst>
                <a:tab pos="0" algn="l"/>
              </a:tabLst>
            </a:pPr>
            <a:r>
              <a:rPr lang="en-GB" sz="2000" b="0" strike="noStrike" spc="-1">
                <a:latin typeface="Arial"/>
              </a:rPr>
              <a:t>There are other terms for system rule breakers:</a:t>
            </a:r>
          </a:p>
          <a:p>
            <a:pPr marL="216000" indent="-215640">
              <a:lnSpc>
                <a:spcPct val="100000"/>
              </a:lnSpc>
              <a:spcBef>
                <a:spcPts val="451"/>
              </a:spcBef>
              <a:tabLst>
                <a:tab pos="0" algn="l"/>
              </a:tabLst>
            </a:pPr>
            <a:r>
              <a:rPr lang="en-GB" sz="2000" b="0" strike="noStrike" spc="-1">
                <a:latin typeface="Arial"/>
              </a:rPr>
              <a:t>The term cracker is now commonly associated with an individual who “cracks” or removes the software protection from an application designed to prevent unauthorized duplication.  </a:t>
            </a:r>
          </a:p>
          <a:p>
            <a:pPr marL="216000" indent="-215640">
              <a:lnSpc>
                <a:spcPct val="100000"/>
              </a:lnSpc>
              <a:spcBef>
                <a:spcPts val="451"/>
              </a:spcBef>
              <a:tabLst>
                <a:tab pos="0" algn="l"/>
              </a:tabLst>
            </a:pPr>
            <a:r>
              <a:rPr lang="en-GB" sz="2000" b="0" strike="noStrike" spc="-1">
                <a:latin typeface="Arial"/>
              </a:rPr>
              <a:t>A phreaker hacks the public telephone network to make free calls, disrupt services, and generally wreak havoc. </a:t>
            </a:r>
          </a:p>
          <a:p>
            <a:pPr marL="216000" indent="-215640">
              <a:lnSpc>
                <a:spcPct val="100000"/>
              </a:lnSpc>
              <a:spcBef>
                <a:spcPts val="451"/>
              </a:spcBef>
              <a:tabLst>
                <a:tab pos="0" algn="l"/>
              </a:tabLst>
            </a:pPr>
            <a:endParaRPr lang="en-GB" sz="2000" b="0" strike="noStrike" spc="-1">
              <a:latin typeface="Arial"/>
            </a:endParaRPr>
          </a:p>
          <a:p>
            <a:pPr marL="216000" indent="-215640">
              <a:lnSpc>
                <a:spcPct val="100000"/>
              </a:lnSpc>
              <a:tabLst>
                <a:tab pos="0" algn="l"/>
              </a:tabLst>
            </a:pPr>
            <a:endParaRPr lang="en-GB" sz="2000" b="0" strike="noStrike" spc="-1">
              <a:latin typeface="Arial"/>
            </a:endParaRPr>
          </a:p>
        </p:txBody>
      </p:sp>
      <p:sp>
        <p:nvSpPr>
          <p:cNvPr id="305" name="CustomShape 3"/>
          <p:cNvSpPr/>
          <p:nvPr/>
        </p:nvSpPr>
        <p:spPr>
          <a:xfrm>
            <a:off x="5308920" y="6730920"/>
            <a:ext cx="4060800" cy="353520"/>
          </a:xfrm>
          <a:prstGeom prst="rect">
            <a:avLst/>
          </a:prstGeom>
          <a:noFill/>
          <a:ln w="0">
            <a:noFill/>
          </a:ln>
        </p:spPr>
        <p:style>
          <a:lnRef idx="0">
            <a:scrgbClr r="0" g="0" b="0"/>
          </a:lnRef>
          <a:fillRef idx="0">
            <a:scrgbClr r="0" g="0" b="0"/>
          </a:fillRef>
          <a:effectRef idx="0">
            <a:scrgbClr r="0" g="0" b="0"/>
          </a:effectRef>
          <a:fontRef idx="minor"/>
        </p:style>
        <p:txBody>
          <a:bodyPr lIns="93960" tIns="47160" rIns="93960" bIns="47160" anchor="b">
            <a:noAutofit/>
          </a:bodyPr>
          <a:lstStyle/>
          <a:p>
            <a:pPr algn="r">
              <a:lnSpc>
                <a:spcPct val="100000"/>
              </a:lnSpc>
            </a:pPr>
            <a:fld id="{1A07BCF9-4E8E-4724-B621-E8DCEAAF8B8F}" type="slidenum">
              <a:rPr lang="en-US" sz="1200" b="0" strike="noStrike" spc="-1">
                <a:solidFill>
                  <a:srgbClr val="000000"/>
                </a:solidFill>
                <a:latin typeface="Arial"/>
                <a:ea typeface="+mn-ea"/>
              </a:rPr>
              <a:t>28</a:t>
            </a:fld>
            <a:endParaRPr lang="en-GB" sz="1200" b="0" strike="noStrike" spc="-1">
              <a:latin typeface="Arial"/>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6" name="CustomShape 1"/>
          <p:cNvSpPr/>
          <p:nvPr/>
        </p:nvSpPr>
        <p:spPr>
          <a:xfrm>
            <a:off x="5308920" y="6730920"/>
            <a:ext cx="4060800" cy="353520"/>
          </a:xfrm>
          <a:prstGeom prst="rect">
            <a:avLst/>
          </a:prstGeom>
          <a:noFill/>
          <a:ln w="0">
            <a:noFill/>
          </a:ln>
        </p:spPr>
        <p:style>
          <a:lnRef idx="0">
            <a:scrgbClr r="0" g="0" b="0"/>
          </a:lnRef>
          <a:fillRef idx="0">
            <a:scrgbClr r="0" g="0" b="0"/>
          </a:fillRef>
          <a:effectRef idx="0">
            <a:scrgbClr r="0" g="0" b="0"/>
          </a:effectRef>
          <a:fontRef idx="minor"/>
        </p:style>
        <p:txBody>
          <a:bodyPr lIns="93960" tIns="47160" rIns="93960" bIns="47160" anchor="b">
            <a:noAutofit/>
          </a:bodyPr>
          <a:lstStyle/>
          <a:p>
            <a:pPr algn="r">
              <a:lnSpc>
                <a:spcPct val="100000"/>
              </a:lnSpc>
              <a:tabLst>
                <a:tab pos="765000" algn="l"/>
                <a:tab pos="1530360" algn="l"/>
                <a:tab pos="2295360" algn="l"/>
                <a:tab pos="3060720" algn="l"/>
              </a:tabLst>
            </a:pPr>
            <a:fld id="{410B6E14-0D3B-4B59-90F1-E9C39D32F438}" type="slidenum">
              <a:rPr lang="en-GB" sz="1200" b="0" strike="noStrike" spc="-1">
                <a:solidFill>
                  <a:srgbClr val="000000"/>
                </a:solidFill>
                <a:latin typeface="Times New Roman"/>
              </a:rPr>
              <a:t>33</a:t>
            </a:fld>
            <a:endParaRPr lang="en-GB" sz="1200" b="0" strike="noStrike" spc="-1">
              <a:latin typeface="Arial"/>
            </a:endParaRPr>
          </a:p>
        </p:txBody>
      </p:sp>
      <p:sp>
        <p:nvSpPr>
          <p:cNvPr id="307" name="CustomShape 2"/>
          <p:cNvSpPr/>
          <p:nvPr/>
        </p:nvSpPr>
        <p:spPr>
          <a:xfrm>
            <a:off x="1219320" y="720720"/>
            <a:ext cx="4876200" cy="3599640"/>
          </a:xfrm>
          <a:prstGeom prst="rect">
            <a:avLst/>
          </a:prstGeom>
          <a:solidFill>
            <a:srgbClr val="FFFFFF"/>
          </a:solidFill>
          <a:ln w="9525">
            <a:solidFill>
              <a:srgbClr val="000000"/>
            </a:solidFill>
            <a:miter/>
          </a:ln>
        </p:spPr>
        <p:style>
          <a:lnRef idx="0">
            <a:scrgbClr r="0" g="0" b="0"/>
          </a:lnRef>
          <a:fillRef idx="0">
            <a:scrgbClr r="0" g="0" b="0"/>
          </a:fillRef>
          <a:effectRef idx="0">
            <a:scrgbClr r="0" g="0" b="0"/>
          </a:effectRef>
          <a:fontRef idx="minor"/>
        </p:style>
      </p:sp>
      <p:sp>
        <p:nvSpPr>
          <p:cNvPr id="308" name="PlaceHolder 3"/>
          <p:cNvSpPr>
            <a:spLocks noGrp="1"/>
          </p:cNvSpPr>
          <p:nvPr>
            <p:ph type="body"/>
          </p:nvPr>
        </p:nvSpPr>
        <p:spPr>
          <a:xfrm>
            <a:off x="974880" y="4560840"/>
            <a:ext cx="5365080" cy="4318920"/>
          </a:xfrm>
          <a:prstGeom prst="rect">
            <a:avLst/>
          </a:prstGeom>
        </p:spPr>
        <p:txBody>
          <a:bodyPr lIns="93960" tIns="47160" rIns="93960" bIns="47160">
            <a:normAutofit fontScale="67500" lnSpcReduction="10000"/>
          </a:bodyPr>
          <a:lstStyle/>
          <a:p>
            <a:pPr marL="216000" indent="-215640">
              <a:lnSpc>
                <a:spcPct val="100000"/>
              </a:lnSpc>
              <a:spcBef>
                <a:spcPts val="451"/>
              </a:spcBef>
              <a:tabLst>
                <a:tab pos="0" algn="l"/>
              </a:tabLst>
            </a:pPr>
            <a:r>
              <a:rPr lang="en-GB" sz="2800" b="1" strike="noStrike" spc="-1">
                <a:latin typeface="Arial"/>
              </a:rPr>
              <a:t>Forces of Nature </a:t>
            </a:r>
            <a:endParaRPr lang="en-GB" sz="2800" b="0" strike="noStrike" spc="-1">
              <a:latin typeface="Arial"/>
            </a:endParaRPr>
          </a:p>
          <a:p>
            <a:pPr marL="216000" indent="-215640">
              <a:lnSpc>
                <a:spcPct val="100000"/>
              </a:lnSpc>
              <a:spcBef>
                <a:spcPts val="451"/>
              </a:spcBef>
              <a:tabLst>
                <a:tab pos="0" algn="l"/>
              </a:tabLst>
            </a:pPr>
            <a:r>
              <a:rPr lang="en-GB" sz="2800" b="0" strike="noStrike" spc="-1">
                <a:latin typeface="Arial"/>
              </a:rPr>
              <a:t>Forces of nature, force majeure, or acts of God pose the most dangerous threats, because they are unexpected and can occur with very little warning. </a:t>
            </a:r>
          </a:p>
          <a:p>
            <a:pPr marL="216000" indent="-215640">
              <a:lnSpc>
                <a:spcPct val="100000"/>
              </a:lnSpc>
              <a:spcBef>
                <a:spcPts val="451"/>
              </a:spcBef>
              <a:tabLst>
                <a:tab pos="0" algn="l"/>
              </a:tabLst>
            </a:pPr>
            <a:r>
              <a:rPr lang="en-GB" sz="2800" b="0" strike="noStrike" spc="-1">
                <a:latin typeface="Arial"/>
              </a:rPr>
              <a:t>These threats can disrupt not only the lives of individuals, but also the storage, transmission, and use of information. </a:t>
            </a:r>
          </a:p>
          <a:p>
            <a:pPr marL="216000" indent="-215640">
              <a:lnSpc>
                <a:spcPct val="100000"/>
              </a:lnSpc>
              <a:spcBef>
                <a:spcPts val="451"/>
              </a:spcBef>
              <a:tabLst>
                <a:tab pos="0" algn="l"/>
              </a:tabLst>
            </a:pPr>
            <a:r>
              <a:rPr lang="en-GB" sz="2800" b="0" strike="noStrike" spc="-1">
                <a:latin typeface="Arial"/>
              </a:rPr>
              <a:t>These include fire, flood, earthquake, lightning, landslide or mudslide, tornado or severe windstorm, hurricane or typhoon, tsunami, electrostatic discharge, and dust contamination.  </a:t>
            </a:r>
          </a:p>
          <a:p>
            <a:pPr marL="216000" indent="-215640">
              <a:lnSpc>
                <a:spcPct val="100000"/>
              </a:lnSpc>
              <a:spcBef>
                <a:spcPts val="451"/>
              </a:spcBef>
              <a:tabLst>
                <a:tab pos="0" algn="l"/>
              </a:tabLst>
            </a:pPr>
            <a:r>
              <a:rPr lang="en-GB" sz="2800" b="0" strike="noStrike" spc="-1">
                <a:latin typeface="Arial"/>
              </a:rPr>
              <a:t>Since it is not possible to avoid many of these threats, management must implement controls to limit damage and also prepare contingency plans for continued operations.</a:t>
            </a:r>
          </a:p>
          <a:p>
            <a:pPr marL="216000" indent="-215640">
              <a:lnSpc>
                <a:spcPct val="100000"/>
              </a:lnSpc>
              <a:spcBef>
                <a:spcPts val="451"/>
              </a:spcBef>
              <a:tabLst>
                <a:tab pos="0" algn="l"/>
              </a:tabLst>
            </a:pPr>
            <a:endParaRPr lang="en-GB" sz="2800" b="0" strike="noStrike" spc="-1">
              <a:latin typeface="Arial"/>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9" name="CustomShape 1"/>
          <p:cNvSpPr/>
          <p:nvPr/>
        </p:nvSpPr>
        <p:spPr>
          <a:xfrm>
            <a:off x="5308920" y="6730920"/>
            <a:ext cx="4060800" cy="353520"/>
          </a:xfrm>
          <a:prstGeom prst="rect">
            <a:avLst/>
          </a:prstGeom>
          <a:noFill/>
          <a:ln w="0">
            <a:noFill/>
          </a:ln>
        </p:spPr>
        <p:style>
          <a:lnRef idx="0">
            <a:scrgbClr r="0" g="0" b="0"/>
          </a:lnRef>
          <a:fillRef idx="0">
            <a:scrgbClr r="0" g="0" b="0"/>
          </a:fillRef>
          <a:effectRef idx="0">
            <a:scrgbClr r="0" g="0" b="0"/>
          </a:effectRef>
          <a:fontRef idx="minor"/>
        </p:style>
        <p:txBody>
          <a:bodyPr lIns="93960" tIns="47160" rIns="93960" bIns="47160" anchor="b">
            <a:noAutofit/>
          </a:bodyPr>
          <a:lstStyle/>
          <a:p>
            <a:pPr algn="r">
              <a:lnSpc>
                <a:spcPct val="100000"/>
              </a:lnSpc>
              <a:tabLst>
                <a:tab pos="765000" algn="l"/>
                <a:tab pos="1530360" algn="l"/>
                <a:tab pos="2295360" algn="l"/>
                <a:tab pos="3060720" algn="l"/>
              </a:tabLst>
            </a:pPr>
            <a:fld id="{28C88DF4-772C-4DDD-AAE3-A650B609015D}" type="slidenum">
              <a:rPr lang="en-GB" sz="1200" b="0" strike="noStrike" spc="-1">
                <a:solidFill>
                  <a:srgbClr val="000000"/>
                </a:solidFill>
                <a:latin typeface="Times New Roman"/>
              </a:rPr>
              <a:t>34</a:t>
            </a:fld>
            <a:endParaRPr lang="en-GB" sz="1200" b="0" strike="noStrike" spc="-1">
              <a:latin typeface="Arial"/>
            </a:endParaRPr>
          </a:p>
        </p:txBody>
      </p:sp>
      <p:sp>
        <p:nvSpPr>
          <p:cNvPr id="310" name="CustomShape 2"/>
          <p:cNvSpPr/>
          <p:nvPr/>
        </p:nvSpPr>
        <p:spPr>
          <a:xfrm>
            <a:off x="1219320" y="720720"/>
            <a:ext cx="4876200" cy="3599640"/>
          </a:xfrm>
          <a:prstGeom prst="rect">
            <a:avLst/>
          </a:prstGeom>
          <a:solidFill>
            <a:srgbClr val="FFFFFF"/>
          </a:solidFill>
          <a:ln w="9525">
            <a:solidFill>
              <a:srgbClr val="000000"/>
            </a:solidFill>
            <a:miter/>
          </a:ln>
        </p:spPr>
        <p:style>
          <a:lnRef idx="0">
            <a:scrgbClr r="0" g="0" b="0"/>
          </a:lnRef>
          <a:fillRef idx="0">
            <a:scrgbClr r="0" g="0" b="0"/>
          </a:fillRef>
          <a:effectRef idx="0">
            <a:scrgbClr r="0" g="0" b="0"/>
          </a:effectRef>
          <a:fontRef idx="minor"/>
        </p:style>
      </p:sp>
      <p:sp>
        <p:nvSpPr>
          <p:cNvPr id="311" name="PlaceHolder 3"/>
          <p:cNvSpPr>
            <a:spLocks noGrp="1"/>
          </p:cNvSpPr>
          <p:nvPr>
            <p:ph type="body"/>
          </p:nvPr>
        </p:nvSpPr>
        <p:spPr>
          <a:xfrm>
            <a:off x="974880" y="4560840"/>
            <a:ext cx="5365080" cy="4318920"/>
          </a:xfrm>
          <a:prstGeom prst="rect">
            <a:avLst/>
          </a:prstGeom>
        </p:spPr>
        <p:txBody>
          <a:bodyPr lIns="93960" tIns="47160" rIns="93960" bIns="47160">
            <a:normAutofit fontScale="55000" lnSpcReduction="10000"/>
          </a:bodyPr>
          <a:lstStyle/>
          <a:p>
            <a:pPr marL="216000" indent="-215640">
              <a:lnSpc>
                <a:spcPct val="100000"/>
              </a:lnSpc>
              <a:spcBef>
                <a:spcPts val="451"/>
              </a:spcBef>
              <a:tabLst>
                <a:tab pos="0" algn="l"/>
              </a:tabLst>
            </a:pPr>
            <a:r>
              <a:rPr lang="en-GB" sz="2800" b="1" strike="noStrike" spc="-1">
                <a:latin typeface="Arial"/>
              </a:rPr>
              <a:t>Potential Acts of Human Error or Failure </a:t>
            </a:r>
            <a:endParaRPr lang="en-GB" sz="2800" b="0" strike="noStrike" spc="-1">
              <a:latin typeface="Arial"/>
            </a:endParaRPr>
          </a:p>
          <a:p>
            <a:pPr marL="216000" indent="-215640">
              <a:lnSpc>
                <a:spcPct val="100000"/>
              </a:lnSpc>
              <a:spcBef>
                <a:spcPts val="451"/>
              </a:spcBef>
              <a:tabLst>
                <a:tab pos="0" algn="l"/>
              </a:tabLst>
            </a:pPr>
            <a:r>
              <a:rPr lang="en-GB" sz="2800" b="0" strike="noStrike" spc="-1">
                <a:latin typeface="Arial"/>
              </a:rPr>
              <a:t>This category includes the possibility of acts performed without intent or malicious purpose by an individual who is an employee of an organization. </a:t>
            </a:r>
          </a:p>
          <a:p>
            <a:pPr marL="216000" indent="-215640">
              <a:lnSpc>
                <a:spcPct val="100000"/>
              </a:lnSpc>
              <a:spcBef>
                <a:spcPts val="451"/>
              </a:spcBef>
              <a:tabLst>
                <a:tab pos="0" algn="l"/>
              </a:tabLst>
            </a:pPr>
            <a:r>
              <a:rPr lang="en-GB" sz="2800" b="0" strike="noStrike" spc="-1">
                <a:latin typeface="Arial"/>
              </a:rPr>
              <a:t>Inexperience, improper training, the making of incorrect assumptions, and other circumstances can cause problems. </a:t>
            </a:r>
          </a:p>
          <a:p>
            <a:pPr marL="216000" indent="-215640">
              <a:lnSpc>
                <a:spcPct val="100000"/>
              </a:lnSpc>
              <a:spcBef>
                <a:spcPts val="451"/>
              </a:spcBef>
              <a:tabLst>
                <a:tab pos="0" algn="l"/>
              </a:tabLst>
            </a:pPr>
            <a:r>
              <a:rPr lang="en-GB" sz="2800" b="0" strike="noStrike" spc="-1">
                <a:latin typeface="Arial"/>
              </a:rPr>
              <a:t>Employees constitute one of the greatest threats to information security, as the individuals closest to the organizational data.  </a:t>
            </a:r>
          </a:p>
          <a:p>
            <a:pPr marL="216000" indent="-215640">
              <a:lnSpc>
                <a:spcPct val="100000"/>
              </a:lnSpc>
              <a:spcBef>
                <a:spcPts val="451"/>
              </a:spcBef>
              <a:tabLst>
                <a:tab pos="0" algn="l"/>
              </a:tabLst>
            </a:pPr>
            <a:r>
              <a:rPr lang="en-GB" sz="2800" b="0" strike="noStrike" spc="-1">
                <a:latin typeface="Arial"/>
              </a:rPr>
              <a:t>Employee mistakes can easily lead to the following: revelation of classified data, entry of erroneous data, accidental deletion or modification of data, storage of data in unprotected areas, and failure to protect information.</a:t>
            </a:r>
          </a:p>
          <a:p>
            <a:pPr marL="216000" indent="-215640">
              <a:lnSpc>
                <a:spcPct val="100000"/>
              </a:lnSpc>
              <a:spcBef>
                <a:spcPts val="451"/>
              </a:spcBef>
              <a:tabLst>
                <a:tab pos="0" algn="l"/>
              </a:tabLst>
            </a:pPr>
            <a:r>
              <a:rPr lang="en-GB" sz="2800" b="0" strike="noStrike" spc="-1">
                <a:latin typeface="Arial"/>
              </a:rPr>
              <a:t>Many threats can be prevented with controls, ranging from simple procedures, such as requiring the user to type a critical command twice, to more complex procedures, such as the verification of commands by a second party. </a:t>
            </a:r>
          </a:p>
          <a:p>
            <a:pPr marL="216000" indent="-215640">
              <a:lnSpc>
                <a:spcPct val="100000"/>
              </a:lnSpc>
              <a:spcBef>
                <a:spcPts val="451"/>
              </a:spcBef>
              <a:tabLst>
                <a:tab pos="0" algn="l"/>
              </a:tabLst>
            </a:pPr>
            <a:endParaRPr lang="en-GB" sz="2800" b="0" strike="noStrike" spc="-1">
              <a:latin typeface="Arial"/>
            </a:endParaRPr>
          </a:p>
          <a:p>
            <a:pPr marL="216000" indent="-215640">
              <a:lnSpc>
                <a:spcPct val="100000"/>
              </a:lnSpc>
              <a:spcBef>
                <a:spcPts val="451"/>
              </a:spcBef>
              <a:tabLst>
                <a:tab pos="0" algn="l"/>
              </a:tabLst>
            </a:pPr>
            <a:endParaRPr lang="en-GB" sz="2800" b="0" strike="noStrike" spc="-1">
              <a:latin typeface="Arial"/>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2" name="CustomShape 1"/>
          <p:cNvSpPr/>
          <p:nvPr/>
        </p:nvSpPr>
        <p:spPr>
          <a:xfrm>
            <a:off x="5308920" y="6730920"/>
            <a:ext cx="4060800" cy="353520"/>
          </a:xfrm>
          <a:prstGeom prst="rect">
            <a:avLst/>
          </a:prstGeom>
          <a:noFill/>
          <a:ln w="0">
            <a:noFill/>
          </a:ln>
        </p:spPr>
        <p:style>
          <a:lnRef idx="0">
            <a:scrgbClr r="0" g="0" b="0"/>
          </a:lnRef>
          <a:fillRef idx="0">
            <a:scrgbClr r="0" g="0" b="0"/>
          </a:fillRef>
          <a:effectRef idx="0">
            <a:scrgbClr r="0" g="0" b="0"/>
          </a:effectRef>
          <a:fontRef idx="minor"/>
        </p:style>
        <p:txBody>
          <a:bodyPr lIns="93960" tIns="47160" rIns="93960" bIns="47160" anchor="b">
            <a:noAutofit/>
          </a:bodyPr>
          <a:lstStyle/>
          <a:p>
            <a:pPr algn="r">
              <a:lnSpc>
                <a:spcPct val="100000"/>
              </a:lnSpc>
              <a:tabLst>
                <a:tab pos="765000" algn="l"/>
                <a:tab pos="1530360" algn="l"/>
                <a:tab pos="2295360" algn="l"/>
                <a:tab pos="3060720" algn="l"/>
              </a:tabLst>
            </a:pPr>
            <a:fld id="{41A0E1D9-D62A-44E6-B58A-7CF2A8EBAE09}" type="slidenum">
              <a:rPr lang="en-GB" sz="1200" b="0" strike="noStrike" spc="-1">
                <a:solidFill>
                  <a:srgbClr val="000000"/>
                </a:solidFill>
                <a:latin typeface="Times New Roman"/>
              </a:rPr>
              <a:t>35</a:t>
            </a:fld>
            <a:endParaRPr lang="en-GB" sz="1200" b="0" strike="noStrike" spc="-1">
              <a:latin typeface="Arial"/>
            </a:endParaRPr>
          </a:p>
        </p:txBody>
      </p:sp>
      <p:sp>
        <p:nvSpPr>
          <p:cNvPr id="313" name="CustomShape 2"/>
          <p:cNvSpPr/>
          <p:nvPr/>
        </p:nvSpPr>
        <p:spPr>
          <a:xfrm>
            <a:off x="1219320" y="720720"/>
            <a:ext cx="4876200" cy="3599640"/>
          </a:xfrm>
          <a:prstGeom prst="rect">
            <a:avLst/>
          </a:prstGeom>
          <a:solidFill>
            <a:srgbClr val="FFFFFF"/>
          </a:solidFill>
          <a:ln w="9525">
            <a:solidFill>
              <a:srgbClr val="000000"/>
            </a:solidFill>
            <a:miter/>
          </a:ln>
        </p:spPr>
        <p:style>
          <a:lnRef idx="0">
            <a:scrgbClr r="0" g="0" b="0"/>
          </a:lnRef>
          <a:fillRef idx="0">
            <a:scrgbClr r="0" g="0" b="0"/>
          </a:fillRef>
          <a:effectRef idx="0">
            <a:scrgbClr r="0" g="0" b="0"/>
          </a:effectRef>
          <a:fontRef idx="minor"/>
        </p:style>
      </p:sp>
      <p:sp>
        <p:nvSpPr>
          <p:cNvPr id="314" name="PlaceHolder 3"/>
          <p:cNvSpPr>
            <a:spLocks noGrp="1"/>
          </p:cNvSpPr>
          <p:nvPr>
            <p:ph type="body"/>
          </p:nvPr>
        </p:nvSpPr>
        <p:spPr>
          <a:xfrm>
            <a:off x="974880" y="4560840"/>
            <a:ext cx="5365080" cy="4318920"/>
          </a:xfrm>
          <a:prstGeom prst="rect">
            <a:avLst/>
          </a:prstGeom>
        </p:spPr>
        <p:txBody>
          <a:bodyPr lIns="93960" tIns="47160" rIns="93960" bIns="47160">
            <a:normAutofit fontScale="40000" lnSpcReduction="10000"/>
          </a:bodyPr>
          <a:lstStyle/>
          <a:p>
            <a:pPr marL="216000" indent="-215640">
              <a:lnSpc>
                <a:spcPct val="100000"/>
              </a:lnSpc>
              <a:spcBef>
                <a:spcPts val="451"/>
              </a:spcBef>
              <a:tabLst>
                <a:tab pos="0" algn="l"/>
              </a:tabLst>
            </a:pPr>
            <a:r>
              <a:rPr lang="en-US" sz="2000" b="1" strike="noStrike" spc="-1">
                <a:latin typeface="Arial"/>
                <a:ea typeface="Lucida Sans Unicode"/>
              </a:rPr>
              <a:t>Human Error or Failure</a:t>
            </a:r>
            <a:endParaRPr lang="en-GB" sz="2000" b="0" strike="noStrike" spc="-1">
              <a:latin typeface="Arial"/>
            </a:endParaRPr>
          </a:p>
          <a:p>
            <a:pPr marL="343080" indent="-342360">
              <a:lnSpc>
                <a:spcPct val="100000"/>
              </a:lnSpc>
              <a:spcBef>
                <a:spcPts val="519"/>
              </a:spcBef>
              <a:buClr>
                <a:srgbClr val="222222"/>
              </a:buClr>
              <a:buFont typeface="Symbol"/>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600" b="0" strike="noStrike" spc="-1">
                <a:solidFill>
                  <a:srgbClr val="222222"/>
                </a:solidFill>
                <a:latin typeface="Arial"/>
                <a:ea typeface="Lucida Sans Unicode"/>
              </a:rPr>
              <a:t>Employee mistakes can easily lead to: </a:t>
            </a:r>
            <a:endParaRPr lang="en-GB" sz="2600" b="0" strike="noStrike" spc="-1">
              <a:latin typeface="Arial"/>
            </a:endParaRPr>
          </a:p>
          <a:p>
            <a:pPr marL="743040" lvl="1" indent="-285120">
              <a:lnSpc>
                <a:spcPct val="100000"/>
              </a:lnSpc>
              <a:spcBef>
                <a:spcPts val="479"/>
              </a:spcBef>
              <a:buClr>
                <a:srgbClr val="222222"/>
              </a:buClr>
              <a:buFont typeface="Symbol"/>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400" b="0" strike="noStrike" spc="-1">
                <a:solidFill>
                  <a:srgbClr val="222222"/>
                </a:solidFill>
                <a:latin typeface="Arial"/>
                <a:ea typeface="Lucida Sans Unicode"/>
              </a:rPr>
              <a:t>Revelation of classified data </a:t>
            </a:r>
            <a:endParaRPr lang="en-GB" sz="2400" b="0" strike="noStrike" spc="-1">
              <a:latin typeface="Arial"/>
            </a:endParaRPr>
          </a:p>
          <a:p>
            <a:pPr marL="743040" lvl="1" indent="-285120">
              <a:lnSpc>
                <a:spcPct val="100000"/>
              </a:lnSpc>
              <a:spcBef>
                <a:spcPts val="479"/>
              </a:spcBef>
              <a:buClr>
                <a:srgbClr val="222222"/>
              </a:buClr>
              <a:buFont typeface="Symbol"/>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400" b="0" strike="noStrike" spc="-1">
                <a:solidFill>
                  <a:srgbClr val="222222"/>
                </a:solidFill>
                <a:latin typeface="Arial"/>
                <a:ea typeface="Lucida Sans Unicode"/>
              </a:rPr>
              <a:t>Entry of erroneous data</a:t>
            </a:r>
            <a:endParaRPr lang="en-GB" sz="2400" b="0" strike="noStrike" spc="-1">
              <a:latin typeface="Arial"/>
            </a:endParaRPr>
          </a:p>
          <a:p>
            <a:pPr marL="743040" lvl="1" indent="-285120">
              <a:lnSpc>
                <a:spcPct val="100000"/>
              </a:lnSpc>
              <a:spcBef>
                <a:spcPts val="479"/>
              </a:spcBef>
              <a:buClr>
                <a:srgbClr val="222222"/>
              </a:buClr>
              <a:buFont typeface="Symbol"/>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400" b="0" strike="noStrike" spc="-1">
                <a:solidFill>
                  <a:srgbClr val="222222"/>
                </a:solidFill>
                <a:latin typeface="Arial"/>
                <a:ea typeface="Lucida Sans Unicode"/>
              </a:rPr>
              <a:t>Accidental data deletion or modification</a:t>
            </a:r>
            <a:endParaRPr lang="en-GB" sz="2400" b="0" strike="noStrike" spc="-1">
              <a:latin typeface="Arial"/>
            </a:endParaRPr>
          </a:p>
          <a:p>
            <a:pPr marL="743040" lvl="1" indent="-285120">
              <a:lnSpc>
                <a:spcPct val="100000"/>
              </a:lnSpc>
              <a:spcBef>
                <a:spcPts val="479"/>
              </a:spcBef>
              <a:buClr>
                <a:srgbClr val="222222"/>
              </a:buClr>
              <a:buFont typeface="Symbol"/>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400" b="0" strike="noStrike" spc="-1">
                <a:solidFill>
                  <a:srgbClr val="222222"/>
                </a:solidFill>
                <a:latin typeface="Arial"/>
                <a:ea typeface="Lucida Sans Unicode"/>
              </a:rPr>
              <a:t>Data storage in unprotected areas</a:t>
            </a:r>
            <a:endParaRPr lang="en-GB" sz="2400" b="0" strike="noStrike" spc="-1">
              <a:latin typeface="Arial"/>
            </a:endParaRPr>
          </a:p>
          <a:p>
            <a:pPr marL="743040" lvl="1" indent="-285120">
              <a:lnSpc>
                <a:spcPct val="100000"/>
              </a:lnSpc>
              <a:spcBef>
                <a:spcPts val="479"/>
              </a:spcBef>
              <a:buClr>
                <a:srgbClr val="222222"/>
              </a:buClr>
              <a:buFont typeface="Symbol"/>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400" b="0" strike="noStrike" spc="-1">
                <a:solidFill>
                  <a:srgbClr val="222222"/>
                </a:solidFill>
                <a:latin typeface="Arial"/>
                <a:ea typeface="Lucida Sans Unicode"/>
              </a:rPr>
              <a:t>Failure to protect information</a:t>
            </a:r>
            <a:endParaRPr lang="en-GB" sz="2400" b="0" strike="noStrike" spc="-1">
              <a:latin typeface="Arial"/>
            </a:endParaRPr>
          </a:p>
          <a:p>
            <a:pPr marL="343080" indent="-342360">
              <a:lnSpc>
                <a:spcPct val="100000"/>
              </a:lnSpc>
              <a:spcBef>
                <a:spcPts val="519"/>
              </a:spcBef>
              <a:buClr>
                <a:srgbClr val="222222"/>
              </a:buClr>
              <a:buFont typeface="Symbol"/>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600" b="0" strike="noStrike" spc="-1">
                <a:solidFill>
                  <a:srgbClr val="222222"/>
                </a:solidFill>
                <a:latin typeface="Arial"/>
                <a:ea typeface="Lucida Sans Unicode"/>
              </a:rPr>
              <a:t>Many of these threats can be prevented with controls</a:t>
            </a:r>
            <a:endParaRPr lang="en-GB" sz="2600" b="0" strike="noStrike" spc="-1">
              <a:latin typeface="Arial"/>
            </a:endParaRPr>
          </a:p>
          <a:p>
            <a:pPr>
              <a:lnSpc>
                <a:spcPct val="100000"/>
              </a:lnSpc>
              <a:spcBef>
                <a:spcPts val="45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sz="2600" b="0" strike="noStrike" spc="-1">
              <a:latin typeface="Arial"/>
            </a:endParaRPr>
          </a:p>
          <a:p>
            <a:pPr algn="just">
              <a:lnSpc>
                <a:spcPct val="120000"/>
              </a:lnSpc>
              <a:spcBef>
                <a:spcPts val="60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800" b="0" strike="noStrike" spc="-1">
                <a:solidFill>
                  <a:srgbClr val="222222"/>
                </a:solidFill>
                <a:latin typeface="Arial"/>
                <a:ea typeface="Lucida Sans Unicode"/>
              </a:rPr>
              <a:t>Employee mistakes can easily lead to</a:t>
            </a:r>
            <a:r>
              <a:rPr lang="en-GB" sz="2000" b="0" strike="noStrike" spc="-1">
                <a:solidFill>
                  <a:srgbClr val="222222"/>
                </a:solidFill>
                <a:latin typeface="Arial"/>
                <a:ea typeface="Lucida Sans Unicode"/>
              </a:rPr>
              <a:t>: </a:t>
            </a:r>
            <a:endParaRPr lang="en-GB" sz="2000" b="0" strike="noStrike" spc="-1">
              <a:latin typeface="Arial"/>
            </a:endParaRPr>
          </a:p>
          <a:p>
            <a:pPr algn="just">
              <a:lnSpc>
                <a:spcPct val="120000"/>
              </a:lnSpc>
              <a:spcBef>
                <a:spcPts val="60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600" b="0" strike="noStrike" spc="-1">
                <a:solidFill>
                  <a:srgbClr val="222222"/>
                </a:solidFill>
                <a:latin typeface="Arial"/>
                <a:ea typeface="Lucida Sans Unicode"/>
              </a:rPr>
              <a:t>Revelation of classified data </a:t>
            </a:r>
            <a:endParaRPr lang="en-GB" sz="2600" b="0" strike="noStrike" spc="-1">
              <a:latin typeface="Arial"/>
            </a:endParaRPr>
          </a:p>
          <a:p>
            <a:pPr algn="just">
              <a:lnSpc>
                <a:spcPct val="120000"/>
              </a:lnSpc>
              <a:spcBef>
                <a:spcPts val="60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600" b="0" strike="noStrike" spc="-1">
                <a:solidFill>
                  <a:srgbClr val="222222"/>
                </a:solidFill>
                <a:latin typeface="Arial"/>
                <a:ea typeface="Lucida Sans Unicode"/>
              </a:rPr>
              <a:t>Entry of erroneous data</a:t>
            </a:r>
            <a:endParaRPr lang="en-GB" sz="2600" b="0" strike="noStrike" spc="-1">
              <a:latin typeface="Arial"/>
            </a:endParaRPr>
          </a:p>
          <a:p>
            <a:pPr algn="just">
              <a:lnSpc>
                <a:spcPct val="120000"/>
              </a:lnSpc>
              <a:spcBef>
                <a:spcPts val="60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600" b="0" strike="noStrike" spc="-1">
                <a:solidFill>
                  <a:srgbClr val="222222"/>
                </a:solidFill>
                <a:latin typeface="Arial"/>
                <a:ea typeface="Lucida Sans Unicode"/>
              </a:rPr>
              <a:t>Accidental data deletion or modification</a:t>
            </a:r>
            <a:endParaRPr lang="en-GB" sz="2600" b="0" strike="noStrike" spc="-1">
              <a:latin typeface="Arial"/>
            </a:endParaRPr>
          </a:p>
          <a:p>
            <a:pPr algn="just">
              <a:lnSpc>
                <a:spcPct val="120000"/>
              </a:lnSpc>
              <a:spcBef>
                <a:spcPts val="60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600" b="0" strike="noStrike" spc="-1">
                <a:solidFill>
                  <a:srgbClr val="222222"/>
                </a:solidFill>
                <a:latin typeface="Arial"/>
                <a:ea typeface="Lucida Sans Unicode"/>
              </a:rPr>
              <a:t>Data storage in unprotected areas</a:t>
            </a:r>
            <a:endParaRPr lang="en-GB" sz="2600" b="0" strike="noStrike" spc="-1">
              <a:latin typeface="Arial"/>
            </a:endParaRPr>
          </a:p>
          <a:p>
            <a:pPr algn="just">
              <a:lnSpc>
                <a:spcPct val="120000"/>
              </a:lnSpc>
              <a:spcBef>
                <a:spcPts val="60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600" b="0" strike="noStrike" spc="-1">
                <a:solidFill>
                  <a:srgbClr val="222222"/>
                </a:solidFill>
                <a:latin typeface="Arial"/>
                <a:ea typeface="Lucida Sans Unicode"/>
              </a:rPr>
              <a:t>Failure to protect information</a:t>
            </a:r>
            <a:endParaRPr lang="en-GB" sz="2600" b="0" strike="noStrike" spc="-1">
              <a:latin typeface="Arial"/>
            </a:endParaRPr>
          </a:p>
          <a:p>
            <a:pPr algn="just">
              <a:lnSpc>
                <a:spcPct val="120000"/>
              </a:lnSpc>
              <a:spcBef>
                <a:spcPts val="60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800" b="0" strike="noStrike" spc="-1">
                <a:solidFill>
                  <a:srgbClr val="222222"/>
                </a:solidFill>
                <a:latin typeface="Arial"/>
                <a:ea typeface="Lucida Sans Unicode"/>
              </a:rPr>
              <a:t>Many of these threats can be prevented with training, ongoing awareness activities, and controls</a:t>
            </a:r>
            <a:endParaRPr lang="en-GB" sz="2800" b="0" strike="noStrike" spc="-1">
              <a:latin typeface="Arial"/>
            </a:endParaRPr>
          </a:p>
          <a:p>
            <a:pPr algn="just">
              <a:lnSpc>
                <a:spcPct val="120000"/>
              </a:lnSpc>
              <a:spcBef>
                <a:spcPts val="60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800" b="0" strike="noStrike" spc="-1">
                <a:solidFill>
                  <a:srgbClr val="222222"/>
                </a:solidFill>
                <a:latin typeface="Arial"/>
                <a:ea typeface="Lucida Sans Unicode"/>
              </a:rPr>
              <a:t>Social engineering uses social skills to convince people to reveal access credentials or other valuable information to an attacker</a:t>
            </a:r>
            <a:endParaRPr lang="en-GB" sz="2800" b="0" strike="noStrike" spc="-1">
              <a:latin typeface="Arial"/>
            </a:endParaRPr>
          </a:p>
          <a:p>
            <a:pPr>
              <a:lnSpc>
                <a:spcPct val="100000"/>
              </a:lnSpc>
              <a:spcBef>
                <a:spcPts val="45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sz="2800" b="0" strike="noStrike" spc="-1">
              <a:latin typeface="Arial"/>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5" name="PlaceHolder 1"/>
          <p:cNvSpPr>
            <a:spLocks noGrp="1" noRot="1" noChangeAspect="1"/>
          </p:cNvSpPr>
          <p:nvPr>
            <p:ph type="sldImg"/>
          </p:nvPr>
        </p:nvSpPr>
        <p:spPr>
          <a:xfrm>
            <a:off x="2914560" y="531720"/>
            <a:ext cx="3542760" cy="2656800"/>
          </a:xfrm>
          <a:prstGeom prst="rect">
            <a:avLst/>
          </a:prstGeom>
        </p:spPr>
      </p:sp>
      <p:sp>
        <p:nvSpPr>
          <p:cNvPr id="316" name="PlaceHolder 2"/>
          <p:cNvSpPr>
            <a:spLocks noGrp="1"/>
          </p:cNvSpPr>
          <p:nvPr>
            <p:ph type="body"/>
          </p:nvPr>
        </p:nvSpPr>
        <p:spPr>
          <a:xfrm>
            <a:off x="937440" y="3366000"/>
            <a:ext cx="7497360" cy="3188160"/>
          </a:xfrm>
          <a:prstGeom prst="rect">
            <a:avLst/>
          </a:prstGeom>
        </p:spPr>
        <p:txBody>
          <a:bodyPr lIns="93960" tIns="47160" rIns="93960" bIns="47160">
            <a:noAutofit/>
          </a:bodyPr>
          <a:lstStyle/>
          <a:p>
            <a:pPr marL="216000" indent="-216000">
              <a:lnSpc>
                <a:spcPct val="100000"/>
              </a:lnSpc>
              <a:spcBef>
                <a:spcPts val="360"/>
              </a:spcBef>
              <a:tabLst>
                <a:tab pos="0" algn="l"/>
              </a:tabLst>
            </a:pPr>
            <a:r>
              <a:rPr lang="en-US" sz="1200" b="0" strike="noStrike" spc="-1">
                <a:latin typeface="Arial"/>
              </a:rPr>
              <a:t>Elite Skillz, wannabe hacker, is my favorite part of this entire chapter. I am laughing entirely too hard.</a:t>
            </a:r>
            <a:endParaRPr lang="en-GB" sz="1200" b="0" strike="noStrike" spc="-1">
              <a:latin typeface="Arial"/>
            </a:endParaRPr>
          </a:p>
          <a:p>
            <a:pPr marL="216000" indent="-216000">
              <a:lnSpc>
                <a:spcPct val="100000"/>
              </a:lnSpc>
              <a:tabLst>
                <a:tab pos="0" algn="l"/>
              </a:tabLst>
            </a:pPr>
            <a:endParaRPr lang="en-GB" sz="1200" b="0" strike="noStrike" spc="-1">
              <a:latin typeface="Arial"/>
            </a:endParaRPr>
          </a:p>
        </p:txBody>
      </p:sp>
      <p:sp>
        <p:nvSpPr>
          <p:cNvPr id="317" name="CustomShape 3"/>
          <p:cNvSpPr/>
          <p:nvPr/>
        </p:nvSpPr>
        <p:spPr>
          <a:xfrm>
            <a:off x="5308920" y="6730920"/>
            <a:ext cx="4060800" cy="353520"/>
          </a:xfrm>
          <a:prstGeom prst="rect">
            <a:avLst/>
          </a:prstGeom>
          <a:noFill/>
          <a:ln w="0">
            <a:noFill/>
          </a:ln>
        </p:spPr>
        <p:style>
          <a:lnRef idx="0">
            <a:scrgbClr r="0" g="0" b="0"/>
          </a:lnRef>
          <a:fillRef idx="0">
            <a:scrgbClr r="0" g="0" b="0"/>
          </a:fillRef>
          <a:effectRef idx="0">
            <a:scrgbClr r="0" g="0" b="0"/>
          </a:effectRef>
          <a:fontRef idx="minor"/>
        </p:style>
        <p:txBody>
          <a:bodyPr lIns="93960" tIns="47160" rIns="93960" bIns="47160" anchor="b">
            <a:noAutofit/>
          </a:bodyPr>
          <a:lstStyle/>
          <a:p>
            <a:pPr algn="r">
              <a:lnSpc>
                <a:spcPct val="100000"/>
              </a:lnSpc>
            </a:pPr>
            <a:fld id="{DE61156B-ED78-4432-8A4D-1F1A7730CD3F}" type="slidenum">
              <a:rPr lang="en-US" sz="1200" b="0" strike="noStrike" spc="-1">
                <a:solidFill>
                  <a:srgbClr val="000000"/>
                </a:solidFill>
                <a:latin typeface="Arial"/>
                <a:ea typeface="+mn-ea"/>
              </a:rPr>
              <a:t>36</a:t>
            </a:fld>
            <a:endParaRPr lang="en-GB" sz="1200" b="0" strike="noStrike" spc="-1">
              <a:latin typeface="Arial"/>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8" name="CustomShape 1"/>
          <p:cNvSpPr/>
          <p:nvPr/>
        </p:nvSpPr>
        <p:spPr>
          <a:xfrm>
            <a:off x="5308920" y="6730920"/>
            <a:ext cx="4060800" cy="353520"/>
          </a:xfrm>
          <a:prstGeom prst="rect">
            <a:avLst/>
          </a:prstGeom>
          <a:noFill/>
          <a:ln w="0">
            <a:noFill/>
          </a:ln>
        </p:spPr>
        <p:style>
          <a:lnRef idx="0">
            <a:scrgbClr r="0" g="0" b="0"/>
          </a:lnRef>
          <a:fillRef idx="0">
            <a:scrgbClr r="0" g="0" b="0"/>
          </a:fillRef>
          <a:effectRef idx="0">
            <a:scrgbClr r="0" g="0" b="0"/>
          </a:effectRef>
          <a:fontRef idx="minor"/>
        </p:style>
        <p:txBody>
          <a:bodyPr lIns="93960" tIns="47160" rIns="93960" bIns="47160" anchor="b">
            <a:noAutofit/>
          </a:bodyPr>
          <a:lstStyle/>
          <a:p>
            <a:pPr algn="r">
              <a:lnSpc>
                <a:spcPct val="100000"/>
              </a:lnSpc>
              <a:tabLst>
                <a:tab pos="765000" algn="l"/>
                <a:tab pos="1530360" algn="l"/>
                <a:tab pos="2295360" algn="l"/>
                <a:tab pos="3060720" algn="l"/>
              </a:tabLst>
            </a:pPr>
            <a:fld id="{F9B695A8-8EFB-44E5-B957-1811CBB1B1EB}" type="slidenum">
              <a:rPr lang="en-GB" sz="1200" b="0" strike="noStrike" spc="-1">
                <a:solidFill>
                  <a:srgbClr val="000000"/>
                </a:solidFill>
                <a:latin typeface="Times New Roman"/>
              </a:rPr>
              <a:t>37</a:t>
            </a:fld>
            <a:endParaRPr lang="en-GB" sz="1200" b="0" strike="noStrike" spc="-1">
              <a:latin typeface="Arial"/>
            </a:endParaRPr>
          </a:p>
        </p:txBody>
      </p:sp>
      <p:sp>
        <p:nvSpPr>
          <p:cNvPr id="319" name="CustomShape 2"/>
          <p:cNvSpPr/>
          <p:nvPr/>
        </p:nvSpPr>
        <p:spPr>
          <a:xfrm>
            <a:off x="1219320" y="720720"/>
            <a:ext cx="4876200" cy="3599640"/>
          </a:xfrm>
          <a:prstGeom prst="rect">
            <a:avLst/>
          </a:prstGeom>
          <a:solidFill>
            <a:srgbClr val="FFFFFF"/>
          </a:solidFill>
          <a:ln w="9525">
            <a:solidFill>
              <a:srgbClr val="000000"/>
            </a:solidFill>
            <a:miter/>
          </a:ln>
        </p:spPr>
        <p:style>
          <a:lnRef idx="0">
            <a:scrgbClr r="0" g="0" b="0"/>
          </a:lnRef>
          <a:fillRef idx="0">
            <a:scrgbClr r="0" g="0" b="0"/>
          </a:fillRef>
          <a:effectRef idx="0">
            <a:scrgbClr r="0" g="0" b="0"/>
          </a:effectRef>
          <a:fontRef idx="minor"/>
        </p:style>
      </p:sp>
      <p:sp>
        <p:nvSpPr>
          <p:cNvPr id="320" name="PlaceHolder 3"/>
          <p:cNvSpPr>
            <a:spLocks noGrp="1"/>
          </p:cNvSpPr>
          <p:nvPr>
            <p:ph type="body"/>
          </p:nvPr>
        </p:nvSpPr>
        <p:spPr>
          <a:xfrm>
            <a:off x="974880" y="4560840"/>
            <a:ext cx="5365080" cy="4318920"/>
          </a:xfrm>
          <a:prstGeom prst="rect">
            <a:avLst/>
          </a:prstGeom>
        </p:spPr>
        <p:txBody>
          <a:bodyPr lIns="93960" tIns="47160" rIns="93960" bIns="47160">
            <a:normAutofit fontScale="62500" lnSpcReduction="10000"/>
          </a:bodyPr>
          <a:lstStyle/>
          <a:p>
            <a:pPr marL="216000" indent="-215640">
              <a:lnSpc>
                <a:spcPct val="100000"/>
              </a:lnSpc>
              <a:spcBef>
                <a:spcPts val="451"/>
              </a:spcBef>
              <a:tabLst>
                <a:tab pos="0" algn="l"/>
              </a:tabLst>
            </a:pPr>
            <a:r>
              <a:rPr lang="en-GB" sz="2800" b="1" strike="noStrike" spc="-1">
                <a:latin typeface="Arial"/>
              </a:rPr>
              <a:t>Attack Descriptions (continued)</a:t>
            </a:r>
            <a:endParaRPr lang="en-GB" sz="2800" b="0" strike="noStrike" spc="-1">
              <a:latin typeface="Arial"/>
            </a:endParaRPr>
          </a:p>
          <a:p>
            <a:pPr marL="216000" indent="-215640">
              <a:lnSpc>
                <a:spcPct val="100000"/>
              </a:lnSpc>
              <a:spcBef>
                <a:spcPts val="451"/>
              </a:spcBef>
              <a:tabLst>
                <a:tab pos="0" algn="l"/>
              </a:tabLst>
            </a:pPr>
            <a:r>
              <a:rPr lang="en-GB" sz="2800" b="0" strike="noStrike" spc="-1">
                <a:latin typeface="Arial"/>
              </a:rPr>
              <a:t>Social Engineering - Within the context of information security, the process of using social skills to convince people to reveal access credentials or other valuable information to the attacker. </a:t>
            </a:r>
          </a:p>
          <a:p>
            <a:pPr marL="216000" indent="-215640">
              <a:lnSpc>
                <a:spcPct val="100000"/>
              </a:lnSpc>
              <a:spcBef>
                <a:spcPts val="451"/>
              </a:spcBef>
              <a:tabLst>
                <a:tab pos="0" algn="l"/>
              </a:tabLst>
            </a:pPr>
            <a:r>
              <a:rPr lang="en-GB" sz="2800" b="0" strike="noStrike" spc="-1">
                <a:latin typeface="Arial"/>
              </a:rPr>
              <a:t>“People are the weakest link. You can have the best technology; firewalls, intrusion-detection systems, biometric devices...and somebody can call an unsuspecting employee. That's all she wrote, baby. They got everything.”  </a:t>
            </a:r>
          </a:p>
          <a:p>
            <a:pPr marL="216000" indent="-215640">
              <a:lnSpc>
                <a:spcPct val="100000"/>
              </a:lnSpc>
              <a:spcBef>
                <a:spcPts val="451"/>
              </a:spcBef>
              <a:tabLst>
                <a:tab pos="0" algn="l"/>
              </a:tabLst>
            </a:pPr>
            <a:r>
              <a:rPr lang="en-GB" sz="2800" b="0" strike="noStrike" spc="-1">
                <a:latin typeface="Arial"/>
              </a:rPr>
              <a:t>Timing Attack - Relatively new, works by exploring the contents of a Web browser’s cache. This could allow the designer to collect information to access to password-protected sites. Another attack by the same name involves attempting to intercept cryptographic elements to determine keys and encryption algorithms.</a:t>
            </a:r>
          </a:p>
          <a:p>
            <a:pPr marL="216000" indent="-215640">
              <a:lnSpc>
                <a:spcPct val="100000"/>
              </a:lnSpc>
              <a:spcBef>
                <a:spcPts val="451"/>
              </a:spcBef>
              <a:tabLst>
                <a:tab pos="0" algn="l"/>
              </a:tabLst>
            </a:pPr>
            <a:endParaRPr lang="en-GB" sz="2800" b="0" strike="noStrike" spc="-1">
              <a:latin typeface="Arial"/>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1" name="CustomShape 1"/>
          <p:cNvSpPr/>
          <p:nvPr/>
        </p:nvSpPr>
        <p:spPr>
          <a:xfrm>
            <a:off x="5308920" y="6730920"/>
            <a:ext cx="4060800" cy="353520"/>
          </a:xfrm>
          <a:prstGeom prst="rect">
            <a:avLst/>
          </a:prstGeom>
          <a:noFill/>
          <a:ln w="0">
            <a:noFill/>
          </a:ln>
        </p:spPr>
        <p:style>
          <a:lnRef idx="0">
            <a:scrgbClr r="0" g="0" b="0"/>
          </a:lnRef>
          <a:fillRef idx="0">
            <a:scrgbClr r="0" g="0" b="0"/>
          </a:fillRef>
          <a:effectRef idx="0">
            <a:scrgbClr r="0" g="0" b="0"/>
          </a:effectRef>
          <a:fontRef idx="minor"/>
        </p:style>
        <p:txBody>
          <a:bodyPr lIns="93960" tIns="47160" rIns="93960" bIns="47160" anchor="b">
            <a:noAutofit/>
          </a:bodyPr>
          <a:lstStyle/>
          <a:p>
            <a:pPr algn="r">
              <a:lnSpc>
                <a:spcPct val="100000"/>
              </a:lnSpc>
              <a:tabLst>
                <a:tab pos="765000" algn="l"/>
                <a:tab pos="1530360" algn="l"/>
                <a:tab pos="2295360" algn="l"/>
                <a:tab pos="3060720" algn="l"/>
              </a:tabLst>
            </a:pPr>
            <a:fld id="{BFC91F07-A82E-4879-893C-80F38200A752}" type="slidenum">
              <a:rPr lang="en-GB" sz="1200" b="0" strike="noStrike" spc="-1">
                <a:solidFill>
                  <a:srgbClr val="000000"/>
                </a:solidFill>
                <a:latin typeface="Times New Roman"/>
              </a:rPr>
              <a:t>41</a:t>
            </a:fld>
            <a:endParaRPr lang="en-GB" sz="1200" b="0" strike="noStrike" spc="-1">
              <a:latin typeface="Arial"/>
            </a:endParaRPr>
          </a:p>
        </p:txBody>
      </p:sp>
      <p:sp>
        <p:nvSpPr>
          <p:cNvPr id="322" name="CustomShape 2"/>
          <p:cNvSpPr/>
          <p:nvPr/>
        </p:nvSpPr>
        <p:spPr>
          <a:xfrm>
            <a:off x="1219320" y="720720"/>
            <a:ext cx="4876200" cy="3599640"/>
          </a:xfrm>
          <a:prstGeom prst="rect">
            <a:avLst/>
          </a:prstGeom>
          <a:solidFill>
            <a:srgbClr val="FFFFFF"/>
          </a:solidFill>
          <a:ln w="9525">
            <a:solidFill>
              <a:srgbClr val="000000"/>
            </a:solidFill>
            <a:miter/>
          </a:ln>
        </p:spPr>
        <p:style>
          <a:lnRef idx="0">
            <a:scrgbClr r="0" g="0" b="0"/>
          </a:lnRef>
          <a:fillRef idx="0">
            <a:scrgbClr r="0" g="0" b="0"/>
          </a:fillRef>
          <a:effectRef idx="0">
            <a:scrgbClr r="0" g="0" b="0"/>
          </a:effectRef>
          <a:fontRef idx="minor"/>
        </p:style>
      </p:sp>
      <p:sp>
        <p:nvSpPr>
          <p:cNvPr id="323" name="PlaceHolder 3"/>
          <p:cNvSpPr>
            <a:spLocks noGrp="1"/>
          </p:cNvSpPr>
          <p:nvPr>
            <p:ph type="body"/>
          </p:nvPr>
        </p:nvSpPr>
        <p:spPr>
          <a:xfrm>
            <a:off x="974880" y="4560840"/>
            <a:ext cx="5365080" cy="4318920"/>
          </a:xfrm>
          <a:prstGeom prst="rect">
            <a:avLst/>
          </a:prstGeom>
        </p:spPr>
        <p:txBody>
          <a:bodyPr lIns="93960" tIns="47160" rIns="93960" bIns="47160">
            <a:normAutofit fontScale="79000" lnSpcReduction="10000"/>
          </a:bodyPr>
          <a:lstStyle/>
          <a:p>
            <a:pPr marL="216000" indent="-215640">
              <a:lnSpc>
                <a:spcPct val="100000"/>
              </a:lnSpc>
              <a:spcBef>
                <a:spcPts val="451"/>
              </a:spcBef>
              <a:tabLst>
                <a:tab pos="0" algn="l"/>
              </a:tabLst>
            </a:pPr>
            <a:r>
              <a:rPr lang="en-GB" sz="2800" b="1" strike="noStrike" spc="-1">
                <a:latin typeface="Arial"/>
              </a:rPr>
              <a:t>Deliberate Acts of Information Extortion  </a:t>
            </a:r>
            <a:endParaRPr lang="en-GB" sz="2800" b="0" strike="noStrike" spc="-1">
              <a:latin typeface="Arial"/>
            </a:endParaRPr>
          </a:p>
          <a:p>
            <a:pPr marL="216000" indent="-215640">
              <a:lnSpc>
                <a:spcPct val="100000"/>
              </a:lnSpc>
              <a:spcBef>
                <a:spcPts val="451"/>
              </a:spcBef>
              <a:tabLst>
                <a:tab pos="0" algn="l"/>
              </a:tabLst>
            </a:pPr>
            <a:r>
              <a:rPr lang="en-GB" sz="2800" b="0" strike="noStrike" spc="-1">
                <a:latin typeface="Arial"/>
              </a:rPr>
              <a:t>The threat of information extortion is the possibility of an attacker or formerly trusted insider stealing information from a computer system and demanding compensation for its return or for an agreement to not disclose the information. </a:t>
            </a:r>
          </a:p>
          <a:p>
            <a:pPr marL="216000" indent="-215640">
              <a:lnSpc>
                <a:spcPct val="100000"/>
              </a:lnSpc>
              <a:spcBef>
                <a:spcPts val="451"/>
              </a:spcBef>
              <a:tabLst>
                <a:tab pos="0" algn="l"/>
              </a:tabLst>
            </a:pPr>
            <a:r>
              <a:rPr lang="en-GB" sz="2800" b="0" strike="noStrike" spc="-1">
                <a:latin typeface="Arial"/>
              </a:rPr>
              <a:t>Extortion is common in credit card number theft.  </a:t>
            </a:r>
          </a:p>
          <a:p>
            <a:pPr marL="216000" indent="-215640">
              <a:lnSpc>
                <a:spcPct val="100000"/>
              </a:lnSpc>
              <a:spcBef>
                <a:spcPts val="451"/>
              </a:spcBef>
              <a:tabLst>
                <a:tab pos="0" algn="l"/>
              </a:tabLst>
            </a:pPr>
            <a:endParaRPr lang="en-GB" sz="2800" b="0" strike="noStrike" spc="-1">
              <a:latin typeface="Arial"/>
            </a:endParaRPr>
          </a:p>
          <a:p>
            <a:pPr marL="216000" indent="-215640">
              <a:lnSpc>
                <a:spcPct val="100000"/>
              </a:lnSpc>
              <a:tabLst>
                <a:tab pos="0" algn="l"/>
              </a:tabLst>
            </a:pPr>
            <a:r>
              <a:rPr lang="en-GB" sz="1200" b="0" strike="noStrike" spc="-1">
                <a:solidFill>
                  <a:srgbClr val="000000"/>
                </a:solidFill>
                <a:latin typeface="+mn-lt"/>
                <a:ea typeface="+mn-ea"/>
              </a:rPr>
              <a:t>Ransomware is a malware attack on the host system that denies access to the user and then offers to provide a key to allow access back to the user’s system and data for a fee. There are two types of ransomware:</a:t>
            </a:r>
            <a:endParaRPr lang="en-GB" sz="1200" b="0" strike="noStrike" spc="-1">
              <a:latin typeface="Arial"/>
            </a:endParaRPr>
          </a:p>
          <a:p>
            <a:pPr marL="216000" indent="-215640">
              <a:lnSpc>
                <a:spcPct val="100000"/>
              </a:lnSpc>
              <a:tabLst>
                <a:tab pos="0" algn="l"/>
              </a:tabLst>
            </a:pPr>
            <a:r>
              <a:rPr lang="en-GB" sz="1200" b="0" strike="noStrike" spc="-1">
                <a:solidFill>
                  <a:srgbClr val="000000"/>
                </a:solidFill>
                <a:latin typeface="+mn-lt"/>
                <a:ea typeface="+mn-ea"/>
              </a:rPr>
              <a:t>lockscreen and encryption. Lockscreen ransomware denies access to the user’s system simply by disabling access to the desktop and preventing the user from bypassing the ransom screen</a:t>
            </a:r>
            <a:endParaRPr lang="en-GB" sz="1200" b="0" strike="noStrike" spc="-1">
              <a:latin typeface="Arial"/>
            </a:endParaRPr>
          </a:p>
          <a:p>
            <a:pPr marL="216000" indent="-215640">
              <a:lnSpc>
                <a:spcPct val="100000"/>
              </a:lnSpc>
              <a:tabLst>
                <a:tab pos="0" algn="l"/>
              </a:tabLst>
            </a:pPr>
            <a:r>
              <a:rPr lang="en-GB" sz="1200" b="0" strike="noStrike" spc="-1">
                <a:solidFill>
                  <a:srgbClr val="000000"/>
                </a:solidFill>
                <a:latin typeface="+mn-lt"/>
                <a:ea typeface="+mn-ea"/>
              </a:rPr>
              <a:t>that demands payment.</a:t>
            </a:r>
            <a:endParaRPr lang="en-GB" sz="1200" b="0" strike="noStrike" spc="-1">
              <a:latin typeface="Arial"/>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4" name="CustomShape 1"/>
          <p:cNvSpPr/>
          <p:nvPr/>
        </p:nvSpPr>
        <p:spPr>
          <a:xfrm>
            <a:off x="5308920" y="6730920"/>
            <a:ext cx="4060800" cy="353520"/>
          </a:xfrm>
          <a:prstGeom prst="rect">
            <a:avLst/>
          </a:prstGeom>
          <a:noFill/>
          <a:ln w="0">
            <a:noFill/>
          </a:ln>
        </p:spPr>
        <p:style>
          <a:lnRef idx="0">
            <a:scrgbClr r="0" g="0" b="0"/>
          </a:lnRef>
          <a:fillRef idx="0">
            <a:scrgbClr r="0" g="0" b="0"/>
          </a:fillRef>
          <a:effectRef idx="0">
            <a:scrgbClr r="0" g="0" b="0"/>
          </a:effectRef>
          <a:fontRef idx="minor"/>
        </p:style>
        <p:txBody>
          <a:bodyPr lIns="93960" tIns="47160" rIns="93960" bIns="47160" anchor="b">
            <a:noAutofit/>
          </a:bodyPr>
          <a:lstStyle/>
          <a:p>
            <a:pPr algn="r">
              <a:lnSpc>
                <a:spcPct val="100000"/>
              </a:lnSpc>
              <a:tabLst>
                <a:tab pos="765000" algn="l"/>
                <a:tab pos="1530360" algn="l"/>
                <a:tab pos="2295360" algn="l"/>
                <a:tab pos="3060720" algn="l"/>
              </a:tabLst>
            </a:pPr>
            <a:fld id="{7B4890C1-EA0B-4725-8DF1-6B5FA6A2C50A}" type="slidenum">
              <a:rPr lang="en-GB" sz="1200" b="0" strike="noStrike" spc="-1">
                <a:solidFill>
                  <a:srgbClr val="000000"/>
                </a:solidFill>
                <a:latin typeface="Times New Roman"/>
              </a:rPr>
              <a:t>42</a:t>
            </a:fld>
            <a:endParaRPr lang="en-GB" sz="1200" b="0" strike="noStrike" spc="-1">
              <a:latin typeface="Arial"/>
            </a:endParaRPr>
          </a:p>
        </p:txBody>
      </p:sp>
      <p:sp>
        <p:nvSpPr>
          <p:cNvPr id="325" name="CustomShape 2"/>
          <p:cNvSpPr/>
          <p:nvPr/>
        </p:nvSpPr>
        <p:spPr>
          <a:xfrm>
            <a:off x="1219320" y="720720"/>
            <a:ext cx="4876200" cy="3599640"/>
          </a:xfrm>
          <a:prstGeom prst="rect">
            <a:avLst/>
          </a:prstGeom>
          <a:solidFill>
            <a:srgbClr val="FFFFFF"/>
          </a:solidFill>
          <a:ln w="9525">
            <a:solidFill>
              <a:srgbClr val="000000"/>
            </a:solidFill>
            <a:miter/>
          </a:ln>
        </p:spPr>
        <p:style>
          <a:lnRef idx="0">
            <a:scrgbClr r="0" g="0" b="0"/>
          </a:lnRef>
          <a:fillRef idx="0">
            <a:scrgbClr r="0" g="0" b="0"/>
          </a:fillRef>
          <a:effectRef idx="0">
            <a:scrgbClr r="0" g="0" b="0"/>
          </a:effectRef>
          <a:fontRef idx="minor"/>
        </p:style>
      </p:sp>
      <p:sp>
        <p:nvSpPr>
          <p:cNvPr id="326" name="PlaceHolder 3"/>
          <p:cNvSpPr>
            <a:spLocks noGrp="1"/>
          </p:cNvSpPr>
          <p:nvPr>
            <p:ph type="body"/>
          </p:nvPr>
        </p:nvSpPr>
        <p:spPr>
          <a:xfrm>
            <a:off x="974880" y="4560840"/>
            <a:ext cx="5365080" cy="4318920"/>
          </a:xfrm>
          <a:prstGeom prst="rect">
            <a:avLst/>
          </a:prstGeom>
        </p:spPr>
        <p:txBody>
          <a:bodyPr lIns="93960" tIns="47160" rIns="93960" bIns="47160">
            <a:normAutofit fontScale="89000"/>
          </a:bodyPr>
          <a:lstStyle/>
          <a:p>
            <a:pPr marL="216000" indent="-215640">
              <a:lnSpc>
                <a:spcPct val="100000"/>
              </a:lnSpc>
              <a:spcBef>
                <a:spcPts val="451"/>
              </a:spcBef>
              <a:tabLst>
                <a:tab pos="0" algn="l"/>
              </a:tabLst>
            </a:pPr>
            <a:r>
              <a:rPr lang="en-GB" sz="2800" b="1" strike="noStrike" spc="-1">
                <a:latin typeface="Arial"/>
                <a:ea typeface="Lucida Sans Unicode"/>
              </a:rPr>
              <a:t>Sabotage or Vandalism  </a:t>
            </a:r>
            <a:endParaRPr lang="en-GB" sz="2800" b="0" strike="noStrike" spc="-1">
              <a:latin typeface="Arial"/>
            </a:endParaRPr>
          </a:p>
          <a:p>
            <a:pPr marL="343080" indent="-342360">
              <a:lnSpc>
                <a:spcPct val="100000"/>
              </a:lnSpc>
              <a:spcBef>
                <a:spcPts val="519"/>
              </a:spcBef>
              <a:buClr>
                <a:srgbClr val="222222"/>
              </a:buClr>
              <a:buFont typeface="Symbol"/>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600" b="0" strike="noStrike" spc="-1">
                <a:solidFill>
                  <a:srgbClr val="222222"/>
                </a:solidFill>
                <a:latin typeface="Arial"/>
                <a:ea typeface="Lucida Sans Unicode"/>
              </a:rPr>
              <a:t>Threats can range from petty vandalism to organized sabotage</a:t>
            </a:r>
            <a:endParaRPr lang="en-GB" sz="2600" b="0" strike="noStrike" spc="-1">
              <a:latin typeface="Arial"/>
            </a:endParaRPr>
          </a:p>
          <a:p>
            <a:pPr marL="343080" indent="-342360">
              <a:lnSpc>
                <a:spcPct val="100000"/>
              </a:lnSpc>
              <a:spcBef>
                <a:spcPts val="519"/>
              </a:spcBef>
              <a:buClr>
                <a:srgbClr val="222222"/>
              </a:buClr>
              <a:buFont typeface="Symbol"/>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600" b="0" strike="noStrike" spc="-1">
                <a:solidFill>
                  <a:srgbClr val="222222"/>
                </a:solidFill>
                <a:latin typeface="Arial"/>
                <a:ea typeface="Lucida Sans Unicode"/>
              </a:rPr>
              <a:t>Web site defacing can erode consumer confidence, diminishing organization’s sales, net worth, and reputation</a:t>
            </a:r>
            <a:endParaRPr lang="en-GB" sz="2600" b="0" strike="noStrike" spc="-1">
              <a:latin typeface="Arial"/>
            </a:endParaRPr>
          </a:p>
          <a:p>
            <a:pPr marL="343080" indent="-342360">
              <a:lnSpc>
                <a:spcPct val="100000"/>
              </a:lnSpc>
              <a:spcBef>
                <a:spcPts val="519"/>
              </a:spcBef>
              <a:buClr>
                <a:srgbClr val="222222"/>
              </a:buClr>
              <a:buFont typeface="Symbol"/>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600" b="0" strike="noStrike" spc="-1">
                <a:solidFill>
                  <a:srgbClr val="222222"/>
                </a:solidFill>
                <a:latin typeface="Arial"/>
                <a:ea typeface="Lucida Sans Unicode"/>
              </a:rPr>
              <a:t>Threat of hacktivist or cyberactivist operations rising</a:t>
            </a:r>
            <a:endParaRPr lang="en-GB" sz="2600" b="0" strike="noStrike" spc="-1">
              <a:latin typeface="Arial"/>
            </a:endParaRPr>
          </a:p>
          <a:p>
            <a:pPr marL="343080" indent="-342360">
              <a:lnSpc>
                <a:spcPct val="100000"/>
              </a:lnSpc>
              <a:spcBef>
                <a:spcPts val="519"/>
              </a:spcBef>
              <a:buClr>
                <a:srgbClr val="222222"/>
              </a:buClr>
              <a:buFont typeface="Symbol"/>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600" b="0" strike="noStrike" spc="-1">
                <a:solidFill>
                  <a:srgbClr val="222222"/>
                </a:solidFill>
                <a:latin typeface="Arial"/>
                <a:ea typeface="Lucida Sans Unicode"/>
              </a:rPr>
              <a:t>Cyberterrorism/Cyberwarfare: much more sinister form of hacking</a:t>
            </a:r>
            <a:endParaRPr lang="en-GB" sz="2600" b="0" strike="noStrike" spc="-1">
              <a:latin typeface="Arial"/>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 name="CustomShape 1"/>
          <p:cNvSpPr/>
          <p:nvPr/>
        </p:nvSpPr>
        <p:spPr>
          <a:xfrm>
            <a:off x="5308920" y="6730920"/>
            <a:ext cx="4060800" cy="353520"/>
          </a:xfrm>
          <a:prstGeom prst="rect">
            <a:avLst/>
          </a:prstGeom>
          <a:noFill/>
          <a:ln w="0">
            <a:noFill/>
          </a:ln>
        </p:spPr>
        <p:style>
          <a:lnRef idx="0">
            <a:scrgbClr r="0" g="0" b="0"/>
          </a:lnRef>
          <a:fillRef idx="0">
            <a:scrgbClr r="0" g="0" b="0"/>
          </a:fillRef>
          <a:effectRef idx="0">
            <a:scrgbClr r="0" g="0" b="0"/>
          </a:effectRef>
          <a:fontRef idx="minor"/>
        </p:style>
        <p:txBody>
          <a:bodyPr lIns="93960" tIns="47160" rIns="93960" bIns="47160" anchor="b">
            <a:noAutofit/>
          </a:bodyPr>
          <a:lstStyle/>
          <a:p>
            <a:pPr algn="r">
              <a:lnSpc>
                <a:spcPct val="100000"/>
              </a:lnSpc>
              <a:tabLst>
                <a:tab pos="765000" algn="l"/>
                <a:tab pos="1530360" algn="l"/>
                <a:tab pos="2295360" algn="l"/>
                <a:tab pos="3060720" algn="l"/>
              </a:tabLst>
            </a:pPr>
            <a:fld id="{C752830E-05C7-422F-B9A3-BB004D014417}" type="slidenum">
              <a:rPr lang="en-GB" sz="1200" b="0" strike="noStrike" spc="-1">
                <a:solidFill>
                  <a:srgbClr val="000000"/>
                </a:solidFill>
                <a:latin typeface="Times New Roman"/>
              </a:rPr>
              <a:t>43</a:t>
            </a:fld>
            <a:endParaRPr lang="en-GB" sz="1200" b="0" strike="noStrike" spc="-1">
              <a:latin typeface="Arial"/>
            </a:endParaRPr>
          </a:p>
        </p:txBody>
      </p:sp>
      <p:sp>
        <p:nvSpPr>
          <p:cNvPr id="328" name="CustomShape 2"/>
          <p:cNvSpPr/>
          <p:nvPr/>
        </p:nvSpPr>
        <p:spPr>
          <a:xfrm>
            <a:off x="1219320" y="720720"/>
            <a:ext cx="4876200" cy="3599640"/>
          </a:xfrm>
          <a:prstGeom prst="rect">
            <a:avLst/>
          </a:prstGeom>
          <a:solidFill>
            <a:srgbClr val="FFFFFF"/>
          </a:solidFill>
          <a:ln w="9525">
            <a:solidFill>
              <a:srgbClr val="000000"/>
            </a:solidFill>
            <a:miter/>
          </a:ln>
        </p:spPr>
        <p:style>
          <a:lnRef idx="0">
            <a:scrgbClr r="0" g="0" b="0"/>
          </a:lnRef>
          <a:fillRef idx="0">
            <a:scrgbClr r="0" g="0" b="0"/>
          </a:fillRef>
          <a:effectRef idx="0">
            <a:scrgbClr r="0" g="0" b="0"/>
          </a:effectRef>
          <a:fontRef idx="minor"/>
        </p:style>
      </p:sp>
      <p:sp>
        <p:nvSpPr>
          <p:cNvPr id="329" name="PlaceHolder 3"/>
          <p:cNvSpPr>
            <a:spLocks noGrp="1"/>
          </p:cNvSpPr>
          <p:nvPr>
            <p:ph type="body"/>
          </p:nvPr>
        </p:nvSpPr>
        <p:spPr>
          <a:xfrm>
            <a:off x="974880" y="4560840"/>
            <a:ext cx="5365080" cy="4318920"/>
          </a:xfrm>
          <a:prstGeom prst="rect">
            <a:avLst/>
          </a:prstGeom>
        </p:spPr>
        <p:txBody>
          <a:bodyPr lIns="93960" tIns="47160" rIns="93960" bIns="47160">
            <a:normAutofit fontScale="83000" lnSpcReduction="10000"/>
          </a:bodyPr>
          <a:lstStyle/>
          <a:p>
            <a:pPr marL="216000" indent="-215640">
              <a:lnSpc>
                <a:spcPct val="100000"/>
              </a:lnSpc>
              <a:spcBef>
                <a:spcPts val="451"/>
              </a:spcBef>
              <a:tabLst>
                <a:tab pos="0" algn="l"/>
              </a:tabLst>
            </a:pPr>
            <a:r>
              <a:rPr lang="en-GB" sz="2000" b="1" strike="noStrike" spc="-1">
                <a:latin typeface="Arial"/>
                <a:ea typeface="Lucida Sans Unicode"/>
              </a:rPr>
              <a:t>Software Attacks</a:t>
            </a:r>
            <a:endParaRPr lang="en-GB" sz="2000" b="0" strike="noStrike" spc="-1">
              <a:latin typeface="Arial"/>
            </a:endParaRPr>
          </a:p>
          <a:p>
            <a:pPr marL="343080" indent="-342360">
              <a:lnSpc>
                <a:spcPct val="100000"/>
              </a:lnSpc>
              <a:spcBef>
                <a:spcPts val="479"/>
              </a:spcBef>
              <a:buClr>
                <a:srgbClr val="222222"/>
              </a:buClr>
              <a:buFont typeface="Symbol"/>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400" b="0" strike="noStrike" spc="-1">
                <a:solidFill>
                  <a:srgbClr val="222222"/>
                </a:solidFill>
                <a:latin typeface="Arial"/>
                <a:ea typeface="Lucida Sans Unicode"/>
              </a:rPr>
              <a:t>Malicious software (malware) deployed to overwhelm processing capabilities of online systems or gain access to protected systems via hidden means</a:t>
            </a:r>
            <a:endParaRPr lang="en-GB" sz="2400" b="0" strike="noStrike" spc="-1">
              <a:latin typeface="Arial"/>
            </a:endParaRPr>
          </a:p>
          <a:p>
            <a:pPr marL="343080" indent="-342360">
              <a:lnSpc>
                <a:spcPct val="100000"/>
              </a:lnSpc>
              <a:spcBef>
                <a:spcPts val="479"/>
              </a:spcBef>
              <a:buClr>
                <a:srgbClr val="222222"/>
              </a:buClr>
              <a:buFont typeface="Symbol"/>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400" b="0" strike="noStrike" spc="-1">
                <a:solidFill>
                  <a:srgbClr val="222222"/>
                </a:solidFill>
                <a:latin typeface="Arial"/>
                <a:ea typeface="Lucida Sans Unicode"/>
              </a:rPr>
              <a:t>Include: </a:t>
            </a:r>
            <a:endParaRPr lang="en-GB" sz="2400" b="0" strike="noStrike" spc="-1">
              <a:latin typeface="Arial"/>
            </a:endParaRPr>
          </a:p>
          <a:p>
            <a:pPr marL="743040" lvl="1" indent="-285120">
              <a:lnSpc>
                <a:spcPct val="100000"/>
              </a:lnSpc>
              <a:spcBef>
                <a:spcPts val="400"/>
              </a:spcBef>
              <a:buClr>
                <a:srgbClr val="222222"/>
              </a:buClr>
              <a:buFont typeface="Symbol"/>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000" b="0" strike="noStrike" spc="-1">
                <a:solidFill>
                  <a:srgbClr val="222222"/>
                </a:solidFill>
                <a:latin typeface="Arial"/>
                <a:ea typeface="Lucida Sans Unicode"/>
              </a:rPr>
              <a:t>Viruses</a:t>
            </a:r>
            <a:endParaRPr lang="en-GB" sz="2000" b="0" strike="noStrike" spc="-1">
              <a:latin typeface="Arial"/>
            </a:endParaRPr>
          </a:p>
          <a:p>
            <a:pPr marL="743040" lvl="1" indent="-285120">
              <a:lnSpc>
                <a:spcPct val="100000"/>
              </a:lnSpc>
              <a:spcBef>
                <a:spcPts val="400"/>
              </a:spcBef>
              <a:buClr>
                <a:srgbClr val="222222"/>
              </a:buClr>
              <a:buFont typeface="Symbol"/>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000" b="0" strike="noStrike" spc="-1">
                <a:solidFill>
                  <a:srgbClr val="222222"/>
                </a:solidFill>
                <a:latin typeface="Arial"/>
                <a:ea typeface="Lucida Sans Unicode"/>
              </a:rPr>
              <a:t>Worms</a:t>
            </a:r>
            <a:endParaRPr lang="en-GB" sz="2000" b="0" strike="noStrike" spc="-1">
              <a:latin typeface="Arial"/>
            </a:endParaRPr>
          </a:p>
          <a:p>
            <a:pPr marL="743040" lvl="1" indent="-285120">
              <a:lnSpc>
                <a:spcPct val="100000"/>
              </a:lnSpc>
              <a:spcBef>
                <a:spcPts val="400"/>
              </a:spcBef>
              <a:buClr>
                <a:srgbClr val="222222"/>
              </a:buClr>
              <a:buFont typeface="Symbol"/>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000" b="0" strike="noStrike" spc="-1">
                <a:solidFill>
                  <a:srgbClr val="222222"/>
                </a:solidFill>
                <a:latin typeface="Arial"/>
                <a:ea typeface="Lucida Sans Unicode"/>
              </a:rPr>
              <a:t>Trojan horses</a:t>
            </a:r>
            <a:endParaRPr lang="en-GB" sz="2000" b="0" strike="noStrike" spc="-1">
              <a:latin typeface="Arial"/>
            </a:endParaRPr>
          </a:p>
          <a:p>
            <a:pPr marL="743040" lvl="1" indent="-285120">
              <a:lnSpc>
                <a:spcPct val="100000"/>
              </a:lnSpc>
              <a:spcBef>
                <a:spcPts val="400"/>
              </a:spcBef>
              <a:buClr>
                <a:srgbClr val="222222"/>
              </a:buClr>
              <a:buFont typeface="Symbol"/>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000" b="0" strike="noStrike" spc="-1">
                <a:solidFill>
                  <a:srgbClr val="222222"/>
                </a:solidFill>
                <a:latin typeface="Arial"/>
                <a:ea typeface="Lucida Sans Unicode"/>
              </a:rPr>
              <a:t>Polymorphic threats</a:t>
            </a:r>
            <a:endParaRPr lang="en-GB" sz="2000" b="0" strike="noStrike" spc="-1">
              <a:latin typeface="Arial"/>
            </a:endParaRPr>
          </a:p>
          <a:p>
            <a:pPr marL="743040" lvl="1" indent="-285120">
              <a:lnSpc>
                <a:spcPct val="100000"/>
              </a:lnSpc>
              <a:spcBef>
                <a:spcPts val="400"/>
              </a:spcBef>
              <a:buClr>
                <a:srgbClr val="222222"/>
              </a:buClr>
              <a:buFont typeface="Symbol"/>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000" b="0" strike="noStrike" spc="-1">
                <a:solidFill>
                  <a:srgbClr val="222222"/>
                </a:solidFill>
                <a:latin typeface="Arial"/>
                <a:ea typeface="Lucida Sans Unicode"/>
              </a:rPr>
              <a:t>Virus and worm hoaxes</a:t>
            </a:r>
            <a:endParaRPr lang="en-GB" sz="2000" b="0" strike="noStrike" spc="-1">
              <a:latin typeface="Arial"/>
            </a:endParaRPr>
          </a:p>
          <a:p>
            <a:pPr marL="743040" lvl="1" indent="-285120">
              <a:lnSpc>
                <a:spcPct val="100000"/>
              </a:lnSpc>
              <a:spcBef>
                <a:spcPts val="400"/>
              </a:spcBef>
              <a:buClr>
                <a:srgbClr val="222222"/>
              </a:buClr>
              <a:buFont typeface="Symbol"/>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000" b="0" strike="noStrike" spc="-1">
                <a:solidFill>
                  <a:srgbClr val="222222"/>
                </a:solidFill>
                <a:latin typeface="Arial"/>
                <a:ea typeface="Lucida Sans Unicode"/>
              </a:rPr>
              <a:t>Back door or trap door </a:t>
            </a:r>
            <a:endParaRPr lang="en-GB" sz="2000" b="0" strike="noStrike" spc="-1">
              <a:latin typeface="Arial"/>
            </a:endParaRPr>
          </a:p>
          <a:p>
            <a:pPr marL="743040" lvl="1" indent="-285120">
              <a:lnSpc>
                <a:spcPct val="100000"/>
              </a:lnSpc>
              <a:spcBef>
                <a:spcPts val="400"/>
              </a:spcBef>
              <a:buClr>
                <a:srgbClr val="222222"/>
              </a:buClr>
              <a:buFont typeface="Symbol"/>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000" b="0" strike="noStrike" spc="-1">
                <a:solidFill>
                  <a:srgbClr val="222222"/>
                </a:solidFill>
                <a:latin typeface="Arial"/>
                <a:ea typeface="Lucida Sans Unicode"/>
              </a:rPr>
              <a:t>Denial-of-service and distributed denial-of-service</a:t>
            </a:r>
            <a:endParaRPr lang="en-GB" sz="2000" b="0" strike="noStrike" spc="-1">
              <a:latin typeface="Arial"/>
            </a:endParaRPr>
          </a:p>
          <a:p>
            <a:pPr marL="743040" lvl="1" indent="-285120">
              <a:lnSpc>
                <a:spcPct val="100000"/>
              </a:lnSpc>
              <a:spcBef>
                <a:spcPts val="400"/>
              </a:spcBef>
              <a:buClr>
                <a:srgbClr val="222222"/>
              </a:buClr>
              <a:buFont typeface="Symbol"/>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000" b="0" strike="noStrike" spc="-1">
                <a:solidFill>
                  <a:srgbClr val="222222"/>
                </a:solidFill>
                <a:latin typeface="Arial"/>
                <a:ea typeface="Lucida Sans Unicode"/>
              </a:rPr>
              <a:t>Mail bomb</a:t>
            </a:r>
            <a:endParaRPr lang="en-GB" sz="2000" b="0" strike="noStrike" spc="-1">
              <a:latin typeface="Arial"/>
            </a:endParaRPr>
          </a:p>
          <a:p>
            <a:pPr>
              <a:lnSpc>
                <a:spcPct val="100000"/>
              </a:lnSpc>
              <a:spcBef>
                <a:spcPts val="45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sz="2000" b="0" strike="noStrike" spc="-1">
              <a:latin typeface="Arial"/>
            </a:endParaRPr>
          </a:p>
          <a:p>
            <a:pPr>
              <a:lnSpc>
                <a:spcPct val="100000"/>
              </a:lnSpc>
              <a:spcBef>
                <a:spcPts val="45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sz="2000" b="0" strike="noStrike" spc="-1">
              <a:latin typeface="Arial"/>
            </a:endParaRPr>
          </a:p>
          <a:p>
            <a:pPr>
              <a:lnSpc>
                <a:spcPct val="100000"/>
              </a:lnSpc>
              <a:spcBef>
                <a:spcPts val="45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sz="2000" b="0" strike="noStrike" spc="-1">
              <a:latin typeface="Arial"/>
            </a:endParaRPr>
          </a:p>
          <a:p>
            <a:pPr>
              <a:lnSpc>
                <a:spcPct val="100000"/>
              </a:lnSpc>
              <a:spcBef>
                <a:spcPts val="45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sz="2000" b="0" strike="noStrike" spc="-1">
              <a:latin typeface="Arial"/>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0" name="CustomShape 1"/>
          <p:cNvSpPr/>
          <p:nvPr/>
        </p:nvSpPr>
        <p:spPr>
          <a:xfrm>
            <a:off x="5308920" y="6730920"/>
            <a:ext cx="4060800" cy="353520"/>
          </a:xfrm>
          <a:prstGeom prst="rect">
            <a:avLst/>
          </a:prstGeom>
          <a:noFill/>
          <a:ln w="0">
            <a:noFill/>
          </a:ln>
        </p:spPr>
        <p:style>
          <a:lnRef idx="0">
            <a:scrgbClr r="0" g="0" b="0"/>
          </a:lnRef>
          <a:fillRef idx="0">
            <a:scrgbClr r="0" g="0" b="0"/>
          </a:fillRef>
          <a:effectRef idx="0">
            <a:scrgbClr r="0" g="0" b="0"/>
          </a:effectRef>
          <a:fontRef idx="minor"/>
        </p:style>
        <p:txBody>
          <a:bodyPr lIns="93960" tIns="47160" rIns="93960" bIns="47160" anchor="b">
            <a:noAutofit/>
          </a:bodyPr>
          <a:lstStyle/>
          <a:p>
            <a:pPr algn="r">
              <a:lnSpc>
                <a:spcPct val="100000"/>
              </a:lnSpc>
              <a:tabLst>
                <a:tab pos="765000" algn="l"/>
                <a:tab pos="1530360" algn="l"/>
                <a:tab pos="2295360" algn="l"/>
                <a:tab pos="3060720" algn="l"/>
              </a:tabLst>
            </a:pPr>
            <a:fld id="{08FFD23B-B8F0-491D-A60F-DC2C2F054EC1}" type="slidenum">
              <a:rPr lang="en-GB" sz="1200" b="0" strike="noStrike" spc="-1">
                <a:solidFill>
                  <a:srgbClr val="000000"/>
                </a:solidFill>
                <a:latin typeface="Times New Roman"/>
              </a:rPr>
              <a:t>44</a:t>
            </a:fld>
            <a:endParaRPr lang="en-GB" sz="1200" b="0" strike="noStrike" spc="-1">
              <a:latin typeface="Arial"/>
            </a:endParaRPr>
          </a:p>
        </p:txBody>
      </p:sp>
      <p:sp>
        <p:nvSpPr>
          <p:cNvPr id="331" name="CustomShape 2"/>
          <p:cNvSpPr/>
          <p:nvPr/>
        </p:nvSpPr>
        <p:spPr>
          <a:xfrm>
            <a:off x="1219320" y="720720"/>
            <a:ext cx="4876200" cy="3599640"/>
          </a:xfrm>
          <a:prstGeom prst="rect">
            <a:avLst/>
          </a:prstGeom>
          <a:solidFill>
            <a:srgbClr val="FFFFFF"/>
          </a:solidFill>
          <a:ln w="9525">
            <a:solidFill>
              <a:srgbClr val="000000"/>
            </a:solidFill>
            <a:miter/>
          </a:ln>
        </p:spPr>
        <p:style>
          <a:lnRef idx="0">
            <a:scrgbClr r="0" g="0" b="0"/>
          </a:lnRef>
          <a:fillRef idx="0">
            <a:scrgbClr r="0" g="0" b="0"/>
          </a:fillRef>
          <a:effectRef idx="0">
            <a:scrgbClr r="0" g="0" b="0"/>
          </a:effectRef>
          <a:fontRef idx="minor"/>
        </p:style>
      </p:sp>
      <p:sp>
        <p:nvSpPr>
          <p:cNvPr id="332" name="PlaceHolder 3"/>
          <p:cNvSpPr>
            <a:spLocks noGrp="1"/>
          </p:cNvSpPr>
          <p:nvPr>
            <p:ph type="body"/>
          </p:nvPr>
        </p:nvSpPr>
        <p:spPr>
          <a:xfrm>
            <a:off x="974880" y="4560840"/>
            <a:ext cx="5365080" cy="4318920"/>
          </a:xfrm>
          <a:prstGeom prst="rect">
            <a:avLst/>
          </a:prstGeom>
        </p:spPr>
        <p:txBody>
          <a:bodyPr lIns="93960" tIns="47160" rIns="93960" bIns="47160">
            <a:normAutofit fontScale="55000" lnSpcReduction="10000"/>
          </a:bodyPr>
          <a:lstStyle/>
          <a:p>
            <a:pPr marL="216000" indent="-215640">
              <a:lnSpc>
                <a:spcPct val="100000"/>
              </a:lnSpc>
              <a:spcBef>
                <a:spcPts val="451"/>
              </a:spcBef>
              <a:tabLst>
                <a:tab pos="0" algn="l"/>
              </a:tabLst>
            </a:pPr>
            <a:r>
              <a:rPr lang="en-GB" sz="2800" b="1" strike="noStrike" spc="-1">
                <a:latin typeface="Arial"/>
              </a:rPr>
              <a:t>Attacks</a:t>
            </a:r>
            <a:endParaRPr lang="en-GB" sz="2800" b="0" strike="noStrike" spc="-1">
              <a:latin typeface="Arial"/>
            </a:endParaRPr>
          </a:p>
          <a:p>
            <a:pPr marL="216000" indent="-215640">
              <a:lnSpc>
                <a:spcPct val="100000"/>
              </a:lnSpc>
              <a:spcBef>
                <a:spcPts val="451"/>
              </a:spcBef>
              <a:tabLst>
                <a:tab pos="0" algn="l"/>
              </a:tabLst>
            </a:pPr>
            <a:r>
              <a:rPr lang="en-GB" sz="2800" b="0" strike="noStrike" spc="-1">
                <a:latin typeface="Arial"/>
              </a:rPr>
              <a:t>An attack is the deliberate act that exploits vulnerability. </a:t>
            </a:r>
          </a:p>
          <a:p>
            <a:pPr marL="216000" indent="-215640">
              <a:lnSpc>
                <a:spcPct val="100000"/>
              </a:lnSpc>
              <a:spcBef>
                <a:spcPts val="451"/>
              </a:spcBef>
              <a:tabLst>
                <a:tab pos="0" algn="l"/>
              </a:tabLst>
            </a:pPr>
            <a:r>
              <a:rPr lang="en-GB" sz="2800" b="0" strike="noStrike" spc="-1">
                <a:latin typeface="Arial"/>
              </a:rPr>
              <a:t>It is accomplished by a threat agent to damage or steal an organization’s information or physical asset. </a:t>
            </a:r>
          </a:p>
          <a:p>
            <a:pPr marL="216000" indent="-215640">
              <a:lnSpc>
                <a:spcPct val="100000"/>
              </a:lnSpc>
              <a:spcBef>
                <a:spcPts val="451"/>
              </a:spcBef>
              <a:tabLst>
                <a:tab pos="0" algn="l"/>
              </a:tabLst>
            </a:pPr>
            <a:r>
              <a:rPr lang="en-GB" sz="2800" b="0" strike="noStrike" spc="-1">
                <a:latin typeface="Arial"/>
              </a:rPr>
              <a:t>An exploit is a technique to compromise a system. Vulnerability is an identified weakness of a controlled system whose controls are not present or are no longer effective. An attack is then the use of an exploit to achieve the compromise of a controlled system. </a:t>
            </a:r>
          </a:p>
          <a:p>
            <a:pPr marL="216000" indent="-215640">
              <a:lnSpc>
                <a:spcPct val="100000"/>
              </a:lnSpc>
              <a:spcBef>
                <a:spcPts val="451"/>
              </a:spcBef>
              <a:tabLst>
                <a:tab pos="0" algn="l"/>
              </a:tabLst>
            </a:pPr>
            <a:endParaRPr lang="en-GB" sz="2800" b="0" strike="noStrike" spc="-1">
              <a:latin typeface="Arial"/>
            </a:endParaRPr>
          </a:p>
          <a:p>
            <a:pPr marL="216000" indent="-215640">
              <a:lnSpc>
                <a:spcPct val="100000"/>
              </a:lnSpc>
              <a:spcBef>
                <a:spcPts val="451"/>
              </a:spcBef>
              <a:tabLst>
                <a:tab pos="0" algn="l"/>
              </a:tabLst>
            </a:pPr>
            <a:r>
              <a:rPr lang="en-GB" sz="2800" b="1" strike="noStrike" spc="-1">
                <a:latin typeface="Arial"/>
              </a:rPr>
              <a:t>Malicious Code</a:t>
            </a:r>
            <a:endParaRPr lang="en-GB" sz="2800" b="0" strike="noStrike" spc="-1">
              <a:latin typeface="Arial"/>
            </a:endParaRPr>
          </a:p>
          <a:p>
            <a:pPr marL="216000" indent="-215640">
              <a:lnSpc>
                <a:spcPct val="100000"/>
              </a:lnSpc>
              <a:spcBef>
                <a:spcPts val="451"/>
              </a:spcBef>
              <a:tabLst>
                <a:tab pos="0" algn="l"/>
              </a:tabLst>
            </a:pPr>
            <a:r>
              <a:rPr lang="en-GB" sz="2800" b="0" strike="noStrike" spc="-1">
                <a:latin typeface="Arial"/>
              </a:rPr>
              <a:t>This kind of attack includes the execution of viruses, worms, Trojan horses, and active Web scripts with the intent to destroy or steal information. </a:t>
            </a:r>
          </a:p>
          <a:p>
            <a:pPr marL="216000" indent="-215640">
              <a:lnSpc>
                <a:spcPct val="100000"/>
              </a:lnSpc>
              <a:spcBef>
                <a:spcPts val="451"/>
              </a:spcBef>
              <a:tabLst>
                <a:tab pos="0" algn="l"/>
              </a:tabLst>
            </a:pPr>
            <a:r>
              <a:rPr lang="en-GB" sz="2800" b="0" strike="noStrike" spc="-1">
                <a:latin typeface="Arial"/>
              </a:rPr>
              <a:t>The state of the art in attacking systems in 2002 is the multivector worm. </a:t>
            </a:r>
          </a:p>
          <a:p>
            <a:pPr marL="216000" indent="-215640">
              <a:lnSpc>
                <a:spcPct val="100000"/>
              </a:lnSpc>
              <a:spcBef>
                <a:spcPts val="451"/>
              </a:spcBef>
              <a:tabLst>
                <a:tab pos="0" algn="l"/>
              </a:tabLst>
            </a:pPr>
            <a:r>
              <a:rPr lang="en-GB" sz="2800" b="0" strike="noStrike" spc="-1">
                <a:latin typeface="Arial"/>
              </a:rPr>
              <a:t>These attack programs use up to six known attack vectors to exploit a variety of vulnerabilities in commonly found information system devices. </a:t>
            </a:r>
          </a:p>
          <a:p>
            <a:pPr marL="216000" indent="-215640">
              <a:lnSpc>
                <a:spcPct val="100000"/>
              </a:lnSpc>
              <a:spcBef>
                <a:spcPts val="451"/>
              </a:spcBef>
              <a:tabLst>
                <a:tab pos="0" algn="l"/>
              </a:tabLst>
            </a:pPr>
            <a:endParaRPr lang="en-GB" sz="2800" b="0" strike="noStrike" spc="-1">
              <a:latin typeface="Arial"/>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3" name="CustomShape 1"/>
          <p:cNvSpPr/>
          <p:nvPr/>
        </p:nvSpPr>
        <p:spPr>
          <a:xfrm>
            <a:off x="5308920" y="6730920"/>
            <a:ext cx="4060800" cy="353520"/>
          </a:xfrm>
          <a:prstGeom prst="rect">
            <a:avLst/>
          </a:prstGeom>
          <a:noFill/>
          <a:ln w="0">
            <a:noFill/>
          </a:ln>
        </p:spPr>
        <p:style>
          <a:lnRef idx="0">
            <a:scrgbClr r="0" g="0" b="0"/>
          </a:lnRef>
          <a:fillRef idx="0">
            <a:scrgbClr r="0" g="0" b="0"/>
          </a:fillRef>
          <a:effectRef idx="0">
            <a:scrgbClr r="0" g="0" b="0"/>
          </a:effectRef>
          <a:fontRef idx="minor"/>
        </p:style>
        <p:txBody>
          <a:bodyPr lIns="93960" tIns="47160" rIns="93960" bIns="47160" anchor="b">
            <a:noAutofit/>
          </a:bodyPr>
          <a:lstStyle/>
          <a:p>
            <a:pPr algn="r">
              <a:lnSpc>
                <a:spcPct val="100000"/>
              </a:lnSpc>
              <a:tabLst>
                <a:tab pos="765000" algn="l"/>
                <a:tab pos="1530360" algn="l"/>
                <a:tab pos="2295360" algn="l"/>
                <a:tab pos="3060720" algn="l"/>
              </a:tabLst>
            </a:pPr>
            <a:fld id="{E48DED20-09F2-4765-B674-7588819F86E9}" type="slidenum">
              <a:rPr lang="en-GB" sz="1200" b="0" strike="noStrike" spc="-1">
                <a:solidFill>
                  <a:srgbClr val="000000"/>
                </a:solidFill>
                <a:latin typeface="Times New Roman"/>
              </a:rPr>
              <a:t>45</a:t>
            </a:fld>
            <a:endParaRPr lang="en-GB" sz="1200" b="0" strike="noStrike" spc="-1">
              <a:latin typeface="Arial"/>
            </a:endParaRPr>
          </a:p>
        </p:txBody>
      </p:sp>
      <p:sp>
        <p:nvSpPr>
          <p:cNvPr id="334" name="CustomShape 2"/>
          <p:cNvSpPr/>
          <p:nvPr/>
        </p:nvSpPr>
        <p:spPr>
          <a:xfrm>
            <a:off x="1219320" y="720720"/>
            <a:ext cx="4876200" cy="3599640"/>
          </a:xfrm>
          <a:prstGeom prst="rect">
            <a:avLst/>
          </a:prstGeom>
          <a:solidFill>
            <a:srgbClr val="FFFFFF"/>
          </a:solidFill>
          <a:ln w="9525">
            <a:solidFill>
              <a:srgbClr val="000000"/>
            </a:solidFill>
            <a:miter/>
          </a:ln>
        </p:spPr>
        <p:style>
          <a:lnRef idx="0">
            <a:scrgbClr r="0" g="0" b="0"/>
          </a:lnRef>
          <a:fillRef idx="0">
            <a:scrgbClr r="0" g="0" b="0"/>
          </a:fillRef>
          <a:effectRef idx="0">
            <a:scrgbClr r="0" g="0" b="0"/>
          </a:effectRef>
          <a:fontRef idx="minor"/>
        </p:style>
      </p:sp>
      <p:sp>
        <p:nvSpPr>
          <p:cNvPr id="335" name="PlaceHolder 3"/>
          <p:cNvSpPr>
            <a:spLocks noGrp="1"/>
          </p:cNvSpPr>
          <p:nvPr>
            <p:ph type="body"/>
          </p:nvPr>
        </p:nvSpPr>
        <p:spPr>
          <a:xfrm>
            <a:off x="974880" y="4560840"/>
            <a:ext cx="5365080" cy="4318920"/>
          </a:xfrm>
          <a:prstGeom prst="rect">
            <a:avLst/>
          </a:prstGeom>
        </p:spPr>
        <p:txBody>
          <a:bodyPr lIns="93960" tIns="47160" rIns="93960" bIns="47160">
            <a:normAutofit fontScale="55000" lnSpcReduction="10000"/>
          </a:bodyPr>
          <a:lstStyle/>
          <a:p>
            <a:pPr marL="216000" indent="-215640">
              <a:lnSpc>
                <a:spcPct val="100000"/>
              </a:lnSpc>
              <a:spcBef>
                <a:spcPts val="451"/>
              </a:spcBef>
              <a:tabLst>
                <a:tab pos="0" algn="l"/>
              </a:tabLst>
            </a:pPr>
            <a:r>
              <a:rPr lang="en-GB" sz="2800" b="1" strike="noStrike" spc="-1">
                <a:latin typeface="Arial"/>
              </a:rPr>
              <a:t>Attack Descriptions</a:t>
            </a:r>
            <a:endParaRPr lang="en-GB" sz="2800" b="0" strike="noStrike" spc="-1">
              <a:latin typeface="Arial"/>
            </a:endParaRPr>
          </a:p>
          <a:p>
            <a:pPr marL="216000" indent="-215640">
              <a:lnSpc>
                <a:spcPct val="100000"/>
              </a:lnSpc>
              <a:spcBef>
                <a:spcPts val="451"/>
              </a:spcBef>
              <a:tabLst>
                <a:tab pos="0" algn="l"/>
              </a:tabLst>
            </a:pPr>
            <a:r>
              <a:rPr lang="en-GB" sz="2800" b="0" strike="noStrike" spc="-1">
                <a:latin typeface="Arial"/>
              </a:rPr>
              <a:t>Back Doors - Using a known or previously unknown and newly discovered access mechanism, an attacker can gain access to a system or network resource.  </a:t>
            </a:r>
          </a:p>
          <a:p>
            <a:pPr marL="216000" indent="-215640">
              <a:lnSpc>
                <a:spcPct val="100000"/>
              </a:lnSpc>
              <a:spcBef>
                <a:spcPts val="451"/>
              </a:spcBef>
              <a:tabLst>
                <a:tab pos="0" algn="l"/>
              </a:tabLst>
            </a:pPr>
            <a:r>
              <a:rPr lang="en-GB" sz="2800" b="0" strike="noStrike" spc="-1">
                <a:latin typeface="Arial"/>
              </a:rPr>
              <a:t>Password Crack - Attempting to reverse calculate a password.  </a:t>
            </a:r>
          </a:p>
          <a:p>
            <a:pPr marL="216000" indent="-215640">
              <a:lnSpc>
                <a:spcPct val="100000"/>
              </a:lnSpc>
              <a:spcBef>
                <a:spcPts val="451"/>
              </a:spcBef>
              <a:tabLst>
                <a:tab pos="0" algn="l"/>
              </a:tabLst>
            </a:pPr>
            <a:r>
              <a:rPr lang="en-GB" sz="2800" b="0" strike="noStrike" spc="-1">
                <a:latin typeface="Arial"/>
              </a:rPr>
              <a:t>Brute Force - The application of computing and network resources to try every possible combination of options of a password. </a:t>
            </a:r>
          </a:p>
          <a:p>
            <a:pPr marL="216000" indent="-215640">
              <a:lnSpc>
                <a:spcPct val="100000"/>
              </a:lnSpc>
              <a:spcBef>
                <a:spcPts val="451"/>
              </a:spcBef>
              <a:tabLst>
                <a:tab pos="0" algn="l"/>
              </a:tabLst>
            </a:pPr>
            <a:r>
              <a:rPr lang="en-GB" sz="2800" b="0" strike="noStrike" spc="-1">
                <a:latin typeface="Arial"/>
              </a:rPr>
              <a:t>Dictionary - The dictionary password attack narrows the field by selecting specific accounts to attack and uses a list of commonly used passwords (the dictionary) to guess with.</a:t>
            </a:r>
          </a:p>
          <a:p>
            <a:pPr marL="216000" indent="-215640">
              <a:lnSpc>
                <a:spcPct val="100000"/>
              </a:lnSpc>
              <a:spcBef>
                <a:spcPts val="451"/>
              </a:spcBef>
              <a:tabLst>
                <a:tab pos="0" algn="l"/>
              </a:tabLst>
            </a:pPr>
            <a:endParaRPr lang="en-GB" sz="2800" b="0" strike="noStrike" spc="-1">
              <a:latin typeface="Arial"/>
            </a:endParaRPr>
          </a:p>
          <a:p>
            <a:pPr marL="216000" indent="-215640">
              <a:lnSpc>
                <a:spcPct val="100000"/>
              </a:lnSpc>
              <a:spcBef>
                <a:spcPts val="451"/>
              </a:spcBef>
              <a:tabLst>
                <a:tab pos="0" algn="l"/>
              </a:tabLst>
            </a:pPr>
            <a:r>
              <a:rPr lang="en-GB" sz="2800" b="0" strike="noStrike" spc="-1">
                <a:latin typeface="Arial"/>
              </a:rPr>
              <a:t>Denial-of-Service (DoS) - The attacker sends a large number of connection or information requests to a target. So many requests are made that the target system cannot handle them successfully along with other, legitimate requests for service. This may result in a system crash or merely an inability to perform ordinary functions. </a:t>
            </a:r>
          </a:p>
          <a:p>
            <a:pPr marL="216000" indent="-215640">
              <a:lnSpc>
                <a:spcPct val="100000"/>
              </a:lnSpc>
              <a:spcBef>
                <a:spcPts val="45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sz="2800" b="0" strike="noStrike" spc="-1">
              <a:latin typeface="Arial"/>
            </a:endParaRPr>
          </a:p>
          <a:p>
            <a:pPr marL="216000" indent="-215640">
              <a:lnSpc>
                <a:spcPct val="100000"/>
              </a:lnSpc>
              <a:spcBef>
                <a:spcPts val="45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sz="2800" b="0" strike="noStrike" spc="-1">
              <a:latin typeface="Arial"/>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6" name="CustomShape 1"/>
          <p:cNvSpPr/>
          <p:nvPr/>
        </p:nvSpPr>
        <p:spPr>
          <a:xfrm>
            <a:off x="5308920" y="6730920"/>
            <a:ext cx="4060800" cy="353520"/>
          </a:xfrm>
          <a:prstGeom prst="rect">
            <a:avLst/>
          </a:prstGeom>
          <a:noFill/>
          <a:ln w="0">
            <a:noFill/>
          </a:ln>
        </p:spPr>
        <p:style>
          <a:lnRef idx="0">
            <a:scrgbClr r="0" g="0" b="0"/>
          </a:lnRef>
          <a:fillRef idx="0">
            <a:scrgbClr r="0" g="0" b="0"/>
          </a:fillRef>
          <a:effectRef idx="0">
            <a:scrgbClr r="0" g="0" b="0"/>
          </a:effectRef>
          <a:fontRef idx="minor"/>
        </p:style>
        <p:txBody>
          <a:bodyPr lIns="93960" tIns="47160" rIns="93960" bIns="47160" anchor="b">
            <a:noAutofit/>
          </a:bodyPr>
          <a:lstStyle/>
          <a:p>
            <a:pPr algn="r">
              <a:lnSpc>
                <a:spcPct val="100000"/>
              </a:lnSpc>
              <a:tabLst>
                <a:tab pos="765000" algn="l"/>
                <a:tab pos="1530360" algn="l"/>
                <a:tab pos="2295360" algn="l"/>
                <a:tab pos="3060720" algn="l"/>
              </a:tabLst>
            </a:pPr>
            <a:fld id="{240FFC40-41BD-4C43-8916-72B21771B4F0}" type="slidenum">
              <a:rPr lang="en-GB" sz="1200" b="0" strike="noStrike" spc="-1">
                <a:solidFill>
                  <a:srgbClr val="000000"/>
                </a:solidFill>
                <a:latin typeface="Times New Roman"/>
              </a:rPr>
              <a:t>46</a:t>
            </a:fld>
            <a:endParaRPr lang="en-GB" sz="1200" b="0" strike="noStrike" spc="-1">
              <a:latin typeface="Arial"/>
            </a:endParaRPr>
          </a:p>
        </p:txBody>
      </p:sp>
      <p:sp>
        <p:nvSpPr>
          <p:cNvPr id="337" name="CustomShape 2"/>
          <p:cNvSpPr/>
          <p:nvPr/>
        </p:nvSpPr>
        <p:spPr>
          <a:xfrm>
            <a:off x="1219320" y="720720"/>
            <a:ext cx="4876200" cy="3599640"/>
          </a:xfrm>
          <a:prstGeom prst="rect">
            <a:avLst/>
          </a:prstGeom>
          <a:solidFill>
            <a:srgbClr val="FFFFFF"/>
          </a:solidFill>
          <a:ln w="9525">
            <a:solidFill>
              <a:srgbClr val="000000"/>
            </a:solidFill>
            <a:miter/>
          </a:ln>
        </p:spPr>
        <p:style>
          <a:lnRef idx="0">
            <a:scrgbClr r="0" g="0" b="0"/>
          </a:lnRef>
          <a:fillRef idx="0">
            <a:scrgbClr r="0" g="0" b="0"/>
          </a:fillRef>
          <a:effectRef idx="0">
            <a:scrgbClr r="0" g="0" b="0"/>
          </a:effectRef>
          <a:fontRef idx="minor"/>
        </p:style>
      </p:sp>
      <p:sp>
        <p:nvSpPr>
          <p:cNvPr id="338" name="PlaceHolder 3"/>
          <p:cNvSpPr>
            <a:spLocks noGrp="1"/>
          </p:cNvSpPr>
          <p:nvPr>
            <p:ph type="body"/>
          </p:nvPr>
        </p:nvSpPr>
        <p:spPr>
          <a:xfrm>
            <a:off x="974880" y="4560840"/>
            <a:ext cx="5365080" cy="4318920"/>
          </a:xfrm>
          <a:prstGeom prst="rect">
            <a:avLst/>
          </a:prstGeom>
        </p:spPr>
        <p:txBody>
          <a:bodyPr lIns="93960" tIns="47160" rIns="93960" bIns="47160">
            <a:normAutofit fontScale="55000" lnSpcReduction="10000"/>
          </a:bodyPr>
          <a:lstStyle/>
          <a:p>
            <a:pPr marL="216000" indent="-215640">
              <a:lnSpc>
                <a:spcPct val="100000"/>
              </a:lnSpc>
              <a:spcBef>
                <a:spcPts val="451"/>
              </a:spcBef>
              <a:tabLst>
                <a:tab pos="0" algn="l"/>
              </a:tabLst>
            </a:pPr>
            <a:r>
              <a:rPr lang="en-GB" sz="2800" b="1" strike="noStrike" spc="-1">
                <a:latin typeface="Arial"/>
              </a:rPr>
              <a:t>Attack Descriptions (continued)</a:t>
            </a:r>
            <a:endParaRPr lang="en-GB" sz="2800" b="0" strike="noStrike" spc="-1">
              <a:latin typeface="Arial"/>
            </a:endParaRPr>
          </a:p>
          <a:p>
            <a:pPr marL="216000" indent="-215640">
              <a:lnSpc>
                <a:spcPct val="100000"/>
              </a:lnSpc>
              <a:spcBef>
                <a:spcPts val="451"/>
              </a:spcBef>
              <a:tabLst>
                <a:tab pos="0" algn="l"/>
              </a:tabLst>
            </a:pPr>
            <a:r>
              <a:rPr lang="en-GB" sz="2800" b="0" strike="noStrike" spc="-1">
                <a:latin typeface="Arial"/>
              </a:rPr>
              <a:t>Distributed Denial-of-Service (DDoS) - An attack in which a coordinated stream of requests is launched against a target from many locations at the same time. </a:t>
            </a:r>
          </a:p>
          <a:p>
            <a:pPr marL="216000" indent="-215640">
              <a:lnSpc>
                <a:spcPct val="100000"/>
              </a:lnSpc>
              <a:spcBef>
                <a:spcPts val="45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800" b="0" strike="noStrike" spc="-1">
                <a:latin typeface="Arial"/>
              </a:rPr>
              <a:t>Spoofing - A technique used to gain unauthorized access to computers, whereby the intruder sends messages to a computer with an IP address indicating that the message is coming from a trusted host. </a:t>
            </a:r>
          </a:p>
          <a:p>
            <a:pPr marL="216000" indent="-215640">
              <a:lnSpc>
                <a:spcPct val="100000"/>
              </a:lnSpc>
              <a:spcBef>
                <a:spcPts val="45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800" b="0" strike="noStrike" spc="-1">
                <a:latin typeface="Arial"/>
              </a:rPr>
              <a:t>Man-in-the-Middle - In the man-in-the-middle or TCP hijacking attack, an attacker sniffs packets from the network, modifies them, and inserts them back into the network. </a:t>
            </a:r>
          </a:p>
          <a:p>
            <a:pPr marL="216000" indent="-215640">
              <a:lnSpc>
                <a:spcPct val="100000"/>
              </a:lnSpc>
              <a:spcBef>
                <a:spcPts val="45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800" b="0" strike="noStrike" spc="-1">
                <a:latin typeface="Arial"/>
              </a:rPr>
              <a:t>Spam - Unsolicited commercial e-mail. While many consider spam a nuisance rather than an attack, it is emerging as a vector for some attacks. </a:t>
            </a:r>
          </a:p>
          <a:p>
            <a:pPr marL="216000" indent="-215640">
              <a:lnSpc>
                <a:spcPct val="100000"/>
              </a:lnSpc>
              <a:spcBef>
                <a:spcPts val="45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800" b="0" strike="noStrike" spc="-1">
                <a:latin typeface="Arial"/>
              </a:rPr>
              <a:t>Mail Bombing - Another form of e-mail attack that is also a DoS, in which an attacker routes large quantities of e-mail to the target. </a:t>
            </a:r>
          </a:p>
          <a:p>
            <a:pPr marL="216000" indent="-215640">
              <a:lnSpc>
                <a:spcPct val="100000"/>
              </a:lnSpc>
              <a:spcBef>
                <a:spcPts val="45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sz="2800" b="0" strike="noStrike" spc="-1">
              <a:latin typeface="Arial"/>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9" name="CustomShape 1"/>
          <p:cNvSpPr/>
          <p:nvPr/>
        </p:nvSpPr>
        <p:spPr>
          <a:xfrm>
            <a:off x="5308920" y="6730920"/>
            <a:ext cx="4060800" cy="353520"/>
          </a:xfrm>
          <a:prstGeom prst="rect">
            <a:avLst/>
          </a:prstGeom>
          <a:noFill/>
          <a:ln w="0">
            <a:noFill/>
          </a:ln>
        </p:spPr>
        <p:style>
          <a:lnRef idx="0">
            <a:scrgbClr r="0" g="0" b="0"/>
          </a:lnRef>
          <a:fillRef idx="0">
            <a:scrgbClr r="0" g="0" b="0"/>
          </a:fillRef>
          <a:effectRef idx="0">
            <a:scrgbClr r="0" g="0" b="0"/>
          </a:effectRef>
          <a:fontRef idx="minor"/>
        </p:style>
        <p:txBody>
          <a:bodyPr lIns="93960" tIns="47160" rIns="93960" bIns="47160" anchor="b">
            <a:noAutofit/>
          </a:bodyPr>
          <a:lstStyle/>
          <a:p>
            <a:pPr algn="r">
              <a:lnSpc>
                <a:spcPct val="100000"/>
              </a:lnSpc>
              <a:tabLst>
                <a:tab pos="765000" algn="l"/>
                <a:tab pos="1530360" algn="l"/>
                <a:tab pos="2295360" algn="l"/>
                <a:tab pos="3060720" algn="l"/>
              </a:tabLst>
            </a:pPr>
            <a:fld id="{F2288F37-4F46-4ADF-B31F-42441090FD5E}" type="slidenum">
              <a:rPr lang="en-GB" sz="1200" b="0" strike="noStrike" spc="-1">
                <a:solidFill>
                  <a:srgbClr val="000000"/>
                </a:solidFill>
                <a:latin typeface="Times New Roman"/>
              </a:rPr>
              <a:t>47</a:t>
            </a:fld>
            <a:endParaRPr lang="en-GB" sz="1200" b="0" strike="noStrike" spc="-1">
              <a:latin typeface="Arial"/>
            </a:endParaRPr>
          </a:p>
        </p:txBody>
      </p:sp>
      <p:sp>
        <p:nvSpPr>
          <p:cNvPr id="340" name="CustomShape 2"/>
          <p:cNvSpPr/>
          <p:nvPr/>
        </p:nvSpPr>
        <p:spPr>
          <a:xfrm>
            <a:off x="1219320" y="720720"/>
            <a:ext cx="4876200" cy="3599640"/>
          </a:xfrm>
          <a:prstGeom prst="rect">
            <a:avLst/>
          </a:prstGeom>
          <a:solidFill>
            <a:srgbClr val="FFFFFF"/>
          </a:solidFill>
          <a:ln w="9525">
            <a:solidFill>
              <a:srgbClr val="000000"/>
            </a:solidFill>
            <a:miter/>
          </a:ln>
        </p:spPr>
        <p:style>
          <a:lnRef idx="0">
            <a:scrgbClr r="0" g="0" b="0"/>
          </a:lnRef>
          <a:fillRef idx="0">
            <a:scrgbClr r="0" g="0" b="0"/>
          </a:fillRef>
          <a:effectRef idx="0">
            <a:scrgbClr r="0" g="0" b="0"/>
          </a:effectRef>
          <a:fontRef idx="minor"/>
        </p:style>
      </p:sp>
      <p:sp>
        <p:nvSpPr>
          <p:cNvPr id="341" name="PlaceHolder 3"/>
          <p:cNvSpPr>
            <a:spLocks noGrp="1"/>
          </p:cNvSpPr>
          <p:nvPr>
            <p:ph type="body"/>
          </p:nvPr>
        </p:nvSpPr>
        <p:spPr>
          <a:xfrm>
            <a:off x="974880" y="4560840"/>
            <a:ext cx="5365080" cy="4318920"/>
          </a:xfrm>
          <a:prstGeom prst="rect">
            <a:avLst/>
          </a:prstGeom>
        </p:spPr>
        <p:txBody>
          <a:bodyPr lIns="93960" tIns="47160" rIns="93960" bIns="47160">
            <a:normAutofit fontScale="79000" lnSpcReduction="10000"/>
          </a:bodyPr>
          <a:lstStyle/>
          <a:p>
            <a:pPr marL="216000" indent="-215640">
              <a:lnSpc>
                <a:spcPct val="100000"/>
              </a:lnSpc>
              <a:spcBef>
                <a:spcPts val="451"/>
              </a:spcBef>
              <a:tabLst>
                <a:tab pos="0" algn="l"/>
              </a:tabLst>
            </a:pPr>
            <a:r>
              <a:rPr lang="en-GB" sz="2800" b="1" strike="noStrike" spc="-1">
                <a:latin typeface="Arial"/>
              </a:rPr>
              <a:t>Attack Descriptions (continued)</a:t>
            </a:r>
            <a:endParaRPr lang="en-GB" sz="2800" b="0" strike="noStrike" spc="-1">
              <a:latin typeface="Arial"/>
            </a:endParaRPr>
          </a:p>
          <a:p>
            <a:pPr marL="216000" indent="-215640">
              <a:lnSpc>
                <a:spcPct val="100000"/>
              </a:lnSpc>
              <a:spcBef>
                <a:spcPts val="451"/>
              </a:spcBef>
              <a:tabLst>
                <a:tab pos="0" algn="l"/>
              </a:tabLst>
            </a:pPr>
            <a:r>
              <a:rPr lang="en-GB" sz="2800" b="0" strike="noStrike" spc="-1">
                <a:latin typeface="Arial"/>
              </a:rPr>
              <a:t>Sniffers - A program and/or device that can monitor data travelling over a network. Sniffers can be used both for legitimate network management functions and for stealing information from a network. </a:t>
            </a:r>
          </a:p>
          <a:p>
            <a:pPr marL="216000" indent="-215640">
              <a:lnSpc>
                <a:spcPct val="100000"/>
              </a:lnSpc>
              <a:spcBef>
                <a:spcPts val="451"/>
              </a:spcBef>
              <a:tabLst>
                <a:tab pos="0" algn="l"/>
              </a:tabLst>
            </a:pPr>
            <a:r>
              <a:rPr lang="en-GB" sz="2800" b="0" strike="noStrike" spc="-1">
                <a:latin typeface="Arial"/>
              </a:rPr>
              <a:t>Phishing - A</a:t>
            </a:r>
            <a:r>
              <a:rPr lang="en-US" sz="2800" b="0" strike="noStrike" spc="-1">
                <a:latin typeface="Arial"/>
              </a:rPr>
              <a:t>n attempt to gain personal or financial information from an individual, usually by posing as a legitimate entity.</a:t>
            </a:r>
            <a:endParaRPr lang="en-GB" sz="2800" b="0" strike="noStrike" spc="-1">
              <a:latin typeface="Arial"/>
            </a:endParaRPr>
          </a:p>
          <a:p>
            <a:pPr marL="216000" indent="-215640">
              <a:lnSpc>
                <a:spcPct val="100000"/>
              </a:lnSpc>
              <a:spcBef>
                <a:spcPts val="451"/>
              </a:spcBef>
              <a:tabLst>
                <a:tab pos="0" algn="l"/>
              </a:tabLst>
            </a:pPr>
            <a:r>
              <a:rPr lang="en-US" sz="2800" b="0" strike="noStrike" spc="-1">
                <a:latin typeface="Arial"/>
              </a:rPr>
              <a:t>Pharming – “The redirection of legitimate Web traffic (e.g., browser requests) to an illegitimate site for the purpose of obtaining private information.</a:t>
            </a:r>
            <a:endParaRPr lang="en-GB" sz="2800" b="0" strike="noStrike" spc="-1">
              <a:latin typeface="Arial"/>
            </a:endParaRPr>
          </a:p>
          <a:p>
            <a:pPr marL="216000" indent="-215640">
              <a:lnSpc>
                <a:spcPct val="100000"/>
              </a:lnSpc>
              <a:spcBef>
                <a:spcPts val="451"/>
              </a:spcBef>
              <a:tabLst>
                <a:tab pos="0" algn="l"/>
              </a:tabLst>
            </a:pPr>
            <a:endParaRPr lang="en-GB" sz="2800" b="0" strike="noStrike" spc="-1">
              <a:latin typeface="Arial"/>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2" name="CustomShape 1"/>
          <p:cNvSpPr/>
          <p:nvPr/>
        </p:nvSpPr>
        <p:spPr>
          <a:xfrm>
            <a:off x="5308920" y="6730920"/>
            <a:ext cx="4060800" cy="353520"/>
          </a:xfrm>
          <a:prstGeom prst="rect">
            <a:avLst/>
          </a:prstGeom>
          <a:noFill/>
          <a:ln w="0">
            <a:noFill/>
          </a:ln>
        </p:spPr>
        <p:style>
          <a:lnRef idx="0">
            <a:scrgbClr r="0" g="0" b="0"/>
          </a:lnRef>
          <a:fillRef idx="0">
            <a:scrgbClr r="0" g="0" b="0"/>
          </a:fillRef>
          <a:effectRef idx="0">
            <a:scrgbClr r="0" g="0" b="0"/>
          </a:effectRef>
          <a:fontRef idx="minor"/>
        </p:style>
        <p:txBody>
          <a:bodyPr lIns="93960" tIns="47160" rIns="93960" bIns="47160" anchor="b">
            <a:noAutofit/>
          </a:bodyPr>
          <a:lstStyle/>
          <a:p>
            <a:pPr algn="r">
              <a:lnSpc>
                <a:spcPct val="100000"/>
              </a:lnSpc>
              <a:tabLst>
                <a:tab pos="765000" algn="l"/>
                <a:tab pos="1530360" algn="l"/>
                <a:tab pos="2295360" algn="l"/>
                <a:tab pos="3060720" algn="l"/>
              </a:tabLst>
            </a:pPr>
            <a:fld id="{534302F1-2392-4D88-98D5-E2CF982C7E4C}" type="slidenum">
              <a:rPr lang="en-GB" sz="1200" b="0" strike="noStrike" spc="-1">
                <a:solidFill>
                  <a:srgbClr val="000000"/>
                </a:solidFill>
                <a:latin typeface="Times New Roman"/>
              </a:rPr>
              <a:t>54</a:t>
            </a:fld>
            <a:endParaRPr lang="en-GB" sz="1200" b="0" strike="noStrike" spc="-1">
              <a:latin typeface="Arial"/>
            </a:endParaRPr>
          </a:p>
        </p:txBody>
      </p:sp>
      <p:sp>
        <p:nvSpPr>
          <p:cNvPr id="343" name="CustomShape 2"/>
          <p:cNvSpPr/>
          <p:nvPr/>
        </p:nvSpPr>
        <p:spPr>
          <a:xfrm>
            <a:off x="1219320" y="720720"/>
            <a:ext cx="4876200" cy="3599640"/>
          </a:xfrm>
          <a:prstGeom prst="rect">
            <a:avLst/>
          </a:prstGeom>
          <a:solidFill>
            <a:srgbClr val="FFFFFF"/>
          </a:solidFill>
          <a:ln w="9525">
            <a:solidFill>
              <a:srgbClr val="000000"/>
            </a:solidFill>
            <a:miter/>
          </a:ln>
        </p:spPr>
        <p:style>
          <a:lnRef idx="0">
            <a:scrgbClr r="0" g="0" b="0"/>
          </a:lnRef>
          <a:fillRef idx="0">
            <a:scrgbClr r="0" g="0" b="0"/>
          </a:fillRef>
          <a:effectRef idx="0">
            <a:scrgbClr r="0" g="0" b="0"/>
          </a:effectRef>
          <a:fontRef idx="minor"/>
        </p:style>
      </p:sp>
      <p:sp>
        <p:nvSpPr>
          <p:cNvPr id="344" name="PlaceHolder 3"/>
          <p:cNvSpPr>
            <a:spLocks noGrp="1"/>
          </p:cNvSpPr>
          <p:nvPr>
            <p:ph type="body"/>
          </p:nvPr>
        </p:nvSpPr>
        <p:spPr>
          <a:xfrm>
            <a:off x="974880" y="4560840"/>
            <a:ext cx="5365080" cy="4318920"/>
          </a:xfrm>
          <a:prstGeom prst="rect">
            <a:avLst/>
          </a:prstGeom>
        </p:spPr>
        <p:txBody>
          <a:bodyPr lIns="93960" tIns="47160" rIns="93960" bIns="47160">
            <a:normAutofit fontScale="55000" lnSpcReduction="10000"/>
          </a:bodyPr>
          <a:lstStyle/>
          <a:p>
            <a:pPr marL="216000" indent="-215640">
              <a:lnSpc>
                <a:spcPct val="100000"/>
              </a:lnSpc>
              <a:spcBef>
                <a:spcPts val="451"/>
              </a:spcBef>
              <a:tabLst>
                <a:tab pos="0" algn="l"/>
              </a:tabLst>
            </a:pPr>
            <a:r>
              <a:rPr lang="en-GB" sz="2800" b="1" strike="noStrike" spc="-1">
                <a:latin typeface="Arial"/>
                <a:ea typeface="Lucida Sans Unicode"/>
              </a:rPr>
              <a:t>Technical Hardware Failures or Errors</a:t>
            </a:r>
            <a:endParaRPr lang="en-GB" sz="2800" b="0" strike="noStrike" spc="-1">
              <a:latin typeface="Arial"/>
            </a:endParaRPr>
          </a:p>
          <a:p>
            <a:pPr marL="343080" indent="-342360">
              <a:lnSpc>
                <a:spcPct val="100000"/>
              </a:lnSpc>
              <a:spcBef>
                <a:spcPts val="519"/>
              </a:spcBef>
              <a:buClr>
                <a:srgbClr val="222222"/>
              </a:buClr>
              <a:buFont typeface="Symbol"/>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600" b="0" strike="noStrike" spc="-1">
                <a:solidFill>
                  <a:srgbClr val="222222"/>
                </a:solidFill>
                <a:latin typeface="Arial"/>
                <a:ea typeface="Lucida Sans Unicode"/>
              </a:rPr>
              <a:t>Occur when manufacturer distributes equipment containing known or unknown flaw</a:t>
            </a:r>
            <a:endParaRPr lang="en-GB" sz="2600" b="0" strike="noStrike" spc="-1">
              <a:latin typeface="Arial"/>
            </a:endParaRPr>
          </a:p>
          <a:p>
            <a:pPr marL="343080" indent="-342360">
              <a:lnSpc>
                <a:spcPct val="100000"/>
              </a:lnSpc>
              <a:spcBef>
                <a:spcPts val="519"/>
              </a:spcBef>
              <a:buClr>
                <a:srgbClr val="222222"/>
              </a:buClr>
              <a:buFont typeface="Symbol"/>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600" b="0" strike="noStrike" spc="-1">
                <a:solidFill>
                  <a:srgbClr val="222222"/>
                </a:solidFill>
                <a:latin typeface="Arial"/>
                <a:ea typeface="Lucida Sans Unicode"/>
              </a:rPr>
              <a:t>Can cause system to perform outside of expected parameters, resulting in unreliable service or lack of availabilitiy</a:t>
            </a:r>
            <a:endParaRPr lang="en-GB" sz="2600" b="0" strike="noStrike" spc="-1">
              <a:latin typeface="Arial"/>
            </a:endParaRPr>
          </a:p>
          <a:p>
            <a:pPr marL="343080" indent="-342360">
              <a:lnSpc>
                <a:spcPct val="100000"/>
              </a:lnSpc>
              <a:spcBef>
                <a:spcPts val="519"/>
              </a:spcBef>
              <a:buClr>
                <a:srgbClr val="222222"/>
              </a:buClr>
              <a:buFont typeface="Symbol"/>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600" b="0" strike="noStrike" spc="-1">
                <a:solidFill>
                  <a:srgbClr val="222222"/>
                </a:solidFill>
                <a:latin typeface="Arial"/>
                <a:ea typeface="Lucida Sans Unicode"/>
              </a:rPr>
              <a:t>Some errors are terminal; some are intermittent</a:t>
            </a:r>
            <a:endParaRPr lang="en-GB" sz="2600" b="0" strike="noStrike" spc="-1">
              <a:latin typeface="Arial"/>
            </a:endParaRPr>
          </a:p>
          <a:p>
            <a:pPr marL="343080" indent="-342360">
              <a:lnSpc>
                <a:spcPct val="100000"/>
              </a:lnSpc>
              <a:spcBef>
                <a:spcPts val="519"/>
              </a:spcBef>
              <a:buClr>
                <a:srgbClr val="222222"/>
              </a:buClr>
              <a:buFont typeface="Symbol"/>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600" b="0" strike="noStrike" spc="-1">
                <a:solidFill>
                  <a:srgbClr val="222222"/>
                </a:solidFill>
                <a:latin typeface="Arial"/>
                <a:ea typeface="Lucida Sans Unicode"/>
              </a:rPr>
              <a:t>Intel Pentium CPU failure</a:t>
            </a:r>
            <a:endParaRPr lang="en-GB" sz="2600" b="0" strike="noStrike" spc="-1">
              <a:latin typeface="Arial"/>
            </a:endParaRPr>
          </a:p>
          <a:p>
            <a:pPr marL="343080" indent="-342360">
              <a:lnSpc>
                <a:spcPct val="100000"/>
              </a:lnSpc>
              <a:spcBef>
                <a:spcPts val="519"/>
              </a:spcBef>
              <a:buClr>
                <a:srgbClr val="222222"/>
              </a:buClr>
              <a:buFont typeface="Symbol"/>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600" b="0" strike="noStrike" spc="-1">
                <a:solidFill>
                  <a:srgbClr val="222222"/>
                </a:solidFill>
                <a:latin typeface="Arial"/>
                <a:ea typeface="Lucida Sans Unicode"/>
              </a:rPr>
              <a:t>Mean time between failure measures amount of time between hardware failures </a:t>
            </a:r>
            <a:endParaRPr lang="en-GB" sz="2600" b="0" strike="noStrike" spc="-1">
              <a:latin typeface="Arial"/>
            </a:endParaRPr>
          </a:p>
          <a:p>
            <a:pPr>
              <a:lnSpc>
                <a:spcPct val="100000"/>
              </a:lnSpc>
              <a:spcBef>
                <a:spcPts val="519"/>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sz="2600" b="0" strike="noStrike" spc="-1">
              <a:latin typeface="Arial"/>
            </a:endParaRPr>
          </a:p>
          <a:p>
            <a:pPr algn="just">
              <a:lnSpc>
                <a:spcPct val="100000"/>
              </a:lnSpc>
              <a:spcBef>
                <a:spcPts val="60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800" b="0" strike="noStrike" spc="-1">
                <a:solidFill>
                  <a:srgbClr val="222222"/>
                </a:solidFill>
                <a:latin typeface="Arial"/>
                <a:ea typeface="Lucida Sans Unicode"/>
              </a:rPr>
              <a:t>Large quantities of computer code are written, debugged, published, and sold before all bugs are detected and resolved.</a:t>
            </a:r>
            <a:endParaRPr lang="en-GB" sz="2800" b="0" strike="noStrike" spc="-1">
              <a:latin typeface="Arial"/>
            </a:endParaRPr>
          </a:p>
          <a:p>
            <a:pPr algn="just">
              <a:lnSpc>
                <a:spcPct val="100000"/>
              </a:lnSpc>
              <a:spcBef>
                <a:spcPts val="60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800" b="0" strike="noStrike" spc="-1">
                <a:solidFill>
                  <a:srgbClr val="222222"/>
                </a:solidFill>
                <a:latin typeface="Arial"/>
                <a:ea typeface="Lucida Sans Unicode"/>
              </a:rPr>
              <a:t>Combinations of certain software and hardware can reveal new software bugs.</a:t>
            </a:r>
            <a:endParaRPr lang="en-GB" sz="2800" b="0" strike="noStrike" spc="-1">
              <a:latin typeface="Arial"/>
            </a:endParaRPr>
          </a:p>
          <a:p>
            <a:pPr algn="just">
              <a:lnSpc>
                <a:spcPct val="100000"/>
              </a:lnSpc>
              <a:spcBef>
                <a:spcPts val="60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800" b="0" strike="noStrike" spc="-1">
                <a:solidFill>
                  <a:srgbClr val="222222"/>
                </a:solidFill>
                <a:latin typeface="Arial"/>
                <a:ea typeface="Lucida Sans Unicode"/>
              </a:rPr>
              <a:t>Entire Web sites are dedicated to documenting bugs.</a:t>
            </a:r>
            <a:endParaRPr lang="en-GB" sz="2800" b="0" strike="noStrike" spc="-1">
              <a:latin typeface="Arial"/>
            </a:endParaRPr>
          </a:p>
          <a:p>
            <a:pPr algn="just">
              <a:lnSpc>
                <a:spcPct val="100000"/>
              </a:lnSpc>
              <a:spcBef>
                <a:spcPts val="60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800" b="0" strike="noStrike" spc="-1">
                <a:solidFill>
                  <a:srgbClr val="222222"/>
                </a:solidFill>
                <a:latin typeface="Arial"/>
                <a:ea typeface="Lucida Sans Unicode"/>
              </a:rPr>
              <a:t>Open Web Application Security Project (OWASP) is dedicated to helping organizations create/operate </a:t>
            </a:r>
            <a:r>
              <a:rPr lang="en-US" sz="2800" b="0" strike="noStrike" spc="-1">
                <a:solidFill>
                  <a:srgbClr val="222222"/>
                </a:solidFill>
                <a:latin typeface="Arial"/>
                <a:ea typeface="Lucida Sans Unicode"/>
              </a:rPr>
              <a:t>trustworthy software and publishes a list of top security risks.</a:t>
            </a:r>
            <a:endParaRPr lang="en-GB" sz="2800" b="0" strike="noStrike" spc="-1">
              <a:latin typeface="Arial"/>
            </a:endParaRPr>
          </a:p>
          <a:p>
            <a:pPr>
              <a:lnSpc>
                <a:spcPct val="100000"/>
              </a:lnSpc>
              <a:spcBef>
                <a:spcPts val="519"/>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sz="2800" b="0" strike="noStrike" spc="-1">
              <a:latin typeface="Arial"/>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5" name="CustomShape 1"/>
          <p:cNvSpPr/>
          <p:nvPr/>
        </p:nvSpPr>
        <p:spPr>
          <a:xfrm>
            <a:off x="5308920" y="6730920"/>
            <a:ext cx="4060800" cy="353520"/>
          </a:xfrm>
          <a:prstGeom prst="rect">
            <a:avLst/>
          </a:prstGeom>
          <a:noFill/>
          <a:ln w="0">
            <a:noFill/>
          </a:ln>
        </p:spPr>
        <p:style>
          <a:lnRef idx="0">
            <a:scrgbClr r="0" g="0" b="0"/>
          </a:lnRef>
          <a:fillRef idx="0">
            <a:scrgbClr r="0" g="0" b="0"/>
          </a:fillRef>
          <a:effectRef idx="0">
            <a:scrgbClr r="0" g="0" b="0"/>
          </a:effectRef>
          <a:fontRef idx="minor"/>
        </p:style>
        <p:txBody>
          <a:bodyPr lIns="93960" tIns="47160" rIns="93960" bIns="47160" anchor="b">
            <a:noAutofit/>
          </a:bodyPr>
          <a:lstStyle/>
          <a:p>
            <a:pPr algn="r">
              <a:lnSpc>
                <a:spcPct val="100000"/>
              </a:lnSpc>
              <a:tabLst>
                <a:tab pos="765000" algn="l"/>
                <a:tab pos="1530360" algn="l"/>
                <a:tab pos="2295360" algn="l"/>
                <a:tab pos="3060720" algn="l"/>
              </a:tabLst>
            </a:pPr>
            <a:fld id="{D8DEAE12-A0A0-475D-A4A7-C95A76273B51}" type="slidenum">
              <a:rPr lang="en-GB" sz="1200" b="0" strike="noStrike" spc="-1">
                <a:solidFill>
                  <a:srgbClr val="000000"/>
                </a:solidFill>
                <a:latin typeface="Times New Roman"/>
              </a:rPr>
              <a:t>55</a:t>
            </a:fld>
            <a:endParaRPr lang="en-GB" sz="1200" b="0" strike="noStrike" spc="-1">
              <a:latin typeface="Arial"/>
            </a:endParaRPr>
          </a:p>
        </p:txBody>
      </p:sp>
      <p:sp>
        <p:nvSpPr>
          <p:cNvPr id="346" name="CustomShape 2"/>
          <p:cNvSpPr/>
          <p:nvPr/>
        </p:nvSpPr>
        <p:spPr>
          <a:xfrm>
            <a:off x="1219320" y="720720"/>
            <a:ext cx="4876200" cy="3599640"/>
          </a:xfrm>
          <a:prstGeom prst="rect">
            <a:avLst/>
          </a:prstGeom>
          <a:solidFill>
            <a:srgbClr val="FFFFFF"/>
          </a:solidFill>
          <a:ln w="9525">
            <a:solidFill>
              <a:srgbClr val="000000"/>
            </a:solidFill>
            <a:miter/>
          </a:ln>
        </p:spPr>
        <p:style>
          <a:lnRef idx="0">
            <a:scrgbClr r="0" g="0" b="0"/>
          </a:lnRef>
          <a:fillRef idx="0">
            <a:scrgbClr r="0" g="0" b="0"/>
          </a:fillRef>
          <a:effectRef idx="0">
            <a:scrgbClr r="0" g="0" b="0"/>
          </a:effectRef>
          <a:fontRef idx="minor"/>
        </p:style>
      </p:sp>
      <p:sp>
        <p:nvSpPr>
          <p:cNvPr id="347" name="PlaceHolder 3"/>
          <p:cNvSpPr>
            <a:spLocks noGrp="1"/>
          </p:cNvSpPr>
          <p:nvPr>
            <p:ph type="body"/>
          </p:nvPr>
        </p:nvSpPr>
        <p:spPr>
          <a:xfrm>
            <a:off x="974880" y="4560840"/>
            <a:ext cx="5365080" cy="4318920"/>
          </a:xfrm>
          <a:prstGeom prst="rect">
            <a:avLst/>
          </a:prstGeom>
        </p:spPr>
        <p:txBody>
          <a:bodyPr lIns="93960" tIns="47160" rIns="93960" bIns="47160">
            <a:normAutofit fontScale="81000" lnSpcReduction="10000"/>
          </a:bodyPr>
          <a:lstStyle/>
          <a:p>
            <a:pPr marL="216000" indent="-215640">
              <a:lnSpc>
                <a:spcPct val="100000"/>
              </a:lnSpc>
              <a:spcBef>
                <a:spcPts val="451"/>
              </a:spcBef>
              <a:tabLst>
                <a:tab pos="0" algn="l"/>
              </a:tabLst>
            </a:pPr>
            <a:r>
              <a:rPr lang="en-GB" sz="2800" b="1" strike="noStrike" spc="-1">
                <a:latin typeface="Arial"/>
                <a:ea typeface="Lucida Sans Unicode"/>
              </a:rPr>
              <a:t>Technical Software Failures or Errors</a:t>
            </a:r>
            <a:endParaRPr lang="en-GB" sz="2800" b="0" strike="noStrike" spc="-1">
              <a:latin typeface="Arial"/>
            </a:endParaRPr>
          </a:p>
          <a:p>
            <a:pPr marL="343080" indent="-342360">
              <a:lnSpc>
                <a:spcPct val="100000"/>
              </a:lnSpc>
              <a:spcBef>
                <a:spcPts val="519"/>
              </a:spcBef>
              <a:buClr>
                <a:srgbClr val="222222"/>
              </a:buClr>
              <a:buFont typeface="Symbol"/>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600" b="0" strike="noStrike" spc="-1">
                <a:solidFill>
                  <a:srgbClr val="222222"/>
                </a:solidFill>
                <a:latin typeface="Arial"/>
                <a:ea typeface="Lucida Sans Unicode"/>
              </a:rPr>
              <a:t>Much computer code written, debugged, published, and sold before all bugs detected and resolved</a:t>
            </a:r>
            <a:endParaRPr lang="en-GB" sz="2600" b="0" strike="noStrike" spc="-1">
              <a:latin typeface="Arial"/>
            </a:endParaRPr>
          </a:p>
          <a:p>
            <a:pPr marL="343080" indent="-342360">
              <a:lnSpc>
                <a:spcPct val="100000"/>
              </a:lnSpc>
              <a:spcBef>
                <a:spcPts val="519"/>
              </a:spcBef>
              <a:buClr>
                <a:srgbClr val="222222"/>
              </a:buClr>
              <a:buFont typeface="Symbol"/>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600" b="0" strike="noStrike" spc="-1">
                <a:solidFill>
                  <a:srgbClr val="222222"/>
                </a:solidFill>
                <a:latin typeface="Arial"/>
                <a:ea typeface="Lucida Sans Unicode"/>
              </a:rPr>
              <a:t>Combinations of certain software and hardware can reveal new software bugs</a:t>
            </a:r>
            <a:endParaRPr lang="en-GB" sz="2600" b="0" strike="noStrike" spc="-1">
              <a:latin typeface="Arial"/>
            </a:endParaRPr>
          </a:p>
          <a:p>
            <a:pPr marL="343080" indent="-342360">
              <a:lnSpc>
                <a:spcPct val="100000"/>
              </a:lnSpc>
              <a:spcBef>
                <a:spcPts val="519"/>
              </a:spcBef>
              <a:buClr>
                <a:srgbClr val="222222"/>
              </a:buClr>
              <a:buFont typeface="Symbol"/>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600" b="0" strike="noStrike" spc="-1">
                <a:solidFill>
                  <a:srgbClr val="222222"/>
                </a:solidFill>
                <a:latin typeface="Arial"/>
                <a:ea typeface="Lucida Sans Unicode"/>
              </a:rPr>
              <a:t>Entire Web sites dedicated to documenting bugs</a:t>
            </a:r>
            <a:endParaRPr lang="en-GB" sz="2600" b="0" strike="noStrike" spc="-1">
              <a:latin typeface="Arial"/>
            </a:endParaRPr>
          </a:p>
          <a:p>
            <a:pPr marL="343080" indent="-342360">
              <a:lnSpc>
                <a:spcPct val="100000"/>
              </a:lnSpc>
              <a:spcBef>
                <a:spcPts val="519"/>
              </a:spcBef>
              <a:buClr>
                <a:srgbClr val="222222"/>
              </a:buClr>
              <a:buFont typeface="Symbol"/>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600" b="0" strike="noStrike" spc="-1">
                <a:solidFill>
                  <a:srgbClr val="222222"/>
                </a:solidFill>
                <a:latin typeface="Arial"/>
                <a:ea typeface="Lucida Sans Unicode"/>
              </a:rPr>
              <a:t>Open Web Application Security Project (OWASP) dedicated to helping organizations create/operate </a:t>
            </a:r>
            <a:r>
              <a:rPr lang="en-US" sz="2600" b="0" strike="noStrike" spc="-1">
                <a:solidFill>
                  <a:srgbClr val="222222"/>
                </a:solidFill>
                <a:latin typeface="Arial"/>
                <a:ea typeface="Lucida Sans Unicode"/>
              </a:rPr>
              <a:t>trustworthy software, publishes list of top security risks</a:t>
            </a:r>
            <a:endParaRPr lang="en-GB" sz="2600" b="0" strike="noStrike" spc="-1">
              <a:latin typeface="Arial"/>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 name="CustomShape 1"/>
          <p:cNvSpPr/>
          <p:nvPr/>
        </p:nvSpPr>
        <p:spPr>
          <a:xfrm>
            <a:off x="5308920" y="6730920"/>
            <a:ext cx="4060800" cy="353520"/>
          </a:xfrm>
          <a:prstGeom prst="rect">
            <a:avLst/>
          </a:prstGeom>
          <a:noFill/>
          <a:ln w="0">
            <a:noFill/>
          </a:ln>
        </p:spPr>
        <p:style>
          <a:lnRef idx="0">
            <a:scrgbClr r="0" g="0" b="0"/>
          </a:lnRef>
          <a:fillRef idx="0">
            <a:scrgbClr r="0" g="0" b="0"/>
          </a:fillRef>
          <a:effectRef idx="0">
            <a:scrgbClr r="0" g="0" b="0"/>
          </a:effectRef>
          <a:fontRef idx="minor"/>
        </p:style>
        <p:txBody>
          <a:bodyPr lIns="93960" tIns="47160" rIns="93960" bIns="47160" anchor="b">
            <a:noAutofit/>
          </a:bodyPr>
          <a:lstStyle/>
          <a:p>
            <a:pPr algn="r">
              <a:lnSpc>
                <a:spcPct val="100000"/>
              </a:lnSpc>
              <a:tabLst>
                <a:tab pos="765000" algn="l"/>
                <a:tab pos="1530360" algn="l"/>
                <a:tab pos="2295360" algn="l"/>
                <a:tab pos="3060720" algn="l"/>
              </a:tabLst>
            </a:pPr>
            <a:fld id="{1984FDBF-7138-44DF-A18C-DAF641C16370}" type="slidenum">
              <a:rPr lang="en-GB" sz="1200" b="0" strike="noStrike" spc="-1">
                <a:solidFill>
                  <a:srgbClr val="000000"/>
                </a:solidFill>
                <a:latin typeface="Times New Roman"/>
              </a:rPr>
              <a:t>56</a:t>
            </a:fld>
            <a:endParaRPr lang="en-GB" sz="1200" b="0" strike="noStrike" spc="-1">
              <a:latin typeface="Arial"/>
            </a:endParaRPr>
          </a:p>
        </p:txBody>
      </p:sp>
      <p:sp>
        <p:nvSpPr>
          <p:cNvPr id="349" name="CustomShape 2"/>
          <p:cNvSpPr/>
          <p:nvPr/>
        </p:nvSpPr>
        <p:spPr>
          <a:xfrm>
            <a:off x="1219320" y="720720"/>
            <a:ext cx="4876200" cy="3599640"/>
          </a:xfrm>
          <a:prstGeom prst="rect">
            <a:avLst/>
          </a:prstGeom>
          <a:solidFill>
            <a:srgbClr val="FFFFFF"/>
          </a:solidFill>
          <a:ln w="9525">
            <a:solidFill>
              <a:srgbClr val="000000"/>
            </a:solidFill>
            <a:miter/>
          </a:ln>
        </p:spPr>
        <p:style>
          <a:lnRef idx="0">
            <a:scrgbClr r="0" g="0" b="0"/>
          </a:lnRef>
          <a:fillRef idx="0">
            <a:scrgbClr r="0" g="0" b="0"/>
          </a:fillRef>
          <a:effectRef idx="0">
            <a:scrgbClr r="0" g="0" b="0"/>
          </a:effectRef>
          <a:fontRef idx="minor"/>
        </p:style>
      </p:sp>
      <p:sp>
        <p:nvSpPr>
          <p:cNvPr id="350" name="PlaceHolder 3"/>
          <p:cNvSpPr>
            <a:spLocks noGrp="1"/>
          </p:cNvSpPr>
          <p:nvPr>
            <p:ph type="body"/>
          </p:nvPr>
        </p:nvSpPr>
        <p:spPr>
          <a:xfrm>
            <a:off x="974880" y="4560840"/>
            <a:ext cx="5365080" cy="4318920"/>
          </a:xfrm>
          <a:prstGeom prst="rect">
            <a:avLst/>
          </a:prstGeom>
        </p:spPr>
        <p:txBody>
          <a:bodyPr lIns="93960" tIns="47160" rIns="93960" bIns="47160">
            <a:normAutofit fontScale="84000" lnSpcReduction="10000"/>
          </a:bodyPr>
          <a:lstStyle/>
          <a:p>
            <a:pPr marL="216000" indent="-215640">
              <a:lnSpc>
                <a:spcPct val="100000"/>
              </a:lnSpc>
              <a:tabLst>
                <a:tab pos="0" algn="l"/>
              </a:tabLst>
            </a:pPr>
            <a:r>
              <a:rPr lang="en-US" sz="2000" b="1" strike="noStrike" spc="-1">
                <a:latin typeface="Arial"/>
              </a:rPr>
              <a:t>Deadly Sins in Software Security</a:t>
            </a:r>
            <a:endParaRPr lang="en-GB" sz="2000" b="0" strike="noStrike" spc="-1">
              <a:latin typeface="Arial"/>
            </a:endParaRPr>
          </a:p>
          <a:p>
            <a:pPr marL="343080" indent="-342360">
              <a:lnSpc>
                <a:spcPct val="100000"/>
              </a:lnSpc>
              <a:spcBef>
                <a:spcPts val="519"/>
              </a:spcBef>
              <a:buClr>
                <a:srgbClr val="222222"/>
              </a:buClr>
              <a:buFont typeface="Symbol"/>
              <a:buChar char=""/>
              <a:tabLst>
                <a:tab pos="0" algn="l"/>
              </a:tabLst>
            </a:pPr>
            <a:r>
              <a:rPr lang="en-GB" sz="2600" b="0" strike="noStrike" spc="-1">
                <a:solidFill>
                  <a:srgbClr val="222222"/>
                </a:solidFill>
                <a:latin typeface="Arial"/>
              </a:rPr>
              <a:t>Common failures in software development:</a:t>
            </a:r>
            <a:endParaRPr lang="en-GB" sz="2600" b="0" strike="noStrike" spc="-1">
              <a:latin typeface="Arial"/>
            </a:endParaRPr>
          </a:p>
          <a:p>
            <a:pPr marL="743040" lvl="1" indent="-285120">
              <a:lnSpc>
                <a:spcPct val="100000"/>
              </a:lnSpc>
              <a:spcBef>
                <a:spcPts val="479"/>
              </a:spcBef>
              <a:buClr>
                <a:srgbClr val="222222"/>
              </a:buClr>
              <a:buFont typeface="Symbol"/>
              <a:buChar char=""/>
              <a:tabLst>
                <a:tab pos="0" algn="l"/>
              </a:tabLst>
            </a:pPr>
            <a:r>
              <a:rPr lang="en-GB" sz="2400" b="0" strike="noStrike" spc="-1">
                <a:solidFill>
                  <a:srgbClr val="222222"/>
                </a:solidFill>
                <a:latin typeface="Arial"/>
              </a:rPr>
              <a:t>Buffer overruns</a:t>
            </a:r>
            <a:endParaRPr lang="en-GB" sz="2400" b="0" strike="noStrike" spc="-1">
              <a:latin typeface="Arial"/>
            </a:endParaRPr>
          </a:p>
          <a:p>
            <a:pPr marL="743040" lvl="1" indent="-285120">
              <a:lnSpc>
                <a:spcPct val="100000"/>
              </a:lnSpc>
              <a:spcBef>
                <a:spcPts val="479"/>
              </a:spcBef>
              <a:buClr>
                <a:srgbClr val="222222"/>
              </a:buClr>
              <a:buFont typeface="Symbol"/>
              <a:buChar char=""/>
              <a:tabLst>
                <a:tab pos="0" algn="l"/>
              </a:tabLst>
            </a:pPr>
            <a:r>
              <a:rPr lang="en-GB" sz="2400" b="0" strike="noStrike" spc="-1">
                <a:solidFill>
                  <a:srgbClr val="222222"/>
                </a:solidFill>
                <a:latin typeface="Arial"/>
              </a:rPr>
              <a:t>Command injection</a:t>
            </a:r>
            <a:endParaRPr lang="en-GB" sz="2400" b="0" strike="noStrike" spc="-1">
              <a:latin typeface="Arial"/>
            </a:endParaRPr>
          </a:p>
          <a:p>
            <a:pPr marL="743040" lvl="1" indent="-285120">
              <a:lnSpc>
                <a:spcPct val="100000"/>
              </a:lnSpc>
              <a:spcBef>
                <a:spcPts val="479"/>
              </a:spcBef>
              <a:buClr>
                <a:srgbClr val="222222"/>
              </a:buClr>
              <a:buFont typeface="Symbol"/>
              <a:buChar char=""/>
              <a:tabLst>
                <a:tab pos="0" algn="l"/>
              </a:tabLst>
            </a:pPr>
            <a:r>
              <a:rPr lang="en-GB" sz="2400" b="0" strike="noStrike" spc="-1">
                <a:solidFill>
                  <a:srgbClr val="222222"/>
                </a:solidFill>
                <a:latin typeface="Arial"/>
              </a:rPr>
              <a:t>Cross-site scripting (XSS)</a:t>
            </a:r>
            <a:endParaRPr lang="en-GB" sz="2400" b="0" strike="noStrike" spc="-1">
              <a:latin typeface="Arial"/>
            </a:endParaRPr>
          </a:p>
          <a:p>
            <a:pPr marL="743040" lvl="1" indent="-285120">
              <a:lnSpc>
                <a:spcPct val="100000"/>
              </a:lnSpc>
              <a:spcBef>
                <a:spcPts val="479"/>
              </a:spcBef>
              <a:buClr>
                <a:srgbClr val="222222"/>
              </a:buClr>
              <a:buFont typeface="Symbol"/>
              <a:buChar char=""/>
              <a:tabLst>
                <a:tab pos="0" algn="l"/>
              </a:tabLst>
            </a:pPr>
            <a:r>
              <a:rPr lang="en-GB" sz="2400" b="0" strike="noStrike" spc="-1">
                <a:solidFill>
                  <a:srgbClr val="222222"/>
                </a:solidFill>
                <a:latin typeface="Arial"/>
              </a:rPr>
              <a:t>Failure to handle errors</a:t>
            </a:r>
            <a:endParaRPr lang="en-GB" sz="2400" b="0" strike="noStrike" spc="-1">
              <a:latin typeface="Arial"/>
            </a:endParaRPr>
          </a:p>
          <a:p>
            <a:pPr marL="743040" lvl="1" indent="-285120">
              <a:lnSpc>
                <a:spcPct val="100000"/>
              </a:lnSpc>
              <a:spcBef>
                <a:spcPts val="479"/>
              </a:spcBef>
              <a:buClr>
                <a:srgbClr val="222222"/>
              </a:buClr>
              <a:buFont typeface="Symbol"/>
              <a:buChar char=""/>
              <a:tabLst>
                <a:tab pos="0" algn="l"/>
              </a:tabLst>
            </a:pPr>
            <a:r>
              <a:rPr lang="en-GB" sz="2400" b="0" strike="noStrike" spc="-1">
                <a:solidFill>
                  <a:srgbClr val="222222"/>
                </a:solidFill>
                <a:latin typeface="Arial"/>
              </a:rPr>
              <a:t>Failure to protect network traffic</a:t>
            </a:r>
            <a:endParaRPr lang="en-GB" sz="2400" b="0" strike="noStrike" spc="-1">
              <a:latin typeface="Arial"/>
            </a:endParaRPr>
          </a:p>
          <a:p>
            <a:pPr marL="743040" lvl="1" indent="-285120">
              <a:lnSpc>
                <a:spcPct val="100000"/>
              </a:lnSpc>
              <a:spcBef>
                <a:spcPts val="479"/>
              </a:spcBef>
              <a:buClr>
                <a:srgbClr val="222222"/>
              </a:buClr>
              <a:buFont typeface="Symbol"/>
              <a:buChar char=""/>
              <a:tabLst>
                <a:tab pos="0" algn="l"/>
              </a:tabLst>
            </a:pPr>
            <a:r>
              <a:rPr lang="en-GB" sz="2400" b="0" strike="noStrike" spc="-1">
                <a:solidFill>
                  <a:srgbClr val="222222"/>
                </a:solidFill>
                <a:latin typeface="Arial"/>
              </a:rPr>
              <a:t>Failure to store and protect data securely</a:t>
            </a:r>
            <a:endParaRPr lang="en-GB" sz="2400" b="0" strike="noStrike" spc="-1">
              <a:latin typeface="Arial"/>
            </a:endParaRPr>
          </a:p>
          <a:p>
            <a:pPr marL="743040" lvl="1" indent="-285120">
              <a:lnSpc>
                <a:spcPct val="100000"/>
              </a:lnSpc>
              <a:spcBef>
                <a:spcPts val="479"/>
              </a:spcBef>
              <a:buClr>
                <a:srgbClr val="222222"/>
              </a:buClr>
              <a:buFont typeface="Symbol"/>
              <a:buChar char=""/>
              <a:tabLst>
                <a:tab pos="0" algn="l"/>
              </a:tabLst>
            </a:pPr>
            <a:r>
              <a:rPr lang="en-GB" sz="2400" b="0" strike="noStrike" spc="-1">
                <a:solidFill>
                  <a:srgbClr val="222222"/>
                </a:solidFill>
                <a:latin typeface="Arial"/>
              </a:rPr>
              <a:t>Failure to use cryptographically strong random numbers</a:t>
            </a:r>
            <a:endParaRPr lang="en-GB" sz="2400" b="0" strike="noStrike" spc="-1">
              <a:latin typeface="Arial"/>
            </a:endParaRPr>
          </a:p>
          <a:p>
            <a:pPr marL="743040" lvl="1" indent="-285120">
              <a:lnSpc>
                <a:spcPct val="100000"/>
              </a:lnSpc>
              <a:spcBef>
                <a:spcPts val="479"/>
              </a:spcBef>
              <a:buClr>
                <a:srgbClr val="222222"/>
              </a:buClr>
              <a:buFont typeface="Symbol"/>
              <a:buChar char=""/>
              <a:tabLst>
                <a:tab pos="0" algn="l"/>
              </a:tabLst>
            </a:pPr>
            <a:r>
              <a:rPr lang="en-GB" sz="2400" b="0" strike="noStrike" spc="-1">
                <a:solidFill>
                  <a:srgbClr val="222222"/>
                </a:solidFill>
                <a:latin typeface="Arial"/>
              </a:rPr>
              <a:t>Format string problems</a:t>
            </a:r>
            <a:endParaRPr lang="en-GB" sz="2400" b="0" strike="noStrike" spc="-1">
              <a:latin typeface="Arial"/>
            </a:endParaRPr>
          </a:p>
          <a:p>
            <a:pPr marL="743040" lvl="1" indent="-285120">
              <a:lnSpc>
                <a:spcPct val="100000"/>
              </a:lnSpc>
              <a:spcBef>
                <a:spcPts val="479"/>
              </a:spcBef>
              <a:buClr>
                <a:srgbClr val="222222"/>
              </a:buClr>
              <a:buFont typeface="Symbol"/>
              <a:buChar char=""/>
              <a:tabLst>
                <a:tab pos="0" algn="l"/>
              </a:tabLst>
            </a:pPr>
            <a:r>
              <a:rPr lang="en-GB" sz="2400" b="0" strike="noStrike" spc="-1">
                <a:solidFill>
                  <a:srgbClr val="222222"/>
                </a:solidFill>
                <a:latin typeface="Arial"/>
              </a:rPr>
              <a:t>Neglecting change control</a:t>
            </a:r>
            <a:endParaRPr lang="en-GB" sz="2400" b="0" strike="noStrike" spc="-1">
              <a:latin typeface="Arial"/>
            </a:endParaRPr>
          </a:p>
          <a:p>
            <a:pPr>
              <a:lnSpc>
                <a:spcPct val="100000"/>
              </a:lnSpc>
              <a:spcBef>
                <a:spcPts val="479"/>
              </a:spcBef>
              <a:tabLst>
                <a:tab pos="0" algn="l"/>
              </a:tabLst>
            </a:pPr>
            <a:endParaRPr lang="en-GB" sz="2400" b="0" strike="noStrike" spc="-1">
              <a:latin typeface="Arial"/>
            </a:endParaRPr>
          </a:p>
          <a:p>
            <a:pPr>
              <a:lnSpc>
                <a:spcPct val="100000"/>
              </a:lnSpc>
              <a:tabLst>
                <a:tab pos="0" algn="l"/>
              </a:tabLst>
            </a:pPr>
            <a:endParaRPr lang="en-GB" sz="2400" b="0" strike="noStrike" spc="-1">
              <a:latin typeface="Arial"/>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1" name="CustomShape 1"/>
          <p:cNvSpPr/>
          <p:nvPr/>
        </p:nvSpPr>
        <p:spPr>
          <a:xfrm>
            <a:off x="5308920" y="6730920"/>
            <a:ext cx="4060800" cy="353520"/>
          </a:xfrm>
          <a:prstGeom prst="rect">
            <a:avLst/>
          </a:prstGeom>
          <a:noFill/>
          <a:ln w="0">
            <a:noFill/>
          </a:ln>
        </p:spPr>
        <p:style>
          <a:lnRef idx="0">
            <a:scrgbClr r="0" g="0" b="0"/>
          </a:lnRef>
          <a:fillRef idx="0">
            <a:scrgbClr r="0" g="0" b="0"/>
          </a:fillRef>
          <a:effectRef idx="0">
            <a:scrgbClr r="0" g="0" b="0"/>
          </a:effectRef>
          <a:fontRef idx="minor"/>
        </p:style>
        <p:txBody>
          <a:bodyPr lIns="93960" tIns="47160" rIns="93960" bIns="47160" anchor="b">
            <a:noAutofit/>
          </a:bodyPr>
          <a:lstStyle/>
          <a:p>
            <a:pPr algn="r">
              <a:lnSpc>
                <a:spcPct val="100000"/>
              </a:lnSpc>
              <a:tabLst>
                <a:tab pos="765000" algn="l"/>
                <a:tab pos="1530360" algn="l"/>
                <a:tab pos="2295360" algn="l"/>
                <a:tab pos="3060720" algn="l"/>
              </a:tabLst>
            </a:pPr>
            <a:fld id="{9213E10F-6EA1-4236-8202-95A1752858BD}" type="slidenum">
              <a:rPr lang="en-GB" sz="1200" b="0" strike="noStrike" spc="-1">
                <a:solidFill>
                  <a:srgbClr val="000000"/>
                </a:solidFill>
                <a:latin typeface="Times New Roman"/>
              </a:rPr>
              <a:t>57</a:t>
            </a:fld>
            <a:endParaRPr lang="en-GB" sz="1200" b="0" strike="noStrike" spc="-1">
              <a:latin typeface="Arial"/>
            </a:endParaRPr>
          </a:p>
        </p:txBody>
      </p:sp>
      <p:sp>
        <p:nvSpPr>
          <p:cNvPr id="352" name="CustomShape 2"/>
          <p:cNvSpPr/>
          <p:nvPr/>
        </p:nvSpPr>
        <p:spPr>
          <a:xfrm>
            <a:off x="1219320" y="720720"/>
            <a:ext cx="4876200" cy="3599640"/>
          </a:xfrm>
          <a:prstGeom prst="rect">
            <a:avLst/>
          </a:prstGeom>
          <a:solidFill>
            <a:srgbClr val="FFFFFF"/>
          </a:solidFill>
          <a:ln w="9525">
            <a:solidFill>
              <a:srgbClr val="000000"/>
            </a:solidFill>
            <a:miter/>
          </a:ln>
        </p:spPr>
        <p:style>
          <a:lnRef idx="0">
            <a:scrgbClr r="0" g="0" b="0"/>
          </a:lnRef>
          <a:fillRef idx="0">
            <a:scrgbClr r="0" g="0" b="0"/>
          </a:fillRef>
          <a:effectRef idx="0">
            <a:scrgbClr r="0" g="0" b="0"/>
          </a:effectRef>
          <a:fontRef idx="minor"/>
        </p:style>
      </p:sp>
      <p:sp>
        <p:nvSpPr>
          <p:cNvPr id="353" name="PlaceHolder 3"/>
          <p:cNvSpPr>
            <a:spLocks noGrp="1"/>
          </p:cNvSpPr>
          <p:nvPr>
            <p:ph type="body"/>
          </p:nvPr>
        </p:nvSpPr>
        <p:spPr>
          <a:xfrm>
            <a:off x="974880" y="4560840"/>
            <a:ext cx="5365080" cy="4318920"/>
          </a:xfrm>
          <a:prstGeom prst="rect">
            <a:avLst/>
          </a:prstGeom>
        </p:spPr>
        <p:txBody>
          <a:bodyPr lIns="93960" tIns="47160" rIns="93960" bIns="47160">
            <a:normAutofit/>
          </a:bodyPr>
          <a:lstStyle/>
          <a:p>
            <a:pPr marL="216000" indent="-215640">
              <a:lnSpc>
                <a:spcPct val="100000"/>
              </a:lnSpc>
              <a:tabLst>
                <a:tab pos="0" algn="l"/>
              </a:tabLst>
            </a:pPr>
            <a:r>
              <a:rPr lang="en-US" sz="2000" b="1" strike="noStrike" spc="-1">
                <a:latin typeface="Arial"/>
              </a:rPr>
              <a:t>Deadly Sins in Software Security</a:t>
            </a:r>
            <a:endParaRPr lang="en-GB" sz="2000" b="0" strike="noStrike" spc="-1">
              <a:latin typeface="Arial"/>
            </a:endParaRPr>
          </a:p>
          <a:p>
            <a:pPr marL="343080" indent="-342360">
              <a:lnSpc>
                <a:spcPct val="100000"/>
              </a:lnSpc>
              <a:spcBef>
                <a:spcPts val="519"/>
              </a:spcBef>
              <a:buClr>
                <a:srgbClr val="222222"/>
              </a:buClr>
              <a:buFont typeface="Symbol"/>
              <a:buChar char=""/>
              <a:tabLst>
                <a:tab pos="0" algn="l"/>
              </a:tabLst>
            </a:pPr>
            <a:r>
              <a:rPr lang="en-GB" sz="2600" b="0" strike="noStrike" spc="-1">
                <a:solidFill>
                  <a:srgbClr val="222222"/>
                </a:solidFill>
                <a:latin typeface="Arial"/>
              </a:rPr>
              <a:t>Common failures in software development:</a:t>
            </a:r>
            <a:endParaRPr lang="en-GB" sz="2600" b="0" strike="noStrike" spc="-1">
              <a:latin typeface="Arial"/>
            </a:endParaRPr>
          </a:p>
          <a:p>
            <a:pPr marL="743040" lvl="1" indent="-285120">
              <a:lnSpc>
                <a:spcPct val="100000"/>
              </a:lnSpc>
              <a:spcBef>
                <a:spcPts val="479"/>
              </a:spcBef>
              <a:buClr>
                <a:srgbClr val="222222"/>
              </a:buClr>
              <a:buFont typeface="Symbol"/>
              <a:buChar char=""/>
              <a:tabLst>
                <a:tab pos="0" algn="l"/>
              </a:tabLst>
            </a:pPr>
            <a:r>
              <a:rPr lang="en-GB" sz="2400" b="0" strike="noStrike" spc="-1">
                <a:solidFill>
                  <a:srgbClr val="222222"/>
                </a:solidFill>
                <a:latin typeface="Arial"/>
              </a:rPr>
              <a:t>Improper file access</a:t>
            </a:r>
            <a:endParaRPr lang="en-GB" sz="2400" b="0" strike="noStrike" spc="-1">
              <a:latin typeface="Arial"/>
            </a:endParaRPr>
          </a:p>
          <a:p>
            <a:pPr marL="743040" lvl="1" indent="-285120">
              <a:lnSpc>
                <a:spcPct val="100000"/>
              </a:lnSpc>
              <a:spcBef>
                <a:spcPts val="479"/>
              </a:spcBef>
              <a:buClr>
                <a:srgbClr val="222222"/>
              </a:buClr>
              <a:buFont typeface="Symbol"/>
              <a:buChar char=""/>
              <a:tabLst>
                <a:tab pos="0" algn="l"/>
              </a:tabLst>
            </a:pPr>
            <a:r>
              <a:rPr lang="en-GB" sz="2400" b="0" strike="noStrike" spc="-1">
                <a:solidFill>
                  <a:srgbClr val="222222"/>
                </a:solidFill>
                <a:latin typeface="Arial"/>
              </a:rPr>
              <a:t>Improper use of SSL</a:t>
            </a:r>
            <a:endParaRPr lang="en-GB" sz="2400" b="0" strike="noStrike" spc="-1">
              <a:latin typeface="Arial"/>
            </a:endParaRPr>
          </a:p>
          <a:p>
            <a:pPr marL="743040" lvl="1" indent="-285120">
              <a:lnSpc>
                <a:spcPct val="100000"/>
              </a:lnSpc>
              <a:spcBef>
                <a:spcPts val="479"/>
              </a:spcBef>
              <a:buClr>
                <a:srgbClr val="222222"/>
              </a:buClr>
              <a:buFont typeface="Symbol"/>
              <a:buChar char=""/>
              <a:tabLst>
                <a:tab pos="0" algn="l"/>
              </a:tabLst>
            </a:pPr>
            <a:r>
              <a:rPr lang="en-GB" sz="2400" b="0" strike="noStrike" spc="-1">
                <a:solidFill>
                  <a:srgbClr val="222222"/>
                </a:solidFill>
                <a:latin typeface="Arial"/>
              </a:rPr>
              <a:t>Information leakage</a:t>
            </a:r>
            <a:endParaRPr lang="en-GB" sz="2400" b="0" strike="noStrike" spc="-1">
              <a:latin typeface="Arial"/>
            </a:endParaRPr>
          </a:p>
          <a:p>
            <a:pPr marL="743040" lvl="1" indent="-285120">
              <a:lnSpc>
                <a:spcPct val="100000"/>
              </a:lnSpc>
              <a:spcBef>
                <a:spcPts val="479"/>
              </a:spcBef>
              <a:buClr>
                <a:srgbClr val="222222"/>
              </a:buClr>
              <a:buFont typeface="Symbol"/>
              <a:buChar char=""/>
              <a:tabLst>
                <a:tab pos="0" algn="l"/>
              </a:tabLst>
            </a:pPr>
            <a:r>
              <a:rPr lang="en-GB" sz="2400" b="0" strike="noStrike" spc="-1">
                <a:solidFill>
                  <a:srgbClr val="222222"/>
                </a:solidFill>
                <a:latin typeface="Arial"/>
              </a:rPr>
              <a:t>Integer bugs (overflows/underflows)‏</a:t>
            </a:r>
            <a:endParaRPr lang="en-GB" sz="2400" b="0" strike="noStrike" spc="-1">
              <a:latin typeface="Arial"/>
            </a:endParaRPr>
          </a:p>
          <a:p>
            <a:pPr marL="743040" lvl="1" indent="-285120">
              <a:lnSpc>
                <a:spcPct val="100000"/>
              </a:lnSpc>
              <a:spcBef>
                <a:spcPts val="479"/>
              </a:spcBef>
              <a:buClr>
                <a:srgbClr val="222222"/>
              </a:buClr>
              <a:buFont typeface="Symbol"/>
              <a:buChar char=""/>
              <a:tabLst>
                <a:tab pos="0" algn="l"/>
              </a:tabLst>
            </a:pPr>
            <a:r>
              <a:rPr lang="en-GB" sz="2400" b="0" strike="noStrike" spc="-1">
                <a:solidFill>
                  <a:srgbClr val="222222"/>
                </a:solidFill>
                <a:latin typeface="Arial"/>
              </a:rPr>
              <a:t>Race conditions</a:t>
            </a:r>
            <a:endParaRPr lang="en-GB" sz="2400" b="0" strike="noStrike" spc="-1">
              <a:latin typeface="Arial"/>
            </a:endParaRPr>
          </a:p>
          <a:p>
            <a:pPr marL="743040" lvl="1" indent="-285120">
              <a:lnSpc>
                <a:spcPct val="100000"/>
              </a:lnSpc>
              <a:spcBef>
                <a:spcPts val="479"/>
              </a:spcBef>
              <a:buClr>
                <a:srgbClr val="222222"/>
              </a:buClr>
              <a:buFont typeface="Symbol"/>
              <a:buChar char=""/>
              <a:tabLst>
                <a:tab pos="0" algn="l"/>
              </a:tabLst>
            </a:pPr>
            <a:r>
              <a:rPr lang="en-GB" sz="2400" b="0" strike="noStrike" spc="-1">
                <a:solidFill>
                  <a:srgbClr val="222222"/>
                </a:solidFill>
                <a:latin typeface="Arial"/>
              </a:rPr>
              <a:t>SQL injection</a:t>
            </a:r>
            <a:endParaRPr lang="en-GB" sz="2400" b="0" strike="noStrike" spc="-1">
              <a:latin typeface="Arial"/>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4" name="CustomShape 1"/>
          <p:cNvSpPr/>
          <p:nvPr/>
        </p:nvSpPr>
        <p:spPr>
          <a:xfrm>
            <a:off x="5308920" y="6730920"/>
            <a:ext cx="4060800" cy="353520"/>
          </a:xfrm>
          <a:prstGeom prst="rect">
            <a:avLst/>
          </a:prstGeom>
          <a:noFill/>
          <a:ln w="0">
            <a:noFill/>
          </a:ln>
        </p:spPr>
        <p:style>
          <a:lnRef idx="0">
            <a:scrgbClr r="0" g="0" b="0"/>
          </a:lnRef>
          <a:fillRef idx="0">
            <a:scrgbClr r="0" g="0" b="0"/>
          </a:fillRef>
          <a:effectRef idx="0">
            <a:scrgbClr r="0" g="0" b="0"/>
          </a:effectRef>
          <a:fontRef idx="minor"/>
        </p:style>
        <p:txBody>
          <a:bodyPr lIns="93960" tIns="47160" rIns="93960" bIns="47160" anchor="b">
            <a:noAutofit/>
          </a:bodyPr>
          <a:lstStyle/>
          <a:p>
            <a:pPr algn="r">
              <a:lnSpc>
                <a:spcPct val="100000"/>
              </a:lnSpc>
              <a:tabLst>
                <a:tab pos="765000" algn="l"/>
                <a:tab pos="1530360" algn="l"/>
                <a:tab pos="2295360" algn="l"/>
                <a:tab pos="3060720" algn="l"/>
              </a:tabLst>
            </a:pPr>
            <a:fld id="{BFC4AEC8-A3D4-4F52-940A-58F5B11141D2}" type="slidenum">
              <a:rPr lang="en-GB" sz="1200" b="0" strike="noStrike" spc="-1">
                <a:solidFill>
                  <a:srgbClr val="000000"/>
                </a:solidFill>
                <a:latin typeface="Times New Roman"/>
              </a:rPr>
              <a:t>58</a:t>
            </a:fld>
            <a:endParaRPr lang="en-GB" sz="1200" b="0" strike="noStrike" spc="-1">
              <a:latin typeface="Arial"/>
            </a:endParaRPr>
          </a:p>
        </p:txBody>
      </p:sp>
      <p:sp>
        <p:nvSpPr>
          <p:cNvPr id="355" name="CustomShape 2"/>
          <p:cNvSpPr/>
          <p:nvPr/>
        </p:nvSpPr>
        <p:spPr>
          <a:xfrm>
            <a:off x="1219320" y="720720"/>
            <a:ext cx="4876200" cy="3599640"/>
          </a:xfrm>
          <a:prstGeom prst="rect">
            <a:avLst/>
          </a:prstGeom>
          <a:solidFill>
            <a:srgbClr val="FFFFFF"/>
          </a:solidFill>
          <a:ln w="9525">
            <a:solidFill>
              <a:srgbClr val="000000"/>
            </a:solidFill>
            <a:miter/>
          </a:ln>
        </p:spPr>
        <p:style>
          <a:lnRef idx="0">
            <a:scrgbClr r="0" g="0" b="0"/>
          </a:lnRef>
          <a:fillRef idx="0">
            <a:scrgbClr r="0" g="0" b="0"/>
          </a:fillRef>
          <a:effectRef idx="0">
            <a:scrgbClr r="0" g="0" b="0"/>
          </a:effectRef>
          <a:fontRef idx="minor"/>
        </p:style>
      </p:sp>
      <p:sp>
        <p:nvSpPr>
          <p:cNvPr id="356" name="PlaceHolder 3"/>
          <p:cNvSpPr>
            <a:spLocks noGrp="1"/>
          </p:cNvSpPr>
          <p:nvPr>
            <p:ph type="body"/>
          </p:nvPr>
        </p:nvSpPr>
        <p:spPr>
          <a:xfrm>
            <a:off x="974880" y="4560840"/>
            <a:ext cx="5365080" cy="4318920"/>
          </a:xfrm>
          <a:prstGeom prst="rect">
            <a:avLst/>
          </a:prstGeom>
        </p:spPr>
        <p:txBody>
          <a:bodyPr lIns="93960" tIns="47160" rIns="93960" bIns="47160">
            <a:normAutofit lnSpcReduction="10000"/>
          </a:bodyPr>
          <a:lstStyle/>
          <a:p>
            <a:pPr marL="216000" indent="-215640">
              <a:lnSpc>
                <a:spcPct val="100000"/>
              </a:lnSpc>
              <a:tabLst>
                <a:tab pos="0" algn="l"/>
              </a:tabLst>
            </a:pPr>
            <a:r>
              <a:rPr lang="en-US" sz="2000" b="1" strike="noStrike" spc="-1">
                <a:latin typeface="Arial"/>
              </a:rPr>
              <a:t>Deadly Sins in Software Security</a:t>
            </a:r>
            <a:endParaRPr lang="en-GB" sz="2000" b="0" strike="noStrike" spc="-1">
              <a:latin typeface="Arial"/>
            </a:endParaRPr>
          </a:p>
          <a:p>
            <a:pPr marL="343080" indent="-342360">
              <a:lnSpc>
                <a:spcPct val="100000"/>
              </a:lnSpc>
              <a:spcBef>
                <a:spcPts val="519"/>
              </a:spcBef>
              <a:buClr>
                <a:srgbClr val="222222"/>
              </a:buClr>
              <a:buFont typeface="Symbol"/>
              <a:buChar char=""/>
              <a:tabLst>
                <a:tab pos="0" algn="l"/>
              </a:tabLst>
            </a:pPr>
            <a:r>
              <a:rPr lang="en-GB" sz="2600" b="0" strike="noStrike" spc="-1">
                <a:solidFill>
                  <a:srgbClr val="222222"/>
                </a:solidFill>
                <a:latin typeface="Arial"/>
              </a:rPr>
              <a:t>Problem areas in software development (cont’d.):</a:t>
            </a:r>
            <a:endParaRPr lang="en-GB" sz="2600" b="0" strike="noStrike" spc="-1">
              <a:latin typeface="Arial"/>
            </a:endParaRPr>
          </a:p>
          <a:p>
            <a:pPr marL="743040" lvl="1" indent="-285120">
              <a:lnSpc>
                <a:spcPct val="100000"/>
              </a:lnSpc>
              <a:spcBef>
                <a:spcPts val="479"/>
              </a:spcBef>
              <a:buClr>
                <a:srgbClr val="222222"/>
              </a:buClr>
              <a:buFont typeface="Symbol"/>
              <a:buChar char=""/>
              <a:tabLst>
                <a:tab pos="0" algn="l"/>
              </a:tabLst>
            </a:pPr>
            <a:r>
              <a:rPr lang="en-GB" sz="2400" b="0" strike="noStrike" spc="-1">
                <a:solidFill>
                  <a:srgbClr val="222222"/>
                </a:solidFill>
                <a:latin typeface="Arial"/>
              </a:rPr>
              <a:t>Trusting network address resolution</a:t>
            </a:r>
            <a:endParaRPr lang="en-GB" sz="2400" b="0" strike="noStrike" spc="-1">
              <a:latin typeface="Arial"/>
            </a:endParaRPr>
          </a:p>
          <a:p>
            <a:pPr marL="743040" lvl="1" indent="-285120">
              <a:lnSpc>
                <a:spcPct val="100000"/>
              </a:lnSpc>
              <a:spcBef>
                <a:spcPts val="479"/>
              </a:spcBef>
              <a:buClr>
                <a:srgbClr val="222222"/>
              </a:buClr>
              <a:buFont typeface="Symbol"/>
              <a:buChar char=""/>
              <a:tabLst>
                <a:tab pos="0" algn="l"/>
              </a:tabLst>
            </a:pPr>
            <a:r>
              <a:rPr lang="en-GB" sz="2400" b="0" strike="noStrike" spc="-1">
                <a:solidFill>
                  <a:srgbClr val="222222"/>
                </a:solidFill>
                <a:latin typeface="Arial"/>
              </a:rPr>
              <a:t>Unauthenticated key exchange</a:t>
            </a:r>
            <a:endParaRPr lang="en-GB" sz="2400" b="0" strike="noStrike" spc="-1">
              <a:latin typeface="Arial"/>
            </a:endParaRPr>
          </a:p>
          <a:p>
            <a:pPr marL="743040" lvl="1" indent="-285120">
              <a:lnSpc>
                <a:spcPct val="100000"/>
              </a:lnSpc>
              <a:spcBef>
                <a:spcPts val="479"/>
              </a:spcBef>
              <a:buClr>
                <a:srgbClr val="222222"/>
              </a:buClr>
              <a:buFont typeface="Symbol"/>
              <a:buChar char=""/>
              <a:tabLst>
                <a:tab pos="0" algn="l"/>
              </a:tabLst>
            </a:pPr>
            <a:r>
              <a:rPr lang="en-GB" sz="2400" b="0" strike="noStrike" spc="-1">
                <a:solidFill>
                  <a:srgbClr val="222222"/>
                </a:solidFill>
                <a:latin typeface="Arial"/>
              </a:rPr>
              <a:t>Use of magic URLs and hidden forms</a:t>
            </a:r>
            <a:endParaRPr lang="en-GB" sz="2400" b="0" strike="noStrike" spc="-1">
              <a:latin typeface="Arial"/>
            </a:endParaRPr>
          </a:p>
          <a:p>
            <a:pPr marL="743040" lvl="1" indent="-285120">
              <a:lnSpc>
                <a:spcPct val="100000"/>
              </a:lnSpc>
              <a:spcBef>
                <a:spcPts val="479"/>
              </a:spcBef>
              <a:buClr>
                <a:srgbClr val="222222"/>
              </a:buClr>
              <a:buFont typeface="Symbol"/>
              <a:buChar char=""/>
              <a:tabLst>
                <a:tab pos="0" algn="l"/>
              </a:tabLst>
            </a:pPr>
            <a:r>
              <a:rPr lang="en-GB" sz="2400" b="0" strike="noStrike" spc="-1">
                <a:solidFill>
                  <a:srgbClr val="222222"/>
                </a:solidFill>
                <a:latin typeface="Arial"/>
              </a:rPr>
              <a:t>Use of weak password-based systems</a:t>
            </a:r>
            <a:endParaRPr lang="en-GB" sz="2400" b="0" strike="noStrike" spc="-1">
              <a:latin typeface="Arial"/>
            </a:endParaRPr>
          </a:p>
          <a:p>
            <a:pPr marL="743040" lvl="1" indent="-285120">
              <a:lnSpc>
                <a:spcPct val="100000"/>
              </a:lnSpc>
              <a:spcBef>
                <a:spcPts val="479"/>
              </a:spcBef>
              <a:buClr>
                <a:srgbClr val="222222"/>
              </a:buClr>
              <a:buFont typeface="Symbol"/>
              <a:buChar char=""/>
              <a:tabLst>
                <a:tab pos="0" algn="l"/>
              </a:tabLst>
            </a:pPr>
            <a:r>
              <a:rPr lang="en-GB" sz="2400" b="0" strike="noStrike" spc="-1">
                <a:solidFill>
                  <a:srgbClr val="222222"/>
                </a:solidFill>
                <a:latin typeface="Arial"/>
              </a:rPr>
              <a:t>Poor usability</a:t>
            </a:r>
            <a:endParaRPr lang="en-GB" sz="2400" b="0" strike="noStrike" spc="-1">
              <a:latin typeface="Arial"/>
            </a:endParaRPr>
          </a:p>
          <a:p>
            <a:pPr>
              <a:lnSpc>
                <a:spcPct val="100000"/>
              </a:lnSpc>
              <a:tabLst>
                <a:tab pos="0" algn="l"/>
              </a:tabLst>
            </a:pPr>
            <a:endParaRPr lang="en-GB" sz="2400" b="0" strike="noStrike" spc="-1">
              <a:latin typeface="Arial"/>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7" name="CustomShape 1"/>
          <p:cNvSpPr/>
          <p:nvPr/>
        </p:nvSpPr>
        <p:spPr>
          <a:xfrm>
            <a:off x="5308920" y="6730920"/>
            <a:ext cx="4060800" cy="353520"/>
          </a:xfrm>
          <a:prstGeom prst="rect">
            <a:avLst/>
          </a:prstGeom>
          <a:noFill/>
          <a:ln w="0">
            <a:noFill/>
          </a:ln>
        </p:spPr>
        <p:style>
          <a:lnRef idx="0">
            <a:scrgbClr r="0" g="0" b="0"/>
          </a:lnRef>
          <a:fillRef idx="0">
            <a:scrgbClr r="0" g="0" b="0"/>
          </a:fillRef>
          <a:effectRef idx="0">
            <a:scrgbClr r="0" g="0" b="0"/>
          </a:effectRef>
          <a:fontRef idx="minor"/>
        </p:style>
        <p:txBody>
          <a:bodyPr lIns="93960" tIns="47160" rIns="93960" bIns="47160" anchor="b">
            <a:noAutofit/>
          </a:bodyPr>
          <a:lstStyle/>
          <a:p>
            <a:pPr algn="r">
              <a:lnSpc>
                <a:spcPct val="100000"/>
              </a:lnSpc>
              <a:tabLst>
                <a:tab pos="765000" algn="l"/>
                <a:tab pos="1530360" algn="l"/>
                <a:tab pos="2295360" algn="l"/>
                <a:tab pos="3060720" algn="l"/>
              </a:tabLst>
            </a:pPr>
            <a:fld id="{435C723D-70A7-45FF-869C-2591A2494DA6}" type="slidenum">
              <a:rPr lang="en-GB" sz="1200" b="0" strike="noStrike" spc="-1">
                <a:solidFill>
                  <a:srgbClr val="000000"/>
                </a:solidFill>
                <a:latin typeface="Times New Roman"/>
              </a:rPr>
              <a:t>59</a:t>
            </a:fld>
            <a:endParaRPr lang="en-GB" sz="1200" b="0" strike="noStrike" spc="-1">
              <a:latin typeface="Arial"/>
            </a:endParaRPr>
          </a:p>
        </p:txBody>
      </p:sp>
      <p:sp>
        <p:nvSpPr>
          <p:cNvPr id="358" name="CustomShape 2"/>
          <p:cNvSpPr/>
          <p:nvPr/>
        </p:nvSpPr>
        <p:spPr>
          <a:xfrm>
            <a:off x="1219320" y="720720"/>
            <a:ext cx="4876200" cy="3599640"/>
          </a:xfrm>
          <a:prstGeom prst="rect">
            <a:avLst/>
          </a:prstGeom>
          <a:solidFill>
            <a:srgbClr val="FFFFFF"/>
          </a:solidFill>
          <a:ln w="9525">
            <a:solidFill>
              <a:srgbClr val="000000"/>
            </a:solidFill>
            <a:miter/>
          </a:ln>
        </p:spPr>
        <p:style>
          <a:lnRef idx="0">
            <a:scrgbClr r="0" g="0" b="0"/>
          </a:lnRef>
          <a:fillRef idx="0">
            <a:scrgbClr r="0" g="0" b="0"/>
          </a:fillRef>
          <a:effectRef idx="0">
            <a:scrgbClr r="0" g="0" b="0"/>
          </a:effectRef>
          <a:fontRef idx="minor"/>
        </p:style>
      </p:sp>
      <p:sp>
        <p:nvSpPr>
          <p:cNvPr id="359" name="PlaceHolder 3"/>
          <p:cNvSpPr>
            <a:spLocks noGrp="1"/>
          </p:cNvSpPr>
          <p:nvPr>
            <p:ph type="body"/>
          </p:nvPr>
        </p:nvSpPr>
        <p:spPr>
          <a:xfrm>
            <a:off x="974880" y="4560840"/>
            <a:ext cx="5365080" cy="4318920"/>
          </a:xfrm>
          <a:prstGeom prst="rect">
            <a:avLst/>
          </a:prstGeom>
        </p:spPr>
        <p:txBody>
          <a:bodyPr lIns="93960" tIns="47160" rIns="93960" bIns="47160">
            <a:normAutofit fontScale="76000" lnSpcReduction="10000"/>
          </a:bodyPr>
          <a:lstStyle/>
          <a:p>
            <a:pPr marL="216000" indent="-215640">
              <a:lnSpc>
                <a:spcPct val="100000"/>
              </a:lnSpc>
              <a:spcBef>
                <a:spcPts val="451"/>
              </a:spcBef>
              <a:tabLst>
                <a:tab pos="0" algn="l"/>
              </a:tabLst>
            </a:pPr>
            <a:r>
              <a:rPr lang="en-GB" sz="2800" b="1" strike="noStrike" spc="-1">
                <a:latin typeface="Arial"/>
              </a:rPr>
              <a:t>Technological Obsolescence </a:t>
            </a:r>
            <a:endParaRPr lang="en-GB" sz="2800" b="0" strike="noStrike" spc="-1">
              <a:latin typeface="Arial"/>
            </a:endParaRPr>
          </a:p>
          <a:p>
            <a:pPr marL="216000" indent="-215640">
              <a:lnSpc>
                <a:spcPct val="100000"/>
              </a:lnSpc>
              <a:spcBef>
                <a:spcPts val="451"/>
              </a:spcBef>
              <a:tabLst>
                <a:tab pos="0" algn="l"/>
              </a:tabLst>
            </a:pPr>
            <a:r>
              <a:rPr lang="en-GB" sz="2800" b="0" strike="noStrike" spc="-1">
                <a:latin typeface="Arial"/>
              </a:rPr>
              <a:t>When the infrastructure becomes antiquated or outdated, it leads to unreliable and untrustworthy systems. </a:t>
            </a:r>
          </a:p>
          <a:p>
            <a:pPr marL="216000" indent="-215640">
              <a:lnSpc>
                <a:spcPct val="100000"/>
              </a:lnSpc>
              <a:spcBef>
                <a:spcPts val="451"/>
              </a:spcBef>
              <a:tabLst>
                <a:tab pos="0" algn="l"/>
              </a:tabLst>
            </a:pPr>
            <a:r>
              <a:rPr lang="en-GB" sz="2800" b="0" strike="noStrike" spc="-1">
                <a:latin typeface="Arial"/>
              </a:rPr>
              <a:t>Management must recognize that when technology becomes outdated, there is a risk of loss of data integrity to threats and attacks. </a:t>
            </a:r>
          </a:p>
          <a:p>
            <a:pPr marL="216000" indent="-215640">
              <a:lnSpc>
                <a:spcPct val="100000"/>
              </a:lnSpc>
              <a:spcBef>
                <a:spcPts val="451"/>
              </a:spcBef>
              <a:tabLst>
                <a:tab pos="0" algn="l"/>
              </a:tabLst>
            </a:pPr>
            <a:r>
              <a:rPr lang="en-GB" sz="2800" b="0" strike="noStrike" spc="-1">
                <a:latin typeface="Arial"/>
              </a:rPr>
              <a:t>Ideally, proper planning by management should prevent the risks from technology obsolesce, but when obsolescence is identified, management must take immediate action. </a:t>
            </a:r>
          </a:p>
          <a:p>
            <a:pPr marL="216000" indent="-215640">
              <a:lnSpc>
                <a:spcPct val="100000"/>
              </a:lnSpc>
              <a:spcBef>
                <a:spcPts val="451"/>
              </a:spcBef>
              <a:tabLst>
                <a:tab pos="0" algn="l"/>
              </a:tabLst>
            </a:pPr>
            <a:endParaRPr lang="en-GB" sz="2800" b="0" strike="noStrike" spc="-1">
              <a:latin typeface="Arial"/>
            </a:endParaRPr>
          </a:p>
          <a:p>
            <a:pPr marL="216000" indent="-215640">
              <a:lnSpc>
                <a:spcPct val="100000"/>
              </a:lnSpc>
              <a:spcBef>
                <a:spcPts val="451"/>
              </a:spcBef>
              <a:tabLst>
                <a:tab pos="0" algn="l"/>
              </a:tabLst>
            </a:pPr>
            <a:endParaRPr lang="en-GB" sz="2800" b="0" strike="noStrike" spc="-1">
              <a:latin typeface="Arial"/>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0" name="CustomShape 1"/>
          <p:cNvSpPr/>
          <p:nvPr/>
        </p:nvSpPr>
        <p:spPr>
          <a:xfrm>
            <a:off x="5308920" y="6730920"/>
            <a:ext cx="4060800" cy="353520"/>
          </a:xfrm>
          <a:prstGeom prst="rect">
            <a:avLst/>
          </a:prstGeom>
          <a:noFill/>
          <a:ln w="0">
            <a:noFill/>
          </a:ln>
        </p:spPr>
        <p:style>
          <a:lnRef idx="0">
            <a:scrgbClr r="0" g="0" b="0"/>
          </a:lnRef>
          <a:fillRef idx="0">
            <a:scrgbClr r="0" g="0" b="0"/>
          </a:fillRef>
          <a:effectRef idx="0">
            <a:scrgbClr r="0" g="0" b="0"/>
          </a:effectRef>
          <a:fontRef idx="minor"/>
        </p:style>
        <p:txBody>
          <a:bodyPr lIns="93960" tIns="47160" rIns="93960" bIns="47160" anchor="b">
            <a:noAutofit/>
          </a:bodyPr>
          <a:lstStyle/>
          <a:p>
            <a:pPr algn="r">
              <a:lnSpc>
                <a:spcPct val="100000"/>
              </a:lnSpc>
              <a:tabLst>
                <a:tab pos="765000" algn="l"/>
                <a:tab pos="1530360" algn="l"/>
                <a:tab pos="2295360" algn="l"/>
                <a:tab pos="3060720" algn="l"/>
              </a:tabLst>
            </a:pPr>
            <a:fld id="{F8382661-8156-4C5B-A7AD-410FCB8D2A4A}" type="slidenum">
              <a:rPr lang="en-GB" sz="1200" b="0" strike="noStrike" spc="-1">
                <a:solidFill>
                  <a:srgbClr val="000000"/>
                </a:solidFill>
                <a:latin typeface="Times New Roman"/>
              </a:rPr>
              <a:t>60</a:t>
            </a:fld>
            <a:endParaRPr lang="en-GB" sz="1200" b="0" strike="noStrike" spc="-1">
              <a:latin typeface="Arial"/>
            </a:endParaRPr>
          </a:p>
        </p:txBody>
      </p:sp>
      <p:sp>
        <p:nvSpPr>
          <p:cNvPr id="361" name="CustomShape 2"/>
          <p:cNvSpPr/>
          <p:nvPr/>
        </p:nvSpPr>
        <p:spPr>
          <a:xfrm>
            <a:off x="1219320" y="720720"/>
            <a:ext cx="4876200" cy="3599640"/>
          </a:xfrm>
          <a:prstGeom prst="rect">
            <a:avLst/>
          </a:prstGeom>
          <a:solidFill>
            <a:srgbClr val="FFFFFF"/>
          </a:solidFill>
          <a:ln w="9525">
            <a:solidFill>
              <a:srgbClr val="000000"/>
            </a:solidFill>
            <a:miter/>
          </a:ln>
        </p:spPr>
        <p:style>
          <a:lnRef idx="0">
            <a:scrgbClr r="0" g="0" b="0"/>
          </a:lnRef>
          <a:fillRef idx="0">
            <a:scrgbClr r="0" g="0" b="0"/>
          </a:fillRef>
          <a:effectRef idx="0">
            <a:scrgbClr r="0" g="0" b="0"/>
          </a:effectRef>
          <a:fontRef idx="minor"/>
        </p:style>
      </p:sp>
      <p:sp>
        <p:nvSpPr>
          <p:cNvPr id="362" name="PlaceHolder 3"/>
          <p:cNvSpPr>
            <a:spLocks noGrp="1"/>
          </p:cNvSpPr>
          <p:nvPr>
            <p:ph type="body"/>
          </p:nvPr>
        </p:nvSpPr>
        <p:spPr>
          <a:xfrm>
            <a:off x="974880" y="4560840"/>
            <a:ext cx="5365080" cy="4318920"/>
          </a:xfrm>
          <a:prstGeom prst="rect">
            <a:avLst/>
          </a:prstGeom>
        </p:spPr>
        <p:txBody>
          <a:bodyPr lIns="93960" tIns="47160" rIns="93960" bIns="47160">
            <a:normAutofit fontScale="71500" lnSpcReduction="10000"/>
          </a:bodyPr>
          <a:lstStyle/>
          <a:p>
            <a:pPr marL="216000" indent="-215640">
              <a:lnSpc>
                <a:spcPct val="100000"/>
              </a:lnSpc>
              <a:spcBef>
                <a:spcPts val="451"/>
              </a:spcBef>
              <a:tabLst>
                <a:tab pos="0" algn="l"/>
              </a:tabLst>
            </a:pPr>
            <a:r>
              <a:rPr lang="en-GB" sz="2800" b="1" strike="noStrike" spc="-1">
                <a:latin typeface="Arial"/>
              </a:rPr>
              <a:t>Deliberate Acts of Theft</a:t>
            </a:r>
            <a:endParaRPr lang="en-GB" sz="2800" b="0" strike="noStrike" spc="-1">
              <a:latin typeface="Arial"/>
            </a:endParaRPr>
          </a:p>
          <a:p>
            <a:pPr marL="216000" indent="-215640">
              <a:lnSpc>
                <a:spcPct val="100000"/>
              </a:lnSpc>
              <a:spcBef>
                <a:spcPts val="451"/>
              </a:spcBef>
              <a:tabLst>
                <a:tab pos="0" algn="l"/>
              </a:tabLst>
            </a:pPr>
            <a:r>
              <a:rPr lang="en-GB" sz="2800" b="0" strike="noStrike" spc="-1">
                <a:latin typeface="Arial"/>
              </a:rPr>
              <a:t>Theft is the illegal taking of another’s property. Within an organization, that property can be physical, electronic, or intellectual. </a:t>
            </a:r>
          </a:p>
          <a:p>
            <a:pPr marL="216000" indent="-215640">
              <a:lnSpc>
                <a:spcPct val="100000"/>
              </a:lnSpc>
              <a:spcBef>
                <a:spcPts val="451"/>
              </a:spcBef>
              <a:tabLst>
                <a:tab pos="0" algn="l"/>
              </a:tabLst>
            </a:pPr>
            <a:r>
              <a:rPr lang="en-GB" sz="2800" b="0" strike="noStrike" spc="-1">
                <a:latin typeface="Arial"/>
              </a:rPr>
              <a:t>The value of information suffers when it is copied and taken away without the owner’s knowledge. </a:t>
            </a:r>
          </a:p>
          <a:p>
            <a:pPr marL="216000" indent="-215640">
              <a:lnSpc>
                <a:spcPct val="100000"/>
              </a:lnSpc>
              <a:spcBef>
                <a:spcPts val="451"/>
              </a:spcBef>
              <a:tabLst>
                <a:tab pos="0" algn="l"/>
              </a:tabLst>
            </a:pPr>
            <a:r>
              <a:rPr lang="en-GB" sz="2800" b="0" strike="noStrike" spc="-1">
                <a:latin typeface="Arial"/>
              </a:rPr>
              <a:t>Physical theft can be controlled quite easily. A wide variety of measures can be used from simple locked doors to trained security personnel and the installation of alarm systems. </a:t>
            </a:r>
          </a:p>
          <a:p>
            <a:pPr marL="216000" indent="-215640">
              <a:lnSpc>
                <a:spcPct val="100000"/>
              </a:lnSpc>
              <a:spcBef>
                <a:spcPts val="451"/>
              </a:spcBef>
              <a:tabLst>
                <a:tab pos="0" algn="l"/>
              </a:tabLst>
            </a:pPr>
            <a:r>
              <a:rPr lang="en-GB" sz="2800" b="0" strike="noStrike" spc="-1">
                <a:latin typeface="Arial"/>
              </a:rPr>
              <a:t>Electronic theft, however, is a more complex problem to manage and control.  Organizations may not even know it has occurred.   </a:t>
            </a:r>
          </a:p>
          <a:p>
            <a:pPr marL="216000" indent="-215640">
              <a:lnSpc>
                <a:spcPct val="100000"/>
              </a:lnSpc>
              <a:spcBef>
                <a:spcPts val="451"/>
              </a:spcBef>
              <a:tabLst>
                <a:tab pos="0" algn="l"/>
              </a:tabLst>
            </a:pPr>
            <a:endParaRPr lang="en-GB" sz="2800" b="0" strike="noStrike" spc="-1">
              <a:latin typeface="Arial"/>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3" name="CustomShape 1"/>
          <p:cNvSpPr/>
          <p:nvPr/>
        </p:nvSpPr>
        <p:spPr>
          <a:xfrm>
            <a:off x="5308920" y="6730920"/>
            <a:ext cx="4060800" cy="353520"/>
          </a:xfrm>
          <a:prstGeom prst="rect">
            <a:avLst/>
          </a:prstGeom>
          <a:noFill/>
          <a:ln w="0">
            <a:noFill/>
          </a:ln>
        </p:spPr>
        <p:style>
          <a:lnRef idx="0">
            <a:scrgbClr r="0" g="0" b="0"/>
          </a:lnRef>
          <a:fillRef idx="0">
            <a:scrgbClr r="0" g="0" b="0"/>
          </a:fillRef>
          <a:effectRef idx="0">
            <a:scrgbClr r="0" g="0" b="0"/>
          </a:effectRef>
          <a:fontRef idx="minor"/>
        </p:style>
        <p:txBody>
          <a:bodyPr lIns="93960" tIns="47160" rIns="93960" bIns="47160" anchor="b">
            <a:noAutofit/>
          </a:bodyPr>
          <a:lstStyle/>
          <a:p>
            <a:pPr algn="r">
              <a:lnSpc>
                <a:spcPct val="100000"/>
              </a:lnSpc>
              <a:tabLst>
                <a:tab pos="765000" algn="l"/>
                <a:tab pos="1530360" algn="l"/>
                <a:tab pos="2295360" algn="l"/>
                <a:tab pos="3060720" algn="l"/>
              </a:tabLst>
            </a:pPr>
            <a:fld id="{C0657F34-1D7D-4B95-A20A-CDBE7E90B7C7}" type="slidenum">
              <a:rPr lang="en-GB" sz="1200" b="0" strike="noStrike" spc="-1">
                <a:solidFill>
                  <a:srgbClr val="000000"/>
                </a:solidFill>
                <a:latin typeface="Times New Roman"/>
              </a:rPr>
              <a:t>62</a:t>
            </a:fld>
            <a:endParaRPr lang="en-GB" sz="1200" b="0" strike="noStrike" spc="-1">
              <a:latin typeface="Arial"/>
            </a:endParaRPr>
          </a:p>
        </p:txBody>
      </p:sp>
      <p:sp>
        <p:nvSpPr>
          <p:cNvPr id="364" name="CustomShape 2"/>
          <p:cNvSpPr/>
          <p:nvPr/>
        </p:nvSpPr>
        <p:spPr>
          <a:xfrm>
            <a:off x="1219320" y="720720"/>
            <a:ext cx="4876200" cy="3599640"/>
          </a:xfrm>
          <a:prstGeom prst="rect">
            <a:avLst/>
          </a:prstGeom>
          <a:solidFill>
            <a:srgbClr val="FFFFFF"/>
          </a:solidFill>
          <a:ln w="9525">
            <a:solidFill>
              <a:srgbClr val="000000"/>
            </a:solidFill>
            <a:miter/>
          </a:ln>
        </p:spPr>
        <p:style>
          <a:lnRef idx="0">
            <a:scrgbClr r="0" g="0" b="0"/>
          </a:lnRef>
          <a:fillRef idx="0">
            <a:scrgbClr r="0" g="0" b="0"/>
          </a:fillRef>
          <a:effectRef idx="0">
            <a:scrgbClr r="0" g="0" b="0"/>
          </a:effectRef>
          <a:fontRef idx="minor"/>
        </p:style>
      </p:sp>
      <p:sp>
        <p:nvSpPr>
          <p:cNvPr id="365" name="PlaceHolder 3"/>
          <p:cNvSpPr>
            <a:spLocks noGrp="1"/>
          </p:cNvSpPr>
          <p:nvPr>
            <p:ph type="body"/>
          </p:nvPr>
        </p:nvSpPr>
        <p:spPr>
          <a:xfrm>
            <a:off x="974880" y="4560840"/>
            <a:ext cx="5365080" cy="4318920"/>
          </a:xfrm>
          <a:prstGeom prst="rect">
            <a:avLst/>
          </a:prstGeom>
        </p:spPr>
        <p:txBody>
          <a:bodyPr lIns="93960" tIns="47160" rIns="93960" bIns="47160">
            <a:normAutofit/>
          </a:bodyPr>
          <a:lstStyle/>
          <a:p>
            <a:endParaRPr lang="en-GB" sz="2000" b="0" strike="noStrike" spc="-1">
              <a:latin typeface="Arial"/>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6" name="CustomShape 1"/>
          <p:cNvSpPr/>
          <p:nvPr/>
        </p:nvSpPr>
        <p:spPr>
          <a:xfrm>
            <a:off x="5308920" y="6730920"/>
            <a:ext cx="4060800" cy="353520"/>
          </a:xfrm>
          <a:prstGeom prst="rect">
            <a:avLst/>
          </a:prstGeom>
          <a:noFill/>
          <a:ln w="0">
            <a:noFill/>
          </a:ln>
        </p:spPr>
        <p:style>
          <a:lnRef idx="0">
            <a:scrgbClr r="0" g="0" b="0"/>
          </a:lnRef>
          <a:fillRef idx="0">
            <a:scrgbClr r="0" g="0" b="0"/>
          </a:fillRef>
          <a:effectRef idx="0">
            <a:scrgbClr r="0" g="0" b="0"/>
          </a:effectRef>
          <a:fontRef idx="minor"/>
        </p:style>
        <p:txBody>
          <a:bodyPr lIns="93960" tIns="47160" rIns="93960" bIns="47160" anchor="b">
            <a:noAutofit/>
          </a:bodyPr>
          <a:lstStyle/>
          <a:p>
            <a:pPr algn="r">
              <a:lnSpc>
                <a:spcPct val="100000"/>
              </a:lnSpc>
              <a:tabLst>
                <a:tab pos="765000" algn="l"/>
                <a:tab pos="1530360" algn="l"/>
                <a:tab pos="2295360" algn="l"/>
                <a:tab pos="3060720" algn="l"/>
              </a:tabLst>
            </a:pPr>
            <a:fld id="{32FC861A-AAFF-4CAB-81D3-2C38669A8387}" type="slidenum">
              <a:rPr lang="en-GB" sz="1200" b="0" strike="noStrike" spc="-1">
                <a:solidFill>
                  <a:srgbClr val="000000"/>
                </a:solidFill>
                <a:latin typeface="Times New Roman"/>
              </a:rPr>
              <a:t>63</a:t>
            </a:fld>
            <a:endParaRPr lang="en-GB" sz="1200" b="0" strike="noStrike" spc="-1">
              <a:latin typeface="Arial"/>
            </a:endParaRPr>
          </a:p>
        </p:txBody>
      </p:sp>
      <p:sp>
        <p:nvSpPr>
          <p:cNvPr id="367" name="CustomShape 2"/>
          <p:cNvSpPr/>
          <p:nvPr/>
        </p:nvSpPr>
        <p:spPr>
          <a:xfrm>
            <a:off x="1219320" y="720720"/>
            <a:ext cx="4876200" cy="3599640"/>
          </a:xfrm>
          <a:prstGeom prst="rect">
            <a:avLst/>
          </a:prstGeom>
          <a:solidFill>
            <a:srgbClr val="FFFFFF"/>
          </a:solidFill>
          <a:ln w="9525">
            <a:solidFill>
              <a:srgbClr val="000000"/>
            </a:solidFill>
            <a:miter/>
          </a:ln>
        </p:spPr>
        <p:style>
          <a:lnRef idx="0">
            <a:scrgbClr r="0" g="0" b="0"/>
          </a:lnRef>
          <a:fillRef idx="0">
            <a:scrgbClr r="0" g="0" b="0"/>
          </a:fillRef>
          <a:effectRef idx="0">
            <a:scrgbClr r="0" g="0" b="0"/>
          </a:effectRef>
          <a:fontRef idx="minor"/>
        </p:style>
      </p:sp>
      <p:sp>
        <p:nvSpPr>
          <p:cNvPr id="368" name="PlaceHolder 3"/>
          <p:cNvSpPr>
            <a:spLocks noGrp="1"/>
          </p:cNvSpPr>
          <p:nvPr>
            <p:ph type="body"/>
          </p:nvPr>
        </p:nvSpPr>
        <p:spPr>
          <a:xfrm>
            <a:off x="974880" y="4560840"/>
            <a:ext cx="5365080" cy="4318920"/>
          </a:xfrm>
          <a:prstGeom prst="rect">
            <a:avLst/>
          </a:prstGeom>
        </p:spPr>
        <p:txBody>
          <a:bodyPr lIns="93960" tIns="47160" rIns="93960" bIns="47160">
            <a:normAutofit/>
          </a:bodyPr>
          <a:lstStyle/>
          <a:p>
            <a:endParaRPr lang="en-GB" sz="2000" b="0" strike="noStrike" spc="-1">
              <a:latin typeface="Arial"/>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9" name="CustomShape 1"/>
          <p:cNvSpPr/>
          <p:nvPr/>
        </p:nvSpPr>
        <p:spPr>
          <a:xfrm>
            <a:off x="5308920" y="6730920"/>
            <a:ext cx="4060800" cy="353520"/>
          </a:xfrm>
          <a:prstGeom prst="rect">
            <a:avLst/>
          </a:prstGeom>
          <a:noFill/>
          <a:ln w="0">
            <a:noFill/>
          </a:ln>
        </p:spPr>
        <p:style>
          <a:lnRef idx="0">
            <a:scrgbClr r="0" g="0" b="0"/>
          </a:lnRef>
          <a:fillRef idx="0">
            <a:scrgbClr r="0" g="0" b="0"/>
          </a:fillRef>
          <a:effectRef idx="0">
            <a:scrgbClr r="0" g="0" b="0"/>
          </a:effectRef>
          <a:fontRef idx="minor"/>
        </p:style>
        <p:txBody>
          <a:bodyPr lIns="93960" tIns="47160" rIns="93960" bIns="47160" anchor="b">
            <a:noAutofit/>
          </a:bodyPr>
          <a:lstStyle/>
          <a:p>
            <a:pPr algn="r">
              <a:lnSpc>
                <a:spcPct val="100000"/>
              </a:lnSpc>
              <a:tabLst>
                <a:tab pos="765000" algn="l"/>
                <a:tab pos="1530360" algn="l"/>
                <a:tab pos="2295360" algn="l"/>
                <a:tab pos="3060720" algn="l"/>
              </a:tabLst>
            </a:pPr>
            <a:fld id="{DCF93350-4A3A-4561-8AFB-6015719D3DE9}" type="slidenum">
              <a:rPr lang="en-GB" sz="1200" b="0" strike="noStrike" spc="-1">
                <a:solidFill>
                  <a:srgbClr val="000000"/>
                </a:solidFill>
                <a:latin typeface="Times New Roman"/>
              </a:rPr>
              <a:t>64</a:t>
            </a:fld>
            <a:endParaRPr lang="en-GB" sz="1200" b="0" strike="noStrike" spc="-1">
              <a:latin typeface="Arial"/>
            </a:endParaRPr>
          </a:p>
        </p:txBody>
      </p:sp>
      <p:sp>
        <p:nvSpPr>
          <p:cNvPr id="370" name="CustomShape 2"/>
          <p:cNvSpPr/>
          <p:nvPr/>
        </p:nvSpPr>
        <p:spPr>
          <a:xfrm>
            <a:off x="1219320" y="720720"/>
            <a:ext cx="4876200" cy="3599640"/>
          </a:xfrm>
          <a:prstGeom prst="rect">
            <a:avLst/>
          </a:prstGeom>
          <a:solidFill>
            <a:srgbClr val="FFFFFF"/>
          </a:solidFill>
          <a:ln w="9525">
            <a:solidFill>
              <a:srgbClr val="000000"/>
            </a:solidFill>
            <a:miter/>
          </a:ln>
        </p:spPr>
        <p:style>
          <a:lnRef idx="0">
            <a:scrgbClr r="0" g="0" b="0"/>
          </a:lnRef>
          <a:fillRef idx="0">
            <a:scrgbClr r="0" g="0" b="0"/>
          </a:fillRef>
          <a:effectRef idx="0">
            <a:scrgbClr r="0" g="0" b="0"/>
          </a:effectRef>
          <a:fontRef idx="minor"/>
        </p:style>
      </p:sp>
      <p:sp>
        <p:nvSpPr>
          <p:cNvPr id="371" name="PlaceHolder 3"/>
          <p:cNvSpPr>
            <a:spLocks noGrp="1"/>
          </p:cNvSpPr>
          <p:nvPr>
            <p:ph type="body"/>
          </p:nvPr>
        </p:nvSpPr>
        <p:spPr>
          <a:xfrm>
            <a:off x="974880" y="4560840"/>
            <a:ext cx="5365080" cy="4318920"/>
          </a:xfrm>
          <a:prstGeom prst="rect">
            <a:avLst/>
          </a:prstGeom>
        </p:spPr>
        <p:txBody>
          <a:bodyPr lIns="93960" tIns="47160" rIns="93960" bIns="47160">
            <a:normAutofit/>
          </a:bodyPr>
          <a:lstStyle/>
          <a:p>
            <a:endParaRPr lang="en-GB" sz="2000" b="0" strike="noStrike" spc="-1">
              <a:latin typeface="Arial"/>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2" name="CustomShape 1"/>
          <p:cNvSpPr/>
          <p:nvPr/>
        </p:nvSpPr>
        <p:spPr>
          <a:xfrm>
            <a:off x="5308920" y="6730920"/>
            <a:ext cx="4060800" cy="353520"/>
          </a:xfrm>
          <a:prstGeom prst="rect">
            <a:avLst/>
          </a:prstGeom>
          <a:noFill/>
          <a:ln w="0">
            <a:noFill/>
          </a:ln>
        </p:spPr>
        <p:style>
          <a:lnRef idx="0">
            <a:scrgbClr r="0" g="0" b="0"/>
          </a:lnRef>
          <a:fillRef idx="0">
            <a:scrgbClr r="0" g="0" b="0"/>
          </a:fillRef>
          <a:effectRef idx="0">
            <a:scrgbClr r="0" g="0" b="0"/>
          </a:effectRef>
          <a:fontRef idx="minor"/>
        </p:style>
        <p:txBody>
          <a:bodyPr lIns="93960" tIns="47160" rIns="93960" bIns="47160" anchor="b">
            <a:noAutofit/>
          </a:bodyPr>
          <a:lstStyle/>
          <a:p>
            <a:pPr algn="r">
              <a:lnSpc>
                <a:spcPct val="100000"/>
              </a:lnSpc>
              <a:tabLst>
                <a:tab pos="765000" algn="l"/>
                <a:tab pos="1530360" algn="l"/>
                <a:tab pos="2295360" algn="l"/>
                <a:tab pos="3060720" algn="l"/>
              </a:tabLst>
            </a:pPr>
            <a:fld id="{C1CD4107-6F6D-44F6-B1FC-1896C79EB925}" type="slidenum">
              <a:rPr lang="en-GB" sz="1200" b="0" strike="noStrike" spc="-1">
                <a:solidFill>
                  <a:srgbClr val="000000"/>
                </a:solidFill>
                <a:latin typeface="Times New Roman"/>
              </a:rPr>
              <a:t>65</a:t>
            </a:fld>
            <a:endParaRPr lang="en-GB" sz="1200" b="0" strike="noStrike" spc="-1">
              <a:latin typeface="Arial"/>
            </a:endParaRPr>
          </a:p>
        </p:txBody>
      </p:sp>
      <p:sp>
        <p:nvSpPr>
          <p:cNvPr id="373" name="CustomShape 2"/>
          <p:cNvSpPr/>
          <p:nvPr/>
        </p:nvSpPr>
        <p:spPr>
          <a:xfrm>
            <a:off x="1219320" y="720720"/>
            <a:ext cx="4876200" cy="3599640"/>
          </a:xfrm>
          <a:prstGeom prst="rect">
            <a:avLst/>
          </a:prstGeom>
          <a:solidFill>
            <a:srgbClr val="FFFFFF"/>
          </a:solidFill>
          <a:ln w="9525">
            <a:solidFill>
              <a:srgbClr val="000000"/>
            </a:solidFill>
            <a:miter/>
          </a:ln>
        </p:spPr>
        <p:style>
          <a:lnRef idx="0">
            <a:scrgbClr r="0" g="0" b="0"/>
          </a:lnRef>
          <a:fillRef idx="0">
            <a:scrgbClr r="0" g="0" b="0"/>
          </a:fillRef>
          <a:effectRef idx="0">
            <a:scrgbClr r="0" g="0" b="0"/>
          </a:effectRef>
          <a:fontRef idx="minor"/>
        </p:style>
      </p:sp>
      <p:sp>
        <p:nvSpPr>
          <p:cNvPr id="374" name="PlaceHolder 3"/>
          <p:cNvSpPr>
            <a:spLocks noGrp="1"/>
          </p:cNvSpPr>
          <p:nvPr>
            <p:ph type="body"/>
          </p:nvPr>
        </p:nvSpPr>
        <p:spPr>
          <a:xfrm>
            <a:off x="974880" y="4560840"/>
            <a:ext cx="5365080" cy="4318920"/>
          </a:xfrm>
          <a:prstGeom prst="rect">
            <a:avLst/>
          </a:prstGeom>
        </p:spPr>
        <p:txBody>
          <a:bodyPr lIns="93960" tIns="47160" rIns="93960" bIns="47160">
            <a:normAutofit/>
          </a:bodyPr>
          <a:lstStyle/>
          <a:p>
            <a:endParaRPr lang="en-GB" sz="2000" b="0" strike="noStrike" spc="-1">
              <a:latin typeface="Arial"/>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5" name="CustomShape 1"/>
          <p:cNvSpPr/>
          <p:nvPr/>
        </p:nvSpPr>
        <p:spPr>
          <a:xfrm>
            <a:off x="5308920" y="6730920"/>
            <a:ext cx="4060800" cy="353520"/>
          </a:xfrm>
          <a:prstGeom prst="rect">
            <a:avLst/>
          </a:prstGeom>
          <a:noFill/>
          <a:ln w="0">
            <a:noFill/>
          </a:ln>
        </p:spPr>
        <p:style>
          <a:lnRef idx="0">
            <a:scrgbClr r="0" g="0" b="0"/>
          </a:lnRef>
          <a:fillRef idx="0">
            <a:scrgbClr r="0" g="0" b="0"/>
          </a:fillRef>
          <a:effectRef idx="0">
            <a:scrgbClr r="0" g="0" b="0"/>
          </a:effectRef>
          <a:fontRef idx="minor"/>
        </p:style>
        <p:txBody>
          <a:bodyPr lIns="93960" tIns="47160" rIns="93960" bIns="47160" anchor="b">
            <a:noAutofit/>
          </a:bodyPr>
          <a:lstStyle/>
          <a:p>
            <a:pPr algn="r">
              <a:lnSpc>
                <a:spcPct val="100000"/>
              </a:lnSpc>
              <a:tabLst>
                <a:tab pos="765000" algn="l"/>
                <a:tab pos="1530360" algn="l"/>
                <a:tab pos="2295360" algn="l"/>
                <a:tab pos="3060720" algn="l"/>
              </a:tabLst>
            </a:pPr>
            <a:fld id="{FA19E4C7-B4BC-412A-82F4-479FFACC5A7A}" type="slidenum">
              <a:rPr lang="en-GB" sz="1200" b="0" strike="noStrike" spc="-1">
                <a:solidFill>
                  <a:srgbClr val="000000"/>
                </a:solidFill>
                <a:latin typeface="Times New Roman"/>
              </a:rPr>
              <a:t>66</a:t>
            </a:fld>
            <a:endParaRPr lang="en-GB" sz="1200" b="0" strike="noStrike" spc="-1">
              <a:latin typeface="Arial"/>
            </a:endParaRPr>
          </a:p>
        </p:txBody>
      </p:sp>
      <p:sp>
        <p:nvSpPr>
          <p:cNvPr id="376" name="CustomShape 2"/>
          <p:cNvSpPr/>
          <p:nvPr/>
        </p:nvSpPr>
        <p:spPr>
          <a:xfrm>
            <a:off x="1219320" y="720720"/>
            <a:ext cx="4876200" cy="3599640"/>
          </a:xfrm>
          <a:prstGeom prst="rect">
            <a:avLst/>
          </a:prstGeom>
          <a:solidFill>
            <a:srgbClr val="FFFFFF"/>
          </a:solidFill>
          <a:ln w="9525">
            <a:solidFill>
              <a:srgbClr val="000000"/>
            </a:solidFill>
            <a:miter/>
          </a:ln>
        </p:spPr>
        <p:style>
          <a:lnRef idx="0">
            <a:scrgbClr r="0" g="0" b="0"/>
          </a:lnRef>
          <a:fillRef idx="0">
            <a:scrgbClr r="0" g="0" b="0"/>
          </a:fillRef>
          <a:effectRef idx="0">
            <a:scrgbClr r="0" g="0" b="0"/>
          </a:effectRef>
          <a:fontRef idx="minor"/>
        </p:style>
      </p:sp>
      <p:sp>
        <p:nvSpPr>
          <p:cNvPr id="377" name="PlaceHolder 3"/>
          <p:cNvSpPr>
            <a:spLocks noGrp="1"/>
          </p:cNvSpPr>
          <p:nvPr>
            <p:ph type="body"/>
          </p:nvPr>
        </p:nvSpPr>
        <p:spPr>
          <a:xfrm>
            <a:off x="974880" y="4560840"/>
            <a:ext cx="5365080" cy="4318920"/>
          </a:xfrm>
          <a:prstGeom prst="rect">
            <a:avLst/>
          </a:prstGeom>
        </p:spPr>
        <p:txBody>
          <a:bodyPr lIns="93960" tIns="47160" rIns="93960" bIns="47160">
            <a:normAutofit/>
          </a:bodyPr>
          <a:lstStyle/>
          <a:p>
            <a:endParaRPr lang="en-GB" sz="2000" b="0" strike="noStrike" spc="-1">
              <a:latin typeface="Arial"/>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2"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3" name="PlaceHolder 2"/>
          <p:cNvSpPr>
            <a:spLocks noGrp="1"/>
          </p:cNvSpPr>
          <p:nvPr>
            <p:ph type="subTitle"/>
          </p:nvPr>
        </p:nvSpPr>
        <p:spPr>
          <a:xfrm>
            <a:off x="457200" y="1604520"/>
            <a:ext cx="8229240" cy="3977280"/>
          </a:xfrm>
          <a:prstGeom prst="rect">
            <a:avLst/>
          </a:prstGeom>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4"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5" name="PlaceHolder 2"/>
          <p:cNvSpPr>
            <a:spLocks noGrp="1"/>
          </p:cNvSpPr>
          <p:nvPr>
            <p:ph type="body"/>
          </p:nvPr>
        </p:nvSpPr>
        <p:spPr>
          <a:xfrm>
            <a:off x="457200" y="1604520"/>
            <a:ext cx="8229240" cy="39772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6"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7" name="PlaceHolder 2"/>
          <p:cNvSpPr>
            <a:spLocks noGrp="1"/>
          </p:cNvSpPr>
          <p:nvPr>
            <p:ph type="body"/>
          </p:nvPr>
        </p:nvSpPr>
        <p:spPr>
          <a:xfrm>
            <a:off x="457200" y="1604520"/>
            <a:ext cx="4015800" cy="3977280"/>
          </a:xfrm>
          <a:prstGeom prst="rect">
            <a:avLst/>
          </a:prstGeom>
        </p:spPr>
        <p:txBody>
          <a:bodyPr lIns="0" tIns="0" rIns="0" bIns="0">
            <a:normAutofit/>
          </a:bodyPr>
          <a:lstStyle/>
          <a:p>
            <a:endParaRPr lang="en-GB" sz="3200" b="0" strike="noStrike" spc="-1">
              <a:latin typeface="Arial"/>
            </a:endParaRPr>
          </a:p>
        </p:txBody>
      </p:sp>
      <p:sp>
        <p:nvSpPr>
          <p:cNvPr id="8" name="PlaceHolder 3"/>
          <p:cNvSpPr>
            <a:spLocks noGrp="1"/>
          </p:cNvSpPr>
          <p:nvPr>
            <p:ph type="body"/>
          </p:nvPr>
        </p:nvSpPr>
        <p:spPr>
          <a:xfrm>
            <a:off x="4674240" y="1604520"/>
            <a:ext cx="4015800" cy="39772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10" name="PlaceHolder 1"/>
          <p:cNvSpPr>
            <a:spLocks noGrp="1"/>
          </p:cNvSpPr>
          <p:nvPr>
            <p:ph type="subTitle"/>
          </p:nvPr>
        </p:nvSpPr>
        <p:spPr>
          <a:xfrm>
            <a:off x="457200" y="273600"/>
            <a:ext cx="8229240" cy="5307840"/>
          </a:xfrm>
          <a:prstGeom prst="rect">
            <a:avLst/>
          </a:prstGeom>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11"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12"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13" name="PlaceHolder 3"/>
          <p:cNvSpPr>
            <a:spLocks noGrp="1"/>
          </p:cNvSpPr>
          <p:nvPr>
            <p:ph type="body"/>
          </p:nvPr>
        </p:nvSpPr>
        <p:spPr>
          <a:xfrm>
            <a:off x="4674240" y="1604520"/>
            <a:ext cx="4015800" cy="3977280"/>
          </a:xfrm>
          <a:prstGeom prst="rect">
            <a:avLst/>
          </a:prstGeom>
        </p:spPr>
        <p:txBody>
          <a:bodyPr lIns="0" tIns="0" rIns="0" bIns="0">
            <a:normAutofit/>
          </a:bodyPr>
          <a:lstStyle/>
          <a:p>
            <a:endParaRPr lang="en-GB" sz="3200" b="0" strike="noStrike" spc="-1">
              <a:latin typeface="Arial"/>
            </a:endParaRPr>
          </a:p>
        </p:txBody>
      </p:sp>
      <p:sp>
        <p:nvSpPr>
          <p:cNvPr id="14" name="PlaceHolder 4"/>
          <p:cNvSpPr>
            <a:spLocks noGrp="1"/>
          </p:cNvSpPr>
          <p:nvPr>
            <p:ph type="body"/>
          </p:nvPr>
        </p:nvSpPr>
        <p:spPr>
          <a:xfrm>
            <a:off x="457200" y="3682080"/>
            <a:ext cx="40158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15"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16" name="PlaceHolder 2"/>
          <p:cNvSpPr>
            <a:spLocks noGrp="1"/>
          </p:cNvSpPr>
          <p:nvPr>
            <p:ph type="body"/>
          </p:nvPr>
        </p:nvSpPr>
        <p:spPr>
          <a:xfrm>
            <a:off x="457200" y="1604520"/>
            <a:ext cx="4015800" cy="3977280"/>
          </a:xfrm>
          <a:prstGeom prst="rect">
            <a:avLst/>
          </a:prstGeom>
        </p:spPr>
        <p:txBody>
          <a:bodyPr lIns="0" tIns="0" rIns="0" bIns="0">
            <a:normAutofit/>
          </a:bodyPr>
          <a:lstStyle/>
          <a:p>
            <a:endParaRPr lang="en-GB" sz="3200" b="0" strike="noStrike" spc="-1">
              <a:latin typeface="Arial"/>
            </a:endParaRPr>
          </a:p>
        </p:txBody>
      </p:sp>
      <p:sp>
        <p:nvSpPr>
          <p:cNvPr id="17"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18" name="PlaceHolder 4"/>
          <p:cNvSpPr>
            <a:spLocks noGrp="1"/>
          </p:cNvSpPr>
          <p:nvPr>
            <p:ph type="body"/>
          </p:nvPr>
        </p:nvSpPr>
        <p:spPr>
          <a:xfrm>
            <a:off x="4674240" y="3682080"/>
            <a:ext cx="40158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19"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20"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21"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22" name="PlaceHolder 4"/>
          <p:cNvSpPr>
            <a:spLocks noGrp="1"/>
          </p:cNvSpPr>
          <p:nvPr>
            <p:ph type="body"/>
          </p:nvPr>
        </p:nvSpPr>
        <p:spPr>
          <a:xfrm>
            <a:off x="457200" y="3682080"/>
            <a:ext cx="822924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23"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24" name="PlaceHolder 2"/>
          <p:cNvSpPr>
            <a:spLocks noGrp="1"/>
          </p:cNvSpPr>
          <p:nvPr>
            <p:ph type="body"/>
          </p:nvPr>
        </p:nvSpPr>
        <p:spPr>
          <a:xfrm>
            <a:off x="457200" y="1604520"/>
            <a:ext cx="8229240" cy="1896840"/>
          </a:xfrm>
          <a:prstGeom prst="rect">
            <a:avLst/>
          </a:prstGeom>
        </p:spPr>
        <p:txBody>
          <a:bodyPr lIns="0" tIns="0" rIns="0" bIns="0">
            <a:normAutofit/>
          </a:bodyPr>
          <a:lstStyle/>
          <a:p>
            <a:endParaRPr lang="en-GB" sz="3200" b="0" strike="noStrike" spc="-1">
              <a:latin typeface="Arial"/>
            </a:endParaRPr>
          </a:p>
        </p:txBody>
      </p:sp>
      <p:sp>
        <p:nvSpPr>
          <p:cNvPr id="25" name="PlaceHolder 3"/>
          <p:cNvSpPr>
            <a:spLocks noGrp="1"/>
          </p:cNvSpPr>
          <p:nvPr>
            <p:ph type="body"/>
          </p:nvPr>
        </p:nvSpPr>
        <p:spPr>
          <a:xfrm>
            <a:off x="457200" y="3682080"/>
            <a:ext cx="822924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26"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27"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28"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29" name="PlaceHolder 4"/>
          <p:cNvSpPr>
            <a:spLocks noGrp="1"/>
          </p:cNvSpPr>
          <p:nvPr>
            <p:ph type="body"/>
          </p:nvPr>
        </p:nvSpPr>
        <p:spPr>
          <a:xfrm>
            <a:off x="457200" y="3682080"/>
            <a:ext cx="4015800" cy="1896840"/>
          </a:xfrm>
          <a:prstGeom prst="rect">
            <a:avLst/>
          </a:prstGeom>
        </p:spPr>
        <p:txBody>
          <a:bodyPr lIns="0" tIns="0" rIns="0" bIns="0">
            <a:normAutofit/>
          </a:bodyPr>
          <a:lstStyle/>
          <a:p>
            <a:endParaRPr lang="en-GB" sz="3200" b="0" strike="noStrike" spc="-1">
              <a:latin typeface="Arial"/>
            </a:endParaRPr>
          </a:p>
        </p:txBody>
      </p:sp>
      <p:sp>
        <p:nvSpPr>
          <p:cNvPr id="30" name="PlaceHolder 5"/>
          <p:cNvSpPr>
            <a:spLocks noGrp="1"/>
          </p:cNvSpPr>
          <p:nvPr>
            <p:ph type="body"/>
          </p:nvPr>
        </p:nvSpPr>
        <p:spPr>
          <a:xfrm>
            <a:off x="4674240" y="3682080"/>
            <a:ext cx="40158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31"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32" name="PlaceHolder 2"/>
          <p:cNvSpPr>
            <a:spLocks noGrp="1"/>
          </p:cNvSpPr>
          <p:nvPr>
            <p:ph type="body"/>
          </p:nvPr>
        </p:nvSpPr>
        <p:spPr>
          <a:xfrm>
            <a:off x="457200" y="1604520"/>
            <a:ext cx="2649600" cy="1896840"/>
          </a:xfrm>
          <a:prstGeom prst="rect">
            <a:avLst/>
          </a:prstGeom>
        </p:spPr>
        <p:txBody>
          <a:bodyPr lIns="0" tIns="0" rIns="0" bIns="0">
            <a:normAutofit/>
          </a:bodyPr>
          <a:lstStyle/>
          <a:p>
            <a:endParaRPr lang="en-GB" sz="3200" b="0" strike="noStrike" spc="-1">
              <a:latin typeface="Arial"/>
            </a:endParaRPr>
          </a:p>
        </p:txBody>
      </p:sp>
      <p:sp>
        <p:nvSpPr>
          <p:cNvPr id="33" name="PlaceHolder 3"/>
          <p:cNvSpPr>
            <a:spLocks noGrp="1"/>
          </p:cNvSpPr>
          <p:nvPr>
            <p:ph type="body"/>
          </p:nvPr>
        </p:nvSpPr>
        <p:spPr>
          <a:xfrm>
            <a:off x="3239640" y="1604520"/>
            <a:ext cx="2649600" cy="1896840"/>
          </a:xfrm>
          <a:prstGeom prst="rect">
            <a:avLst/>
          </a:prstGeom>
        </p:spPr>
        <p:txBody>
          <a:bodyPr lIns="0" tIns="0" rIns="0" bIns="0">
            <a:normAutofit/>
          </a:bodyPr>
          <a:lstStyle/>
          <a:p>
            <a:endParaRPr lang="en-GB" sz="3200" b="0" strike="noStrike" spc="-1">
              <a:latin typeface="Arial"/>
            </a:endParaRPr>
          </a:p>
        </p:txBody>
      </p:sp>
      <p:sp>
        <p:nvSpPr>
          <p:cNvPr id="34" name="PlaceHolder 4"/>
          <p:cNvSpPr>
            <a:spLocks noGrp="1"/>
          </p:cNvSpPr>
          <p:nvPr>
            <p:ph type="body"/>
          </p:nvPr>
        </p:nvSpPr>
        <p:spPr>
          <a:xfrm>
            <a:off x="6022080" y="1604520"/>
            <a:ext cx="2649600" cy="1896840"/>
          </a:xfrm>
          <a:prstGeom prst="rect">
            <a:avLst/>
          </a:prstGeom>
        </p:spPr>
        <p:txBody>
          <a:bodyPr lIns="0" tIns="0" rIns="0" bIns="0">
            <a:normAutofit/>
          </a:bodyPr>
          <a:lstStyle/>
          <a:p>
            <a:endParaRPr lang="en-GB" sz="3200" b="0" strike="noStrike" spc="-1">
              <a:latin typeface="Arial"/>
            </a:endParaRPr>
          </a:p>
        </p:txBody>
      </p:sp>
      <p:sp>
        <p:nvSpPr>
          <p:cNvPr id="35" name="PlaceHolder 5"/>
          <p:cNvSpPr>
            <a:spLocks noGrp="1"/>
          </p:cNvSpPr>
          <p:nvPr>
            <p:ph type="body"/>
          </p:nvPr>
        </p:nvSpPr>
        <p:spPr>
          <a:xfrm>
            <a:off x="457200" y="3682080"/>
            <a:ext cx="2649600" cy="1896840"/>
          </a:xfrm>
          <a:prstGeom prst="rect">
            <a:avLst/>
          </a:prstGeom>
        </p:spPr>
        <p:txBody>
          <a:bodyPr lIns="0" tIns="0" rIns="0" bIns="0">
            <a:normAutofit/>
          </a:bodyPr>
          <a:lstStyle/>
          <a:p>
            <a:endParaRPr lang="en-GB" sz="3200" b="0" strike="noStrike" spc="-1">
              <a:latin typeface="Arial"/>
            </a:endParaRPr>
          </a:p>
        </p:txBody>
      </p:sp>
      <p:sp>
        <p:nvSpPr>
          <p:cNvPr id="36" name="PlaceHolder 6"/>
          <p:cNvSpPr>
            <a:spLocks noGrp="1"/>
          </p:cNvSpPr>
          <p:nvPr>
            <p:ph type="body"/>
          </p:nvPr>
        </p:nvSpPr>
        <p:spPr>
          <a:xfrm>
            <a:off x="3239640" y="3682080"/>
            <a:ext cx="2649600" cy="1896840"/>
          </a:xfrm>
          <a:prstGeom prst="rect">
            <a:avLst/>
          </a:prstGeom>
        </p:spPr>
        <p:txBody>
          <a:bodyPr lIns="0" tIns="0" rIns="0" bIns="0">
            <a:normAutofit/>
          </a:bodyPr>
          <a:lstStyle/>
          <a:p>
            <a:endParaRPr lang="en-GB" sz="3200" b="0" strike="noStrike" spc="-1">
              <a:latin typeface="Arial"/>
            </a:endParaRPr>
          </a:p>
        </p:txBody>
      </p:sp>
      <p:sp>
        <p:nvSpPr>
          <p:cNvPr id="37" name="PlaceHolder 7"/>
          <p:cNvSpPr>
            <a:spLocks noGrp="1"/>
          </p:cNvSpPr>
          <p:nvPr>
            <p:ph type="body"/>
          </p:nvPr>
        </p:nvSpPr>
        <p:spPr>
          <a:xfrm>
            <a:off x="6022080" y="3682080"/>
            <a:ext cx="26496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40"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41" name="PlaceHolder 2"/>
          <p:cNvSpPr>
            <a:spLocks noGrp="1"/>
          </p:cNvSpPr>
          <p:nvPr>
            <p:ph type="subTitle"/>
          </p:nvPr>
        </p:nvSpPr>
        <p:spPr>
          <a:xfrm>
            <a:off x="457200" y="1604520"/>
            <a:ext cx="8229240" cy="3977280"/>
          </a:xfrm>
          <a:prstGeom prst="rect">
            <a:avLst/>
          </a:prstGeom>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42"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43" name="PlaceHolder 2"/>
          <p:cNvSpPr>
            <a:spLocks noGrp="1"/>
          </p:cNvSpPr>
          <p:nvPr>
            <p:ph type="body"/>
          </p:nvPr>
        </p:nvSpPr>
        <p:spPr>
          <a:xfrm>
            <a:off x="457200" y="1604520"/>
            <a:ext cx="8229240" cy="39772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44"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45" name="PlaceHolder 2"/>
          <p:cNvSpPr>
            <a:spLocks noGrp="1"/>
          </p:cNvSpPr>
          <p:nvPr>
            <p:ph type="body"/>
          </p:nvPr>
        </p:nvSpPr>
        <p:spPr>
          <a:xfrm>
            <a:off x="457200" y="1604520"/>
            <a:ext cx="4015800" cy="3977280"/>
          </a:xfrm>
          <a:prstGeom prst="rect">
            <a:avLst/>
          </a:prstGeom>
        </p:spPr>
        <p:txBody>
          <a:bodyPr lIns="0" tIns="0" rIns="0" bIns="0">
            <a:normAutofit/>
          </a:bodyPr>
          <a:lstStyle/>
          <a:p>
            <a:endParaRPr lang="en-GB" sz="3200" b="0" strike="noStrike" spc="-1">
              <a:latin typeface="Arial"/>
            </a:endParaRPr>
          </a:p>
        </p:txBody>
      </p:sp>
      <p:sp>
        <p:nvSpPr>
          <p:cNvPr id="46" name="PlaceHolder 3"/>
          <p:cNvSpPr>
            <a:spLocks noGrp="1"/>
          </p:cNvSpPr>
          <p:nvPr>
            <p:ph type="body"/>
          </p:nvPr>
        </p:nvSpPr>
        <p:spPr>
          <a:xfrm>
            <a:off x="4674240" y="1604520"/>
            <a:ext cx="4015800" cy="39772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47"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48" name="PlaceHolder 1"/>
          <p:cNvSpPr>
            <a:spLocks noGrp="1"/>
          </p:cNvSpPr>
          <p:nvPr>
            <p:ph type="subTitle"/>
          </p:nvPr>
        </p:nvSpPr>
        <p:spPr>
          <a:xfrm>
            <a:off x="457200" y="273600"/>
            <a:ext cx="8229240" cy="5307840"/>
          </a:xfrm>
          <a:prstGeom prst="rect">
            <a:avLst/>
          </a:prstGeom>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49"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50"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51" name="PlaceHolder 3"/>
          <p:cNvSpPr>
            <a:spLocks noGrp="1"/>
          </p:cNvSpPr>
          <p:nvPr>
            <p:ph type="body"/>
          </p:nvPr>
        </p:nvSpPr>
        <p:spPr>
          <a:xfrm>
            <a:off x="4674240" y="1604520"/>
            <a:ext cx="4015800" cy="3977280"/>
          </a:xfrm>
          <a:prstGeom prst="rect">
            <a:avLst/>
          </a:prstGeom>
        </p:spPr>
        <p:txBody>
          <a:bodyPr lIns="0" tIns="0" rIns="0" bIns="0">
            <a:normAutofit/>
          </a:bodyPr>
          <a:lstStyle/>
          <a:p>
            <a:endParaRPr lang="en-GB" sz="3200" b="0" strike="noStrike" spc="-1">
              <a:latin typeface="Arial"/>
            </a:endParaRPr>
          </a:p>
        </p:txBody>
      </p:sp>
      <p:sp>
        <p:nvSpPr>
          <p:cNvPr id="52" name="PlaceHolder 4"/>
          <p:cNvSpPr>
            <a:spLocks noGrp="1"/>
          </p:cNvSpPr>
          <p:nvPr>
            <p:ph type="body"/>
          </p:nvPr>
        </p:nvSpPr>
        <p:spPr>
          <a:xfrm>
            <a:off x="457200" y="3682080"/>
            <a:ext cx="40158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53"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54" name="PlaceHolder 2"/>
          <p:cNvSpPr>
            <a:spLocks noGrp="1"/>
          </p:cNvSpPr>
          <p:nvPr>
            <p:ph type="body"/>
          </p:nvPr>
        </p:nvSpPr>
        <p:spPr>
          <a:xfrm>
            <a:off x="457200" y="1604520"/>
            <a:ext cx="4015800" cy="3977280"/>
          </a:xfrm>
          <a:prstGeom prst="rect">
            <a:avLst/>
          </a:prstGeom>
        </p:spPr>
        <p:txBody>
          <a:bodyPr lIns="0" tIns="0" rIns="0" bIns="0">
            <a:normAutofit/>
          </a:bodyPr>
          <a:lstStyle/>
          <a:p>
            <a:endParaRPr lang="en-GB" sz="3200" b="0" strike="noStrike" spc="-1">
              <a:latin typeface="Arial"/>
            </a:endParaRPr>
          </a:p>
        </p:txBody>
      </p:sp>
      <p:sp>
        <p:nvSpPr>
          <p:cNvPr id="55"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56" name="PlaceHolder 4"/>
          <p:cNvSpPr>
            <a:spLocks noGrp="1"/>
          </p:cNvSpPr>
          <p:nvPr>
            <p:ph type="body"/>
          </p:nvPr>
        </p:nvSpPr>
        <p:spPr>
          <a:xfrm>
            <a:off x="4674240" y="3682080"/>
            <a:ext cx="40158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57"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58"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59"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60" name="PlaceHolder 4"/>
          <p:cNvSpPr>
            <a:spLocks noGrp="1"/>
          </p:cNvSpPr>
          <p:nvPr>
            <p:ph type="body"/>
          </p:nvPr>
        </p:nvSpPr>
        <p:spPr>
          <a:xfrm>
            <a:off x="457200" y="3682080"/>
            <a:ext cx="822924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61"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62" name="PlaceHolder 2"/>
          <p:cNvSpPr>
            <a:spLocks noGrp="1"/>
          </p:cNvSpPr>
          <p:nvPr>
            <p:ph type="body"/>
          </p:nvPr>
        </p:nvSpPr>
        <p:spPr>
          <a:xfrm>
            <a:off x="457200" y="1604520"/>
            <a:ext cx="8229240" cy="1896840"/>
          </a:xfrm>
          <a:prstGeom prst="rect">
            <a:avLst/>
          </a:prstGeom>
        </p:spPr>
        <p:txBody>
          <a:bodyPr lIns="0" tIns="0" rIns="0" bIns="0">
            <a:normAutofit/>
          </a:bodyPr>
          <a:lstStyle/>
          <a:p>
            <a:endParaRPr lang="en-GB" sz="3200" b="0" strike="noStrike" spc="-1">
              <a:latin typeface="Arial"/>
            </a:endParaRPr>
          </a:p>
        </p:txBody>
      </p:sp>
      <p:sp>
        <p:nvSpPr>
          <p:cNvPr id="63" name="PlaceHolder 3"/>
          <p:cNvSpPr>
            <a:spLocks noGrp="1"/>
          </p:cNvSpPr>
          <p:nvPr>
            <p:ph type="body"/>
          </p:nvPr>
        </p:nvSpPr>
        <p:spPr>
          <a:xfrm>
            <a:off x="457200" y="3682080"/>
            <a:ext cx="822924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64"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65"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66"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67" name="PlaceHolder 4"/>
          <p:cNvSpPr>
            <a:spLocks noGrp="1"/>
          </p:cNvSpPr>
          <p:nvPr>
            <p:ph type="body"/>
          </p:nvPr>
        </p:nvSpPr>
        <p:spPr>
          <a:xfrm>
            <a:off x="457200" y="3682080"/>
            <a:ext cx="4015800" cy="1896840"/>
          </a:xfrm>
          <a:prstGeom prst="rect">
            <a:avLst/>
          </a:prstGeom>
        </p:spPr>
        <p:txBody>
          <a:bodyPr lIns="0" tIns="0" rIns="0" bIns="0">
            <a:normAutofit/>
          </a:bodyPr>
          <a:lstStyle/>
          <a:p>
            <a:endParaRPr lang="en-GB" sz="3200" b="0" strike="noStrike" spc="-1">
              <a:latin typeface="Arial"/>
            </a:endParaRPr>
          </a:p>
        </p:txBody>
      </p:sp>
      <p:sp>
        <p:nvSpPr>
          <p:cNvPr id="68" name="PlaceHolder 5"/>
          <p:cNvSpPr>
            <a:spLocks noGrp="1"/>
          </p:cNvSpPr>
          <p:nvPr>
            <p:ph type="body"/>
          </p:nvPr>
        </p:nvSpPr>
        <p:spPr>
          <a:xfrm>
            <a:off x="4674240" y="3682080"/>
            <a:ext cx="40158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69"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70" name="PlaceHolder 2"/>
          <p:cNvSpPr>
            <a:spLocks noGrp="1"/>
          </p:cNvSpPr>
          <p:nvPr>
            <p:ph type="body"/>
          </p:nvPr>
        </p:nvSpPr>
        <p:spPr>
          <a:xfrm>
            <a:off x="457200" y="1604520"/>
            <a:ext cx="2649600" cy="1896840"/>
          </a:xfrm>
          <a:prstGeom prst="rect">
            <a:avLst/>
          </a:prstGeom>
        </p:spPr>
        <p:txBody>
          <a:bodyPr lIns="0" tIns="0" rIns="0" bIns="0">
            <a:normAutofit/>
          </a:bodyPr>
          <a:lstStyle/>
          <a:p>
            <a:endParaRPr lang="en-GB" sz="3200" b="0" strike="noStrike" spc="-1">
              <a:latin typeface="Arial"/>
            </a:endParaRPr>
          </a:p>
        </p:txBody>
      </p:sp>
      <p:sp>
        <p:nvSpPr>
          <p:cNvPr id="71" name="PlaceHolder 3"/>
          <p:cNvSpPr>
            <a:spLocks noGrp="1"/>
          </p:cNvSpPr>
          <p:nvPr>
            <p:ph type="body"/>
          </p:nvPr>
        </p:nvSpPr>
        <p:spPr>
          <a:xfrm>
            <a:off x="3239640" y="1604520"/>
            <a:ext cx="2649600" cy="1896840"/>
          </a:xfrm>
          <a:prstGeom prst="rect">
            <a:avLst/>
          </a:prstGeom>
        </p:spPr>
        <p:txBody>
          <a:bodyPr lIns="0" tIns="0" rIns="0" bIns="0">
            <a:normAutofit/>
          </a:bodyPr>
          <a:lstStyle/>
          <a:p>
            <a:endParaRPr lang="en-GB" sz="3200" b="0" strike="noStrike" spc="-1">
              <a:latin typeface="Arial"/>
            </a:endParaRPr>
          </a:p>
        </p:txBody>
      </p:sp>
      <p:sp>
        <p:nvSpPr>
          <p:cNvPr id="72" name="PlaceHolder 4"/>
          <p:cNvSpPr>
            <a:spLocks noGrp="1"/>
          </p:cNvSpPr>
          <p:nvPr>
            <p:ph type="body"/>
          </p:nvPr>
        </p:nvSpPr>
        <p:spPr>
          <a:xfrm>
            <a:off x="6022080" y="1604520"/>
            <a:ext cx="2649600" cy="1896840"/>
          </a:xfrm>
          <a:prstGeom prst="rect">
            <a:avLst/>
          </a:prstGeom>
        </p:spPr>
        <p:txBody>
          <a:bodyPr lIns="0" tIns="0" rIns="0" bIns="0">
            <a:normAutofit/>
          </a:bodyPr>
          <a:lstStyle/>
          <a:p>
            <a:endParaRPr lang="en-GB" sz="3200" b="0" strike="noStrike" spc="-1">
              <a:latin typeface="Arial"/>
            </a:endParaRPr>
          </a:p>
        </p:txBody>
      </p:sp>
      <p:sp>
        <p:nvSpPr>
          <p:cNvPr id="73" name="PlaceHolder 5"/>
          <p:cNvSpPr>
            <a:spLocks noGrp="1"/>
          </p:cNvSpPr>
          <p:nvPr>
            <p:ph type="body"/>
          </p:nvPr>
        </p:nvSpPr>
        <p:spPr>
          <a:xfrm>
            <a:off x="457200" y="3682080"/>
            <a:ext cx="2649600" cy="1896840"/>
          </a:xfrm>
          <a:prstGeom prst="rect">
            <a:avLst/>
          </a:prstGeom>
        </p:spPr>
        <p:txBody>
          <a:bodyPr lIns="0" tIns="0" rIns="0" bIns="0">
            <a:normAutofit/>
          </a:bodyPr>
          <a:lstStyle/>
          <a:p>
            <a:endParaRPr lang="en-GB" sz="3200" b="0" strike="noStrike" spc="-1">
              <a:latin typeface="Arial"/>
            </a:endParaRPr>
          </a:p>
        </p:txBody>
      </p:sp>
      <p:sp>
        <p:nvSpPr>
          <p:cNvPr id="74" name="PlaceHolder 6"/>
          <p:cNvSpPr>
            <a:spLocks noGrp="1"/>
          </p:cNvSpPr>
          <p:nvPr>
            <p:ph type="body"/>
          </p:nvPr>
        </p:nvSpPr>
        <p:spPr>
          <a:xfrm>
            <a:off x="3239640" y="3682080"/>
            <a:ext cx="2649600" cy="1896840"/>
          </a:xfrm>
          <a:prstGeom prst="rect">
            <a:avLst/>
          </a:prstGeom>
        </p:spPr>
        <p:txBody>
          <a:bodyPr lIns="0" tIns="0" rIns="0" bIns="0">
            <a:normAutofit/>
          </a:bodyPr>
          <a:lstStyle/>
          <a:p>
            <a:endParaRPr lang="en-GB" sz="3200" b="0" strike="noStrike" spc="-1">
              <a:latin typeface="Arial"/>
            </a:endParaRPr>
          </a:p>
        </p:txBody>
      </p:sp>
      <p:sp>
        <p:nvSpPr>
          <p:cNvPr id="75" name="PlaceHolder 7"/>
          <p:cNvSpPr>
            <a:spLocks noGrp="1"/>
          </p:cNvSpPr>
          <p:nvPr>
            <p:ph type="body"/>
          </p:nvPr>
        </p:nvSpPr>
        <p:spPr>
          <a:xfrm>
            <a:off x="6022080" y="3682080"/>
            <a:ext cx="26496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78"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79" name="PlaceHolder 2"/>
          <p:cNvSpPr>
            <a:spLocks noGrp="1"/>
          </p:cNvSpPr>
          <p:nvPr>
            <p:ph type="subTitle"/>
          </p:nvPr>
        </p:nvSpPr>
        <p:spPr>
          <a:xfrm>
            <a:off x="457200" y="1604520"/>
            <a:ext cx="8229240" cy="3977280"/>
          </a:xfrm>
          <a:prstGeom prst="rect">
            <a:avLst/>
          </a:prstGeom>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80"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81" name="PlaceHolder 2"/>
          <p:cNvSpPr>
            <a:spLocks noGrp="1"/>
          </p:cNvSpPr>
          <p:nvPr>
            <p:ph type="body"/>
          </p:nvPr>
        </p:nvSpPr>
        <p:spPr>
          <a:xfrm>
            <a:off x="457200" y="1604520"/>
            <a:ext cx="8229240" cy="39772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82"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83" name="PlaceHolder 2"/>
          <p:cNvSpPr>
            <a:spLocks noGrp="1"/>
          </p:cNvSpPr>
          <p:nvPr>
            <p:ph type="body"/>
          </p:nvPr>
        </p:nvSpPr>
        <p:spPr>
          <a:xfrm>
            <a:off x="457200" y="1604520"/>
            <a:ext cx="4015800" cy="3977280"/>
          </a:xfrm>
          <a:prstGeom prst="rect">
            <a:avLst/>
          </a:prstGeom>
        </p:spPr>
        <p:txBody>
          <a:bodyPr lIns="0" tIns="0" rIns="0" bIns="0">
            <a:normAutofit/>
          </a:bodyPr>
          <a:lstStyle/>
          <a:p>
            <a:endParaRPr lang="en-GB" sz="3200" b="0" strike="noStrike" spc="-1">
              <a:latin typeface="Arial"/>
            </a:endParaRPr>
          </a:p>
        </p:txBody>
      </p:sp>
      <p:sp>
        <p:nvSpPr>
          <p:cNvPr id="84" name="PlaceHolder 3"/>
          <p:cNvSpPr>
            <a:spLocks noGrp="1"/>
          </p:cNvSpPr>
          <p:nvPr>
            <p:ph type="body"/>
          </p:nvPr>
        </p:nvSpPr>
        <p:spPr>
          <a:xfrm>
            <a:off x="4674240" y="1604520"/>
            <a:ext cx="4015800" cy="39772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5"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86" name="PlaceHolder 1"/>
          <p:cNvSpPr>
            <a:spLocks noGrp="1"/>
          </p:cNvSpPr>
          <p:nvPr>
            <p:ph type="subTitle"/>
          </p:nvPr>
        </p:nvSpPr>
        <p:spPr>
          <a:xfrm>
            <a:off x="457200" y="273600"/>
            <a:ext cx="8229240" cy="5307840"/>
          </a:xfrm>
          <a:prstGeom prst="rect">
            <a:avLst/>
          </a:prstGeom>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87"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88"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89" name="PlaceHolder 3"/>
          <p:cNvSpPr>
            <a:spLocks noGrp="1"/>
          </p:cNvSpPr>
          <p:nvPr>
            <p:ph type="body"/>
          </p:nvPr>
        </p:nvSpPr>
        <p:spPr>
          <a:xfrm>
            <a:off x="4674240" y="1604520"/>
            <a:ext cx="4015800" cy="3977280"/>
          </a:xfrm>
          <a:prstGeom prst="rect">
            <a:avLst/>
          </a:prstGeom>
        </p:spPr>
        <p:txBody>
          <a:bodyPr lIns="0" tIns="0" rIns="0" bIns="0">
            <a:normAutofit/>
          </a:bodyPr>
          <a:lstStyle/>
          <a:p>
            <a:endParaRPr lang="en-GB" sz="3200" b="0" strike="noStrike" spc="-1">
              <a:latin typeface="Arial"/>
            </a:endParaRPr>
          </a:p>
        </p:txBody>
      </p:sp>
      <p:sp>
        <p:nvSpPr>
          <p:cNvPr id="90" name="PlaceHolder 4"/>
          <p:cNvSpPr>
            <a:spLocks noGrp="1"/>
          </p:cNvSpPr>
          <p:nvPr>
            <p:ph type="body"/>
          </p:nvPr>
        </p:nvSpPr>
        <p:spPr>
          <a:xfrm>
            <a:off x="457200" y="3682080"/>
            <a:ext cx="40158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91"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92" name="PlaceHolder 2"/>
          <p:cNvSpPr>
            <a:spLocks noGrp="1"/>
          </p:cNvSpPr>
          <p:nvPr>
            <p:ph type="body"/>
          </p:nvPr>
        </p:nvSpPr>
        <p:spPr>
          <a:xfrm>
            <a:off x="457200" y="1604520"/>
            <a:ext cx="4015800" cy="3977280"/>
          </a:xfrm>
          <a:prstGeom prst="rect">
            <a:avLst/>
          </a:prstGeom>
        </p:spPr>
        <p:txBody>
          <a:bodyPr lIns="0" tIns="0" rIns="0" bIns="0">
            <a:normAutofit/>
          </a:bodyPr>
          <a:lstStyle/>
          <a:p>
            <a:endParaRPr lang="en-GB" sz="3200" b="0" strike="noStrike" spc="-1">
              <a:latin typeface="Arial"/>
            </a:endParaRPr>
          </a:p>
        </p:txBody>
      </p:sp>
      <p:sp>
        <p:nvSpPr>
          <p:cNvPr id="93"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94" name="PlaceHolder 4"/>
          <p:cNvSpPr>
            <a:spLocks noGrp="1"/>
          </p:cNvSpPr>
          <p:nvPr>
            <p:ph type="body"/>
          </p:nvPr>
        </p:nvSpPr>
        <p:spPr>
          <a:xfrm>
            <a:off x="4674240" y="3682080"/>
            <a:ext cx="40158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95"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96"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97"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98" name="PlaceHolder 4"/>
          <p:cNvSpPr>
            <a:spLocks noGrp="1"/>
          </p:cNvSpPr>
          <p:nvPr>
            <p:ph type="body"/>
          </p:nvPr>
        </p:nvSpPr>
        <p:spPr>
          <a:xfrm>
            <a:off x="457200" y="3682080"/>
            <a:ext cx="822924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99"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100" name="PlaceHolder 2"/>
          <p:cNvSpPr>
            <a:spLocks noGrp="1"/>
          </p:cNvSpPr>
          <p:nvPr>
            <p:ph type="body"/>
          </p:nvPr>
        </p:nvSpPr>
        <p:spPr>
          <a:xfrm>
            <a:off x="457200" y="1604520"/>
            <a:ext cx="8229240" cy="1896840"/>
          </a:xfrm>
          <a:prstGeom prst="rect">
            <a:avLst/>
          </a:prstGeom>
        </p:spPr>
        <p:txBody>
          <a:bodyPr lIns="0" tIns="0" rIns="0" bIns="0">
            <a:normAutofit/>
          </a:bodyPr>
          <a:lstStyle/>
          <a:p>
            <a:endParaRPr lang="en-GB" sz="3200" b="0" strike="noStrike" spc="-1">
              <a:latin typeface="Arial"/>
            </a:endParaRPr>
          </a:p>
        </p:txBody>
      </p:sp>
      <p:sp>
        <p:nvSpPr>
          <p:cNvPr id="101" name="PlaceHolder 3"/>
          <p:cNvSpPr>
            <a:spLocks noGrp="1"/>
          </p:cNvSpPr>
          <p:nvPr>
            <p:ph type="body"/>
          </p:nvPr>
        </p:nvSpPr>
        <p:spPr>
          <a:xfrm>
            <a:off x="457200" y="3682080"/>
            <a:ext cx="822924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102"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103"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104"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105" name="PlaceHolder 4"/>
          <p:cNvSpPr>
            <a:spLocks noGrp="1"/>
          </p:cNvSpPr>
          <p:nvPr>
            <p:ph type="body"/>
          </p:nvPr>
        </p:nvSpPr>
        <p:spPr>
          <a:xfrm>
            <a:off x="457200" y="3682080"/>
            <a:ext cx="4015800" cy="1896840"/>
          </a:xfrm>
          <a:prstGeom prst="rect">
            <a:avLst/>
          </a:prstGeom>
        </p:spPr>
        <p:txBody>
          <a:bodyPr lIns="0" tIns="0" rIns="0" bIns="0">
            <a:normAutofit/>
          </a:bodyPr>
          <a:lstStyle/>
          <a:p>
            <a:endParaRPr lang="en-GB" sz="3200" b="0" strike="noStrike" spc="-1">
              <a:latin typeface="Arial"/>
            </a:endParaRPr>
          </a:p>
        </p:txBody>
      </p:sp>
      <p:sp>
        <p:nvSpPr>
          <p:cNvPr id="106" name="PlaceHolder 5"/>
          <p:cNvSpPr>
            <a:spLocks noGrp="1"/>
          </p:cNvSpPr>
          <p:nvPr>
            <p:ph type="body"/>
          </p:nvPr>
        </p:nvSpPr>
        <p:spPr>
          <a:xfrm>
            <a:off x="4674240" y="3682080"/>
            <a:ext cx="40158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107"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108" name="PlaceHolder 2"/>
          <p:cNvSpPr>
            <a:spLocks noGrp="1"/>
          </p:cNvSpPr>
          <p:nvPr>
            <p:ph type="body"/>
          </p:nvPr>
        </p:nvSpPr>
        <p:spPr>
          <a:xfrm>
            <a:off x="457200" y="1604520"/>
            <a:ext cx="2649600" cy="1896840"/>
          </a:xfrm>
          <a:prstGeom prst="rect">
            <a:avLst/>
          </a:prstGeom>
        </p:spPr>
        <p:txBody>
          <a:bodyPr lIns="0" tIns="0" rIns="0" bIns="0">
            <a:normAutofit/>
          </a:bodyPr>
          <a:lstStyle/>
          <a:p>
            <a:endParaRPr lang="en-GB" sz="3200" b="0" strike="noStrike" spc="-1">
              <a:latin typeface="Arial"/>
            </a:endParaRPr>
          </a:p>
        </p:txBody>
      </p:sp>
      <p:sp>
        <p:nvSpPr>
          <p:cNvPr id="109" name="PlaceHolder 3"/>
          <p:cNvSpPr>
            <a:spLocks noGrp="1"/>
          </p:cNvSpPr>
          <p:nvPr>
            <p:ph type="body"/>
          </p:nvPr>
        </p:nvSpPr>
        <p:spPr>
          <a:xfrm>
            <a:off x="3239640" y="1604520"/>
            <a:ext cx="2649600" cy="1896840"/>
          </a:xfrm>
          <a:prstGeom prst="rect">
            <a:avLst/>
          </a:prstGeom>
        </p:spPr>
        <p:txBody>
          <a:bodyPr lIns="0" tIns="0" rIns="0" bIns="0">
            <a:normAutofit/>
          </a:bodyPr>
          <a:lstStyle/>
          <a:p>
            <a:endParaRPr lang="en-GB" sz="3200" b="0" strike="noStrike" spc="-1">
              <a:latin typeface="Arial"/>
            </a:endParaRPr>
          </a:p>
        </p:txBody>
      </p:sp>
      <p:sp>
        <p:nvSpPr>
          <p:cNvPr id="110" name="PlaceHolder 4"/>
          <p:cNvSpPr>
            <a:spLocks noGrp="1"/>
          </p:cNvSpPr>
          <p:nvPr>
            <p:ph type="body"/>
          </p:nvPr>
        </p:nvSpPr>
        <p:spPr>
          <a:xfrm>
            <a:off x="6022080" y="1604520"/>
            <a:ext cx="2649600" cy="1896840"/>
          </a:xfrm>
          <a:prstGeom prst="rect">
            <a:avLst/>
          </a:prstGeom>
        </p:spPr>
        <p:txBody>
          <a:bodyPr lIns="0" tIns="0" rIns="0" bIns="0">
            <a:normAutofit/>
          </a:bodyPr>
          <a:lstStyle/>
          <a:p>
            <a:endParaRPr lang="en-GB" sz="3200" b="0" strike="noStrike" spc="-1">
              <a:latin typeface="Arial"/>
            </a:endParaRPr>
          </a:p>
        </p:txBody>
      </p:sp>
      <p:sp>
        <p:nvSpPr>
          <p:cNvPr id="111" name="PlaceHolder 5"/>
          <p:cNvSpPr>
            <a:spLocks noGrp="1"/>
          </p:cNvSpPr>
          <p:nvPr>
            <p:ph type="body"/>
          </p:nvPr>
        </p:nvSpPr>
        <p:spPr>
          <a:xfrm>
            <a:off x="457200" y="3682080"/>
            <a:ext cx="2649600" cy="1896840"/>
          </a:xfrm>
          <a:prstGeom prst="rect">
            <a:avLst/>
          </a:prstGeom>
        </p:spPr>
        <p:txBody>
          <a:bodyPr lIns="0" tIns="0" rIns="0" bIns="0">
            <a:normAutofit/>
          </a:bodyPr>
          <a:lstStyle/>
          <a:p>
            <a:endParaRPr lang="en-GB" sz="3200" b="0" strike="noStrike" spc="-1">
              <a:latin typeface="Arial"/>
            </a:endParaRPr>
          </a:p>
        </p:txBody>
      </p:sp>
      <p:sp>
        <p:nvSpPr>
          <p:cNvPr id="112" name="PlaceHolder 6"/>
          <p:cNvSpPr>
            <a:spLocks noGrp="1"/>
          </p:cNvSpPr>
          <p:nvPr>
            <p:ph type="body"/>
          </p:nvPr>
        </p:nvSpPr>
        <p:spPr>
          <a:xfrm>
            <a:off x="3239640" y="3682080"/>
            <a:ext cx="2649600" cy="1896840"/>
          </a:xfrm>
          <a:prstGeom prst="rect">
            <a:avLst/>
          </a:prstGeom>
        </p:spPr>
        <p:txBody>
          <a:bodyPr lIns="0" tIns="0" rIns="0" bIns="0">
            <a:normAutofit/>
          </a:bodyPr>
          <a:lstStyle/>
          <a:p>
            <a:endParaRPr lang="en-GB" sz="3200" b="0" strike="noStrike" spc="-1">
              <a:latin typeface="Arial"/>
            </a:endParaRPr>
          </a:p>
        </p:txBody>
      </p:sp>
      <p:sp>
        <p:nvSpPr>
          <p:cNvPr id="113" name="PlaceHolder 7"/>
          <p:cNvSpPr>
            <a:spLocks noGrp="1"/>
          </p:cNvSpPr>
          <p:nvPr>
            <p:ph type="body"/>
          </p:nvPr>
        </p:nvSpPr>
        <p:spPr>
          <a:xfrm>
            <a:off x="6022080" y="3682080"/>
            <a:ext cx="26496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image" Target="../media/image1.jpe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2.xml"/><Relationship Id="rId13" Type="http://schemas.openxmlformats.org/officeDocument/2006/relationships/theme" Target="../theme/theme3.xml"/><Relationship Id="rId3" Type="http://schemas.openxmlformats.org/officeDocument/2006/relationships/slideLayout" Target="../slideLayouts/slideLayout27.xml"/><Relationship Id="rId7" Type="http://schemas.openxmlformats.org/officeDocument/2006/relationships/slideLayout" Target="../slideLayouts/slideLayout31.xml"/><Relationship Id="rId12" Type="http://schemas.openxmlformats.org/officeDocument/2006/relationships/slideLayout" Target="../slideLayouts/slideLayout36.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11" Type="http://schemas.openxmlformats.org/officeDocument/2006/relationships/slideLayout" Target="../slideLayouts/slideLayout35.xml"/><Relationship Id="rId5" Type="http://schemas.openxmlformats.org/officeDocument/2006/relationships/slideLayout" Target="../slideLayouts/slideLayout29.xml"/><Relationship Id="rId10" Type="http://schemas.openxmlformats.org/officeDocument/2006/relationships/slideLayout" Target="../slideLayouts/slideLayout34.xml"/><Relationship Id="rId4" Type="http://schemas.openxmlformats.org/officeDocument/2006/relationships/slideLayout" Target="../slideLayouts/slideLayout28.xml"/><Relationship Id="rId9" Type="http://schemas.openxmlformats.org/officeDocument/2006/relationships/slideLayout" Target="../slideLayouts/slideLayout33.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0">
          <a:blip r:embed="rId14"/>
          <a:stretch/>
        </a:blipFill>
        <a:effectLst/>
      </p:bgPr>
    </p:bg>
    <p:spTree>
      <p:nvGrpSpPr>
        <p:cNvPr id="1" name=""/>
        <p:cNvGrpSpPr/>
        <p:nvPr/>
      </p:nvGrpSpPr>
      <p:grpSpPr>
        <a:xfrm>
          <a:off x="0" y="0"/>
          <a:ext cx="0" cy="0"/>
          <a:chOff x="0" y="0"/>
          <a:chExt cx="0" cy="0"/>
        </a:xfrm>
      </p:grpSpPr>
      <p:sp>
        <p:nvSpPr>
          <p:cNvPr id="2"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r>
              <a:rPr lang="en-GB" sz="4400" b="0" strike="noStrike" spc="-1">
                <a:latin typeface="Arial"/>
              </a:rPr>
              <a:t>Click to edit the title text format</a:t>
            </a:r>
          </a:p>
        </p:txBody>
      </p:sp>
      <p:sp>
        <p:nvSpPr>
          <p:cNvPr id="3" name="PlaceHolder 2"/>
          <p:cNvSpPr>
            <a:spLocks noGrp="1"/>
          </p:cNvSpPr>
          <p:nvPr>
            <p:ph type="body"/>
          </p:nvPr>
        </p:nvSpPr>
        <p:spPr>
          <a:xfrm>
            <a:off x="457200" y="1604520"/>
            <a:ext cx="8229240" cy="3977280"/>
          </a:xfrm>
          <a:prstGeom prst="rect">
            <a:avLst/>
          </a:prstGeom>
        </p:spPr>
        <p:txBody>
          <a:bodyPr lIns="0" tIns="0" rIns="0" bIns="0">
            <a:normAutofit/>
          </a:bodyPr>
          <a:lstStyle/>
          <a:p>
            <a:pPr marL="432000" indent="-324000">
              <a:spcBef>
                <a:spcPts val="1417"/>
              </a:spcBef>
              <a:buClr>
                <a:srgbClr val="000000"/>
              </a:buClr>
              <a:buSzPct val="45000"/>
              <a:buFont typeface="Wingdings" charset="2"/>
              <a:buChar char=""/>
            </a:pPr>
            <a:r>
              <a:rPr lang="en-GB" sz="3200" b="0" strike="noStrike" spc="-1">
                <a:latin typeface="Arial"/>
              </a:rPr>
              <a:t>Click to edit the outline text format</a:t>
            </a:r>
          </a:p>
          <a:p>
            <a:pPr marL="864000" lvl="1" indent="-324000">
              <a:spcBef>
                <a:spcPts val="1134"/>
              </a:spcBef>
              <a:buClr>
                <a:srgbClr val="000000"/>
              </a:buClr>
              <a:buSzPct val="75000"/>
              <a:buFont typeface="Symbol" charset="2"/>
              <a:buChar char=""/>
            </a:pPr>
            <a:r>
              <a:rPr lang="en-GB" sz="2800" b="0" strike="noStrike" spc="-1">
                <a:latin typeface="Arial"/>
              </a:rPr>
              <a:t>Second Outline Level</a:t>
            </a:r>
          </a:p>
          <a:p>
            <a:pPr marL="1296000" lvl="2" indent="-288000">
              <a:spcBef>
                <a:spcPts val="850"/>
              </a:spcBef>
              <a:buClr>
                <a:srgbClr val="000000"/>
              </a:buClr>
              <a:buSzPct val="45000"/>
              <a:buFont typeface="Wingdings" charset="2"/>
              <a:buChar char=""/>
            </a:pPr>
            <a:r>
              <a:rPr lang="en-GB" sz="2400" b="0" strike="noStrike" spc="-1">
                <a:latin typeface="Arial"/>
              </a:rPr>
              <a:t>Third Outline Level</a:t>
            </a:r>
          </a:p>
          <a:p>
            <a:pPr marL="1728000" lvl="3" indent="-216000">
              <a:spcBef>
                <a:spcPts val="567"/>
              </a:spcBef>
              <a:buClr>
                <a:srgbClr val="000000"/>
              </a:buClr>
              <a:buSzPct val="75000"/>
              <a:buFont typeface="Symbol" charset="2"/>
              <a:buChar char=""/>
            </a:pPr>
            <a:r>
              <a:rPr lang="en-GB" sz="2000" b="0" strike="noStrike" spc="-1">
                <a:latin typeface="Arial"/>
              </a:rPr>
              <a:t>Fourth Outline Level</a:t>
            </a:r>
          </a:p>
          <a:p>
            <a:pPr marL="2160000" lvl="4" indent="-216000">
              <a:spcBef>
                <a:spcPts val="283"/>
              </a:spcBef>
              <a:buClr>
                <a:srgbClr val="000000"/>
              </a:buClr>
              <a:buSzPct val="45000"/>
              <a:buFont typeface="Wingdings" charset="2"/>
              <a:buChar char=""/>
            </a:pPr>
            <a:r>
              <a:rPr lang="en-GB" sz="2000" b="0" strike="noStrike" spc="-1">
                <a:latin typeface="Arial"/>
              </a:rPr>
              <a:t>Fifth Outline Level</a:t>
            </a:r>
          </a:p>
          <a:p>
            <a:pPr marL="2592000" lvl="5" indent="-216000">
              <a:spcBef>
                <a:spcPts val="283"/>
              </a:spcBef>
              <a:buClr>
                <a:srgbClr val="000000"/>
              </a:buClr>
              <a:buSzPct val="45000"/>
              <a:buFont typeface="Wingdings" charset="2"/>
              <a:buChar char=""/>
            </a:pPr>
            <a:r>
              <a:rPr lang="en-GB" sz="2000" b="0" strike="noStrike" spc="-1">
                <a:latin typeface="Arial"/>
              </a:rPr>
              <a:t>Sixth Outline Level</a:t>
            </a:r>
          </a:p>
          <a:p>
            <a:pPr marL="3024000" lvl="6" indent="-216000">
              <a:spcBef>
                <a:spcPts val="283"/>
              </a:spcBef>
              <a:buClr>
                <a:srgbClr val="000000"/>
              </a:buClr>
              <a:buSzPct val="45000"/>
              <a:buFont typeface="Wingdings" charset="2"/>
              <a:buChar char=""/>
            </a:pPr>
            <a:r>
              <a:rPr lang="en-GB" sz="2000" b="0" strike="noStrike" spc="-1">
                <a:latin typeface="Arial"/>
              </a:rPr>
              <a:t>Seventh Outline Level</a:t>
            </a: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rotWithShape="0">
          <a:blip r:embed="rId14"/>
          <a:stretch/>
        </a:blipFill>
        <a:effectLst/>
      </p:bgPr>
    </p:bg>
    <p:spTree>
      <p:nvGrpSpPr>
        <p:cNvPr id="1" name=""/>
        <p:cNvGrpSpPr/>
        <p:nvPr/>
      </p:nvGrpSpPr>
      <p:grpSpPr>
        <a:xfrm>
          <a:off x="0" y="0"/>
          <a:ext cx="0" cy="0"/>
          <a:chOff x="0" y="0"/>
          <a:chExt cx="0" cy="0"/>
        </a:xfrm>
      </p:grpSpPr>
      <p:sp>
        <p:nvSpPr>
          <p:cNvPr id="38"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r>
              <a:rPr lang="en-GB" sz="4400" b="0" strike="noStrike" spc="-1">
                <a:latin typeface="Arial"/>
              </a:rPr>
              <a:t>Click to edit the title text format</a:t>
            </a:r>
          </a:p>
        </p:txBody>
      </p:sp>
      <p:sp>
        <p:nvSpPr>
          <p:cNvPr id="39" name="PlaceHolder 2"/>
          <p:cNvSpPr>
            <a:spLocks noGrp="1"/>
          </p:cNvSpPr>
          <p:nvPr>
            <p:ph type="body"/>
          </p:nvPr>
        </p:nvSpPr>
        <p:spPr>
          <a:xfrm>
            <a:off x="457200" y="1604520"/>
            <a:ext cx="8229240" cy="3977280"/>
          </a:xfrm>
          <a:prstGeom prst="rect">
            <a:avLst/>
          </a:prstGeom>
        </p:spPr>
        <p:txBody>
          <a:bodyPr lIns="0" tIns="0" rIns="0" bIns="0">
            <a:normAutofit/>
          </a:bodyPr>
          <a:lstStyle/>
          <a:p>
            <a:pPr marL="432000" indent="-324000">
              <a:spcBef>
                <a:spcPts val="1417"/>
              </a:spcBef>
              <a:buClr>
                <a:srgbClr val="000000"/>
              </a:buClr>
              <a:buSzPct val="45000"/>
              <a:buFont typeface="Wingdings" charset="2"/>
              <a:buChar char=""/>
            </a:pPr>
            <a:r>
              <a:rPr lang="en-GB" sz="3200" b="0" strike="noStrike" spc="-1">
                <a:latin typeface="Arial"/>
              </a:rPr>
              <a:t>Click to edit the outline text format</a:t>
            </a:r>
          </a:p>
          <a:p>
            <a:pPr marL="864000" lvl="1" indent="-324000">
              <a:spcBef>
                <a:spcPts val="1134"/>
              </a:spcBef>
              <a:buClr>
                <a:srgbClr val="000000"/>
              </a:buClr>
              <a:buSzPct val="75000"/>
              <a:buFont typeface="Symbol" charset="2"/>
              <a:buChar char=""/>
            </a:pPr>
            <a:r>
              <a:rPr lang="en-GB" sz="2800" b="0" strike="noStrike" spc="-1">
                <a:latin typeface="Arial"/>
              </a:rPr>
              <a:t>Second Outline Level</a:t>
            </a:r>
          </a:p>
          <a:p>
            <a:pPr marL="1296000" lvl="2" indent="-288000">
              <a:spcBef>
                <a:spcPts val="850"/>
              </a:spcBef>
              <a:buClr>
                <a:srgbClr val="000000"/>
              </a:buClr>
              <a:buSzPct val="45000"/>
              <a:buFont typeface="Wingdings" charset="2"/>
              <a:buChar char=""/>
            </a:pPr>
            <a:r>
              <a:rPr lang="en-GB" sz="2400" b="0" strike="noStrike" spc="-1">
                <a:latin typeface="Arial"/>
              </a:rPr>
              <a:t>Third Outline Level</a:t>
            </a:r>
          </a:p>
          <a:p>
            <a:pPr marL="1728000" lvl="3" indent="-216000">
              <a:spcBef>
                <a:spcPts val="567"/>
              </a:spcBef>
              <a:buClr>
                <a:srgbClr val="000000"/>
              </a:buClr>
              <a:buSzPct val="75000"/>
              <a:buFont typeface="Symbol" charset="2"/>
              <a:buChar char=""/>
            </a:pPr>
            <a:r>
              <a:rPr lang="en-GB" sz="2000" b="0" strike="noStrike" spc="-1">
                <a:latin typeface="Arial"/>
              </a:rPr>
              <a:t>Fourth Outline Level</a:t>
            </a:r>
          </a:p>
          <a:p>
            <a:pPr marL="2160000" lvl="4" indent="-216000">
              <a:spcBef>
                <a:spcPts val="283"/>
              </a:spcBef>
              <a:buClr>
                <a:srgbClr val="000000"/>
              </a:buClr>
              <a:buSzPct val="45000"/>
              <a:buFont typeface="Wingdings" charset="2"/>
              <a:buChar char=""/>
            </a:pPr>
            <a:r>
              <a:rPr lang="en-GB" sz="2000" b="0" strike="noStrike" spc="-1">
                <a:latin typeface="Arial"/>
              </a:rPr>
              <a:t>Fifth Outline Level</a:t>
            </a:r>
          </a:p>
          <a:p>
            <a:pPr marL="2592000" lvl="5" indent="-216000">
              <a:spcBef>
                <a:spcPts val="283"/>
              </a:spcBef>
              <a:buClr>
                <a:srgbClr val="000000"/>
              </a:buClr>
              <a:buSzPct val="45000"/>
              <a:buFont typeface="Wingdings" charset="2"/>
              <a:buChar char=""/>
            </a:pPr>
            <a:r>
              <a:rPr lang="en-GB" sz="2000" b="0" strike="noStrike" spc="-1">
                <a:latin typeface="Arial"/>
              </a:rPr>
              <a:t>Sixth Outline Level</a:t>
            </a:r>
          </a:p>
          <a:p>
            <a:pPr marL="3024000" lvl="6" indent="-216000">
              <a:spcBef>
                <a:spcPts val="283"/>
              </a:spcBef>
              <a:buClr>
                <a:srgbClr val="000000"/>
              </a:buClr>
              <a:buSzPct val="45000"/>
              <a:buFont typeface="Wingdings" charset="2"/>
              <a:buChar char=""/>
            </a:pPr>
            <a:r>
              <a:rPr lang="en-GB" sz="2000" b="0" strike="noStrike" spc="-1">
                <a:latin typeface="Arial"/>
              </a:rPr>
              <a:t>Seventh Outline Level</a:t>
            </a:r>
          </a:p>
        </p:txBody>
      </p:sp>
    </p:spTree>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rotWithShape="0">
          <a:blip r:embed="rId14"/>
          <a:stretch/>
        </a:blipFill>
        <a:effectLst/>
      </p:bgPr>
    </p:bg>
    <p:spTree>
      <p:nvGrpSpPr>
        <p:cNvPr id="1" name=""/>
        <p:cNvGrpSpPr/>
        <p:nvPr/>
      </p:nvGrpSpPr>
      <p:grpSpPr>
        <a:xfrm>
          <a:off x="0" y="0"/>
          <a:ext cx="0" cy="0"/>
          <a:chOff x="0" y="0"/>
          <a:chExt cx="0" cy="0"/>
        </a:xfrm>
      </p:grpSpPr>
      <p:sp>
        <p:nvSpPr>
          <p:cNvPr id="76"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r>
              <a:rPr lang="en-GB" sz="4400" b="0" strike="noStrike" spc="-1">
                <a:latin typeface="Arial"/>
              </a:rPr>
              <a:t>Click to edit the title text format</a:t>
            </a:r>
          </a:p>
        </p:txBody>
      </p:sp>
      <p:sp>
        <p:nvSpPr>
          <p:cNvPr id="77" name="PlaceHolder 2"/>
          <p:cNvSpPr>
            <a:spLocks noGrp="1"/>
          </p:cNvSpPr>
          <p:nvPr>
            <p:ph type="body"/>
          </p:nvPr>
        </p:nvSpPr>
        <p:spPr>
          <a:xfrm>
            <a:off x="457200" y="1604520"/>
            <a:ext cx="8229240" cy="3977280"/>
          </a:xfrm>
          <a:prstGeom prst="rect">
            <a:avLst/>
          </a:prstGeom>
        </p:spPr>
        <p:txBody>
          <a:bodyPr lIns="0" tIns="0" rIns="0" bIns="0">
            <a:normAutofit/>
          </a:bodyPr>
          <a:lstStyle/>
          <a:p>
            <a:pPr marL="432000" indent="-324000">
              <a:spcBef>
                <a:spcPts val="1417"/>
              </a:spcBef>
              <a:buClr>
                <a:srgbClr val="000000"/>
              </a:buClr>
              <a:buSzPct val="45000"/>
              <a:buFont typeface="Wingdings" charset="2"/>
              <a:buChar char=""/>
            </a:pPr>
            <a:r>
              <a:rPr lang="en-GB" sz="3200" b="0" strike="noStrike" spc="-1">
                <a:latin typeface="Arial"/>
              </a:rPr>
              <a:t>Click to edit the outline text format</a:t>
            </a:r>
          </a:p>
          <a:p>
            <a:pPr marL="864000" lvl="1" indent="-324000">
              <a:spcBef>
                <a:spcPts val="1134"/>
              </a:spcBef>
              <a:buClr>
                <a:srgbClr val="000000"/>
              </a:buClr>
              <a:buSzPct val="75000"/>
              <a:buFont typeface="Symbol" charset="2"/>
              <a:buChar char=""/>
            </a:pPr>
            <a:r>
              <a:rPr lang="en-GB" sz="2800" b="0" strike="noStrike" spc="-1">
                <a:latin typeface="Arial"/>
              </a:rPr>
              <a:t>Second Outline Level</a:t>
            </a:r>
          </a:p>
          <a:p>
            <a:pPr marL="1296000" lvl="2" indent="-288000">
              <a:spcBef>
                <a:spcPts val="850"/>
              </a:spcBef>
              <a:buClr>
                <a:srgbClr val="000000"/>
              </a:buClr>
              <a:buSzPct val="45000"/>
              <a:buFont typeface="Wingdings" charset="2"/>
              <a:buChar char=""/>
            </a:pPr>
            <a:r>
              <a:rPr lang="en-GB" sz="2400" b="0" strike="noStrike" spc="-1">
                <a:latin typeface="Arial"/>
              </a:rPr>
              <a:t>Third Outline Level</a:t>
            </a:r>
          </a:p>
          <a:p>
            <a:pPr marL="1728000" lvl="3" indent="-216000">
              <a:spcBef>
                <a:spcPts val="567"/>
              </a:spcBef>
              <a:buClr>
                <a:srgbClr val="000000"/>
              </a:buClr>
              <a:buSzPct val="75000"/>
              <a:buFont typeface="Symbol" charset="2"/>
              <a:buChar char=""/>
            </a:pPr>
            <a:r>
              <a:rPr lang="en-GB" sz="2000" b="0" strike="noStrike" spc="-1">
                <a:latin typeface="Arial"/>
              </a:rPr>
              <a:t>Fourth Outline Level</a:t>
            </a:r>
          </a:p>
          <a:p>
            <a:pPr marL="2160000" lvl="4" indent="-216000">
              <a:spcBef>
                <a:spcPts val="283"/>
              </a:spcBef>
              <a:buClr>
                <a:srgbClr val="000000"/>
              </a:buClr>
              <a:buSzPct val="45000"/>
              <a:buFont typeface="Wingdings" charset="2"/>
              <a:buChar char=""/>
            </a:pPr>
            <a:r>
              <a:rPr lang="en-GB" sz="2000" b="0" strike="noStrike" spc="-1">
                <a:latin typeface="Arial"/>
              </a:rPr>
              <a:t>Fifth Outline Level</a:t>
            </a:r>
          </a:p>
          <a:p>
            <a:pPr marL="2592000" lvl="5" indent="-216000">
              <a:spcBef>
                <a:spcPts val="283"/>
              </a:spcBef>
              <a:buClr>
                <a:srgbClr val="000000"/>
              </a:buClr>
              <a:buSzPct val="45000"/>
              <a:buFont typeface="Wingdings" charset="2"/>
              <a:buChar char=""/>
            </a:pPr>
            <a:r>
              <a:rPr lang="en-GB" sz="2000" b="0" strike="noStrike" spc="-1">
                <a:latin typeface="Arial"/>
              </a:rPr>
              <a:t>Sixth Outline Level</a:t>
            </a:r>
          </a:p>
          <a:p>
            <a:pPr marL="3024000" lvl="6" indent="-216000">
              <a:spcBef>
                <a:spcPts val="283"/>
              </a:spcBef>
              <a:buClr>
                <a:srgbClr val="000000"/>
              </a:buClr>
              <a:buSzPct val="45000"/>
              <a:buFont typeface="Wingdings" charset="2"/>
              <a:buChar char=""/>
            </a:pPr>
            <a:r>
              <a:rPr lang="en-GB" sz="2000" b="0" strike="noStrike" spc="-1">
                <a:latin typeface="Arial"/>
              </a:rPr>
              <a:t>Seventh Outline Level</a:t>
            </a:r>
          </a:p>
        </p:txBody>
      </p:sp>
    </p:spTree>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5.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5.xml"/></Relationships>
</file>

<file path=ppt/slides/_rels/slide3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5.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8.xml"/><Relationship Id="rId1" Type="http://schemas.openxmlformats.org/officeDocument/2006/relationships/slideLayout" Target="../slideLayouts/slideLayout25.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5.xml"/></Relationships>
</file>

<file path=ppt/slides/_rels/slide3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5.xml"/></Relationships>
</file>

<file path=ppt/slides/_rels/slide4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5.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5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5.xml"/></Relationships>
</file>

<file path=ppt/slides/_rels/slide5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5.xml"/></Relationships>
</file>

<file path=ppt/slides/_rels/slide5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5.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3.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3.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3.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3.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3.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3.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3.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3.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3.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3.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3.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 name="CustomShape 1"/>
          <p:cNvSpPr/>
          <p:nvPr/>
        </p:nvSpPr>
        <p:spPr>
          <a:xfrm>
            <a:off x="457200" y="315000"/>
            <a:ext cx="8228880" cy="622080"/>
          </a:xfrm>
          <a:prstGeom prst="rect">
            <a:avLst/>
          </a:prstGeom>
          <a:noFill/>
          <a:ln w="9360">
            <a:noFill/>
          </a:ln>
        </p:spPr>
        <p:style>
          <a:lnRef idx="0">
            <a:scrgbClr r="0" g="0" b="0"/>
          </a:lnRef>
          <a:fillRef idx="0">
            <a:scrgbClr r="0" g="0" b="0"/>
          </a:fillRef>
          <a:effectRef idx="0">
            <a:scrgbClr r="0" g="0" b="0"/>
          </a:effectRef>
          <a:fontRef idx="minor"/>
        </p:style>
        <p:txBody>
          <a:bodyPr lIns="90000" tIns="45000" rIns="90000" bIns="45000">
            <a:noAutofit/>
          </a:bodyPr>
          <a:lstStyle/>
          <a:p>
            <a:pPr algn="ctr">
              <a:lnSpc>
                <a:spcPct val="100000"/>
              </a:lnSpc>
            </a:pPr>
            <a:r>
              <a:rPr lang="en-US" sz="3600" b="0" strike="noStrike" spc="-1">
                <a:solidFill>
                  <a:srgbClr val="000000"/>
                </a:solidFill>
                <a:latin typeface="Arial"/>
                <a:ea typeface="Verdana"/>
              </a:rPr>
              <a:t>Data Security and Compliance</a:t>
            </a:r>
            <a:br/>
            <a:r>
              <a:rPr lang="en-US" sz="3600" b="0" strike="noStrike" spc="-1">
                <a:solidFill>
                  <a:srgbClr val="000000"/>
                </a:solidFill>
                <a:latin typeface="Arial"/>
                <a:ea typeface="Verdana"/>
              </a:rPr>
              <a:t>ACCA5034</a:t>
            </a:r>
            <a:br/>
            <a:br/>
            <a:br/>
            <a:endParaRPr lang="en-GB" sz="3600" b="0" strike="noStrike" spc="-1">
              <a:latin typeface="Arial"/>
            </a:endParaRPr>
          </a:p>
        </p:txBody>
      </p:sp>
      <p:sp>
        <p:nvSpPr>
          <p:cNvPr id="121" name="CustomShape 2"/>
          <p:cNvSpPr/>
          <p:nvPr/>
        </p:nvSpPr>
        <p:spPr>
          <a:xfrm>
            <a:off x="2286000" y="1632240"/>
            <a:ext cx="4494960" cy="13770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b">
            <a:noAutofit/>
          </a:bodyPr>
          <a:lstStyle/>
          <a:p>
            <a:pPr algn="ctr">
              <a:lnSpc>
                <a:spcPct val="100000"/>
              </a:lnSpc>
              <a:tabLst>
                <a:tab pos="0" algn="l"/>
              </a:tabLst>
            </a:pPr>
            <a:r>
              <a:rPr lang="en-US" sz="4000" b="1" strike="noStrike" spc="-1">
                <a:solidFill>
                  <a:srgbClr val="000000"/>
                </a:solidFill>
                <a:latin typeface="Arial"/>
                <a:ea typeface="Verdana"/>
              </a:rPr>
              <a:t>Lecture 2</a:t>
            </a:r>
            <a:endParaRPr lang="en-GB" sz="4000" b="0" strike="noStrike" spc="-1">
              <a:latin typeface="Arial"/>
            </a:endParaRPr>
          </a:p>
        </p:txBody>
      </p:sp>
      <p:sp>
        <p:nvSpPr>
          <p:cNvPr id="122" name="CustomShape 3"/>
          <p:cNvSpPr/>
          <p:nvPr/>
        </p:nvSpPr>
        <p:spPr>
          <a:xfrm>
            <a:off x="2362320" y="4656960"/>
            <a:ext cx="5104800" cy="7614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a:lnSpc>
                <a:spcPct val="100000"/>
              </a:lnSpc>
              <a:tabLst>
                <a:tab pos="0" algn="l"/>
              </a:tabLst>
            </a:pPr>
            <a:r>
              <a:rPr lang="en-GB" sz="2800" b="0" strike="noStrike" spc="-1">
                <a:solidFill>
                  <a:srgbClr val="000000"/>
                </a:solidFill>
                <a:latin typeface="Arial"/>
                <a:ea typeface="Verdana"/>
              </a:rPr>
              <a:t>Why do we need security ?</a:t>
            </a:r>
            <a:endParaRPr lang="en-GB" sz="2800" b="0" strike="noStrike" spc="-1">
              <a:latin typeface="Arial"/>
            </a:endParaRPr>
          </a:p>
        </p:txBody>
      </p:sp>
      <p:grpSp>
        <p:nvGrpSpPr>
          <p:cNvPr id="123" name="Group 4"/>
          <p:cNvGrpSpPr/>
          <p:nvPr/>
        </p:nvGrpSpPr>
        <p:grpSpPr>
          <a:xfrm>
            <a:off x="228600" y="2057400"/>
            <a:ext cx="1828080" cy="2571480"/>
            <a:chOff x="228600" y="2057400"/>
            <a:chExt cx="1828080" cy="2571480"/>
          </a:xfrm>
        </p:grpSpPr>
        <p:pic>
          <p:nvPicPr>
            <p:cNvPr id="124" name="Picture 2" descr="Book cover reads book name, title, edition number, and name of the author as follows: &quot;Information Security,&quot; &quot;Principles of Information Security,&quot; “Sixth Edition,&quot; and &quot;Michael E. Whitman&quot; and  &quot;Herbert J. Mattord.&quot; A photo on the cover page shows a screenshot with the close up view of digital coding."/>
            <p:cNvPicPr/>
            <p:nvPr/>
          </p:nvPicPr>
          <p:blipFill>
            <a:blip r:embed="rId2"/>
            <a:stretch/>
          </p:blipFill>
          <p:spPr>
            <a:xfrm>
              <a:off x="279360" y="2057400"/>
              <a:ext cx="1541160" cy="2217240"/>
            </a:xfrm>
            <a:prstGeom prst="rect">
              <a:avLst/>
            </a:prstGeom>
            <a:ln w="0">
              <a:noFill/>
            </a:ln>
          </p:spPr>
        </p:pic>
        <p:sp>
          <p:nvSpPr>
            <p:cNvPr id="125" name="CustomShape 5"/>
            <p:cNvSpPr/>
            <p:nvPr/>
          </p:nvSpPr>
          <p:spPr>
            <a:xfrm>
              <a:off x="228600" y="4264560"/>
              <a:ext cx="1828080" cy="3643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spAutoFit/>
            </a:bodyPr>
            <a:lstStyle/>
            <a:p>
              <a:pPr>
                <a:lnSpc>
                  <a:spcPct val="100000"/>
                </a:lnSpc>
              </a:pPr>
              <a:r>
                <a:rPr lang="en-GB" sz="1800" b="0" strike="noStrike" spc="-1">
                  <a:solidFill>
                    <a:srgbClr val="000000"/>
                  </a:solidFill>
                  <a:latin typeface="Arial"/>
                  <a:ea typeface="DejaVu Sans"/>
                </a:rPr>
                <a:t>Adapted Text</a:t>
              </a:r>
              <a:endParaRPr lang="en-GB" sz="1800" b="0" strike="noStrike" spc="-1">
                <a:latin typeface="Arial"/>
              </a:endParaRPr>
            </a:p>
          </p:txBody>
        </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CustomShape 1"/>
          <p:cNvSpPr/>
          <p:nvPr/>
        </p:nvSpPr>
        <p:spPr>
          <a:xfrm>
            <a:off x="91440" y="0"/>
            <a:ext cx="9051840" cy="1038240"/>
          </a:xfrm>
          <a:prstGeom prst="rect">
            <a:avLst/>
          </a:prstGeom>
          <a:noFill/>
          <a:ln w="936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GB" sz="3600" b="0" strike="noStrike" spc="-1">
                <a:solidFill>
                  <a:srgbClr val="000000"/>
                </a:solidFill>
                <a:latin typeface="Arial"/>
                <a:ea typeface="Verdana"/>
              </a:rPr>
              <a:t>Learning Objectives</a:t>
            </a:r>
            <a:endParaRPr lang="en-GB" sz="3600" b="0" strike="noStrike" spc="-1">
              <a:latin typeface="Arial"/>
            </a:endParaRPr>
          </a:p>
        </p:txBody>
      </p:sp>
      <p:sp>
        <p:nvSpPr>
          <p:cNvPr id="127" name="CustomShape 2"/>
          <p:cNvSpPr/>
          <p:nvPr/>
        </p:nvSpPr>
        <p:spPr>
          <a:xfrm>
            <a:off x="228600" y="1295280"/>
            <a:ext cx="8343899" cy="3762495"/>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rmAutofit fontScale="85000" lnSpcReduction="10000"/>
          </a:bodyPr>
          <a:lstStyle/>
          <a:p>
            <a:pPr marL="720" algn="just">
              <a:lnSpc>
                <a:spcPct val="110000"/>
              </a:lnSpc>
              <a:spcBef>
                <a:spcPts val="601"/>
              </a:spcBef>
              <a:buClr>
                <a:srgbClr val="364162"/>
              </a:buClr>
            </a:pPr>
            <a:r>
              <a:rPr lang="en-GB" sz="2800" b="0" strike="noStrike" spc="-1" dirty="0">
                <a:solidFill>
                  <a:srgbClr val="000000"/>
                </a:solidFill>
                <a:latin typeface="Arial"/>
                <a:ea typeface="Verdana"/>
              </a:rPr>
              <a:t>Upon completion of this material, you should be able to:</a:t>
            </a:r>
            <a:endParaRPr lang="en-GB" sz="2800" b="0" strike="noStrike" spc="-1" dirty="0">
              <a:latin typeface="Arial"/>
            </a:endParaRPr>
          </a:p>
          <a:p>
            <a:pPr marL="915120" lvl="1" indent="-457200" algn="just">
              <a:lnSpc>
                <a:spcPct val="110000"/>
              </a:lnSpc>
              <a:spcBef>
                <a:spcPts val="601"/>
              </a:spcBef>
              <a:buClr>
                <a:srgbClr val="364162"/>
              </a:buClr>
              <a:buFont typeface="Wingdings" panose="05000000000000000000" pitchFamily="2" charset="2"/>
              <a:buChar char="q"/>
            </a:pPr>
            <a:r>
              <a:rPr lang="en-US" sz="2600" b="0" strike="noStrike" spc="-1" dirty="0">
                <a:solidFill>
                  <a:srgbClr val="000000"/>
                </a:solidFill>
                <a:latin typeface="Arial"/>
                <a:ea typeface="Verdana"/>
              </a:rPr>
              <a:t>Discuss the </a:t>
            </a:r>
            <a:r>
              <a:rPr lang="en-US" sz="2600" b="0" i="1" strike="noStrike" spc="-1" dirty="0">
                <a:solidFill>
                  <a:srgbClr val="000000"/>
                </a:solidFill>
                <a:latin typeface="Arial"/>
                <a:ea typeface="Verdana"/>
              </a:rPr>
              <a:t>organizational need for information security</a:t>
            </a:r>
            <a:endParaRPr lang="en-GB" sz="2600" b="0" i="1" strike="noStrike" spc="-1" dirty="0">
              <a:latin typeface="Arial"/>
            </a:endParaRPr>
          </a:p>
          <a:p>
            <a:pPr marL="915120" lvl="1" indent="-457200" algn="just">
              <a:lnSpc>
                <a:spcPct val="110000"/>
              </a:lnSpc>
              <a:spcBef>
                <a:spcPts val="601"/>
              </a:spcBef>
              <a:buClr>
                <a:srgbClr val="364162"/>
              </a:buClr>
              <a:buFont typeface="Wingdings" panose="05000000000000000000" pitchFamily="2" charset="2"/>
              <a:buChar char="q"/>
            </a:pPr>
            <a:r>
              <a:rPr lang="en-US" sz="2600" b="0" strike="noStrike" spc="-1" dirty="0">
                <a:solidFill>
                  <a:srgbClr val="000000"/>
                </a:solidFill>
                <a:latin typeface="Arial"/>
                <a:ea typeface="Verdana"/>
              </a:rPr>
              <a:t>Explain why a successful information security program is the </a:t>
            </a:r>
            <a:r>
              <a:rPr lang="en-US" sz="2600" b="0" i="1" strike="noStrike" spc="-1" dirty="0">
                <a:solidFill>
                  <a:srgbClr val="000000"/>
                </a:solidFill>
                <a:latin typeface="Arial"/>
                <a:ea typeface="Verdana"/>
              </a:rPr>
              <a:t>shared responsibility </a:t>
            </a:r>
            <a:r>
              <a:rPr lang="en-US" sz="2600" b="0" strike="noStrike" spc="-1" dirty="0">
                <a:solidFill>
                  <a:srgbClr val="000000"/>
                </a:solidFill>
                <a:latin typeface="Arial"/>
                <a:ea typeface="Verdana"/>
              </a:rPr>
              <a:t>of an organization’s three communities of interest </a:t>
            </a:r>
            <a:endParaRPr lang="en-GB" sz="2600" b="0" strike="noStrike" spc="-1" dirty="0">
              <a:latin typeface="Arial"/>
            </a:endParaRPr>
          </a:p>
          <a:p>
            <a:pPr marL="915120" lvl="1" indent="-457200" algn="just">
              <a:lnSpc>
                <a:spcPct val="110000"/>
              </a:lnSpc>
              <a:spcBef>
                <a:spcPts val="601"/>
              </a:spcBef>
              <a:buClr>
                <a:srgbClr val="364162"/>
              </a:buClr>
              <a:buFont typeface="Wingdings" panose="05000000000000000000" pitchFamily="2" charset="2"/>
              <a:buChar char="q"/>
            </a:pPr>
            <a:r>
              <a:rPr lang="en-US" sz="2600" b="0" strike="noStrike" spc="-1" dirty="0">
                <a:solidFill>
                  <a:srgbClr val="000000"/>
                </a:solidFill>
                <a:latin typeface="Arial"/>
                <a:ea typeface="Verdana"/>
              </a:rPr>
              <a:t>List and describe the </a:t>
            </a:r>
            <a:r>
              <a:rPr lang="en-US" sz="2600" b="0" i="1" strike="noStrike" spc="-1" dirty="0">
                <a:solidFill>
                  <a:srgbClr val="000000"/>
                </a:solidFill>
                <a:latin typeface="Arial"/>
                <a:ea typeface="Verdana"/>
              </a:rPr>
              <a:t>threats posed to information security </a:t>
            </a:r>
            <a:r>
              <a:rPr lang="en-US" sz="2600" b="0" strike="noStrike" spc="-1" dirty="0">
                <a:solidFill>
                  <a:srgbClr val="000000"/>
                </a:solidFill>
                <a:latin typeface="Arial"/>
                <a:ea typeface="Verdana"/>
              </a:rPr>
              <a:t>and </a:t>
            </a:r>
            <a:r>
              <a:rPr lang="en-US" sz="2600" b="0" i="1" strike="noStrike" spc="-1" dirty="0">
                <a:solidFill>
                  <a:srgbClr val="000000"/>
                </a:solidFill>
                <a:latin typeface="Arial"/>
                <a:ea typeface="Verdana"/>
              </a:rPr>
              <a:t>common attacks associated</a:t>
            </a:r>
            <a:r>
              <a:rPr lang="en-US" sz="2600" b="0" strike="noStrike" spc="-1" dirty="0">
                <a:solidFill>
                  <a:srgbClr val="000000"/>
                </a:solidFill>
                <a:latin typeface="Arial"/>
                <a:ea typeface="Verdana"/>
              </a:rPr>
              <a:t> with those threats</a:t>
            </a:r>
            <a:endParaRPr lang="en-GB" sz="2600" b="0" strike="noStrike" spc="-1" dirty="0">
              <a:latin typeface="Arial"/>
            </a:endParaRPr>
          </a:p>
          <a:p>
            <a:pPr marL="915120" lvl="1" indent="-457200" algn="just">
              <a:lnSpc>
                <a:spcPct val="110000"/>
              </a:lnSpc>
              <a:spcBef>
                <a:spcPts val="601"/>
              </a:spcBef>
              <a:buClr>
                <a:srgbClr val="364162"/>
              </a:buClr>
              <a:buFont typeface="Wingdings" panose="05000000000000000000" pitchFamily="2" charset="2"/>
              <a:buChar char="q"/>
            </a:pPr>
            <a:r>
              <a:rPr lang="en-US" sz="2600" b="0" strike="noStrike" spc="-1" dirty="0">
                <a:solidFill>
                  <a:srgbClr val="000000"/>
                </a:solidFill>
                <a:latin typeface="Arial"/>
                <a:ea typeface="Verdana"/>
              </a:rPr>
              <a:t>List the common </a:t>
            </a:r>
            <a:r>
              <a:rPr lang="en-US" sz="2600" b="0" i="1" strike="noStrike" spc="-1" dirty="0">
                <a:solidFill>
                  <a:srgbClr val="000000"/>
                </a:solidFill>
                <a:latin typeface="Arial"/>
                <a:ea typeface="Verdana"/>
              </a:rPr>
              <a:t>development failures and errors </a:t>
            </a:r>
            <a:r>
              <a:rPr lang="en-US" sz="2600" b="0" strike="noStrike" spc="-1" dirty="0">
                <a:solidFill>
                  <a:srgbClr val="000000"/>
                </a:solidFill>
                <a:latin typeface="Arial"/>
                <a:ea typeface="Verdana"/>
              </a:rPr>
              <a:t>that result from poor software security efforts</a:t>
            </a:r>
            <a:endParaRPr lang="en-GB" sz="2600" b="0" strike="noStrike" spc="-1" dirty="0">
              <a:latin typeface="Aria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7">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7">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 name="CustomShape 1"/>
          <p:cNvSpPr/>
          <p:nvPr/>
        </p:nvSpPr>
        <p:spPr>
          <a:xfrm>
            <a:off x="45720" y="27720"/>
            <a:ext cx="9051840" cy="1038240"/>
          </a:xfrm>
          <a:prstGeom prst="rect">
            <a:avLst/>
          </a:prstGeom>
          <a:noFill/>
          <a:ln w="936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GB" sz="3600" b="0" strike="noStrike" spc="-1">
                <a:solidFill>
                  <a:srgbClr val="000000"/>
                </a:solidFill>
                <a:latin typeface="Arial"/>
                <a:ea typeface="Verdana"/>
              </a:rPr>
              <a:t>Introduction</a:t>
            </a:r>
            <a:endParaRPr lang="en-GB" sz="3600" b="0" strike="noStrike" spc="-1">
              <a:latin typeface="Arial"/>
            </a:endParaRPr>
          </a:p>
        </p:txBody>
      </p:sp>
      <p:sp>
        <p:nvSpPr>
          <p:cNvPr id="129" name="CustomShape 2"/>
          <p:cNvSpPr/>
          <p:nvPr/>
        </p:nvSpPr>
        <p:spPr>
          <a:xfrm>
            <a:off x="228599" y="1295281"/>
            <a:ext cx="8629651" cy="2933819"/>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rmAutofit fontScale="92500" lnSpcReduction="10000"/>
          </a:bodyPr>
          <a:lstStyle/>
          <a:p>
            <a:pPr marL="343080" indent="-342360" algn="just">
              <a:lnSpc>
                <a:spcPct val="100000"/>
              </a:lnSpc>
              <a:spcBef>
                <a:spcPts val="601"/>
              </a:spcBef>
              <a:buClr>
                <a:srgbClr val="364162"/>
              </a:buClr>
              <a:buFont typeface="Arial"/>
              <a:buChar char="•"/>
            </a:pPr>
            <a:r>
              <a:rPr lang="en-GB" sz="2800" b="0" strike="noStrike" spc="-1" dirty="0">
                <a:solidFill>
                  <a:srgbClr val="000000"/>
                </a:solidFill>
                <a:latin typeface="Arial"/>
                <a:ea typeface="Verdana"/>
              </a:rPr>
              <a:t>The primary mission of an information security program is to ensure information assets (</a:t>
            </a:r>
            <a:r>
              <a:rPr lang="en-GB" sz="2800" b="0" i="1" strike="noStrike" spc="-1" dirty="0">
                <a:solidFill>
                  <a:srgbClr val="000000"/>
                </a:solidFill>
                <a:latin typeface="Arial"/>
                <a:ea typeface="Verdana"/>
              </a:rPr>
              <a:t>information and the systems that house them</a:t>
            </a:r>
            <a:r>
              <a:rPr lang="en-GB" sz="2800" b="0" strike="noStrike" spc="-1" dirty="0">
                <a:solidFill>
                  <a:srgbClr val="000000"/>
                </a:solidFill>
                <a:latin typeface="Arial"/>
                <a:ea typeface="Verdana"/>
              </a:rPr>
              <a:t>) remain safe and useful.</a:t>
            </a:r>
          </a:p>
          <a:p>
            <a:pPr marL="343080" indent="-342360" algn="just">
              <a:lnSpc>
                <a:spcPct val="100000"/>
              </a:lnSpc>
              <a:spcBef>
                <a:spcPts val="601"/>
              </a:spcBef>
              <a:buClr>
                <a:srgbClr val="364162"/>
              </a:buClr>
              <a:buFont typeface="Arial"/>
              <a:buChar char="•"/>
            </a:pPr>
            <a:endParaRPr lang="en-GB" sz="2800" b="0" strike="noStrike" spc="-1" dirty="0">
              <a:latin typeface="Arial"/>
            </a:endParaRPr>
          </a:p>
          <a:p>
            <a:pPr marL="343080" indent="-342360" algn="just">
              <a:lnSpc>
                <a:spcPct val="100000"/>
              </a:lnSpc>
              <a:spcBef>
                <a:spcPts val="601"/>
              </a:spcBef>
              <a:buClr>
                <a:srgbClr val="364162"/>
              </a:buClr>
              <a:buFont typeface="Arial"/>
              <a:buChar char="•"/>
            </a:pPr>
            <a:r>
              <a:rPr lang="en-GB" sz="2800" b="0" strike="noStrike" spc="-1" dirty="0">
                <a:solidFill>
                  <a:srgbClr val="000000"/>
                </a:solidFill>
                <a:latin typeface="Arial"/>
                <a:ea typeface="Verdana"/>
              </a:rPr>
              <a:t>If no threats existed, resources could be used exclusively to improve systems that contain, use, and transmit information.</a:t>
            </a:r>
            <a:endParaRPr lang="en-GB" sz="2800" b="0" strike="noStrike" spc="-1" dirty="0">
              <a:latin typeface="Arial"/>
            </a:endParaRPr>
          </a:p>
          <a:p>
            <a:pPr marL="343080" indent="-342360" algn="just">
              <a:lnSpc>
                <a:spcPct val="100000"/>
              </a:lnSpc>
              <a:spcBef>
                <a:spcPts val="601"/>
              </a:spcBef>
              <a:buClr>
                <a:srgbClr val="364162"/>
              </a:buClr>
              <a:buFont typeface="Arial"/>
              <a:buChar char="•"/>
            </a:pPr>
            <a:endParaRPr lang="en-GB" sz="2800" b="0" strike="noStrike" spc="-1" dirty="0">
              <a:latin typeface="Arial"/>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12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12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CustomShape 1"/>
          <p:cNvSpPr/>
          <p:nvPr/>
        </p:nvSpPr>
        <p:spPr>
          <a:xfrm>
            <a:off x="45720" y="27720"/>
            <a:ext cx="9051840" cy="1038240"/>
          </a:xfrm>
          <a:prstGeom prst="rect">
            <a:avLst/>
          </a:prstGeom>
          <a:noFill/>
          <a:ln w="936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GB" sz="3600" b="0" strike="noStrike" spc="-1" dirty="0">
                <a:solidFill>
                  <a:srgbClr val="000000"/>
                </a:solidFill>
                <a:latin typeface="Arial"/>
                <a:ea typeface="Verdana"/>
              </a:rPr>
              <a:t>Business Needs First</a:t>
            </a:r>
            <a:endParaRPr lang="en-GB" sz="3600" b="0" strike="noStrike" spc="-1" dirty="0">
              <a:latin typeface="Arial"/>
            </a:endParaRPr>
          </a:p>
        </p:txBody>
      </p:sp>
      <p:sp>
        <p:nvSpPr>
          <p:cNvPr id="131" name="CustomShape 2"/>
          <p:cNvSpPr/>
          <p:nvPr/>
        </p:nvSpPr>
        <p:spPr>
          <a:xfrm>
            <a:off x="361950" y="1419105"/>
            <a:ext cx="8458200" cy="48301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rmAutofit/>
          </a:bodyPr>
          <a:lstStyle/>
          <a:p>
            <a:pPr marL="720" algn="just">
              <a:lnSpc>
                <a:spcPct val="100000"/>
              </a:lnSpc>
              <a:spcBef>
                <a:spcPts val="601"/>
              </a:spcBef>
              <a:buClr>
                <a:srgbClr val="364162"/>
              </a:buClr>
            </a:pPr>
            <a:r>
              <a:rPr lang="en-GB" sz="2800" b="0" strike="noStrike" spc="-1" dirty="0">
                <a:solidFill>
                  <a:srgbClr val="000000"/>
                </a:solidFill>
                <a:latin typeface="Arial"/>
                <a:ea typeface="Verdana"/>
              </a:rPr>
              <a:t>Information security performs </a:t>
            </a:r>
            <a:r>
              <a:rPr lang="en-GB" sz="2800" b="1" strike="noStrike" spc="-1" dirty="0">
                <a:solidFill>
                  <a:srgbClr val="000000"/>
                </a:solidFill>
                <a:latin typeface="Arial"/>
                <a:ea typeface="Verdana"/>
              </a:rPr>
              <a:t>four important functions </a:t>
            </a:r>
            <a:r>
              <a:rPr lang="en-GB" sz="2800" b="0" strike="noStrike" spc="-1" dirty="0">
                <a:solidFill>
                  <a:srgbClr val="000000"/>
                </a:solidFill>
                <a:latin typeface="Arial"/>
                <a:ea typeface="Verdana"/>
              </a:rPr>
              <a:t>for an organization:</a:t>
            </a:r>
            <a:endParaRPr lang="en-GB" sz="2800" b="0" strike="noStrike" spc="-1" dirty="0">
              <a:latin typeface="Arial"/>
            </a:endParaRPr>
          </a:p>
          <a:p>
            <a:pPr marL="972270" lvl="1" indent="-514350" algn="just">
              <a:lnSpc>
                <a:spcPct val="100000"/>
              </a:lnSpc>
              <a:spcBef>
                <a:spcPts val="601"/>
              </a:spcBef>
              <a:buClr>
                <a:srgbClr val="364162"/>
              </a:buClr>
              <a:buFont typeface="+mj-lt"/>
              <a:buAutoNum type="arabicPeriod"/>
            </a:pPr>
            <a:r>
              <a:rPr lang="en-US" sz="2600" b="0" strike="noStrike" spc="-1" dirty="0">
                <a:solidFill>
                  <a:srgbClr val="000000"/>
                </a:solidFill>
                <a:latin typeface="Arial"/>
                <a:ea typeface="Verdana"/>
              </a:rPr>
              <a:t>Protecting the organization’s </a:t>
            </a:r>
            <a:r>
              <a:rPr lang="en-US" sz="2600" b="0" i="1" strike="noStrike" spc="-1" dirty="0">
                <a:solidFill>
                  <a:srgbClr val="000000"/>
                </a:solidFill>
                <a:latin typeface="Arial"/>
                <a:ea typeface="Verdana"/>
              </a:rPr>
              <a:t>ability to function</a:t>
            </a:r>
            <a:endParaRPr lang="en-GB" sz="2600" b="0" i="1" strike="noStrike" spc="-1" dirty="0">
              <a:latin typeface="Arial"/>
            </a:endParaRPr>
          </a:p>
          <a:p>
            <a:pPr marL="972270" lvl="1" indent="-514350" algn="just">
              <a:lnSpc>
                <a:spcPct val="100000"/>
              </a:lnSpc>
              <a:spcBef>
                <a:spcPts val="601"/>
              </a:spcBef>
              <a:buClr>
                <a:srgbClr val="364162"/>
              </a:buClr>
              <a:buFont typeface="+mj-lt"/>
              <a:buAutoNum type="arabicPeriod"/>
            </a:pPr>
            <a:r>
              <a:rPr lang="en-US" sz="2600" b="0" strike="noStrike" spc="-1" dirty="0">
                <a:solidFill>
                  <a:srgbClr val="000000"/>
                </a:solidFill>
                <a:latin typeface="Arial"/>
                <a:ea typeface="Verdana"/>
              </a:rPr>
              <a:t>Protecting the </a:t>
            </a:r>
            <a:r>
              <a:rPr lang="en-US" sz="2600" b="0" i="1" strike="noStrike" spc="-1" dirty="0">
                <a:solidFill>
                  <a:srgbClr val="000000"/>
                </a:solidFill>
                <a:latin typeface="Arial"/>
                <a:ea typeface="Verdana"/>
              </a:rPr>
              <a:t>data and information </a:t>
            </a:r>
            <a:r>
              <a:rPr lang="en-US" sz="2600" b="0" strike="noStrike" spc="-1" dirty="0">
                <a:solidFill>
                  <a:srgbClr val="000000"/>
                </a:solidFill>
                <a:latin typeface="Arial"/>
                <a:ea typeface="Verdana"/>
              </a:rPr>
              <a:t>the organization collects and uses</a:t>
            </a:r>
            <a:endParaRPr lang="en-GB" sz="2600" b="0" strike="noStrike" spc="-1" dirty="0">
              <a:latin typeface="Arial"/>
            </a:endParaRPr>
          </a:p>
          <a:p>
            <a:pPr marL="972270" lvl="1" indent="-514350" algn="just">
              <a:lnSpc>
                <a:spcPct val="100000"/>
              </a:lnSpc>
              <a:spcBef>
                <a:spcPts val="601"/>
              </a:spcBef>
              <a:buClr>
                <a:srgbClr val="364162"/>
              </a:buClr>
              <a:buFont typeface="+mj-lt"/>
              <a:buAutoNum type="arabicPeriod"/>
            </a:pPr>
            <a:r>
              <a:rPr lang="en-US" sz="2600" b="0" strike="noStrike" spc="-1" dirty="0">
                <a:solidFill>
                  <a:srgbClr val="000000"/>
                </a:solidFill>
                <a:latin typeface="Arial"/>
                <a:ea typeface="Verdana"/>
              </a:rPr>
              <a:t>Enabling the </a:t>
            </a:r>
            <a:r>
              <a:rPr lang="en-US" sz="2600" b="0" i="1" strike="noStrike" spc="-1" dirty="0">
                <a:solidFill>
                  <a:srgbClr val="000000"/>
                </a:solidFill>
                <a:latin typeface="Arial"/>
                <a:ea typeface="Verdana"/>
              </a:rPr>
              <a:t>safe operation of applications </a:t>
            </a:r>
            <a:r>
              <a:rPr lang="en-US" sz="2600" b="0" strike="noStrike" spc="-1" dirty="0">
                <a:solidFill>
                  <a:srgbClr val="000000"/>
                </a:solidFill>
                <a:latin typeface="Arial"/>
                <a:ea typeface="Verdana"/>
              </a:rPr>
              <a:t>running on the organization’s IT systems</a:t>
            </a:r>
          </a:p>
          <a:p>
            <a:pPr marL="972270" lvl="1" indent="-514350" algn="just">
              <a:lnSpc>
                <a:spcPct val="100000"/>
              </a:lnSpc>
              <a:spcBef>
                <a:spcPts val="601"/>
              </a:spcBef>
              <a:buClr>
                <a:srgbClr val="364162"/>
              </a:buClr>
              <a:buFont typeface="+mj-lt"/>
              <a:buAutoNum type="arabicPeriod"/>
            </a:pPr>
            <a:r>
              <a:rPr lang="en-GB" sz="2600" spc="-1" dirty="0"/>
              <a:t>Safeguards the technology the organisation uses.</a:t>
            </a:r>
          </a:p>
          <a:p>
            <a:pPr marL="457920" lvl="1" algn="just">
              <a:lnSpc>
                <a:spcPct val="100000"/>
              </a:lnSpc>
              <a:spcBef>
                <a:spcPts val="601"/>
              </a:spcBef>
              <a:buClr>
                <a:srgbClr val="364162"/>
              </a:buClr>
            </a:pPr>
            <a:endParaRPr lang="en-GB" sz="2600" b="0" strike="noStrike" spc="-1" dirty="0">
              <a:latin typeface="Arial"/>
            </a:endParaRPr>
          </a:p>
          <a:p>
            <a:pPr marL="457920" lvl="1" algn="just">
              <a:lnSpc>
                <a:spcPct val="100000"/>
              </a:lnSpc>
              <a:spcBef>
                <a:spcPts val="601"/>
              </a:spcBef>
              <a:buClr>
                <a:srgbClr val="364162"/>
              </a:buClr>
            </a:pPr>
            <a:endParaRPr lang="en-GB" sz="2600" b="0" strike="noStrike" spc="-1" dirty="0">
              <a:latin typeface="Arial"/>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1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13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fill="hold" nodeType="clickEffect">
                                  <p:stCondLst>
                                    <p:cond delay="0"/>
                                  </p:stCondLst>
                                  <p:childTnLst>
                                    <p:set>
                                      <p:cBhvr>
                                        <p:cTn id="14" dur="1" fill="hold">
                                          <p:stCondLst>
                                            <p:cond delay="0"/>
                                          </p:stCondLst>
                                        </p:cTn>
                                        <p:tgtEl>
                                          <p:spTgt spid="13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fill="hold" nodeType="clickEffect">
                                  <p:stCondLst>
                                    <p:cond delay="0"/>
                                  </p:stCondLst>
                                  <p:childTnLst>
                                    <p:set>
                                      <p:cBhvr>
                                        <p:cTn id="18" dur="1" fill="hold">
                                          <p:stCondLst>
                                            <p:cond delay="0"/>
                                          </p:stCondLst>
                                        </p:cTn>
                                        <p:tgtEl>
                                          <p:spTgt spid="13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fill="hold" nodeType="clickEffect">
                                  <p:stCondLst>
                                    <p:cond delay="0"/>
                                  </p:stCondLst>
                                  <p:childTnLst>
                                    <p:set>
                                      <p:cBhvr>
                                        <p:cTn id="22" dur="1" fill="hold">
                                          <p:stCondLst>
                                            <p:cond delay="0"/>
                                          </p:stCondLst>
                                        </p:cTn>
                                        <p:tgtEl>
                                          <p:spTgt spid="13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 name="CustomShape 1"/>
          <p:cNvSpPr/>
          <p:nvPr/>
        </p:nvSpPr>
        <p:spPr>
          <a:xfrm>
            <a:off x="0" y="208695"/>
            <a:ext cx="9097560" cy="1114560"/>
          </a:xfrm>
          <a:prstGeom prst="rect">
            <a:avLst/>
          </a:prstGeom>
          <a:noFill/>
          <a:ln w="936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GB" sz="3600" b="0" strike="noStrike" spc="-1" dirty="0">
                <a:solidFill>
                  <a:srgbClr val="000000"/>
                </a:solidFill>
                <a:latin typeface="Arial"/>
                <a:ea typeface="Verdana"/>
              </a:rPr>
              <a:t>Protecting the Functionality of an Organization</a:t>
            </a:r>
            <a:endParaRPr lang="en-GB" sz="3600" b="0" strike="noStrike" spc="-1" dirty="0">
              <a:latin typeface="Arial"/>
            </a:endParaRPr>
          </a:p>
        </p:txBody>
      </p:sp>
      <p:sp>
        <p:nvSpPr>
          <p:cNvPr id="133" name="CustomShape 2"/>
          <p:cNvSpPr/>
          <p:nvPr/>
        </p:nvSpPr>
        <p:spPr>
          <a:xfrm>
            <a:off x="410167" y="1876425"/>
            <a:ext cx="8277225" cy="40758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rmAutofit/>
          </a:bodyPr>
          <a:lstStyle/>
          <a:p>
            <a:pPr marL="343080" indent="-342360" algn="just">
              <a:lnSpc>
                <a:spcPct val="100000"/>
              </a:lnSpc>
              <a:spcBef>
                <a:spcPts val="601"/>
              </a:spcBef>
              <a:buClr>
                <a:srgbClr val="364162"/>
              </a:buClr>
              <a:buFont typeface="Arial"/>
              <a:buChar char="•"/>
            </a:pPr>
            <a:r>
              <a:rPr lang="en-GB" sz="2800" b="0" strike="noStrike" spc="-1" dirty="0">
                <a:solidFill>
                  <a:srgbClr val="000000"/>
                </a:solidFill>
                <a:latin typeface="Arial"/>
                <a:ea typeface="Verdana"/>
              </a:rPr>
              <a:t>Management (general and IT) is responsible for facilitating security program.</a:t>
            </a:r>
            <a:endParaRPr lang="en-GB" sz="2800" b="0" strike="noStrike" spc="-1" dirty="0">
              <a:latin typeface="Arial"/>
            </a:endParaRPr>
          </a:p>
          <a:p>
            <a:pPr marL="343080" indent="-342360" algn="just">
              <a:lnSpc>
                <a:spcPct val="100000"/>
              </a:lnSpc>
              <a:spcBef>
                <a:spcPts val="601"/>
              </a:spcBef>
              <a:buClr>
                <a:srgbClr val="364162"/>
              </a:buClr>
              <a:buFont typeface="Arial"/>
              <a:buChar char="•"/>
            </a:pPr>
            <a:r>
              <a:rPr lang="en-GB" sz="2800" b="0" strike="noStrike" spc="-1" dirty="0">
                <a:solidFill>
                  <a:srgbClr val="000000"/>
                </a:solidFill>
                <a:latin typeface="Arial"/>
                <a:ea typeface="Verdana"/>
              </a:rPr>
              <a:t>Implementing information security has more to do with management than technology.</a:t>
            </a:r>
            <a:endParaRPr lang="en-GB" sz="2800" b="0" strike="noStrike" spc="-1" dirty="0">
              <a:latin typeface="Arial"/>
            </a:endParaRPr>
          </a:p>
          <a:p>
            <a:pPr marL="343080" indent="-342360" algn="just">
              <a:lnSpc>
                <a:spcPct val="100000"/>
              </a:lnSpc>
              <a:spcBef>
                <a:spcPts val="601"/>
              </a:spcBef>
              <a:buClr>
                <a:srgbClr val="364162"/>
              </a:buClr>
              <a:buFont typeface="Arial"/>
              <a:buChar char="•"/>
            </a:pPr>
            <a:endParaRPr lang="en-GB" sz="2800" b="0" strike="noStrike" spc="-1" dirty="0">
              <a:latin typeface="Arial"/>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13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13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 name="CustomShape 1"/>
          <p:cNvSpPr/>
          <p:nvPr/>
        </p:nvSpPr>
        <p:spPr>
          <a:xfrm>
            <a:off x="0" y="332520"/>
            <a:ext cx="9097560" cy="1038240"/>
          </a:xfrm>
          <a:prstGeom prst="rect">
            <a:avLst/>
          </a:prstGeom>
          <a:noFill/>
          <a:ln w="936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GB" sz="3600" b="0" strike="noStrike" spc="-1" dirty="0">
                <a:solidFill>
                  <a:srgbClr val="000000"/>
                </a:solidFill>
                <a:latin typeface="Arial"/>
                <a:ea typeface="Verdana"/>
              </a:rPr>
              <a:t>Protecting Data That Organizations Collect and Use</a:t>
            </a:r>
            <a:endParaRPr lang="en-GB" sz="3600" b="0" strike="noStrike" spc="-1" dirty="0">
              <a:latin typeface="Arial"/>
            </a:endParaRPr>
          </a:p>
        </p:txBody>
      </p:sp>
      <p:sp>
        <p:nvSpPr>
          <p:cNvPr id="135" name="CustomShape 2"/>
          <p:cNvSpPr/>
          <p:nvPr/>
        </p:nvSpPr>
        <p:spPr>
          <a:xfrm>
            <a:off x="228600" y="1847850"/>
            <a:ext cx="8762400" cy="379011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rmAutofit/>
          </a:bodyPr>
          <a:lstStyle/>
          <a:p>
            <a:pPr marL="343080" indent="-342360" algn="just">
              <a:lnSpc>
                <a:spcPct val="100000"/>
              </a:lnSpc>
              <a:spcBef>
                <a:spcPts val="601"/>
              </a:spcBef>
              <a:buClr>
                <a:srgbClr val="364162"/>
              </a:buClr>
              <a:buFont typeface="Arial"/>
              <a:buChar char="•"/>
            </a:pPr>
            <a:r>
              <a:rPr lang="en-GB" sz="2800" b="0" strike="noStrike" spc="-1" dirty="0">
                <a:solidFill>
                  <a:srgbClr val="000000"/>
                </a:solidFill>
                <a:latin typeface="Arial"/>
                <a:ea typeface="Verdana"/>
              </a:rPr>
              <a:t>Without data, an organization loses its record of transactions and ability to deliver value to customers.</a:t>
            </a:r>
            <a:endParaRPr lang="en-GB" sz="2800" b="0" strike="noStrike" spc="-1" dirty="0">
              <a:latin typeface="Arial"/>
            </a:endParaRPr>
          </a:p>
          <a:p>
            <a:pPr marL="343080" indent="-342360" algn="just">
              <a:lnSpc>
                <a:spcPct val="100000"/>
              </a:lnSpc>
              <a:spcBef>
                <a:spcPts val="601"/>
              </a:spcBef>
              <a:buClr>
                <a:srgbClr val="364162"/>
              </a:buClr>
              <a:buFont typeface="Arial"/>
              <a:buChar char="•"/>
            </a:pPr>
            <a:r>
              <a:rPr lang="en-GB" sz="2800" b="0" strike="noStrike" spc="-1" dirty="0">
                <a:solidFill>
                  <a:srgbClr val="000000"/>
                </a:solidFill>
                <a:latin typeface="Arial"/>
                <a:ea typeface="Verdana"/>
              </a:rPr>
              <a:t> </a:t>
            </a:r>
            <a:endParaRPr lang="en-GB" sz="2800" b="0" strike="noStrike" spc="-1" dirty="0">
              <a:latin typeface="Arial"/>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1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13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 name="CustomShape 1"/>
          <p:cNvSpPr/>
          <p:nvPr/>
        </p:nvSpPr>
        <p:spPr>
          <a:xfrm>
            <a:off x="45720" y="27720"/>
            <a:ext cx="9097560" cy="1038240"/>
          </a:xfrm>
          <a:prstGeom prst="rect">
            <a:avLst/>
          </a:prstGeom>
          <a:noFill/>
          <a:ln w="936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GB" sz="3600" b="0" strike="noStrike" spc="-1">
                <a:solidFill>
                  <a:srgbClr val="000000"/>
                </a:solidFill>
                <a:latin typeface="Arial"/>
                <a:ea typeface="Verdana"/>
              </a:rPr>
              <a:t>Enabling the Safe Operation of Applications</a:t>
            </a:r>
            <a:endParaRPr lang="en-GB" sz="3600" b="0" strike="noStrike" spc="-1">
              <a:latin typeface="Arial"/>
            </a:endParaRPr>
          </a:p>
        </p:txBody>
      </p:sp>
      <p:sp>
        <p:nvSpPr>
          <p:cNvPr id="137" name="CustomShape 2"/>
          <p:cNvSpPr/>
          <p:nvPr/>
        </p:nvSpPr>
        <p:spPr>
          <a:xfrm>
            <a:off x="228600" y="1295280"/>
            <a:ext cx="8762400" cy="41904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rmAutofit/>
          </a:bodyPr>
          <a:lstStyle/>
          <a:p>
            <a:pPr marL="343080" indent="-342360" algn="just">
              <a:lnSpc>
                <a:spcPct val="100000"/>
              </a:lnSpc>
              <a:spcBef>
                <a:spcPts val="601"/>
              </a:spcBef>
              <a:buClr>
                <a:srgbClr val="364162"/>
              </a:buClr>
              <a:buFont typeface="Arial"/>
              <a:buChar char="•"/>
            </a:pPr>
            <a:r>
              <a:rPr lang="en-GB" sz="2800" spc="-1" dirty="0">
                <a:solidFill>
                  <a:srgbClr val="000000"/>
                </a:solidFill>
                <a:ea typeface="Verdana"/>
              </a:rPr>
              <a:t>Organisation </a:t>
            </a:r>
            <a:r>
              <a:rPr lang="en-GB" sz="2800" b="0" strike="noStrike" spc="-1" dirty="0">
                <a:solidFill>
                  <a:srgbClr val="000000"/>
                </a:solidFill>
                <a:latin typeface="Arial"/>
                <a:ea typeface="Verdana"/>
              </a:rPr>
              <a:t>needs environments that safeguard applications using IT systems.</a:t>
            </a:r>
            <a:endParaRPr lang="en-GB" sz="2800" b="0" strike="noStrike" spc="-1" dirty="0">
              <a:latin typeface="Arial"/>
            </a:endParaRPr>
          </a:p>
          <a:p>
            <a:pPr marL="343080" indent="-342360" algn="just">
              <a:lnSpc>
                <a:spcPct val="100000"/>
              </a:lnSpc>
              <a:spcBef>
                <a:spcPts val="601"/>
              </a:spcBef>
              <a:buClr>
                <a:srgbClr val="364162"/>
              </a:buClr>
              <a:buFont typeface="Arial"/>
              <a:buChar char="•"/>
            </a:pPr>
            <a:r>
              <a:rPr lang="en-GB" sz="2800" b="0" strike="noStrike" spc="-1" dirty="0">
                <a:solidFill>
                  <a:srgbClr val="000000"/>
                </a:solidFill>
                <a:latin typeface="Arial"/>
                <a:ea typeface="Verdana"/>
              </a:rPr>
              <a:t> </a:t>
            </a:r>
            <a:endParaRPr lang="en-GB" sz="2800" b="0" strike="noStrike" spc="-1" dirty="0">
              <a:latin typeface="Arial"/>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13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13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 name="CustomShape 1"/>
          <p:cNvSpPr/>
          <p:nvPr/>
        </p:nvSpPr>
        <p:spPr>
          <a:xfrm>
            <a:off x="45720" y="27720"/>
            <a:ext cx="9097560" cy="1038240"/>
          </a:xfrm>
          <a:prstGeom prst="rect">
            <a:avLst/>
          </a:prstGeom>
          <a:noFill/>
          <a:ln w="936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GB" sz="3600" b="0" strike="noStrike" spc="-1">
                <a:solidFill>
                  <a:srgbClr val="000000"/>
                </a:solidFill>
                <a:latin typeface="Arial"/>
                <a:ea typeface="Verdana"/>
              </a:rPr>
              <a:t>Safeguarding Technology Assets in Organizations</a:t>
            </a:r>
            <a:endParaRPr lang="en-GB" sz="3600" b="0" strike="noStrike" spc="-1">
              <a:latin typeface="Arial"/>
            </a:endParaRPr>
          </a:p>
        </p:txBody>
      </p:sp>
      <p:sp>
        <p:nvSpPr>
          <p:cNvPr id="139" name="CustomShape 2"/>
          <p:cNvSpPr/>
          <p:nvPr/>
        </p:nvSpPr>
        <p:spPr>
          <a:xfrm>
            <a:off x="366772" y="1485900"/>
            <a:ext cx="8410455" cy="43426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rmAutofit/>
          </a:bodyPr>
          <a:lstStyle/>
          <a:p>
            <a:pPr marL="343080" indent="-342360" algn="just">
              <a:lnSpc>
                <a:spcPct val="100000"/>
              </a:lnSpc>
              <a:spcBef>
                <a:spcPts val="601"/>
              </a:spcBef>
              <a:buClr>
                <a:srgbClr val="364162"/>
              </a:buClr>
              <a:buFont typeface="Arial"/>
              <a:buChar char="•"/>
            </a:pPr>
            <a:r>
              <a:rPr lang="en-GB" sz="2800" b="0" strike="noStrike" spc="-1" dirty="0">
                <a:solidFill>
                  <a:srgbClr val="000000"/>
                </a:solidFill>
                <a:latin typeface="Arial"/>
                <a:ea typeface="Verdana"/>
              </a:rPr>
              <a:t>Organizations must employ secure infrastructure hardware appropriate to the size and scope of the enterprise.</a:t>
            </a:r>
            <a:endParaRPr lang="en-GB" sz="2800" b="0" strike="noStrike" spc="-1" dirty="0">
              <a:latin typeface="Arial"/>
            </a:endParaRPr>
          </a:p>
          <a:p>
            <a:pPr marL="343080" indent="-342360" algn="just">
              <a:lnSpc>
                <a:spcPct val="100000"/>
              </a:lnSpc>
              <a:spcBef>
                <a:spcPts val="601"/>
              </a:spcBef>
              <a:buClr>
                <a:srgbClr val="364162"/>
              </a:buClr>
              <a:buFont typeface="Arial"/>
              <a:buChar char="•"/>
            </a:pPr>
            <a:r>
              <a:rPr lang="en-GB" sz="2800" b="0" strike="noStrike" spc="-1" dirty="0">
                <a:solidFill>
                  <a:srgbClr val="000000"/>
                </a:solidFill>
                <a:latin typeface="Arial"/>
                <a:ea typeface="Verdana"/>
              </a:rPr>
              <a:t>Additional security services may be needed as the organization grows.</a:t>
            </a:r>
            <a:endParaRPr lang="en-GB" sz="2800" b="0" strike="noStrike" spc="-1" dirty="0">
              <a:latin typeface="Arial"/>
            </a:endParaRPr>
          </a:p>
          <a:p>
            <a:pPr marL="343080" indent="-342360" algn="just">
              <a:lnSpc>
                <a:spcPct val="100000"/>
              </a:lnSpc>
              <a:spcBef>
                <a:spcPts val="601"/>
              </a:spcBef>
              <a:buClr>
                <a:srgbClr val="364162"/>
              </a:buClr>
              <a:buFont typeface="Arial"/>
              <a:buChar char="•"/>
            </a:pPr>
            <a:r>
              <a:rPr lang="en-GB" sz="2800" b="0" strike="noStrike" spc="-1" dirty="0">
                <a:solidFill>
                  <a:srgbClr val="000000"/>
                </a:solidFill>
                <a:latin typeface="Arial"/>
                <a:ea typeface="Verdana"/>
              </a:rPr>
              <a:t> </a:t>
            </a:r>
            <a:endParaRPr lang="en-GB" sz="2800" b="0" strike="noStrike" spc="-1" dirty="0">
              <a:latin typeface="Arial"/>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1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13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fill="hold" nodeType="clickEffect">
                                  <p:stCondLst>
                                    <p:cond delay="0"/>
                                  </p:stCondLst>
                                  <p:childTnLst>
                                    <p:set>
                                      <p:cBhvr>
                                        <p:cTn id="14" dur="1" fill="hold">
                                          <p:stCondLst>
                                            <p:cond delay="0"/>
                                          </p:stCondLst>
                                        </p:cTn>
                                        <p:tgtEl>
                                          <p:spTgt spid="13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 name="CustomShape 1"/>
          <p:cNvSpPr/>
          <p:nvPr/>
        </p:nvSpPr>
        <p:spPr>
          <a:xfrm>
            <a:off x="45720" y="27720"/>
            <a:ext cx="9097560" cy="733680"/>
          </a:xfrm>
          <a:prstGeom prst="rect">
            <a:avLst/>
          </a:prstGeom>
          <a:noFill/>
          <a:ln w="936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GB" sz="3600" b="0" strike="noStrike" spc="-1">
                <a:solidFill>
                  <a:srgbClr val="000000"/>
                </a:solidFill>
                <a:latin typeface="Arial"/>
                <a:ea typeface="Verdana"/>
              </a:rPr>
              <a:t>Threats and Attacks</a:t>
            </a:r>
            <a:endParaRPr lang="en-GB" sz="3600" b="0" strike="noStrike" spc="-1">
              <a:latin typeface="Arial"/>
            </a:endParaRPr>
          </a:p>
        </p:txBody>
      </p:sp>
      <p:sp>
        <p:nvSpPr>
          <p:cNvPr id="141" name="CustomShape 2"/>
          <p:cNvSpPr/>
          <p:nvPr/>
        </p:nvSpPr>
        <p:spPr>
          <a:xfrm>
            <a:off x="213480" y="838080"/>
            <a:ext cx="8762400" cy="48301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marL="343080" indent="-342360" algn="just">
              <a:lnSpc>
                <a:spcPct val="100000"/>
              </a:lnSpc>
              <a:spcBef>
                <a:spcPts val="601"/>
              </a:spcBef>
              <a:buClr>
                <a:srgbClr val="364162"/>
              </a:buClr>
              <a:buFont typeface="Arial"/>
              <a:buChar char="•"/>
            </a:pPr>
            <a:r>
              <a:rPr lang="en-GB" sz="2400" b="1" strike="noStrike" spc="-1" dirty="0">
                <a:solidFill>
                  <a:srgbClr val="000000"/>
                </a:solidFill>
                <a:latin typeface="Arial"/>
                <a:ea typeface="Verdana"/>
              </a:rPr>
              <a:t>Threat</a:t>
            </a:r>
            <a:r>
              <a:rPr lang="en-GB" sz="2400" b="0" strike="noStrike" spc="-1" dirty="0">
                <a:solidFill>
                  <a:srgbClr val="000000"/>
                </a:solidFill>
                <a:latin typeface="Arial"/>
                <a:ea typeface="Verdana"/>
              </a:rPr>
              <a:t>: a potential risk to an asset’s loss of value.</a:t>
            </a:r>
            <a:endParaRPr lang="en-GB" sz="2400" b="0" strike="noStrike" spc="-1" dirty="0">
              <a:latin typeface="Arial"/>
            </a:endParaRPr>
          </a:p>
          <a:p>
            <a:pPr marL="343080" indent="-342360">
              <a:lnSpc>
                <a:spcPct val="100000"/>
              </a:lnSpc>
              <a:spcBef>
                <a:spcPts val="601"/>
              </a:spcBef>
              <a:buClr>
                <a:srgbClr val="364162"/>
              </a:buClr>
              <a:buFont typeface="Arial"/>
              <a:buChar char="•"/>
            </a:pPr>
            <a:r>
              <a:rPr lang="en-US" sz="2400" b="1" strike="noStrike" spc="-1" dirty="0">
                <a:solidFill>
                  <a:srgbClr val="000000"/>
                </a:solidFill>
                <a:latin typeface="Arial"/>
                <a:ea typeface="Verdana"/>
              </a:rPr>
              <a:t>Attack</a:t>
            </a:r>
            <a:r>
              <a:rPr lang="en-US" sz="2400" b="0" strike="noStrike" spc="-1" dirty="0">
                <a:solidFill>
                  <a:srgbClr val="000000"/>
                </a:solidFill>
                <a:latin typeface="Arial"/>
                <a:ea typeface="Verdana"/>
              </a:rPr>
              <a:t>: An intentional or unintentional act that can damage or otherwise compromise information and the systems that support it. </a:t>
            </a:r>
            <a:endParaRPr lang="en-GB" sz="2400" b="0" strike="noStrike" spc="-1" dirty="0">
              <a:latin typeface="Arial"/>
            </a:endParaRPr>
          </a:p>
          <a:p>
            <a:pPr marL="343080" indent="-342360">
              <a:lnSpc>
                <a:spcPct val="100000"/>
              </a:lnSpc>
              <a:spcBef>
                <a:spcPts val="601"/>
              </a:spcBef>
              <a:buClr>
                <a:srgbClr val="364162"/>
              </a:buClr>
              <a:buFont typeface="Arial"/>
              <a:buChar char="•"/>
            </a:pPr>
            <a:r>
              <a:rPr lang="en-US" sz="2400" b="1" strike="noStrike" spc="-1" dirty="0">
                <a:solidFill>
                  <a:srgbClr val="000000"/>
                </a:solidFill>
                <a:latin typeface="Arial"/>
                <a:ea typeface="Verdana"/>
              </a:rPr>
              <a:t>Exploit</a:t>
            </a:r>
            <a:r>
              <a:rPr lang="en-US" sz="2400" b="0" strike="noStrike" spc="-1" dirty="0">
                <a:solidFill>
                  <a:srgbClr val="000000"/>
                </a:solidFill>
                <a:latin typeface="Arial"/>
                <a:ea typeface="Verdana"/>
              </a:rPr>
              <a:t>: A technique used to compromise a system.</a:t>
            </a:r>
            <a:endParaRPr lang="en-GB" sz="2400" b="0" strike="noStrike" spc="-1" dirty="0">
              <a:latin typeface="Arial"/>
            </a:endParaRPr>
          </a:p>
          <a:p>
            <a:pPr marL="343080" indent="-342360">
              <a:lnSpc>
                <a:spcPct val="100000"/>
              </a:lnSpc>
              <a:spcBef>
                <a:spcPts val="601"/>
              </a:spcBef>
              <a:buClr>
                <a:srgbClr val="364162"/>
              </a:buClr>
              <a:buFont typeface="Arial"/>
              <a:buChar char="•"/>
            </a:pPr>
            <a:r>
              <a:rPr lang="en-US" sz="2400" b="1" strike="noStrike" spc="-1" dirty="0">
                <a:solidFill>
                  <a:srgbClr val="000000"/>
                </a:solidFill>
                <a:latin typeface="Arial"/>
                <a:ea typeface="Verdana"/>
              </a:rPr>
              <a:t>Vulnerability</a:t>
            </a:r>
            <a:r>
              <a:rPr lang="en-US" sz="2400" b="0" strike="noStrike" spc="-1" dirty="0">
                <a:solidFill>
                  <a:srgbClr val="000000"/>
                </a:solidFill>
                <a:latin typeface="Arial"/>
                <a:ea typeface="Verdana"/>
              </a:rPr>
              <a:t>: A potential weakness in an asset or its defensive control system(s).</a:t>
            </a:r>
            <a:endParaRPr lang="en-GB" sz="2400" b="0" strike="noStrike" spc="-1" dirty="0">
              <a:latin typeface="Arial"/>
            </a:endParaRPr>
          </a:p>
          <a:p>
            <a:pPr marL="720">
              <a:lnSpc>
                <a:spcPct val="100000"/>
              </a:lnSpc>
              <a:spcBef>
                <a:spcPts val="601"/>
              </a:spcBef>
              <a:buClr>
                <a:srgbClr val="364162"/>
              </a:buClr>
            </a:pPr>
            <a:br>
              <a:rPr lang="en-GB" sz="1100" b="0" strike="noStrike" spc="-1" dirty="0">
                <a:solidFill>
                  <a:srgbClr val="000000"/>
                </a:solidFill>
                <a:latin typeface="Arial"/>
                <a:ea typeface="Verdana"/>
              </a:rPr>
            </a:br>
            <a:r>
              <a:rPr lang="en-GB" sz="2400" b="0" strike="noStrike" spc="-1" dirty="0">
                <a:solidFill>
                  <a:srgbClr val="000000"/>
                </a:solidFill>
                <a:latin typeface="Arial"/>
                <a:ea typeface="Verdana"/>
              </a:rPr>
              <a:t>Management must be informed about the various threats to an organization’s people, applications, data, and information systems.</a:t>
            </a:r>
            <a:endParaRPr lang="en-GB" sz="2400" b="0" strike="noStrike" spc="-1" dirty="0">
              <a:latin typeface="Arial"/>
            </a:endParaRPr>
          </a:p>
          <a:p>
            <a:pPr marL="720">
              <a:lnSpc>
                <a:spcPct val="100000"/>
              </a:lnSpc>
              <a:spcBef>
                <a:spcPts val="601"/>
              </a:spcBef>
              <a:buClr>
                <a:srgbClr val="364162"/>
              </a:buClr>
            </a:pPr>
            <a:r>
              <a:rPr lang="en-GB" sz="2400" b="0" strike="noStrike" spc="-1" dirty="0">
                <a:solidFill>
                  <a:srgbClr val="000000"/>
                </a:solidFill>
                <a:latin typeface="Arial"/>
                <a:ea typeface="Verdana"/>
              </a:rPr>
              <a:t>Overall security is improving, but so is the</a:t>
            </a:r>
            <a:r>
              <a:rPr lang="en-US" sz="2400" b="0" strike="noStrike" spc="-1" dirty="0">
                <a:solidFill>
                  <a:srgbClr val="000000"/>
                </a:solidFill>
                <a:latin typeface="Arial"/>
                <a:ea typeface="Verdana"/>
              </a:rPr>
              <a:t> </a:t>
            </a:r>
            <a:r>
              <a:rPr lang="en-US" sz="2400" spc="-1" dirty="0">
                <a:solidFill>
                  <a:srgbClr val="000000"/>
                </a:solidFill>
                <a:ea typeface="Verdana"/>
              </a:rPr>
              <a:t>threat</a:t>
            </a:r>
            <a:endParaRPr lang="en-GB" sz="2400" b="0" strike="noStrike" spc="-1" dirty="0">
              <a:latin typeface="Arial"/>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14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14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fill="hold" nodeType="clickEffect">
                                  <p:stCondLst>
                                    <p:cond delay="0"/>
                                  </p:stCondLst>
                                  <p:childTnLst>
                                    <p:set>
                                      <p:cBhvr>
                                        <p:cTn id="14" dur="1" fill="hold">
                                          <p:stCondLst>
                                            <p:cond delay="0"/>
                                          </p:stCondLst>
                                        </p:cTn>
                                        <p:tgtEl>
                                          <p:spTgt spid="14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fill="hold" nodeType="clickEffect">
                                  <p:stCondLst>
                                    <p:cond delay="0"/>
                                  </p:stCondLst>
                                  <p:childTnLst>
                                    <p:set>
                                      <p:cBhvr>
                                        <p:cTn id="18" dur="1" fill="hold">
                                          <p:stCondLst>
                                            <p:cond delay="0"/>
                                          </p:stCondLst>
                                        </p:cTn>
                                        <p:tgtEl>
                                          <p:spTgt spid="14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fill="hold" nodeType="clickEffect">
                                  <p:stCondLst>
                                    <p:cond delay="0"/>
                                  </p:stCondLst>
                                  <p:childTnLst>
                                    <p:set>
                                      <p:cBhvr>
                                        <p:cTn id="22" dur="1" fill="hold">
                                          <p:stCondLst>
                                            <p:cond delay="0"/>
                                          </p:stCondLst>
                                        </p:cTn>
                                        <p:tgtEl>
                                          <p:spTgt spid="14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fill="hold" nodeType="clickEffect">
                                  <p:stCondLst>
                                    <p:cond delay="0"/>
                                  </p:stCondLst>
                                  <p:childTnLst>
                                    <p:set>
                                      <p:cBhvr>
                                        <p:cTn id="26" dur="1" fill="hold">
                                          <p:stCondLst>
                                            <p:cond delay="0"/>
                                          </p:stCondLst>
                                        </p:cTn>
                                        <p:tgtEl>
                                          <p:spTgt spid="14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 name="CustomShape 1"/>
          <p:cNvSpPr/>
          <p:nvPr/>
        </p:nvSpPr>
        <p:spPr>
          <a:xfrm>
            <a:off x="517680" y="138960"/>
            <a:ext cx="8108280" cy="469800"/>
          </a:xfrm>
          <a:prstGeom prst="rect">
            <a:avLst/>
          </a:prstGeom>
          <a:noFill/>
          <a:ln w="936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US" sz="3600" b="0" strike="noStrike" spc="-1">
                <a:solidFill>
                  <a:srgbClr val="000000"/>
                </a:solidFill>
                <a:latin typeface="Arial"/>
              </a:rPr>
              <a:t>World Internet usage</a:t>
            </a:r>
            <a:endParaRPr lang="en-GB" sz="3600" b="0" strike="noStrike" spc="-1">
              <a:latin typeface="Arial"/>
            </a:endParaRPr>
          </a:p>
        </p:txBody>
      </p:sp>
      <p:pic>
        <p:nvPicPr>
          <p:cNvPr id="143" name="Picture 2" descr="An illustration shows world map with several tables of content marked with arrows to different countries. The first box on the left top points to Canada in map. The heading is, “North America” and has two columns. Population (2016 est.) is 359, 492, 296, population% is 4.9%, Internet users is 320, 067, 193, %population is 89.0%, usage % of world is 8.9% and usage growth 2000-2016 is 196.1%. Second box is pointing to Sweden in map and the heading is, “Europe.” The text below is Population (2016 est.) is 832, 073, 224, population% is 11.3%, Internet users is 614, 979, 903, %population is 73.9%, usage % of world is 17.0% and usage growth 2000-2016 is 485.2%. The third box on the right top points to Russia in map. The heading is Asia and the values are Population (2016 est.) is 4,052,652,889, population% is 55.2%, Internet users is 1,792,163,654, %population is 44.2%, usage % of world is 49.6% and usage growth 2000-2016 is 1467.9%. The fourth box below it points to Arabia in map. The heading of the box is Middle East and Population (2016 est.) is 246,700,900, population% is 3.4%, Internet users is 132,589,765, %population is 53.7%, usage % of world is 3.7% and usage growth 2000-2016 is 3936.5%. The box at the right bottom is pointed to Australia and the heading of box is Oceania/Australia. Population (2016 est.) is 37,590,704, population% is 0.5%, Internet users is 27,540,654, %population is 73.3%, usage % of world is 0.8% and usage growth 2000-2016 is 261.4%. The box at the left and at the bottom of North America is pointed to Algeria. The heading is Africa and Population (2016 est.) is 1,185,529,578, population% is 16.2%, Internet users is 339,283,342, %population is 28.6%, usage% of world is 9.4% and usage growth 2000-2016 is 7415.6%. The box on the left bottom of the map points to Latin America/Caribbean. For population (2016 est.), it is 626,054,392, population% is 8.5%, Internet users is 384,751,302, %population is 61.5%, usage % of world is 10.7% and usage growth 2000-2016 is 2029.4%. The last box at the bottom is labeled as, “World totals” has Population (2016 est.) which is 7,340,093,980, internet users are 3,611,375,813, %population is 49.2% and usage growth 2000 – 2016 is 900.4%.&#10;"/>
          <p:cNvPicPr/>
          <p:nvPr/>
        </p:nvPicPr>
        <p:blipFill>
          <a:blip r:embed="rId2"/>
          <a:stretch/>
        </p:blipFill>
        <p:spPr>
          <a:xfrm>
            <a:off x="1281960" y="762120"/>
            <a:ext cx="6579000" cy="4867560"/>
          </a:xfrm>
          <a:prstGeom prst="rect">
            <a:avLst/>
          </a:prstGeom>
          <a:ln w="0">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44" name="CustomShape 1"/>
          <p:cNvSpPr/>
          <p:nvPr/>
        </p:nvSpPr>
        <p:spPr>
          <a:xfrm>
            <a:off x="457200" y="6120"/>
            <a:ext cx="8457480" cy="1142280"/>
          </a:xfrm>
          <a:prstGeom prst="rect">
            <a:avLst/>
          </a:prstGeom>
          <a:noFill/>
          <a:ln w="936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US" sz="3600" b="0" strike="noStrike" spc="-1">
                <a:solidFill>
                  <a:srgbClr val="000000"/>
                </a:solidFill>
                <a:latin typeface="Arial"/>
              </a:rPr>
              <a:t>Compiled Survey Results for Types of Attack or Misuse (2000-2011) (1 of 2)</a:t>
            </a:r>
            <a:endParaRPr lang="en-GB" sz="3600" b="0" strike="noStrike" spc="-1">
              <a:latin typeface="Arial"/>
            </a:endParaRPr>
          </a:p>
        </p:txBody>
      </p:sp>
      <p:graphicFrame>
        <p:nvGraphicFramePr>
          <p:cNvPr id="145" name="Table 2"/>
          <p:cNvGraphicFramePr/>
          <p:nvPr/>
        </p:nvGraphicFramePr>
        <p:xfrm>
          <a:off x="152280" y="1371600"/>
          <a:ext cx="8762760" cy="3818520"/>
        </p:xfrm>
        <a:graphic>
          <a:graphicData uri="http://schemas.openxmlformats.org/drawingml/2006/table">
            <a:tbl>
              <a:tblPr/>
              <a:tblGrid>
                <a:gridCol w="3581640">
                  <a:extLst>
                    <a:ext uri="{9D8B030D-6E8A-4147-A177-3AD203B41FA5}">
                      <a16:colId xmlns:a16="http://schemas.microsoft.com/office/drawing/2014/main" val="20000"/>
                    </a:ext>
                  </a:extLst>
                </a:gridCol>
                <a:gridCol w="990360">
                  <a:extLst>
                    <a:ext uri="{9D8B030D-6E8A-4147-A177-3AD203B41FA5}">
                      <a16:colId xmlns:a16="http://schemas.microsoft.com/office/drawing/2014/main" val="20001"/>
                    </a:ext>
                  </a:extLst>
                </a:gridCol>
                <a:gridCol w="700560">
                  <a:extLst>
                    <a:ext uri="{9D8B030D-6E8A-4147-A177-3AD203B41FA5}">
                      <a16:colId xmlns:a16="http://schemas.microsoft.com/office/drawing/2014/main" val="20002"/>
                    </a:ext>
                  </a:extLst>
                </a:gridCol>
                <a:gridCol w="1039320">
                  <a:extLst>
                    <a:ext uri="{9D8B030D-6E8A-4147-A177-3AD203B41FA5}">
                      <a16:colId xmlns:a16="http://schemas.microsoft.com/office/drawing/2014/main" val="20003"/>
                    </a:ext>
                  </a:extLst>
                </a:gridCol>
                <a:gridCol w="1039320">
                  <a:extLst>
                    <a:ext uri="{9D8B030D-6E8A-4147-A177-3AD203B41FA5}">
                      <a16:colId xmlns:a16="http://schemas.microsoft.com/office/drawing/2014/main" val="20004"/>
                    </a:ext>
                  </a:extLst>
                </a:gridCol>
                <a:gridCol w="668160">
                  <a:extLst>
                    <a:ext uri="{9D8B030D-6E8A-4147-A177-3AD203B41FA5}">
                      <a16:colId xmlns:a16="http://schemas.microsoft.com/office/drawing/2014/main" val="20005"/>
                    </a:ext>
                  </a:extLst>
                </a:gridCol>
                <a:gridCol w="743400">
                  <a:extLst>
                    <a:ext uri="{9D8B030D-6E8A-4147-A177-3AD203B41FA5}">
                      <a16:colId xmlns:a16="http://schemas.microsoft.com/office/drawing/2014/main" val="20006"/>
                    </a:ext>
                  </a:extLst>
                </a:gridCol>
              </a:tblGrid>
              <a:tr h="765720">
                <a:tc>
                  <a:txBody>
                    <a:bodyPr/>
                    <a:lstStyle/>
                    <a:p>
                      <a:pPr>
                        <a:lnSpc>
                          <a:spcPct val="100000"/>
                        </a:lnSpc>
                      </a:pPr>
                      <a:r>
                        <a:rPr lang="en-US" sz="1400" b="1" strike="noStrike" spc="-1">
                          <a:solidFill>
                            <a:srgbClr val="FFFFFF"/>
                          </a:solidFill>
                          <a:latin typeface="Arial"/>
                        </a:rPr>
                        <a:t>Type of Attack or Misuse</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lstStyle/>
                    <a:p>
                      <a:pPr algn="ctr">
                        <a:lnSpc>
                          <a:spcPct val="100000"/>
                        </a:lnSpc>
                      </a:pPr>
                      <a:r>
                        <a:rPr lang="en-US" sz="1400" b="1" strike="noStrike" spc="-1">
                          <a:solidFill>
                            <a:srgbClr val="FFFFFF"/>
                          </a:solidFill>
                          <a:latin typeface="Arial"/>
                        </a:rPr>
                        <a:t>2010/11</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lstStyle/>
                    <a:p>
                      <a:pPr algn="ctr">
                        <a:lnSpc>
                          <a:spcPct val="100000"/>
                        </a:lnSpc>
                      </a:pPr>
                      <a:r>
                        <a:rPr lang="en-US" sz="1400" b="1" strike="noStrike" spc="-1">
                          <a:solidFill>
                            <a:srgbClr val="FFFFFF"/>
                          </a:solidFill>
                          <a:latin typeface="Arial"/>
                        </a:rPr>
                        <a:t>2008</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lstStyle/>
                    <a:p>
                      <a:pPr algn="ctr">
                        <a:lnSpc>
                          <a:spcPct val="100000"/>
                        </a:lnSpc>
                      </a:pPr>
                      <a:r>
                        <a:rPr lang="en-US" sz="1400" b="1" strike="noStrike" spc="-1">
                          <a:solidFill>
                            <a:srgbClr val="FFFFFF"/>
                          </a:solidFill>
                          <a:latin typeface="Arial"/>
                        </a:rPr>
                        <a:t>2006</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lstStyle/>
                    <a:p>
                      <a:pPr algn="ctr">
                        <a:lnSpc>
                          <a:spcPct val="100000"/>
                        </a:lnSpc>
                      </a:pPr>
                      <a:r>
                        <a:rPr lang="en-US" sz="1400" b="1" strike="noStrike" spc="-1">
                          <a:solidFill>
                            <a:srgbClr val="FFFFFF"/>
                          </a:solidFill>
                          <a:latin typeface="Arial"/>
                        </a:rPr>
                        <a:t>2004</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lstStyle/>
                    <a:p>
                      <a:pPr algn="ctr">
                        <a:lnSpc>
                          <a:spcPct val="100000"/>
                        </a:lnSpc>
                      </a:pPr>
                      <a:r>
                        <a:rPr lang="en-US" sz="1400" b="1" strike="noStrike" spc="-1">
                          <a:solidFill>
                            <a:srgbClr val="FFFFFF"/>
                          </a:solidFill>
                          <a:latin typeface="Arial"/>
                        </a:rPr>
                        <a:t>2002</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lstStyle/>
                    <a:p>
                      <a:pPr algn="ctr">
                        <a:lnSpc>
                          <a:spcPct val="100000"/>
                        </a:lnSpc>
                      </a:pPr>
                      <a:r>
                        <a:rPr lang="en-US" sz="1400" b="1" strike="noStrike" spc="-1">
                          <a:solidFill>
                            <a:srgbClr val="FFFFFF"/>
                          </a:solidFill>
                          <a:latin typeface="Arial"/>
                        </a:rPr>
                        <a:t>2000</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extLst>
                  <a:ext uri="{0D108BD9-81ED-4DB2-BD59-A6C34878D82A}">
                    <a16:rowId xmlns:a16="http://schemas.microsoft.com/office/drawing/2014/main" val="10000"/>
                  </a:ext>
                </a:extLst>
              </a:tr>
              <a:tr h="465840">
                <a:tc>
                  <a:txBody>
                    <a:bodyPr/>
                    <a:lstStyle/>
                    <a:p>
                      <a:pPr>
                        <a:lnSpc>
                          <a:spcPct val="100000"/>
                        </a:lnSpc>
                      </a:pPr>
                      <a:r>
                        <a:rPr lang="en-US" sz="1400" b="0" strike="noStrike" spc="-1">
                          <a:solidFill>
                            <a:srgbClr val="000000"/>
                          </a:solidFill>
                          <a:latin typeface="Arial"/>
                        </a:rPr>
                        <a:t>Malware infection (revised after 2008)</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67%</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50%</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65%</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78%</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85%</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85%</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1"/>
                  </a:ext>
                </a:extLst>
              </a:tr>
              <a:tr h="650880">
                <a:tc>
                  <a:txBody>
                    <a:bodyPr/>
                    <a:lstStyle/>
                    <a:p>
                      <a:pPr>
                        <a:lnSpc>
                          <a:spcPct val="100000"/>
                        </a:lnSpc>
                      </a:pPr>
                      <a:r>
                        <a:rPr lang="en-US" sz="1400" b="0" strike="noStrike" spc="-1">
                          <a:solidFill>
                            <a:srgbClr val="000000"/>
                          </a:solidFill>
                          <a:latin typeface="Arial"/>
                        </a:rPr>
                        <a:t>Being fraudulently represented as sender of phishing message </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39%</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31%</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(new category)</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tabLst>
                          <a:tab pos="0" algn="l"/>
                        </a:tabLst>
                      </a:pPr>
                      <a:r>
                        <a:rPr lang="en-US" sz="1400" b="0" strike="noStrike" spc="-1">
                          <a:solidFill>
                            <a:srgbClr val="000000"/>
                          </a:solidFill>
                          <a:latin typeface="Arial"/>
                        </a:rPr>
                        <a:t>(new category)</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endParaRPr lang="en-US"/>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endParaRPr lang="en-US"/>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2"/>
                  </a:ext>
                </a:extLst>
              </a:tr>
              <a:tr h="465840">
                <a:tc>
                  <a:txBody>
                    <a:bodyPr/>
                    <a:lstStyle/>
                    <a:p>
                      <a:pPr>
                        <a:lnSpc>
                          <a:spcPct val="100000"/>
                        </a:lnSpc>
                      </a:pPr>
                      <a:r>
                        <a:rPr lang="en-US" sz="1400" b="0" strike="noStrike" spc="-1">
                          <a:solidFill>
                            <a:srgbClr val="000000"/>
                          </a:solidFill>
                          <a:latin typeface="Arial"/>
                        </a:rPr>
                        <a:t>Laptop/ mobile hardware theft/loss</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34%</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42%</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47%</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49%</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55%</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60%</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3"/>
                  </a:ext>
                </a:extLst>
              </a:tr>
              <a:tr h="622440">
                <a:tc>
                  <a:txBody>
                    <a:bodyPr/>
                    <a:lstStyle/>
                    <a:p>
                      <a:pPr>
                        <a:lnSpc>
                          <a:spcPct val="100000"/>
                        </a:lnSpc>
                      </a:pPr>
                      <a:r>
                        <a:rPr lang="en-US" sz="1400" b="0" strike="noStrike" spc="-1">
                          <a:solidFill>
                            <a:srgbClr val="000000"/>
                          </a:solidFill>
                          <a:latin typeface="Arial"/>
                        </a:rPr>
                        <a:t>Bots/zombies in organization </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29%</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20%</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tabLst>
                          <a:tab pos="0" algn="l"/>
                        </a:tabLst>
                      </a:pPr>
                      <a:r>
                        <a:rPr lang="en-US" sz="1400" b="0" strike="noStrike" spc="-1">
                          <a:solidFill>
                            <a:srgbClr val="000000"/>
                          </a:solidFill>
                          <a:latin typeface="Arial"/>
                        </a:rPr>
                        <a:t>(new category)</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tabLst>
                          <a:tab pos="0" algn="l"/>
                        </a:tabLst>
                      </a:pPr>
                      <a:r>
                        <a:rPr lang="en-US" sz="1400" b="0" strike="noStrike" spc="-1">
                          <a:solidFill>
                            <a:srgbClr val="000000"/>
                          </a:solidFill>
                          <a:latin typeface="Arial"/>
                        </a:rPr>
                        <a:t>(new category)</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endParaRPr lang="en-US"/>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endParaRPr lang="en-US"/>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4"/>
                  </a:ext>
                </a:extLst>
              </a:tr>
              <a:tr h="380880">
                <a:tc>
                  <a:txBody>
                    <a:bodyPr/>
                    <a:lstStyle/>
                    <a:p>
                      <a:pPr>
                        <a:lnSpc>
                          <a:spcPct val="100000"/>
                        </a:lnSpc>
                      </a:pPr>
                      <a:r>
                        <a:rPr lang="en-US" sz="1400" b="0" strike="noStrike" spc="-1">
                          <a:solidFill>
                            <a:srgbClr val="000000"/>
                          </a:solidFill>
                          <a:latin typeface="Arial"/>
                        </a:rPr>
                        <a:t>Inside abuse of internet access or e-mail</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25%</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44%</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42%</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59%</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78%</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79%</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5"/>
                  </a:ext>
                </a:extLst>
              </a:tr>
              <a:tr h="466920">
                <a:tc>
                  <a:txBody>
                    <a:bodyPr/>
                    <a:lstStyle/>
                    <a:p>
                      <a:pPr>
                        <a:lnSpc>
                          <a:spcPct val="100000"/>
                        </a:lnSpc>
                      </a:pPr>
                      <a:r>
                        <a:rPr lang="en-US" sz="1400" b="0" strike="noStrike" spc="-1">
                          <a:solidFill>
                            <a:srgbClr val="000000"/>
                          </a:solidFill>
                          <a:latin typeface="Arial"/>
                        </a:rPr>
                        <a:t>Denial of service</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17%</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21%</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25%</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39%</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40%</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27%</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6"/>
                  </a:ext>
                </a:extLst>
              </a:tr>
            </a:tbl>
          </a:graphicData>
        </a:graphic>
      </p:graphicFrame>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14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46" name="CustomShape 1"/>
          <p:cNvSpPr/>
          <p:nvPr/>
        </p:nvSpPr>
        <p:spPr>
          <a:xfrm>
            <a:off x="304920" y="91800"/>
            <a:ext cx="8381160" cy="1126440"/>
          </a:xfrm>
          <a:prstGeom prst="rect">
            <a:avLst/>
          </a:prstGeom>
          <a:noFill/>
          <a:ln w="936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US" sz="3600" b="0" strike="noStrike" spc="-1">
                <a:solidFill>
                  <a:srgbClr val="000000"/>
                </a:solidFill>
                <a:latin typeface="Arial"/>
              </a:rPr>
              <a:t>Compiled Survey Results for Types of Attack or Misuse (2000-2011) (2 of 2)</a:t>
            </a:r>
            <a:endParaRPr lang="en-GB" sz="3600" b="0" strike="noStrike" spc="-1">
              <a:latin typeface="Arial"/>
            </a:endParaRPr>
          </a:p>
        </p:txBody>
      </p:sp>
      <p:graphicFrame>
        <p:nvGraphicFramePr>
          <p:cNvPr id="147" name="Table 2"/>
          <p:cNvGraphicFramePr/>
          <p:nvPr/>
        </p:nvGraphicFramePr>
        <p:xfrm>
          <a:off x="228600" y="1371600"/>
          <a:ext cx="8762760" cy="3295320"/>
        </p:xfrm>
        <a:graphic>
          <a:graphicData uri="http://schemas.openxmlformats.org/drawingml/2006/table">
            <a:tbl>
              <a:tblPr/>
              <a:tblGrid>
                <a:gridCol w="3341880">
                  <a:extLst>
                    <a:ext uri="{9D8B030D-6E8A-4147-A177-3AD203B41FA5}">
                      <a16:colId xmlns:a16="http://schemas.microsoft.com/office/drawing/2014/main" val="20000"/>
                    </a:ext>
                  </a:extLst>
                </a:gridCol>
                <a:gridCol w="1039320">
                  <a:extLst>
                    <a:ext uri="{9D8B030D-6E8A-4147-A177-3AD203B41FA5}">
                      <a16:colId xmlns:a16="http://schemas.microsoft.com/office/drawing/2014/main" val="20001"/>
                    </a:ext>
                  </a:extLst>
                </a:gridCol>
                <a:gridCol w="891000">
                  <a:extLst>
                    <a:ext uri="{9D8B030D-6E8A-4147-A177-3AD203B41FA5}">
                      <a16:colId xmlns:a16="http://schemas.microsoft.com/office/drawing/2014/main" val="20002"/>
                    </a:ext>
                  </a:extLst>
                </a:gridCol>
                <a:gridCol w="1039320">
                  <a:extLst>
                    <a:ext uri="{9D8B030D-6E8A-4147-A177-3AD203B41FA5}">
                      <a16:colId xmlns:a16="http://schemas.microsoft.com/office/drawing/2014/main" val="20003"/>
                    </a:ext>
                  </a:extLst>
                </a:gridCol>
                <a:gridCol w="1039320">
                  <a:extLst>
                    <a:ext uri="{9D8B030D-6E8A-4147-A177-3AD203B41FA5}">
                      <a16:colId xmlns:a16="http://schemas.microsoft.com/office/drawing/2014/main" val="20004"/>
                    </a:ext>
                  </a:extLst>
                </a:gridCol>
                <a:gridCol w="668160">
                  <a:extLst>
                    <a:ext uri="{9D8B030D-6E8A-4147-A177-3AD203B41FA5}">
                      <a16:colId xmlns:a16="http://schemas.microsoft.com/office/drawing/2014/main" val="20005"/>
                    </a:ext>
                  </a:extLst>
                </a:gridCol>
                <a:gridCol w="743760">
                  <a:extLst>
                    <a:ext uri="{9D8B030D-6E8A-4147-A177-3AD203B41FA5}">
                      <a16:colId xmlns:a16="http://schemas.microsoft.com/office/drawing/2014/main" val="20006"/>
                    </a:ext>
                  </a:extLst>
                </a:gridCol>
              </a:tblGrid>
              <a:tr h="765720">
                <a:tc>
                  <a:txBody>
                    <a:bodyPr/>
                    <a:lstStyle/>
                    <a:p>
                      <a:pPr>
                        <a:lnSpc>
                          <a:spcPct val="100000"/>
                        </a:lnSpc>
                      </a:pPr>
                      <a:r>
                        <a:rPr lang="en-US" sz="1400" b="1" strike="noStrike" spc="-1">
                          <a:solidFill>
                            <a:srgbClr val="FFFFFF"/>
                          </a:solidFill>
                          <a:latin typeface="Arial"/>
                        </a:rPr>
                        <a:t>Type of Attack or Misuse</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lstStyle/>
                    <a:p>
                      <a:pPr>
                        <a:lnSpc>
                          <a:spcPct val="100000"/>
                        </a:lnSpc>
                      </a:pPr>
                      <a:r>
                        <a:rPr lang="en-US" sz="1400" b="1" strike="noStrike" spc="-1">
                          <a:solidFill>
                            <a:srgbClr val="FFFFFF"/>
                          </a:solidFill>
                          <a:latin typeface="Arial"/>
                        </a:rPr>
                        <a:t>2010/11</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lstStyle/>
                    <a:p>
                      <a:pPr>
                        <a:lnSpc>
                          <a:spcPct val="100000"/>
                        </a:lnSpc>
                      </a:pPr>
                      <a:r>
                        <a:rPr lang="en-US" sz="1400" b="1" strike="noStrike" spc="-1">
                          <a:solidFill>
                            <a:srgbClr val="FFFFFF"/>
                          </a:solidFill>
                          <a:latin typeface="Arial"/>
                        </a:rPr>
                        <a:t>2008</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lstStyle/>
                    <a:p>
                      <a:pPr>
                        <a:lnSpc>
                          <a:spcPct val="100000"/>
                        </a:lnSpc>
                      </a:pPr>
                      <a:r>
                        <a:rPr lang="en-US" sz="1400" b="1" strike="noStrike" spc="-1">
                          <a:solidFill>
                            <a:srgbClr val="FFFFFF"/>
                          </a:solidFill>
                          <a:latin typeface="Arial"/>
                        </a:rPr>
                        <a:t>2006</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lstStyle/>
                    <a:p>
                      <a:pPr>
                        <a:lnSpc>
                          <a:spcPct val="100000"/>
                        </a:lnSpc>
                      </a:pPr>
                      <a:r>
                        <a:rPr lang="en-US" sz="1400" b="1" strike="noStrike" spc="-1">
                          <a:solidFill>
                            <a:srgbClr val="FFFFFF"/>
                          </a:solidFill>
                          <a:latin typeface="Arial"/>
                        </a:rPr>
                        <a:t>2004</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lstStyle/>
                    <a:p>
                      <a:pPr>
                        <a:lnSpc>
                          <a:spcPct val="100000"/>
                        </a:lnSpc>
                      </a:pPr>
                      <a:r>
                        <a:rPr lang="en-US" sz="1400" b="1" strike="noStrike" spc="-1">
                          <a:solidFill>
                            <a:srgbClr val="FFFFFF"/>
                          </a:solidFill>
                          <a:latin typeface="Arial"/>
                        </a:rPr>
                        <a:t>2002</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lstStyle/>
                    <a:p>
                      <a:pPr>
                        <a:lnSpc>
                          <a:spcPct val="100000"/>
                        </a:lnSpc>
                      </a:pPr>
                      <a:r>
                        <a:rPr lang="en-US" sz="1400" b="1" strike="noStrike" spc="-1">
                          <a:solidFill>
                            <a:srgbClr val="FFFFFF"/>
                          </a:solidFill>
                          <a:latin typeface="Arial"/>
                        </a:rPr>
                        <a:t>2000</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extLst>
                  <a:ext uri="{0D108BD9-81ED-4DB2-BD59-A6C34878D82A}">
                    <a16:rowId xmlns:a16="http://schemas.microsoft.com/office/drawing/2014/main" val="10000"/>
                  </a:ext>
                </a:extLst>
              </a:tr>
              <a:tr h="491400">
                <a:tc>
                  <a:txBody>
                    <a:bodyPr/>
                    <a:lstStyle/>
                    <a:p>
                      <a:pPr>
                        <a:lnSpc>
                          <a:spcPct val="100000"/>
                        </a:lnSpc>
                      </a:pPr>
                      <a:r>
                        <a:rPr lang="en-US" sz="1400" b="0" strike="noStrike" spc="-1">
                          <a:solidFill>
                            <a:srgbClr val="000000"/>
                          </a:solidFill>
                          <a:latin typeface="Arial"/>
                        </a:rPr>
                        <a:t>Unauthorized access or privilege escalation by insider </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13%</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15%</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(revised category)</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(revised category)</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endParaRPr lang="en-US"/>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endParaRPr lang="en-US"/>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1"/>
                  </a:ext>
                </a:extLst>
              </a:tr>
              <a:tr h="650880">
                <a:tc>
                  <a:txBody>
                    <a:bodyPr/>
                    <a:lstStyle/>
                    <a:p>
                      <a:pPr>
                        <a:lnSpc>
                          <a:spcPct val="100000"/>
                        </a:lnSpc>
                      </a:pPr>
                      <a:r>
                        <a:rPr lang="en-US" sz="1400" b="0" strike="noStrike" spc="-1">
                          <a:solidFill>
                            <a:srgbClr val="000000"/>
                          </a:solidFill>
                          <a:latin typeface="Arial"/>
                        </a:rPr>
                        <a:t>Password sniffing</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11%</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9%</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(new category)</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(new category)</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endParaRPr lang="en-US"/>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endParaRPr lang="en-US"/>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2"/>
                  </a:ext>
                </a:extLst>
              </a:tr>
              <a:tr h="491400">
                <a:tc>
                  <a:txBody>
                    <a:bodyPr/>
                    <a:lstStyle/>
                    <a:p>
                      <a:pPr>
                        <a:lnSpc>
                          <a:spcPct val="100000"/>
                        </a:lnSpc>
                      </a:pPr>
                      <a:r>
                        <a:rPr lang="en-US" sz="1400" b="0" strike="noStrike" spc="-1">
                          <a:solidFill>
                            <a:srgbClr val="000000"/>
                          </a:solidFill>
                          <a:latin typeface="Arial"/>
                        </a:rPr>
                        <a:t>System penetration by outsider</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11%</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endParaRPr lang="en-US"/>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tabLst>
                          <a:tab pos="0" algn="l"/>
                        </a:tabLst>
                      </a:pPr>
                      <a:r>
                        <a:rPr lang="en-US" sz="1400" b="0" strike="noStrike" spc="-1">
                          <a:solidFill>
                            <a:srgbClr val="000000"/>
                          </a:solidFill>
                          <a:latin typeface="Arial"/>
                        </a:rPr>
                        <a:t>(revised category)</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tabLst>
                          <a:tab pos="0" algn="l"/>
                        </a:tabLst>
                      </a:pPr>
                      <a:r>
                        <a:rPr lang="en-US" sz="1400" b="0" strike="noStrike" spc="-1">
                          <a:solidFill>
                            <a:srgbClr val="000000"/>
                          </a:solidFill>
                          <a:latin typeface="Arial"/>
                        </a:rPr>
                        <a:t>(revised category)</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endParaRPr lang="en-US"/>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endParaRPr lang="en-US"/>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3"/>
                  </a:ext>
                </a:extLst>
              </a:tr>
              <a:tr h="842400">
                <a:tc>
                  <a:txBody>
                    <a:bodyPr/>
                    <a:lstStyle/>
                    <a:p>
                      <a:pPr>
                        <a:lnSpc>
                          <a:spcPct val="100000"/>
                        </a:lnSpc>
                      </a:pPr>
                      <a:r>
                        <a:rPr lang="en-US" sz="1400" b="0" strike="noStrike" spc="-1">
                          <a:solidFill>
                            <a:srgbClr val="000000"/>
                          </a:solidFill>
                          <a:latin typeface="Arial"/>
                        </a:rPr>
                        <a:t>Exploit of client web browser</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10%</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endParaRPr lang="en-US"/>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tabLst>
                          <a:tab pos="0" algn="l"/>
                        </a:tabLst>
                      </a:pPr>
                      <a:r>
                        <a:rPr lang="en-US" sz="1400" b="0" strike="noStrike" spc="-1">
                          <a:solidFill>
                            <a:srgbClr val="000000"/>
                          </a:solidFill>
                          <a:latin typeface="Arial"/>
                        </a:rPr>
                        <a:t>(new category)</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tabLst>
                          <a:tab pos="0" algn="l"/>
                        </a:tabLst>
                      </a:pPr>
                      <a:r>
                        <a:rPr lang="en-US" sz="1400" b="0" strike="noStrike" spc="-1">
                          <a:solidFill>
                            <a:srgbClr val="000000"/>
                          </a:solidFill>
                          <a:latin typeface="Arial"/>
                        </a:rPr>
                        <a:t>(new category)</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endParaRPr lang="en-US"/>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endParaRPr lang="en-US"/>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4"/>
                  </a:ext>
                </a:extLst>
              </a:tr>
            </a:tbl>
          </a:graphicData>
        </a:graphic>
      </p:graphicFrame>
      <p:sp>
        <p:nvSpPr>
          <p:cNvPr id="148" name="CustomShape 3"/>
          <p:cNvSpPr/>
          <p:nvPr/>
        </p:nvSpPr>
        <p:spPr>
          <a:xfrm>
            <a:off x="338400" y="4667760"/>
            <a:ext cx="8838360" cy="7614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a:lnSpc>
                <a:spcPct val="100000"/>
              </a:lnSpc>
              <a:spcBef>
                <a:spcPts val="400"/>
              </a:spcBef>
              <a:tabLst>
                <a:tab pos="0" algn="l"/>
              </a:tabLst>
            </a:pPr>
            <a:r>
              <a:rPr lang="en-US" sz="2000" b="0" i="1" strike="noStrike" spc="-1">
                <a:solidFill>
                  <a:srgbClr val="000000"/>
                </a:solidFill>
                <a:latin typeface="Arial"/>
                <a:ea typeface="Verdana"/>
              </a:rPr>
              <a:t>Source: Whitman and Mattord, 2015 SEC/CISE Threats to Information Protection Report.</a:t>
            </a:r>
            <a:endParaRPr lang="en-GB" sz="2000" b="0" strike="noStrike" spc="-1">
              <a:latin typeface="Aria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49" name="CustomShape 1"/>
          <p:cNvSpPr/>
          <p:nvPr/>
        </p:nvSpPr>
        <p:spPr>
          <a:xfrm>
            <a:off x="0" y="76320"/>
            <a:ext cx="9143280" cy="837360"/>
          </a:xfrm>
          <a:prstGeom prst="rect">
            <a:avLst/>
          </a:prstGeom>
          <a:noFill/>
          <a:ln w="936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US" sz="2800" b="0" strike="noStrike" spc="-1">
                <a:solidFill>
                  <a:srgbClr val="000000"/>
                </a:solidFill>
                <a:latin typeface="Arial"/>
              </a:rPr>
              <a:t>Rated Threats from Internal Sources in 2015 SEC/CISE Survey of Threads to Information Protection (1 of 2)</a:t>
            </a:r>
            <a:endParaRPr lang="en-GB" sz="2800" b="0" strike="noStrike" spc="-1">
              <a:latin typeface="Arial"/>
            </a:endParaRPr>
          </a:p>
        </p:txBody>
      </p:sp>
      <p:graphicFrame>
        <p:nvGraphicFramePr>
          <p:cNvPr id="150" name="Table 2"/>
          <p:cNvGraphicFramePr/>
          <p:nvPr/>
        </p:nvGraphicFramePr>
        <p:xfrm>
          <a:off x="266760" y="1219320"/>
          <a:ext cx="8610120" cy="4316400"/>
        </p:xfrm>
        <a:graphic>
          <a:graphicData uri="http://schemas.openxmlformats.org/drawingml/2006/table">
            <a:tbl>
              <a:tblPr/>
              <a:tblGrid>
                <a:gridCol w="3429000">
                  <a:extLst>
                    <a:ext uri="{9D8B030D-6E8A-4147-A177-3AD203B41FA5}">
                      <a16:colId xmlns:a16="http://schemas.microsoft.com/office/drawing/2014/main" val="20000"/>
                    </a:ext>
                  </a:extLst>
                </a:gridCol>
                <a:gridCol w="914400">
                  <a:extLst>
                    <a:ext uri="{9D8B030D-6E8A-4147-A177-3AD203B41FA5}">
                      <a16:colId xmlns:a16="http://schemas.microsoft.com/office/drawing/2014/main" val="20001"/>
                    </a:ext>
                  </a:extLst>
                </a:gridCol>
                <a:gridCol w="929160">
                  <a:extLst>
                    <a:ext uri="{9D8B030D-6E8A-4147-A177-3AD203B41FA5}">
                      <a16:colId xmlns:a16="http://schemas.microsoft.com/office/drawing/2014/main" val="20002"/>
                    </a:ext>
                  </a:extLst>
                </a:gridCol>
                <a:gridCol w="747000">
                  <a:extLst>
                    <a:ext uri="{9D8B030D-6E8A-4147-A177-3AD203B41FA5}">
                      <a16:colId xmlns:a16="http://schemas.microsoft.com/office/drawing/2014/main" val="20003"/>
                    </a:ext>
                  </a:extLst>
                </a:gridCol>
                <a:gridCol w="838080">
                  <a:extLst>
                    <a:ext uri="{9D8B030D-6E8A-4147-A177-3AD203B41FA5}">
                      <a16:colId xmlns:a16="http://schemas.microsoft.com/office/drawing/2014/main" val="20004"/>
                    </a:ext>
                  </a:extLst>
                </a:gridCol>
                <a:gridCol w="990360">
                  <a:extLst>
                    <a:ext uri="{9D8B030D-6E8A-4147-A177-3AD203B41FA5}">
                      <a16:colId xmlns:a16="http://schemas.microsoft.com/office/drawing/2014/main" val="20005"/>
                    </a:ext>
                  </a:extLst>
                </a:gridCol>
                <a:gridCol w="762120">
                  <a:extLst>
                    <a:ext uri="{9D8B030D-6E8A-4147-A177-3AD203B41FA5}">
                      <a16:colId xmlns:a16="http://schemas.microsoft.com/office/drawing/2014/main" val="20006"/>
                    </a:ext>
                  </a:extLst>
                </a:gridCol>
              </a:tblGrid>
              <a:tr h="765720">
                <a:tc>
                  <a:txBody>
                    <a:bodyPr/>
                    <a:lstStyle/>
                    <a:p>
                      <a:pPr>
                        <a:lnSpc>
                          <a:spcPct val="100000"/>
                        </a:lnSpc>
                      </a:pPr>
                      <a:r>
                        <a:rPr lang="en-US" sz="1400" b="1" strike="noStrike" spc="-1">
                          <a:solidFill>
                            <a:srgbClr val="FFFFFF"/>
                          </a:solidFill>
                          <a:latin typeface="Arial"/>
                        </a:rPr>
                        <a:t>From Employees or Internal Stakeholders</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lstStyle/>
                    <a:p>
                      <a:pPr algn="ctr">
                        <a:lnSpc>
                          <a:spcPct val="100000"/>
                        </a:lnSpc>
                      </a:pPr>
                      <a:r>
                        <a:rPr lang="en-US" sz="1400" b="1" strike="noStrike" spc="-1">
                          <a:solidFill>
                            <a:srgbClr val="FFFFFF"/>
                          </a:solidFill>
                          <a:latin typeface="Arial"/>
                        </a:rPr>
                        <a:t>Not a Threat</a:t>
                      </a:r>
                      <a:endParaRPr lang="en-GB" sz="1400" b="0" strike="noStrike" spc="-1">
                        <a:latin typeface="Arial"/>
                      </a:endParaRPr>
                    </a:p>
                    <a:p>
                      <a:pPr algn="ctr">
                        <a:lnSpc>
                          <a:spcPct val="100000"/>
                        </a:lnSpc>
                      </a:pPr>
                      <a:r>
                        <a:rPr lang="en-US" sz="1400" b="1" strike="noStrike" spc="-1">
                          <a:solidFill>
                            <a:srgbClr val="FFFFFF"/>
                          </a:solidFill>
                          <a:latin typeface="Arial"/>
                        </a:rPr>
                        <a:t>1</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lstStyle/>
                    <a:p>
                      <a:pPr algn="ctr">
                        <a:lnSpc>
                          <a:spcPct val="100000"/>
                        </a:lnSpc>
                      </a:pPr>
                      <a:r>
                        <a:rPr lang="en-US" sz="1400" b="1" strike="noStrike" spc="-1">
                          <a:solidFill>
                            <a:srgbClr val="FFFFFF"/>
                          </a:solidFill>
                          <a:latin typeface="Arial"/>
                        </a:rPr>
                        <a:t>2 </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lstStyle/>
                    <a:p>
                      <a:pPr algn="ctr">
                        <a:lnSpc>
                          <a:spcPct val="100000"/>
                        </a:lnSpc>
                      </a:pPr>
                      <a:r>
                        <a:rPr lang="en-US" sz="1400" b="1" strike="noStrike" spc="-1">
                          <a:solidFill>
                            <a:srgbClr val="FFFFFF"/>
                          </a:solidFill>
                          <a:latin typeface="Arial"/>
                        </a:rPr>
                        <a:t>3</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lstStyle/>
                    <a:p>
                      <a:pPr algn="ctr">
                        <a:lnSpc>
                          <a:spcPct val="100000"/>
                        </a:lnSpc>
                      </a:pPr>
                      <a:r>
                        <a:rPr lang="en-US" sz="1400" b="1" strike="noStrike" spc="-1">
                          <a:solidFill>
                            <a:srgbClr val="FFFFFF"/>
                          </a:solidFill>
                          <a:latin typeface="Arial"/>
                        </a:rPr>
                        <a:t>4</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lstStyle/>
                    <a:p>
                      <a:pPr algn="ctr">
                        <a:lnSpc>
                          <a:spcPct val="100000"/>
                        </a:lnSpc>
                      </a:pPr>
                      <a:r>
                        <a:rPr lang="en-US" sz="1400" b="1" strike="noStrike" spc="-1">
                          <a:solidFill>
                            <a:srgbClr val="FFFFFF"/>
                          </a:solidFill>
                          <a:latin typeface="Arial"/>
                        </a:rPr>
                        <a:t>A Severe Threat</a:t>
                      </a:r>
                      <a:endParaRPr lang="en-GB" sz="1400" b="0" strike="noStrike" spc="-1">
                        <a:latin typeface="Arial"/>
                      </a:endParaRPr>
                    </a:p>
                    <a:p>
                      <a:pPr algn="ctr">
                        <a:lnSpc>
                          <a:spcPct val="100000"/>
                        </a:lnSpc>
                      </a:pPr>
                      <a:r>
                        <a:rPr lang="en-US" sz="1400" b="1" strike="noStrike" spc="-1">
                          <a:solidFill>
                            <a:srgbClr val="FFFFFF"/>
                          </a:solidFill>
                          <a:latin typeface="Arial"/>
                        </a:rPr>
                        <a:t>5</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lstStyle/>
                    <a:p>
                      <a:pPr algn="ctr">
                        <a:lnSpc>
                          <a:spcPct val="100000"/>
                        </a:lnSpc>
                      </a:pPr>
                      <a:r>
                        <a:rPr lang="en-US" sz="1400" b="1" strike="noStrike" spc="-1">
                          <a:solidFill>
                            <a:srgbClr val="FFFFFF"/>
                          </a:solidFill>
                          <a:latin typeface="Arial"/>
                        </a:rPr>
                        <a:t>Comp.Rank</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extLst>
                  <a:ext uri="{0D108BD9-81ED-4DB2-BD59-A6C34878D82A}">
                    <a16:rowId xmlns:a16="http://schemas.microsoft.com/office/drawing/2014/main" val="10000"/>
                  </a:ext>
                </a:extLst>
              </a:tr>
              <a:tr h="491400">
                <a:tc>
                  <a:txBody>
                    <a:bodyPr/>
                    <a:lstStyle/>
                    <a:p>
                      <a:pPr>
                        <a:lnSpc>
                          <a:spcPct val="100000"/>
                        </a:lnSpc>
                      </a:pPr>
                      <a:r>
                        <a:rPr lang="en-US" sz="1400" b="0" strike="noStrike" spc="-1">
                          <a:solidFill>
                            <a:srgbClr val="000000"/>
                          </a:solidFill>
                          <a:latin typeface="Arial"/>
                        </a:rPr>
                        <a:t>Inability/unwillingness to follow established policy </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6.6%</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17.2%</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33.6%</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26.2%</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16.4%</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66%</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1"/>
                  </a:ext>
                </a:extLst>
              </a:tr>
              <a:tr h="441720">
                <a:tc>
                  <a:txBody>
                    <a:bodyPr/>
                    <a:lstStyle/>
                    <a:p>
                      <a:pPr>
                        <a:lnSpc>
                          <a:spcPct val="100000"/>
                        </a:lnSpc>
                      </a:pPr>
                      <a:r>
                        <a:rPr lang="en-US" sz="1400" b="0" strike="noStrike" spc="-1">
                          <a:solidFill>
                            <a:srgbClr val="000000"/>
                          </a:solidFill>
                          <a:latin typeface="Arial"/>
                        </a:rPr>
                        <a:t>Disclosure due to insufficient training </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8.1%</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23.6%</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29.3%</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tabLst>
                          <a:tab pos="0" algn="l"/>
                        </a:tabLst>
                      </a:pPr>
                      <a:r>
                        <a:rPr lang="en-US" sz="1400" b="0" strike="noStrike" spc="-1">
                          <a:solidFill>
                            <a:srgbClr val="000000"/>
                          </a:solidFill>
                          <a:latin typeface="Arial"/>
                        </a:rPr>
                        <a:t>25.2%</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13.8%</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63%</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2"/>
                  </a:ext>
                </a:extLst>
              </a:tr>
              <a:tr h="491400">
                <a:tc>
                  <a:txBody>
                    <a:bodyPr/>
                    <a:lstStyle/>
                    <a:p>
                      <a:pPr>
                        <a:lnSpc>
                          <a:spcPct val="100000"/>
                        </a:lnSpc>
                        <a:tabLst>
                          <a:tab pos="0" algn="l"/>
                        </a:tabLst>
                      </a:pPr>
                      <a:r>
                        <a:rPr lang="en-US" sz="1400" b="0" strike="noStrike" spc="-1">
                          <a:solidFill>
                            <a:srgbClr val="000000"/>
                          </a:solidFill>
                          <a:latin typeface="Arial"/>
                        </a:rPr>
                        <a:t>Unauthorized access or escalation of privileges</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4.8%</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24.0%</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31.2%</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tabLst>
                          <a:tab pos="0" algn="l"/>
                        </a:tabLst>
                      </a:pPr>
                      <a:r>
                        <a:rPr lang="en-US" sz="1400" b="0" strike="noStrike" spc="-1">
                          <a:solidFill>
                            <a:srgbClr val="000000"/>
                          </a:solidFill>
                          <a:latin typeface="Arial"/>
                        </a:rPr>
                        <a:t>31.2%</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8.8%</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63%</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3"/>
                  </a:ext>
                </a:extLst>
              </a:tr>
              <a:tr h="491400">
                <a:tc>
                  <a:txBody>
                    <a:bodyPr/>
                    <a:lstStyle/>
                    <a:p>
                      <a:pPr>
                        <a:lnSpc>
                          <a:spcPct val="100000"/>
                        </a:lnSpc>
                      </a:pPr>
                      <a:r>
                        <a:rPr lang="en-US" sz="1400" b="0" strike="noStrike" spc="-1">
                          <a:solidFill>
                            <a:srgbClr val="000000"/>
                          </a:solidFill>
                          <a:latin typeface="Arial"/>
                        </a:rPr>
                        <a:t>Unauthorized information collection/data sniffing</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tabLst>
                          <a:tab pos="0" algn="l"/>
                        </a:tabLst>
                      </a:pPr>
                      <a:r>
                        <a:rPr lang="en-US" sz="1400" b="0" strike="noStrike" spc="-1">
                          <a:solidFill>
                            <a:srgbClr val="000000"/>
                          </a:solidFill>
                          <a:latin typeface="Arial"/>
                        </a:rPr>
                        <a:t>6.4%</a:t>
                      </a:r>
                      <a:endParaRPr lang="en-GB" sz="1400" b="0" strike="noStrike" spc="-1">
                        <a:latin typeface="Arial"/>
                      </a:endParaRPr>
                    </a:p>
                    <a:p>
                      <a:pPr>
                        <a:lnSpc>
                          <a:spcPct val="100000"/>
                        </a:lnSpc>
                        <a:tabLst>
                          <a:tab pos="0" algn="l"/>
                        </a:tabLst>
                      </a:pP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26.4%</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40.0%</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17.6%</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9.6%</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60%</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4"/>
                  </a:ext>
                </a:extLst>
              </a:tr>
              <a:tr h="491400">
                <a:tc>
                  <a:txBody>
                    <a:bodyPr/>
                    <a:lstStyle/>
                    <a:p>
                      <a:pPr>
                        <a:lnSpc>
                          <a:spcPct val="100000"/>
                        </a:lnSpc>
                      </a:pPr>
                      <a:r>
                        <a:rPr lang="en-US" sz="1400" b="0" strike="noStrike" spc="-1">
                          <a:solidFill>
                            <a:srgbClr val="000000"/>
                          </a:solidFill>
                          <a:latin typeface="Arial"/>
                        </a:rPr>
                        <a:t>Theft of on-site organizational information assets</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10.6%</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32.5%</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tabLst>
                          <a:tab pos="0" algn="l"/>
                        </a:tabLst>
                      </a:pPr>
                      <a:r>
                        <a:rPr lang="en-US" sz="1400" b="0" strike="noStrike" spc="-1">
                          <a:solidFill>
                            <a:srgbClr val="000000"/>
                          </a:solidFill>
                          <a:latin typeface="Arial"/>
                        </a:rPr>
                        <a:t>34.1%</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tabLst>
                          <a:tab pos="0" algn="l"/>
                        </a:tabLst>
                      </a:pPr>
                      <a:r>
                        <a:rPr lang="en-US" sz="1400" b="0" strike="noStrike" spc="-1">
                          <a:solidFill>
                            <a:srgbClr val="000000"/>
                          </a:solidFill>
                          <a:latin typeface="Arial"/>
                        </a:rPr>
                        <a:t>12.2%</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10.6%</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56%</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5"/>
                  </a:ext>
                </a:extLst>
              </a:tr>
              <a:tr h="491400">
                <a:tc>
                  <a:txBody>
                    <a:bodyPr/>
                    <a:lstStyle/>
                    <a:p>
                      <a:pPr>
                        <a:lnSpc>
                          <a:spcPct val="100000"/>
                        </a:lnSpc>
                      </a:pPr>
                      <a:r>
                        <a:rPr lang="en-US" sz="1400" b="0" strike="noStrike" spc="-1">
                          <a:solidFill>
                            <a:srgbClr val="000000"/>
                          </a:solidFill>
                          <a:latin typeface="Arial"/>
                        </a:rPr>
                        <a:t>Theft of mobile/laptop/tablet and related/connected information assets</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15.4%</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29.3%</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28.5%</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17.9%</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8.9%</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55%</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6"/>
                  </a:ext>
                </a:extLst>
              </a:tr>
              <a:tr h="491400">
                <a:tc>
                  <a:txBody>
                    <a:bodyPr/>
                    <a:lstStyle/>
                    <a:p>
                      <a:pPr>
                        <a:lnSpc>
                          <a:spcPct val="100000"/>
                        </a:lnSpc>
                      </a:pPr>
                      <a:r>
                        <a:rPr lang="en-US" sz="1400" b="0" strike="noStrike" spc="-1">
                          <a:solidFill>
                            <a:srgbClr val="000000"/>
                          </a:solidFill>
                          <a:latin typeface="Arial"/>
                        </a:rPr>
                        <a:t>Intentional damage or destruction of information assets</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22.3%</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43.0%</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18.2%</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13.2%</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3.3%</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46%</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7"/>
                  </a:ext>
                </a:extLst>
              </a:tr>
            </a:tbl>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51" name="CustomShape 1"/>
          <p:cNvSpPr/>
          <p:nvPr/>
        </p:nvSpPr>
        <p:spPr>
          <a:xfrm>
            <a:off x="0" y="76320"/>
            <a:ext cx="9143280" cy="1523160"/>
          </a:xfrm>
          <a:prstGeom prst="rect">
            <a:avLst/>
          </a:prstGeom>
          <a:noFill/>
          <a:ln w="936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US" sz="3600" b="0" strike="noStrike" spc="-1">
                <a:solidFill>
                  <a:srgbClr val="000000"/>
                </a:solidFill>
                <a:latin typeface="Arial"/>
              </a:rPr>
              <a:t>Rated Threats from Internal Sources in 2015 SEC/CISE Survey of Threads to Information Protection (2 of 2)</a:t>
            </a:r>
            <a:endParaRPr lang="en-GB" sz="3600" b="0" strike="noStrike" spc="-1">
              <a:latin typeface="Arial"/>
            </a:endParaRPr>
          </a:p>
        </p:txBody>
      </p:sp>
      <p:graphicFrame>
        <p:nvGraphicFramePr>
          <p:cNvPr id="152" name="Table 2"/>
          <p:cNvGraphicFramePr/>
          <p:nvPr/>
        </p:nvGraphicFramePr>
        <p:xfrm>
          <a:off x="266760" y="2209680"/>
          <a:ext cx="8610120" cy="2380680"/>
        </p:xfrm>
        <a:graphic>
          <a:graphicData uri="http://schemas.openxmlformats.org/drawingml/2006/table">
            <a:tbl>
              <a:tblPr/>
              <a:tblGrid>
                <a:gridCol w="3429000">
                  <a:extLst>
                    <a:ext uri="{9D8B030D-6E8A-4147-A177-3AD203B41FA5}">
                      <a16:colId xmlns:a16="http://schemas.microsoft.com/office/drawing/2014/main" val="20000"/>
                    </a:ext>
                  </a:extLst>
                </a:gridCol>
                <a:gridCol w="914400">
                  <a:extLst>
                    <a:ext uri="{9D8B030D-6E8A-4147-A177-3AD203B41FA5}">
                      <a16:colId xmlns:a16="http://schemas.microsoft.com/office/drawing/2014/main" val="20001"/>
                    </a:ext>
                  </a:extLst>
                </a:gridCol>
                <a:gridCol w="929160">
                  <a:extLst>
                    <a:ext uri="{9D8B030D-6E8A-4147-A177-3AD203B41FA5}">
                      <a16:colId xmlns:a16="http://schemas.microsoft.com/office/drawing/2014/main" val="20002"/>
                    </a:ext>
                  </a:extLst>
                </a:gridCol>
                <a:gridCol w="747000">
                  <a:extLst>
                    <a:ext uri="{9D8B030D-6E8A-4147-A177-3AD203B41FA5}">
                      <a16:colId xmlns:a16="http://schemas.microsoft.com/office/drawing/2014/main" val="20003"/>
                    </a:ext>
                  </a:extLst>
                </a:gridCol>
                <a:gridCol w="838080">
                  <a:extLst>
                    <a:ext uri="{9D8B030D-6E8A-4147-A177-3AD203B41FA5}">
                      <a16:colId xmlns:a16="http://schemas.microsoft.com/office/drawing/2014/main" val="20004"/>
                    </a:ext>
                  </a:extLst>
                </a:gridCol>
                <a:gridCol w="990360">
                  <a:extLst>
                    <a:ext uri="{9D8B030D-6E8A-4147-A177-3AD203B41FA5}">
                      <a16:colId xmlns:a16="http://schemas.microsoft.com/office/drawing/2014/main" val="20005"/>
                    </a:ext>
                  </a:extLst>
                </a:gridCol>
                <a:gridCol w="762120">
                  <a:extLst>
                    <a:ext uri="{9D8B030D-6E8A-4147-A177-3AD203B41FA5}">
                      <a16:colId xmlns:a16="http://schemas.microsoft.com/office/drawing/2014/main" val="20006"/>
                    </a:ext>
                  </a:extLst>
                </a:gridCol>
              </a:tblGrid>
              <a:tr h="765720">
                <a:tc>
                  <a:txBody>
                    <a:bodyPr/>
                    <a:lstStyle/>
                    <a:p>
                      <a:pPr>
                        <a:lnSpc>
                          <a:spcPct val="100000"/>
                        </a:lnSpc>
                      </a:pPr>
                      <a:r>
                        <a:rPr lang="en-US" sz="1400" b="1" strike="noStrike" spc="-1">
                          <a:solidFill>
                            <a:srgbClr val="FFFFFF"/>
                          </a:solidFill>
                          <a:latin typeface="Arial"/>
                        </a:rPr>
                        <a:t>From Employees or Internal Stakeholders</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lstStyle/>
                    <a:p>
                      <a:pPr algn="ctr">
                        <a:lnSpc>
                          <a:spcPct val="100000"/>
                        </a:lnSpc>
                      </a:pPr>
                      <a:r>
                        <a:rPr lang="en-US" sz="1400" b="1" strike="noStrike" spc="-1">
                          <a:solidFill>
                            <a:srgbClr val="FFFFFF"/>
                          </a:solidFill>
                          <a:latin typeface="Arial"/>
                        </a:rPr>
                        <a:t>Not a Threat</a:t>
                      </a:r>
                      <a:endParaRPr lang="en-GB" sz="1400" b="0" strike="noStrike" spc="-1">
                        <a:latin typeface="Arial"/>
                      </a:endParaRPr>
                    </a:p>
                    <a:p>
                      <a:pPr algn="ctr">
                        <a:lnSpc>
                          <a:spcPct val="100000"/>
                        </a:lnSpc>
                      </a:pPr>
                      <a:r>
                        <a:rPr lang="en-US" sz="1400" b="1" strike="noStrike" spc="-1">
                          <a:solidFill>
                            <a:srgbClr val="FFFFFF"/>
                          </a:solidFill>
                          <a:latin typeface="Arial"/>
                        </a:rPr>
                        <a:t>1</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lstStyle/>
                    <a:p>
                      <a:pPr algn="ctr">
                        <a:lnSpc>
                          <a:spcPct val="100000"/>
                        </a:lnSpc>
                      </a:pPr>
                      <a:r>
                        <a:rPr lang="en-US" sz="1400" b="1" strike="noStrike" spc="-1">
                          <a:solidFill>
                            <a:srgbClr val="FFFFFF"/>
                          </a:solidFill>
                          <a:latin typeface="Arial"/>
                        </a:rPr>
                        <a:t>2 </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lstStyle/>
                    <a:p>
                      <a:pPr algn="ctr">
                        <a:lnSpc>
                          <a:spcPct val="100000"/>
                        </a:lnSpc>
                      </a:pPr>
                      <a:r>
                        <a:rPr lang="en-US" sz="1400" b="1" strike="noStrike" spc="-1">
                          <a:solidFill>
                            <a:srgbClr val="FFFFFF"/>
                          </a:solidFill>
                          <a:latin typeface="Arial"/>
                        </a:rPr>
                        <a:t>3</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lstStyle/>
                    <a:p>
                      <a:pPr algn="ctr">
                        <a:lnSpc>
                          <a:spcPct val="100000"/>
                        </a:lnSpc>
                      </a:pPr>
                      <a:r>
                        <a:rPr lang="en-US" sz="1400" b="1" strike="noStrike" spc="-1">
                          <a:solidFill>
                            <a:srgbClr val="FFFFFF"/>
                          </a:solidFill>
                          <a:latin typeface="Arial"/>
                        </a:rPr>
                        <a:t>4</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lstStyle/>
                    <a:p>
                      <a:pPr algn="ctr">
                        <a:lnSpc>
                          <a:spcPct val="100000"/>
                        </a:lnSpc>
                      </a:pPr>
                      <a:r>
                        <a:rPr lang="en-US" sz="1400" b="1" strike="noStrike" spc="-1">
                          <a:solidFill>
                            <a:srgbClr val="FFFFFF"/>
                          </a:solidFill>
                          <a:latin typeface="Arial"/>
                        </a:rPr>
                        <a:t>A Severe Threat</a:t>
                      </a:r>
                      <a:endParaRPr lang="en-GB" sz="1400" b="0" strike="noStrike" spc="-1">
                        <a:latin typeface="Arial"/>
                      </a:endParaRPr>
                    </a:p>
                    <a:p>
                      <a:pPr algn="ctr">
                        <a:lnSpc>
                          <a:spcPct val="100000"/>
                        </a:lnSpc>
                      </a:pPr>
                      <a:r>
                        <a:rPr lang="en-US" sz="1400" b="1" strike="noStrike" spc="-1">
                          <a:solidFill>
                            <a:srgbClr val="FFFFFF"/>
                          </a:solidFill>
                          <a:latin typeface="Arial"/>
                        </a:rPr>
                        <a:t>5</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lstStyle/>
                    <a:p>
                      <a:pPr algn="ctr">
                        <a:lnSpc>
                          <a:spcPct val="100000"/>
                        </a:lnSpc>
                      </a:pPr>
                      <a:r>
                        <a:rPr lang="en-US" sz="1400" b="1" strike="noStrike" spc="-1">
                          <a:solidFill>
                            <a:srgbClr val="FFFFFF"/>
                          </a:solidFill>
                          <a:latin typeface="Arial"/>
                        </a:rPr>
                        <a:t>Comp.Rank</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extLst>
                  <a:ext uri="{0D108BD9-81ED-4DB2-BD59-A6C34878D82A}">
                    <a16:rowId xmlns:a16="http://schemas.microsoft.com/office/drawing/2014/main" val="10000"/>
                  </a:ext>
                </a:extLst>
              </a:tr>
              <a:tr h="691200">
                <a:tc>
                  <a:txBody>
                    <a:bodyPr/>
                    <a:lstStyle/>
                    <a:p>
                      <a:pPr>
                        <a:lnSpc>
                          <a:spcPct val="100000"/>
                        </a:lnSpc>
                      </a:pPr>
                      <a:r>
                        <a:rPr lang="en-US" sz="1400" b="0" strike="noStrike" spc="-1">
                          <a:solidFill>
                            <a:srgbClr val="000000"/>
                          </a:solidFill>
                          <a:latin typeface="Arial"/>
                        </a:rPr>
                        <a:t>Theft or misuse of organizationally leased, purchased, or developed software</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29.6%</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33.6%</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21.6%</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10.4%</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4.8%</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45%</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1"/>
                  </a:ext>
                </a:extLst>
              </a:tr>
              <a:tr h="441720">
                <a:tc>
                  <a:txBody>
                    <a:bodyPr/>
                    <a:lstStyle/>
                    <a:p>
                      <a:pPr>
                        <a:lnSpc>
                          <a:spcPct val="100000"/>
                        </a:lnSpc>
                      </a:pPr>
                      <a:r>
                        <a:rPr lang="en-US" sz="1400" b="0" strike="noStrike" spc="-1">
                          <a:solidFill>
                            <a:srgbClr val="000000"/>
                          </a:solidFill>
                          <a:latin typeface="Arial"/>
                        </a:rPr>
                        <a:t>Web site defacement</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43.4%</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33.6%</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16.4%</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tabLst>
                          <a:tab pos="0" algn="l"/>
                        </a:tabLst>
                      </a:pPr>
                      <a:r>
                        <a:rPr lang="en-US" sz="1400" b="0" strike="noStrike" spc="-1">
                          <a:solidFill>
                            <a:srgbClr val="000000"/>
                          </a:solidFill>
                          <a:latin typeface="Arial"/>
                        </a:rPr>
                        <a:t>4.9%</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1.6%</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38%</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2"/>
                  </a:ext>
                </a:extLst>
              </a:tr>
              <a:tr h="441720">
                <a:tc>
                  <a:txBody>
                    <a:bodyPr/>
                    <a:lstStyle/>
                    <a:p>
                      <a:pPr>
                        <a:lnSpc>
                          <a:spcPct val="100000"/>
                        </a:lnSpc>
                        <a:tabLst>
                          <a:tab pos="0" algn="l"/>
                        </a:tabLst>
                      </a:pPr>
                      <a:r>
                        <a:rPr lang="en-US" sz="1400" b="0" strike="noStrike" spc="-1">
                          <a:solidFill>
                            <a:srgbClr val="000000"/>
                          </a:solidFill>
                          <a:latin typeface="Arial"/>
                        </a:rPr>
                        <a:t>Blackmail of information release or sales </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43.5%</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37.1%</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10.5%</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tabLst>
                          <a:tab pos="0" algn="l"/>
                        </a:tabLst>
                      </a:pPr>
                      <a:r>
                        <a:rPr lang="en-US" sz="1400" b="0" strike="noStrike" spc="-1">
                          <a:solidFill>
                            <a:srgbClr val="000000"/>
                          </a:solidFill>
                          <a:latin typeface="Arial"/>
                        </a:rPr>
                        <a:t>6.5%</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2.4%</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37%</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3"/>
                  </a:ext>
                </a:extLst>
              </a:tr>
            </a:tbl>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53" name="CustomShape 1"/>
          <p:cNvSpPr/>
          <p:nvPr/>
        </p:nvSpPr>
        <p:spPr>
          <a:xfrm>
            <a:off x="0" y="76320"/>
            <a:ext cx="9143280" cy="913680"/>
          </a:xfrm>
          <a:prstGeom prst="rect">
            <a:avLst/>
          </a:prstGeom>
          <a:noFill/>
          <a:ln w="936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US" sz="2800" b="0" strike="noStrike" spc="-1">
                <a:solidFill>
                  <a:srgbClr val="000000"/>
                </a:solidFill>
                <a:latin typeface="Arial"/>
              </a:rPr>
              <a:t>Rated Threats from External Sources in 2015 SEC/CISE Survey of Threads to Information Protection (1 of 2)</a:t>
            </a:r>
            <a:endParaRPr lang="en-GB" sz="2800" b="0" strike="noStrike" spc="-1">
              <a:latin typeface="Arial"/>
            </a:endParaRPr>
          </a:p>
        </p:txBody>
      </p:sp>
      <p:graphicFrame>
        <p:nvGraphicFramePr>
          <p:cNvPr id="154" name="Table 2"/>
          <p:cNvGraphicFramePr/>
          <p:nvPr/>
        </p:nvGraphicFramePr>
        <p:xfrm>
          <a:off x="380880" y="1219320"/>
          <a:ext cx="8610120" cy="4270920"/>
        </p:xfrm>
        <a:graphic>
          <a:graphicData uri="http://schemas.openxmlformats.org/drawingml/2006/table">
            <a:tbl>
              <a:tblPr/>
              <a:tblGrid>
                <a:gridCol w="3429000">
                  <a:extLst>
                    <a:ext uri="{9D8B030D-6E8A-4147-A177-3AD203B41FA5}">
                      <a16:colId xmlns:a16="http://schemas.microsoft.com/office/drawing/2014/main" val="20000"/>
                    </a:ext>
                  </a:extLst>
                </a:gridCol>
                <a:gridCol w="914400">
                  <a:extLst>
                    <a:ext uri="{9D8B030D-6E8A-4147-A177-3AD203B41FA5}">
                      <a16:colId xmlns:a16="http://schemas.microsoft.com/office/drawing/2014/main" val="20001"/>
                    </a:ext>
                  </a:extLst>
                </a:gridCol>
                <a:gridCol w="929160">
                  <a:extLst>
                    <a:ext uri="{9D8B030D-6E8A-4147-A177-3AD203B41FA5}">
                      <a16:colId xmlns:a16="http://schemas.microsoft.com/office/drawing/2014/main" val="20002"/>
                    </a:ext>
                  </a:extLst>
                </a:gridCol>
                <a:gridCol w="747000">
                  <a:extLst>
                    <a:ext uri="{9D8B030D-6E8A-4147-A177-3AD203B41FA5}">
                      <a16:colId xmlns:a16="http://schemas.microsoft.com/office/drawing/2014/main" val="20003"/>
                    </a:ext>
                  </a:extLst>
                </a:gridCol>
                <a:gridCol w="838080">
                  <a:extLst>
                    <a:ext uri="{9D8B030D-6E8A-4147-A177-3AD203B41FA5}">
                      <a16:colId xmlns:a16="http://schemas.microsoft.com/office/drawing/2014/main" val="20004"/>
                    </a:ext>
                  </a:extLst>
                </a:gridCol>
                <a:gridCol w="990360">
                  <a:extLst>
                    <a:ext uri="{9D8B030D-6E8A-4147-A177-3AD203B41FA5}">
                      <a16:colId xmlns:a16="http://schemas.microsoft.com/office/drawing/2014/main" val="20005"/>
                    </a:ext>
                  </a:extLst>
                </a:gridCol>
                <a:gridCol w="762120">
                  <a:extLst>
                    <a:ext uri="{9D8B030D-6E8A-4147-A177-3AD203B41FA5}">
                      <a16:colId xmlns:a16="http://schemas.microsoft.com/office/drawing/2014/main" val="20006"/>
                    </a:ext>
                  </a:extLst>
                </a:gridCol>
              </a:tblGrid>
              <a:tr h="765720">
                <a:tc>
                  <a:txBody>
                    <a:bodyPr/>
                    <a:lstStyle/>
                    <a:p>
                      <a:pPr>
                        <a:lnSpc>
                          <a:spcPct val="100000"/>
                        </a:lnSpc>
                      </a:pPr>
                      <a:r>
                        <a:rPr lang="en-US" sz="1400" b="1" strike="noStrike" spc="-1">
                          <a:solidFill>
                            <a:srgbClr val="FFFFFF"/>
                          </a:solidFill>
                          <a:latin typeface="Arial"/>
                        </a:rPr>
                        <a:t>From Employees or Internal Stakeholders</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lstStyle/>
                    <a:p>
                      <a:pPr algn="ctr">
                        <a:lnSpc>
                          <a:spcPct val="100000"/>
                        </a:lnSpc>
                      </a:pPr>
                      <a:r>
                        <a:rPr lang="en-US" sz="1400" b="1" strike="noStrike" spc="-1">
                          <a:solidFill>
                            <a:srgbClr val="FFFFFF"/>
                          </a:solidFill>
                          <a:latin typeface="Arial"/>
                        </a:rPr>
                        <a:t>Not a Threat</a:t>
                      </a:r>
                      <a:endParaRPr lang="en-GB" sz="1400" b="0" strike="noStrike" spc="-1">
                        <a:latin typeface="Arial"/>
                      </a:endParaRPr>
                    </a:p>
                    <a:p>
                      <a:pPr algn="ctr">
                        <a:lnSpc>
                          <a:spcPct val="100000"/>
                        </a:lnSpc>
                      </a:pPr>
                      <a:r>
                        <a:rPr lang="en-US" sz="1400" b="1" strike="noStrike" spc="-1">
                          <a:solidFill>
                            <a:srgbClr val="FFFFFF"/>
                          </a:solidFill>
                          <a:latin typeface="Arial"/>
                        </a:rPr>
                        <a:t>1</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lstStyle/>
                    <a:p>
                      <a:pPr algn="ctr">
                        <a:lnSpc>
                          <a:spcPct val="100000"/>
                        </a:lnSpc>
                      </a:pPr>
                      <a:r>
                        <a:rPr lang="en-US" sz="1400" b="1" strike="noStrike" spc="-1">
                          <a:solidFill>
                            <a:srgbClr val="FFFFFF"/>
                          </a:solidFill>
                          <a:latin typeface="Arial"/>
                        </a:rPr>
                        <a:t>2 </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lstStyle/>
                    <a:p>
                      <a:pPr algn="ctr">
                        <a:lnSpc>
                          <a:spcPct val="100000"/>
                        </a:lnSpc>
                      </a:pPr>
                      <a:r>
                        <a:rPr lang="en-US" sz="1400" b="1" strike="noStrike" spc="-1">
                          <a:solidFill>
                            <a:srgbClr val="FFFFFF"/>
                          </a:solidFill>
                          <a:latin typeface="Arial"/>
                        </a:rPr>
                        <a:t>3</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lstStyle/>
                    <a:p>
                      <a:pPr algn="ctr">
                        <a:lnSpc>
                          <a:spcPct val="100000"/>
                        </a:lnSpc>
                      </a:pPr>
                      <a:r>
                        <a:rPr lang="en-US" sz="1400" b="1" strike="noStrike" spc="-1">
                          <a:solidFill>
                            <a:srgbClr val="FFFFFF"/>
                          </a:solidFill>
                          <a:latin typeface="Arial"/>
                        </a:rPr>
                        <a:t>4</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lstStyle/>
                    <a:p>
                      <a:pPr algn="ctr">
                        <a:lnSpc>
                          <a:spcPct val="100000"/>
                        </a:lnSpc>
                      </a:pPr>
                      <a:r>
                        <a:rPr lang="en-US" sz="1400" b="1" strike="noStrike" spc="-1">
                          <a:solidFill>
                            <a:srgbClr val="FFFFFF"/>
                          </a:solidFill>
                          <a:latin typeface="Arial"/>
                        </a:rPr>
                        <a:t>A Severe Threat</a:t>
                      </a:r>
                      <a:endParaRPr lang="en-GB" sz="1400" b="0" strike="noStrike" spc="-1">
                        <a:latin typeface="Arial"/>
                      </a:endParaRPr>
                    </a:p>
                    <a:p>
                      <a:pPr algn="ctr">
                        <a:lnSpc>
                          <a:spcPct val="100000"/>
                        </a:lnSpc>
                      </a:pPr>
                      <a:r>
                        <a:rPr lang="en-US" sz="1400" b="1" strike="noStrike" spc="-1">
                          <a:solidFill>
                            <a:srgbClr val="FFFFFF"/>
                          </a:solidFill>
                          <a:latin typeface="Arial"/>
                        </a:rPr>
                        <a:t>5</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lstStyle/>
                    <a:p>
                      <a:pPr algn="ctr">
                        <a:lnSpc>
                          <a:spcPct val="100000"/>
                        </a:lnSpc>
                      </a:pPr>
                      <a:r>
                        <a:rPr lang="en-US" sz="1400" b="1" strike="noStrike" spc="-1">
                          <a:solidFill>
                            <a:srgbClr val="FFFFFF"/>
                          </a:solidFill>
                          <a:latin typeface="Arial"/>
                        </a:rPr>
                        <a:t>Comp.Rank</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extLst>
                  <a:ext uri="{0D108BD9-81ED-4DB2-BD59-A6C34878D82A}">
                    <a16:rowId xmlns:a16="http://schemas.microsoft.com/office/drawing/2014/main" val="10000"/>
                  </a:ext>
                </a:extLst>
              </a:tr>
              <a:tr h="491400">
                <a:tc>
                  <a:txBody>
                    <a:bodyPr/>
                    <a:lstStyle/>
                    <a:p>
                      <a:pPr>
                        <a:lnSpc>
                          <a:spcPct val="100000"/>
                        </a:lnSpc>
                      </a:pPr>
                      <a:r>
                        <a:rPr lang="en-US" sz="1400" b="0" strike="noStrike" spc="-1">
                          <a:solidFill>
                            <a:srgbClr val="000000"/>
                          </a:solidFill>
                          <a:latin typeface="Arial"/>
                        </a:rPr>
                        <a:t>Unauthorized information collection/data sniffing</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tabLst>
                          <a:tab pos="0" algn="l"/>
                        </a:tabLst>
                      </a:pPr>
                      <a:r>
                        <a:rPr lang="en-US" sz="1400" b="0" strike="noStrike" spc="-1">
                          <a:solidFill>
                            <a:srgbClr val="000000"/>
                          </a:solidFill>
                          <a:latin typeface="Arial"/>
                        </a:rPr>
                        <a:t>6.4%</a:t>
                      </a:r>
                      <a:endParaRPr lang="en-GB" sz="1400" b="0" strike="noStrike" spc="-1">
                        <a:latin typeface="Arial"/>
                      </a:endParaRPr>
                    </a:p>
                    <a:p>
                      <a:pPr>
                        <a:lnSpc>
                          <a:spcPct val="100000"/>
                        </a:lnSpc>
                        <a:tabLst>
                          <a:tab pos="0" algn="l"/>
                        </a:tabLst>
                      </a:pP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14.4%</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21.6%</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32.8%</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24.8%</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71%</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1"/>
                  </a:ext>
                </a:extLst>
              </a:tr>
              <a:tr h="491400">
                <a:tc>
                  <a:txBody>
                    <a:bodyPr/>
                    <a:lstStyle/>
                    <a:p>
                      <a:pPr>
                        <a:lnSpc>
                          <a:spcPct val="100000"/>
                        </a:lnSpc>
                      </a:pPr>
                      <a:r>
                        <a:rPr lang="en-US" sz="1400" b="0" strike="noStrike" spc="-1">
                          <a:solidFill>
                            <a:srgbClr val="000000"/>
                          </a:solidFill>
                          <a:latin typeface="Arial"/>
                        </a:rPr>
                        <a:t>Unauthorized access or escalation of privileges </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7.4%</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14.0%</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tabLst>
                          <a:tab pos="0" algn="l"/>
                        </a:tabLst>
                      </a:pPr>
                      <a:r>
                        <a:rPr lang="en-US" sz="1400" b="0" strike="noStrike" spc="-1">
                          <a:solidFill>
                            <a:srgbClr val="000000"/>
                          </a:solidFill>
                          <a:latin typeface="Arial"/>
                        </a:rPr>
                        <a:t>26.4%</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tabLst>
                          <a:tab pos="0" algn="l"/>
                        </a:tabLst>
                      </a:pPr>
                      <a:r>
                        <a:rPr lang="en-US" sz="1400" b="0" strike="noStrike" spc="-1">
                          <a:solidFill>
                            <a:srgbClr val="000000"/>
                          </a:solidFill>
                          <a:latin typeface="Arial"/>
                        </a:rPr>
                        <a:t>31.4%</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20.7%</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69%</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2"/>
                  </a:ext>
                </a:extLst>
              </a:tr>
              <a:tr h="291600">
                <a:tc>
                  <a:txBody>
                    <a:bodyPr/>
                    <a:lstStyle/>
                    <a:p>
                      <a:pPr>
                        <a:lnSpc>
                          <a:spcPct val="100000"/>
                        </a:lnSpc>
                      </a:pPr>
                      <a:r>
                        <a:rPr lang="en-US" sz="1400" b="0" strike="noStrike" spc="-1">
                          <a:solidFill>
                            <a:srgbClr val="000000"/>
                          </a:solidFill>
                          <a:latin typeface="Arial"/>
                        </a:rPr>
                        <a:t>Web site defacement</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8.9%</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23.6%</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22.8%</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26.8%</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17.9%</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64%</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3"/>
                  </a:ext>
                </a:extLst>
              </a:tr>
              <a:tr h="491400">
                <a:tc>
                  <a:txBody>
                    <a:bodyPr/>
                    <a:lstStyle/>
                    <a:p>
                      <a:pPr>
                        <a:lnSpc>
                          <a:spcPct val="100000"/>
                        </a:lnSpc>
                      </a:pPr>
                      <a:r>
                        <a:rPr lang="en-US" sz="1400" b="0" strike="noStrike" spc="-1">
                          <a:solidFill>
                            <a:srgbClr val="000000"/>
                          </a:solidFill>
                          <a:latin typeface="Arial"/>
                        </a:rPr>
                        <a:t>Intentional damage or destruction of information assets</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14.0%</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32.2%</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18.2%</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24.8%</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10.7%</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57%</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4"/>
                  </a:ext>
                </a:extLst>
              </a:tr>
              <a:tr h="491400">
                <a:tc>
                  <a:txBody>
                    <a:bodyPr/>
                    <a:lstStyle/>
                    <a:p>
                      <a:pPr>
                        <a:lnSpc>
                          <a:spcPct val="100000"/>
                        </a:lnSpc>
                      </a:pPr>
                      <a:r>
                        <a:rPr lang="en-US" sz="1400" b="0" strike="noStrike" spc="-1">
                          <a:solidFill>
                            <a:srgbClr val="000000"/>
                          </a:solidFill>
                          <a:latin typeface="Arial"/>
                        </a:rPr>
                        <a:t>Theft of mobile/laptop/tablet and related/connected information assets</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20.5%</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25.4%</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26.2%</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15.6%</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12.3%</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55%</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5"/>
                  </a:ext>
                </a:extLst>
              </a:tr>
              <a:tr h="491400">
                <a:tc>
                  <a:txBody>
                    <a:bodyPr/>
                    <a:lstStyle/>
                    <a:p>
                      <a:pPr>
                        <a:lnSpc>
                          <a:spcPct val="100000"/>
                        </a:lnSpc>
                      </a:pPr>
                      <a:r>
                        <a:rPr lang="en-US" sz="1400" b="0" strike="noStrike" spc="-1">
                          <a:solidFill>
                            <a:srgbClr val="000000"/>
                          </a:solidFill>
                          <a:latin typeface="Arial"/>
                        </a:rPr>
                        <a:t>Theft of on-site organizational informational assets </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21.1%</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24.4%</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25.2%</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tabLst>
                          <a:tab pos="0" algn="l"/>
                        </a:tabLst>
                      </a:pPr>
                      <a:r>
                        <a:rPr lang="en-US" sz="1400" b="0" strike="noStrike" spc="-1">
                          <a:solidFill>
                            <a:srgbClr val="000000"/>
                          </a:solidFill>
                          <a:latin typeface="Arial"/>
                        </a:rPr>
                        <a:t>17.9%</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11.4%</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55%</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6"/>
                  </a:ext>
                </a:extLst>
              </a:tr>
              <a:tr h="291600">
                <a:tc>
                  <a:txBody>
                    <a:bodyPr/>
                    <a:lstStyle/>
                    <a:p>
                      <a:pPr>
                        <a:lnSpc>
                          <a:spcPct val="100000"/>
                        </a:lnSpc>
                        <a:tabLst>
                          <a:tab pos="0" algn="l"/>
                        </a:tabLst>
                      </a:pPr>
                      <a:r>
                        <a:rPr lang="en-US" sz="1400" b="0" strike="noStrike" spc="-1">
                          <a:solidFill>
                            <a:srgbClr val="000000"/>
                          </a:solidFill>
                          <a:latin typeface="Arial"/>
                        </a:rPr>
                        <a:t>Blackmail of information release or sales</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31.1%</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30.3%</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14.8%</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tabLst>
                          <a:tab pos="0" algn="l"/>
                        </a:tabLst>
                      </a:pPr>
                      <a:r>
                        <a:rPr lang="en-US" sz="1400" b="0" strike="noStrike" spc="-1">
                          <a:solidFill>
                            <a:srgbClr val="000000"/>
                          </a:solidFill>
                          <a:latin typeface="Arial"/>
                        </a:rPr>
                        <a:t>14.8%</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9.0%</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48%</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7"/>
                  </a:ext>
                </a:extLst>
              </a:tr>
              <a:tr h="291600">
                <a:tc>
                  <a:txBody>
                    <a:bodyPr/>
                    <a:lstStyle/>
                    <a:p>
                      <a:pPr>
                        <a:lnSpc>
                          <a:spcPct val="100000"/>
                        </a:lnSpc>
                      </a:pPr>
                      <a:r>
                        <a:rPr lang="en-US" sz="1400" b="0" strike="noStrike" spc="-1">
                          <a:solidFill>
                            <a:srgbClr val="000000"/>
                          </a:solidFill>
                          <a:latin typeface="Arial"/>
                        </a:rPr>
                        <a:t>Disclosure due to insufficient training</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tabLst>
                          <a:tab pos="0" algn="l"/>
                        </a:tabLst>
                      </a:pPr>
                      <a:r>
                        <a:rPr lang="en-US" sz="1400" b="0" strike="noStrike" spc="-1">
                          <a:solidFill>
                            <a:srgbClr val="000000"/>
                          </a:solidFill>
                          <a:latin typeface="Arial"/>
                        </a:rPr>
                        <a:t>34.5%</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21.8%</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22.7%</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13.4%</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7.6%</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48%</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8"/>
                  </a:ext>
                </a:extLst>
              </a:tr>
            </a:tbl>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55" name="CustomShape 1"/>
          <p:cNvSpPr/>
          <p:nvPr/>
        </p:nvSpPr>
        <p:spPr>
          <a:xfrm>
            <a:off x="0" y="76320"/>
            <a:ext cx="9143280" cy="1523160"/>
          </a:xfrm>
          <a:prstGeom prst="rect">
            <a:avLst/>
          </a:prstGeom>
          <a:noFill/>
          <a:ln w="936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US" sz="3600" b="0" strike="noStrike" spc="-1">
                <a:solidFill>
                  <a:srgbClr val="000000"/>
                </a:solidFill>
                <a:latin typeface="Arial"/>
              </a:rPr>
              <a:t>Rated Threats from External Sources in 2015 SEC/CISE Survey of Threads to Information Protection (2 of 2)</a:t>
            </a:r>
            <a:endParaRPr lang="en-GB" sz="3600" b="0" strike="noStrike" spc="-1">
              <a:latin typeface="Arial"/>
            </a:endParaRPr>
          </a:p>
        </p:txBody>
      </p:sp>
      <p:graphicFrame>
        <p:nvGraphicFramePr>
          <p:cNvPr id="156" name="Table 2"/>
          <p:cNvGraphicFramePr/>
          <p:nvPr/>
        </p:nvGraphicFramePr>
        <p:xfrm>
          <a:off x="272160" y="2251440"/>
          <a:ext cx="8610120" cy="2015400"/>
        </p:xfrm>
        <a:graphic>
          <a:graphicData uri="http://schemas.openxmlformats.org/drawingml/2006/table">
            <a:tbl>
              <a:tblPr/>
              <a:tblGrid>
                <a:gridCol w="3429000">
                  <a:extLst>
                    <a:ext uri="{9D8B030D-6E8A-4147-A177-3AD203B41FA5}">
                      <a16:colId xmlns:a16="http://schemas.microsoft.com/office/drawing/2014/main" val="20000"/>
                    </a:ext>
                  </a:extLst>
                </a:gridCol>
                <a:gridCol w="914400">
                  <a:extLst>
                    <a:ext uri="{9D8B030D-6E8A-4147-A177-3AD203B41FA5}">
                      <a16:colId xmlns:a16="http://schemas.microsoft.com/office/drawing/2014/main" val="20001"/>
                    </a:ext>
                  </a:extLst>
                </a:gridCol>
                <a:gridCol w="929160">
                  <a:extLst>
                    <a:ext uri="{9D8B030D-6E8A-4147-A177-3AD203B41FA5}">
                      <a16:colId xmlns:a16="http://schemas.microsoft.com/office/drawing/2014/main" val="20002"/>
                    </a:ext>
                  </a:extLst>
                </a:gridCol>
                <a:gridCol w="747000">
                  <a:extLst>
                    <a:ext uri="{9D8B030D-6E8A-4147-A177-3AD203B41FA5}">
                      <a16:colId xmlns:a16="http://schemas.microsoft.com/office/drawing/2014/main" val="20003"/>
                    </a:ext>
                  </a:extLst>
                </a:gridCol>
                <a:gridCol w="838080">
                  <a:extLst>
                    <a:ext uri="{9D8B030D-6E8A-4147-A177-3AD203B41FA5}">
                      <a16:colId xmlns:a16="http://schemas.microsoft.com/office/drawing/2014/main" val="20004"/>
                    </a:ext>
                  </a:extLst>
                </a:gridCol>
                <a:gridCol w="990360">
                  <a:extLst>
                    <a:ext uri="{9D8B030D-6E8A-4147-A177-3AD203B41FA5}">
                      <a16:colId xmlns:a16="http://schemas.microsoft.com/office/drawing/2014/main" val="20005"/>
                    </a:ext>
                  </a:extLst>
                </a:gridCol>
                <a:gridCol w="762120">
                  <a:extLst>
                    <a:ext uri="{9D8B030D-6E8A-4147-A177-3AD203B41FA5}">
                      <a16:colId xmlns:a16="http://schemas.microsoft.com/office/drawing/2014/main" val="20006"/>
                    </a:ext>
                  </a:extLst>
                </a:gridCol>
              </a:tblGrid>
              <a:tr h="765720">
                <a:tc>
                  <a:txBody>
                    <a:bodyPr/>
                    <a:lstStyle/>
                    <a:p>
                      <a:pPr>
                        <a:lnSpc>
                          <a:spcPct val="100000"/>
                        </a:lnSpc>
                      </a:pPr>
                      <a:r>
                        <a:rPr lang="en-US" sz="1400" b="1" strike="noStrike" spc="-1">
                          <a:solidFill>
                            <a:srgbClr val="FFFFFF"/>
                          </a:solidFill>
                          <a:latin typeface="Arial"/>
                        </a:rPr>
                        <a:t>From Employees or Internal Stakeholders</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lstStyle/>
                    <a:p>
                      <a:pPr algn="ctr">
                        <a:lnSpc>
                          <a:spcPct val="100000"/>
                        </a:lnSpc>
                      </a:pPr>
                      <a:r>
                        <a:rPr lang="en-US" sz="1400" b="1" strike="noStrike" spc="-1">
                          <a:solidFill>
                            <a:srgbClr val="FFFFFF"/>
                          </a:solidFill>
                          <a:latin typeface="Arial"/>
                        </a:rPr>
                        <a:t>Not a Threat</a:t>
                      </a:r>
                      <a:endParaRPr lang="en-GB" sz="1400" b="0" strike="noStrike" spc="-1">
                        <a:latin typeface="Arial"/>
                      </a:endParaRPr>
                    </a:p>
                    <a:p>
                      <a:pPr algn="ctr">
                        <a:lnSpc>
                          <a:spcPct val="100000"/>
                        </a:lnSpc>
                      </a:pPr>
                      <a:r>
                        <a:rPr lang="en-US" sz="1400" b="1" strike="noStrike" spc="-1">
                          <a:solidFill>
                            <a:srgbClr val="FFFFFF"/>
                          </a:solidFill>
                          <a:latin typeface="Arial"/>
                        </a:rPr>
                        <a:t>1</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lstStyle/>
                    <a:p>
                      <a:pPr algn="ctr">
                        <a:lnSpc>
                          <a:spcPct val="100000"/>
                        </a:lnSpc>
                      </a:pPr>
                      <a:r>
                        <a:rPr lang="en-US" sz="1400" b="1" strike="noStrike" spc="-1">
                          <a:solidFill>
                            <a:srgbClr val="FFFFFF"/>
                          </a:solidFill>
                          <a:latin typeface="Arial"/>
                        </a:rPr>
                        <a:t>2 </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lstStyle/>
                    <a:p>
                      <a:pPr algn="ctr">
                        <a:lnSpc>
                          <a:spcPct val="100000"/>
                        </a:lnSpc>
                      </a:pPr>
                      <a:r>
                        <a:rPr lang="en-US" sz="1400" b="1" strike="noStrike" spc="-1">
                          <a:solidFill>
                            <a:srgbClr val="FFFFFF"/>
                          </a:solidFill>
                          <a:latin typeface="Arial"/>
                        </a:rPr>
                        <a:t>3</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lstStyle/>
                    <a:p>
                      <a:pPr algn="ctr">
                        <a:lnSpc>
                          <a:spcPct val="100000"/>
                        </a:lnSpc>
                      </a:pPr>
                      <a:r>
                        <a:rPr lang="en-US" sz="1400" b="1" strike="noStrike" spc="-1">
                          <a:solidFill>
                            <a:srgbClr val="FFFFFF"/>
                          </a:solidFill>
                          <a:latin typeface="Arial"/>
                        </a:rPr>
                        <a:t>4</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lstStyle/>
                    <a:p>
                      <a:pPr algn="ctr">
                        <a:lnSpc>
                          <a:spcPct val="100000"/>
                        </a:lnSpc>
                      </a:pPr>
                      <a:r>
                        <a:rPr lang="en-US" sz="1400" b="1" strike="noStrike" spc="-1">
                          <a:solidFill>
                            <a:srgbClr val="FFFFFF"/>
                          </a:solidFill>
                          <a:latin typeface="Arial"/>
                        </a:rPr>
                        <a:t>A Severe Threat</a:t>
                      </a:r>
                      <a:endParaRPr lang="en-GB" sz="1400" b="0" strike="noStrike" spc="-1">
                        <a:latin typeface="Arial"/>
                      </a:endParaRPr>
                    </a:p>
                    <a:p>
                      <a:pPr algn="ctr">
                        <a:lnSpc>
                          <a:spcPct val="100000"/>
                        </a:lnSpc>
                      </a:pPr>
                      <a:r>
                        <a:rPr lang="en-US" sz="1400" b="1" strike="noStrike" spc="-1">
                          <a:solidFill>
                            <a:srgbClr val="FFFFFF"/>
                          </a:solidFill>
                          <a:latin typeface="Arial"/>
                        </a:rPr>
                        <a:t>5</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lstStyle/>
                    <a:p>
                      <a:pPr algn="ctr">
                        <a:lnSpc>
                          <a:spcPct val="100000"/>
                        </a:lnSpc>
                      </a:pPr>
                      <a:r>
                        <a:rPr lang="en-US" sz="1400" b="1" strike="noStrike" spc="-1">
                          <a:solidFill>
                            <a:srgbClr val="FFFFFF"/>
                          </a:solidFill>
                          <a:latin typeface="Arial"/>
                        </a:rPr>
                        <a:t>Comp.Rank</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extLst>
                  <a:ext uri="{0D108BD9-81ED-4DB2-BD59-A6C34878D82A}">
                    <a16:rowId xmlns:a16="http://schemas.microsoft.com/office/drawing/2014/main" val="10000"/>
                  </a:ext>
                </a:extLst>
              </a:tr>
              <a:tr h="491400">
                <a:tc>
                  <a:txBody>
                    <a:bodyPr/>
                    <a:lstStyle/>
                    <a:p>
                      <a:pPr>
                        <a:lnSpc>
                          <a:spcPct val="100000"/>
                        </a:lnSpc>
                      </a:pPr>
                      <a:r>
                        <a:rPr lang="en-US" sz="1400" b="0" strike="noStrike" spc="-1">
                          <a:solidFill>
                            <a:srgbClr val="000000"/>
                          </a:solidFill>
                          <a:latin typeface="Arial"/>
                        </a:rPr>
                        <a:t>Inability/unwillingness to follow established policy </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33.6%</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29.4%</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tabLst>
                          <a:tab pos="0" algn="l"/>
                        </a:tabLst>
                      </a:pPr>
                      <a:r>
                        <a:rPr lang="en-US" sz="1400" b="0" strike="noStrike" spc="-1">
                          <a:solidFill>
                            <a:srgbClr val="000000"/>
                          </a:solidFill>
                          <a:latin typeface="Arial"/>
                        </a:rPr>
                        <a:t>18.5%</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tabLst>
                          <a:tab pos="0" algn="l"/>
                        </a:tabLst>
                      </a:pPr>
                      <a:r>
                        <a:rPr lang="en-US" sz="1400" b="0" strike="noStrike" spc="-1">
                          <a:solidFill>
                            <a:srgbClr val="000000"/>
                          </a:solidFill>
                          <a:latin typeface="Arial"/>
                        </a:rPr>
                        <a:t>6.7%</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11.8%</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47%</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1"/>
                  </a:ext>
                </a:extLst>
              </a:tr>
              <a:tr h="691200">
                <a:tc>
                  <a:txBody>
                    <a:bodyPr/>
                    <a:lstStyle/>
                    <a:p>
                      <a:pPr>
                        <a:lnSpc>
                          <a:spcPct val="100000"/>
                        </a:lnSpc>
                      </a:pPr>
                      <a:r>
                        <a:rPr lang="en-US" sz="1400" b="0" strike="noStrike" spc="-1">
                          <a:solidFill>
                            <a:srgbClr val="000000"/>
                          </a:solidFill>
                          <a:latin typeface="Arial"/>
                        </a:rPr>
                        <a:t>Theft or misuse of organizationally leased, purchased, or developed software </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31.7%</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30.1%</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22.8%</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9.8%</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5.7%</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46%</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2"/>
                  </a:ext>
                </a:extLst>
              </a:tr>
            </a:tbl>
          </a:graphicData>
        </a:graphic>
      </p:graphicFrame>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57" name="CustomShape 1"/>
          <p:cNvSpPr/>
          <p:nvPr/>
        </p:nvSpPr>
        <p:spPr>
          <a:xfrm>
            <a:off x="0" y="76320"/>
            <a:ext cx="9143280" cy="837360"/>
          </a:xfrm>
          <a:prstGeom prst="rect">
            <a:avLst/>
          </a:prstGeom>
          <a:noFill/>
          <a:ln w="936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US" sz="2400" b="0" strike="noStrike" spc="-1">
                <a:solidFill>
                  <a:srgbClr val="000000"/>
                </a:solidFill>
                <a:latin typeface="Arial"/>
              </a:rPr>
              <a:t>Perceived Threats to Information Assets in 2015 SEC/CISE Survey of Threats to Information Protection (1 of 4)</a:t>
            </a:r>
            <a:endParaRPr lang="en-GB" sz="2400" b="0" strike="noStrike" spc="-1">
              <a:latin typeface="Arial"/>
            </a:endParaRPr>
          </a:p>
        </p:txBody>
      </p:sp>
      <p:graphicFrame>
        <p:nvGraphicFramePr>
          <p:cNvPr id="158" name="Table 2"/>
          <p:cNvGraphicFramePr/>
          <p:nvPr/>
        </p:nvGraphicFramePr>
        <p:xfrm>
          <a:off x="380880" y="1143000"/>
          <a:ext cx="8381520" cy="4394160"/>
        </p:xfrm>
        <a:graphic>
          <a:graphicData uri="http://schemas.openxmlformats.org/drawingml/2006/table">
            <a:tbl>
              <a:tblPr/>
              <a:tblGrid>
                <a:gridCol w="3504960">
                  <a:extLst>
                    <a:ext uri="{9D8B030D-6E8A-4147-A177-3AD203B41FA5}">
                      <a16:colId xmlns:a16="http://schemas.microsoft.com/office/drawing/2014/main" val="20000"/>
                    </a:ext>
                  </a:extLst>
                </a:gridCol>
                <a:gridCol w="838080">
                  <a:extLst>
                    <a:ext uri="{9D8B030D-6E8A-4147-A177-3AD203B41FA5}">
                      <a16:colId xmlns:a16="http://schemas.microsoft.com/office/drawing/2014/main" val="20001"/>
                    </a:ext>
                  </a:extLst>
                </a:gridCol>
                <a:gridCol w="744120">
                  <a:extLst>
                    <a:ext uri="{9D8B030D-6E8A-4147-A177-3AD203B41FA5}">
                      <a16:colId xmlns:a16="http://schemas.microsoft.com/office/drawing/2014/main" val="20002"/>
                    </a:ext>
                  </a:extLst>
                </a:gridCol>
                <a:gridCol w="720720">
                  <a:extLst>
                    <a:ext uri="{9D8B030D-6E8A-4147-A177-3AD203B41FA5}">
                      <a16:colId xmlns:a16="http://schemas.microsoft.com/office/drawing/2014/main" val="20003"/>
                    </a:ext>
                  </a:extLst>
                </a:gridCol>
                <a:gridCol w="808560">
                  <a:extLst>
                    <a:ext uri="{9D8B030D-6E8A-4147-A177-3AD203B41FA5}">
                      <a16:colId xmlns:a16="http://schemas.microsoft.com/office/drawing/2014/main" val="20004"/>
                    </a:ext>
                  </a:extLst>
                </a:gridCol>
                <a:gridCol w="955800">
                  <a:extLst>
                    <a:ext uri="{9D8B030D-6E8A-4147-A177-3AD203B41FA5}">
                      <a16:colId xmlns:a16="http://schemas.microsoft.com/office/drawing/2014/main" val="20005"/>
                    </a:ext>
                  </a:extLst>
                </a:gridCol>
                <a:gridCol w="809280">
                  <a:extLst>
                    <a:ext uri="{9D8B030D-6E8A-4147-A177-3AD203B41FA5}">
                      <a16:colId xmlns:a16="http://schemas.microsoft.com/office/drawing/2014/main" val="20006"/>
                    </a:ext>
                  </a:extLst>
                </a:gridCol>
              </a:tblGrid>
              <a:tr h="691200">
                <a:tc>
                  <a:txBody>
                    <a:bodyPr/>
                    <a:lstStyle/>
                    <a:p>
                      <a:pPr>
                        <a:lnSpc>
                          <a:spcPct val="100000"/>
                        </a:lnSpc>
                      </a:pPr>
                      <a:r>
                        <a:rPr lang="en-US" sz="1400" b="1" strike="noStrike" spc="-1">
                          <a:solidFill>
                            <a:srgbClr val="FFFFFF"/>
                          </a:solidFill>
                          <a:latin typeface="Arial"/>
                        </a:rPr>
                        <a:t>General Threats to Information Assets</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lstStyle/>
                    <a:p>
                      <a:pPr algn="ctr">
                        <a:lnSpc>
                          <a:spcPct val="100000"/>
                        </a:lnSpc>
                      </a:pPr>
                      <a:r>
                        <a:rPr lang="en-US" sz="1400" b="1" strike="noStrike" spc="-1">
                          <a:solidFill>
                            <a:srgbClr val="FFFFFF"/>
                          </a:solidFill>
                          <a:latin typeface="Arial"/>
                        </a:rPr>
                        <a:t>Not a Threat</a:t>
                      </a:r>
                      <a:endParaRPr lang="en-GB" sz="1400" b="0" strike="noStrike" spc="-1">
                        <a:latin typeface="Arial"/>
                      </a:endParaRPr>
                    </a:p>
                    <a:p>
                      <a:pPr algn="ctr">
                        <a:lnSpc>
                          <a:spcPct val="100000"/>
                        </a:lnSpc>
                      </a:pPr>
                      <a:r>
                        <a:rPr lang="en-US" sz="1400" b="1" strike="noStrike" spc="-1">
                          <a:solidFill>
                            <a:srgbClr val="FFFFFF"/>
                          </a:solidFill>
                          <a:latin typeface="Arial"/>
                        </a:rPr>
                        <a:t>1</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lstStyle/>
                    <a:p>
                      <a:pPr algn="ctr">
                        <a:lnSpc>
                          <a:spcPct val="100000"/>
                        </a:lnSpc>
                      </a:pPr>
                      <a:r>
                        <a:rPr lang="en-US" sz="1400" b="1" strike="noStrike" spc="-1">
                          <a:solidFill>
                            <a:srgbClr val="FFFFFF"/>
                          </a:solidFill>
                          <a:latin typeface="Arial"/>
                        </a:rPr>
                        <a:t>2 </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lstStyle/>
                    <a:p>
                      <a:pPr algn="ctr">
                        <a:lnSpc>
                          <a:spcPct val="100000"/>
                        </a:lnSpc>
                      </a:pPr>
                      <a:r>
                        <a:rPr lang="en-US" sz="1400" b="1" strike="noStrike" spc="-1">
                          <a:solidFill>
                            <a:srgbClr val="FFFFFF"/>
                          </a:solidFill>
                          <a:latin typeface="Arial"/>
                        </a:rPr>
                        <a:t>3</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lstStyle/>
                    <a:p>
                      <a:pPr algn="ctr">
                        <a:lnSpc>
                          <a:spcPct val="100000"/>
                        </a:lnSpc>
                      </a:pPr>
                      <a:r>
                        <a:rPr lang="en-US" sz="1400" b="1" strike="noStrike" spc="-1">
                          <a:solidFill>
                            <a:srgbClr val="FFFFFF"/>
                          </a:solidFill>
                          <a:latin typeface="Arial"/>
                        </a:rPr>
                        <a:t>4</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lstStyle/>
                    <a:p>
                      <a:pPr algn="ctr">
                        <a:lnSpc>
                          <a:spcPct val="100000"/>
                        </a:lnSpc>
                      </a:pPr>
                      <a:r>
                        <a:rPr lang="en-US" sz="1400" b="1" strike="noStrike" spc="-1">
                          <a:solidFill>
                            <a:srgbClr val="FFFFFF"/>
                          </a:solidFill>
                          <a:latin typeface="Arial"/>
                        </a:rPr>
                        <a:t>A Severe Threat</a:t>
                      </a:r>
                      <a:endParaRPr lang="en-GB" sz="1400" b="0" strike="noStrike" spc="-1">
                        <a:latin typeface="Arial"/>
                      </a:endParaRPr>
                    </a:p>
                    <a:p>
                      <a:pPr algn="ctr">
                        <a:lnSpc>
                          <a:spcPct val="100000"/>
                        </a:lnSpc>
                      </a:pPr>
                      <a:r>
                        <a:rPr lang="en-US" sz="1400" b="1" strike="noStrike" spc="-1">
                          <a:solidFill>
                            <a:srgbClr val="FFFFFF"/>
                          </a:solidFill>
                          <a:latin typeface="Arial"/>
                        </a:rPr>
                        <a:t>5</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lstStyle/>
                    <a:p>
                      <a:pPr algn="ctr">
                        <a:lnSpc>
                          <a:spcPct val="100000"/>
                        </a:lnSpc>
                      </a:pPr>
                      <a:r>
                        <a:rPr lang="en-US" sz="1400" b="1" strike="noStrike" spc="-1">
                          <a:solidFill>
                            <a:srgbClr val="FFFFFF"/>
                          </a:solidFill>
                          <a:latin typeface="Arial"/>
                        </a:rPr>
                        <a:t>Comp.Rank</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extLst>
                  <a:ext uri="{0D108BD9-81ED-4DB2-BD59-A6C34878D82A}">
                    <a16:rowId xmlns:a16="http://schemas.microsoft.com/office/drawing/2014/main" val="10000"/>
                  </a:ext>
                </a:extLst>
              </a:tr>
              <a:tr h="462240">
                <a:tc>
                  <a:txBody>
                    <a:bodyPr/>
                    <a:lstStyle/>
                    <a:p>
                      <a:pPr>
                        <a:lnSpc>
                          <a:spcPct val="100000"/>
                        </a:lnSpc>
                      </a:pPr>
                      <a:r>
                        <a:rPr lang="en-US" sz="1400" b="0" strike="noStrike" spc="-1">
                          <a:solidFill>
                            <a:srgbClr val="000000"/>
                          </a:solidFill>
                          <a:latin typeface="Arial"/>
                        </a:rPr>
                        <a:t>Electronic phishing/spoofing attacks</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0.8%</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13.1%</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tabLst>
                          <a:tab pos="0" algn="l"/>
                        </a:tabLst>
                      </a:pPr>
                      <a:r>
                        <a:rPr lang="en-US" sz="1400" b="0" strike="noStrike" spc="-1">
                          <a:solidFill>
                            <a:srgbClr val="000000"/>
                          </a:solidFill>
                          <a:latin typeface="Arial"/>
                        </a:rPr>
                        <a:t>16.4%</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tabLst>
                          <a:tab pos="0" algn="l"/>
                        </a:tabLst>
                      </a:pPr>
                      <a:r>
                        <a:rPr lang="en-US" sz="1400" b="0" strike="noStrike" spc="-1">
                          <a:solidFill>
                            <a:srgbClr val="000000"/>
                          </a:solidFill>
                          <a:latin typeface="Arial"/>
                        </a:rPr>
                        <a:t>32.0%</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37.7%</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79%</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1"/>
                  </a:ext>
                </a:extLst>
              </a:tr>
              <a:tr h="291600">
                <a:tc>
                  <a:txBody>
                    <a:bodyPr/>
                    <a:lstStyle/>
                    <a:p>
                      <a:pPr>
                        <a:lnSpc>
                          <a:spcPct val="100000"/>
                        </a:lnSpc>
                      </a:pPr>
                      <a:r>
                        <a:rPr lang="en-US" sz="1400" b="0" strike="noStrike" spc="-1">
                          <a:solidFill>
                            <a:srgbClr val="000000"/>
                          </a:solidFill>
                          <a:latin typeface="Arial"/>
                        </a:rPr>
                        <a:t>Malware attacks </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1.7%</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12.4%</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27.3%</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36.4%</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22.3%</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73%</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2"/>
                  </a:ext>
                </a:extLst>
              </a:tr>
              <a:tr h="291600">
                <a:tc>
                  <a:txBody>
                    <a:bodyPr/>
                    <a:lstStyle/>
                    <a:p>
                      <a:pPr>
                        <a:lnSpc>
                          <a:spcPct val="100000"/>
                        </a:lnSpc>
                      </a:pPr>
                      <a:r>
                        <a:rPr lang="en-US" sz="1400" b="0" strike="noStrike" spc="-1">
                          <a:solidFill>
                            <a:srgbClr val="000000"/>
                          </a:solidFill>
                          <a:latin typeface="Arial"/>
                        </a:rPr>
                        <a:t>Unintentional employee/insider mistakes</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2.4%</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17.1%</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26.8%</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35.8%</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17.9%</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70%</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3"/>
                  </a:ext>
                </a:extLst>
              </a:tr>
              <a:tr h="291600">
                <a:tc>
                  <a:txBody>
                    <a:bodyPr/>
                    <a:lstStyle/>
                    <a:p>
                      <a:pPr>
                        <a:lnSpc>
                          <a:spcPct val="100000"/>
                        </a:lnSpc>
                      </a:pPr>
                      <a:r>
                        <a:rPr lang="en-US" sz="1400" b="0" strike="noStrike" spc="-1">
                          <a:solidFill>
                            <a:srgbClr val="000000"/>
                          </a:solidFill>
                          <a:latin typeface="Arial"/>
                        </a:rPr>
                        <a:t>Loss of trust due to information loss </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4.1%</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18.9%</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27.0%</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22.1%</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27.9%</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70%</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4"/>
                  </a:ext>
                </a:extLst>
              </a:tr>
              <a:tr h="691200">
                <a:tc>
                  <a:txBody>
                    <a:bodyPr/>
                    <a:lstStyle/>
                    <a:p>
                      <a:pPr>
                        <a:lnSpc>
                          <a:spcPct val="100000"/>
                        </a:lnSpc>
                      </a:pPr>
                      <a:r>
                        <a:rPr lang="en-US" sz="1400" b="0" strike="noStrike" spc="-1">
                          <a:solidFill>
                            <a:srgbClr val="000000"/>
                          </a:solidFill>
                          <a:latin typeface="Arial"/>
                        </a:rPr>
                        <a:t>Software failures or errors due to unknown vulnerabilities in externally acquired software </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5.6%</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18.5%</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28.2%</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33.9%</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13.7%</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66%</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5"/>
                  </a:ext>
                </a:extLst>
              </a:tr>
              <a:tr h="491400">
                <a:tc>
                  <a:txBody>
                    <a:bodyPr/>
                    <a:lstStyle/>
                    <a:p>
                      <a:pPr>
                        <a:lnSpc>
                          <a:spcPct val="100000"/>
                        </a:lnSpc>
                      </a:pPr>
                      <a:r>
                        <a:rPr lang="en-US" sz="1400" b="0" strike="noStrike" spc="-1">
                          <a:solidFill>
                            <a:srgbClr val="000000"/>
                          </a:solidFill>
                          <a:latin typeface="Arial"/>
                        </a:rPr>
                        <a:t>Social engineering of employees/insiders based on social media information </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8.1%</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14.6%</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32.5%</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34.1%</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10.6%</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65%</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6"/>
                  </a:ext>
                </a:extLst>
              </a:tr>
              <a:tr h="491400">
                <a:tc>
                  <a:txBody>
                    <a:bodyPr/>
                    <a:lstStyle/>
                    <a:p>
                      <a:pPr>
                        <a:lnSpc>
                          <a:spcPct val="100000"/>
                        </a:lnSpc>
                        <a:tabLst>
                          <a:tab pos="0" algn="l"/>
                        </a:tabLst>
                      </a:pPr>
                      <a:r>
                        <a:rPr lang="en-US" sz="1400" b="0" strike="noStrike" spc="-1">
                          <a:solidFill>
                            <a:srgbClr val="000000"/>
                          </a:solidFill>
                          <a:latin typeface="Arial"/>
                        </a:rPr>
                        <a:t>Social engineering of employees/insiders based on other published information </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8.9%</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19.5%</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24.4%</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32.5%</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14.6%</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65%</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7"/>
                  </a:ext>
                </a:extLst>
              </a:tr>
              <a:tr h="491400">
                <a:tc>
                  <a:txBody>
                    <a:bodyPr/>
                    <a:lstStyle/>
                    <a:p>
                      <a:pPr>
                        <a:lnSpc>
                          <a:spcPct val="100000"/>
                        </a:lnSpc>
                        <a:tabLst>
                          <a:tab pos="0" algn="l"/>
                        </a:tabLst>
                      </a:pPr>
                      <a:r>
                        <a:rPr lang="en-US" sz="1400" b="0" strike="noStrike" spc="-1">
                          <a:solidFill>
                            <a:srgbClr val="000000"/>
                          </a:solidFill>
                          <a:latin typeface="Arial"/>
                        </a:rPr>
                        <a:t>Software failures or errors due to poorly developed, internally created applications </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7.2%</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21.6%</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24.0%</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32.0%</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15.2%</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65%</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8"/>
                  </a:ext>
                </a:extLst>
              </a:tr>
            </a:tbl>
          </a:graphicData>
        </a:graphic>
      </p:graphicFrame>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59" name="CustomShape 1"/>
          <p:cNvSpPr/>
          <p:nvPr/>
        </p:nvSpPr>
        <p:spPr>
          <a:xfrm>
            <a:off x="0" y="76320"/>
            <a:ext cx="9143280" cy="761400"/>
          </a:xfrm>
          <a:prstGeom prst="rect">
            <a:avLst/>
          </a:prstGeom>
          <a:noFill/>
          <a:ln w="936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US" sz="2400" b="0" strike="noStrike" spc="-1">
                <a:solidFill>
                  <a:srgbClr val="000000"/>
                </a:solidFill>
                <a:latin typeface="Arial"/>
              </a:rPr>
              <a:t>Perceived Threats to Information Assets in 2015 SEC/CISE Survey of Threats to Information Protection (2 of 4)</a:t>
            </a:r>
            <a:endParaRPr lang="en-GB" sz="2400" b="0" strike="noStrike" spc="-1">
              <a:latin typeface="Arial"/>
            </a:endParaRPr>
          </a:p>
        </p:txBody>
      </p:sp>
      <p:graphicFrame>
        <p:nvGraphicFramePr>
          <p:cNvPr id="160" name="Table 2"/>
          <p:cNvGraphicFramePr/>
          <p:nvPr/>
        </p:nvGraphicFramePr>
        <p:xfrm>
          <a:off x="228600" y="990720"/>
          <a:ext cx="8686440" cy="4571400"/>
        </p:xfrm>
        <a:graphic>
          <a:graphicData uri="http://schemas.openxmlformats.org/drawingml/2006/table">
            <a:tbl>
              <a:tblPr/>
              <a:tblGrid>
                <a:gridCol w="3429000">
                  <a:extLst>
                    <a:ext uri="{9D8B030D-6E8A-4147-A177-3AD203B41FA5}">
                      <a16:colId xmlns:a16="http://schemas.microsoft.com/office/drawing/2014/main" val="20000"/>
                    </a:ext>
                  </a:extLst>
                </a:gridCol>
                <a:gridCol w="914400">
                  <a:extLst>
                    <a:ext uri="{9D8B030D-6E8A-4147-A177-3AD203B41FA5}">
                      <a16:colId xmlns:a16="http://schemas.microsoft.com/office/drawing/2014/main" val="20001"/>
                    </a:ext>
                  </a:extLst>
                </a:gridCol>
                <a:gridCol w="929160">
                  <a:extLst>
                    <a:ext uri="{9D8B030D-6E8A-4147-A177-3AD203B41FA5}">
                      <a16:colId xmlns:a16="http://schemas.microsoft.com/office/drawing/2014/main" val="20002"/>
                    </a:ext>
                  </a:extLst>
                </a:gridCol>
                <a:gridCol w="747000">
                  <a:extLst>
                    <a:ext uri="{9D8B030D-6E8A-4147-A177-3AD203B41FA5}">
                      <a16:colId xmlns:a16="http://schemas.microsoft.com/office/drawing/2014/main" val="20003"/>
                    </a:ext>
                  </a:extLst>
                </a:gridCol>
                <a:gridCol w="838080">
                  <a:extLst>
                    <a:ext uri="{9D8B030D-6E8A-4147-A177-3AD203B41FA5}">
                      <a16:colId xmlns:a16="http://schemas.microsoft.com/office/drawing/2014/main" val="20004"/>
                    </a:ext>
                  </a:extLst>
                </a:gridCol>
                <a:gridCol w="990360">
                  <a:extLst>
                    <a:ext uri="{9D8B030D-6E8A-4147-A177-3AD203B41FA5}">
                      <a16:colId xmlns:a16="http://schemas.microsoft.com/office/drawing/2014/main" val="20005"/>
                    </a:ext>
                  </a:extLst>
                </a:gridCol>
                <a:gridCol w="838440">
                  <a:extLst>
                    <a:ext uri="{9D8B030D-6E8A-4147-A177-3AD203B41FA5}">
                      <a16:colId xmlns:a16="http://schemas.microsoft.com/office/drawing/2014/main" val="20006"/>
                    </a:ext>
                  </a:extLst>
                </a:gridCol>
              </a:tblGrid>
              <a:tr h="765720">
                <a:tc>
                  <a:txBody>
                    <a:bodyPr/>
                    <a:lstStyle/>
                    <a:p>
                      <a:pPr>
                        <a:lnSpc>
                          <a:spcPct val="100000"/>
                        </a:lnSpc>
                      </a:pPr>
                      <a:r>
                        <a:rPr lang="en-US" sz="1400" b="1" strike="noStrike" spc="-1">
                          <a:solidFill>
                            <a:srgbClr val="FFFFFF"/>
                          </a:solidFill>
                          <a:latin typeface="Arial"/>
                        </a:rPr>
                        <a:t>General Threats to Information Assets</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lstStyle/>
                    <a:p>
                      <a:pPr algn="ctr">
                        <a:lnSpc>
                          <a:spcPct val="100000"/>
                        </a:lnSpc>
                      </a:pPr>
                      <a:r>
                        <a:rPr lang="en-US" sz="1400" b="1" strike="noStrike" spc="-1">
                          <a:solidFill>
                            <a:srgbClr val="FFFFFF"/>
                          </a:solidFill>
                          <a:latin typeface="Arial"/>
                        </a:rPr>
                        <a:t>Not a Threat</a:t>
                      </a:r>
                      <a:endParaRPr lang="en-GB" sz="1400" b="0" strike="noStrike" spc="-1">
                        <a:latin typeface="Arial"/>
                      </a:endParaRPr>
                    </a:p>
                    <a:p>
                      <a:pPr algn="ctr">
                        <a:lnSpc>
                          <a:spcPct val="100000"/>
                        </a:lnSpc>
                      </a:pPr>
                      <a:r>
                        <a:rPr lang="en-US" sz="1400" b="1" strike="noStrike" spc="-1">
                          <a:solidFill>
                            <a:srgbClr val="FFFFFF"/>
                          </a:solidFill>
                          <a:latin typeface="Arial"/>
                        </a:rPr>
                        <a:t>1</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lstStyle/>
                    <a:p>
                      <a:pPr algn="ctr">
                        <a:lnSpc>
                          <a:spcPct val="100000"/>
                        </a:lnSpc>
                      </a:pPr>
                      <a:r>
                        <a:rPr lang="en-US" sz="1400" b="1" strike="noStrike" spc="-1">
                          <a:solidFill>
                            <a:srgbClr val="FFFFFF"/>
                          </a:solidFill>
                          <a:latin typeface="Arial"/>
                        </a:rPr>
                        <a:t>2 </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lstStyle/>
                    <a:p>
                      <a:pPr algn="ctr">
                        <a:lnSpc>
                          <a:spcPct val="100000"/>
                        </a:lnSpc>
                      </a:pPr>
                      <a:r>
                        <a:rPr lang="en-US" sz="1400" b="1" strike="noStrike" spc="-1">
                          <a:solidFill>
                            <a:srgbClr val="FFFFFF"/>
                          </a:solidFill>
                          <a:latin typeface="Arial"/>
                        </a:rPr>
                        <a:t>3</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lstStyle/>
                    <a:p>
                      <a:pPr algn="ctr">
                        <a:lnSpc>
                          <a:spcPct val="100000"/>
                        </a:lnSpc>
                      </a:pPr>
                      <a:r>
                        <a:rPr lang="en-US" sz="1400" b="1" strike="noStrike" spc="-1">
                          <a:solidFill>
                            <a:srgbClr val="FFFFFF"/>
                          </a:solidFill>
                          <a:latin typeface="Arial"/>
                        </a:rPr>
                        <a:t>4</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lstStyle/>
                    <a:p>
                      <a:pPr algn="ctr">
                        <a:lnSpc>
                          <a:spcPct val="100000"/>
                        </a:lnSpc>
                      </a:pPr>
                      <a:r>
                        <a:rPr lang="en-US" sz="1400" b="1" strike="noStrike" spc="-1">
                          <a:solidFill>
                            <a:srgbClr val="FFFFFF"/>
                          </a:solidFill>
                          <a:latin typeface="Arial"/>
                        </a:rPr>
                        <a:t>A Severe Threat</a:t>
                      </a:r>
                      <a:endParaRPr lang="en-GB" sz="1400" b="0" strike="noStrike" spc="-1">
                        <a:latin typeface="Arial"/>
                      </a:endParaRPr>
                    </a:p>
                    <a:p>
                      <a:pPr algn="ctr">
                        <a:lnSpc>
                          <a:spcPct val="100000"/>
                        </a:lnSpc>
                      </a:pPr>
                      <a:r>
                        <a:rPr lang="en-US" sz="1400" b="1" strike="noStrike" spc="-1">
                          <a:solidFill>
                            <a:srgbClr val="FFFFFF"/>
                          </a:solidFill>
                          <a:latin typeface="Arial"/>
                        </a:rPr>
                        <a:t>5</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lstStyle/>
                    <a:p>
                      <a:pPr algn="ctr">
                        <a:lnSpc>
                          <a:spcPct val="100000"/>
                        </a:lnSpc>
                      </a:pPr>
                      <a:r>
                        <a:rPr lang="en-US" sz="1400" b="1" strike="noStrike" spc="-1">
                          <a:solidFill>
                            <a:srgbClr val="FFFFFF"/>
                          </a:solidFill>
                          <a:latin typeface="Arial"/>
                        </a:rPr>
                        <a:t>Comp.Rank</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extLst>
                  <a:ext uri="{0D108BD9-81ED-4DB2-BD59-A6C34878D82A}">
                    <a16:rowId xmlns:a16="http://schemas.microsoft.com/office/drawing/2014/main" val="10000"/>
                  </a:ext>
                </a:extLst>
              </a:tr>
              <a:tr h="422640">
                <a:tc>
                  <a:txBody>
                    <a:bodyPr/>
                    <a:lstStyle/>
                    <a:p>
                      <a:pPr>
                        <a:lnSpc>
                          <a:spcPct val="100000"/>
                        </a:lnSpc>
                      </a:pPr>
                      <a:r>
                        <a:rPr lang="en-US" sz="1400" b="0" strike="noStrike" spc="-1">
                          <a:solidFill>
                            <a:srgbClr val="000000"/>
                          </a:solidFill>
                          <a:latin typeface="Arial"/>
                        </a:rPr>
                        <a:t>SQL injections</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7.6%</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17.6%</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tabLst>
                          <a:tab pos="0" algn="l"/>
                        </a:tabLst>
                      </a:pPr>
                      <a:r>
                        <a:rPr lang="en-US" sz="1400" b="0" strike="noStrike" spc="-1">
                          <a:solidFill>
                            <a:srgbClr val="000000"/>
                          </a:solidFill>
                          <a:latin typeface="Arial"/>
                        </a:rPr>
                        <a:t>31.9%</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tabLst>
                          <a:tab pos="0" algn="l"/>
                        </a:tabLst>
                      </a:pPr>
                      <a:r>
                        <a:rPr lang="en-US" sz="1400" b="0" strike="noStrike" spc="-1">
                          <a:solidFill>
                            <a:srgbClr val="000000"/>
                          </a:solidFill>
                          <a:latin typeface="Arial"/>
                        </a:rPr>
                        <a:t>29.4%</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13.4%</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65%</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1"/>
                  </a:ext>
                </a:extLst>
              </a:tr>
              <a:tr h="491400">
                <a:tc>
                  <a:txBody>
                    <a:bodyPr/>
                    <a:lstStyle/>
                    <a:p>
                      <a:pPr>
                        <a:lnSpc>
                          <a:spcPct val="100000"/>
                        </a:lnSpc>
                      </a:pPr>
                      <a:r>
                        <a:rPr lang="en-US" sz="1400" b="0" strike="noStrike" spc="-1">
                          <a:solidFill>
                            <a:srgbClr val="000000"/>
                          </a:solidFill>
                          <a:latin typeface="Arial"/>
                        </a:rPr>
                        <a:t>Social engineering of employees/insiders based on organization’s Web sites</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11.4%</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19.5%</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23.6%</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31.7%</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13.8%</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63%</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2"/>
                  </a:ext>
                </a:extLst>
              </a:tr>
              <a:tr h="491400">
                <a:tc>
                  <a:txBody>
                    <a:bodyPr/>
                    <a:lstStyle/>
                    <a:p>
                      <a:pPr>
                        <a:lnSpc>
                          <a:spcPct val="100000"/>
                        </a:lnSpc>
                      </a:pPr>
                      <a:r>
                        <a:rPr lang="en-US" sz="1400" b="0" strike="noStrike" spc="-1">
                          <a:solidFill>
                            <a:srgbClr val="000000"/>
                          </a:solidFill>
                          <a:latin typeface="Arial"/>
                        </a:rPr>
                        <a:t>Denial of service (and distributed DoS) attacks</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8.2%</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23.0%</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27.9%</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32.8%</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8.2%</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62%</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3"/>
                  </a:ext>
                </a:extLst>
              </a:tr>
              <a:tr h="691200">
                <a:tc>
                  <a:txBody>
                    <a:bodyPr/>
                    <a:lstStyle/>
                    <a:p>
                      <a:pPr>
                        <a:lnSpc>
                          <a:spcPct val="100000"/>
                        </a:lnSpc>
                      </a:pPr>
                      <a:r>
                        <a:rPr lang="en-US" sz="1400" b="0" strike="noStrike" spc="-1">
                          <a:solidFill>
                            <a:srgbClr val="000000"/>
                          </a:solidFill>
                          <a:latin typeface="Arial"/>
                        </a:rPr>
                        <a:t>Software failures or errors due to known vulnerabilities in externally acquired software </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8.9%</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23.6%</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26.8%</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35.8%</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4.9%</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61%</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4"/>
                  </a:ext>
                </a:extLst>
              </a:tr>
              <a:tr h="487440">
                <a:tc>
                  <a:txBody>
                    <a:bodyPr/>
                    <a:lstStyle/>
                    <a:p>
                      <a:pPr>
                        <a:lnSpc>
                          <a:spcPct val="100000"/>
                        </a:lnSpc>
                      </a:pPr>
                      <a:r>
                        <a:rPr lang="en-US" sz="1400" b="0" strike="noStrike" spc="-1">
                          <a:solidFill>
                            <a:srgbClr val="000000"/>
                          </a:solidFill>
                          <a:latin typeface="Arial"/>
                        </a:rPr>
                        <a:t>Outdated organizational software</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8.1%</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28.2%</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26.6%</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26.6%</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10.5%</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61%</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5"/>
                  </a:ext>
                </a:extLst>
              </a:tr>
              <a:tr h="491400">
                <a:tc>
                  <a:txBody>
                    <a:bodyPr/>
                    <a:lstStyle/>
                    <a:p>
                      <a:pPr>
                        <a:lnSpc>
                          <a:spcPct val="100000"/>
                        </a:lnSpc>
                      </a:pPr>
                      <a:r>
                        <a:rPr lang="en-US" sz="1400" b="0" strike="noStrike" spc="-1">
                          <a:solidFill>
                            <a:srgbClr val="000000"/>
                          </a:solidFill>
                          <a:latin typeface="Arial"/>
                        </a:rPr>
                        <a:t>Loss of trust due to representation as source of phishing/spoofing attack</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9.8%</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23.8%</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30.3%</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23.0%</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13.1%</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61%</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6"/>
                  </a:ext>
                </a:extLst>
              </a:tr>
              <a:tr h="291600">
                <a:tc>
                  <a:txBody>
                    <a:bodyPr/>
                    <a:lstStyle/>
                    <a:p>
                      <a:pPr>
                        <a:lnSpc>
                          <a:spcPct val="100000"/>
                        </a:lnSpc>
                        <a:tabLst>
                          <a:tab pos="0" algn="l"/>
                        </a:tabLst>
                      </a:pPr>
                      <a:r>
                        <a:rPr lang="en-US" sz="1400" b="0" strike="noStrike" spc="-1">
                          <a:solidFill>
                            <a:srgbClr val="000000"/>
                          </a:solidFill>
                          <a:latin typeface="Arial"/>
                        </a:rPr>
                        <a:t>Loss of trust due to Web defacement</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12.4%</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30.6%</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31.4%</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19.8%</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5.8%</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55%</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7"/>
                  </a:ext>
                </a:extLst>
              </a:tr>
              <a:tr h="291600">
                <a:tc>
                  <a:txBody>
                    <a:bodyPr/>
                    <a:lstStyle/>
                    <a:p>
                      <a:pPr>
                        <a:lnSpc>
                          <a:spcPct val="100000"/>
                        </a:lnSpc>
                        <a:tabLst>
                          <a:tab pos="0" algn="l"/>
                        </a:tabLst>
                      </a:pPr>
                      <a:r>
                        <a:rPr lang="en-US" sz="1400" b="0" strike="noStrike" spc="-1">
                          <a:solidFill>
                            <a:srgbClr val="000000"/>
                          </a:solidFill>
                          <a:latin typeface="Arial"/>
                        </a:rPr>
                        <a:t>Outdated organizational hardware </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17.2%</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34.4%</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32.8%</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12.3%</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3.3%</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50%</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8"/>
                  </a:ext>
                </a:extLst>
              </a:tr>
            </a:tbl>
          </a:graphicData>
        </a:graphic>
      </p:graphicFrame>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61" name="CustomShape 1"/>
          <p:cNvSpPr/>
          <p:nvPr/>
        </p:nvSpPr>
        <p:spPr>
          <a:xfrm>
            <a:off x="0" y="76320"/>
            <a:ext cx="9143280" cy="685080"/>
          </a:xfrm>
          <a:prstGeom prst="rect">
            <a:avLst/>
          </a:prstGeom>
          <a:noFill/>
          <a:ln w="936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US" sz="2400" b="0" strike="noStrike" spc="-1">
                <a:solidFill>
                  <a:srgbClr val="000000"/>
                </a:solidFill>
                <a:latin typeface="Arial"/>
              </a:rPr>
              <a:t>Perceived Threats to Information Assets in 2015 SEC/CISE Survey of Threats to Information Protection (3 of 4)</a:t>
            </a:r>
            <a:endParaRPr lang="en-GB" sz="2400" b="0" strike="noStrike" spc="-1">
              <a:latin typeface="Arial"/>
            </a:endParaRPr>
          </a:p>
        </p:txBody>
      </p:sp>
      <p:graphicFrame>
        <p:nvGraphicFramePr>
          <p:cNvPr id="162" name="Table 2"/>
          <p:cNvGraphicFramePr/>
          <p:nvPr/>
        </p:nvGraphicFramePr>
        <p:xfrm>
          <a:off x="304920" y="990720"/>
          <a:ext cx="8686440" cy="4510680"/>
        </p:xfrm>
        <a:graphic>
          <a:graphicData uri="http://schemas.openxmlformats.org/drawingml/2006/table">
            <a:tbl>
              <a:tblPr/>
              <a:tblGrid>
                <a:gridCol w="3429000">
                  <a:extLst>
                    <a:ext uri="{9D8B030D-6E8A-4147-A177-3AD203B41FA5}">
                      <a16:colId xmlns:a16="http://schemas.microsoft.com/office/drawing/2014/main" val="20000"/>
                    </a:ext>
                  </a:extLst>
                </a:gridCol>
                <a:gridCol w="914400">
                  <a:extLst>
                    <a:ext uri="{9D8B030D-6E8A-4147-A177-3AD203B41FA5}">
                      <a16:colId xmlns:a16="http://schemas.microsoft.com/office/drawing/2014/main" val="20001"/>
                    </a:ext>
                  </a:extLst>
                </a:gridCol>
                <a:gridCol w="929160">
                  <a:extLst>
                    <a:ext uri="{9D8B030D-6E8A-4147-A177-3AD203B41FA5}">
                      <a16:colId xmlns:a16="http://schemas.microsoft.com/office/drawing/2014/main" val="20002"/>
                    </a:ext>
                  </a:extLst>
                </a:gridCol>
                <a:gridCol w="747000">
                  <a:extLst>
                    <a:ext uri="{9D8B030D-6E8A-4147-A177-3AD203B41FA5}">
                      <a16:colId xmlns:a16="http://schemas.microsoft.com/office/drawing/2014/main" val="20003"/>
                    </a:ext>
                  </a:extLst>
                </a:gridCol>
                <a:gridCol w="838080">
                  <a:extLst>
                    <a:ext uri="{9D8B030D-6E8A-4147-A177-3AD203B41FA5}">
                      <a16:colId xmlns:a16="http://schemas.microsoft.com/office/drawing/2014/main" val="20004"/>
                    </a:ext>
                  </a:extLst>
                </a:gridCol>
                <a:gridCol w="990360">
                  <a:extLst>
                    <a:ext uri="{9D8B030D-6E8A-4147-A177-3AD203B41FA5}">
                      <a16:colId xmlns:a16="http://schemas.microsoft.com/office/drawing/2014/main" val="20005"/>
                    </a:ext>
                  </a:extLst>
                </a:gridCol>
                <a:gridCol w="838440">
                  <a:extLst>
                    <a:ext uri="{9D8B030D-6E8A-4147-A177-3AD203B41FA5}">
                      <a16:colId xmlns:a16="http://schemas.microsoft.com/office/drawing/2014/main" val="20006"/>
                    </a:ext>
                  </a:extLst>
                </a:gridCol>
              </a:tblGrid>
              <a:tr h="765720">
                <a:tc>
                  <a:txBody>
                    <a:bodyPr/>
                    <a:lstStyle/>
                    <a:p>
                      <a:pPr>
                        <a:lnSpc>
                          <a:spcPct val="100000"/>
                        </a:lnSpc>
                      </a:pPr>
                      <a:r>
                        <a:rPr lang="en-US" sz="1400" b="1" strike="noStrike" spc="-1">
                          <a:solidFill>
                            <a:srgbClr val="FFFFFF"/>
                          </a:solidFill>
                          <a:latin typeface="Arial"/>
                        </a:rPr>
                        <a:t>General Threats to Information Assets</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lstStyle/>
                    <a:p>
                      <a:pPr algn="ctr">
                        <a:lnSpc>
                          <a:spcPct val="100000"/>
                        </a:lnSpc>
                      </a:pPr>
                      <a:r>
                        <a:rPr lang="en-US" sz="1400" b="1" strike="noStrike" spc="-1">
                          <a:solidFill>
                            <a:srgbClr val="FFFFFF"/>
                          </a:solidFill>
                          <a:latin typeface="Arial"/>
                        </a:rPr>
                        <a:t>Not a Threat</a:t>
                      </a:r>
                      <a:endParaRPr lang="en-GB" sz="1400" b="0" strike="noStrike" spc="-1">
                        <a:latin typeface="Arial"/>
                      </a:endParaRPr>
                    </a:p>
                    <a:p>
                      <a:pPr algn="ctr">
                        <a:lnSpc>
                          <a:spcPct val="100000"/>
                        </a:lnSpc>
                      </a:pPr>
                      <a:r>
                        <a:rPr lang="en-US" sz="1400" b="1" strike="noStrike" spc="-1">
                          <a:solidFill>
                            <a:srgbClr val="FFFFFF"/>
                          </a:solidFill>
                          <a:latin typeface="Arial"/>
                        </a:rPr>
                        <a:t>1</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lstStyle/>
                    <a:p>
                      <a:pPr algn="ctr">
                        <a:lnSpc>
                          <a:spcPct val="100000"/>
                        </a:lnSpc>
                      </a:pPr>
                      <a:r>
                        <a:rPr lang="en-US" sz="1400" b="1" strike="noStrike" spc="-1">
                          <a:solidFill>
                            <a:srgbClr val="FFFFFF"/>
                          </a:solidFill>
                          <a:latin typeface="Arial"/>
                        </a:rPr>
                        <a:t>2 </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lstStyle/>
                    <a:p>
                      <a:pPr algn="ctr">
                        <a:lnSpc>
                          <a:spcPct val="100000"/>
                        </a:lnSpc>
                      </a:pPr>
                      <a:r>
                        <a:rPr lang="en-US" sz="1400" b="1" strike="noStrike" spc="-1">
                          <a:solidFill>
                            <a:srgbClr val="FFFFFF"/>
                          </a:solidFill>
                          <a:latin typeface="Arial"/>
                        </a:rPr>
                        <a:t>3</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lstStyle/>
                    <a:p>
                      <a:pPr algn="ctr">
                        <a:lnSpc>
                          <a:spcPct val="100000"/>
                        </a:lnSpc>
                      </a:pPr>
                      <a:r>
                        <a:rPr lang="en-US" sz="1400" b="1" strike="noStrike" spc="-1">
                          <a:solidFill>
                            <a:srgbClr val="FFFFFF"/>
                          </a:solidFill>
                          <a:latin typeface="Arial"/>
                        </a:rPr>
                        <a:t>4</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lstStyle/>
                    <a:p>
                      <a:pPr algn="ctr">
                        <a:lnSpc>
                          <a:spcPct val="100000"/>
                        </a:lnSpc>
                      </a:pPr>
                      <a:r>
                        <a:rPr lang="en-US" sz="1400" b="1" strike="noStrike" spc="-1">
                          <a:solidFill>
                            <a:srgbClr val="FFFFFF"/>
                          </a:solidFill>
                          <a:latin typeface="Arial"/>
                        </a:rPr>
                        <a:t>A Severe Threat</a:t>
                      </a:r>
                      <a:endParaRPr lang="en-GB" sz="1400" b="0" strike="noStrike" spc="-1">
                        <a:latin typeface="Arial"/>
                      </a:endParaRPr>
                    </a:p>
                    <a:p>
                      <a:pPr algn="ctr">
                        <a:lnSpc>
                          <a:spcPct val="100000"/>
                        </a:lnSpc>
                      </a:pPr>
                      <a:r>
                        <a:rPr lang="en-US" sz="1400" b="1" strike="noStrike" spc="-1">
                          <a:solidFill>
                            <a:srgbClr val="FFFFFF"/>
                          </a:solidFill>
                          <a:latin typeface="Arial"/>
                        </a:rPr>
                        <a:t>5</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lstStyle/>
                    <a:p>
                      <a:pPr algn="ctr">
                        <a:lnSpc>
                          <a:spcPct val="100000"/>
                        </a:lnSpc>
                      </a:pPr>
                      <a:r>
                        <a:rPr lang="en-US" sz="1400" b="1" strike="noStrike" spc="-1">
                          <a:solidFill>
                            <a:srgbClr val="FFFFFF"/>
                          </a:solidFill>
                          <a:latin typeface="Arial"/>
                        </a:rPr>
                        <a:t>Comp.Rank</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extLst>
                  <a:ext uri="{0D108BD9-81ED-4DB2-BD59-A6C34878D82A}">
                    <a16:rowId xmlns:a16="http://schemas.microsoft.com/office/drawing/2014/main" val="10000"/>
                  </a:ext>
                </a:extLst>
              </a:tr>
              <a:tr h="422640">
                <a:tc>
                  <a:txBody>
                    <a:bodyPr/>
                    <a:lstStyle/>
                    <a:p>
                      <a:pPr>
                        <a:lnSpc>
                          <a:spcPct val="100000"/>
                        </a:lnSpc>
                      </a:pPr>
                      <a:r>
                        <a:rPr lang="en-US" sz="1400" b="0" strike="noStrike" spc="-1">
                          <a:solidFill>
                            <a:srgbClr val="000000"/>
                          </a:solidFill>
                          <a:latin typeface="Arial"/>
                        </a:rPr>
                        <a:t>Outdated organizational data format</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18.7%</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35.8%</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tabLst>
                          <a:tab pos="0" algn="l"/>
                        </a:tabLst>
                      </a:pPr>
                      <a:r>
                        <a:rPr lang="en-US" sz="1400" b="0" strike="noStrike" spc="-1">
                          <a:solidFill>
                            <a:srgbClr val="000000"/>
                          </a:solidFill>
                          <a:latin typeface="Arial"/>
                        </a:rPr>
                        <a:t>26.8%</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tabLst>
                          <a:tab pos="0" algn="l"/>
                        </a:tabLst>
                      </a:pPr>
                      <a:r>
                        <a:rPr lang="en-US" sz="1400" b="0" strike="noStrike" spc="-1">
                          <a:solidFill>
                            <a:srgbClr val="000000"/>
                          </a:solidFill>
                          <a:latin typeface="Arial"/>
                        </a:rPr>
                        <a:t>13.8%</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4.9%</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50%</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1"/>
                  </a:ext>
                </a:extLst>
              </a:tr>
              <a:tr h="491400">
                <a:tc>
                  <a:txBody>
                    <a:bodyPr/>
                    <a:lstStyle/>
                    <a:p>
                      <a:pPr>
                        <a:lnSpc>
                          <a:spcPct val="100000"/>
                        </a:lnSpc>
                      </a:pPr>
                      <a:r>
                        <a:rPr lang="en-US" sz="1400" b="0" strike="noStrike" spc="-1">
                          <a:solidFill>
                            <a:srgbClr val="000000"/>
                          </a:solidFill>
                          <a:latin typeface="Arial"/>
                        </a:rPr>
                        <a:t>Inability/unwillingness to establish effective policy by management</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30.4%</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26.4%</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24.0%</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13.6%</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5.6%</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48%</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2"/>
                  </a:ext>
                </a:extLst>
              </a:tr>
              <a:tr h="491400">
                <a:tc>
                  <a:txBody>
                    <a:bodyPr/>
                    <a:lstStyle/>
                    <a:p>
                      <a:pPr>
                        <a:lnSpc>
                          <a:spcPct val="100000"/>
                        </a:lnSpc>
                      </a:pPr>
                      <a:r>
                        <a:rPr lang="en-US" sz="1400" b="0" strike="noStrike" spc="-1">
                          <a:solidFill>
                            <a:srgbClr val="000000"/>
                          </a:solidFill>
                          <a:latin typeface="Arial"/>
                        </a:rPr>
                        <a:t>Hardware failures or errors due to aging equipment </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19.5%</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39.8%</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24.4%</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14.6%</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1.6%</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48%</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3"/>
                  </a:ext>
                </a:extLst>
              </a:tr>
              <a:tr h="491400">
                <a:tc>
                  <a:txBody>
                    <a:bodyPr/>
                    <a:lstStyle/>
                    <a:p>
                      <a:pPr>
                        <a:lnSpc>
                          <a:spcPct val="100000"/>
                        </a:lnSpc>
                      </a:pPr>
                      <a:r>
                        <a:rPr lang="en-US" sz="1400" b="0" strike="noStrike" spc="-1">
                          <a:solidFill>
                            <a:srgbClr val="000000"/>
                          </a:solidFill>
                          <a:latin typeface="Arial"/>
                        </a:rPr>
                        <a:t>Hardware failures or errors due to defective equipment</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17.9%</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48.0%</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24.4%</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8.1%</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1.6%</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46%</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4"/>
                  </a:ext>
                </a:extLst>
              </a:tr>
              <a:tr h="491400">
                <a:tc>
                  <a:txBody>
                    <a:bodyPr/>
                    <a:lstStyle/>
                    <a:p>
                      <a:pPr>
                        <a:lnSpc>
                          <a:spcPct val="100000"/>
                        </a:lnSpc>
                      </a:pPr>
                      <a:r>
                        <a:rPr lang="en-US" sz="1400" b="0" strike="noStrike" spc="-1">
                          <a:solidFill>
                            <a:srgbClr val="000000"/>
                          </a:solidFill>
                          <a:latin typeface="Arial"/>
                        </a:rPr>
                        <a:t>Deviations in quality of service from other provider</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25.2%</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38.7%</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25.2%</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7.6%</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3.4%</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45%</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5"/>
                  </a:ext>
                </a:extLst>
              </a:tr>
              <a:tr h="491400">
                <a:tc>
                  <a:txBody>
                    <a:bodyPr/>
                    <a:lstStyle/>
                    <a:p>
                      <a:pPr>
                        <a:lnSpc>
                          <a:spcPct val="100000"/>
                        </a:lnSpc>
                      </a:pPr>
                      <a:r>
                        <a:rPr lang="en-US" sz="1400" b="0" strike="noStrike" spc="-1">
                          <a:solidFill>
                            <a:srgbClr val="000000"/>
                          </a:solidFill>
                          <a:latin typeface="Arial"/>
                        </a:rPr>
                        <a:t>Deviations in quality of service from data communications provider/ISP</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26.4%</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39.7%</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23.1%</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7.4%</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3.3%</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44%</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6"/>
                  </a:ext>
                </a:extLst>
              </a:tr>
              <a:tr h="691200">
                <a:tc>
                  <a:txBody>
                    <a:bodyPr/>
                    <a:lstStyle/>
                    <a:p>
                      <a:pPr>
                        <a:lnSpc>
                          <a:spcPct val="100000"/>
                        </a:lnSpc>
                      </a:pPr>
                      <a:r>
                        <a:rPr lang="en-US" sz="1400" b="0" strike="noStrike" spc="-1">
                          <a:solidFill>
                            <a:srgbClr val="000000"/>
                          </a:solidFill>
                          <a:latin typeface="Arial"/>
                        </a:rPr>
                        <a:t>Deviations in quality of service from telecommunication provider/ISP (if different from data provider)</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29.9%</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38.5%</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18.8%</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9.4%</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3.4%</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44%</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7"/>
                  </a:ext>
                </a:extLst>
              </a:tr>
            </a:tbl>
          </a:graphicData>
        </a:graphic>
      </p:graphicFrame>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63" name="CustomShape 1"/>
          <p:cNvSpPr/>
          <p:nvPr/>
        </p:nvSpPr>
        <p:spPr>
          <a:xfrm>
            <a:off x="0" y="0"/>
            <a:ext cx="9143280" cy="1675800"/>
          </a:xfrm>
          <a:prstGeom prst="rect">
            <a:avLst/>
          </a:prstGeom>
          <a:noFill/>
          <a:ln w="936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US" sz="3600" b="0" strike="noStrike" spc="-1">
                <a:solidFill>
                  <a:srgbClr val="000000"/>
                </a:solidFill>
                <a:latin typeface="Arial"/>
              </a:rPr>
              <a:t>Perceived Threats to Information Assets in 2015 SEC/CISE Survey of Threats to Information Protection (4 of 4)</a:t>
            </a:r>
            <a:endParaRPr lang="en-GB" sz="3600" b="0" strike="noStrike" spc="-1">
              <a:latin typeface="Arial"/>
            </a:endParaRPr>
          </a:p>
        </p:txBody>
      </p:sp>
      <p:graphicFrame>
        <p:nvGraphicFramePr>
          <p:cNvPr id="164" name="Table 2"/>
          <p:cNvGraphicFramePr/>
          <p:nvPr/>
        </p:nvGraphicFramePr>
        <p:xfrm>
          <a:off x="228600" y="1981080"/>
          <a:ext cx="8686440" cy="2620920"/>
        </p:xfrm>
        <a:graphic>
          <a:graphicData uri="http://schemas.openxmlformats.org/drawingml/2006/table">
            <a:tbl>
              <a:tblPr/>
              <a:tblGrid>
                <a:gridCol w="3429000">
                  <a:extLst>
                    <a:ext uri="{9D8B030D-6E8A-4147-A177-3AD203B41FA5}">
                      <a16:colId xmlns:a16="http://schemas.microsoft.com/office/drawing/2014/main" val="20000"/>
                    </a:ext>
                  </a:extLst>
                </a:gridCol>
                <a:gridCol w="914400">
                  <a:extLst>
                    <a:ext uri="{9D8B030D-6E8A-4147-A177-3AD203B41FA5}">
                      <a16:colId xmlns:a16="http://schemas.microsoft.com/office/drawing/2014/main" val="20001"/>
                    </a:ext>
                  </a:extLst>
                </a:gridCol>
                <a:gridCol w="929160">
                  <a:extLst>
                    <a:ext uri="{9D8B030D-6E8A-4147-A177-3AD203B41FA5}">
                      <a16:colId xmlns:a16="http://schemas.microsoft.com/office/drawing/2014/main" val="20002"/>
                    </a:ext>
                  </a:extLst>
                </a:gridCol>
                <a:gridCol w="747000">
                  <a:extLst>
                    <a:ext uri="{9D8B030D-6E8A-4147-A177-3AD203B41FA5}">
                      <a16:colId xmlns:a16="http://schemas.microsoft.com/office/drawing/2014/main" val="20003"/>
                    </a:ext>
                  </a:extLst>
                </a:gridCol>
                <a:gridCol w="838080">
                  <a:extLst>
                    <a:ext uri="{9D8B030D-6E8A-4147-A177-3AD203B41FA5}">
                      <a16:colId xmlns:a16="http://schemas.microsoft.com/office/drawing/2014/main" val="20004"/>
                    </a:ext>
                  </a:extLst>
                </a:gridCol>
                <a:gridCol w="990360">
                  <a:extLst>
                    <a:ext uri="{9D8B030D-6E8A-4147-A177-3AD203B41FA5}">
                      <a16:colId xmlns:a16="http://schemas.microsoft.com/office/drawing/2014/main" val="20005"/>
                    </a:ext>
                  </a:extLst>
                </a:gridCol>
                <a:gridCol w="838440">
                  <a:extLst>
                    <a:ext uri="{9D8B030D-6E8A-4147-A177-3AD203B41FA5}">
                      <a16:colId xmlns:a16="http://schemas.microsoft.com/office/drawing/2014/main" val="20006"/>
                    </a:ext>
                  </a:extLst>
                </a:gridCol>
              </a:tblGrid>
              <a:tr h="765720">
                <a:tc>
                  <a:txBody>
                    <a:bodyPr/>
                    <a:lstStyle/>
                    <a:p>
                      <a:pPr>
                        <a:lnSpc>
                          <a:spcPct val="100000"/>
                        </a:lnSpc>
                      </a:pPr>
                      <a:r>
                        <a:rPr lang="en-US" sz="1400" b="1" strike="noStrike" spc="-1">
                          <a:solidFill>
                            <a:srgbClr val="FFFFFF"/>
                          </a:solidFill>
                          <a:latin typeface="Arial"/>
                        </a:rPr>
                        <a:t>General Threats to Information Assets</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lstStyle/>
                    <a:p>
                      <a:pPr algn="ctr">
                        <a:lnSpc>
                          <a:spcPct val="100000"/>
                        </a:lnSpc>
                      </a:pPr>
                      <a:r>
                        <a:rPr lang="en-US" sz="1400" b="1" strike="noStrike" spc="-1">
                          <a:solidFill>
                            <a:srgbClr val="FFFFFF"/>
                          </a:solidFill>
                          <a:latin typeface="Arial"/>
                        </a:rPr>
                        <a:t>Not a Threat</a:t>
                      </a:r>
                      <a:endParaRPr lang="en-GB" sz="1400" b="0" strike="noStrike" spc="-1">
                        <a:latin typeface="Arial"/>
                      </a:endParaRPr>
                    </a:p>
                    <a:p>
                      <a:pPr algn="ctr">
                        <a:lnSpc>
                          <a:spcPct val="100000"/>
                        </a:lnSpc>
                      </a:pPr>
                      <a:r>
                        <a:rPr lang="en-US" sz="1400" b="1" strike="noStrike" spc="-1">
                          <a:solidFill>
                            <a:srgbClr val="FFFFFF"/>
                          </a:solidFill>
                          <a:latin typeface="Arial"/>
                        </a:rPr>
                        <a:t>1</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lstStyle/>
                    <a:p>
                      <a:pPr algn="ctr">
                        <a:lnSpc>
                          <a:spcPct val="100000"/>
                        </a:lnSpc>
                      </a:pPr>
                      <a:r>
                        <a:rPr lang="en-US" sz="1400" b="1" strike="noStrike" spc="-1">
                          <a:solidFill>
                            <a:srgbClr val="FFFFFF"/>
                          </a:solidFill>
                          <a:latin typeface="Arial"/>
                        </a:rPr>
                        <a:t>2 </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lstStyle/>
                    <a:p>
                      <a:pPr algn="ctr">
                        <a:lnSpc>
                          <a:spcPct val="100000"/>
                        </a:lnSpc>
                      </a:pPr>
                      <a:r>
                        <a:rPr lang="en-US" sz="1400" b="1" strike="noStrike" spc="-1">
                          <a:solidFill>
                            <a:srgbClr val="FFFFFF"/>
                          </a:solidFill>
                          <a:latin typeface="Arial"/>
                        </a:rPr>
                        <a:t>3</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lstStyle/>
                    <a:p>
                      <a:pPr algn="ctr">
                        <a:lnSpc>
                          <a:spcPct val="100000"/>
                        </a:lnSpc>
                      </a:pPr>
                      <a:r>
                        <a:rPr lang="en-US" sz="1400" b="1" strike="noStrike" spc="-1">
                          <a:solidFill>
                            <a:srgbClr val="FFFFFF"/>
                          </a:solidFill>
                          <a:latin typeface="Arial"/>
                        </a:rPr>
                        <a:t>4</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lstStyle/>
                    <a:p>
                      <a:pPr algn="ctr">
                        <a:lnSpc>
                          <a:spcPct val="100000"/>
                        </a:lnSpc>
                      </a:pPr>
                      <a:r>
                        <a:rPr lang="en-US" sz="1400" b="1" strike="noStrike" spc="-1">
                          <a:solidFill>
                            <a:srgbClr val="FFFFFF"/>
                          </a:solidFill>
                          <a:latin typeface="Arial"/>
                        </a:rPr>
                        <a:t>A Severe Threat</a:t>
                      </a:r>
                      <a:endParaRPr lang="en-GB" sz="1400" b="0" strike="noStrike" spc="-1">
                        <a:latin typeface="Arial"/>
                      </a:endParaRPr>
                    </a:p>
                    <a:p>
                      <a:pPr algn="ctr">
                        <a:lnSpc>
                          <a:spcPct val="100000"/>
                        </a:lnSpc>
                      </a:pPr>
                      <a:r>
                        <a:rPr lang="en-US" sz="1400" b="1" strike="noStrike" spc="-1">
                          <a:solidFill>
                            <a:srgbClr val="FFFFFF"/>
                          </a:solidFill>
                          <a:latin typeface="Arial"/>
                        </a:rPr>
                        <a:t>5</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lstStyle/>
                    <a:p>
                      <a:pPr algn="ctr">
                        <a:lnSpc>
                          <a:spcPct val="100000"/>
                        </a:lnSpc>
                      </a:pPr>
                      <a:r>
                        <a:rPr lang="en-US" sz="1400" b="1" strike="noStrike" spc="-1">
                          <a:solidFill>
                            <a:srgbClr val="FFFFFF"/>
                          </a:solidFill>
                          <a:latin typeface="Arial"/>
                        </a:rPr>
                        <a:t>Comp.Rank</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extLst>
                  <a:ext uri="{0D108BD9-81ED-4DB2-BD59-A6C34878D82A}">
                    <a16:rowId xmlns:a16="http://schemas.microsoft.com/office/drawing/2014/main" val="10000"/>
                  </a:ext>
                </a:extLst>
              </a:tr>
              <a:tr h="422640">
                <a:tc>
                  <a:txBody>
                    <a:bodyPr/>
                    <a:lstStyle/>
                    <a:p>
                      <a:pPr>
                        <a:lnSpc>
                          <a:spcPct val="100000"/>
                        </a:lnSpc>
                      </a:pPr>
                      <a:r>
                        <a:rPr lang="en-US" sz="1400" b="0" strike="noStrike" spc="-1">
                          <a:solidFill>
                            <a:srgbClr val="000000"/>
                          </a:solidFill>
                          <a:latin typeface="Arial"/>
                        </a:rPr>
                        <a:t>Loss due to other natural disaster</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31.0%</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37.9%</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tabLst>
                          <a:tab pos="0" algn="l"/>
                        </a:tabLst>
                      </a:pPr>
                      <a:r>
                        <a:rPr lang="en-US" sz="1400" b="0" strike="noStrike" spc="-1">
                          <a:solidFill>
                            <a:srgbClr val="000000"/>
                          </a:solidFill>
                          <a:latin typeface="Arial"/>
                        </a:rPr>
                        <a:t>23.3%</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tabLst>
                          <a:tab pos="0" algn="l"/>
                        </a:tabLst>
                      </a:pPr>
                      <a:r>
                        <a:rPr lang="en-US" sz="1400" b="0" strike="noStrike" spc="-1">
                          <a:solidFill>
                            <a:srgbClr val="000000"/>
                          </a:solidFill>
                          <a:latin typeface="Arial"/>
                        </a:rPr>
                        <a:t>6.9%</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0.9%</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42%</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1"/>
                  </a:ext>
                </a:extLst>
              </a:tr>
              <a:tr h="291600">
                <a:tc>
                  <a:txBody>
                    <a:bodyPr/>
                    <a:lstStyle/>
                    <a:p>
                      <a:pPr>
                        <a:lnSpc>
                          <a:spcPct val="100000"/>
                        </a:lnSpc>
                      </a:pPr>
                      <a:r>
                        <a:rPr lang="en-US" sz="1400" b="0" strike="noStrike" spc="-1">
                          <a:solidFill>
                            <a:srgbClr val="000000"/>
                          </a:solidFill>
                          <a:latin typeface="Arial"/>
                        </a:rPr>
                        <a:t>Loss due to fire</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26.2%</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49.2%</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21.3%</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3.3%</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0.0%</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40%</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2"/>
                  </a:ext>
                </a:extLst>
              </a:tr>
              <a:tr h="491400">
                <a:tc>
                  <a:txBody>
                    <a:bodyPr/>
                    <a:lstStyle/>
                    <a:p>
                      <a:pPr>
                        <a:lnSpc>
                          <a:spcPct val="100000"/>
                        </a:lnSpc>
                      </a:pPr>
                      <a:r>
                        <a:rPr lang="en-US" sz="1400" b="0" strike="noStrike" spc="-1">
                          <a:solidFill>
                            <a:srgbClr val="000000"/>
                          </a:solidFill>
                          <a:latin typeface="Arial"/>
                        </a:rPr>
                        <a:t>Deviations in quality of service from power provider </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36.1%</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43.4%</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12.3%</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5.7%</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2.5%</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39%</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3"/>
                  </a:ext>
                </a:extLst>
              </a:tr>
              <a:tr h="291600">
                <a:tc>
                  <a:txBody>
                    <a:bodyPr/>
                    <a:lstStyle/>
                    <a:p>
                      <a:pPr>
                        <a:lnSpc>
                          <a:spcPct val="100000"/>
                        </a:lnSpc>
                      </a:pPr>
                      <a:r>
                        <a:rPr lang="en-US" sz="1400" b="0" strike="noStrike" spc="-1">
                          <a:solidFill>
                            <a:srgbClr val="000000"/>
                          </a:solidFill>
                          <a:latin typeface="Arial"/>
                        </a:rPr>
                        <a:t>Loss due to flood</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33.9%</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43.8%</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19.8%</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1.7%</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0.8%</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38%</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4"/>
                  </a:ext>
                </a:extLst>
              </a:tr>
              <a:tr h="291600">
                <a:tc>
                  <a:txBody>
                    <a:bodyPr/>
                    <a:lstStyle/>
                    <a:p>
                      <a:pPr>
                        <a:lnSpc>
                          <a:spcPct val="100000"/>
                        </a:lnSpc>
                      </a:pPr>
                      <a:r>
                        <a:rPr lang="en-US" sz="1400" b="0" strike="noStrike" spc="-1">
                          <a:solidFill>
                            <a:srgbClr val="000000"/>
                          </a:solidFill>
                          <a:latin typeface="Arial"/>
                        </a:rPr>
                        <a:t>Loss due to earthquake</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41.7%</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35.8%</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15.0%</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6.7%</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0.8%</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38%</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5"/>
                  </a:ext>
                </a:extLst>
              </a:tr>
            </a:tbl>
          </a:graphicData>
        </a:graphic>
      </p:graphicFrame>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65" name="CustomShape 1"/>
          <p:cNvSpPr/>
          <p:nvPr/>
        </p:nvSpPr>
        <p:spPr>
          <a:xfrm>
            <a:off x="0" y="0"/>
            <a:ext cx="9143280" cy="1065960"/>
          </a:xfrm>
          <a:prstGeom prst="rect">
            <a:avLst/>
          </a:prstGeom>
          <a:noFill/>
          <a:ln w="936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US" sz="3600" b="0" strike="noStrike" spc="-1">
                <a:solidFill>
                  <a:srgbClr val="000000"/>
                </a:solidFill>
                <a:latin typeface="Arial"/>
              </a:rPr>
              <a:t>The 12 Categories of Threats to Information Security</a:t>
            </a:r>
            <a:endParaRPr lang="en-GB" sz="3600" b="0" strike="noStrike" spc="-1">
              <a:latin typeface="Arial"/>
            </a:endParaRPr>
          </a:p>
        </p:txBody>
      </p:sp>
      <p:graphicFrame>
        <p:nvGraphicFramePr>
          <p:cNvPr id="166" name="Table 2"/>
          <p:cNvGraphicFramePr/>
          <p:nvPr/>
        </p:nvGraphicFramePr>
        <p:xfrm>
          <a:off x="190440" y="1143000"/>
          <a:ext cx="8762760" cy="4423320"/>
        </p:xfrm>
        <a:graphic>
          <a:graphicData uri="http://schemas.openxmlformats.org/drawingml/2006/table">
            <a:tbl>
              <a:tblPr/>
              <a:tblGrid>
                <a:gridCol w="3429000">
                  <a:extLst>
                    <a:ext uri="{9D8B030D-6E8A-4147-A177-3AD203B41FA5}">
                      <a16:colId xmlns:a16="http://schemas.microsoft.com/office/drawing/2014/main" val="20000"/>
                    </a:ext>
                  </a:extLst>
                </a:gridCol>
                <a:gridCol w="5333760">
                  <a:extLst>
                    <a:ext uri="{9D8B030D-6E8A-4147-A177-3AD203B41FA5}">
                      <a16:colId xmlns:a16="http://schemas.microsoft.com/office/drawing/2014/main" val="20001"/>
                    </a:ext>
                  </a:extLst>
                </a:gridCol>
              </a:tblGrid>
              <a:tr h="765720">
                <a:tc>
                  <a:txBody>
                    <a:bodyPr/>
                    <a:lstStyle/>
                    <a:p>
                      <a:pPr algn="ctr">
                        <a:lnSpc>
                          <a:spcPct val="100000"/>
                        </a:lnSpc>
                      </a:pPr>
                      <a:r>
                        <a:rPr lang="en-US" sz="1400" b="1" strike="noStrike" spc="-1">
                          <a:solidFill>
                            <a:srgbClr val="FFFFFF"/>
                          </a:solidFill>
                          <a:latin typeface="Arial"/>
                        </a:rPr>
                        <a:t>Category of Threat</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lstStyle/>
                    <a:p>
                      <a:pPr algn="ctr">
                        <a:lnSpc>
                          <a:spcPct val="100000"/>
                        </a:lnSpc>
                      </a:pPr>
                      <a:r>
                        <a:rPr lang="en-US" sz="1400" b="1" strike="noStrike" spc="-1">
                          <a:solidFill>
                            <a:srgbClr val="FFFFFF"/>
                          </a:solidFill>
                          <a:latin typeface="Arial"/>
                        </a:rPr>
                        <a:t>Attack Examples</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extLst>
                  <a:ext uri="{0D108BD9-81ED-4DB2-BD59-A6C34878D82A}">
                    <a16:rowId xmlns:a16="http://schemas.microsoft.com/office/drawing/2014/main" val="10000"/>
                  </a:ext>
                </a:extLst>
              </a:tr>
              <a:tr h="300600">
                <a:tc>
                  <a:txBody>
                    <a:bodyPr/>
                    <a:lstStyle/>
                    <a:p>
                      <a:pPr>
                        <a:lnSpc>
                          <a:spcPct val="100000"/>
                        </a:lnSpc>
                      </a:pPr>
                      <a:r>
                        <a:rPr lang="en-US" sz="1400" b="0" strike="noStrike" spc="-1">
                          <a:solidFill>
                            <a:srgbClr val="000000"/>
                          </a:solidFill>
                          <a:latin typeface="Arial"/>
                        </a:rPr>
                        <a:t>Compromises to intellectual property</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Piracy, copyright infringement</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1"/>
                  </a:ext>
                </a:extLst>
              </a:tr>
              <a:tr h="291600">
                <a:tc>
                  <a:txBody>
                    <a:bodyPr/>
                    <a:lstStyle/>
                    <a:p>
                      <a:pPr>
                        <a:lnSpc>
                          <a:spcPct val="100000"/>
                        </a:lnSpc>
                      </a:pPr>
                      <a:r>
                        <a:rPr lang="en-US" sz="1400" b="0" strike="noStrike" spc="-1">
                          <a:solidFill>
                            <a:srgbClr val="000000"/>
                          </a:solidFill>
                          <a:latin typeface="Arial"/>
                        </a:rPr>
                        <a:t>Deviations in equality of service</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Internet service provider (ISP), power, or WAN service problems</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2"/>
                  </a:ext>
                </a:extLst>
              </a:tr>
              <a:tr h="291600">
                <a:tc>
                  <a:txBody>
                    <a:bodyPr/>
                    <a:lstStyle/>
                    <a:p>
                      <a:pPr>
                        <a:lnSpc>
                          <a:spcPct val="100000"/>
                        </a:lnSpc>
                      </a:pPr>
                      <a:r>
                        <a:rPr lang="en-US" sz="1400" b="0" strike="noStrike" spc="-1">
                          <a:solidFill>
                            <a:srgbClr val="000000"/>
                          </a:solidFill>
                          <a:latin typeface="Arial"/>
                        </a:rPr>
                        <a:t>Espionage or trespass</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Unauthorized access and/or data collection</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3"/>
                  </a:ext>
                </a:extLst>
              </a:tr>
              <a:tr h="291600">
                <a:tc>
                  <a:txBody>
                    <a:bodyPr/>
                    <a:lstStyle/>
                    <a:p>
                      <a:pPr>
                        <a:lnSpc>
                          <a:spcPct val="100000"/>
                        </a:lnSpc>
                      </a:pPr>
                      <a:r>
                        <a:rPr lang="en-US" sz="1400" b="0" strike="noStrike" spc="-1">
                          <a:solidFill>
                            <a:srgbClr val="000000"/>
                          </a:solidFill>
                          <a:latin typeface="Arial"/>
                        </a:rPr>
                        <a:t>Forces of nature </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Fire, floods, earthquakes. lightning</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4"/>
                  </a:ext>
                </a:extLst>
              </a:tr>
              <a:tr h="291600">
                <a:tc>
                  <a:txBody>
                    <a:bodyPr/>
                    <a:lstStyle/>
                    <a:p>
                      <a:pPr>
                        <a:lnSpc>
                          <a:spcPct val="100000"/>
                        </a:lnSpc>
                      </a:pPr>
                      <a:r>
                        <a:rPr lang="en-US" sz="1400" b="0" strike="noStrike" spc="-1">
                          <a:solidFill>
                            <a:srgbClr val="000000"/>
                          </a:solidFill>
                          <a:latin typeface="Arial"/>
                        </a:rPr>
                        <a:t>Human error or failure</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Accidents, employee mistakes</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5"/>
                  </a:ext>
                </a:extLst>
              </a:tr>
              <a:tr h="291600">
                <a:tc>
                  <a:txBody>
                    <a:bodyPr/>
                    <a:lstStyle/>
                    <a:p>
                      <a:pPr>
                        <a:lnSpc>
                          <a:spcPct val="100000"/>
                        </a:lnSpc>
                      </a:pPr>
                      <a:r>
                        <a:rPr lang="en-US" sz="1400" b="0" strike="noStrike" spc="-1">
                          <a:solidFill>
                            <a:srgbClr val="000000"/>
                          </a:solidFill>
                          <a:latin typeface="Arial"/>
                        </a:rPr>
                        <a:t>Information extortion</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Blackmail, information disclosure  </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6"/>
                  </a:ext>
                </a:extLst>
              </a:tr>
              <a:tr h="291600">
                <a:tc>
                  <a:txBody>
                    <a:bodyPr/>
                    <a:lstStyle/>
                    <a:p>
                      <a:pPr>
                        <a:lnSpc>
                          <a:spcPct val="100000"/>
                        </a:lnSpc>
                      </a:pPr>
                      <a:r>
                        <a:rPr lang="en-US" sz="1400" b="0" strike="noStrike" spc="-1">
                          <a:solidFill>
                            <a:srgbClr val="000000"/>
                          </a:solidFill>
                          <a:latin typeface="Arial"/>
                        </a:rPr>
                        <a:t>Sabotage or vandalism</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Destruction of systems or information</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7"/>
                  </a:ext>
                </a:extLst>
              </a:tr>
              <a:tr h="291600">
                <a:tc>
                  <a:txBody>
                    <a:bodyPr/>
                    <a:lstStyle/>
                    <a:p>
                      <a:pPr>
                        <a:lnSpc>
                          <a:spcPct val="100000"/>
                        </a:lnSpc>
                      </a:pPr>
                      <a:r>
                        <a:rPr lang="en-US" sz="1400" b="0" strike="noStrike" spc="-1">
                          <a:solidFill>
                            <a:srgbClr val="000000"/>
                          </a:solidFill>
                          <a:latin typeface="Arial"/>
                        </a:rPr>
                        <a:t>Software attacks</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Viruses, worms, macros, denial of service</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8"/>
                  </a:ext>
                </a:extLst>
              </a:tr>
              <a:tr h="291600">
                <a:tc>
                  <a:txBody>
                    <a:bodyPr/>
                    <a:lstStyle/>
                    <a:p>
                      <a:pPr>
                        <a:lnSpc>
                          <a:spcPct val="100000"/>
                        </a:lnSpc>
                      </a:pPr>
                      <a:r>
                        <a:rPr lang="en-US" sz="1400" b="0" strike="noStrike" spc="-1">
                          <a:solidFill>
                            <a:srgbClr val="000000"/>
                          </a:solidFill>
                          <a:latin typeface="Arial"/>
                        </a:rPr>
                        <a:t>Technical hardware failures or errors </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Equipment failure</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9"/>
                  </a:ext>
                </a:extLst>
              </a:tr>
              <a:tr h="291600">
                <a:tc>
                  <a:txBody>
                    <a:bodyPr/>
                    <a:lstStyle/>
                    <a:p>
                      <a:pPr>
                        <a:lnSpc>
                          <a:spcPct val="100000"/>
                        </a:lnSpc>
                      </a:pPr>
                      <a:r>
                        <a:rPr lang="en-US" sz="1400" b="0" strike="noStrike" spc="-1">
                          <a:solidFill>
                            <a:srgbClr val="000000"/>
                          </a:solidFill>
                          <a:latin typeface="Arial"/>
                        </a:rPr>
                        <a:t>Technical software failures or errors</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Bugs, code problems, unknown loopholes</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10"/>
                  </a:ext>
                </a:extLst>
              </a:tr>
              <a:tr h="291600">
                <a:tc>
                  <a:txBody>
                    <a:bodyPr/>
                    <a:lstStyle/>
                    <a:p>
                      <a:pPr>
                        <a:lnSpc>
                          <a:spcPct val="100000"/>
                        </a:lnSpc>
                      </a:pPr>
                      <a:r>
                        <a:rPr lang="en-US" sz="1400" b="0" strike="noStrike" spc="-1">
                          <a:solidFill>
                            <a:srgbClr val="000000"/>
                          </a:solidFill>
                          <a:latin typeface="Arial"/>
                        </a:rPr>
                        <a:t>Technological obsolescence</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Antiquated or outdated technologies</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11"/>
                  </a:ext>
                </a:extLst>
              </a:tr>
              <a:tr h="291600">
                <a:tc>
                  <a:txBody>
                    <a:bodyPr/>
                    <a:lstStyle/>
                    <a:p>
                      <a:pPr>
                        <a:lnSpc>
                          <a:spcPct val="100000"/>
                        </a:lnSpc>
                      </a:pPr>
                      <a:r>
                        <a:rPr lang="en-US" sz="1400" b="0" strike="noStrike" spc="-1">
                          <a:solidFill>
                            <a:srgbClr val="000000"/>
                          </a:solidFill>
                          <a:latin typeface="Arial"/>
                        </a:rPr>
                        <a:t>Theft </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Illegal confiscation of equipment or information </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12"/>
                  </a:ext>
                </a:extLst>
              </a:tr>
            </a:tbl>
          </a:graphicData>
        </a:graphic>
      </p:graphicFrame>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 name="CustomShape 1"/>
          <p:cNvSpPr/>
          <p:nvPr/>
        </p:nvSpPr>
        <p:spPr>
          <a:xfrm>
            <a:off x="45720" y="27720"/>
            <a:ext cx="9097560" cy="657360"/>
          </a:xfrm>
          <a:prstGeom prst="rect">
            <a:avLst/>
          </a:prstGeom>
          <a:noFill/>
          <a:ln w="936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GB" sz="3600" b="0" strike="noStrike" spc="-1">
                <a:solidFill>
                  <a:srgbClr val="000000"/>
                </a:solidFill>
                <a:latin typeface="Arial"/>
                <a:ea typeface="Verdana"/>
              </a:rPr>
              <a:t>Compromises to Intellectual Property</a:t>
            </a:r>
            <a:endParaRPr lang="en-GB" sz="3600" b="0" strike="noStrike" spc="-1">
              <a:latin typeface="Arial"/>
            </a:endParaRPr>
          </a:p>
        </p:txBody>
      </p:sp>
      <p:sp>
        <p:nvSpPr>
          <p:cNvPr id="168" name="CustomShape 2"/>
          <p:cNvSpPr/>
          <p:nvPr/>
        </p:nvSpPr>
        <p:spPr>
          <a:xfrm>
            <a:off x="213480" y="838080"/>
            <a:ext cx="8762400" cy="48301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rmAutofit lnSpcReduction="10000"/>
          </a:bodyPr>
          <a:lstStyle/>
          <a:p>
            <a:pPr marL="343080" indent="-342360" algn="just">
              <a:lnSpc>
                <a:spcPct val="100000"/>
              </a:lnSpc>
              <a:spcBef>
                <a:spcPts val="601"/>
              </a:spcBef>
              <a:buClr>
                <a:srgbClr val="364162"/>
              </a:buClr>
              <a:buFont typeface="Arial"/>
              <a:buChar char="•"/>
            </a:pPr>
            <a:r>
              <a:rPr lang="en-GB" sz="2800" b="1" strike="noStrike" spc="-1" dirty="0">
                <a:solidFill>
                  <a:srgbClr val="000000"/>
                </a:solidFill>
                <a:latin typeface="Arial"/>
                <a:ea typeface="Verdana"/>
              </a:rPr>
              <a:t>Intellectual property (IP): </a:t>
            </a:r>
            <a:r>
              <a:rPr lang="en-GB" sz="2800" b="0" strike="noStrike" spc="-1" dirty="0">
                <a:solidFill>
                  <a:srgbClr val="000000"/>
                </a:solidFill>
                <a:latin typeface="Arial"/>
                <a:ea typeface="Verdana"/>
              </a:rPr>
              <a:t>creation, ownership, and control of original ideas as well as the representation of those ideas.</a:t>
            </a:r>
            <a:endParaRPr lang="en-GB" sz="2800" b="0" strike="noStrike" spc="-1" dirty="0">
              <a:latin typeface="Arial"/>
            </a:endParaRPr>
          </a:p>
          <a:p>
            <a:pPr marL="343080" indent="-342360" algn="just">
              <a:lnSpc>
                <a:spcPct val="100000"/>
              </a:lnSpc>
              <a:spcBef>
                <a:spcPts val="601"/>
              </a:spcBef>
              <a:buClr>
                <a:srgbClr val="364162"/>
              </a:buClr>
              <a:buFont typeface="Arial"/>
              <a:buChar char="•"/>
            </a:pPr>
            <a:r>
              <a:rPr lang="en-GB" sz="2800" b="0" strike="noStrike" spc="-1" dirty="0">
                <a:solidFill>
                  <a:srgbClr val="000000"/>
                </a:solidFill>
                <a:latin typeface="Arial"/>
                <a:ea typeface="Verdana"/>
              </a:rPr>
              <a:t>The most common IP breaches involve software piracy.</a:t>
            </a:r>
            <a:endParaRPr lang="en-GB" sz="2800" b="0" strike="noStrike" spc="-1" dirty="0">
              <a:latin typeface="Arial"/>
            </a:endParaRPr>
          </a:p>
          <a:p>
            <a:pPr marL="343080" indent="-342360" algn="just">
              <a:lnSpc>
                <a:spcPct val="100000"/>
              </a:lnSpc>
              <a:spcBef>
                <a:spcPts val="601"/>
              </a:spcBef>
              <a:buClr>
                <a:srgbClr val="364162"/>
              </a:buClr>
              <a:buFont typeface="Arial"/>
              <a:buChar char="•"/>
            </a:pPr>
            <a:r>
              <a:rPr lang="en-GB" sz="2800" b="0" strike="noStrike" spc="-1" dirty="0">
                <a:solidFill>
                  <a:srgbClr val="000000"/>
                </a:solidFill>
                <a:latin typeface="Arial"/>
                <a:ea typeface="Verdana"/>
              </a:rPr>
              <a:t>Two watchdog organizations investigate software abuse:</a:t>
            </a:r>
            <a:endParaRPr lang="en-GB" sz="2800" b="0" strike="noStrike" spc="-1" dirty="0">
              <a:latin typeface="Arial"/>
            </a:endParaRPr>
          </a:p>
          <a:p>
            <a:pPr marL="743040" lvl="1" indent="-285120" algn="just">
              <a:lnSpc>
                <a:spcPct val="100000"/>
              </a:lnSpc>
              <a:spcBef>
                <a:spcPts val="601"/>
              </a:spcBef>
              <a:buClr>
                <a:srgbClr val="364162"/>
              </a:buClr>
              <a:buFont typeface="Arial"/>
              <a:buChar char="–"/>
            </a:pPr>
            <a:r>
              <a:rPr lang="en-GB" sz="2600" b="0" strike="noStrike" spc="-1" dirty="0">
                <a:solidFill>
                  <a:srgbClr val="000000"/>
                </a:solidFill>
                <a:latin typeface="Arial"/>
                <a:ea typeface="Verdana"/>
              </a:rPr>
              <a:t>Software &amp; Information Industry Association (SIIA) </a:t>
            </a:r>
            <a:endParaRPr lang="en-GB" sz="2600" b="0" strike="noStrike" spc="-1" dirty="0">
              <a:latin typeface="Arial"/>
            </a:endParaRPr>
          </a:p>
          <a:p>
            <a:pPr marL="743040" lvl="1" indent="-285120" algn="just">
              <a:lnSpc>
                <a:spcPct val="100000"/>
              </a:lnSpc>
              <a:spcBef>
                <a:spcPts val="601"/>
              </a:spcBef>
              <a:buClr>
                <a:srgbClr val="364162"/>
              </a:buClr>
              <a:buFont typeface="Arial"/>
              <a:buChar char="–"/>
            </a:pPr>
            <a:r>
              <a:rPr lang="en-GB" sz="2600" b="0" strike="noStrike" spc="-1" dirty="0">
                <a:solidFill>
                  <a:srgbClr val="000000"/>
                </a:solidFill>
                <a:latin typeface="Arial"/>
                <a:ea typeface="Verdana"/>
              </a:rPr>
              <a:t>Business Software Alliance (BSA)‏</a:t>
            </a:r>
            <a:endParaRPr lang="en-GB" sz="2600" b="0" strike="noStrike" spc="-1" dirty="0">
              <a:latin typeface="Arial"/>
            </a:endParaRPr>
          </a:p>
          <a:p>
            <a:pPr marL="343080" indent="-342360" algn="just">
              <a:lnSpc>
                <a:spcPct val="100000"/>
              </a:lnSpc>
              <a:spcBef>
                <a:spcPts val="601"/>
              </a:spcBef>
              <a:buClr>
                <a:srgbClr val="364162"/>
              </a:buClr>
              <a:buFont typeface="Arial"/>
              <a:buChar char="•"/>
            </a:pPr>
            <a:r>
              <a:rPr lang="en-GB" sz="2800" b="0" strike="noStrike" spc="-1" dirty="0">
                <a:solidFill>
                  <a:srgbClr val="000000"/>
                </a:solidFill>
                <a:latin typeface="Arial"/>
                <a:ea typeface="Verdana"/>
              </a:rPr>
              <a:t>Enforcement of copyright law has been attempted with technical security mechanisms </a:t>
            </a:r>
            <a:endParaRPr lang="en-GB" sz="2800" b="0" strike="noStrike" spc="-1" dirty="0">
              <a:latin typeface="Arial"/>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16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16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fill="hold" nodeType="clickEffect">
                                  <p:stCondLst>
                                    <p:cond delay="0"/>
                                  </p:stCondLst>
                                  <p:childTnLst>
                                    <p:set>
                                      <p:cBhvr>
                                        <p:cTn id="14" dur="1" fill="hold">
                                          <p:stCondLst>
                                            <p:cond delay="0"/>
                                          </p:stCondLst>
                                        </p:cTn>
                                        <p:tgtEl>
                                          <p:spTgt spid="16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fill="hold" nodeType="clickEffect">
                                  <p:stCondLst>
                                    <p:cond delay="0"/>
                                  </p:stCondLst>
                                  <p:childTnLst>
                                    <p:set>
                                      <p:cBhvr>
                                        <p:cTn id="18" dur="1" fill="hold">
                                          <p:stCondLst>
                                            <p:cond delay="0"/>
                                          </p:stCondLst>
                                        </p:cTn>
                                        <p:tgtEl>
                                          <p:spTgt spid="16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fill="hold" nodeType="clickEffect">
                                  <p:stCondLst>
                                    <p:cond delay="0"/>
                                  </p:stCondLst>
                                  <p:childTnLst>
                                    <p:set>
                                      <p:cBhvr>
                                        <p:cTn id="22" dur="1" fill="hold">
                                          <p:stCondLst>
                                            <p:cond delay="0"/>
                                          </p:stCondLst>
                                        </p:cTn>
                                        <p:tgtEl>
                                          <p:spTgt spid="168">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fill="hold" nodeType="clickEffect">
                                  <p:stCondLst>
                                    <p:cond delay="0"/>
                                  </p:stCondLst>
                                  <p:childTnLst>
                                    <p:set>
                                      <p:cBhvr>
                                        <p:cTn id="26" dur="1" fill="hold">
                                          <p:stCondLst>
                                            <p:cond delay="0"/>
                                          </p:stCondLst>
                                        </p:cTn>
                                        <p:tgtEl>
                                          <p:spTgt spid="168">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 name="CustomShape 1"/>
          <p:cNvSpPr/>
          <p:nvPr/>
        </p:nvSpPr>
        <p:spPr>
          <a:xfrm>
            <a:off x="45720" y="27720"/>
            <a:ext cx="9097560" cy="733680"/>
          </a:xfrm>
          <a:prstGeom prst="rect">
            <a:avLst/>
          </a:prstGeom>
          <a:noFill/>
          <a:ln w="936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GB" sz="3600" b="0" strike="noStrike" spc="-1">
                <a:solidFill>
                  <a:srgbClr val="000000"/>
                </a:solidFill>
                <a:latin typeface="Arial"/>
                <a:ea typeface="Verdana"/>
              </a:rPr>
              <a:t>Deviations in Quality of Service</a:t>
            </a:r>
            <a:endParaRPr lang="en-GB" sz="3600" b="0" strike="noStrike" spc="-1">
              <a:latin typeface="Arial"/>
            </a:endParaRPr>
          </a:p>
        </p:txBody>
      </p:sp>
      <p:sp>
        <p:nvSpPr>
          <p:cNvPr id="170" name="CustomShape 2"/>
          <p:cNvSpPr/>
          <p:nvPr/>
        </p:nvSpPr>
        <p:spPr>
          <a:xfrm>
            <a:off x="213480" y="765000"/>
            <a:ext cx="8762400" cy="48301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rmAutofit fontScale="91500"/>
          </a:bodyPr>
          <a:lstStyle/>
          <a:p>
            <a:pPr marL="343080" indent="-342360" algn="just">
              <a:lnSpc>
                <a:spcPct val="100000"/>
              </a:lnSpc>
              <a:spcBef>
                <a:spcPts val="601"/>
              </a:spcBef>
              <a:buClr>
                <a:srgbClr val="364162"/>
              </a:buClr>
              <a:buFont typeface="Arial"/>
              <a:buChar char="•"/>
            </a:pPr>
            <a:r>
              <a:rPr lang="en-GB" sz="2800" b="0" strike="noStrike" spc="-1">
                <a:solidFill>
                  <a:srgbClr val="000000"/>
                </a:solidFill>
                <a:latin typeface="Arial"/>
                <a:ea typeface="Verdana"/>
              </a:rPr>
              <a:t>Information system depends on the successful operation of many interdependent support systems.</a:t>
            </a:r>
            <a:endParaRPr lang="en-GB" sz="2800" b="0" strike="noStrike" spc="-1">
              <a:latin typeface="Arial"/>
            </a:endParaRPr>
          </a:p>
          <a:p>
            <a:pPr marL="343080" indent="-342360" algn="just">
              <a:lnSpc>
                <a:spcPct val="100000"/>
              </a:lnSpc>
              <a:spcBef>
                <a:spcPts val="601"/>
              </a:spcBef>
              <a:buClr>
                <a:srgbClr val="364162"/>
              </a:buClr>
              <a:buFont typeface="Arial"/>
              <a:buChar char="•"/>
            </a:pPr>
            <a:r>
              <a:rPr lang="en-GB" sz="2800" b="0" strike="noStrike" spc="-1">
                <a:solidFill>
                  <a:srgbClr val="000000"/>
                </a:solidFill>
                <a:latin typeface="Arial"/>
                <a:ea typeface="Verdana"/>
              </a:rPr>
              <a:t>Internet service, communications, and power irregularities dramatically affect the availability of information and systems.</a:t>
            </a:r>
            <a:endParaRPr lang="en-GB" sz="2800" b="0" strike="noStrike" spc="-1">
              <a:latin typeface="Arial"/>
            </a:endParaRPr>
          </a:p>
          <a:p>
            <a:pPr marL="343080" indent="-342360" algn="just">
              <a:lnSpc>
                <a:spcPct val="100000"/>
              </a:lnSpc>
              <a:spcBef>
                <a:spcPts val="601"/>
              </a:spcBef>
              <a:buClr>
                <a:srgbClr val="364162"/>
              </a:buClr>
              <a:buFont typeface="Arial"/>
              <a:buChar char="•"/>
            </a:pPr>
            <a:r>
              <a:rPr lang="en-US" sz="2800" b="0" strike="noStrike" spc="-1">
                <a:solidFill>
                  <a:srgbClr val="000000"/>
                </a:solidFill>
                <a:latin typeface="Arial"/>
                <a:ea typeface="Verdana"/>
              </a:rPr>
              <a:t>Internet service issues</a:t>
            </a:r>
            <a:endParaRPr lang="en-GB" sz="2800" b="0" strike="noStrike" spc="-1">
              <a:latin typeface="Arial"/>
            </a:endParaRPr>
          </a:p>
          <a:p>
            <a:pPr marL="743040" lvl="1" indent="-285120" algn="just">
              <a:lnSpc>
                <a:spcPct val="100000"/>
              </a:lnSpc>
              <a:spcBef>
                <a:spcPts val="601"/>
              </a:spcBef>
              <a:buClr>
                <a:srgbClr val="364162"/>
              </a:buClr>
              <a:buFont typeface="Arial"/>
              <a:buChar char="–"/>
            </a:pPr>
            <a:r>
              <a:rPr lang="en-GB" sz="2600" b="0" strike="noStrike" spc="-1">
                <a:solidFill>
                  <a:srgbClr val="000000"/>
                </a:solidFill>
                <a:latin typeface="Arial"/>
                <a:ea typeface="Verdana"/>
              </a:rPr>
              <a:t>Internet service provider (ISP) failures can considerably undermine the availability of information.</a:t>
            </a:r>
            <a:endParaRPr lang="en-GB" sz="2600" b="0" strike="noStrike" spc="-1">
              <a:latin typeface="Arial"/>
            </a:endParaRPr>
          </a:p>
          <a:p>
            <a:pPr marL="743040" lvl="1" indent="-285120" algn="just">
              <a:lnSpc>
                <a:spcPct val="100000"/>
              </a:lnSpc>
              <a:spcBef>
                <a:spcPts val="601"/>
              </a:spcBef>
              <a:buClr>
                <a:srgbClr val="364162"/>
              </a:buClr>
              <a:buFont typeface="Arial"/>
              <a:buChar char="–"/>
            </a:pPr>
            <a:r>
              <a:rPr lang="en-GB" sz="2600" b="0" strike="noStrike" spc="-1">
                <a:solidFill>
                  <a:srgbClr val="000000"/>
                </a:solidFill>
                <a:latin typeface="Arial"/>
                <a:ea typeface="Verdana"/>
              </a:rPr>
              <a:t>Outsourced Web hosting provider assumes responsibility for all Internet services as well as for the hardware and Web site operating system software</a:t>
            </a:r>
            <a:endParaRPr lang="en-GB" sz="2600" b="0" strike="noStrike" spc="-1">
              <a:latin typeface="Arial"/>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17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17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fill="hold" nodeType="clickEffect">
                                  <p:stCondLst>
                                    <p:cond delay="0"/>
                                  </p:stCondLst>
                                  <p:childTnLst>
                                    <p:set>
                                      <p:cBhvr>
                                        <p:cTn id="14" dur="1" fill="hold">
                                          <p:stCondLst>
                                            <p:cond delay="0"/>
                                          </p:stCondLst>
                                        </p:cTn>
                                        <p:tgtEl>
                                          <p:spTgt spid="17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fill="hold" nodeType="clickEffect">
                                  <p:stCondLst>
                                    <p:cond delay="0"/>
                                  </p:stCondLst>
                                  <p:childTnLst>
                                    <p:set>
                                      <p:cBhvr>
                                        <p:cTn id="18" dur="1" fill="hold">
                                          <p:stCondLst>
                                            <p:cond delay="0"/>
                                          </p:stCondLst>
                                        </p:cTn>
                                        <p:tgtEl>
                                          <p:spTgt spid="170">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fill="hold" nodeType="clickEffect">
                                  <p:stCondLst>
                                    <p:cond delay="0"/>
                                  </p:stCondLst>
                                  <p:childTnLst>
                                    <p:set>
                                      <p:cBhvr>
                                        <p:cTn id="22" dur="1" fill="hold">
                                          <p:stCondLst>
                                            <p:cond delay="0"/>
                                          </p:stCondLst>
                                        </p:cTn>
                                        <p:tgtEl>
                                          <p:spTgt spid="170">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71" name="CustomShape 1"/>
          <p:cNvSpPr/>
          <p:nvPr/>
        </p:nvSpPr>
        <p:spPr>
          <a:xfrm>
            <a:off x="45720" y="27720"/>
            <a:ext cx="9097560" cy="581040"/>
          </a:xfrm>
          <a:prstGeom prst="rect">
            <a:avLst/>
          </a:prstGeom>
          <a:noFill/>
          <a:ln w="936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GB" sz="3600" b="0" strike="noStrike" spc="-1">
                <a:solidFill>
                  <a:srgbClr val="000000"/>
                </a:solidFill>
                <a:latin typeface="Arial"/>
                <a:ea typeface="Verdana"/>
              </a:rPr>
              <a:t>Deviations in Quality of Service (2 of 2)</a:t>
            </a:r>
            <a:endParaRPr lang="en-GB" sz="3600" b="0" strike="noStrike" spc="-1">
              <a:latin typeface="Arial"/>
            </a:endParaRPr>
          </a:p>
        </p:txBody>
      </p:sp>
      <p:sp>
        <p:nvSpPr>
          <p:cNvPr id="172" name="CustomShape 2"/>
          <p:cNvSpPr/>
          <p:nvPr/>
        </p:nvSpPr>
        <p:spPr>
          <a:xfrm>
            <a:off x="213480" y="838080"/>
            <a:ext cx="8762400" cy="48301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rmAutofit lnSpcReduction="10000"/>
          </a:bodyPr>
          <a:lstStyle/>
          <a:p>
            <a:pPr marL="343080" indent="-342360" algn="just">
              <a:lnSpc>
                <a:spcPct val="100000"/>
              </a:lnSpc>
              <a:spcBef>
                <a:spcPts val="601"/>
              </a:spcBef>
              <a:buClr>
                <a:srgbClr val="364162"/>
              </a:buClr>
              <a:buFont typeface="Arial"/>
              <a:buChar char="•"/>
            </a:pPr>
            <a:r>
              <a:rPr lang="en-US" sz="2600" b="0" strike="noStrike" spc="-1">
                <a:solidFill>
                  <a:srgbClr val="000000"/>
                </a:solidFill>
                <a:latin typeface="Arial"/>
                <a:ea typeface="Verdana"/>
              </a:rPr>
              <a:t>Communications and other service provider issues</a:t>
            </a:r>
            <a:endParaRPr lang="en-GB" sz="2600" b="0" strike="noStrike" spc="-1">
              <a:latin typeface="Arial"/>
            </a:endParaRPr>
          </a:p>
          <a:p>
            <a:pPr marL="743040" lvl="1" indent="-285120" algn="just">
              <a:lnSpc>
                <a:spcPct val="100000"/>
              </a:lnSpc>
              <a:spcBef>
                <a:spcPts val="601"/>
              </a:spcBef>
              <a:buClr>
                <a:srgbClr val="364162"/>
              </a:buClr>
              <a:buFont typeface="Arial"/>
              <a:buChar char="–"/>
            </a:pPr>
            <a:r>
              <a:rPr lang="en-GB" sz="2400" b="0" strike="noStrike" spc="-1">
                <a:solidFill>
                  <a:srgbClr val="000000"/>
                </a:solidFill>
                <a:latin typeface="Arial"/>
                <a:ea typeface="Verdana"/>
              </a:rPr>
              <a:t>Other utility services affect organizations: telephone, water, wastewater, trash pickup.</a:t>
            </a:r>
            <a:endParaRPr lang="en-GB" sz="2400" b="0" strike="noStrike" spc="-1">
              <a:latin typeface="Arial"/>
            </a:endParaRPr>
          </a:p>
          <a:p>
            <a:pPr marL="743040" lvl="1" indent="-285120" algn="just">
              <a:lnSpc>
                <a:spcPct val="100000"/>
              </a:lnSpc>
              <a:spcBef>
                <a:spcPts val="601"/>
              </a:spcBef>
              <a:buClr>
                <a:srgbClr val="364162"/>
              </a:buClr>
              <a:buFont typeface="Arial"/>
              <a:buChar char="–"/>
            </a:pPr>
            <a:r>
              <a:rPr lang="en-GB" sz="2400" b="0" strike="noStrike" spc="-1">
                <a:solidFill>
                  <a:srgbClr val="000000"/>
                </a:solidFill>
                <a:latin typeface="Arial"/>
                <a:ea typeface="Verdana"/>
              </a:rPr>
              <a:t>Loss of these services can affect an organization’s ability to function.</a:t>
            </a:r>
            <a:endParaRPr lang="en-GB" sz="2400" b="0" strike="noStrike" spc="-1">
              <a:latin typeface="Arial"/>
            </a:endParaRPr>
          </a:p>
          <a:p>
            <a:pPr marL="343080" indent="-342360" algn="just">
              <a:lnSpc>
                <a:spcPct val="100000"/>
              </a:lnSpc>
              <a:spcBef>
                <a:spcPts val="601"/>
              </a:spcBef>
              <a:buClr>
                <a:srgbClr val="364162"/>
              </a:buClr>
              <a:buFont typeface="Arial"/>
              <a:buChar char="•"/>
            </a:pPr>
            <a:r>
              <a:rPr lang="en-GB" sz="2600" b="0" strike="noStrike" spc="-1">
                <a:solidFill>
                  <a:srgbClr val="000000"/>
                </a:solidFill>
                <a:latin typeface="Arial"/>
                <a:ea typeface="Verdana"/>
              </a:rPr>
              <a:t>Power irregularities</a:t>
            </a:r>
            <a:endParaRPr lang="en-GB" sz="2600" b="0" strike="noStrike" spc="-1">
              <a:latin typeface="Arial"/>
            </a:endParaRPr>
          </a:p>
          <a:p>
            <a:pPr marL="743040" lvl="1" indent="-285120" algn="just">
              <a:lnSpc>
                <a:spcPct val="100000"/>
              </a:lnSpc>
              <a:spcBef>
                <a:spcPts val="601"/>
              </a:spcBef>
              <a:buClr>
                <a:srgbClr val="364162"/>
              </a:buClr>
              <a:buFont typeface="Arial"/>
              <a:buChar char="–"/>
            </a:pPr>
            <a:r>
              <a:rPr lang="en-GB" sz="2400" b="0" strike="noStrike" spc="-1">
                <a:solidFill>
                  <a:srgbClr val="000000"/>
                </a:solidFill>
                <a:latin typeface="Arial"/>
                <a:ea typeface="Verdana"/>
              </a:rPr>
              <a:t>Are commonplace</a:t>
            </a:r>
            <a:endParaRPr lang="en-GB" sz="2400" b="0" strike="noStrike" spc="-1">
              <a:latin typeface="Arial"/>
            </a:endParaRPr>
          </a:p>
          <a:p>
            <a:pPr marL="743040" lvl="1" indent="-285120" algn="just">
              <a:lnSpc>
                <a:spcPct val="100000"/>
              </a:lnSpc>
              <a:spcBef>
                <a:spcPts val="601"/>
              </a:spcBef>
              <a:buClr>
                <a:srgbClr val="364162"/>
              </a:buClr>
              <a:buFont typeface="Arial"/>
              <a:buChar char="–"/>
            </a:pPr>
            <a:r>
              <a:rPr lang="en-GB" sz="2400" b="0" strike="noStrike" spc="-1">
                <a:solidFill>
                  <a:srgbClr val="000000"/>
                </a:solidFill>
                <a:latin typeface="Arial"/>
                <a:ea typeface="Verdana"/>
              </a:rPr>
              <a:t>Lead to fluctuations such as power excesses, power shortages, and power losses</a:t>
            </a:r>
            <a:endParaRPr lang="en-GB" sz="2400" b="0" strike="noStrike" spc="-1">
              <a:latin typeface="Arial"/>
            </a:endParaRPr>
          </a:p>
          <a:p>
            <a:pPr marL="743040" lvl="1" indent="-285120" algn="just">
              <a:lnSpc>
                <a:spcPct val="100000"/>
              </a:lnSpc>
              <a:spcBef>
                <a:spcPts val="601"/>
              </a:spcBef>
              <a:buClr>
                <a:srgbClr val="364162"/>
              </a:buClr>
              <a:buFont typeface="Arial"/>
              <a:buChar char="–"/>
            </a:pPr>
            <a:r>
              <a:rPr lang="en-GB" sz="2400" b="0" strike="noStrike" spc="-1">
                <a:solidFill>
                  <a:srgbClr val="000000"/>
                </a:solidFill>
                <a:latin typeface="Arial"/>
                <a:ea typeface="Verdana"/>
              </a:rPr>
              <a:t>Sensitive electronic equipment vulnerable to and easily damaged/destroyed by fluctuations</a:t>
            </a:r>
            <a:endParaRPr lang="en-GB" sz="2400" b="0" strike="noStrike" spc="-1">
              <a:latin typeface="Arial"/>
            </a:endParaRPr>
          </a:p>
          <a:p>
            <a:pPr marL="743040" lvl="1" indent="-285120" algn="just">
              <a:lnSpc>
                <a:spcPct val="100000"/>
              </a:lnSpc>
              <a:spcBef>
                <a:spcPts val="601"/>
              </a:spcBef>
              <a:buClr>
                <a:srgbClr val="364162"/>
              </a:buClr>
              <a:buFont typeface="Arial"/>
              <a:buChar char="–"/>
            </a:pPr>
            <a:r>
              <a:rPr lang="en-GB" sz="2400" b="0" strike="noStrike" spc="-1">
                <a:solidFill>
                  <a:srgbClr val="000000"/>
                </a:solidFill>
                <a:latin typeface="Arial"/>
                <a:ea typeface="Verdana"/>
              </a:rPr>
              <a:t>Controls can be applied to manage power quality</a:t>
            </a:r>
            <a:endParaRPr lang="en-GB" sz="2400" b="0" strike="noStrike" spc="-1">
              <a:latin typeface="Arial"/>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73" name="CustomShape 1"/>
          <p:cNvSpPr/>
          <p:nvPr/>
        </p:nvSpPr>
        <p:spPr>
          <a:xfrm>
            <a:off x="0" y="76320"/>
            <a:ext cx="9143280" cy="616320"/>
          </a:xfrm>
          <a:prstGeom prst="rect">
            <a:avLst/>
          </a:prstGeom>
          <a:noFill/>
          <a:ln w="936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US" sz="3600" b="0" strike="noStrike" spc="-1">
                <a:solidFill>
                  <a:srgbClr val="000000"/>
                </a:solidFill>
                <a:latin typeface="Arial"/>
              </a:rPr>
              <a:t>Cost of online service provider downtime</a:t>
            </a:r>
            <a:endParaRPr lang="en-GB" sz="3600" b="0" strike="noStrike" spc="-1">
              <a:latin typeface="Arial"/>
            </a:endParaRPr>
          </a:p>
        </p:txBody>
      </p:sp>
      <p:pic>
        <p:nvPicPr>
          <p:cNvPr id="174" name="Picture 5" descr="A bar graph is labeled as, “Average Cost of Downtime According to MegaPath.” The x-axis is labeled as, “Average Cost of Downtime” and y-axis is labeled as, “Service Provider Uptime.” In x-axis side, the range of average cost of downtime starts from $1, 000,000 to $10,000,000 at an interval of 1, 000,000. In y-axis, service provider uptime range starts from 99.5% (43.92 hours), 99.9% (8.76 hours), 99.95% (4.38 hours) and 99. 99% (.53 hours) till 99.999% (.05 hours). On the top right, two small boxes differentiating All and SMB are represented in grey and black color respectively. The bars are shown horizontally from y-axis reaching parallel to x-axis. For 99.5% on y-axis, grey bar reaches till $9, 315, 432 and black till $549, 000. For 99.9%, grey bar reaches $1, 857,996 and black reaches $109, 500. For 99.95%, grey reaches $928, 998 and black reaches $54, 750. For 99.99%, grey reaches $185, 800 and black reaches $10, 950. For 99.999%, the grey bar reaches $18, 594 and black bar till $1, 096. &#10;"/>
          <p:cNvPicPr/>
          <p:nvPr/>
        </p:nvPicPr>
        <p:blipFill>
          <a:blip r:embed="rId2"/>
          <a:stretch/>
        </p:blipFill>
        <p:spPr>
          <a:xfrm>
            <a:off x="1038960" y="914400"/>
            <a:ext cx="7065000" cy="3838320"/>
          </a:xfrm>
          <a:prstGeom prst="rect">
            <a:avLst/>
          </a:prstGeom>
          <a:ln w="0">
            <a:noFill/>
          </a:ln>
        </p:spPr>
      </p:pic>
      <p:sp>
        <p:nvSpPr>
          <p:cNvPr id="175" name="CustomShape 2"/>
          <p:cNvSpPr/>
          <p:nvPr/>
        </p:nvSpPr>
        <p:spPr>
          <a:xfrm>
            <a:off x="1600200" y="4876920"/>
            <a:ext cx="6171480" cy="5144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rmAutofit/>
          </a:bodyPr>
          <a:lstStyle/>
          <a:p>
            <a:pPr>
              <a:lnSpc>
                <a:spcPct val="100000"/>
              </a:lnSpc>
              <a:spcBef>
                <a:spcPts val="400"/>
              </a:spcBef>
              <a:tabLst>
                <a:tab pos="0" algn="l"/>
              </a:tabLst>
            </a:pPr>
            <a:r>
              <a:rPr lang="en-US" sz="2000" b="0" i="1" strike="noStrike" spc="-1">
                <a:solidFill>
                  <a:srgbClr val="000000"/>
                </a:solidFill>
                <a:latin typeface="Arial"/>
                <a:ea typeface="Verdana"/>
              </a:rPr>
              <a:t>Source: MegaPath. Used with permission.</a:t>
            </a:r>
            <a:endParaRPr lang="en-GB" sz="2000" b="0" strike="noStrike" spc="-1">
              <a:latin typeface="Arial"/>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 name="CustomShape 1"/>
          <p:cNvSpPr/>
          <p:nvPr/>
        </p:nvSpPr>
        <p:spPr>
          <a:xfrm>
            <a:off x="45720" y="27720"/>
            <a:ext cx="9051840" cy="657360"/>
          </a:xfrm>
          <a:prstGeom prst="rect">
            <a:avLst/>
          </a:prstGeom>
          <a:noFill/>
          <a:ln w="936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GB" sz="3600" b="0" strike="noStrike" spc="-1">
                <a:solidFill>
                  <a:srgbClr val="000000"/>
                </a:solidFill>
                <a:latin typeface="Arial"/>
                <a:ea typeface="Verdana"/>
              </a:rPr>
              <a:t>Espionage or Trespass</a:t>
            </a:r>
            <a:endParaRPr lang="en-GB" sz="3600" b="0" strike="noStrike" spc="-1">
              <a:latin typeface="Arial"/>
            </a:endParaRPr>
          </a:p>
        </p:txBody>
      </p:sp>
      <p:sp>
        <p:nvSpPr>
          <p:cNvPr id="177" name="CustomShape 2"/>
          <p:cNvSpPr/>
          <p:nvPr/>
        </p:nvSpPr>
        <p:spPr>
          <a:xfrm>
            <a:off x="76320" y="838080"/>
            <a:ext cx="8762400" cy="48301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rmAutofit/>
          </a:bodyPr>
          <a:lstStyle/>
          <a:p>
            <a:pPr marL="343080" indent="-342360" algn="just">
              <a:lnSpc>
                <a:spcPct val="100000"/>
              </a:lnSpc>
              <a:spcBef>
                <a:spcPts val="601"/>
              </a:spcBef>
              <a:buClr>
                <a:srgbClr val="364162"/>
              </a:buClr>
              <a:buFont typeface="Arial"/>
              <a:buChar char="•"/>
            </a:pPr>
            <a:r>
              <a:rPr lang="en-GB" sz="2600" b="0" strike="noStrike" spc="-1">
                <a:solidFill>
                  <a:srgbClr val="000000"/>
                </a:solidFill>
                <a:latin typeface="Arial"/>
                <a:ea typeface="Verdana"/>
              </a:rPr>
              <a:t>Access of protected information by unauthorized individuals</a:t>
            </a:r>
            <a:endParaRPr lang="en-GB" sz="2600" b="0" strike="noStrike" spc="-1">
              <a:latin typeface="Arial"/>
            </a:endParaRPr>
          </a:p>
          <a:p>
            <a:pPr marL="343080" indent="-342360" algn="just">
              <a:lnSpc>
                <a:spcPct val="100000"/>
              </a:lnSpc>
              <a:spcBef>
                <a:spcPts val="601"/>
              </a:spcBef>
              <a:buClr>
                <a:srgbClr val="364162"/>
              </a:buClr>
              <a:buFont typeface="Arial"/>
              <a:buChar char="•"/>
            </a:pPr>
            <a:r>
              <a:rPr lang="en-GB" sz="2600" b="0" strike="noStrike" spc="-1">
                <a:solidFill>
                  <a:srgbClr val="000000"/>
                </a:solidFill>
                <a:latin typeface="Arial"/>
                <a:ea typeface="Verdana"/>
              </a:rPr>
              <a:t>Competitive intelligence (legal) versus industrial </a:t>
            </a:r>
            <a:br/>
            <a:r>
              <a:rPr lang="en-GB" sz="2600" b="0" strike="noStrike" spc="-1">
                <a:solidFill>
                  <a:srgbClr val="000000"/>
                </a:solidFill>
                <a:latin typeface="Arial"/>
                <a:ea typeface="Verdana"/>
              </a:rPr>
              <a:t>espionage (illegal)‏</a:t>
            </a:r>
            <a:endParaRPr lang="en-GB" sz="2600" b="0" strike="noStrike" spc="-1">
              <a:latin typeface="Arial"/>
            </a:endParaRPr>
          </a:p>
          <a:p>
            <a:pPr marL="343080" indent="-342360" algn="just">
              <a:lnSpc>
                <a:spcPct val="100000"/>
              </a:lnSpc>
              <a:spcBef>
                <a:spcPts val="601"/>
              </a:spcBef>
              <a:buClr>
                <a:srgbClr val="364162"/>
              </a:buClr>
              <a:buFont typeface="Arial"/>
              <a:buChar char="•"/>
            </a:pPr>
            <a:r>
              <a:rPr lang="en-GB" sz="2600" b="0" strike="noStrike" spc="-1">
                <a:solidFill>
                  <a:srgbClr val="000000"/>
                </a:solidFill>
                <a:latin typeface="Arial"/>
                <a:ea typeface="Verdana"/>
              </a:rPr>
              <a:t>Shoulder surfing can occur anywhere a person accesses confidential information</a:t>
            </a:r>
            <a:endParaRPr lang="en-GB" sz="2600" b="0" strike="noStrike" spc="-1">
              <a:latin typeface="Arial"/>
            </a:endParaRPr>
          </a:p>
          <a:p>
            <a:pPr marL="343080" indent="-342360" algn="just">
              <a:lnSpc>
                <a:spcPct val="100000"/>
              </a:lnSpc>
              <a:spcBef>
                <a:spcPts val="601"/>
              </a:spcBef>
              <a:buClr>
                <a:srgbClr val="364162"/>
              </a:buClr>
              <a:buFont typeface="Arial"/>
              <a:buChar char="•"/>
            </a:pPr>
            <a:r>
              <a:rPr lang="en-GB" sz="2600" b="0" strike="noStrike" spc="-1">
                <a:solidFill>
                  <a:srgbClr val="000000"/>
                </a:solidFill>
                <a:latin typeface="Arial"/>
                <a:ea typeface="Verdana"/>
              </a:rPr>
              <a:t>Controls let trespassers know they are encroaching on organization’s cyberspace</a:t>
            </a:r>
            <a:endParaRPr lang="en-GB" sz="2600" b="0" strike="noStrike" spc="-1">
              <a:latin typeface="Arial"/>
            </a:endParaRPr>
          </a:p>
          <a:p>
            <a:pPr marL="343080" indent="-342360" algn="just">
              <a:lnSpc>
                <a:spcPct val="100000"/>
              </a:lnSpc>
              <a:spcBef>
                <a:spcPts val="601"/>
              </a:spcBef>
              <a:buClr>
                <a:srgbClr val="364162"/>
              </a:buClr>
              <a:buFont typeface="Arial"/>
              <a:buChar char="•"/>
            </a:pPr>
            <a:r>
              <a:rPr lang="en-GB" sz="2600" b="0" strike="noStrike" spc="-1">
                <a:solidFill>
                  <a:srgbClr val="000000"/>
                </a:solidFill>
                <a:latin typeface="Arial"/>
                <a:ea typeface="Verdana"/>
              </a:rPr>
              <a:t>Hackers use skill, guile, or fraud to bypass controls protecting others’ </a:t>
            </a:r>
            <a:endParaRPr lang="en-GB" sz="2600" b="0" strike="noStrike" spc="-1">
              <a:latin typeface="Arial"/>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17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17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fill="hold" nodeType="clickEffect">
                                  <p:stCondLst>
                                    <p:cond delay="0"/>
                                  </p:stCondLst>
                                  <p:childTnLst>
                                    <p:set>
                                      <p:cBhvr>
                                        <p:cTn id="14" dur="1" fill="hold">
                                          <p:stCondLst>
                                            <p:cond delay="0"/>
                                          </p:stCondLst>
                                        </p:cTn>
                                        <p:tgtEl>
                                          <p:spTgt spid="17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fill="hold" nodeType="clickEffect">
                                  <p:stCondLst>
                                    <p:cond delay="0"/>
                                  </p:stCondLst>
                                  <p:childTnLst>
                                    <p:set>
                                      <p:cBhvr>
                                        <p:cTn id="18" dur="1" fill="hold">
                                          <p:stCondLst>
                                            <p:cond delay="0"/>
                                          </p:stCondLst>
                                        </p:cTn>
                                        <p:tgtEl>
                                          <p:spTgt spid="17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fill="hold" nodeType="clickEffect">
                                  <p:stCondLst>
                                    <p:cond delay="0"/>
                                  </p:stCondLst>
                                  <p:childTnLst>
                                    <p:set>
                                      <p:cBhvr>
                                        <p:cTn id="22" dur="1" fill="hold">
                                          <p:stCondLst>
                                            <p:cond delay="0"/>
                                          </p:stCondLst>
                                        </p:cTn>
                                        <p:tgtEl>
                                          <p:spTgt spid="17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78" name="CustomShape 1"/>
          <p:cNvSpPr/>
          <p:nvPr/>
        </p:nvSpPr>
        <p:spPr>
          <a:xfrm>
            <a:off x="45720" y="27720"/>
            <a:ext cx="9051840" cy="1038240"/>
          </a:xfrm>
          <a:prstGeom prst="rect">
            <a:avLst/>
          </a:prstGeom>
          <a:noFill/>
          <a:ln w="936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GB" sz="3600" b="0" strike="noStrike" spc="-1">
                <a:solidFill>
                  <a:srgbClr val="000000"/>
                </a:solidFill>
                <a:latin typeface="Arial"/>
                <a:ea typeface="Verdana"/>
              </a:rPr>
              <a:t>Espionage or Trespass (2 of 3)</a:t>
            </a:r>
            <a:endParaRPr lang="en-GB" sz="3600" b="0" strike="noStrike" spc="-1">
              <a:latin typeface="Arial"/>
            </a:endParaRPr>
          </a:p>
        </p:txBody>
      </p:sp>
      <p:sp>
        <p:nvSpPr>
          <p:cNvPr id="179" name="CustomShape 2"/>
          <p:cNvSpPr/>
          <p:nvPr/>
        </p:nvSpPr>
        <p:spPr>
          <a:xfrm>
            <a:off x="228600" y="1295280"/>
            <a:ext cx="8762400" cy="42663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rmAutofit/>
          </a:bodyPr>
          <a:lstStyle/>
          <a:p>
            <a:pPr marL="343080" indent="-342360" algn="just">
              <a:lnSpc>
                <a:spcPct val="100000"/>
              </a:lnSpc>
              <a:spcBef>
                <a:spcPts val="601"/>
              </a:spcBef>
              <a:buClr>
                <a:srgbClr val="364162"/>
              </a:buClr>
              <a:buFont typeface="Arial"/>
              <a:buChar char="•"/>
            </a:pPr>
            <a:r>
              <a:rPr lang="en-GB" sz="2600" b="0" strike="noStrike" spc="-1">
                <a:solidFill>
                  <a:srgbClr val="000000"/>
                </a:solidFill>
                <a:latin typeface="Arial"/>
                <a:ea typeface="Verdana"/>
              </a:rPr>
              <a:t>Expert hackers</a:t>
            </a:r>
            <a:endParaRPr lang="en-GB" sz="2600" b="0" strike="noStrike" spc="-1">
              <a:latin typeface="Arial"/>
            </a:endParaRPr>
          </a:p>
          <a:p>
            <a:pPr marL="743040" lvl="1" indent="-285120" algn="just">
              <a:lnSpc>
                <a:spcPct val="100000"/>
              </a:lnSpc>
              <a:spcBef>
                <a:spcPts val="601"/>
              </a:spcBef>
              <a:buClr>
                <a:srgbClr val="364162"/>
              </a:buClr>
              <a:buFont typeface="Arial"/>
              <a:buChar char="–"/>
            </a:pPr>
            <a:r>
              <a:rPr lang="en-GB" sz="2400" b="0" strike="noStrike" spc="-1">
                <a:solidFill>
                  <a:srgbClr val="000000"/>
                </a:solidFill>
                <a:latin typeface="Arial"/>
                <a:ea typeface="Verdana"/>
              </a:rPr>
              <a:t>Develop software scripts and program exploits</a:t>
            </a:r>
            <a:endParaRPr lang="en-GB" sz="2400" b="0" strike="noStrike" spc="-1">
              <a:latin typeface="Arial"/>
            </a:endParaRPr>
          </a:p>
          <a:p>
            <a:pPr marL="743040" lvl="1" indent="-285120" algn="just">
              <a:lnSpc>
                <a:spcPct val="100000"/>
              </a:lnSpc>
              <a:spcBef>
                <a:spcPts val="601"/>
              </a:spcBef>
              <a:buClr>
                <a:srgbClr val="364162"/>
              </a:buClr>
              <a:buFont typeface="Arial"/>
              <a:buChar char="–"/>
            </a:pPr>
            <a:r>
              <a:rPr lang="en-GB" sz="2400" b="0" strike="noStrike" spc="-1">
                <a:solidFill>
                  <a:srgbClr val="000000"/>
                </a:solidFill>
                <a:latin typeface="Arial"/>
                <a:ea typeface="Verdana"/>
              </a:rPr>
              <a:t>Usually a master of many skills</a:t>
            </a:r>
            <a:endParaRPr lang="en-GB" sz="2400" b="0" strike="noStrike" spc="-1">
              <a:latin typeface="Arial"/>
            </a:endParaRPr>
          </a:p>
          <a:p>
            <a:pPr marL="743040" lvl="1" indent="-285120" algn="just">
              <a:lnSpc>
                <a:spcPct val="100000"/>
              </a:lnSpc>
              <a:spcBef>
                <a:spcPts val="601"/>
              </a:spcBef>
              <a:buClr>
                <a:srgbClr val="364162"/>
              </a:buClr>
              <a:buFont typeface="Arial"/>
              <a:buChar char="–"/>
            </a:pPr>
            <a:r>
              <a:rPr lang="en-GB" sz="2400" b="0" strike="noStrike" spc="-1">
                <a:solidFill>
                  <a:srgbClr val="000000"/>
                </a:solidFill>
                <a:latin typeface="Arial"/>
                <a:ea typeface="Verdana"/>
              </a:rPr>
              <a:t>Will often create attack software and share with others</a:t>
            </a:r>
            <a:endParaRPr lang="en-GB" sz="2400" b="0" strike="noStrike" spc="-1">
              <a:latin typeface="Arial"/>
            </a:endParaRPr>
          </a:p>
          <a:p>
            <a:pPr marL="343080" indent="-342360" algn="just">
              <a:lnSpc>
                <a:spcPct val="100000"/>
              </a:lnSpc>
              <a:spcBef>
                <a:spcPts val="601"/>
              </a:spcBef>
              <a:buClr>
                <a:srgbClr val="364162"/>
              </a:buClr>
              <a:buFont typeface="Arial"/>
              <a:buChar char="•"/>
            </a:pPr>
            <a:r>
              <a:rPr lang="en-GB" sz="2600" b="0" strike="noStrike" spc="-1">
                <a:solidFill>
                  <a:srgbClr val="000000"/>
                </a:solidFill>
                <a:latin typeface="Arial"/>
                <a:ea typeface="Verdana"/>
              </a:rPr>
              <a:t>Unskilled hackers</a:t>
            </a:r>
            <a:endParaRPr lang="en-GB" sz="2600" b="0" strike="noStrike" spc="-1">
              <a:latin typeface="Arial"/>
            </a:endParaRPr>
          </a:p>
          <a:p>
            <a:pPr marL="743040" lvl="1" indent="-285120" algn="just">
              <a:lnSpc>
                <a:spcPct val="100000"/>
              </a:lnSpc>
              <a:spcBef>
                <a:spcPts val="601"/>
              </a:spcBef>
              <a:buClr>
                <a:srgbClr val="364162"/>
              </a:buClr>
              <a:buFont typeface="Arial"/>
              <a:buChar char="–"/>
            </a:pPr>
            <a:r>
              <a:rPr lang="en-GB" sz="2400" b="0" strike="noStrike" spc="-1">
                <a:solidFill>
                  <a:srgbClr val="000000"/>
                </a:solidFill>
                <a:latin typeface="Arial"/>
                <a:ea typeface="Verdana"/>
              </a:rPr>
              <a:t>Many more unskilled hackers than expert hackers</a:t>
            </a:r>
            <a:endParaRPr lang="en-GB" sz="2400" b="0" strike="noStrike" spc="-1">
              <a:latin typeface="Arial"/>
            </a:endParaRPr>
          </a:p>
          <a:p>
            <a:pPr marL="743040" lvl="1" indent="-285120" algn="just">
              <a:lnSpc>
                <a:spcPct val="100000"/>
              </a:lnSpc>
              <a:spcBef>
                <a:spcPts val="601"/>
              </a:spcBef>
              <a:buClr>
                <a:srgbClr val="364162"/>
              </a:buClr>
              <a:buFont typeface="Arial"/>
              <a:buChar char="–"/>
            </a:pPr>
            <a:r>
              <a:rPr lang="en-GB" sz="2400" b="0" strike="noStrike" spc="-1">
                <a:solidFill>
                  <a:srgbClr val="000000"/>
                </a:solidFill>
                <a:latin typeface="Arial"/>
                <a:ea typeface="Verdana"/>
              </a:rPr>
              <a:t>Use expertly written software to exploit a system</a:t>
            </a:r>
            <a:endParaRPr lang="en-GB" sz="2400" b="0" strike="noStrike" spc="-1">
              <a:latin typeface="Arial"/>
            </a:endParaRPr>
          </a:p>
          <a:p>
            <a:pPr marL="743040" lvl="1" indent="-285120" algn="just">
              <a:lnSpc>
                <a:spcPct val="100000"/>
              </a:lnSpc>
              <a:spcBef>
                <a:spcPts val="601"/>
              </a:spcBef>
              <a:buClr>
                <a:srgbClr val="364162"/>
              </a:buClr>
              <a:buFont typeface="Arial"/>
              <a:buChar char="–"/>
            </a:pPr>
            <a:r>
              <a:rPr lang="en-GB" sz="2400" b="0" strike="noStrike" spc="-1">
                <a:solidFill>
                  <a:srgbClr val="000000"/>
                </a:solidFill>
                <a:latin typeface="Arial"/>
                <a:ea typeface="Verdana"/>
              </a:rPr>
              <a:t>Do not usually fully understand the systems they hack</a:t>
            </a:r>
            <a:endParaRPr lang="en-GB" sz="2400" b="0" strike="noStrike" spc="-1">
              <a:latin typeface="Arial"/>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80" name="CustomShape 1"/>
          <p:cNvSpPr/>
          <p:nvPr/>
        </p:nvSpPr>
        <p:spPr>
          <a:xfrm>
            <a:off x="45720" y="27720"/>
            <a:ext cx="9051840" cy="581040"/>
          </a:xfrm>
          <a:prstGeom prst="rect">
            <a:avLst/>
          </a:prstGeom>
          <a:noFill/>
          <a:ln w="9360">
            <a:noFill/>
          </a:ln>
        </p:spPr>
        <p:style>
          <a:lnRef idx="0">
            <a:scrgbClr r="0" g="0" b="0"/>
          </a:lnRef>
          <a:fillRef idx="0">
            <a:scrgbClr r="0" g="0" b="0"/>
          </a:fillRef>
          <a:effectRef idx="0">
            <a:scrgbClr r="0" g="0" b="0"/>
          </a:effectRef>
          <a:fontRef idx="minor"/>
        </p:style>
        <p:txBody>
          <a:bodyPr lIns="90000" tIns="45000" rIns="90000" bIns="45000" anchor="ctr">
            <a:normAutofit fontScale="93000" lnSpcReduction="10000"/>
          </a:bodyPr>
          <a:lstStyle/>
          <a:p>
            <a:pPr algn="ctr">
              <a:lnSpc>
                <a:spcPct val="100000"/>
              </a:lnSpc>
            </a:pPr>
            <a:r>
              <a:rPr lang="en-GB" sz="3600" b="0" strike="noStrike" spc="-1">
                <a:solidFill>
                  <a:srgbClr val="000000"/>
                </a:solidFill>
                <a:latin typeface="Arial"/>
                <a:ea typeface="Verdana"/>
              </a:rPr>
              <a:t>Espionage or Trespass (3 of 3)</a:t>
            </a:r>
            <a:endParaRPr lang="en-GB" sz="3600" b="0" strike="noStrike" spc="-1">
              <a:latin typeface="Arial"/>
            </a:endParaRPr>
          </a:p>
        </p:txBody>
      </p:sp>
      <p:sp>
        <p:nvSpPr>
          <p:cNvPr id="181" name="CustomShape 2"/>
          <p:cNvSpPr/>
          <p:nvPr/>
        </p:nvSpPr>
        <p:spPr>
          <a:xfrm>
            <a:off x="335160" y="762120"/>
            <a:ext cx="8762400" cy="48301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rmAutofit/>
          </a:bodyPr>
          <a:lstStyle/>
          <a:p>
            <a:pPr marL="343080" indent="-342360" algn="just">
              <a:lnSpc>
                <a:spcPct val="100000"/>
              </a:lnSpc>
              <a:spcBef>
                <a:spcPts val="601"/>
              </a:spcBef>
              <a:buClr>
                <a:srgbClr val="364162"/>
              </a:buClr>
              <a:buFont typeface="Arial"/>
              <a:buChar char="•"/>
            </a:pPr>
            <a:r>
              <a:rPr lang="en-GB" sz="2600" b="0" strike="noStrike" spc="-1">
                <a:solidFill>
                  <a:srgbClr val="000000"/>
                </a:solidFill>
                <a:latin typeface="Arial"/>
                <a:ea typeface="Verdana"/>
              </a:rPr>
              <a:t>Other terms for system rule breakers:</a:t>
            </a:r>
            <a:endParaRPr lang="en-GB" sz="2600" b="0" strike="noStrike" spc="-1">
              <a:latin typeface="Arial"/>
            </a:endParaRPr>
          </a:p>
          <a:p>
            <a:pPr marL="743040" lvl="1" indent="-285120" algn="just">
              <a:lnSpc>
                <a:spcPct val="100000"/>
              </a:lnSpc>
              <a:spcBef>
                <a:spcPts val="601"/>
              </a:spcBef>
              <a:buClr>
                <a:srgbClr val="364162"/>
              </a:buClr>
              <a:buFont typeface="Arial"/>
              <a:buChar char="–"/>
            </a:pPr>
            <a:r>
              <a:rPr lang="en-GB" sz="2400" b="0" strike="noStrike" spc="-1">
                <a:solidFill>
                  <a:srgbClr val="000000"/>
                </a:solidFill>
                <a:latin typeface="Arial"/>
                <a:ea typeface="Verdana"/>
              </a:rPr>
              <a:t>Cracker: “cracks” or removes software protection designed to prevent unauthorized duplication</a:t>
            </a:r>
            <a:endParaRPr lang="en-GB" sz="2400" b="0" strike="noStrike" spc="-1">
              <a:latin typeface="Arial"/>
            </a:endParaRPr>
          </a:p>
          <a:p>
            <a:pPr marL="743040" lvl="1" indent="-285120" algn="just">
              <a:lnSpc>
                <a:spcPct val="100000"/>
              </a:lnSpc>
              <a:spcBef>
                <a:spcPts val="601"/>
              </a:spcBef>
              <a:buClr>
                <a:srgbClr val="364162"/>
              </a:buClr>
              <a:buFont typeface="Arial"/>
              <a:buChar char="–"/>
            </a:pPr>
            <a:r>
              <a:rPr lang="en-GB" sz="2400" b="0" strike="noStrike" spc="-1">
                <a:solidFill>
                  <a:srgbClr val="000000"/>
                </a:solidFill>
                <a:latin typeface="Arial"/>
                <a:ea typeface="Verdana"/>
              </a:rPr>
              <a:t>Phreaker: hacks the public telephone system to make free calls or disrupt services</a:t>
            </a:r>
            <a:endParaRPr lang="en-GB" sz="2400" b="0" strike="noStrike" spc="-1">
              <a:latin typeface="Arial"/>
            </a:endParaRPr>
          </a:p>
          <a:p>
            <a:pPr marL="343080" indent="-342360" algn="just">
              <a:lnSpc>
                <a:spcPct val="100000"/>
              </a:lnSpc>
              <a:spcBef>
                <a:spcPts val="601"/>
              </a:spcBef>
              <a:buClr>
                <a:srgbClr val="364162"/>
              </a:buClr>
              <a:buFont typeface="Arial"/>
              <a:buChar char="•"/>
            </a:pPr>
            <a:r>
              <a:rPr lang="en-GB" sz="2600" b="0" strike="noStrike" spc="-1">
                <a:solidFill>
                  <a:srgbClr val="000000"/>
                </a:solidFill>
                <a:latin typeface="Arial"/>
                <a:ea typeface="Verdana"/>
              </a:rPr>
              <a:t>Password attacks</a:t>
            </a:r>
            <a:endParaRPr lang="en-GB" sz="2600" b="0" strike="noStrike" spc="-1">
              <a:latin typeface="Arial"/>
            </a:endParaRPr>
          </a:p>
          <a:p>
            <a:pPr marL="743040" lvl="1" indent="-285120" algn="just">
              <a:lnSpc>
                <a:spcPct val="100000"/>
              </a:lnSpc>
              <a:spcBef>
                <a:spcPts val="601"/>
              </a:spcBef>
              <a:buClr>
                <a:srgbClr val="364162"/>
              </a:buClr>
              <a:buFont typeface="Arial"/>
              <a:buChar char="–"/>
            </a:pPr>
            <a:r>
              <a:rPr lang="en-GB" sz="2400" b="0" strike="noStrike" spc="-1">
                <a:solidFill>
                  <a:srgbClr val="000000"/>
                </a:solidFill>
                <a:latin typeface="Arial"/>
                <a:ea typeface="Verdana"/>
              </a:rPr>
              <a:t>Cracking </a:t>
            </a:r>
            <a:endParaRPr lang="en-GB" sz="2400" b="0" strike="noStrike" spc="-1">
              <a:latin typeface="Arial"/>
            </a:endParaRPr>
          </a:p>
          <a:p>
            <a:pPr marL="743040" lvl="1" indent="-285120" algn="just">
              <a:lnSpc>
                <a:spcPct val="100000"/>
              </a:lnSpc>
              <a:spcBef>
                <a:spcPts val="601"/>
              </a:spcBef>
              <a:buClr>
                <a:srgbClr val="364162"/>
              </a:buClr>
              <a:buFont typeface="Arial"/>
              <a:buChar char="–"/>
            </a:pPr>
            <a:r>
              <a:rPr lang="en-GB" sz="2400" b="0" strike="noStrike" spc="-1">
                <a:solidFill>
                  <a:srgbClr val="000000"/>
                </a:solidFill>
                <a:latin typeface="Arial"/>
                <a:ea typeface="Verdana"/>
              </a:rPr>
              <a:t>Brute force</a:t>
            </a:r>
            <a:endParaRPr lang="en-GB" sz="2400" b="0" strike="noStrike" spc="-1">
              <a:latin typeface="Arial"/>
            </a:endParaRPr>
          </a:p>
          <a:p>
            <a:pPr marL="743040" lvl="1" indent="-285120" algn="just">
              <a:lnSpc>
                <a:spcPct val="100000"/>
              </a:lnSpc>
              <a:spcBef>
                <a:spcPts val="601"/>
              </a:spcBef>
              <a:buClr>
                <a:srgbClr val="364162"/>
              </a:buClr>
              <a:buFont typeface="Arial"/>
              <a:buChar char="–"/>
            </a:pPr>
            <a:r>
              <a:rPr lang="en-GB" sz="2400" b="0" strike="noStrike" spc="-1">
                <a:solidFill>
                  <a:srgbClr val="000000"/>
                </a:solidFill>
                <a:latin typeface="Arial"/>
                <a:ea typeface="Verdana"/>
              </a:rPr>
              <a:t>Dictionary</a:t>
            </a:r>
            <a:endParaRPr lang="en-GB" sz="2400" b="0" strike="noStrike" spc="-1">
              <a:latin typeface="Arial"/>
            </a:endParaRPr>
          </a:p>
          <a:p>
            <a:pPr marL="743040" lvl="1" indent="-285120" algn="just">
              <a:lnSpc>
                <a:spcPct val="100000"/>
              </a:lnSpc>
              <a:spcBef>
                <a:spcPts val="601"/>
              </a:spcBef>
              <a:buClr>
                <a:srgbClr val="364162"/>
              </a:buClr>
              <a:buFont typeface="Arial"/>
              <a:buChar char="–"/>
            </a:pPr>
            <a:r>
              <a:rPr lang="en-GB" sz="2400" b="0" strike="noStrike" spc="-1">
                <a:solidFill>
                  <a:srgbClr val="000000"/>
                </a:solidFill>
                <a:latin typeface="Arial"/>
                <a:ea typeface="Verdana"/>
              </a:rPr>
              <a:t>Rainbow tables </a:t>
            </a:r>
            <a:endParaRPr lang="en-GB" sz="2400" b="0" strike="noStrike" spc="-1">
              <a:latin typeface="Arial"/>
            </a:endParaRPr>
          </a:p>
          <a:p>
            <a:pPr marL="743040" lvl="1" indent="-285120" algn="just">
              <a:lnSpc>
                <a:spcPct val="100000"/>
              </a:lnSpc>
              <a:spcBef>
                <a:spcPts val="601"/>
              </a:spcBef>
              <a:buClr>
                <a:srgbClr val="364162"/>
              </a:buClr>
              <a:buFont typeface="Arial"/>
              <a:buChar char="–"/>
            </a:pPr>
            <a:r>
              <a:rPr lang="en-GB" sz="2400" b="0" strike="noStrike" spc="-1">
                <a:solidFill>
                  <a:srgbClr val="000000"/>
                </a:solidFill>
                <a:latin typeface="Arial"/>
                <a:ea typeface="Verdana"/>
              </a:rPr>
              <a:t>Social engineering</a:t>
            </a:r>
            <a:endParaRPr lang="en-GB" sz="2400" b="0" strike="noStrike" spc="-1">
              <a:latin typeface="Arial"/>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82" name="CustomShape 1"/>
          <p:cNvSpPr/>
          <p:nvPr/>
        </p:nvSpPr>
        <p:spPr>
          <a:xfrm>
            <a:off x="0" y="33480"/>
            <a:ext cx="9143280" cy="456480"/>
          </a:xfrm>
          <a:prstGeom prst="rect">
            <a:avLst/>
          </a:prstGeom>
          <a:noFill/>
          <a:ln w="936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tabLst>
                <a:tab pos="0" algn="l"/>
              </a:tabLst>
            </a:pPr>
            <a:r>
              <a:rPr lang="en-US" sz="3600" b="0" strike="noStrike" spc="-1">
                <a:solidFill>
                  <a:srgbClr val="000000"/>
                </a:solidFill>
                <a:latin typeface="Arial"/>
              </a:rPr>
              <a:t>Shoulder surfing</a:t>
            </a:r>
            <a:endParaRPr lang="en-GB" sz="3600" b="0" strike="noStrike" spc="-1">
              <a:latin typeface="Arial"/>
            </a:endParaRPr>
          </a:p>
        </p:txBody>
      </p:sp>
      <p:pic>
        <p:nvPicPr>
          <p:cNvPr id="183" name="Picture 2" descr="A photo shows a man sitting in front of a computer and another man standing behind and watching him.&#10;"/>
          <p:cNvPicPr/>
          <p:nvPr/>
        </p:nvPicPr>
        <p:blipFill>
          <a:blip r:embed="rId2"/>
          <a:stretch/>
        </p:blipFill>
        <p:spPr>
          <a:xfrm>
            <a:off x="2543400" y="609480"/>
            <a:ext cx="4056120" cy="4667040"/>
          </a:xfrm>
          <a:prstGeom prst="rect">
            <a:avLst/>
          </a:prstGeom>
          <a:ln w="0">
            <a:noFill/>
          </a:ln>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84" name="CustomShape 1"/>
          <p:cNvSpPr/>
          <p:nvPr/>
        </p:nvSpPr>
        <p:spPr>
          <a:xfrm>
            <a:off x="0" y="6120"/>
            <a:ext cx="9143280" cy="532800"/>
          </a:xfrm>
          <a:prstGeom prst="rect">
            <a:avLst/>
          </a:prstGeom>
          <a:noFill/>
          <a:ln w="936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tabLst>
                <a:tab pos="0" algn="l"/>
              </a:tabLst>
            </a:pPr>
            <a:r>
              <a:rPr lang="en-US" sz="3600" b="0" strike="noStrike" spc="-1">
                <a:solidFill>
                  <a:srgbClr val="000000"/>
                </a:solidFill>
                <a:latin typeface="Arial"/>
              </a:rPr>
              <a:t>Contemporary hacker profile</a:t>
            </a:r>
            <a:endParaRPr lang="en-GB" sz="3600" b="0" strike="noStrike" spc="-1">
              <a:latin typeface="Arial"/>
            </a:endParaRPr>
          </a:p>
        </p:txBody>
      </p:sp>
      <p:pic>
        <p:nvPicPr>
          <p:cNvPr id="185" name="Picture 2" descr="An illustration shows the poster labeled as, “WANTED BY THE FBI.” Below it, is the text that reads as, “Breaking into computer systems, Theft of confidential information, Disclosure of stolen confidential information, Hijacking victims’ e-mail accounts, and Defacing internet websites.” The bold text given above the photo reads as, “IMA HACKER.” A black color provision for photo with a white color question mark on the face is shown. Below the image, the text reads as, “No photograph available.” The text below it reads as, “Aliases: “Lost” “All your PC are belong to me” “Cyber-Merlin.” Below it the heading reads as, “DESCRIPTION.” Below it, there are four columns, the first column reads as, “Date(s) of birth used: place of birth: height: weight: NCIC: and Occupation: The second column reads as, “unknown” except which NCIC reads as, “A1234566789.” The third column reads as, “Hair: Eyes: Sex: Race: and nationality:” The fourth column reads fully as, “unknown.” The next topic is Scars and Marks: which is given as unknown. Below it is the “Remarks: Individual may be age 12-60, male or female, unknown background, with varying technological skill levels; may be internal or external to the organization.” The last text reads as, “CAUTION.”&#10;"/>
          <p:cNvPicPr/>
          <p:nvPr/>
        </p:nvPicPr>
        <p:blipFill>
          <a:blip r:embed="rId2"/>
          <a:stretch/>
        </p:blipFill>
        <p:spPr>
          <a:xfrm>
            <a:off x="2743200" y="685800"/>
            <a:ext cx="3883320" cy="4644000"/>
          </a:xfrm>
          <a:prstGeom prst="rect">
            <a:avLst/>
          </a:prstGeom>
          <a:ln w="0">
            <a:noFill/>
          </a:ln>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86" name="CustomShape 1"/>
          <p:cNvSpPr/>
          <p:nvPr/>
        </p:nvSpPr>
        <p:spPr>
          <a:xfrm>
            <a:off x="0" y="152280"/>
            <a:ext cx="9143280" cy="456480"/>
          </a:xfrm>
          <a:prstGeom prst="rect">
            <a:avLst/>
          </a:prstGeom>
          <a:noFill/>
          <a:ln w="936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US" sz="3600" b="0" strike="noStrike" spc="-1">
                <a:solidFill>
                  <a:srgbClr val="000000"/>
                </a:solidFill>
                <a:latin typeface="Arial"/>
              </a:rPr>
              <a:t>Password Power (1 of 2)</a:t>
            </a:r>
            <a:endParaRPr lang="en-GB" sz="3600" b="0" strike="noStrike" spc="-1">
              <a:latin typeface="Arial"/>
            </a:endParaRPr>
          </a:p>
        </p:txBody>
      </p:sp>
      <p:sp>
        <p:nvSpPr>
          <p:cNvPr id="187" name="CustomShape 2"/>
          <p:cNvSpPr/>
          <p:nvPr/>
        </p:nvSpPr>
        <p:spPr>
          <a:xfrm>
            <a:off x="152280" y="838080"/>
            <a:ext cx="8858880" cy="532800"/>
          </a:xfrm>
          <a:prstGeom prst="rect">
            <a:avLst/>
          </a:prstGeom>
          <a:solidFill>
            <a:srgbClr val="364162"/>
          </a:solid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a:lnSpc>
                <a:spcPct val="100000"/>
              </a:lnSpc>
              <a:spcBef>
                <a:spcPts val="320"/>
              </a:spcBef>
              <a:tabLst>
                <a:tab pos="0" algn="l"/>
              </a:tabLst>
            </a:pPr>
            <a:r>
              <a:rPr lang="en-US" sz="1600" b="1" strike="noStrike" spc="-1">
                <a:solidFill>
                  <a:srgbClr val="FFFFFF"/>
                </a:solidFill>
                <a:latin typeface="Arial"/>
                <a:ea typeface="Verdana"/>
              </a:rPr>
              <a:t>Case-Insensitive Passwords Using a Standards Alphabet Set (No Numbers or Special Characters)</a:t>
            </a:r>
            <a:endParaRPr lang="en-GB" sz="1600" b="0" strike="noStrike" spc="-1">
              <a:latin typeface="Arial"/>
            </a:endParaRPr>
          </a:p>
        </p:txBody>
      </p:sp>
      <p:graphicFrame>
        <p:nvGraphicFramePr>
          <p:cNvPr id="188" name="Table 3"/>
          <p:cNvGraphicFramePr/>
          <p:nvPr/>
        </p:nvGraphicFramePr>
        <p:xfrm>
          <a:off x="162720" y="1371600"/>
          <a:ext cx="8838360" cy="3828240"/>
        </p:xfrm>
        <a:graphic>
          <a:graphicData uri="http://schemas.openxmlformats.org/drawingml/2006/table">
            <a:tbl>
              <a:tblPr/>
              <a:tblGrid>
                <a:gridCol w="1958400">
                  <a:extLst>
                    <a:ext uri="{9D8B030D-6E8A-4147-A177-3AD203B41FA5}">
                      <a16:colId xmlns:a16="http://schemas.microsoft.com/office/drawing/2014/main" val="20000"/>
                    </a:ext>
                  </a:extLst>
                </a:gridCol>
                <a:gridCol w="4190760">
                  <a:extLst>
                    <a:ext uri="{9D8B030D-6E8A-4147-A177-3AD203B41FA5}">
                      <a16:colId xmlns:a16="http://schemas.microsoft.com/office/drawing/2014/main" val="20001"/>
                    </a:ext>
                  </a:extLst>
                </a:gridCol>
                <a:gridCol w="2689560">
                  <a:extLst>
                    <a:ext uri="{9D8B030D-6E8A-4147-A177-3AD203B41FA5}">
                      <a16:colId xmlns:a16="http://schemas.microsoft.com/office/drawing/2014/main" val="20002"/>
                    </a:ext>
                  </a:extLst>
                </a:gridCol>
              </a:tblGrid>
              <a:tr h="491400">
                <a:tc>
                  <a:txBody>
                    <a:bodyPr/>
                    <a:lstStyle/>
                    <a:p>
                      <a:pPr>
                        <a:lnSpc>
                          <a:spcPct val="100000"/>
                        </a:lnSpc>
                      </a:pPr>
                      <a:r>
                        <a:rPr lang="en-US" sz="1400" b="1" strike="noStrike" spc="-1">
                          <a:solidFill>
                            <a:srgbClr val="FFFFFF"/>
                          </a:solidFill>
                          <a:latin typeface="Arial"/>
                        </a:rPr>
                        <a:t>Password Length</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lstStyle/>
                    <a:p>
                      <a:pPr>
                        <a:lnSpc>
                          <a:spcPct val="100000"/>
                        </a:lnSpc>
                      </a:pPr>
                      <a:r>
                        <a:rPr lang="en-US" sz="1400" b="1" strike="noStrike" spc="-1">
                          <a:solidFill>
                            <a:srgbClr val="FFFFFF"/>
                          </a:solidFill>
                          <a:latin typeface="Arial"/>
                        </a:rPr>
                        <a:t>Odd of cracking: 1 in (Based on Numbers of Characters ^ Password length):</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lstStyle/>
                    <a:p>
                      <a:pPr>
                        <a:lnSpc>
                          <a:spcPct val="100000"/>
                        </a:lnSpc>
                      </a:pPr>
                      <a:r>
                        <a:rPr lang="en-US" sz="1400" b="1" strike="noStrike" spc="-1">
                          <a:solidFill>
                            <a:srgbClr val="FFFFFF"/>
                          </a:solidFill>
                          <a:latin typeface="Arial"/>
                        </a:rPr>
                        <a:t>Estimated Time to Crack*</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extLst>
                  <a:ext uri="{0D108BD9-81ED-4DB2-BD59-A6C34878D82A}">
                    <a16:rowId xmlns:a16="http://schemas.microsoft.com/office/drawing/2014/main" val="10000"/>
                  </a:ext>
                </a:extLst>
              </a:tr>
              <a:tr h="370800">
                <a:tc>
                  <a:txBody>
                    <a:bodyPr/>
                    <a:lstStyle/>
                    <a:p>
                      <a:pPr>
                        <a:lnSpc>
                          <a:spcPct val="100000"/>
                        </a:lnSpc>
                      </a:pPr>
                      <a:r>
                        <a:rPr lang="en-US" sz="1400" b="0" strike="noStrike" spc="-1">
                          <a:solidFill>
                            <a:srgbClr val="000000"/>
                          </a:solidFill>
                          <a:latin typeface="Arial"/>
                        </a:rPr>
                        <a:t>8</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208,827,064,576</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1.01 seconds</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1"/>
                  </a:ext>
                </a:extLst>
              </a:tr>
              <a:tr h="370800">
                <a:tc>
                  <a:txBody>
                    <a:bodyPr/>
                    <a:lstStyle/>
                    <a:p>
                      <a:pPr>
                        <a:lnSpc>
                          <a:spcPct val="100000"/>
                        </a:lnSpc>
                      </a:pPr>
                      <a:r>
                        <a:rPr lang="en-US" sz="1400" b="0" strike="noStrike" spc="-1">
                          <a:solidFill>
                            <a:srgbClr val="000000"/>
                          </a:solidFill>
                          <a:latin typeface="Arial"/>
                        </a:rPr>
                        <a:t>9</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5,429,503,678,976</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26.2 seconds</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2"/>
                  </a:ext>
                </a:extLst>
              </a:tr>
              <a:tr h="370800">
                <a:tc>
                  <a:txBody>
                    <a:bodyPr/>
                    <a:lstStyle/>
                    <a:p>
                      <a:pPr>
                        <a:lnSpc>
                          <a:spcPct val="100000"/>
                        </a:lnSpc>
                      </a:pPr>
                      <a:r>
                        <a:rPr lang="en-US" sz="1400" b="0" strike="noStrike" spc="-1">
                          <a:solidFill>
                            <a:srgbClr val="000000"/>
                          </a:solidFill>
                          <a:latin typeface="Arial"/>
                        </a:rPr>
                        <a:t>10</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141,167,095,653,376</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11.4 minutes</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3"/>
                  </a:ext>
                </a:extLst>
              </a:tr>
              <a:tr h="370800">
                <a:tc>
                  <a:txBody>
                    <a:bodyPr/>
                    <a:lstStyle/>
                    <a:p>
                      <a:pPr>
                        <a:lnSpc>
                          <a:spcPct val="100000"/>
                        </a:lnSpc>
                      </a:pPr>
                      <a:r>
                        <a:rPr lang="en-US" sz="1400" b="0" strike="noStrike" spc="-1">
                          <a:solidFill>
                            <a:srgbClr val="000000"/>
                          </a:solidFill>
                          <a:latin typeface="Arial"/>
                        </a:rPr>
                        <a:t>11</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3,670,344,486,987,780</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4.9 hours</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4"/>
                  </a:ext>
                </a:extLst>
              </a:tr>
              <a:tr h="370800">
                <a:tc>
                  <a:txBody>
                    <a:bodyPr/>
                    <a:lstStyle/>
                    <a:p>
                      <a:pPr>
                        <a:lnSpc>
                          <a:spcPct val="100000"/>
                        </a:lnSpc>
                      </a:pPr>
                      <a:r>
                        <a:rPr lang="en-US" sz="1400" b="0" strike="noStrike" spc="-1">
                          <a:solidFill>
                            <a:srgbClr val="000000"/>
                          </a:solidFill>
                          <a:latin typeface="Arial"/>
                        </a:rPr>
                        <a:t>12</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95,428,956,661,682,200</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5.3 days</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5"/>
                  </a:ext>
                </a:extLst>
              </a:tr>
              <a:tr h="370800">
                <a:tc>
                  <a:txBody>
                    <a:bodyPr/>
                    <a:lstStyle/>
                    <a:p>
                      <a:pPr>
                        <a:lnSpc>
                          <a:spcPct val="100000"/>
                        </a:lnSpc>
                      </a:pPr>
                      <a:r>
                        <a:rPr lang="en-US" sz="1400" b="0" strike="noStrike" spc="-1">
                          <a:solidFill>
                            <a:srgbClr val="000000"/>
                          </a:solidFill>
                          <a:latin typeface="Arial"/>
                        </a:rPr>
                        <a:t>13</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2,481,152,873,203,740,000</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138.6 days</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6"/>
                  </a:ext>
                </a:extLst>
              </a:tr>
              <a:tr h="370800">
                <a:tc>
                  <a:txBody>
                    <a:bodyPr/>
                    <a:lstStyle/>
                    <a:p>
                      <a:pPr>
                        <a:lnSpc>
                          <a:spcPct val="100000"/>
                        </a:lnSpc>
                      </a:pPr>
                      <a:r>
                        <a:rPr lang="en-US" sz="1400" b="0" strike="noStrike" spc="-1">
                          <a:solidFill>
                            <a:srgbClr val="000000"/>
                          </a:solidFill>
                          <a:latin typeface="Arial"/>
                        </a:rPr>
                        <a:t>14</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64,509,974,703,297,200,000</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9.9years </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7"/>
                  </a:ext>
                </a:extLst>
              </a:tr>
              <a:tr h="370800">
                <a:tc>
                  <a:txBody>
                    <a:bodyPr/>
                    <a:lstStyle/>
                    <a:p>
                      <a:pPr>
                        <a:lnSpc>
                          <a:spcPct val="100000"/>
                        </a:lnSpc>
                      </a:pPr>
                      <a:r>
                        <a:rPr lang="en-US" sz="1400" b="0" strike="noStrike" spc="-1">
                          <a:solidFill>
                            <a:srgbClr val="000000"/>
                          </a:solidFill>
                          <a:latin typeface="Arial"/>
                        </a:rPr>
                        <a:t>15</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1,677,259,342,285,730,000,000</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256.6 years </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8"/>
                  </a:ext>
                </a:extLst>
              </a:tr>
              <a:tr h="370800">
                <a:tc>
                  <a:txBody>
                    <a:bodyPr/>
                    <a:lstStyle/>
                    <a:p>
                      <a:pPr>
                        <a:lnSpc>
                          <a:spcPct val="100000"/>
                        </a:lnSpc>
                      </a:pPr>
                      <a:r>
                        <a:rPr lang="en-US" sz="1400" b="0" strike="noStrike" spc="-1">
                          <a:solidFill>
                            <a:srgbClr val="000000"/>
                          </a:solidFill>
                          <a:latin typeface="Arial"/>
                        </a:rPr>
                        <a:t>16</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43,608,742,899,428,900,000,000</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6,672.9 years</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9"/>
                  </a:ext>
                </a:extLst>
              </a:tr>
            </a:tbl>
          </a:graphicData>
        </a:graphic>
      </p:graphicFrame>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89" name="CustomShape 1"/>
          <p:cNvSpPr/>
          <p:nvPr/>
        </p:nvSpPr>
        <p:spPr>
          <a:xfrm>
            <a:off x="0" y="76320"/>
            <a:ext cx="9143280" cy="532800"/>
          </a:xfrm>
          <a:prstGeom prst="rect">
            <a:avLst/>
          </a:prstGeom>
          <a:noFill/>
          <a:ln w="936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US" sz="3600" b="0" strike="noStrike" spc="-1">
                <a:solidFill>
                  <a:srgbClr val="000000"/>
                </a:solidFill>
                <a:latin typeface="Arial"/>
              </a:rPr>
              <a:t>Password Power (2 of 2)</a:t>
            </a:r>
            <a:endParaRPr lang="en-GB" sz="3600" b="0" strike="noStrike" spc="-1">
              <a:latin typeface="Arial"/>
            </a:endParaRPr>
          </a:p>
        </p:txBody>
      </p:sp>
      <p:sp>
        <p:nvSpPr>
          <p:cNvPr id="190" name="CustomShape 2"/>
          <p:cNvSpPr/>
          <p:nvPr/>
        </p:nvSpPr>
        <p:spPr>
          <a:xfrm>
            <a:off x="152280" y="762120"/>
            <a:ext cx="8858880" cy="532800"/>
          </a:xfrm>
          <a:prstGeom prst="rect">
            <a:avLst/>
          </a:prstGeom>
          <a:solidFill>
            <a:srgbClr val="364162"/>
          </a:solid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a:lnSpc>
                <a:spcPct val="100000"/>
              </a:lnSpc>
              <a:spcBef>
                <a:spcPts val="320"/>
              </a:spcBef>
              <a:tabLst>
                <a:tab pos="0" algn="l"/>
              </a:tabLst>
            </a:pPr>
            <a:r>
              <a:rPr lang="en-US" sz="1600" b="1" strike="noStrike" spc="-1">
                <a:solidFill>
                  <a:srgbClr val="FFFFFF"/>
                </a:solidFill>
                <a:latin typeface="Arial"/>
                <a:ea typeface="Verdana"/>
              </a:rPr>
              <a:t>Case-Sensitive Passwords Using a Standards Alphabet Set (with Numbers and Special Characters)</a:t>
            </a:r>
            <a:endParaRPr lang="en-GB" sz="1600" b="0" strike="noStrike" spc="-1">
              <a:latin typeface="Arial"/>
            </a:endParaRPr>
          </a:p>
        </p:txBody>
      </p:sp>
      <p:graphicFrame>
        <p:nvGraphicFramePr>
          <p:cNvPr id="191" name="Table 3"/>
          <p:cNvGraphicFramePr/>
          <p:nvPr/>
        </p:nvGraphicFramePr>
        <p:xfrm>
          <a:off x="152280" y="1295280"/>
          <a:ext cx="8838720" cy="3855360"/>
        </p:xfrm>
        <a:graphic>
          <a:graphicData uri="http://schemas.openxmlformats.org/drawingml/2006/table">
            <a:tbl>
              <a:tblPr/>
              <a:tblGrid>
                <a:gridCol w="1958400">
                  <a:extLst>
                    <a:ext uri="{9D8B030D-6E8A-4147-A177-3AD203B41FA5}">
                      <a16:colId xmlns:a16="http://schemas.microsoft.com/office/drawing/2014/main" val="20000"/>
                    </a:ext>
                  </a:extLst>
                </a:gridCol>
                <a:gridCol w="4190760">
                  <a:extLst>
                    <a:ext uri="{9D8B030D-6E8A-4147-A177-3AD203B41FA5}">
                      <a16:colId xmlns:a16="http://schemas.microsoft.com/office/drawing/2014/main" val="20001"/>
                    </a:ext>
                  </a:extLst>
                </a:gridCol>
                <a:gridCol w="2689560">
                  <a:extLst>
                    <a:ext uri="{9D8B030D-6E8A-4147-A177-3AD203B41FA5}">
                      <a16:colId xmlns:a16="http://schemas.microsoft.com/office/drawing/2014/main" val="20002"/>
                    </a:ext>
                  </a:extLst>
                </a:gridCol>
              </a:tblGrid>
              <a:tr h="491400">
                <a:tc>
                  <a:txBody>
                    <a:bodyPr/>
                    <a:lstStyle/>
                    <a:p>
                      <a:pPr>
                        <a:lnSpc>
                          <a:spcPct val="100000"/>
                        </a:lnSpc>
                      </a:pPr>
                      <a:r>
                        <a:rPr lang="en-US" sz="1400" b="1" strike="noStrike" spc="-1">
                          <a:solidFill>
                            <a:srgbClr val="FFFFFF"/>
                          </a:solidFill>
                          <a:latin typeface="Arial"/>
                        </a:rPr>
                        <a:t>Password Length</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lstStyle/>
                    <a:p>
                      <a:pPr>
                        <a:lnSpc>
                          <a:spcPct val="100000"/>
                        </a:lnSpc>
                      </a:pPr>
                      <a:r>
                        <a:rPr lang="en-US" sz="1400" b="1" strike="noStrike" spc="-1">
                          <a:solidFill>
                            <a:srgbClr val="FFFFFF"/>
                          </a:solidFill>
                          <a:latin typeface="Arial"/>
                        </a:rPr>
                        <a:t>Odd of cracking: 1 in (Based on Numbers of Characters ^ Password length):</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lstStyle/>
                    <a:p>
                      <a:pPr>
                        <a:lnSpc>
                          <a:spcPct val="100000"/>
                        </a:lnSpc>
                      </a:pPr>
                      <a:r>
                        <a:rPr lang="en-US" sz="1400" b="1" strike="noStrike" spc="-1">
                          <a:solidFill>
                            <a:srgbClr val="FFFFFF"/>
                          </a:solidFill>
                          <a:latin typeface="Arial"/>
                        </a:rPr>
                        <a:t>Estimated Time to Crack*</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extLst>
                  <a:ext uri="{0D108BD9-81ED-4DB2-BD59-A6C34878D82A}">
                    <a16:rowId xmlns:a16="http://schemas.microsoft.com/office/drawing/2014/main" val="10000"/>
                  </a:ext>
                </a:extLst>
              </a:tr>
              <a:tr h="370800">
                <a:tc>
                  <a:txBody>
                    <a:bodyPr/>
                    <a:lstStyle/>
                    <a:p>
                      <a:pPr>
                        <a:lnSpc>
                          <a:spcPct val="100000"/>
                        </a:lnSpc>
                      </a:pPr>
                      <a:r>
                        <a:rPr lang="en-US" sz="1400" b="0" strike="noStrike" spc="-1">
                          <a:solidFill>
                            <a:srgbClr val="000000"/>
                          </a:solidFill>
                          <a:latin typeface="Arial"/>
                        </a:rPr>
                        <a:t>8</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2,044,140,858,654,980</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2.7 hours </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1"/>
                  </a:ext>
                </a:extLst>
              </a:tr>
              <a:tr h="370800">
                <a:tc>
                  <a:txBody>
                    <a:bodyPr/>
                    <a:lstStyle/>
                    <a:p>
                      <a:pPr>
                        <a:lnSpc>
                          <a:spcPct val="100000"/>
                        </a:lnSpc>
                      </a:pPr>
                      <a:r>
                        <a:rPr lang="en-US" sz="1400" b="0" strike="noStrike" spc="-1">
                          <a:solidFill>
                            <a:srgbClr val="000000"/>
                          </a:solidFill>
                          <a:latin typeface="Arial"/>
                        </a:rPr>
                        <a:t>9</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167,619,550,409,708,000</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9.4 days</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2"/>
                  </a:ext>
                </a:extLst>
              </a:tr>
              <a:tr h="370800">
                <a:tc>
                  <a:txBody>
                    <a:bodyPr/>
                    <a:lstStyle/>
                    <a:p>
                      <a:pPr>
                        <a:lnSpc>
                          <a:spcPct val="100000"/>
                        </a:lnSpc>
                      </a:pPr>
                      <a:r>
                        <a:rPr lang="en-US" sz="1400" b="0" strike="noStrike" spc="-1">
                          <a:solidFill>
                            <a:srgbClr val="000000"/>
                          </a:solidFill>
                          <a:latin typeface="Arial"/>
                        </a:rPr>
                        <a:t>10</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13,744,803,133,596,100,000</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2.1 years </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3"/>
                  </a:ext>
                </a:extLst>
              </a:tr>
              <a:tr h="370800">
                <a:tc>
                  <a:txBody>
                    <a:bodyPr/>
                    <a:lstStyle/>
                    <a:p>
                      <a:pPr>
                        <a:lnSpc>
                          <a:spcPct val="100000"/>
                        </a:lnSpc>
                      </a:pPr>
                      <a:r>
                        <a:rPr lang="en-US" sz="1400" b="0" strike="noStrike" spc="-1">
                          <a:solidFill>
                            <a:srgbClr val="000000"/>
                          </a:solidFill>
                          <a:latin typeface="Arial"/>
                        </a:rPr>
                        <a:t>11</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1,127,073,856,954,880,000,000</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172.5 years </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4"/>
                  </a:ext>
                </a:extLst>
              </a:tr>
              <a:tr h="370800">
                <a:tc>
                  <a:txBody>
                    <a:bodyPr/>
                    <a:lstStyle/>
                    <a:p>
                      <a:pPr>
                        <a:lnSpc>
                          <a:spcPct val="100000"/>
                        </a:lnSpc>
                      </a:pPr>
                      <a:r>
                        <a:rPr lang="en-US" sz="1400" b="0" strike="noStrike" spc="-1">
                          <a:solidFill>
                            <a:srgbClr val="000000"/>
                          </a:solidFill>
                          <a:latin typeface="Arial"/>
                        </a:rPr>
                        <a:t>12</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92,420,056,270,299,900,000,000</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14,141.9 years </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5"/>
                  </a:ext>
                </a:extLst>
              </a:tr>
              <a:tr h="370800">
                <a:tc>
                  <a:txBody>
                    <a:bodyPr/>
                    <a:lstStyle/>
                    <a:p>
                      <a:pPr>
                        <a:lnSpc>
                          <a:spcPct val="100000"/>
                        </a:lnSpc>
                      </a:pPr>
                      <a:r>
                        <a:rPr lang="en-US" sz="1400" b="0" strike="noStrike" spc="-1">
                          <a:solidFill>
                            <a:srgbClr val="000000"/>
                          </a:solidFill>
                          <a:latin typeface="Arial"/>
                        </a:rPr>
                        <a:t>13</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7,578,444,614,164,590,000,000,000</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1,159,633.8 years </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6"/>
                  </a:ext>
                </a:extLst>
              </a:tr>
              <a:tr h="370800">
                <a:tc>
                  <a:txBody>
                    <a:bodyPr/>
                    <a:lstStyle/>
                    <a:p>
                      <a:pPr>
                        <a:lnSpc>
                          <a:spcPct val="100000"/>
                        </a:lnSpc>
                      </a:pPr>
                      <a:r>
                        <a:rPr lang="en-US" sz="1400" b="0" strike="noStrike" spc="-1">
                          <a:solidFill>
                            <a:srgbClr val="000000"/>
                          </a:solidFill>
                          <a:latin typeface="Arial"/>
                        </a:rPr>
                        <a:t>14</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621,432,458,361,496,000,000,000,000</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95,089,967.6 years</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7"/>
                  </a:ext>
                </a:extLst>
              </a:tr>
              <a:tr h="370800">
                <a:tc>
                  <a:txBody>
                    <a:bodyPr/>
                    <a:lstStyle/>
                    <a:p>
                      <a:pPr>
                        <a:lnSpc>
                          <a:spcPct val="100000"/>
                        </a:lnSpc>
                      </a:pPr>
                      <a:r>
                        <a:rPr lang="en-US" sz="1400" b="0" strike="noStrike" spc="-1">
                          <a:solidFill>
                            <a:srgbClr val="000000"/>
                          </a:solidFill>
                          <a:latin typeface="Arial"/>
                        </a:rPr>
                        <a:t>15</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50,957,461,585,642,700,000,000,000,000</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7,797,377,343.5 years</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8"/>
                  </a:ext>
                </a:extLst>
              </a:tr>
              <a:tr h="370800">
                <a:tc>
                  <a:txBody>
                    <a:bodyPr/>
                    <a:lstStyle/>
                    <a:p>
                      <a:pPr>
                        <a:lnSpc>
                          <a:spcPct val="100000"/>
                        </a:lnSpc>
                      </a:pPr>
                      <a:r>
                        <a:rPr lang="en-US" sz="1400" b="0" strike="noStrike" spc="-1">
                          <a:solidFill>
                            <a:srgbClr val="000000"/>
                          </a:solidFill>
                          <a:latin typeface="Arial"/>
                        </a:rPr>
                        <a:t>16</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4,178,511,850,022,700,000,000,000,000,000</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400" b="0" strike="noStrike" spc="-1">
                          <a:solidFill>
                            <a:srgbClr val="000000"/>
                          </a:solidFill>
                          <a:latin typeface="Arial"/>
                        </a:rPr>
                        <a:t>639,384,942,170.1 years</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9"/>
                  </a:ext>
                </a:extLst>
              </a:tr>
            </a:tbl>
          </a:graphicData>
        </a:graphic>
      </p:graphicFrame>
      <p:sp>
        <p:nvSpPr>
          <p:cNvPr id="192" name="CustomShape 4"/>
          <p:cNvSpPr/>
          <p:nvPr/>
        </p:nvSpPr>
        <p:spPr>
          <a:xfrm>
            <a:off x="152280" y="5151240"/>
            <a:ext cx="8914680" cy="6850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a:lnSpc>
                <a:spcPct val="100000"/>
              </a:lnSpc>
              <a:spcBef>
                <a:spcPts val="281"/>
              </a:spcBef>
              <a:tabLst>
                <a:tab pos="0" algn="l"/>
              </a:tabLst>
            </a:pPr>
            <a:r>
              <a:rPr lang="en-US" sz="1400" b="0" strike="noStrike" spc="-1">
                <a:solidFill>
                  <a:srgbClr val="000000"/>
                </a:solidFill>
                <a:latin typeface="Arial"/>
                <a:ea typeface="Verdana"/>
              </a:rPr>
              <a:t>*Estimated Time to crack is based on a 2015-era PC with an intel i7-6700K Quad Core CPU performing 207.23 Dhrystone GIPS (giga/ billion instructions per second) at 4.0 GHz.</a:t>
            </a:r>
            <a:endParaRPr lang="en-GB" sz="1400" b="0" strike="noStrike" spc="-1">
              <a:latin typeface="Arial"/>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3" name="CustomShape 1"/>
          <p:cNvSpPr/>
          <p:nvPr/>
        </p:nvSpPr>
        <p:spPr>
          <a:xfrm>
            <a:off x="45720" y="27720"/>
            <a:ext cx="9097560" cy="733680"/>
          </a:xfrm>
          <a:prstGeom prst="rect">
            <a:avLst/>
          </a:prstGeom>
          <a:noFill/>
          <a:ln w="936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GB" sz="3600" b="0" strike="noStrike" spc="-1">
                <a:solidFill>
                  <a:srgbClr val="000000"/>
                </a:solidFill>
                <a:latin typeface="Arial"/>
                <a:ea typeface="Verdana"/>
              </a:rPr>
              <a:t>Forces of Nature </a:t>
            </a:r>
            <a:endParaRPr lang="en-GB" sz="3600" b="0" strike="noStrike" spc="-1">
              <a:latin typeface="Arial"/>
            </a:endParaRPr>
          </a:p>
        </p:txBody>
      </p:sp>
      <p:sp>
        <p:nvSpPr>
          <p:cNvPr id="194" name="CustomShape 2"/>
          <p:cNvSpPr/>
          <p:nvPr/>
        </p:nvSpPr>
        <p:spPr>
          <a:xfrm>
            <a:off x="152280" y="1066680"/>
            <a:ext cx="8762400" cy="48301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rmAutofit/>
          </a:bodyPr>
          <a:lstStyle/>
          <a:p>
            <a:pPr marL="343080" indent="-342360" algn="just">
              <a:lnSpc>
                <a:spcPct val="120000"/>
              </a:lnSpc>
              <a:spcBef>
                <a:spcPts val="601"/>
              </a:spcBef>
              <a:buClr>
                <a:srgbClr val="364162"/>
              </a:buClr>
              <a:buFont typeface="Arial"/>
              <a:buChar char="•"/>
            </a:pPr>
            <a:r>
              <a:rPr lang="en-GB" sz="2800" b="0" strike="noStrike" spc="-1" dirty="0">
                <a:solidFill>
                  <a:srgbClr val="000000"/>
                </a:solidFill>
                <a:latin typeface="Arial"/>
                <a:ea typeface="Verdana"/>
              </a:rPr>
              <a:t>Forces of nature can present some of the most dangerous threats.</a:t>
            </a:r>
            <a:endParaRPr lang="en-GB" sz="2800" b="0" strike="noStrike" spc="-1" dirty="0">
              <a:latin typeface="Arial"/>
            </a:endParaRPr>
          </a:p>
          <a:p>
            <a:pPr marL="343080" indent="-342360" algn="just">
              <a:lnSpc>
                <a:spcPct val="120000"/>
              </a:lnSpc>
              <a:spcBef>
                <a:spcPts val="601"/>
              </a:spcBef>
              <a:buClr>
                <a:srgbClr val="364162"/>
              </a:buClr>
              <a:buFont typeface="Arial"/>
              <a:buChar char="•"/>
            </a:pPr>
            <a:r>
              <a:rPr lang="en-US" sz="2800" b="0" strike="noStrike" spc="-1" dirty="0">
                <a:solidFill>
                  <a:srgbClr val="000000"/>
                </a:solidFill>
                <a:latin typeface="Arial"/>
                <a:ea typeface="Verdana"/>
              </a:rPr>
              <a:t>They </a:t>
            </a:r>
            <a:r>
              <a:rPr lang="en-GB" sz="2800" b="0" strike="noStrike" spc="-1" dirty="0">
                <a:solidFill>
                  <a:srgbClr val="000000"/>
                </a:solidFill>
                <a:latin typeface="Arial"/>
                <a:ea typeface="Verdana"/>
              </a:rPr>
              <a:t>disrupt not only individual lives but also storage, transmission, and use of information.</a:t>
            </a:r>
            <a:endParaRPr lang="en-GB" sz="2800" b="0" strike="noStrike" spc="-1" dirty="0">
              <a:latin typeface="Arial"/>
            </a:endParaRPr>
          </a:p>
          <a:p>
            <a:pPr marL="720" algn="just">
              <a:lnSpc>
                <a:spcPct val="120000"/>
              </a:lnSpc>
              <a:spcBef>
                <a:spcPts val="601"/>
              </a:spcBef>
              <a:buClr>
                <a:srgbClr val="364162"/>
              </a:buClr>
            </a:pPr>
            <a:r>
              <a:rPr lang="en-GB" sz="2800" b="0" strike="noStrike" spc="-1" dirty="0">
                <a:solidFill>
                  <a:srgbClr val="000000"/>
                </a:solidFill>
                <a:latin typeface="Arial"/>
                <a:ea typeface="Verdana"/>
              </a:rPr>
              <a:t> </a:t>
            </a:r>
            <a:endParaRPr lang="en-GB" sz="2800" b="0" strike="noStrike" spc="-1" dirty="0">
              <a:latin typeface="Arial"/>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19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19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fill="hold" nodeType="clickEffect">
                                  <p:stCondLst>
                                    <p:cond delay="0"/>
                                  </p:stCondLst>
                                  <p:childTnLst>
                                    <p:set>
                                      <p:cBhvr>
                                        <p:cTn id="14" dur="1" fill="hold">
                                          <p:stCondLst>
                                            <p:cond delay="0"/>
                                          </p:stCondLst>
                                        </p:cTn>
                                        <p:tgtEl>
                                          <p:spTgt spid="19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 name="CustomShape 1"/>
          <p:cNvSpPr/>
          <p:nvPr/>
        </p:nvSpPr>
        <p:spPr>
          <a:xfrm>
            <a:off x="45720" y="27720"/>
            <a:ext cx="9097560" cy="809640"/>
          </a:xfrm>
          <a:prstGeom prst="rect">
            <a:avLst/>
          </a:prstGeom>
          <a:noFill/>
          <a:ln w="936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GB" sz="3600" b="0" strike="noStrike" spc="-1">
                <a:solidFill>
                  <a:srgbClr val="000000"/>
                </a:solidFill>
                <a:latin typeface="Arial"/>
                <a:ea typeface="Verdana"/>
              </a:rPr>
              <a:t>Human Error or Failure</a:t>
            </a:r>
            <a:endParaRPr lang="en-GB" sz="3600" b="0" strike="noStrike" spc="-1">
              <a:latin typeface="Arial"/>
            </a:endParaRPr>
          </a:p>
        </p:txBody>
      </p:sp>
      <p:sp>
        <p:nvSpPr>
          <p:cNvPr id="196" name="CustomShape 2"/>
          <p:cNvSpPr/>
          <p:nvPr/>
        </p:nvSpPr>
        <p:spPr>
          <a:xfrm>
            <a:off x="552449" y="1028700"/>
            <a:ext cx="8242455" cy="44188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rmAutofit/>
          </a:bodyPr>
          <a:lstStyle/>
          <a:p>
            <a:pPr marL="343080" indent="-342360" algn="just">
              <a:lnSpc>
                <a:spcPct val="100000"/>
              </a:lnSpc>
              <a:spcBef>
                <a:spcPts val="601"/>
              </a:spcBef>
              <a:buClr>
                <a:srgbClr val="364162"/>
              </a:buClr>
              <a:buFont typeface="Arial"/>
              <a:buChar char="•"/>
            </a:pPr>
            <a:r>
              <a:rPr lang="en-GB" sz="2800" b="0" strike="noStrike" spc="-1" dirty="0">
                <a:solidFill>
                  <a:srgbClr val="000000"/>
                </a:solidFill>
                <a:latin typeface="Arial"/>
                <a:ea typeface="Verdana"/>
              </a:rPr>
              <a:t>Includes acts performed without malicious intent or in ignorance </a:t>
            </a:r>
            <a:endParaRPr lang="en-GB" sz="2800" b="0" strike="noStrike" spc="-1" dirty="0">
              <a:latin typeface="Arial"/>
            </a:endParaRPr>
          </a:p>
          <a:p>
            <a:pPr marL="343080" indent="-342360" algn="just">
              <a:lnSpc>
                <a:spcPct val="100000"/>
              </a:lnSpc>
              <a:spcBef>
                <a:spcPts val="601"/>
              </a:spcBef>
              <a:buClr>
                <a:srgbClr val="364162"/>
              </a:buClr>
              <a:buFont typeface="Arial"/>
              <a:buChar char="•"/>
            </a:pPr>
            <a:r>
              <a:rPr lang="en-GB" sz="2800" b="0" strike="noStrike" spc="-1" dirty="0">
                <a:solidFill>
                  <a:srgbClr val="000000"/>
                </a:solidFill>
                <a:latin typeface="Arial"/>
                <a:ea typeface="Verdana"/>
              </a:rPr>
              <a:t>Causes include:</a:t>
            </a:r>
            <a:endParaRPr lang="en-GB" sz="2800" b="0" strike="noStrike" spc="-1" dirty="0">
              <a:latin typeface="Arial"/>
            </a:endParaRPr>
          </a:p>
          <a:p>
            <a:pPr marL="743040" lvl="1" indent="-285120" algn="just">
              <a:lnSpc>
                <a:spcPct val="100000"/>
              </a:lnSpc>
              <a:spcBef>
                <a:spcPts val="601"/>
              </a:spcBef>
              <a:buClr>
                <a:srgbClr val="364162"/>
              </a:buClr>
              <a:buFont typeface="Arial"/>
              <a:buChar char="–"/>
            </a:pPr>
            <a:r>
              <a:rPr lang="en-GB" sz="2600" b="0" strike="noStrike" spc="-1" dirty="0">
                <a:solidFill>
                  <a:srgbClr val="000000"/>
                </a:solidFill>
                <a:latin typeface="Arial"/>
                <a:ea typeface="Verdana"/>
              </a:rPr>
              <a:t>Inexperience</a:t>
            </a:r>
            <a:endParaRPr lang="en-GB" sz="2600" b="0" strike="noStrike" spc="-1" dirty="0">
              <a:latin typeface="Arial"/>
            </a:endParaRPr>
          </a:p>
          <a:p>
            <a:pPr marL="743040" lvl="1" indent="-285120" algn="just">
              <a:lnSpc>
                <a:spcPct val="100000"/>
              </a:lnSpc>
              <a:spcBef>
                <a:spcPts val="601"/>
              </a:spcBef>
              <a:buClr>
                <a:srgbClr val="364162"/>
              </a:buClr>
              <a:buFont typeface="Arial"/>
              <a:buChar char="–"/>
            </a:pPr>
            <a:r>
              <a:rPr lang="en-GB" sz="2600" b="0" strike="noStrike" spc="-1" dirty="0">
                <a:solidFill>
                  <a:srgbClr val="000000"/>
                </a:solidFill>
                <a:latin typeface="Arial"/>
                <a:ea typeface="Verdana"/>
              </a:rPr>
              <a:t>Improper training</a:t>
            </a:r>
            <a:endParaRPr lang="en-GB" sz="2600" b="0" strike="noStrike" spc="-1" dirty="0">
              <a:latin typeface="Arial"/>
            </a:endParaRPr>
          </a:p>
          <a:p>
            <a:pPr marL="743040" lvl="1" indent="-285120" algn="just">
              <a:lnSpc>
                <a:spcPct val="100000"/>
              </a:lnSpc>
              <a:spcBef>
                <a:spcPts val="601"/>
              </a:spcBef>
              <a:buClr>
                <a:srgbClr val="364162"/>
              </a:buClr>
              <a:buFont typeface="Arial"/>
              <a:buChar char="–"/>
            </a:pPr>
            <a:r>
              <a:rPr lang="en-GB" sz="2600" b="0" strike="noStrike" spc="-1" dirty="0">
                <a:solidFill>
                  <a:srgbClr val="000000"/>
                </a:solidFill>
                <a:latin typeface="Arial"/>
                <a:ea typeface="Verdana"/>
              </a:rPr>
              <a:t>Incorrect assumptions</a:t>
            </a:r>
            <a:endParaRPr lang="en-GB" sz="2600" b="0" strike="noStrike" spc="-1" dirty="0">
              <a:latin typeface="Arial"/>
            </a:endParaRPr>
          </a:p>
          <a:p>
            <a:pPr marL="720" algn="just">
              <a:lnSpc>
                <a:spcPct val="100000"/>
              </a:lnSpc>
              <a:spcBef>
                <a:spcPts val="601"/>
              </a:spcBef>
              <a:buClr>
                <a:srgbClr val="364162"/>
              </a:buClr>
            </a:pPr>
            <a:r>
              <a:rPr lang="en-GB" sz="2800" b="0" strike="noStrike" spc="-1" dirty="0">
                <a:solidFill>
                  <a:srgbClr val="000000"/>
                </a:solidFill>
                <a:latin typeface="Arial"/>
                <a:ea typeface="Verdana"/>
              </a:rPr>
              <a:t> </a:t>
            </a:r>
            <a:endParaRPr lang="en-GB" sz="2800" b="0" strike="noStrike" spc="-1" dirty="0">
              <a:latin typeface="Arial"/>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19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19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fill="hold" nodeType="clickEffect">
                                  <p:stCondLst>
                                    <p:cond delay="0"/>
                                  </p:stCondLst>
                                  <p:childTnLst>
                                    <p:set>
                                      <p:cBhvr>
                                        <p:cTn id="14" dur="1" fill="hold">
                                          <p:stCondLst>
                                            <p:cond delay="0"/>
                                          </p:stCondLst>
                                        </p:cTn>
                                        <p:tgtEl>
                                          <p:spTgt spid="19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fill="hold" nodeType="clickEffect">
                                  <p:stCondLst>
                                    <p:cond delay="0"/>
                                  </p:stCondLst>
                                  <p:childTnLst>
                                    <p:set>
                                      <p:cBhvr>
                                        <p:cTn id="18" dur="1" fill="hold">
                                          <p:stCondLst>
                                            <p:cond delay="0"/>
                                          </p:stCondLst>
                                        </p:cTn>
                                        <p:tgtEl>
                                          <p:spTgt spid="19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fill="hold" nodeType="clickEffect">
                                  <p:stCondLst>
                                    <p:cond delay="0"/>
                                  </p:stCondLst>
                                  <p:childTnLst>
                                    <p:set>
                                      <p:cBhvr>
                                        <p:cTn id="22" dur="1" fill="hold">
                                          <p:stCondLst>
                                            <p:cond delay="0"/>
                                          </p:stCondLst>
                                        </p:cTn>
                                        <p:tgtEl>
                                          <p:spTgt spid="19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fill="hold" nodeType="clickEffect">
                                  <p:stCondLst>
                                    <p:cond delay="0"/>
                                  </p:stCondLst>
                                  <p:childTnLst>
                                    <p:set>
                                      <p:cBhvr>
                                        <p:cTn id="26" dur="1" fill="hold">
                                          <p:stCondLst>
                                            <p:cond delay="0"/>
                                          </p:stCondLst>
                                        </p:cTn>
                                        <p:tgtEl>
                                          <p:spTgt spid="19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97" name="CustomShape 1"/>
          <p:cNvSpPr/>
          <p:nvPr/>
        </p:nvSpPr>
        <p:spPr>
          <a:xfrm>
            <a:off x="45720" y="27720"/>
            <a:ext cx="9097560" cy="733680"/>
          </a:xfrm>
          <a:prstGeom prst="rect">
            <a:avLst/>
          </a:prstGeom>
          <a:noFill/>
          <a:ln w="936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GB" sz="3600" b="0" strike="noStrike" spc="-1">
                <a:solidFill>
                  <a:srgbClr val="000000"/>
                </a:solidFill>
                <a:latin typeface="Arial"/>
                <a:ea typeface="Verdana"/>
              </a:rPr>
              <a:t>Human Error or Failure (2 of 2)</a:t>
            </a:r>
            <a:endParaRPr lang="en-GB" sz="3600" b="0" strike="noStrike" spc="-1">
              <a:latin typeface="Arial"/>
            </a:endParaRPr>
          </a:p>
        </p:txBody>
      </p:sp>
      <p:sp>
        <p:nvSpPr>
          <p:cNvPr id="198" name="CustomShape 2"/>
          <p:cNvSpPr/>
          <p:nvPr/>
        </p:nvSpPr>
        <p:spPr>
          <a:xfrm>
            <a:off x="280155" y="971549"/>
            <a:ext cx="8425695" cy="4668075"/>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rmAutofit fontScale="83500" lnSpcReduction="20000"/>
          </a:bodyPr>
          <a:lstStyle/>
          <a:p>
            <a:pPr marL="343080" indent="-342360" algn="just">
              <a:lnSpc>
                <a:spcPct val="120000"/>
              </a:lnSpc>
              <a:spcBef>
                <a:spcPts val="601"/>
              </a:spcBef>
              <a:buClr>
                <a:srgbClr val="364162"/>
              </a:buClr>
              <a:buFont typeface="Arial"/>
              <a:buChar char="•"/>
            </a:pPr>
            <a:r>
              <a:rPr lang="en-GB" sz="2800" b="0" strike="noStrike" spc="-1" dirty="0">
                <a:solidFill>
                  <a:srgbClr val="000000"/>
                </a:solidFill>
                <a:latin typeface="Arial"/>
                <a:ea typeface="Verdana"/>
              </a:rPr>
              <a:t>Employee mistakes can easily lead to</a:t>
            </a:r>
            <a:r>
              <a:rPr lang="en-GB" sz="2600" b="0" strike="noStrike" spc="-1" dirty="0">
                <a:solidFill>
                  <a:srgbClr val="000000"/>
                </a:solidFill>
                <a:latin typeface="Arial"/>
                <a:ea typeface="Verdana"/>
              </a:rPr>
              <a:t>: </a:t>
            </a:r>
            <a:endParaRPr lang="en-GB" sz="2600" b="0" strike="noStrike" spc="-1" dirty="0">
              <a:latin typeface="Arial"/>
            </a:endParaRPr>
          </a:p>
          <a:p>
            <a:pPr marL="743040" lvl="1" indent="-285120" algn="just">
              <a:lnSpc>
                <a:spcPct val="120000"/>
              </a:lnSpc>
              <a:spcBef>
                <a:spcPts val="601"/>
              </a:spcBef>
              <a:buClr>
                <a:srgbClr val="364162"/>
              </a:buClr>
              <a:buFont typeface="Arial"/>
              <a:buChar char="–"/>
            </a:pPr>
            <a:r>
              <a:rPr lang="en-GB" sz="2600" b="0" strike="noStrike" spc="-1" dirty="0">
                <a:solidFill>
                  <a:srgbClr val="000000"/>
                </a:solidFill>
                <a:latin typeface="Arial"/>
                <a:ea typeface="Verdana"/>
              </a:rPr>
              <a:t>Revelation of classified data </a:t>
            </a:r>
            <a:endParaRPr lang="en-GB" sz="2600" b="0" strike="noStrike" spc="-1" dirty="0">
              <a:latin typeface="Arial"/>
            </a:endParaRPr>
          </a:p>
          <a:p>
            <a:pPr marL="743040" lvl="1" indent="-285120" algn="just">
              <a:lnSpc>
                <a:spcPct val="120000"/>
              </a:lnSpc>
              <a:spcBef>
                <a:spcPts val="601"/>
              </a:spcBef>
              <a:buClr>
                <a:srgbClr val="364162"/>
              </a:buClr>
              <a:buFont typeface="Arial"/>
              <a:buChar char="–"/>
            </a:pPr>
            <a:r>
              <a:rPr lang="en-GB" sz="2600" b="0" strike="noStrike" spc="-1" dirty="0">
                <a:solidFill>
                  <a:srgbClr val="000000"/>
                </a:solidFill>
                <a:latin typeface="Arial"/>
                <a:ea typeface="Verdana"/>
              </a:rPr>
              <a:t>Entry of erroneous data</a:t>
            </a:r>
            <a:endParaRPr lang="en-GB" sz="2600" b="0" strike="noStrike" spc="-1" dirty="0">
              <a:latin typeface="Arial"/>
            </a:endParaRPr>
          </a:p>
          <a:p>
            <a:pPr marL="743040" lvl="1" indent="-285120" algn="just">
              <a:lnSpc>
                <a:spcPct val="120000"/>
              </a:lnSpc>
              <a:spcBef>
                <a:spcPts val="601"/>
              </a:spcBef>
              <a:buClr>
                <a:srgbClr val="364162"/>
              </a:buClr>
              <a:buFont typeface="Arial"/>
              <a:buChar char="–"/>
            </a:pPr>
            <a:r>
              <a:rPr lang="en-GB" sz="2600" b="0" strike="noStrike" spc="-1" dirty="0">
                <a:solidFill>
                  <a:srgbClr val="000000"/>
                </a:solidFill>
                <a:latin typeface="Arial"/>
                <a:ea typeface="Verdana"/>
              </a:rPr>
              <a:t>Accidental data deletion or modification</a:t>
            </a:r>
            <a:endParaRPr lang="en-GB" sz="2600" b="0" strike="noStrike" spc="-1" dirty="0">
              <a:latin typeface="Arial"/>
            </a:endParaRPr>
          </a:p>
          <a:p>
            <a:pPr marL="743040" lvl="1" indent="-285120" algn="just">
              <a:lnSpc>
                <a:spcPct val="120000"/>
              </a:lnSpc>
              <a:spcBef>
                <a:spcPts val="601"/>
              </a:spcBef>
              <a:buClr>
                <a:srgbClr val="364162"/>
              </a:buClr>
              <a:buFont typeface="Arial"/>
              <a:buChar char="–"/>
            </a:pPr>
            <a:r>
              <a:rPr lang="en-GB" sz="2600" b="0" strike="noStrike" spc="-1" dirty="0">
                <a:solidFill>
                  <a:srgbClr val="000000"/>
                </a:solidFill>
                <a:latin typeface="Arial"/>
                <a:ea typeface="Verdana"/>
              </a:rPr>
              <a:t>Data storage in unprotected areas</a:t>
            </a:r>
            <a:endParaRPr lang="en-GB" sz="2600" b="0" strike="noStrike" spc="-1" dirty="0">
              <a:latin typeface="Arial"/>
            </a:endParaRPr>
          </a:p>
          <a:p>
            <a:pPr marL="743040" lvl="1" indent="-285120" algn="just">
              <a:lnSpc>
                <a:spcPct val="120000"/>
              </a:lnSpc>
              <a:spcBef>
                <a:spcPts val="601"/>
              </a:spcBef>
              <a:buClr>
                <a:srgbClr val="364162"/>
              </a:buClr>
              <a:buFont typeface="Arial"/>
              <a:buChar char="–"/>
            </a:pPr>
            <a:r>
              <a:rPr lang="en-GB" sz="2600" b="0" strike="noStrike" spc="-1" dirty="0">
                <a:solidFill>
                  <a:srgbClr val="000000"/>
                </a:solidFill>
                <a:latin typeface="Arial"/>
                <a:ea typeface="Verdana"/>
              </a:rPr>
              <a:t>Failure to protect information</a:t>
            </a:r>
            <a:endParaRPr lang="en-GB" sz="2600" b="0" strike="noStrike" spc="-1" dirty="0">
              <a:latin typeface="Arial"/>
            </a:endParaRPr>
          </a:p>
          <a:p>
            <a:pPr marL="343080" indent="-342360" algn="just">
              <a:lnSpc>
                <a:spcPct val="120000"/>
              </a:lnSpc>
              <a:spcBef>
                <a:spcPts val="601"/>
              </a:spcBef>
              <a:buClr>
                <a:srgbClr val="364162"/>
              </a:buClr>
              <a:buFont typeface="Arial"/>
              <a:buChar char="•"/>
            </a:pPr>
            <a:r>
              <a:rPr lang="en-GB" sz="2800" b="0" strike="noStrike" spc="-1" dirty="0">
                <a:solidFill>
                  <a:srgbClr val="000000"/>
                </a:solidFill>
                <a:latin typeface="Arial"/>
                <a:ea typeface="Verdana"/>
              </a:rPr>
              <a:t>Many of these threats can be prevented with training, ongoing awareness activities, and controls</a:t>
            </a:r>
            <a:endParaRPr lang="en-GB" sz="2800" b="0" strike="noStrike" spc="-1" dirty="0">
              <a:latin typeface="Arial"/>
            </a:endParaRPr>
          </a:p>
          <a:p>
            <a:pPr marL="343080" indent="-342360" algn="just">
              <a:lnSpc>
                <a:spcPct val="120000"/>
              </a:lnSpc>
              <a:spcBef>
                <a:spcPts val="601"/>
              </a:spcBef>
              <a:buClr>
                <a:srgbClr val="364162"/>
              </a:buClr>
              <a:buFont typeface="Arial"/>
              <a:buChar char="•"/>
            </a:pPr>
            <a:r>
              <a:rPr lang="en-GB" sz="2800" b="0" strike="noStrike" spc="-1" dirty="0">
                <a:solidFill>
                  <a:srgbClr val="000000"/>
                </a:solidFill>
                <a:latin typeface="Arial"/>
                <a:ea typeface="Verdana"/>
              </a:rPr>
              <a:t>Social engineering uses social skills to convince people to reveal access credentials or other valuable information to an attacker</a:t>
            </a:r>
            <a:endParaRPr lang="en-GB" sz="2800" b="0" strike="noStrike" spc="-1" dirty="0">
              <a:latin typeface="Arial"/>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99" name="CustomShape 1"/>
          <p:cNvSpPr/>
          <p:nvPr/>
        </p:nvSpPr>
        <p:spPr>
          <a:xfrm>
            <a:off x="27360" y="76320"/>
            <a:ext cx="9143280" cy="1065960"/>
          </a:xfrm>
          <a:prstGeom prst="rect">
            <a:avLst/>
          </a:prstGeom>
          <a:noFill/>
          <a:ln w="936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tabLst>
                <a:tab pos="0" algn="l"/>
              </a:tabLst>
            </a:pPr>
            <a:r>
              <a:rPr lang="en-US" sz="3600" b="0" strike="noStrike" spc="-1">
                <a:solidFill>
                  <a:srgbClr val="000000"/>
                </a:solidFill>
                <a:latin typeface="Arial"/>
              </a:rPr>
              <a:t>The biggest threat—acts of human error or failure</a:t>
            </a:r>
            <a:endParaRPr lang="en-GB" sz="3600" b="0" strike="noStrike" spc="-1">
              <a:latin typeface="Arial"/>
            </a:endParaRPr>
          </a:p>
        </p:txBody>
      </p:sp>
      <p:pic>
        <p:nvPicPr>
          <p:cNvPr id="200" name="Picture 4" descr="A figure shows three photos, the first shows a man with a rod working and the text below reads as, “Tommy Two story, convicted burglar.” The second photo on the right shows a man typing in laptop and the text below the photo reads as, “Elite Skillz, wannabe hacker.” The third is shown in the middle below the first two photos. The third photo shows a woman taking a note from a phone call. The text below the photo reads as, “Harriett All thumbs, confused the copier with the shredder when preparing the annual sales report.”&#10;"/>
          <p:cNvPicPr/>
          <p:nvPr/>
        </p:nvPicPr>
        <p:blipFill>
          <a:blip r:embed="rId3"/>
          <a:srcRect b="4691"/>
          <a:stretch/>
        </p:blipFill>
        <p:spPr>
          <a:xfrm>
            <a:off x="1447920" y="1130760"/>
            <a:ext cx="6155640" cy="4155480"/>
          </a:xfrm>
          <a:prstGeom prst="rect">
            <a:avLst/>
          </a:prstGeom>
          <a:ln w="0">
            <a:noFill/>
          </a:ln>
        </p:spPr>
      </p:pic>
      <p:sp>
        <p:nvSpPr>
          <p:cNvPr id="201" name="CustomShape 2"/>
          <p:cNvSpPr/>
          <p:nvPr/>
        </p:nvSpPr>
        <p:spPr>
          <a:xfrm>
            <a:off x="685800" y="5323680"/>
            <a:ext cx="8047080" cy="3801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a:lnSpc>
                <a:spcPct val="100000"/>
              </a:lnSpc>
              <a:spcBef>
                <a:spcPts val="400"/>
              </a:spcBef>
              <a:tabLst>
                <a:tab pos="0" algn="l"/>
              </a:tabLst>
            </a:pPr>
            <a:r>
              <a:rPr lang="en-US" sz="2000" b="0" i="1" strike="noStrike" spc="-1" baseline="30000">
                <a:solidFill>
                  <a:srgbClr val="000000"/>
                </a:solidFill>
                <a:latin typeface="Arial"/>
                <a:ea typeface="Verdana"/>
              </a:rPr>
              <a:t>Source: © iStockphoto/BartCo, © iStockphoto/sdominick, © iStockphoto/mikkelwilliam.</a:t>
            </a:r>
            <a:endParaRPr lang="en-GB" sz="2000" b="0" strike="noStrike" spc="-1">
              <a:latin typeface="Arial"/>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 name="CustomShape 1"/>
          <p:cNvSpPr/>
          <p:nvPr/>
        </p:nvSpPr>
        <p:spPr>
          <a:xfrm>
            <a:off x="45720" y="27720"/>
            <a:ext cx="9097560" cy="733680"/>
          </a:xfrm>
          <a:prstGeom prst="rect">
            <a:avLst/>
          </a:prstGeom>
          <a:noFill/>
          <a:ln w="936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GB" sz="3600" b="0" strike="noStrike" spc="-1">
                <a:solidFill>
                  <a:srgbClr val="000000"/>
                </a:solidFill>
                <a:latin typeface="Arial"/>
                <a:ea typeface="Verdana"/>
              </a:rPr>
              <a:t>Social Engineering‏</a:t>
            </a:r>
            <a:endParaRPr lang="en-GB" sz="3600" b="0" strike="noStrike" spc="-1">
              <a:latin typeface="Arial"/>
            </a:endParaRPr>
          </a:p>
        </p:txBody>
      </p:sp>
      <p:sp>
        <p:nvSpPr>
          <p:cNvPr id="203" name="CustomShape 2"/>
          <p:cNvSpPr/>
          <p:nvPr/>
        </p:nvSpPr>
        <p:spPr>
          <a:xfrm>
            <a:off x="213480" y="838080"/>
            <a:ext cx="8762400" cy="48301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rmAutofit/>
          </a:bodyPr>
          <a:lstStyle/>
          <a:p>
            <a:pPr marL="343080" indent="-342360" algn="just">
              <a:lnSpc>
                <a:spcPct val="100000"/>
              </a:lnSpc>
              <a:spcBef>
                <a:spcPts val="601"/>
              </a:spcBef>
              <a:buClr>
                <a:srgbClr val="364162"/>
              </a:buClr>
              <a:buFont typeface="Arial"/>
              <a:buChar char="•"/>
            </a:pPr>
            <a:r>
              <a:rPr lang="en-GB" sz="2600" b="0" strike="noStrike" spc="-1" dirty="0">
                <a:solidFill>
                  <a:srgbClr val="000000"/>
                </a:solidFill>
                <a:latin typeface="Arial"/>
                <a:ea typeface="Verdana"/>
              </a:rPr>
              <a:t>“People are the weakest link. You can have the best technology; firewalls, intrusion-detection systems, biometric devices ... and somebody can call an unsuspecting employee. That's all she wrote, baby. They got everything</a:t>
            </a:r>
            <a:r>
              <a:rPr lang="en-GB" sz="2600" b="0" i="1" strike="noStrike" spc="-1" dirty="0">
                <a:solidFill>
                  <a:srgbClr val="000000"/>
                </a:solidFill>
                <a:latin typeface="Arial"/>
                <a:ea typeface="Verdana"/>
              </a:rPr>
              <a:t>.”—Kevin Mitnick</a:t>
            </a:r>
            <a:endParaRPr lang="en-GB" sz="2600" b="0" strike="noStrike" spc="-1" dirty="0">
              <a:latin typeface="Arial"/>
            </a:endParaRPr>
          </a:p>
          <a:p>
            <a:pPr marL="343080" indent="-342360" algn="just">
              <a:lnSpc>
                <a:spcPct val="100000"/>
              </a:lnSpc>
              <a:spcBef>
                <a:spcPts val="601"/>
              </a:spcBef>
              <a:buClr>
                <a:srgbClr val="364162"/>
              </a:buClr>
              <a:buFont typeface="Arial"/>
              <a:buChar char="•"/>
            </a:pPr>
            <a:r>
              <a:rPr lang="en-GB" sz="2600" b="1" i="1" strike="noStrike" spc="-1" dirty="0">
                <a:solidFill>
                  <a:srgbClr val="000000"/>
                </a:solidFill>
                <a:latin typeface="Arial"/>
                <a:ea typeface="Verdana"/>
              </a:rPr>
              <a:t>Advance-fee fraud</a:t>
            </a:r>
            <a:r>
              <a:rPr lang="en-GB" sz="2600" b="0" strike="noStrike" spc="-1" dirty="0">
                <a:solidFill>
                  <a:srgbClr val="000000"/>
                </a:solidFill>
                <a:latin typeface="Arial"/>
                <a:ea typeface="Verdana"/>
              </a:rPr>
              <a:t>: indicates recipient is due money and small advance fee/personal banking information required to facilitate transfer</a:t>
            </a:r>
            <a:endParaRPr lang="en-GB" sz="2600" b="0" strike="noStrike" spc="-1" dirty="0">
              <a:latin typeface="Arial"/>
            </a:endParaRPr>
          </a:p>
          <a:p>
            <a:pPr marL="343080" indent="-342360" algn="just">
              <a:lnSpc>
                <a:spcPct val="100000"/>
              </a:lnSpc>
              <a:spcBef>
                <a:spcPts val="601"/>
              </a:spcBef>
              <a:buClr>
                <a:srgbClr val="364162"/>
              </a:buClr>
              <a:buFont typeface="Arial"/>
              <a:buChar char="•"/>
            </a:pPr>
            <a:r>
              <a:rPr lang="en-GB" sz="2600" b="1" i="1" strike="noStrike" spc="-1" dirty="0">
                <a:solidFill>
                  <a:srgbClr val="000000"/>
                </a:solidFill>
                <a:latin typeface="Arial"/>
                <a:ea typeface="Verdana"/>
              </a:rPr>
              <a:t>Phishing</a:t>
            </a:r>
            <a:r>
              <a:rPr lang="en-GB" sz="2600" b="0" strike="noStrike" spc="-1" dirty="0">
                <a:solidFill>
                  <a:srgbClr val="000000"/>
                </a:solidFill>
                <a:latin typeface="Arial"/>
                <a:ea typeface="Verdana"/>
              </a:rPr>
              <a:t>: attempt to gain personal/confidential information; apparent legitimate communication hides embedded code that redirects user to third-party </a:t>
            </a:r>
            <a:endParaRPr lang="en-GB" sz="2600" b="0" strike="noStrike" spc="-1" dirty="0">
              <a:latin typeface="Arial"/>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20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20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fill="hold" nodeType="clickEffect">
                                  <p:stCondLst>
                                    <p:cond delay="0"/>
                                  </p:stCondLst>
                                  <p:childTnLst>
                                    <p:set>
                                      <p:cBhvr>
                                        <p:cTn id="14" dur="1" fill="hold">
                                          <p:stCondLst>
                                            <p:cond delay="0"/>
                                          </p:stCondLst>
                                        </p:cTn>
                                        <p:tgtEl>
                                          <p:spTgt spid="20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04" name="CustomShape 1"/>
          <p:cNvSpPr/>
          <p:nvPr/>
        </p:nvSpPr>
        <p:spPr>
          <a:xfrm>
            <a:off x="0" y="0"/>
            <a:ext cx="9066960" cy="837360"/>
          </a:xfrm>
          <a:prstGeom prst="rect">
            <a:avLst/>
          </a:prstGeom>
          <a:noFill/>
          <a:ln w="936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tabLst>
                <a:tab pos="0" algn="l"/>
              </a:tabLst>
            </a:pPr>
            <a:r>
              <a:rPr lang="en-US" sz="3600" b="0" strike="noStrike" spc="-1" dirty="0">
                <a:solidFill>
                  <a:srgbClr val="000000"/>
                </a:solidFill>
                <a:latin typeface="Arial"/>
              </a:rPr>
              <a:t>Example of a fraud letter</a:t>
            </a:r>
            <a:endParaRPr lang="en-GB" sz="3600" b="0" strike="noStrike" spc="-1" dirty="0">
              <a:latin typeface="Arial"/>
            </a:endParaRPr>
          </a:p>
        </p:txBody>
      </p:sp>
      <p:pic>
        <p:nvPicPr>
          <p:cNvPr id="205" name="Picture 2" descr="A figure shows two images. The first is a post card with two stamps on it.  The next image on the right is the body of the letter regarding Nigeria National Petroleum Corporation. Below it, the text reads as, “PETROLEUM AND PROJECT DIVISION, Tel.: +234-80-33084057, 234-1-4805653, Fax: +234-1-2882183, 234-1-7591061, P.M.B 2071, LAGOS – NIGERIA.” On the right corner, the date reads as, “29th JANUARY, 2002.” &#10;"/>
          <p:cNvPicPr/>
          <p:nvPr/>
        </p:nvPicPr>
        <p:blipFill>
          <a:blip r:embed="rId2"/>
          <a:stretch/>
        </p:blipFill>
        <p:spPr>
          <a:xfrm>
            <a:off x="1644480" y="762120"/>
            <a:ext cx="5853960" cy="4551840"/>
          </a:xfrm>
          <a:prstGeom prst="rect">
            <a:avLst/>
          </a:prstGeom>
          <a:ln w="0">
            <a:noFill/>
          </a:ln>
        </p:spPr>
      </p:pic>
      <p:sp>
        <p:nvSpPr>
          <p:cNvPr id="206" name="CustomShape 2"/>
          <p:cNvSpPr/>
          <p:nvPr/>
        </p:nvSpPr>
        <p:spPr>
          <a:xfrm>
            <a:off x="609480" y="5273640"/>
            <a:ext cx="8285400" cy="3801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a:lnSpc>
                <a:spcPct val="100000"/>
              </a:lnSpc>
              <a:spcBef>
                <a:spcPts val="400"/>
              </a:spcBef>
              <a:tabLst>
                <a:tab pos="0" algn="l"/>
              </a:tabLst>
            </a:pPr>
            <a:r>
              <a:rPr lang="en-US" sz="2000" b="0" i="1" strike="noStrike" spc="-1" baseline="30000">
                <a:solidFill>
                  <a:srgbClr val="000000"/>
                </a:solidFill>
                <a:latin typeface="Arial"/>
                <a:ea typeface="Verdana"/>
              </a:rPr>
              <a:t>Source: © iStockphoto/BartCo, © iStockphoto/sdominick, © iStockphoto/mikkelwilliam.</a:t>
            </a:r>
            <a:endParaRPr lang="en-GB" sz="2000" b="0" strike="noStrike" spc="-1">
              <a:latin typeface="Arial"/>
            </a:endParaRP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07" name="CustomShape 1"/>
          <p:cNvSpPr/>
          <p:nvPr/>
        </p:nvSpPr>
        <p:spPr>
          <a:xfrm>
            <a:off x="0" y="142560"/>
            <a:ext cx="9143280" cy="466200"/>
          </a:xfrm>
          <a:prstGeom prst="rect">
            <a:avLst/>
          </a:prstGeom>
          <a:noFill/>
          <a:ln w="936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tabLst>
                <a:tab pos="0" algn="l"/>
              </a:tabLst>
            </a:pPr>
            <a:r>
              <a:rPr lang="en-US" sz="3600" b="0" strike="noStrike" spc="-1">
                <a:solidFill>
                  <a:srgbClr val="000000"/>
                </a:solidFill>
                <a:latin typeface="Arial"/>
              </a:rPr>
              <a:t>Phishing example: lure</a:t>
            </a:r>
            <a:endParaRPr lang="en-GB" sz="3600" b="0" strike="noStrike" spc="-1">
              <a:latin typeface="Arial"/>
            </a:endParaRPr>
          </a:p>
        </p:txBody>
      </p:sp>
      <p:pic>
        <p:nvPicPr>
          <p:cNvPr id="208" name="Picture 4" descr="A figure shows a screen shot of mail message. On the top File, Edit, View, Go, Bookmarks, Tools and help icons.  Below it is a box icons, they are close, forward, reply to sender, reply all, move, delete, read later and properties. The posting mail column reads as, “From: online@regions.com&lt;online@regions.com&gt;, To: Michael Whitman, Date: Friday – January 26, 2007 6:53PM, Subject: You have one new ALERT message.” Below it is the attachment symbol beside which the text reads as, “Mime. 822 (2028 bytes) [view] [Save as].” Below it is a box inside which the text reads as, “You have one new alert message. Please login to your RegionsNet Online Banking and visit the Message center section in order to read the message.” Below it the text reads as, “To login, please click the link below:” and below it the text reads as, “Go to RegionsNet Online.” &#10;"/>
          <p:cNvPicPr/>
          <p:nvPr/>
        </p:nvPicPr>
        <p:blipFill>
          <a:blip r:embed="rId2"/>
          <a:stretch/>
        </p:blipFill>
        <p:spPr>
          <a:xfrm>
            <a:off x="2065320" y="838080"/>
            <a:ext cx="5012280" cy="4810320"/>
          </a:xfrm>
          <a:prstGeom prst="rect">
            <a:avLst/>
          </a:prstGeom>
          <a:ln w="0">
            <a:noFill/>
          </a:ln>
        </p:spPr>
      </p:pic>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09" name="CustomShape 1"/>
          <p:cNvSpPr/>
          <p:nvPr/>
        </p:nvSpPr>
        <p:spPr>
          <a:xfrm>
            <a:off x="415800" y="142560"/>
            <a:ext cx="8312040" cy="694800"/>
          </a:xfrm>
          <a:prstGeom prst="rect">
            <a:avLst/>
          </a:prstGeom>
          <a:noFill/>
          <a:ln w="936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tabLst>
                <a:tab pos="0" algn="l"/>
              </a:tabLst>
            </a:pPr>
            <a:r>
              <a:rPr lang="en-US" sz="3600" b="0" strike="noStrike" spc="-1">
                <a:solidFill>
                  <a:srgbClr val="000000"/>
                </a:solidFill>
                <a:latin typeface="Arial"/>
              </a:rPr>
              <a:t>Phishing example: fake Website</a:t>
            </a:r>
            <a:endParaRPr lang="en-GB" sz="3600" b="0" strike="noStrike" spc="-1">
              <a:latin typeface="Arial"/>
            </a:endParaRPr>
          </a:p>
        </p:txBody>
      </p:sp>
      <p:pic>
        <p:nvPicPr>
          <p:cNvPr id="210" name="Picture 5" descr="A screen shot shows online banking page of regions Net which displays the secure login. The login details are shown as blank boxes where the login ID and password has to be entered and near to it, a box is shown with the text that reads as, “Access accounts.” Then below it, two points of tips are given and at the bottom, two blocks with text, “Personal banking demo and enroll in RegionsNet” for clicking are shown. At last, in the bottom of the page, disclaimer is shown in two lines along with the copyright information.&#10;"/>
          <p:cNvPicPr/>
          <p:nvPr/>
        </p:nvPicPr>
        <p:blipFill>
          <a:blip r:embed="rId2"/>
          <a:stretch/>
        </p:blipFill>
        <p:spPr>
          <a:xfrm>
            <a:off x="1600200" y="853560"/>
            <a:ext cx="6066000" cy="4579560"/>
          </a:xfrm>
          <a:prstGeom prst="rect">
            <a:avLst/>
          </a:prstGeom>
          <a:ln w="0">
            <a:noFill/>
          </a:ln>
        </p:spPr>
      </p:pic>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1" name="CustomShape 1"/>
          <p:cNvSpPr/>
          <p:nvPr/>
        </p:nvSpPr>
        <p:spPr>
          <a:xfrm>
            <a:off x="45720" y="27720"/>
            <a:ext cx="9097560" cy="1038240"/>
          </a:xfrm>
          <a:prstGeom prst="rect">
            <a:avLst/>
          </a:prstGeom>
          <a:noFill/>
          <a:ln w="936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GB" sz="3600" b="0" strike="noStrike" spc="-1" dirty="0">
                <a:solidFill>
                  <a:srgbClr val="000000"/>
                </a:solidFill>
                <a:latin typeface="Arial"/>
                <a:ea typeface="Verdana"/>
              </a:rPr>
              <a:t>Information Extortion </a:t>
            </a:r>
            <a:endParaRPr lang="en-GB" sz="3600" b="0" strike="noStrike" spc="-1" dirty="0">
              <a:latin typeface="Arial"/>
            </a:endParaRPr>
          </a:p>
        </p:txBody>
      </p:sp>
      <p:sp>
        <p:nvSpPr>
          <p:cNvPr id="212" name="CustomShape 2"/>
          <p:cNvSpPr/>
          <p:nvPr/>
        </p:nvSpPr>
        <p:spPr>
          <a:xfrm>
            <a:off x="228600" y="1295280"/>
            <a:ext cx="8458200" cy="40377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rmAutofit/>
          </a:bodyPr>
          <a:lstStyle/>
          <a:p>
            <a:pPr marL="343080" indent="-342360" algn="just">
              <a:lnSpc>
                <a:spcPct val="100000"/>
              </a:lnSpc>
              <a:spcBef>
                <a:spcPts val="601"/>
              </a:spcBef>
              <a:buClr>
                <a:srgbClr val="364162"/>
              </a:buClr>
              <a:buFont typeface="Arial"/>
              <a:buChar char="•"/>
            </a:pPr>
            <a:r>
              <a:rPr lang="en-GB" sz="2800" b="0" strike="noStrike" spc="-1" dirty="0">
                <a:solidFill>
                  <a:srgbClr val="000000"/>
                </a:solidFill>
                <a:latin typeface="Arial"/>
                <a:ea typeface="Verdana"/>
              </a:rPr>
              <a:t>Attacker steals information from a computer system and demands compensation for its return or nondisclosure. Also known as </a:t>
            </a:r>
            <a:r>
              <a:rPr lang="en-GB" sz="2800" b="1" i="1" strike="noStrike" spc="-1" dirty="0">
                <a:solidFill>
                  <a:srgbClr val="000000"/>
                </a:solidFill>
                <a:latin typeface="Arial"/>
                <a:ea typeface="Verdana"/>
              </a:rPr>
              <a:t>cyberextortion</a:t>
            </a:r>
            <a:r>
              <a:rPr lang="en-GB" sz="2800" b="0" strike="noStrike" spc="-1" dirty="0">
                <a:solidFill>
                  <a:srgbClr val="000000"/>
                </a:solidFill>
                <a:latin typeface="Arial"/>
                <a:ea typeface="Verdana"/>
              </a:rPr>
              <a:t>.</a:t>
            </a:r>
            <a:endParaRPr lang="en-GB" sz="2800" b="0" strike="noStrike" spc="-1" dirty="0">
              <a:latin typeface="Arial"/>
            </a:endParaRPr>
          </a:p>
          <a:p>
            <a:pPr marL="720" algn="just">
              <a:lnSpc>
                <a:spcPct val="100000"/>
              </a:lnSpc>
              <a:spcBef>
                <a:spcPts val="601"/>
              </a:spcBef>
              <a:buClr>
                <a:srgbClr val="364162"/>
              </a:buClr>
            </a:pPr>
            <a:r>
              <a:rPr lang="en-GB" sz="2800" b="0" strike="noStrike" spc="-1" dirty="0">
                <a:solidFill>
                  <a:srgbClr val="000000"/>
                </a:solidFill>
                <a:latin typeface="Arial"/>
                <a:ea typeface="Verdana"/>
              </a:rPr>
              <a:t> </a:t>
            </a:r>
            <a:endParaRPr lang="en-GB" sz="2800" b="0" strike="noStrike" spc="-1" dirty="0">
              <a:latin typeface="Arial"/>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21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212">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3" name="CustomShape 1"/>
          <p:cNvSpPr/>
          <p:nvPr/>
        </p:nvSpPr>
        <p:spPr>
          <a:xfrm>
            <a:off x="45720" y="27720"/>
            <a:ext cx="9097560" cy="1038240"/>
          </a:xfrm>
          <a:prstGeom prst="rect">
            <a:avLst/>
          </a:prstGeom>
          <a:noFill/>
          <a:ln w="936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GB" sz="3600" b="0" strike="noStrike" spc="-1">
                <a:solidFill>
                  <a:srgbClr val="000000"/>
                </a:solidFill>
                <a:latin typeface="Arial"/>
                <a:ea typeface="Verdana"/>
              </a:rPr>
              <a:t>Sabotage or Vandalism</a:t>
            </a:r>
            <a:endParaRPr lang="en-GB" sz="3600" b="0" strike="noStrike" spc="-1">
              <a:latin typeface="Arial"/>
            </a:endParaRPr>
          </a:p>
        </p:txBody>
      </p:sp>
      <p:sp>
        <p:nvSpPr>
          <p:cNvPr id="214" name="CustomShape 2"/>
          <p:cNvSpPr/>
          <p:nvPr/>
        </p:nvSpPr>
        <p:spPr>
          <a:xfrm>
            <a:off x="622995" y="1276470"/>
            <a:ext cx="7898010" cy="4343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rmAutofit/>
          </a:bodyPr>
          <a:lstStyle/>
          <a:p>
            <a:pPr marL="343080" indent="-342360" algn="just">
              <a:lnSpc>
                <a:spcPct val="100000"/>
              </a:lnSpc>
              <a:spcBef>
                <a:spcPts val="601"/>
              </a:spcBef>
              <a:buClr>
                <a:srgbClr val="364162"/>
              </a:buClr>
              <a:buFont typeface="Arial"/>
              <a:buChar char="•"/>
            </a:pPr>
            <a:r>
              <a:rPr lang="en-GB" sz="2800" b="0" strike="noStrike" spc="-1" dirty="0">
                <a:solidFill>
                  <a:srgbClr val="000000"/>
                </a:solidFill>
                <a:latin typeface="Arial"/>
                <a:ea typeface="Verdana"/>
              </a:rPr>
              <a:t>Threats can range from petty vandalism to organized sabotage.</a:t>
            </a:r>
            <a:endParaRPr lang="en-GB" sz="2800" b="0" strike="noStrike" spc="-1" dirty="0">
              <a:latin typeface="Arial"/>
            </a:endParaRPr>
          </a:p>
          <a:p>
            <a:pPr marL="343080" indent="-342360" algn="just">
              <a:lnSpc>
                <a:spcPct val="100000"/>
              </a:lnSpc>
              <a:spcBef>
                <a:spcPts val="601"/>
              </a:spcBef>
              <a:buClr>
                <a:srgbClr val="364162"/>
              </a:buClr>
              <a:buFont typeface="Arial"/>
              <a:buChar char="•"/>
            </a:pPr>
            <a:r>
              <a:rPr lang="en-GB" sz="2800" b="0" strike="noStrike" spc="-1" dirty="0">
                <a:solidFill>
                  <a:srgbClr val="000000"/>
                </a:solidFill>
                <a:latin typeface="Arial"/>
                <a:ea typeface="Verdana"/>
              </a:rPr>
              <a:t>Web site defacing can erode consumer confidence, diminishing organization’s sales, net worth, and reputation.</a:t>
            </a:r>
            <a:endParaRPr lang="en-GB" sz="2800" b="0" strike="noStrike" spc="-1" dirty="0">
              <a:latin typeface="Arial"/>
            </a:endParaRPr>
          </a:p>
          <a:p>
            <a:pPr marL="343080" indent="-342360" algn="just">
              <a:lnSpc>
                <a:spcPct val="100000"/>
              </a:lnSpc>
              <a:spcBef>
                <a:spcPts val="601"/>
              </a:spcBef>
              <a:buClr>
                <a:srgbClr val="364162"/>
              </a:buClr>
              <a:buFont typeface="Arial"/>
              <a:buChar char="•"/>
            </a:pPr>
            <a:r>
              <a:rPr lang="en-GB" sz="2800" b="0" strike="noStrike" spc="-1" dirty="0">
                <a:solidFill>
                  <a:srgbClr val="000000"/>
                </a:solidFill>
                <a:latin typeface="Arial"/>
                <a:ea typeface="Verdana"/>
              </a:rPr>
              <a:t>Threat of hacktivist or </a:t>
            </a:r>
            <a:r>
              <a:rPr lang="en-GB" sz="2800" b="0" strike="noStrike" spc="-1" dirty="0" err="1">
                <a:solidFill>
                  <a:srgbClr val="000000"/>
                </a:solidFill>
                <a:latin typeface="Arial"/>
                <a:ea typeface="Verdana"/>
              </a:rPr>
              <a:t>cyberactivist</a:t>
            </a:r>
            <a:r>
              <a:rPr lang="en-GB" sz="2800" b="0" strike="noStrike" spc="-1" dirty="0">
                <a:solidFill>
                  <a:srgbClr val="000000"/>
                </a:solidFill>
                <a:latin typeface="Arial"/>
                <a:ea typeface="Verdana"/>
              </a:rPr>
              <a:t> operations is rising.</a:t>
            </a:r>
            <a:endParaRPr lang="en-GB" sz="2800" b="0" strike="noStrike" spc="-1" dirty="0">
              <a:latin typeface="Arial"/>
            </a:endParaRPr>
          </a:p>
          <a:p>
            <a:pPr marL="343080" indent="-342360" algn="just">
              <a:lnSpc>
                <a:spcPct val="100000"/>
              </a:lnSpc>
              <a:spcBef>
                <a:spcPts val="601"/>
              </a:spcBef>
              <a:buClr>
                <a:srgbClr val="364162"/>
              </a:buClr>
              <a:buFont typeface="Arial"/>
              <a:buChar char="•"/>
            </a:pPr>
            <a:r>
              <a:rPr lang="en-GB" sz="2800" b="0" strike="noStrike" spc="-1" dirty="0">
                <a:solidFill>
                  <a:srgbClr val="000000"/>
                </a:solidFill>
                <a:latin typeface="Arial"/>
                <a:ea typeface="Verdana"/>
              </a:rPr>
              <a:t>Cyberterrorism/Cyberwarfare</a:t>
            </a:r>
            <a:endParaRPr lang="en-GB" sz="2800" b="0" strike="noStrike" spc="-1" dirty="0">
              <a:latin typeface="Arial"/>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21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21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fill="hold" nodeType="clickEffect">
                                  <p:stCondLst>
                                    <p:cond delay="0"/>
                                  </p:stCondLst>
                                  <p:childTnLst>
                                    <p:set>
                                      <p:cBhvr>
                                        <p:cTn id="14" dur="1" fill="hold">
                                          <p:stCondLst>
                                            <p:cond delay="0"/>
                                          </p:stCondLst>
                                        </p:cTn>
                                        <p:tgtEl>
                                          <p:spTgt spid="21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fill="hold" nodeType="clickEffect">
                                  <p:stCondLst>
                                    <p:cond delay="0"/>
                                  </p:stCondLst>
                                  <p:childTnLst>
                                    <p:set>
                                      <p:cBhvr>
                                        <p:cTn id="18" dur="1" fill="hold">
                                          <p:stCondLst>
                                            <p:cond delay="0"/>
                                          </p:stCondLst>
                                        </p:cTn>
                                        <p:tgtEl>
                                          <p:spTgt spid="21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15" name="CustomShape 1"/>
          <p:cNvSpPr/>
          <p:nvPr/>
        </p:nvSpPr>
        <p:spPr>
          <a:xfrm>
            <a:off x="45720" y="27720"/>
            <a:ext cx="9097560" cy="1038240"/>
          </a:xfrm>
          <a:prstGeom prst="rect">
            <a:avLst/>
          </a:prstGeom>
          <a:noFill/>
          <a:ln w="936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GB" sz="3600" b="0" strike="noStrike" spc="-1">
                <a:solidFill>
                  <a:srgbClr val="000000"/>
                </a:solidFill>
                <a:latin typeface="Arial"/>
                <a:ea typeface="Verdana"/>
              </a:rPr>
              <a:t>Software Attacks </a:t>
            </a:r>
            <a:r>
              <a:rPr lang="en-GB" sz="3600" b="0" strike="noStrike" spc="-1">
                <a:solidFill>
                  <a:srgbClr val="FFFFFF"/>
                </a:solidFill>
                <a:latin typeface="Arial"/>
                <a:ea typeface="Verdana"/>
              </a:rPr>
              <a:t>(1 of 5)</a:t>
            </a:r>
            <a:endParaRPr lang="en-GB" sz="3600" b="0" strike="noStrike" spc="-1">
              <a:latin typeface="Arial"/>
            </a:endParaRPr>
          </a:p>
        </p:txBody>
      </p:sp>
      <p:sp>
        <p:nvSpPr>
          <p:cNvPr id="216" name="CustomShape 2"/>
          <p:cNvSpPr/>
          <p:nvPr/>
        </p:nvSpPr>
        <p:spPr>
          <a:xfrm>
            <a:off x="228600" y="1295280"/>
            <a:ext cx="8762400" cy="37332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rmAutofit/>
          </a:bodyPr>
          <a:lstStyle/>
          <a:p>
            <a:pPr marL="343080" indent="-342360" algn="just">
              <a:lnSpc>
                <a:spcPct val="100000"/>
              </a:lnSpc>
              <a:spcBef>
                <a:spcPts val="601"/>
              </a:spcBef>
              <a:buClr>
                <a:srgbClr val="364162"/>
              </a:buClr>
              <a:buFont typeface="Arial"/>
              <a:buChar char="•"/>
            </a:pPr>
            <a:r>
              <a:rPr lang="en-GB" sz="2600" b="0" strike="noStrike" spc="-1">
                <a:solidFill>
                  <a:srgbClr val="000000"/>
                </a:solidFill>
                <a:latin typeface="Arial"/>
                <a:ea typeface="Verdana"/>
              </a:rPr>
              <a:t>Malicious software (malware) is used to overwhelm the processing capabilities of online systems or to gain access to protected systems via hidden means.</a:t>
            </a:r>
            <a:endParaRPr lang="en-GB" sz="2600" b="0" strike="noStrike" spc="-1">
              <a:latin typeface="Arial"/>
            </a:endParaRPr>
          </a:p>
          <a:p>
            <a:pPr marL="343080" indent="-342360" algn="just">
              <a:lnSpc>
                <a:spcPct val="100000"/>
              </a:lnSpc>
              <a:spcBef>
                <a:spcPts val="601"/>
              </a:spcBef>
              <a:buClr>
                <a:srgbClr val="364162"/>
              </a:buClr>
              <a:buFont typeface="Arial"/>
              <a:buChar char="•"/>
            </a:pPr>
            <a:r>
              <a:rPr lang="en-GB" sz="2600" b="0" strike="noStrike" spc="-1">
                <a:solidFill>
                  <a:srgbClr val="000000"/>
                </a:solidFill>
                <a:latin typeface="Arial"/>
                <a:ea typeface="Verdana"/>
              </a:rPr>
              <a:t>Software attacks occur when an individual or a group designs and deploys software to attack a system</a:t>
            </a:r>
            <a:endParaRPr lang="en-GB" sz="2600" b="0" strike="noStrike" spc="-1">
              <a:latin typeface="Arial"/>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21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216">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17" name="CustomShape 1"/>
          <p:cNvSpPr/>
          <p:nvPr/>
        </p:nvSpPr>
        <p:spPr>
          <a:xfrm>
            <a:off x="45720" y="27720"/>
            <a:ext cx="9097560" cy="1038240"/>
          </a:xfrm>
          <a:prstGeom prst="rect">
            <a:avLst/>
          </a:prstGeom>
          <a:noFill/>
          <a:ln w="936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GB" sz="3600" b="0" strike="noStrike" spc="-1">
                <a:solidFill>
                  <a:srgbClr val="000000"/>
                </a:solidFill>
                <a:latin typeface="Arial"/>
                <a:ea typeface="Verdana"/>
              </a:rPr>
              <a:t>Software Attacks (2 of 5)</a:t>
            </a:r>
            <a:endParaRPr lang="en-GB" sz="3600" b="0" strike="noStrike" spc="-1">
              <a:latin typeface="Arial"/>
            </a:endParaRPr>
          </a:p>
        </p:txBody>
      </p:sp>
      <p:sp>
        <p:nvSpPr>
          <p:cNvPr id="218" name="CustomShape 2"/>
          <p:cNvSpPr/>
          <p:nvPr/>
        </p:nvSpPr>
        <p:spPr>
          <a:xfrm>
            <a:off x="152280" y="1100160"/>
            <a:ext cx="8762400" cy="45378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rmAutofit/>
          </a:bodyPr>
          <a:lstStyle/>
          <a:p>
            <a:pPr marL="343080" indent="-342360" algn="just">
              <a:lnSpc>
                <a:spcPct val="100000"/>
              </a:lnSpc>
              <a:spcBef>
                <a:spcPts val="601"/>
              </a:spcBef>
              <a:buClr>
                <a:srgbClr val="364162"/>
              </a:buClr>
              <a:buFont typeface="Arial"/>
              <a:buChar char="•"/>
            </a:pPr>
            <a:r>
              <a:rPr lang="en-GB" sz="2600" b="0" strike="noStrike" spc="-1">
                <a:solidFill>
                  <a:srgbClr val="000000"/>
                </a:solidFill>
                <a:latin typeface="Arial"/>
                <a:ea typeface="Verdana"/>
              </a:rPr>
              <a:t>Types of attacks include:</a:t>
            </a:r>
            <a:endParaRPr lang="en-GB" sz="2600" b="0" strike="noStrike" spc="-1">
              <a:latin typeface="Arial"/>
            </a:endParaRPr>
          </a:p>
          <a:p>
            <a:pPr marL="743040" lvl="1" indent="-285120" algn="just">
              <a:lnSpc>
                <a:spcPct val="100000"/>
              </a:lnSpc>
              <a:spcBef>
                <a:spcPts val="601"/>
              </a:spcBef>
              <a:buClr>
                <a:srgbClr val="364162"/>
              </a:buClr>
              <a:buFont typeface="Arial"/>
              <a:buChar char="–"/>
            </a:pPr>
            <a:r>
              <a:rPr lang="en-GB" sz="2400" b="0" strike="noStrike" spc="-1">
                <a:solidFill>
                  <a:srgbClr val="000000"/>
                </a:solidFill>
                <a:latin typeface="Arial"/>
                <a:ea typeface="Verdana"/>
              </a:rPr>
              <a:t>Malware (malicious code): It includes the execution of viruses, worms, Trojan horses, and active Web scripts with the intent to destroy or steal information.</a:t>
            </a:r>
            <a:endParaRPr lang="en-GB" sz="2400" b="0" strike="noStrike" spc="-1">
              <a:latin typeface="Arial"/>
            </a:endParaRPr>
          </a:p>
          <a:p>
            <a:pPr marL="1143000" lvl="2" indent="-227880" algn="just">
              <a:lnSpc>
                <a:spcPct val="100000"/>
              </a:lnSpc>
              <a:spcBef>
                <a:spcPts val="601"/>
              </a:spcBef>
              <a:buClr>
                <a:srgbClr val="364162"/>
              </a:buClr>
              <a:buFont typeface="Wingdings" charset="2"/>
              <a:buChar char=""/>
            </a:pPr>
            <a:r>
              <a:rPr lang="en-GB" sz="2200" b="0" strike="noStrike" spc="-1">
                <a:solidFill>
                  <a:srgbClr val="000000"/>
                </a:solidFill>
                <a:latin typeface="Arial"/>
                <a:ea typeface="Verdana"/>
              </a:rPr>
              <a:t>Virus: It consists of code segments that attach to existing program and take control of access to the targeted computer.</a:t>
            </a:r>
            <a:endParaRPr lang="en-GB" sz="2200" b="0" strike="noStrike" spc="-1">
              <a:latin typeface="Arial"/>
            </a:endParaRPr>
          </a:p>
          <a:p>
            <a:pPr marL="1143000" lvl="2" indent="-227880" algn="just">
              <a:lnSpc>
                <a:spcPct val="100000"/>
              </a:lnSpc>
              <a:spcBef>
                <a:spcPts val="601"/>
              </a:spcBef>
              <a:buClr>
                <a:srgbClr val="364162"/>
              </a:buClr>
              <a:buFont typeface="Wingdings" charset="2"/>
              <a:buChar char=""/>
            </a:pPr>
            <a:r>
              <a:rPr lang="en-GB" sz="2200" b="0" strike="noStrike" spc="-1">
                <a:solidFill>
                  <a:srgbClr val="000000"/>
                </a:solidFill>
                <a:latin typeface="Arial"/>
                <a:ea typeface="Verdana"/>
              </a:rPr>
              <a:t>Worms: They replicate themselves until they completely fill available resources such as memory and hard drive space.</a:t>
            </a:r>
            <a:endParaRPr lang="en-GB" sz="2200" b="0" strike="noStrike" spc="-1">
              <a:latin typeface="Arial"/>
            </a:endParaRPr>
          </a:p>
          <a:p>
            <a:pPr marL="1143000" lvl="2" indent="-227880" algn="just">
              <a:lnSpc>
                <a:spcPct val="100000"/>
              </a:lnSpc>
              <a:spcBef>
                <a:spcPts val="601"/>
              </a:spcBef>
              <a:buClr>
                <a:srgbClr val="364162"/>
              </a:buClr>
              <a:buFont typeface="Wingdings" charset="2"/>
              <a:buChar char=""/>
            </a:pPr>
            <a:r>
              <a:rPr lang="en-GB" sz="2200" b="0" strike="noStrike" spc="-1">
                <a:solidFill>
                  <a:srgbClr val="000000"/>
                </a:solidFill>
                <a:latin typeface="Arial"/>
                <a:ea typeface="Verdana"/>
              </a:rPr>
              <a:t>Trojan horses: malware disguised as helpful, interesting, or necessary pieces of software.</a:t>
            </a:r>
            <a:endParaRPr lang="en-GB" sz="2200" b="0" strike="noStrike" spc="-1">
              <a:latin typeface="Arial"/>
            </a:endParaRP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19" name="CustomShape 1"/>
          <p:cNvSpPr/>
          <p:nvPr/>
        </p:nvSpPr>
        <p:spPr>
          <a:xfrm>
            <a:off x="45720" y="27720"/>
            <a:ext cx="9097560" cy="1038240"/>
          </a:xfrm>
          <a:prstGeom prst="rect">
            <a:avLst/>
          </a:prstGeom>
          <a:noFill/>
          <a:ln w="936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GB" sz="3600" b="0" strike="noStrike" spc="-1">
                <a:solidFill>
                  <a:srgbClr val="000000"/>
                </a:solidFill>
                <a:latin typeface="Arial"/>
                <a:ea typeface="Verdana"/>
              </a:rPr>
              <a:t>Software Attacks </a:t>
            </a:r>
            <a:r>
              <a:rPr lang="en-GB" sz="3600" b="0" strike="noStrike" spc="-1">
                <a:solidFill>
                  <a:srgbClr val="FFFFFF"/>
                </a:solidFill>
                <a:latin typeface="Arial"/>
                <a:ea typeface="Verdana"/>
              </a:rPr>
              <a:t>(3 of 5)</a:t>
            </a:r>
            <a:endParaRPr lang="en-GB" sz="3600" b="0" strike="noStrike" spc="-1">
              <a:latin typeface="Arial"/>
            </a:endParaRPr>
          </a:p>
        </p:txBody>
      </p:sp>
      <p:sp>
        <p:nvSpPr>
          <p:cNvPr id="220" name="CustomShape 2"/>
          <p:cNvSpPr/>
          <p:nvPr/>
        </p:nvSpPr>
        <p:spPr>
          <a:xfrm>
            <a:off x="213480" y="914400"/>
            <a:ext cx="8762400" cy="48301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rmAutofit/>
          </a:bodyPr>
          <a:lstStyle/>
          <a:p>
            <a:pPr marL="1143000" lvl="2" indent="-227880" algn="just">
              <a:lnSpc>
                <a:spcPct val="100000"/>
              </a:lnSpc>
              <a:spcBef>
                <a:spcPts val="601"/>
              </a:spcBef>
              <a:buClr>
                <a:srgbClr val="364162"/>
              </a:buClr>
              <a:buFont typeface="Wingdings" charset="2"/>
              <a:buChar char=""/>
            </a:pPr>
            <a:r>
              <a:rPr lang="en-GB" sz="2200" b="0" strike="noStrike" spc="-1">
                <a:solidFill>
                  <a:srgbClr val="000000"/>
                </a:solidFill>
                <a:latin typeface="Arial"/>
                <a:ea typeface="Verdana"/>
              </a:rPr>
              <a:t>Polymorphic threat: actually evolves to elude detection</a:t>
            </a:r>
            <a:endParaRPr lang="en-GB" sz="2200" b="0" strike="noStrike" spc="-1">
              <a:latin typeface="Arial"/>
            </a:endParaRPr>
          </a:p>
          <a:p>
            <a:pPr marL="1143000" lvl="2" indent="-227880" algn="just">
              <a:lnSpc>
                <a:spcPct val="100000"/>
              </a:lnSpc>
              <a:spcBef>
                <a:spcPts val="601"/>
              </a:spcBef>
              <a:buClr>
                <a:srgbClr val="364162"/>
              </a:buClr>
              <a:buFont typeface="Wingdings" charset="2"/>
              <a:buChar char=""/>
            </a:pPr>
            <a:r>
              <a:rPr lang="en-GB" sz="2200" b="0" strike="noStrike" spc="-1">
                <a:solidFill>
                  <a:srgbClr val="000000"/>
                </a:solidFill>
                <a:latin typeface="Arial"/>
                <a:ea typeface="Verdana"/>
              </a:rPr>
              <a:t>Virus and worm hoaxes: nonexistent malware that employees waste time spreading awareness about</a:t>
            </a:r>
            <a:endParaRPr lang="en-GB" sz="2200" b="0" strike="noStrike" spc="-1">
              <a:latin typeface="Arial"/>
            </a:endParaRPr>
          </a:p>
          <a:p>
            <a:pPr marL="743040" lvl="1" indent="-285120" algn="just">
              <a:lnSpc>
                <a:spcPct val="100000"/>
              </a:lnSpc>
              <a:spcBef>
                <a:spcPts val="601"/>
              </a:spcBef>
              <a:buClr>
                <a:srgbClr val="364162"/>
              </a:buClr>
              <a:buFont typeface="Arial"/>
              <a:buChar char="–"/>
            </a:pPr>
            <a:r>
              <a:rPr lang="en-GB" sz="2400" b="0" strike="noStrike" spc="-1">
                <a:solidFill>
                  <a:srgbClr val="000000"/>
                </a:solidFill>
                <a:latin typeface="Arial"/>
                <a:ea typeface="Verdana"/>
              </a:rPr>
              <a:t>Back door: gaining access to system or network using known or previously unknown/newly discovered access mechanism</a:t>
            </a:r>
            <a:endParaRPr lang="en-GB" sz="2400" b="0" strike="noStrike" spc="-1">
              <a:latin typeface="Arial"/>
            </a:endParaRPr>
          </a:p>
          <a:p>
            <a:pPr marL="743040" lvl="1" indent="-285120" algn="just">
              <a:lnSpc>
                <a:spcPct val="100000"/>
              </a:lnSpc>
              <a:spcBef>
                <a:spcPts val="601"/>
              </a:spcBef>
              <a:buClr>
                <a:srgbClr val="364162"/>
              </a:buClr>
              <a:buFont typeface="Arial"/>
              <a:buChar char="–"/>
            </a:pPr>
            <a:r>
              <a:rPr lang="en-GB" sz="2400" b="0" strike="noStrike" spc="-1">
                <a:solidFill>
                  <a:srgbClr val="000000"/>
                </a:solidFill>
                <a:latin typeface="Arial"/>
                <a:ea typeface="Verdana"/>
              </a:rPr>
              <a:t>Denial-of-service (DoS): An attacker sends a large number of connection or information requests to a target.</a:t>
            </a:r>
            <a:endParaRPr lang="en-GB" sz="2400" b="0" strike="noStrike" spc="-1">
              <a:latin typeface="Arial"/>
            </a:endParaRPr>
          </a:p>
          <a:p>
            <a:pPr marL="1143000" lvl="2" indent="-227880" algn="just">
              <a:lnSpc>
                <a:spcPct val="100000"/>
              </a:lnSpc>
              <a:spcBef>
                <a:spcPts val="601"/>
              </a:spcBef>
              <a:buClr>
                <a:srgbClr val="364162"/>
              </a:buClr>
              <a:buFont typeface="Wingdings" charset="2"/>
              <a:buChar char=""/>
            </a:pPr>
            <a:r>
              <a:rPr lang="en-GB" sz="2200" b="0" strike="noStrike" spc="-1">
                <a:solidFill>
                  <a:srgbClr val="000000"/>
                </a:solidFill>
                <a:latin typeface="Arial"/>
                <a:ea typeface="Verdana"/>
              </a:rPr>
              <a:t>The target system becomes overloaded and cannot respond to legitimate requests for service.</a:t>
            </a:r>
            <a:endParaRPr lang="en-GB" sz="2200" b="0" strike="noStrike" spc="-1">
              <a:latin typeface="Arial"/>
            </a:endParaRPr>
          </a:p>
          <a:p>
            <a:pPr marL="1143000" lvl="2" indent="-227880" algn="just">
              <a:lnSpc>
                <a:spcPct val="100000"/>
              </a:lnSpc>
              <a:spcBef>
                <a:spcPts val="601"/>
              </a:spcBef>
              <a:buClr>
                <a:srgbClr val="364162"/>
              </a:buClr>
              <a:buFont typeface="Wingdings" charset="2"/>
              <a:buChar char=""/>
            </a:pPr>
            <a:r>
              <a:rPr lang="en-GB" sz="2200" b="0" strike="noStrike" spc="-1">
                <a:solidFill>
                  <a:srgbClr val="000000"/>
                </a:solidFill>
                <a:latin typeface="Arial"/>
                <a:ea typeface="Verdana"/>
              </a:rPr>
              <a:t>I</a:t>
            </a:r>
            <a:r>
              <a:rPr lang="en-US" sz="2200" b="0" strike="noStrike" spc="-1">
                <a:solidFill>
                  <a:srgbClr val="000000"/>
                </a:solidFill>
                <a:latin typeface="Arial"/>
                <a:ea typeface="Verdana"/>
              </a:rPr>
              <a:t>t may</a:t>
            </a:r>
            <a:r>
              <a:rPr lang="en-GB" sz="2200" b="0" strike="noStrike" spc="-1">
                <a:solidFill>
                  <a:srgbClr val="000000"/>
                </a:solidFill>
                <a:latin typeface="Arial"/>
                <a:ea typeface="Verdana"/>
              </a:rPr>
              <a:t> result in system crash or inability to perform ordinary functions.</a:t>
            </a:r>
            <a:endParaRPr lang="en-GB" sz="2200" b="0" strike="noStrike" spc="-1">
              <a:latin typeface="Arial"/>
            </a:endParaRP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21" name="CustomShape 1"/>
          <p:cNvSpPr/>
          <p:nvPr/>
        </p:nvSpPr>
        <p:spPr>
          <a:xfrm>
            <a:off x="45720" y="27720"/>
            <a:ext cx="9097560" cy="1038240"/>
          </a:xfrm>
          <a:prstGeom prst="rect">
            <a:avLst/>
          </a:prstGeom>
          <a:noFill/>
          <a:ln w="936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GB" sz="3600" b="0" strike="noStrike" spc="-1">
                <a:solidFill>
                  <a:srgbClr val="000000"/>
                </a:solidFill>
                <a:latin typeface="Arial"/>
                <a:ea typeface="Verdana"/>
              </a:rPr>
              <a:t>Software Attacks </a:t>
            </a:r>
            <a:r>
              <a:rPr lang="en-GB" sz="3600" b="0" strike="noStrike" spc="-1">
                <a:solidFill>
                  <a:srgbClr val="FFFFFF"/>
                </a:solidFill>
                <a:latin typeface="Arial"/>
                <a:ea typeface="Verdana"/>
              </a:rPr>
              <a:t>(4 of 5)</a:t>
            </a:r>
            <a:endParaRPr lang="en-GB" sz="3600" b="0" strike="noStrike" spc="-1">
              <a:latin typeface="Arial"/>
            </a:endParaRPr>
          </a:p>
        </p:txBody>
      </p:sp>
      <p:sp>
        <p:nvSpPr>
          <p:cNvPr id="222" name="CustomShape 2"/>
          <p:cNvSpPr/>
          <p:nvPr/>
        </p:nvSpPr>
        <p:spPr>
          <a:xfrm>
            <a:off x="213480" y="914400"/>
            <a:ext cx="8762400" cy="46476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marL="743040" lvl="1" indent="-285120" algn="just">
              <a:lnSpc>
                <a:spcPct val="100000"/>
              </a:lnSpc>
              <a:spcBef>
                <a:spcPts val="601"/>
              </a:spcBef>
              <a:buClr>
                <a:srgbClr val="364162"/>
              </a:buClr>
              <a:buFont typeface="Arial"/>
              <a:buChar char="–"/>
            </a:pPr>
            <a:r>
              <a:rPr lang="en-GB" sz="2400" b="0" strike="noStrike" spc="-1">
                <a:solidFill>
                  <a:srgbClr val="000000"/>
                </a:solidFill>
                <a:latin typeface="Arial"/>
                <a:ea typeface="Verdana"/>
              </a:rPr>
              <a:t>Distributed denial-of-service (DDoS): A coordinated stream of requests is launched against a target from many locations simultaneously.</a:t>
            </a:r>
            <a:endParaRPr lang="en-GB" sz="2400" b="0" strike="noStrike" spc="-1">
              <a:latin typeface="Arial"/>
            </a:endParaRPr>
          </a:p>
          <a:p>
            <a:pPr marL="743040" lvl="1" indent="-285120" algn="just">
              <a:lnSpc>
                <a:spcPct val="100000"/>
              </a:lnSpc>
              <a:spcBef>
                <a:spcPts val="601"/>
              </a:spcBef>
              <a:buClr>
                <a:srgbClr val="364162"/>
              </a:buClr>
              <a:buFont typeface="Arial"/>
              <a:buChar char="–"/>
            </a:pPr>
            <a:r>
              <a:rPr lang="en-GB" sz="2400" b="0" strike="noStrike" spc="-1">
                <a:solidFill>
                  <a:srgbClr val="000000"/>
                </a:solidFill>
                <a:latin typeface="Arial"/>
                <a:ea typeface="Verdana"/>
              </a:rPr>
              <a:t>Mail bombing (also a DoS): An attacker routes large quantities of e-mail to target to overwhelm the receiver.</a:t>
            </a:r>
            <a:endParaRPr lang="en-GB" sz="2400" b="0" strike="noStrike" spc="-1">
              <a:latin typeface="Arial"/>
            </a:endParaRPr>
          </a:p>
          <a:p>
            <a:pPr marL="743040" lvl="1" indent="-285120" algn="just">
              <a:lnSpc>
                <a:spcPct val="100000"/>
              </a:lnSpc>
              <a:spcBef>
                <a:spcPts val="601"/>
              </a:spcBef>
              <a:buClr>
                <a:srgbClr val="364162"/>
              </a:buClr>
              <a:buFont typeface="Arial"/>
              <a:buChar char="–"/>
            </a:pPr>
            <a:r>
              <a:rPr lang="en-GB" sz="2400" b="0" strike="noStrike" spc="-1">
                <a:solidFill>
                  <a:srgbClr val="000000"/>
                </a:solidFill>
                <a:latin typeface="Arial"/>
                <a:ea typeface="Verdana"/>
              </a:rPr>
              <a:t>Spam (unsolicited commercial e-mail): It is considered more a nuisance than an attack, though is emerging as a vector for some attacks.</a:t>
            </a:r>
            <a:endParaRPr lang="en-GB" sz="2400" b="0" strike="noStrike" spc="-1">
              <a:latin typeface="Arial"/>
            </a:endParaRPr>
          </a:p>
          <a:p>
            <a:pPr marL="743040" lvl="1" indent="-285120" algn="just">
              <a:lnSpc>
                <a:spcPct val="100000"/>
              </a:lnSpc>
              <a:spcBef>
                <a:spcPts val="601"/>
              </a:spcBef>
              <a:buClr>
                <a:srgbClr val="364162"/>
              </a:buClr>
              <a:buFont typeface="Arial"/>
              <a:buChar char="–"/>
            </a:pPr>
            <a:r>
              <a:rPr lang="en-GB" sz="2400" b="0" strike="noStrike" spc="-1">
                <a:solidFill>
                  <a:srgbClr val="000000"/>
                </a:solidFill>
                <a:latin typeface="Arial"/>
                <a:ea typeface="Verdana"/>
              </a:rPr>
              <a:t>Packet sniffer: It monitors data traveling over network; it can be used both for legitimate management purposes and for stealing information from a network.</a:t>
            </a:r>
            <a:endParaRPr lang="en-GB" sz="2400" b="0" strike="noStrike" spc="-1">
              <a:latin typeface="Arial"/>
            </a:endParaRP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23" name="CustomShape 1"/>
          <p:cNvSpPr/>
          <p:nvPr/>
        </p:nvSpPr>
        <p:spPr>
          <a:xfrm>
            <a:off x="45720" y="27720"/>
            <a:ext cx="9097560" cy="1038240"/>
          </a:xfrm>
          <a:prstGeom prst="rect">
            <a:avLst/>
          </a:prstGeom>
          <a:noFill/>
          <a:ln w="936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GB" sz="3600" b="0" strike="noStrike" spc="-1">
                <a:solidFill>
                  <a:srgbClr val="000000"/>
                </a:solidFill>
                <a:latin typeface="Arial"/>
                <a:ea typeface="Verdana"/>
              </a:rPr>
              <a:t>Software Attacks </a:t>
            </a:r>
            <a:r>
              <a:rPr lang="en-GB" sz="3600" b="0" strike="noStrike" spc="-1">
                <a:solidFill>
                  <a:srgbClr val="FFFFFF"/>
                </a:solidFill>
                <a:latin typeface="Arial"/>
                <a:ea typeface="Verdana"/>
              </a:rPr>
              <a:t>(5 of 5)</a:t>
            </a:r>
            <a:endParaRPr lang="en-GB" sz="3600" b="0" strike="noStrike" spc="-1">
              <a:latin typeface="Arial"/>
            </a:endParaRPr>
          </a:p>
        </p:txBody>
      </p:sp>
      <p:sp>
        <p:nvSpPr>
          <p:cNvPr id="224" name="CustomShape 2"/>
          <p:cNvSpPr/>
          <p:nvPr/>
        </p:nvSpPr>
        <p:spPr>
          <a:xfrm>
            <a:off x="152280" y="1295280"/>
            <a:ext cx="8762400" cy="42663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rmAutofit/>
          </a:bodyPr>
          <a:lstStyle/>
          <a:p>
            <a:pPr marL="743040" lvl="1" indent="-285120" algn="just">
              <a:lnSpc>
                <a:spcPct val="100000"/>
              </a:lnSpc>
              <a:spcBef>
                <a:spcPts val="601"/>
              </a:spcBef>
              <a:buClr>
                <a:srgbClr val="364162"/>
              </a:buClr>
              <a:buFont typeface="Arial"/>
              <a:buChar char="–"/>
            </a:pPr>
            <a:r>
              <a:rPr lang="en-GB" sz="2400" b="0" strike="noStrike" spc="-1">
                <a:solidFill>
                  <a:srgbClr val="000000"/>
                </a:solidFill>
                <a:latin typeface="Arial"/>
                <a:ea typeface="Verdana"/>
              </a:rPr>
              <a:t>Spoofing: A technique used to gain unauthorized access; intruder assumes a trusted IP address.</a:t>
            </a:r>
            <a:endParaRPr lang="en-GB" sz="2400" b="0" strike="noStrike" spc="-1">
              <a:latin typeface="Arial"/>
            </a:endParaRPr>
          </a:p>
          <a:p>
            <a:pPr marL="743040" lvl="1" indent="-285120" algn="just">
              <a:lnSpc>
                <a:spcPct val="100000"/>
              </a:lnSpc>
              <a:spcBef>
                <a:spcPts val="601"/>
              </a:spcBef>
              <a:buClr>
                <a:srgbClr val="364162"/>
              </a:buClr>
              <a:buFont typeface="Arial"/>
              <a:buChar char="–"/>
            </a:pPr>
            <a:r>
              <a:rPr lang="en-GB" sz="2400" b="0" strike="noStrike" spc="-1">
                <a:solidFill>
                  <a:srgbClr val="000000"/>
                </a:solidFill>
                <a:latin typeface="Arial"/>
                <a:ea typeface="Verdana"/>
              </a:rPr>
              <a:t>Pharming: It attacks a browser’s address bar to redirect users to an illegitimate site for the purpose of obtaining private information.</a:t>
            </a:r>
            <a:endParaRPr lang="en-GB" sz="2400" b="0" strike="noStrike" spc="-1">
              <a:latin typeface="Arial"/>
            </a:endParaRPr>
          </a:p>
          <a:p>
            <a:pPr marL="743040" lvl="1" indent="-285120" algn="just">
              <a:lnSpc>
                <a:spcPct val="100000"/>
              </a:lnSpc>
              <a:spcBef>
                <a:spcPts val="601"/>
              </a:spcBef>
              <a:buClr>
                <a:srgbClr val="364162"/>
              </a:buClr>
              <a:buFont typeface="Arial"/>
              <a:buChar char="–"/>
            </a:pPr>
            <a:r>
              <a:rPr lang="en-GB" sz="2400" b="0" strike="noStrike" spc="-1">
                <a:solidFill>
                  <a:srgbClr val="000000"/>
                </a:solidFill>
                <a:latin typeface="Arial"/>
                <a:ea typeface="Verdana"/>
              </a:rPr>
              <a:t>Man-in-the-middle: An attacker monitors the network packets, modifies them, and inserts them back into the network.</a:t>
            </a:r>
            <a:endParaRPr lang="en-GB" sz="2400" b="0" strike="noStrike" spc="-1">
              <a:latin typeface="Arial"/>
            </a:endParaRP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25" name="CustomShape 1"/>
          <p:cNvSpPr/>
          <p:nvPr/>
        </p:nvSpPr>
        <p:spPr>
          <a:xfrm>
            <a:off x="0" y="152280"/>
            <a:ext cx="9143280" cy="990000"/>
          </a:xfrm>
          <a:prstGeom prst="rect">
            <a:avLst/>
          </a:prstGeom>
          <a:noFill/>
          <a:ln w="936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US" sz="3600" b="0" strike="noStrike" spc="-1">
                <a:solidFill>
                  <a:srgbClr val="000000"/>
                </a:solidFill>
                <a:latin typeface="Arial"/>
              </a:rPr>
              <a:t>The Most Dangerous Malware Attacks to Date (1 of 2)</a:t>
            </a:r>
            <a:endParaRPr lang="en-GB" sz="3600" b="0" strike="noStrike" spc="-1">
              <a:latin typeface="Arial"/>
            </a:endParaRPr>
          </a:p>
        </p:txBody>
      </p:sp>
      <p:graphicFrame>
        <p:nvGraphicFramePr>
          <p:cNvPr id="226" name="Table 2"/>
          <p:cNvGraphicFramePr/>
          <p:nvPr/>
        </p:nvGraphicFramePr>
        <p:xfrm>
          <a:off x="457200" y="1371600"/>
          <a:ext cx="8381160" cy="4231440"/>
        </p:xfrm>
        <a:graphic>
          <a:graphicData uri="http://schemas.openxmlformats.org/drawingml/2006/table">
            <a:tbl>
              <a:tblPr/>
              <a:tblGrid>
                <a:gridCol w="1904760">
                  <a:extLst>
                    <a:ext uri="{9D8B030D-6E8A-4147-A177-3AD203B41FA5}">
                      <a16:colId xmlns:a16="http://schemas.microsoft.com/office/drawing/2014/main" val="20000"/>
                    </a:ext>
                  </a:extLst>
                </a:gridCol>
                <a:gridCol w="1295280">
                  <a:extLst>
                    <a:ext uri="{9D8B030D-6E8A-4147-A177-3AD203B41FA5}">
                      <a16:colId xmlns:a16="http://schemas.microsoft.com/office/drawing/2014/main" val="20001"/>
                    </a:ext>
                  </a:extLst>
                </a:gridCol>
                <a:gridCol w="609480">
                  <a:extLst>
                    <a:ext uri="{9D8B030D-6E8A-4147-A177-3AD203B41FA5}">
                      <a16:colId xmlns:a16="http://schemas.microsoft.com/office/drawing/2014/main" val="20002"/>
                    </a:ext>
                  </a:extLst>
                </a:gridCol>
                <a:gridCol w="2133360">
                  <a:extLst>
                    <a:ext uri="{9D8B030D-6E8A-4147-A177-3AD203B41FA5}">
                      <a16:colId xmlns:a16="http://schemas.microsoft.com/office/drawing/2014/main" val="20003"/>
                    </a:ext>
                  </a:extLst>
                </a:gridCol>
                <a:gridCol w="2438640">
                  <a:extLst>
                    <a:ext uri="{9D8B030D-6E8A-4147-A177-3AD203B41FA5}">
                      <a16:colId xmlns:a16="http://schemas.microsoft.com/office/drawing/2014/main" val="20004"/>
                    </a:ext>
                  </a:extLst>
                </a:gridCol>
              </a:tblGrid>
              <a:tr h="491400">
                <a:tc>
                  <a:txBody>
                    <a:bodyPr/>
                    <a:lstStyle/>
                    <a:p>
                      <a:pPr>
                        <a:lnSpc>
                          <a:spcPct val="100000"/>
                        </a:lnSpc>
                        <a:spcBef>
                          <a:spcPts val="601"/>
                        </a:spcBef>
                      </a:pPr>
                      <a:r>
                        <a:rPr lang="en-US" sz="1400" b="1" strike="noStrike" spc="-1">
                          <a:solidFill>
                            <a:srgbClr val="FFFFFF"/>
                          </a:solidFill>
                          <a:latin typeface="Arial"/>
                        </a:rPr>
                        <a:t>Malware</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lstStyle/>
                    <a:p>
                      <a:pPr>
                        <a:lnSpc>
                          <a:spcPct val="100000"/>
                        </a:lnSpc>
                        <a:spcBef>
                          <a:spcPts val="601"/>
                        </a:spcBef>
                      </a:pPr>
                      <a:r>
                        <a:rPr lang="en-US" sz="1400" b="1" strike="noStrike" spc="-1">
                          <a:solidFill>
                            <a:srgbClr val="FFFFFF"/>
                          </a:solidFill>
                          <a:latin typeface="Arial"/>
                        </a:rPr>
                        <a:t>Type</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lstStyle/>
                    <a:p>
                      <a:pPr>
                        <a:lnSpc>
                          <a:spcPct val="100000"/>
                        </a:lnSpc>
                        <a:spcBef>
                          <a:spcPts val="601"/>
                        </a:spcBef>
                      </a:pPr>
                      <a:r>
                        <a:rPr lang="en-US" sz="1400" b="1" strike="noStrike" spc="-1">
                          <a:solidFill>
                            <a:srgbClr val="FFFFFF"/>
                          </a:solidFill>
                          <a:latin typeface="Arial"/>
                        </a:rPr>
                        <a:t>Year</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lstStyle/>
                    <a:p>
                      <a:pPr>
                        <a:lnSpc>
                          <a:spcPct val="100000"/>
                        </a:lnSpc>
                        <a:spcBef>
                          <a:spcPts val="601"/>
                        </a:spcBef>
                      </a:pPr>
                      <a:r>
                        <a:rPr lang="en-US" sz="1400" b="1" strike="noStrike" spc="-1">
                          <a:solidFill>
                            <a:srgbClr val="FFFFFF"/>
                          </a:solidFill>
                          <a:latin typeface="Arial"/>
                        </a:rPr>
                        <a:t>Estimated Number of Systems Infected </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lstStyle/>
                    <a:p>
                      <a:pPr>
                        <a:lnSpc>
                          <a:spcPct val="100000"/>
                        </a:lnSpc>
                        <a:spcBef>
                          <a:spcPts val="601"/>
                        </a:spcBef>
                      </a:pPr>
                      <a:r>
                        <a:rPr lang="en-US" sz="1400" b="1" strike="noStrike" spc="-1">
                          <a:solidFill>
                            <a:srgbClr val="FFFFFF"/>
                          </a:solidFill>
                          <a:latin typeface="Arial"/>
                        </a:rPr>
                        <a:t>Estimated Financial Damage</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extLst>
                  <a:ext uri="{0D108BD9-81ED-4DB2-BD59-A6C34878D82A}">
                    <a16:rowId xmlns:a16="http://schemas.microsoft.com/office/drawing/2014/main" val="10000"/>
                  </a:ext>
                </a:extLst>
              </a:tr>
              <a:tr h="370800">
                <a:tc>
                  <a:txBody>
                    <a:bodyPr/>
                    <a:lstStyle/>
                    <a:p>
                      <a:pPr>
                        <a:lnSpc>
                          <a:spcPct val="100000"/>
                        </a:lnSpc>
                        <a:spcBef>
                          <a:spcPts val="601"/>
                        </a:spcBef>
                      </a:pPr>
                      <a:r>
                        <a:rPr lang="en-US" sz="1400" b="0" strike="noStrike" spc="-1">
                          <a:solidFill>
                            <a:srgbClr val="000000"/>
                          </a:solidFill>
                          <a:latin typeface="Arial"/>
                        </a:rPr>
                        <a:t>MyDoom</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spcBef>
                          <a:spcPts val="601"/>
                        </a:spcBef>
                      </a:pPr>
                      <a:r>
                        <a:rPr lang="en-US" sz="1400" b="0" strike="noStrike" spc="-1">
                          <a:solidFill>
                            <a:srgbClr val="000000"/>
                          </a:solidFill>
                          <a:latin typeface="Arial"/>
                        </a:rPr>
                        <a:t>Worm</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spcBef>
                          <a:spcPts val="601"/>
                        </a:spcBef>
                      </a:pPr>
                      <a:r>
                        <a:rPr lang="en-US" sz="1400" b="0" strike="noStrike" spc="-1">
                          <a:solidFill>
                            <a:srgbClr val="000000"/>
                          </a:solidFill>
                          <a:latin typeface="Arial"/>
                        </a:rPr>
                        <a:t>2004</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spcBef>
                          <a:spcPts val="601"/>
                        </a:spcBef>
                      </a:pPr>
                      <a:r>
                        <a:rPr lang="en-US" sz="1400" b="0" strike="noStrike" spc="-1">
                          <a:solidFill>
                            <a:srgbClr val="000000"/>
                          </a:solidFill>
                          <a:latin typeface="Arial"/>
                        </a:rPr>
                        <a:t>2 million</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spcBef>
                          <a:spcPts val="601"/>
                        </a:spcBef>
                      </a:pPr>
                      <a:r>
                        <a:rPr lang="en-US" sz="1400" b="0" strike="noStrike" spc="-1">
                          <a:solidFill>
                            <a:srgbClr val="000000"/>
                          </a:solidFill>
                          <a:latin typeface="Arial"/>
                        </a:rPr>
                        <a:t>$ 38 billion</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1"/>
                  </a:ext>
                </a:extLst>
              </a:tr>
              <a:tr h="370800">
                <a:tc>
                  <a:txBody>
                    <a:bodyPr/>
                    <a:lstStyle/>
                    <a:p>
                      <a:pPr>
                        <a:lnSpc>
                          <a:spcPct val="100000"/>
                        </a:lnSpc>
                        <a:spcBef>
                          <a:spcPts val="601"/>
                        </a:spcBef>
                      </a:pPr>
                      <a:r>
                        <a:rPr lang="en-US" sz="1400" b="0" strike="noStrike" spc="-1">
                          <a:solidFill>
                            <a:srgbClr val="000000"/>
                          </a:solidFill>
                          <a:latin typeface="Arial"/>
                        </a:rPr>
                        <a:t>Klez (and variants)</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spcBef>
                          <a:spcPts val="601"/>
                        </a:spcBef>
                      </a:pPr>
                      <a:r>
                        <a:rPr lang="en-US" sz="1400" b="0" strike="noStrike" spc="-1">
                          <a:solidFill>
                            <a:srgbClr val="000000"/>
                          </a:solidFill>
                          <a:latin typeface="Arial"/>
                        </a:rPr>
                        <a:t>Virus</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spcBef>
                          <a:spcPts val="601"/>
                        </a:spcBef>
                      </a:pPr>
                      <a:r>
                        <a:rPr lang="en-US" sz="1400" b="0" strike="noStrike" spc="-1">
                          <a:solidFill>
                            <a:srgbClr val="000000"/>
                          </a:solidFill>
                          <a:latin typeface="Arial"/>
                        </a:rPr>
                        <a:t>2001</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spcBef>
                          <a:spcPts val="601"/>
                        </a:spcBef>
                      </a:pPr>
                      <a:r>
                        <a:rPr lang="en-US" sz="1400" b="0" strike="noStrike" spc="-1">
                          <a:solidFill>
                            <a:srgbClr val="000000"/>
                          </a:solidFill>
                          <a:latin typeface="Arial"/>
                        </a:rPr>
                        <a:t>7.2% of Internet</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spcBef>
                          <a:spcPts val="601"/>
                        </a:spcBef>
                      </a:pPr>
                      <a:r>
                        <a:rPr lang="en-US" sz="1400" b="0" strike="noStrike" spc="-1">
                          <a:solidFill>
                            <a:srgbClr val="000000"/>
                          </a:solidFill>
                          <a:latin typeface="Arial"/>
                        </a:rPr>
                        <a:t>$19.8 billion</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2"/>
                  </a:ext>
                </a:extLst>
              </a:tr>
              <a:tr h="370800">
                <a:tc>
                  <a:txBody>
                    <a:bodyPr/>
                    <a:lstStyle/>
                    <a:p>
                      <a:pPr>
                        <a:lnSpc>
                          <a:spcPct val="100000"/>
                        </a:lnSpc>
                        <a:spcBef>
                          <a:spcPts val="601"/>
                        </a:spcBef>
                      </a:pPr>
                      <a:r>
                        <a:rPr lang="en-US" sz="1400" b="0" strike="noStrike" spc="-1">
                          <a:solidFill>
                            <a:srgbClr val="000000"/>
                          </a:solidFill>
                          <a:latin typeface="Arial"/>
                        </a:rPr>
                        <a:t>ILOVEYOU</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spcBef>
                          <a:spcPts val="601"/>
                        </a:spcBef>
                      </a:pPr>
                      <a:r>
                        <a:rPr lang="en-US" sz="1400" b="0" strike="noStrike" spc="-1">
                          <a:solidFill>
                            <a:srgbClr val="000000"/>
                          </a:solidFill>
                          <a:latin typeface="Arial"/>
                        </a:rPr>
                        <a:t>Virus</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spcBef>
                          <a:spcPts val="601"/>
                        </a:spcBef>
                      </a:pPr>
                      <a:r>
                        <a:rPr lang="en-US" sz="1400" b="0" strike="noStrike" spc="-1">
                          <a:solidFill>
                            <a:srgbClr val="000000"/>
                          </a:solidFill>
                          <a:latin typeface="Arial"/>
                        </a:rPr>
                        <a:t>2000</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spcBef>
                          <a:spcPts val="601"/>
                        </a:spcBef>
                      </a:pPr>
                      <a:r>
                        <a:rPr lang="en-US" sz="1400" b="0" strike="noStrike" spc="-1">
                          <a:solidFill>
                            <a:srgbClr val="000000"/>
                          </a:solidFill>
                          <a:latin typeface="Arial"/>
                        </a:rPr>
                        <a:t>10% of Internet</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spcBef>
                          <a:spcPts val="601"/>
                        </a:spcBef>
                      </a:pPr>
                      <a:r>
                        <a:rPr lang="en-US" sz="1400" b="0" strike="noStrike" spc="-1">
                          <a:solidFill>
                            <a:srgbClr val="000000"/>
                          </a:solidFill>
                          <a:latin typeface="Arial"/>
                        </a:rPr>
                        <a:t>$ 5.5 billion</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3"/>
                  </a:ext>
                </a:extLst>
              </a:tr>
              <a:tr h="291600">
                <a:tc>
                  <a:txBody>
                    <a:bodyPr/>
                    <a:lstStyle/>
                    <a:p>
                      <a:pPr>
                        <a:lnSpc>
                          <a:spcPct val="100000"/>
                        </a:lnSpc>
                        <a:spcBef>
                          <a:spcPts val="601"/>
                        </a:spcBef>
                      </a:pPr>
                      <a:r>
                        <a:rPr lang="en-US" sz="1400" b="0" strike="noStrike" spc="-1">
                          <a:solidFill>
                            <a:srgbClr val="000000"/>
                          </a:solidFill>
                          <a:latin typeface="Arial"/>
                        </a:rPr>
                        <a:t>Sobig F</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spcBef>
                          <a:spcPts val="601"/>
                        </a:spcBef>
                      </a:pPr>
                      <a:r>
                        <a:rPr lang="en-US" sz="1400" b="0" strike="noStrike" spc="-1">
                          <a:solidFill>
                            <a:srgbClr val="000000"/>
                          </a:solidFill>
                          <a:latin typeface="Arial"/>
                        </a:rPr>
                        <a:t>Worm</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spcBef>
                          <a:spcPts val="601"/>
                        </a:spcBef>
                      </a:pPr>
                      <a:r>
                        <a:rPr lang="en-US" sz="1400" b="0" strike="noStrike" spc="-1">
                          <a:solidFill>
                            <a:srgbClr val="000000"/>
                          </a:solidFill>
                          <a:latin typeface="Arial"/>
                        </a:rPr>
                        <a:t>2003</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spcBef>
                          <a:spcPts val="601"/>
                        </a:spcBef>
                      </a:pPr>
                      <a:r>
                        <a:rPr lang="en-US" sz="1400" b="0" strike="noStrike" spc="-1">
                          <a:solidFill>
                            <a:srgbClr val="000000"/>
                          </a:solidFill>
                          <a:latin typeface="Arial"/>
                        </a:rPr>
                        <a:t>1 million</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spcBef>
                          <a:spcPts val="601"/>
                        </a:spcBef>
                      </a:pPr>
                      <a:r>
                        <a:rPr lang="en-US" sz="1400" b="0" strike="noStrike" spc="-1">
                          <a:solidFill>
                            <a:srgbClr val="000000"/>
                          </a:solidFill>
                          <a:latin typeface="Arial"/>
                        </a:rPr>
                        <a:t>$ 3 billion</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4"/>
                  </a:ext>
                </a:extLst>
              </a:tr>
              <a:tr h="491400">
                <a:tc>
                  <a:txBody>
                    <a:bodyPr/>
                    <a:lstStyle/>
                    <a:p>
                      <a:pPr>
                        <a:lnSpc>
                          <a:spcPct val="100000"/>
                        </a:lnSpc>
                        <a:spcBef>
                          <a:spcPts val="601"/>
                        </a:spcBef>
                      </a:pPr>
                      <a:r>
                        <a:rPr lang="en-US" sz="1400" b="0" strike="noStrike" spc="-1">
                          <a:solidFill>
                            <a:srgbClr val="000000"/>
                          </a:solidFill>
                          <a:latin typeface="Arial"/>
                        </a:rPr>
                        <a:t>Code Red (and CR II)</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spcBef>
                          <a:spcPts val="601"/>
                        </a:spcBef>
                      </a:pPr>
                      <a:r>
                        <a:rPr lang="en-US" sz="1400" b="0" strike="noStrike" spc="-1">
                          <a:solidFill>
                            <a:srgbClr val="000000"/>
                          </a:solidFill>
                          <a:latin typeface="Arial"/>
                        </a:rPr>
                        <a:t>Worm</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spcBef>
                          <a:spcPts val="601"/>
                        </a:spcBef>
                      </a:pPr>
                      <a:r>
                        <a:rPr lang="en-US" sz="1400" b="0" strike="noStrike" spc="-1">
                          <a:solidFill>
                            <a:srgbClr val="000000"/>
                          </a:solidFill>
                          <a:latin typeface="Arial"/>
                        </a:rPr>
                        <a:t>2001</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spcBef>
                          <a:spcPts val="601"/>
                        </a:spcBef>
                      </a:pPr>
                      <a:r>
                        <a:rPr lang="en-US" sz="1400" b="0" strike="noStrike" spc="-1">
                          <a:solidFill>
                            <a:srgbClr val="000000"/>
                          </a:solidFill>
                          <a:latin typeface="Arial"/>
                        </a:rPr>
                        <a:t>400,000 servers</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spcBef>
                          <a:spcPts val="601"/>
                        </a:spcBef>
                      </a:pPr>
                      <a:r>
                        <a:rPr lang="en-US" sz="1400" b="0" strike="noStrike" spc="-1">
                          <a:solidFill>
                            <a:srgbClr val="000000"/>
                          </a:solidFill>
                          <a:latin typeface="Arial"/>
                        </a:rPr>
                        <a:t>$ 2.6 billion</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5"/>
                  </a:ext>
                </a:extLst>
              </a:tr>
              <a:tr h="491400">
                <a:tc>
                  <a:txBody>
                    <a:bodyPr/>
                    <a:lstStyle/>
                    <a:p>
                      <a:pPr>
                        <a:lnSpc>
                          <a:spcPct val="100000"/>
                        </a:lnSpc>
                        <a:spcBef>
                          <a:spcPts val="601"/>
                        </a:spcBef>
                      </a:pPr>
                      <a:r>
                        <a:rPr lang="en-US" sz="1400" b="0" strike="noStrike" spc="-1">
                          <a:solidFill>
                            <a:srgbClr val="000000"/>
                          </a:solidFill>
                          <a:latin typeface="Arial"/>
                        </a:rPr>
                        <a:t>SQL slammer, a.k.a. Sapphire </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spcBef>
                          <a:spcPts val="601"/>
                        </a:spcBef>
                      </a:pPr>
                      <a:r>
                        <a:rPr lang="en-US" sz="1400" b="0" strike="noStrike" spc="-1">
                          <a:solidFill>
                            <a:srgbClr val="000000"/>
                          </a:solidFill>
                          <a:latin typeface="Arial"/>
                        </a:rPr>
                        <a:t>Worm</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spcBef>
                          <a:spcPts val="601"/>
                        </a:spcBef>
                      </a:pPr>
                      <a:r>
                        <a:rPr lang="en-US" sz="1400" b="0" strike="noStrike" spc="-1">
                          <a:solidFill>
                            <a:srgbClr val="000000"/>
                          </a:solidFill>
                          <a:latin typeface="Arial"/>
                        </a:rPr>
                        <a:t>2003</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spcBef>
                          <a:spcPts val="601"/>
                        </a:spcBef>
                      </a:pPr>
                      <a:r>
                        <a:rPr lang="en-US" sz="1400" b="0" strike="noStrike" spc="-1">
                          <a:solidFill>
                            <a:srgbClr val="000000"/>
                          </a:solidFill>
                          <a:latin typeface="Arial"/>
                        </a:rPr>
                        <a:t>75,000</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spcBef>
                          <a:spcPts val="601"/>
                        </a:spcBef>
                      </a:pPr>
                      <a:r>
                        <a:rPr lang="en-US" sz="1400" b="0" strike="noStrike" spc="-1">
                          <a:solidFill>
                            <a:srgbClr val="000000"/>
                          </a:solidFill>
                          <a:latin typeface="Arial"/>
                        </a:rPr>
                        <a:t>$ 950 million to $ 1.2 billion</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6"/>
                  </a:ext>
                </a:extLst>
              </a:tr>
              <a:tr h="370800">
                <a:tc>
                  <a:txBody>
                    <a:bodyPr/>
                    <a:lstStyle/>
                    <a:p>
                      <a:pPr>
                        <a:lnSpc>
                          <a:spcPct val="100000"/>
                        </a:lnSpc>
                        <a:spcBef>
                          <a:spcPts val="601"/>
                        </a:spcBef>
                      </a:pPr>
                      <a:r>
                        <a:rPr lang="en-US" sz="1400" b="0" strike="noStrike" spc="-1">
                          <a:solidFill>
                            <a:srgbClr val="000000"/>
                          </a:solidFill>
                          <a:latin typeface="Arial"/>
                        </a:rPr>
                        <a:t>Melissa </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spcBef>
                          <a:spcPts val="601"/>
                        </a:spcBef>
                      </a:pPr>
                      <a:r>
                        <a:rPr lang="en-US" sz="1400" b="0" strike="noStrike" spc="-1">
                          <a:solidFill>
                            <a:srgbClr val="000000"/>
                          </a:solidFill>
                          <a:latin typeface="Arial"/>
                        </a:rPr>
                        <a:t>Macro virus</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spcBef>
                          <a:spcPts val="601"/>
                        </a:spcBef>
                      </a:pPr>
                      <a:r>
                        <a:rPr lang="en-US" sz="1400" b="0" strike="noStrike" spc="-1">
                          <a:solidFill>
                            <a:srgbClr val="000000"/>
                          </a:solidFill>
                          <a:latin typeface="Arial"/>
                        </a:rPr>
                        <a:t>1999</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spcBef>
                          <a:spcPts val="601"/>
                        </a:spcBef>
                      </a:pPr>
                      <a:r>
                        <a:rPr lang="en-US" sz="1400" b="0" strike="noStrike" spc="-1">
                          <a:solidFill>
                            <a:srgbClr val="000000"/>
                          </a:solidFill>
                          <a:latin typeface="Arial"/>
                        </a:rPr>
                        <a:t>Unknown</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spcBef>
                          <a:spcPts val="601"/>
                        </a:spcBef>
                        <a:tabLst>
                          <a:tab pos="0" algn="l"/>
                        </a:tabLst>
                      </a:pPr>
                      <a:r>
                        <a:rPr lang="en-US" sz="1400" b="0" strike="noStrike" spc="-1">
                          <a:solidFill>
                            <a:srgbClr val="000000"/>
                          </a:solidFill>
                          <a:latin typeface="Arial"/>
                        </a:rPr>
                        <a:t>$ 300 million to $ 600 million</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7"/>
                  </a:ext>
                </a:extLst>
              </a:tr>
              <a:tr h="491400">
                <a:tc>
                  <a:txBody>
                    <a:bodyPr/>
                    <a:lstStyle/>
                    <a:p>
                      <a:pPr>
                        <a:lnSpc>
                          <a:spcPct val="100000"/>
                        </a:lnSpc>
                        <a:spcBef>
                          <a:spcPts val="601"/>
                        </a:spcBef>
                      </a:pPr>
                      <a:r>
                        <a:rPr lang="en-US" sz="1400" b="0" strike="noStrike" spc="-1">
                          <a:solidFill>
                            <a:srgbClr val="000000"/>
                          </a:solidFill>
                          <a:latin typeface="Arial"/>
                        </a:rPr>
                        <a:t>CIH, a.k.a. Chernobyl</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spcBef>
                          <a:spcPts val="601"/>
                        </a:spcBef>
                      </a:pPr>
                      <a:r>
                        <a:rPr lang="en-US" sz="1400" b="0" strike="noStrike" spc="-1">
                          <a:solidFill>
                            <a:srgbClr val="000000"/>
                          </a:solidFill>
                          <a:latin typeface="Arial"/>
                        </a:rPr>
                        <a:t>Memory- resident virus</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spcBef>
                          <a:spcPts val="601"/>
                        </a:spcBef>
                      </a:pPr>
                      <a:r>
                        <a:rPr lang="en-US" sz="1400" b="0" strike="noStrike" spc="-1">
                          <a:solidFill>
                            <a:srgbClr val="000000"/>
                          </a:solidFill>
                          <a:latin typeface="Arial"/>
                        </a:rPr>
                        <a:t>1998</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spcBef>
                          <a:spcPts val="601"/>
                        </a:spcBef>
                      </a:pPr>
                      <a:r>
                        <a:rPr lang="en-US" sz="1400" b="0" strike="noStrike" spc="-1">
                          <a:solidFill>
                            <a:srgbClr val="000000"/>
                          </a:solidFill>
                          <a:latin typeface="Arial"/>
                        </a:rPr>
                        <a:t>Unknown</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spcBef>
                          <a:spcPts val="601"/>
                        </a:spcBef>
                      </a:pPr>
                      <a:r>
                        <a:rPr lang="en-US" sz="1400" b="0" strike="noStrike" spc="-1">
                          <a:solidFill>
                            <a:srgbClr val="000000"/>
                          </a:solidFill>
                          <a:latin typeface="Arial"/>
                        </a:rPr>
                        <a:t>$ 250 million </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8"/>
                  </a:ext>
                </a:extLst>
              </a:tr>
              <a:tr h="491400">
                <a:tc>
                  <a:txBody>
                    <a:bodyPr/>
                    <a:lstStyle/>
                    <a:p>
                      <a:pPr>
                        <a:lnSpc>
                          <a:spcPct val="100000"/>
                        </a:lnSpc>
                        <a:spcBef>
                          <a:spcPts val="601"/>
                        </a:spcBef>
                      </a:pPr>
                      <a:r>
                        <a:rPr lang="en-US" sz="1400" b="0" strike="noStrike" spc="-1">
                          <a:solidFill>
                            <a:srgbClr val="000000"/>
                          </a:solidFill>
                          <a:latin typeface="Arial"/>
                        </a:rPr>
                        <a:t>Storm Worm</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spcBef>
                          <a:spcPts val="601"/>
                        </a:spcBef>
                      </a:pPr>
                      <a:r>
                        <a:rPr lang="en-US" sz="1400" b="0" strike="noStrike" spc="-1">
                          <a:solidFill>
                            <a:srgbClr val="000000"/>
                          </a:solidFill>
                          <a:latin typeface="Arial"/>
                        </a:rPr>
                        <a:t>Trojan horse virus</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spcBef>
                          <a:spcPts val="601"/>
                        </a:spcBef>
                      </a:pPr>
                      <a:r>
                        <a:rPr lang="en-US" sz="1400" b="0" strike="noStrike" spc="-1">
                          <a:solidFill>
                            <a:srgbClr val="000000"/>
                          </a:solidFill>
                          <a:latin typeface="Arial"/>
                        </a:rPr>
                        <a:t>2006</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spcBef>
                          <a:spcPts val="601"/>
                        </a:spcBef>
                      </a:pPr>
                      <a:r>
                        <a:rPr lang="en-US" sz="1400" b="0" strike="noStrike" spc="-1">
                          <a:solidFill>
                            <a:srgbClr val="000000"/>
                          </a:solidFill>
                          <a:latin typeface="Arial"/>
                        </a:rPr>
                        <a:t>10 million</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spcBef>
                          <a:spcPts val="601"/>
                        </a:spcBef>
                        <a:tabLst>
                          <a:tab pos="0" algn="l"/>
                        </a:tabLst>
                      </a:pPr>
                      <a:r>
                        <a:rPr lang="en-US" sz="1400" b="0" strike="noStrike" spc="-1">
                          <a:solidFill>
                            <a:srgbClr val="000000"/>
                          </a:solidFill>
                          <a:latin typeface="Arial"/>
                        </a:rPr>
                        <a:t>Unknown</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9"/>
                  </a:ext>
                </a:extLst>
              </a:tr>
            </a:tbl>
          </a:graphicData>
        </a:graphic>
      </p:graphicFrame>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27" name="CustomShape 1"/>
          <p:cNvSpPr/>
          <p:nvPr/>
        </p:nvSpPr>
        <p:spPr>
          <a:xfrm>
            <a:off x="0" y="152280"/>
            <a:ext cx="9143280" cy="1294560"/>
          </a:xfrm>
          <a:prstGeom prst="rect">
            <a:avLst/>
          </a:prstGeom>
          <a:noFill/>
          <a:ln w="936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US" sz="3600" b="0" strike="noStrike" spc="-1">
                <a:solidFill>
                  <a:srgbClr val="000000"/>
                </a:solidFill>
                <a:latin typeface="Arial"/>
              </a:rPr>
              <a:t>The Most Dangerous Malware Attacks to Date (2 of 2)</a:t>
            </a:r>
            <a:endParaRPr lang="en-GB" sz="3600" b="0" strike="noStrike" spc="-1">
              <a:latin typeface="Arial"/>
            </a:endParaRPr>
          </a:p>
        </p:txBody>
      </p:sp>
      <p:graphicFrame>
        <p:nvGraphicFramePr>
          <p:cNvPr id="228" name="Table 2"/>
          <p:cNvGraphicFramePr/>
          <p:nvPr/>
        </p:nvGraphicFramePr>
        <p:xfrm>
          <a:off x="457200" y="1752480"/>
          <a:ext cx="8381520" cy="2426760"/>
        </p:xfrm>
        <a:graphic>
          <a:graphicData uri="http://schemas.openxmlformats.org/drawingml/2006/table">
            <a:tbl>
              <a:tblPr/>
              <a:tblGrid>
                <a:gridCol w="1676160">
                  <a:extLst>
                    <a:ext uri="{9D8B030D-6E8A-4147-A177-3AD203B41FA5}">
                      <a16:colId xmlns:a16="http://schemas.microsoft.com/office/drawing/2014/main" val="20000"/>
                    </a:ext>
                  </a:extLst>
                </a:gridCol>
                <a:gridCol w="1523880">
                  <a:extLst>
                    <a:ext uri="{9D8B030D-6E8A-4147-A177-3AD203B41FA5}">
                      <a16:colId xmlns:a16="http://schemas.microsoft.com/office/drawing/2014/main" val="20001"/>
                    </a:ext>
                  </a:extLst>
                </a:gridCol>
                <a:gridCol w="609480">
                  <a:extLst>
                    <a:ext uri="{9D8B030D-6E8A-4147-A177-3AD203B41FA5}">
                      <a16:colId xmlns:a16="http://schemas.microsoft.com/office/drawing/2014/main" val="20002"/>
                    </a:ext>
                  </a:extLst>
                </a:gridCol>
                <a:gridCol w="2133360">
                  <a:extLst>
                    <a:ext uri="{9D8B030D-6E8A-4147-A177-3AD203B41FA5}">
                      <a16:colId xmlns:a16="http://schemas.microsoft.com/office/drawing/2014/main" val="20003"/>
                    </a:ext>
                  </a:extLst>
                </a:gridCol>
                <a:gridCol w="2438640">
                  <a:extLst>
                    <a:ext uri="{9D8B030D-6E8A-4147-A177-3AD203B41FA5}">
                      <a16:colId xmlns:a16="http://schemas.microsoft.com/office/drawing/2014/main" val="20004"/>
                    </a:ext>
                  </a:extLst>
                </a:gridCol>
              </a:tblGrid>
              <a:tr h="491400">
                <a:tc>
                  <a:txBody>
                    <a:bodyPr/>
                    <a:lstStyle/>
                    <a:p>
                      <a:pPr>
                        <a:lnSpc>
                          <a:spcPct val="100000"/>
                        </a:lnSpc>
                        <a:spcBef>
                          <a:spcPts val="601"/>
                        </a:spcBef>
                      </a:pPr>
                      <a:r>
                        <a:rPr lang="en-US" sz="1400" b="1" strike="noStrike" spc="-1">
                          <a:solidFill>
                            <a:srgbClr val="FFFFFF"/>
                          </a:solidFill>
                          <a:latin typeface="Arial"/>
                        </a:rPr>
                        <a:t>Malware</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lstStyle/>
                    <a:p>
                      <a:pPr>
                        <a:lnSpc>
                          <a:spcPct val="100000"/>
                        </a:lnSpc>
                        <a:spcBef>
                          <a:spcPts val="601"/>
                        </a:spcBef>
                      </a:pPr>
                      <a:r>
                        <a:rPr lang="en-US" sz="1400" b="1" strike="noStrike" spc="-1">
                          <a:solidFill>
                            <a:srgbClr val="FFFFFF"/>
                          </a:solidFill>
                          <a:latin typeface="Arial"/>
                        </a:rPr>
                        <a:t>Type</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lstStyle/>
                    <a:p>
                      <a:pPr>
                        <a:lnSpc>
                          <a:spcPct val="100000"/>
                        </a:lnSpc>
                        <a:spcBef>
                          <a:spcPts val="601"/>
                        </a:spcBef>
                      </a:pPr>
                      <a:r>
                        <a:rPr lang="en-US" sz="1400" b="1" strike="noStrike" spc="-1">
                          <a:solidFill>
                            <a:srgbClr val="FFFFFF"/>
                          </a:solidFill>
                          <a:latin typeface="Arial"/>
                        </a:rPr>
                        <a:t>Year</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lstStyle/>
                    <a:p>
                      <a:pPr>
                        <a:lnSpc>
                          <a:spcPct val="100000"/>
                        </a:lnSpc>
                        <a:spcBef>
                          <a:spcPts val="601"/>
                        </a:spcBef>
                      </a:pPr>
                      <a:r>
                        <a:rPr lang="en-US" sz="1400" b="1" strike="noStrike" spc="-1">
                          <a:solidFill>
                            <a:srgbClr val="FFFFFF"/>
                          </a:solidFill>
                          <a:latin typeface="Arial"/>
                        </a:rPr>
                        <a:t>Estimated Number of Systems Infected </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lstStyle/>
                    <a:p>
                      <a:pPr>
                        <a:lnSpc>
                          <a:spcPct val="100000"/>
                        </a:lnSpc>
                        <a:spcBef>
                          <a:spcPts val="601"/>
                        </a:spcBef>
                      </a:pPr>
                      <a:r>
                        <a:rPr lang="en-US" sz="1400" b="1" strike="noStrike" spc="-1">
                          <a:solidFill>
                            <a:srgbClr val="FFFFFF"/>
                          </a:solidFill>
                          <a:latin typeface="Arial"/>
                        </a:rPr>
                        <a:t>Estimated Financial Damage</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extLst>
                  <a:ext uri="{0D108BD9-81ED-4DB2-BD59-A6C34878D82A}">
                    <a16:rowId xmlns:a16="http://schemas.microsoft.com/office/drawing/2014/main" val="10000"/>
                  </a:ext>
                </a:extLst>
              </a:tr>
              <a:tr h="370800">
                <a:tc>
                  <a:txBody>
                    <a:bodyPr/>
                    <a:lstStyle/>
                    <a:p>
                      <a:pPr>
                        <a:lnSpc>
                          <a:spcPct val="100000"/>
                        </a:lnSpc>
                        <a:spcBef>
                          <a:spcPts val="601"/>
                        </a:spcBef>
                      </a:pPr>
                      <a:r>
                        <a:rPr lang="en-US" sz="1400" b="0" strike="noStrike" spc="-1">
                          <a:solidFill>
                            <a:srgbClr val="000000"/>
                          </a:solidFill>
                          <a:latin typeface="Arial"/>
                        </a:rPr>
                        <a:t>Conficker</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spcBef>
                          <a:spcPts val="601"/>
                        </a:spcBef>
                      </a:pPr>
                      <a:r>
                        <a:rPr lang="en-US" sz="1400" b="0" strike="noStrike" spc="-1">
                          <a:solidFill>
                            <a:srgbClr val="000000"/>
                          </a:solidFill>
                          <a:latin typeface="Arial"/>
                        </a:rPr>
                        <a:t>Worm</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spcBef>
                          <a:spcPts val="601"/>
                        </a:spcBef>
                      </a:pPr>
                      <a:r>
                        <a:rPr lang="en-US" sz="1400" b="0" strike="noStrike" spc="-1">
                          <a:solidFill>
                            <a:srgbClr val="000000"/>
                          </a:solidFill>
                          <a:latin typeface="Arial"/>
                        </a:rPr>
                        <a:t>2009</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spcBef>
                          <a:spcPts val="601"/>
                        </a:spcBef>
                      </a:pPr>
                      <a:r>
                        <a:rPr lang="en-US" sz="1400" b="0" strike="noStrike" spc="-1">
                          <a:solidFill>
                            <a:srgbClr val="000000"/>
                          </a:solidFill>
                          <a:latin typeface="Arial"/>
                        </a:rPr>
                        <a:t>15 million</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spcBef>
                          <a:spcPts val="601"/>
                        </a:spcBef>
                        <a:tabLst>
                          <a:tab pos="0" algn="l"/>
                        </a:tabLst>
                      </a:pPr>
                      <a:r>
                        <a:rPr lang="en-US" sz="1400" b="0" strike="noStrike" spc="-1">
                          <a:solidFill>
                            <a:srgbClr val="000000"/>
                          </a:solidFill>
                          <a:latin typeface="Arial"/>
                        </a:rPr>
                        <a:t>Unknown</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1"/>
                  </a:ext>
                </a:extLst>
              </a:tr>
              <a:tr h="491400">
                <a:tc>
                  <a:txBody>
                    <a:bodyPr/>
                    <a:lstStyle/>
                    <a:p>
                      <a:pPr>
                        <a:lnSpc>
                          <a:spcPct val="100000"/>
                        </a:lnSpc>
                        <a:spcBef>
                          <a:spcPts val="601"/>
                        </a:spcBef>
                      </a:pPr>
                      <a:r>
                        <a:rPr lang="en-US" sz="1400" b="0" strike="noStrike" spc="-1">
                          <a:solidFill>
                            <a:srgbClr val="000000"/>
                          </a:solidFill>
                          <a:latin typeface="Arial"/>
                        </a:rPr>
                        <a:t>Nimda</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spcBef>
                          <a:spcPts val="601"/>
                        </a:spcBef>
                      </a:pPr>
                      <a:r>
                        <a:rPr lang="en-US" sz="1400" b="0" strike="noStrike" spc="-1">
                          <a:solidFill>
                            <a:srgbClr val="000000"/>
                          </a:solidFill>
                          <a:latin typeface="Arial"/>
                        </a:rPr>
                        <a:t>Multivector worm</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spcBef>
                          <a:spcPts val="601"/>
                        </a:spcBef>
                      </a:pPr>
                      <a:r>
                        <a:rPr lang="en-US" sz="1400" b="0" strike="noStrike" spc="-1">
                          <a:solidFill>
                            <a:srgbClr val="000000"/>
                          </a:solidFill>
                          <a:latin typeface="Arial"/>
                        </a:rPr>
                        <a:t>2001</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spcBef>
                          <a:spcPts val="601"/>
                        </a:spcBef>
                      </a:pPr>
                      <a:r>
                        <a:rPr lang="en-US" sz="1400" b="0" strike="noStrike" spc="-1">
                          <a:solidFill>
                            <a:srgbClr val="000000"/>
                          </a:solidFill>
                          <a:latin typeface="Arial"/>
                        </a:rPr>
                        <a:t>Unknown</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spcBef>
                          <a:spcPts val="601"/>
                        </a:spcBef>
                        <a:tabLst>
                          <a:tab pos="0" algn="l"/>
                        </a:tabLst>
                      </a:pPr>
                      <a:r>
                        <a:rPr lang="en-US" sz="1400" b="0" strike="noStrike" spc="-1">
                          <a:solidFill>
                            <a:srgbClr val="000000"/>
                          </a:solidFill>
                          <a:latin typeface="Arial"/>
                        </a:rPr>
                        <a:t>Unknown</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2"/>
                  </a:ext>
                </a:extLst>
              </a:tr>
              <a:tr h="370800">
                <a:tc>
                  <a:txBody>
                    <a:bodyPr/>
                    <a:lstStyle/>
                    <a:p>
                      <a:pPr>
                        <a:lnSpc>
                          <a:spcPct val="100000"/>
                        </a:lnSpc>
                        <a:spcBef>
                          <a:spcPts val="601"/>
                        </a:spcBef>
                      </a:pPr>
                      <a:r>
                        <a:rPr lang="en-US" sz="1400" b="0" strike="noStrike" spc="-1">
                          <a:solidFill>
                            <a:srgbClr val="000000"/>
                          </a:solidFill>
                          <a:latin typeface="Arial"/>
                        </a:rPr>
                        <a:t>Sasser</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spcBef>
                          <a:spcPts val="601"/>
                        </a:spcBef>
                      </a:pPr>
                      <a:r>
                        <a:rPr lang="en-US" sz="1400" b="0" strike="noStrike" spc="-1">
                          <a:solidFill>
                            <a:srgbClr val="000000"/>
                          </a:solidFill>
                          <a:latin typeface="Arial"/>
                        </a:rPr>
                        <a:t>Worm</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spcBef>
                          <a:spcPts val="601"/>
                        </a:spcBef>
                      </a:pPr>
                      <a:r>
                        <a:rPr lang="en-US" sz="1400" b="0" strike="noStrike" spc="-1">
                          <a:solidFill>
                            <a:srgbClr val="000000"/>
                          </a:solidFill>
                          <a:latin typeface="Arial"/>
                        </a:rPr>
                        <a:t>2004</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spcBef>
                          <a:spcPts val="601"/>
                        </a:spcBef>
                      </a:pPr>
                      <a:r>
                        <a:rPr lang="en-US" sz="1400" b="0" strike="noStrike" spc="-1">
                          <a:solidFill>
                            <a:srgbClr val="000000"/>
                          </a:solidFill>
                          <a:latin typeface="Arial"/>
                        </a:rPr>
                        <a:t>500,000 to 700,000</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spcBef>
                          <a:spcPts val="601"/>
                        </a:spcBef>
                        <a:tabLst>
                          <a:tab pos="0" algn="l"/>
                        </a:tabLst>
                      </a:pPr>
                      <a:r>
                        <a:rPr lang="en-US" sz="1400" b="0" strike="noStrike" spc="-1">
                          <a:solidFill>
                            <a:srgbClr val="000000"/>
                          </a:solidFill>
                          <a:latin typeface="Arial"/>
                        </a:rPr>
                        <a:t>Unknown</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3"/>
                  </a:ext>
                </a:extLst>
              </a:tr>
              <a:tr h="370800">
                <a:tc>
                  <a:txBody>
                    <a:bodyPr/>
                    <a:lstStyle/>
                    <a:p>
                      <a:pPr>
                        <a:lnSpc>
                          <a:spcPct val="100000"/>
                        </a:lnSpc>
                        <a:spcBef>
                          <a:spcPts val="601"/>
                        </a:spcBef>
                      </a:pPr>
                      <a:r>
                        <a:rPr lang="en-US" sz="1400" b="0" strike="noStrike" spc="-1">
                          <a:solidFill>
                            <a:srgbClr val="000000"/>
                          </a:solidFill>
                          <a:latin typeface="Arial"/>
                        </a:rPr>
                        <a:t>Nesky</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spcBef>
                          <a:spcPts val="601"/>
                        </a:spcBef>
                      </a:pPr>
                      <a:r>
                        <a:rPr lang="en-US" sz="1400" b="0" strike="noStrike" spc="-1">
                          <a:solidFill>
                            <a:srgbClr val="000000"/>
                          </a:solidFill>
                          <a:latin typeface="Arial"/>
                        </a:rPr>
                        <a:t>Virus</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spcBef>
                          <a:spcPts val="601"/>
                        </a:spcBef>
                      </a:pPr>
                      <a:r>
                        <a:rPr lang="en-US" sz="1400" b="0" strike="noStrike" spc="-1">
                          <a:solidFill>
                            <a:srgbClr val="000000"/>
                          </a:solidFill>
                          <a:latin typeface="Arial"/>
                        </a:rPr>
                        <a:t>2004</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spcBef>
                          <a:spcPts val="601"/>
                        </a:spcBef>
                      </a:pPr>
                      <a:r>
                        <a:rPr lang="en-US" sz="1400" b="0" strike="noStrike" spc="-1">
                          <a:solidFill>
                            <a:srgbClr val="000000"/>
                          </a:solidFill>
                          <a:latin typeface="Arial"/>
                        </a:rPr>
                        <a:t>Under 100,000</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spcBef>
                          <a:spcPts val="601"/>
                        </a:spcBef>
                        <a:tabLst>
                          <a:tab pos="0" algn="l"/>
                        </a:tabLst>
                      </a:pPr>
                      <a:r>
                        <a:rPr lang="en-US" sz="1400" b="0" strike="noStrike" spc="-1">
                          <a:solidFill>
                            <a:srgbClr val="000000"/>
                          </a:solidFill>
                          <a:latin typeface="Arial"/>
                        </a:rPr>
                        <a:t>Unknown</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4"/>
                  </a:ext>
                </a:extLst>
              </a:tr>
              <a:tr h="291600">
                <a:tc>
                  <a:txBody>
                    <a:bodyPr/>
                    <a:lstStyle/>
                    <a:p>
                      <a:pPr>
                        <a:lnSpc>
                          <a:spcPct val="100000"/>
                        </a:lnSpc>
                        <a:spcBef>
                          <a:spcPts val="601"/>
                        </a:spcBef>
                      </a:pPr>
                      <a:r>
                        <a:rPr lang="en-US" sz="1400" b="0" strike="noStrike" spc="-1">
                          <a:solidFill>
                            <a:srgbClr val="000000"/>
                          </a:solidFill>
                          <a:latin typeface="Arial"/>
                        </a:rPr>
                        <a:t>Leap-A/Oompa-A</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spcBef>
                          <a:spcPts val="601"/>
                        </a:spcBef>
                      </a:pPr>
                      <a:r>
                        <a:rPr lang="en-US" sz="1400" b="0" strike="noStrike" spc="-1">
                          <a:solidFill>
                            <a:srgbClr val="000000"/>
                          </a:solidFill>
                          <a:latin typeface="Arial"/>
                        </a:rPr>
                        <a:t>Virus</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spcBef>
                          <a:spcPts val="601"/>
                        </a:spcBef>
                      </a:pPr>
                      <a:r>
                        <a:rPr lang="en-US" sz="1400" b="0" strike="noStrike" spc="-1">
                          <a:solidFill>
                            <a:srgbClr val="000000"/>
                          </a:solidFill>
                          <a:latin typeface="Arial"/>
                        </a:rPr>
                        <a:t>2006</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spcBef>
                          <a:spcPts val="601"/>
                        </a:spcBef>
                      </a:pPr>
                      <a:r>
                        <a:rPr lang="en-US" sz="1400" b="0" strike="noStrike" spc="-1">
                          <a:solidFill>
                            <a:srgbClr val="000000"/>
                          </a:solidFill>
                          <a:latin typeface="Arial"/>
                        </a:rPr>
                        <a:t>Unknown (Apple)</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spcBef>
                          <a:spcPts val="601"/>
                        </a:spcBef>
                        <a:tabLst>
                          <a:tab pos="0" algn="l"/>
                        </a:tabLst>
                      </a:pPr>
                      <a:r>
                        <a:rPr lang="en-US" sz="1400" b="0" strike="noStrike" spc="-1">
                          <a:solidFill>
                            <a:srgbClr val="000000"/>
                          </a:solidFill>
                          <a:latin typeface="Arial"/>
                        </a:rPr>
                        <a:t>Unknown</a:t>
                      </a:r>
                      <a:endParaRPr lang="en-GB" sz="14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5"/>
                  </a:ext>
                </a:extLst>
              </a:tr>
            </a:tbl>
          </a:graphicData>
        </a:graphic>
      </p:graphicFrame>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9" name="CustomShape 1"/>
          <p:cNvSpPr/>
          <p:nvPr/>
        </p:nvSpPr>
        <p:spPr>
          <a:xfrm>
            <a:off x="0" y="160920"/>
            <a:ext cx="9143280" cy="600120"/>
          </a:xfrm>
          <a:prstGeom prst="rect">
            <a:avLst/>
          </a:prstGeom>
          <a:noFill/>
          <a:ln w="936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US" sz="3600" b="0" strike="noStrike" spc="-1">
                <a:solidFill>
                  <a:srgbClr val="000000"/>
                </a:solidFill>
                <a:latin typeface="Arial"/>
              </a:rPr>
              <a:t>Attack Replication Vectors </a:t>
            </a:r>
            <a:endParaRPr lang="en-GB" sz="3600" b="0" strike="noStrike" spc="-1">
              <a:latin typeface="Arial"/>
            </a:endParaRPr>
          </a:p>
        </p:txBody>
      </p:sp>
      <p:graphicFrame>
        <p:nvGraphicFramePr>
          <p:cNvPr id="230" name="Table 2"/>
          <p:cNvGraphicFramePr/>
          <p:nvPr>
            <p:extLst>
              <p:ext uri="{D42A27DB-BD31-4B8C-83A1-F6EECF244321}">
                <p14:modId xmlns:p14="http://schemas.microsoft.com/office/powerpoint/2010/main" val="2873350371"/>
              </p:ext>
            </p:extLst>
          </p:nvPr>
        </p:nvGraphicFramePr>
        <p:xfrm>
          <a:off x="457199" y="914401"/>
          <a:ext cx="8448675" cy="4762498"/>
        </p:xfrm>
        <a:graphic>
          <a:graphicData uri="http://schemas.openxmlformats.org/drawingml/2006/table">
            <a:tbl>
              <a:tblPr/>
              <a:tblGrid>
                <a:gridCol w="1562101">
                  <a:extLst>
                    <a:ext uri="{9D8B030D-6E8A-4147-A177-3AD203B41FA5}">
                      <a16:colId xmlns:a16="http://schemas.microsoft.com/office/drawing/2014/main" val="20000"/>
                    </a:ext>
                  </a:extLst>
                </a:gridCol>
                <a:gridCol w="6886574">
                  <a:extLst>
                    <a:ext uri="{9D8B030D-6E8A-4147-A177-3AD203B41FA5}">
                      <a16:colId xmlns:a16="http://schemas.microsoft.com/office/drawing/2014/main" val="20001"/>
                    </a:ext>
                  </a:extLst>
                </a:gridCol>
              </a:tblGrid>
              <a:tr h="490072">
                <a:tc>
                  <a:txBody>
                    <a:bodyPr/>
                    <a:lstStyle/>
                    <a:p>
                      <a:pPr algn="ctr">
                        <a:lnSpc>
                          <a:spcPct val="100000"/>
                        </a:lnSpc>
                        <a:spcBef>
                          <a:spcPts val="601"/>
                        </a:spcBef>
                      </a:pPr>
                      <a:r>
                        <a:rPr lang="en-US" sz="1600" b="1" strike="noStrike" spc="-1">
                          <a:solidFill>
                            <a:srgbClr val="FFFFFF"/>
                          </a:solidFill>
                          <a:latin typeface="Arial"/>
                        </a:rPr>
                        <a:t>Vector</a:t>
                      </a:r>
                      <a:endParaRPr lang="en-GB" sz="16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lstStyle/>
                    <a:p>
                      <a:pPr algn="ctr">
                        <a:lnSpc>
                          <a:spcPct val="100000"/>
                        </a:lnSpc>
                        <a:spcBef>
                          <a:spcPts val="601"/>
                        </a:spcBef>
                      </a:pPr>
                      <a:r>
                        <a:rPr lang="en-US" sz="1600" b="1" strike="noStrike" spc="-1">
                          <a:solidFill>
                            <a:srgbClr val="FFFFFF"/>
                          </a:solidFill>
                          <a:latin typeface="Arial"/>
                        </a:rPr>
                        <a:t>Description</a:t>
                      </a:r>
                      <a:endParaRPr lang="en-GB" sz="16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extLst>
                  <a:ext uri="{0D108BD9-81ED-4DB2-BD59-A6C34878D82A}">
                    <a16:rowId xmlns:a16="http://schemas.microsoft.com/office/drawing/2014/main" val="10000"/>
                  </a:ext>
                </a:extLst>
              </a:tr>
              <a:tr h="789623">
                <a:tc>
                  <a:txBody>
                    <a:bodyPr/>
                    <a:lstStyle/>
                    <a:p>
                      <a:pPr>
                        <a:lnSpc>
                          <a:spcPct val="100000"/>
                        </a:lnSpc>
                        <a:spcBef>
                          <a:spcPts val="601"/>
                        </a:spcBef>
                      </a:pPr>
                      <a:r>
                        <a:rPr lang="en-US" sz="1600" b="0" strike="noStrike" spc="-1">
                          <a:solidFill>
                            <a:srgbClr val="000000"/>
                          </a:solidFill>
                          <a:latin typeface="Arial"/>
                        </a:rPr>
                        <a:t>IP scan and attack</a:t>
                      </a:r>
                      <a:endParaRPr lang="en-GB" sz="1600" b="0" strike="noStrike" spc="-1">
                        <a:latin typeface="Arial"/>
                      </a:endParaRPr>
                    </a:p>
                  </a:txBody>
                  <a:tcPr marL="9360" marR="9360">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spcBef>
                          <a:spcPts val="601"/>
                        </a:spcBef>
                        <a:tabLst>
                          <a:tab pos="0" algn="l"/>
                        </a:tabLst>
                      </a:pPr>
                      <a:r>
                        <a:rPr lang="en-US" sz="1600" b="0" strike="noStrike" spc="-1">
                          <a:solidFill>
                            <a:srgbClr val="000000"/>
                          </a:solidFill>
                          <a:latin typeface="Arial"/>
                        </a:rPr>
                        <a:t>The infected system scans a range of IP addresses and service ports and targets several vulnerabilities known to hackers or left over from previous exploits, such as Code Red, Back Orifice, or PoizonBox.</a:t>
                      </a:r>
                      <a:endParaRPr lang="en-GB" sz="1600" b="0" strike="noStrike" spc="-1">
                        <a:latin typeface="Arial"/>
                      </a:endParaRPr>
                    </a:p>
                  </a:txBody>
                  <a:tcPr marL="9360" marR="9360">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1"/>
                  </a:ext>
                </a:extLst>
              </a:tr>
              <a:tr h="789623">
                <a:tc>
                  <a:txBody>
                    <a:bodyPr/>
                    <a:lstStyle/>
                    <a:p>
                      <a:pPr>
                        <a:lnSpc>
                          <a:spcPct val="100000"/>
                        </a:lnSpc>
                        <a:spcBef>
                          <a:spcPts val="601"/>
                        </a:spcBef>
                      </a:pPr>
                      <a:r>
                        <a:rPr lang="en-US" sz="1600" b="0" strike="noStrike" spc="-1">
                          <a:solidFill>
                            <a:srgbClr val="000000"/>
                          </a:solidFill>
                          <a:latin typeface="Arial"/>
                        </a:rPr>
                        <a:t>Web browsing</a:t>
                      </a:r>
                      <a:endParaRPr lang="en-GB" sz="1600" b="0" strike="noStrike" spc="-1">
                        <a:latin typeface="Arial"/>
                      </a:endParaRPr>
                    </a:p>
                  </a:txBody>
                  <a:tcPr marL="9360" marR="9360">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spcBef>
                          <a:spcPts val="601"/>
                        </a:spcBef>
                        <a:tabLst>
                          <a:tab pos="0" algn="l"/>
                        </a:tabLst>
                      </a:pPr>
                      <a:r>
                        <a:rPr lang="en-US" sz="1600" b="0" strike="noStrike" spc="-1">
                          <a:solidFill>
                            <a:srgbClr val="000000"/>
                          </a:solidFill>
                          <a:latin typeface="Arial"/>
                        </a:rPr>
                        <a:t>If the infected system has write access to any Web pages, it makes all Web content files infectious, including .html, .asp, .cgi, and other files. Users who browse to those pages infect their machines.</a:t>
                      </a:r>
                      <a:endParaRPr lang="en-GB" sz="1600" b="0" strike="noStrike" spc="-1">
                        <a:latin typeface="Arial"/>
                      </a:endParaRPr>
                    </a:p>
                  </a:txBody>
                  <a:tcPr marL="9360" marR="9360">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2"/>
                  </a:ext>
                </a:extLst>
              </a:tr>
              <a:tr h="789623">
                <a:tc>
                  <a:txBody>
                    <a:bodyPr/>
                    <a:lstStyle/>
                    <a:p>
                      <a:pPr>
                        <a:lnSpc>
                          <a:spcPct val="100000"/>
                        </a:lnSpc>
                        <a:spcBef>
                          <a:spcPts val="601"/>
                        </a:spcBef>
                      </a:pPr>
                      <a:r>
                        <a:rPr lang="en-US" sz="1600" b="0" strike="noStrike" spc="-1">
                          <a:solidFill>
                            <a:srgbClr val="000000"/>
                          </a:solidFill>
                          <a:latin typeface="Arial"/>
                        </a:rPr>
                        <a:t>Virus</a:t>
                      </a:r>
                      <a:endParaRPr lang="en-GB" sz="1600" b="0" strike="noStrike" spc="-1">
                        <a:latin typeface="Arial"/>
                      </a:endParaRPr>
                    </a:p>
                  </a:txBody>
                  <a:tcPr marL="9360" marR="9360">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spcBef>
                          <a:spcPts val="601"/>
                        </a:spcBef>
                      </a:pPr>
                      <a:r>
                        <a:rPr lang="en-US" sz="1600" b="0" strike="noStrike" spc="-1">
                          <a:solidFill>
                            <a:srgbClr val="000000"/>
                          </a:solidFill>
                          <a:latin typeface="Arial"/>
                        </a:rPr>
                        <a:t>Each affected machine infects common executable or script files on all computers to which it can write, which spreads the virus code to cause further infection.</a:t>
                      </a:r>
                      <a:endParaRPr lang="en-GB" sz="1600" b="0" strike="noStrike" spc="-1">
                        <a:latin typeface="Arial"/>
                      </a:endParaRPr>
                    </a:p>
                  </a:txBody>
                  <a:tcPr marL="9360" marR="9360">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3"/>
                  </a:ext>
                </a:extLst>
              </a:tr>
              <a:tr h="789623">
                <a:tc>
                  <a:txBody>
                    <a:bodyPr/>
                    <a:lstStyle/>
                    <a:p>
                      <a:pPr>
                        <a:lnSpc>
                          <a:spcPct val="100000"/>
                        </a:lnSpc>
                        <a:spcBef>
                          <a:spcPts val="601"/>
                        </a:spcBef>
                      </a:pPr>
                      <a:r>
                        <a:rPr lang="en-US" sz="1600" b="0" strike="noStrike" spc="-1">
                          <a:solidFill>
                            <a:srgbClr val="000000"/>
                          </a:solidFill>
                          <a:latin typeface="Arial"/>
                        </a:rPr>
                        <a:t>Unprotected shares</a:t>
                      </a:r>
                      <a:endParaRPr lang="en-GB" sz="1600" b="0" strike="noStrike" spc="-1">
                        <a:latin typeface="Arial"/>
                      </a:endParaRPr>
                    </a:p>
                  </a:txBody>
                  <a:tcPr marL="9360" marR="9360">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spcBef>
                          <a:spcPts val="601"/>
                        </a:spcBef>
                      </a:pPr>
                      <a:r>
                        <a:rPr lang="en-US" sz="1600" b="0" strike="noStrike" spc="-1">
                          <a:solidFill>
                            <a:srgbClr val="000000"/>
                          </a:solidFill>
                          <a:latin typeface="Arial"/>
                        </a:rPr>
                        <a:t>Using vulnerabilities in file systems and in the way many organizations configure them, the infected machine copies the viral component to all locations it can reach.</a:t>
                      </a:r>
                      <a:endParaRPr lang="en-GB" sz="1600" b="0" strike="noStrike" spc="-1">
                        <a:latin typeface="Arial"/>
                      </a:endParaRPr>
                    </a:p>
                  </a:txBody>
                  <a:tcPr marL="9360" marR="9360">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4"/>
                  </a:ext>
                </a:extLst>
              </a:tr>
              <a:tr h="980586">
                <a:tc>
                  <a:txBody>
                    <a:bodyPr/>
                    <a:lstStyle/>
                    <a:p>
                      <a:pPr>
                        <a:lnSpc>
                          <a:spcPct val="100000"/>
                        </a:lnSpc>
                        <a:spcBef>
                          <a:spcPts val="601"/>
                        </a:spcBef>
                      </a:pPr>
                      <a:r>
                        <a:rPr lang="en-US" sz="1600" b="0" strike="noStrike" spc="-1" dirty="0">
                          <a:solidFill>
                            <a:srgbClr val="000000"/>
                          </a:solidFill>
                          <a:latin typeface="Arial"/>
                        </a:rPr>
                        <a:t>Mass mail</a:t>
                      </a:r>
                      <a:endParaRPr lang="en-GB" sz="1600" b="0" strike="noStrike" spc="-1" dirty="0">
                        <a:latin typeface="Arial"/>
                      </a:endParaRPr>
                    </a:p>
                  </a:txBody>
                  <a:tcPr marL="9360" marR="9360">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spcBef>
                          <a:spcPts val="601"/>
                        </a:spcBef>
                      </a:pPr>
                      <a:r>
                        <a:rPr lang="en-US" sz="1600" b="0" strike="noStrike" spc="-1" dirty="0">
                          <a:solidFill>
                            <a:srgbClr val="000000"/>
                          </a:solidFill>
                          <a:latin typeface="Arial"/>
                        </a:rPr>
                        <a:t>By sending e-mail infections to addresses found in the address book, the affected machine infects many other users, whose mail-reading programs automatically run the virus program and infect even more systems.</a:t>
                      </a:r>
                      <a:endParaRPr lang="en-GB" sz="1600" b="0" strike="noStrike" spc="-1" dirty="0">
                        <a:latin typeface="Arial"/>
                      </a:endParaRPr>
                    </a:p>
                  </a:txBody>
                  <a:tcPr marL="9360" marR="9360">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5"/>
                  </a:ext>
                </a:extLst>
              </a:tr>
            </a:tbl>
          </a:graphicData>
        </a:graphic>
      </p:graphicFrame>
      <p:sp>
        <p:nvSpPr>
          <p:cNvPr id="2" name="Rectangle 1">
            <a:extLst>
              <a:ext uri="{FF2B5EF4-FFF2-40B4-BE49-F238E27FC236}">
                <a16:creationId xmlns:a16="http://schemas.microsoft.com/office/drawing/2014/main" id="{361AAC3D-90DF-A344-3FC0-46A0616FFD22}"/>
              </a:ext>
            </a:extLst>
          </p:cNvPr>
          <p:cNvSpPr/>
          <p:nvPr/>
        </p:nvSpPr>
        <p:spPr>
          <a:xfrm>
            <a:off x="90487" y="2247900"/>
            <a:ext cx="8962305" cy="7810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6381C5CF-BD75-594F-037A-3257095B3710}"/>
              </a:ext>
            </a:extLst>
          </p:cNvPr>
          <p:cNvSpPr/>
          <p:nvPr/>
        </p:nvSpPr>
        <p:spPr>
          <a:xfrm>
            <a:off x="0" y="3010861"/>
            <a:ext cx="8962305" cy="7810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61423623-C868-695A-B5B2-407E28F4A9AD}"/>
              </a:ext>
            </a:extLst>
          </p:cNvPr>
          <p:cNvSpPr/>
          <p:nvPr/>
        </p:nvSpPr>
        <p:spPr>
          <a:xfrm>
            <a:off x="90487" y="3773822"/>
            <a:ext cx="8962305" cy="93152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B7273C49-964E-33DA-C678-37D624876AE5}"/>
              </a:ext>
            </a:extLst>
          </p:cNvPr>
          <p:cNvSpPr/>
          <p:nvPr/>
        </p:nvSpPr>
        <p:spPr>
          <a:xfrm>
            <a:off x="0" y="4705350"/>
            <a:ext cx="9052792" cy="97154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23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hidden"/>
                                      </p:to>
                                    </p:set>
                                  </p:childTnLst>
                                </p:cTn>
                              </p:par>
                            </p:childTnLst>
                          </p:cTn>
                        </p:par>
                      </p:childTnLst>
                    </p:cTn>
                  </p:par>
                  <p:par>
                    <p:cTn id="11" fill="hold">
                      <p:stCondLst>
                        <p:cond delay="indefinite"/>
                      </p:stCondLst>
                      <p:childTnLst>
                        <p:par>
                          <p:cTn id="12" fill="hold">
                            <p:stCondLst>
                              <p:cond delay="0"/>
                            </p:stCondLst>
                            <p:childTnLst>
                              <p:par>
                                <p:cTn id="13" presetID="1" presetClass="exit"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hidden"/>
                                      </p:to>
                                    </p:set>
                                  </p:childTnLst>
                                </p:cTn>
                              </p:par>
                            </p:childTnLst>
                          </p:cTn>
                        </p:par>
                      </p:childTnLst>
                    </p:cTn>
                  </p:par>
                  <p:par>
                    <p:cTn id="19" fill="hold">
                      <p:stCondLst>
                        <p:cond delay="indefinite"/>
                      </p:stCondLst>
                      <p:childTnLst>
                        <p:par>
                          <p:cTn id="20" fill="hold">
                            <p:stCondLst>
                              <p:cond delay="0"/>
                            </p:stCondLst>
                            <p:childTnLst>
                              <p:par>
                                <p:cTn id="21" presetID="1" presetClass="exit"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P spid="5" grpId="0" animBg="1"/>
    </p:bldLst>
  </p:timing>
</p:sld>
</file>

<file path=ppt/slides/slide5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31" name="CustomShape 1"/>
          <p:cNvSpPr/>
          <p:nvPr/>
        </p:nvSpPr>
        <p:spPr>
          <a:xfrm>
            <a:off x="152280" y="76320"/>
            <a:ext cx="8991000" cy="532800"/>
          </a:xfrm>
          <a:prstGeom prst="rect">
            <a:avLst/>
          </a:prstGeom>
          <a:noFill/>
          <a:ln w="936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US" sz="3600" b="0" strike="noStrike" spc="-1">
                <a:solidFill>
                  <a:srgbClr val="000000"/>
                </a:solidFill>
                <a:latin typeface="Arial"/>
              </a:rPr>
              <a:t>Denial-of-service attack</a:t>
            </a:r>
            <a:endParaRPr lang="en-GB" sz="3600" b="0" strike="noStrike" spc="-1">
              <a:latin typeface="Arial"/>
            </a:endParaRPr>
          </a:p>
        </p:txBody>
      </p:sp>
      <p:sp>
        <p:nvSpPr>
          <p:cNvPr id="232" name="CustomShape 2"/>
          <p:cNvSpPr/>
          <p:nvPr/>
        </p:nvSpPr>
        <p:spPr>
          <a:xfrm>
            <a:off x="228600" y="893520"/>
            <a:ext cx="8838360" cy="24037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rmAutofit/>
          </a:bodyPr>
          <a:lstStyle/>
          <a:p>
            <a:pPr algn="just">
              <a:lnSpc>
                <a:spcPct val="100000"/>
              </a:lnSpc>
              <a:spcBef>
                <a:spcPts val="601"/>
              </a:spcBef>
              <a:tabLst>
                <a:tab pos="0" algn="l"/>
              </a:tabLst>
            </a:pPr>
            <a:r>
              <a:rPr lang="en-US" sz="2000" b="0" strike="noStrike" spc="-1">
                <a:solidFill>
                  <a:srgbClr val="000000"/>
                </a:solidFill>
                <a:latin typeface="Arial"/>
                <a:ea typeface="Verdana"/>
              </a:rPr>
              <a:t>In a denial-of-service attack, a hacker compromises a system and uses that system to attack the target computer, flooding it with more requests for services than the target can handle.</a:t>
            </a:r>
            <a:endParaRPr lang="en-GB" sz="2000" b="0" strike="noStrike" spc="-1">
              <a:latin typeface="Arial"/>
            </a:endParaRPr>
          </a:p>
          <a:p>
            <a:pPr algn="just">
              <a:lnSpc>
                <a:spcPct val="100000"/>
              </a:lnSpc>
              <a:spcBef>
                <a:spcPts val="601"/>
              </a:spcBef>
              <a:tabLst>
                <a:tab pos="0" algn="l"/>
              </a:tabLst>
            </a:pPr>
            <a:endParaRPr lang="en-GB" sz="2000" b="0" strike="noStrike" spc="-1">
              <a:latin typeface="Arial"/>
            </a:endParaRPr>
          </a:p>
        </p:txBody>
      </p:sp>
      <p:pic>
        <p:nvPicPr>
          <p:cNvPr id="233" name="Picture 1" descr="An illustration shows an image of a man working in a computer which is pointed to another images with three arrows separately. The first arrow points to a CPU. The second also points to a CPU. The third arrow points to two CPUs. All these three images are pointed to another CPU with a disc image on it. The first image showing man working in computer is straightly pointed to two CPUs which further pointed to the CPU with a disc image on it. &#10;"/>
          <p:cNvPicPr/>
          <p:nvPr/>
        </p:nvPicPr>
        <p:blipFill>
          <a:blip r:embed="rId2"/>
          <a:stretch/>
        </p:blipFill>
        <p:spPr>
          <a:xfrm>
            <a:off x="2743200" y="2971800"/>
            <a:ext cx="5269320" cy="2534760"/>
          </a:xfrm>
          <a:prstGeom prst="rect">
            <a:avLst/>
          </a:prstGeom>
          <a:ln w="0">
            <a:noFill/>
          </a:ln>
        </p:spPr>
      </p:pic>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23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232">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34" name="CustomShape 1"/>
          <p:cNvSpPr/>
          <p:nvPr/>
        </p:nvSpPr>
        <p:spPr>
          <a:xfrm>
            <a:off x="152280" y="18360"/>
            <a:ext cx="8991000" cy="532800"/>
          </a:xfrm>
          <a:prstGeom prst="rect">
            <a:avLst/>
          </a:prstGeom>
          <a:noFill/>
          <a:ln w="936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US" sz="3600" b="0" strike="noStrike" spc="-1">
                <a:solidFill>
                  <a:srgbClr val="000000"/>
                </a:solidFill>
                <a:latin typeface="Arial"/>
              </a:rPr>
              <a:t>IP Spoofing attack </a:t>
            </a:r>
            <a:endParaRPr lang="en-GB" sz="3600" b="0" strike="noStrike" spc="-1">
              <a:latin typeface="Arial"/>
            </a:endParaRPr>
          </a:p>
        </p:txBody>
      </p:sp>
      <p:pic>
        <p:nvPicPr>
          <p:cNvPr id="235" name="Picture 2" descr="An illustration shows the work flow of hacker. An image shows a man working in system which is pointed to a DVD player like image below which the text reads as, “Firewall allows packet in, mistaking it for legitimate traffic.” Above the arrow three small segments are shown. Then it is pointed to a disc image, below which the text reads as, “Spoofed packet slips into intranet to wreak havoc.”  Three segments in small size are shown above the arrow pointed to disc.  The enlarged view of these two three segments. The first top three segments are, “Data: Payload, IP Source: 192. 168.0.25, IP destination: 10.0.0.75.” The text on the right side next to this segment reads as, “Original IP packet from hacker’s system.” From the center segment of top an arrow is pointed to the below three segments to the center block. The second three segments are, “Data: Payload, IP Source: 10.0.0.80 and IP Destination: 10.0.0.75. The text on the right of these three segments reads as, “Spoofed (modified) IP packet.” &#10;"/>
          <p:cNvPicPr/>
          <p:nvPr/>
        </p:nvPicPr>
        <p:blipFill>
          <a:blip r:embed="rId2"/>
          <a:stretch/>
        </p:blipFill>
        <p:spPr>
          <a:xfrm>
            <a:off x="990720" y="685800"/>
            <a:ext cx="7083720" cy="4671000"/>
          </a:xfrm>
          <a:prstGeom prst="rect">
            <a:avLst/>
          </a:prstGeom>
          <a:ln w="0">
            <a:noFill/>
          </a:ln>
        </p:spPr>
      </p:pic>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36" name="CustomShape 1"/>
          <p:cNvSpPr/>
          <p:nvPr/>
        </p:nvSpPr>
        <p:spPr>
          <a:xfrm>
            <a:off x="152280" y="76320"/>
            <a:ext cx="8991000" cy="525600"/>
          </a:xfrm>
          <a:prstGeom prst="rect">
            <a:avLst/>
          </a:prstGeom>
          <a:noFill/>
          <a:ln w="936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US" sz="3600" b="0" strike="noStrike" spc="-1">
                <a:solidFill>
                  <a:srgbClr val="000000"/>
                </a:solidFill>
                <a:latin typeface="Arial"/>
              </a:rPr>
              <a:t>Man-in-the-middle attack </a:t>
            </a:r>
            <a:endParaRPr lang="en-GB" sz="3600" b="0" strike="noStrike" spc="-1">
              <a:latin typeface="Arial"/>
            </a:endParaRPr>
          </a:p>
        </p:txBody>
      </p:sp>
      <p:pic>
        <p:nvPicPr>
          <p:cNvPr id="237" name="Picture 2" descr="An illustration shows three images along with text in triangular form. The first image on the left side shows a man working in a computer above which the text reads as, “Company A attempts to establish an encrypted session with company B.” The first image is pointed the second image on top with double sided arrows with keys images illustrated near the arrows. The second image shows a man with specs and beard working in a computer. The text on the right reads as, “Hacker intercepts transmission, and poses as company B. Hacker exchanges his own keys with company A. Hacker then establishes a session with company B, posing as company A.” The second image is marked with double sided arrows to image three with images of a key near the arrows. The third image shows a woman working in a computer. The text on the left reads as, “Company B sends all messages to the hacker who receives, decrypts, copies, and forwards copies (possibly modified) to company A.&#10;"/>
          <p:cNvPicPr/>
          <p:nvPr/>
        </p:nvPicPr>
        <p:blipFill>
          <a:blip r:embed="rId2"/>
          <a:stretch/>
        </p:blipFill>
        <p:spPr>
          <a:xfrm>
            <a:off x="1219320" y="762120"/>
            <a:ext cx="6617160" cy="4639320"/>
          </a:xfrm>
          <a:prstGeom prst="rect">
            <a:avLst/>
          </a:prstGeom>
          <a:ln w="0">
            <a:noFill/>
          </a:ln>
        </p:spPr>
      </p:pic>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8" name="CustomShape 1"/>
          <p:cNvSpPr/>
          <p:nvPr/>
        </p:nvSpPr>
        <p:spPr>
          <a:xfrm>
            <a:off x="533520" y="0"/>
            <a:ext cx="8259480" cy="1038240"/>
          </a:xfrm>
          <a:prstGeom prst="rect">
            <a:avLst/>
          </a:prstGeom>
          <a:noFill/>
          <a:ln w="936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tabLst>
                <a:tab pos="0" algn="l"/>
              </a:tabLst>
            </a:pPr>
            <a:r>
              <a:rPr lang="en-GB" sz="3600" b="0" strike="noStrike" spc="-1">
                <a:solidFill>
                  <a:srgbClr val="000000"/>
                </a:solidFill>
                <a:latin typeface="Arial"/>
                <a:ea typeface="Verdana"/>
              </a:rPr>
              <a:t>Technical Hardware Failures or Errors </a:t>
            </a:r>
            <a:r>
              <a:rPr lang="en-GB" sz="3600" b="0" strike="noStrike" spc="-1">
                <a:solidFill>
                  <a:srgbClr val="FFFFFF"/>
                </a:solidFill>
                <a:latin typeface="Arial"/>
                <a:ea typeface="Verdana"/>
              </a:rPr>
              <a:t>(1 of 2)</a:t>
            </a:r>
            <a:endParaRPr lang="en-GB" sz="3600" b="0" strike="noStrike" spc="-1">
              <a:latin typeface="Arial"/>
            </a:endParaRPr>
          </a:p>
        </p:txBody>
      </p:sp>
      <p:sp>
        <p:nvSpPr>
          <p:cNvPr id="239" name="CustomShape 2"/>
          <p:cNvSpPr/>
          <p:nvPr/>
        </p:nvSpPr>
        <p:spPr>
          <a:xfrm>
            <a:off x="281880" y="914400"/>
            <a:ext cx="8762400" cy="47235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rmAutofit/>
          </a:bodyPr>
          <a:lstStyle/>
          <a:p>
            <a:pPr marL="343080" indent="-342360" algn="just">
              <a:lnSpc>
                <a:spcPct val="100000"/>
              </a:lnSpc>
              <a:spcBef>
                <a:spcPts val="601"/>
              </a:spcBef>
              <a:buClr>
                <a:srgbClr val="364162"/>
              </a:buClr>
              <a:buFont typeface="Arial"/>
              <a:buChar char="•"/>
            </a:pPr>
            <a:r>
              <a:rPr lang="en-GB" sz="2600" b="0" strike="noStrike" spc="-1" dirty="0">
                <a:solidFill>
                  <a:srgbClr val="000000"/>
                </a:solidFill>
                <a:latin typeface="Arial"/>
                <a:ea typeface="Verdana"/>
              </a:rPr>
              <a:t>They occur when a manufacturer distributes equipment containing a known or unknown flaw.</a:t>
            </a:r>
            <a:endParaRPr lang="en-GB" sz="2600" b="0" strike="noStrike" spc="-1" dirty="0">
              <a:latin typeface="Arial"/>
            </a:endParaRPr>
          </a:p>
          <a:p>
            <a:pPr marL="343080" indent="-342360" algn="just">
              <a:lnSpc>
                <a:spcPct val="100000"/>
              </a:lnSpc>
              <a:spcBef>
                <a:spcPts val="601"/>
              </a:spcBef>
              <a:buClr>
                <a:srgbClr val="364162"/>
              </a:buClr>
              <a:buFont typeface="Arial"/>
              <a:buChar char="•"/>
            </a:pPr>
            <a:r>
              <a:rPr lang="en-GB" sz="2600" b="0" strike="noStrike" spc="-1" dirty="0">
                <a:solidFill>
                  <a:srgbClr val="000000"/>
                </a:solidFill>
                <a:latin typeface="Arial"/>
                <a:ea typeface="Verdana"/>
              </a:rPr>
              <a:t>They </a:t>
            </a:r>
            <a:r>
              <a:rPr lang="en-US" sz="2600" b="0" strike="noStrike" spc="-1" dirty="0">
                <a:solidFill>
                  <a:srgbClr val="000000"/>
                </a:solidFill>
                <a:latin typeface="Arial"/>
                <a:ea typeface="Verdana"/>
              </a:rPr>
              <a:t>c</a:t>
            </a:r>
            <a:r>
              <a:rPr lang="en-GB" sz="2600" b="0" strike="noStrike" spc="-1" dirty="0">
                <a:solidFill>
                  <a:srgbClr val="000000"/>
                </a:solidFill>
                <a:latin typeface="Arial"/>
                <a:ea typeface="Verdana"/>
              </a:rPr>
              <a:t>an cause the system to perform outside of expected parameters, resulting in unreliable service or lack of </a:t>
            </a:r>
            <a:r>
              <a:rPr lang="en-GB" sz="2600" b="0" strike="noStrike" spc="-1" dirty="0" err="1">
                <a:solidFill>
                  <a:srgbClr val="000000"/>
                </a:solidFill>
                <a:latin typeface="Arial"/>
                <a:ea typeface="Verdana"/>
              </a:rPr>
              <a:t>availabil</a:t>
            </a:r>
            <a:r>
              <a:rPr lang="en-US" sz="2600" b="0" strike="noStrike" spc="-1" dirty="0" err="1">
                <a:solidFill>
                  <a:srgbClr val="000000"/>
                </a:solidFill>
                <a:latin typeface="Arial"/>
                <a:ea typeface="Verdana"/>
              </a:rPr>
              <a:t>ity</a:t>
            </a:r>
            <a:r>
              <a:rPr lang="en-GB" sz="2600" b="0" strike="noStrike" spc="-1" dirty="0">
                <a:solidFill>
                  <a:srgbClr val="000000"/>
                </a:solidFill>
                <a:latin typeface="Arial"/>
                <a:ea typeface="Verdana"/>
              </a:rPr>
              <a:t>.</a:t>
            </a:r>
            <a:endParaRPr lang="en-GB" sz="2600" b="0" strike="noStrike" spc="-1" dirty="0">
              <a:latin typeface="Arial"/>
            </a:endParaRPr>
          </a:p>
          <a:p>
            <a:pPr marL="343080" indent="-342360" algn="just">
              <a:lnSpc>
                <a:spcPct val="100000"/>
              </a:lnSpc>
              <a:spcBef>
                <a:spcPts val="601"/>
              </a:spcBef>
              <a:buClr>
                <a:srgbClr val="364162"/>
              </a:buClr>
              <a:buFont typeface="Arial"/>
              <a:buChar char="•"/>
            </a:pPr>
            <a:r>
              <a:rPr lang="en-GB" sz="2600" b="0" strike="noStrike" spc="-1" dirty="0">
                <a:solidFill>
                  <a:srgbClr val="000000"/>
                </a:solidFill>
                <a:latin typeface="Arial"/>
                <a:ea typeface="Verdana"/>
              </a:rPr>
              <a:t>Some errors are terminal and</a:t>
            </a:r>
            <a:r>
              <a:rPr lang="en-US" sz="2600" b="0" strike="noStrike" spc="-1" dirty="0">
                <a:solidFill>
                  <a:srgbClr val="000000"/>
                </a:solidFill>
                <a:latin typeface="Arial"/>
                <a:ea typeface="Verdana"/>
              </a:rPr>
              <a:t> </a:t>
            </a:r>
            <a:r>
              <a:rPr lang="en-GB" sz="2600" b="0" strike="noStrike" spc="-1" dirty="0">
                <a:solidFill>
                  <a:srgbClr val="000000"/>
                </a:solidFill>
                <a:latin typeface="Arial"/>
                <a:ea typeface="Verdana"/>
              </a:rPr>
              <a:t>some are intermittent.</a:t>
            </a:r>
            <a:endParaRPr lang="en-GB" sz="2600" b="0" strike="noStrike" spc="-1" dirty="0">
              <a:latin typeface="Arial"/>
            </a:endParaRPr>
          </a:p>
          <a:p>
            <a:pPr marL="743040" lvl="1" indent="-285120" algn="just">
              <a:lnSpc>
                <a:spcPct val="100000"/>
              </a:lnSpc>
              <a:spcBef>
                <a:spcPts val="601"/>
              </a:spcBef>
              <a:buClr>
                <a:srgbClr val="364162"/>
              </a:buClr>
              <a:buFont typeface="Arial"/>
              <a:buChar char="–"/>
            </a:pPr>
            <a:r>
              <a:rPr lang="en-GB" sz="2400" b="0" strike="noStrike" spc="-1" dirty="0">
                <a:solidFill>
                  <a:srgbClr val="000000"/>
                </a:solidFill>
                <a:latin typeface="Arial"/>
                <a:ea typeface="Verdana"/>
              </a:rPr>
              <a:t>Intel Pentium CPU failure.</a:t>
            </a:r>
            <a:endParaRPr lang="en-GB" sz="2400" b="0" strike="noStrike" spc="-1" dirty="0">
              <a:latin typeface="Arial"/>
            </a:endParaRPr>
          </a:p>
          <a:p>
            <a:pPr marL="720" algn="just">
              <a:spcBef>
                <a:spcPts val="601"/>
              </a:spcBef>
              <a:buClr>
                <a:srgbClr val="364162"/>
              </a:buClr>
            </a:pPr>
            <a:r>
              <a:rPr lang="en-GB" sz="2400" b="0" strike="noStrike" spc="-1" dirty="0">
                <a:solidFill>
                  <a:srgbClr val="000000"/>
                </a:solidFill>
                <a:latin typeface="Arial"/>
                <a:ea typeface="Verdana"/>
              </a:rPr>
              <a:t> </a:t>
            </a:r>
            <a:endParaRPr lang="en-GB" sz="2400" b="0" strike="noStrike" spc="-1" dirty="0">
              <a:latin typeface="Arial"/>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2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23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fill="hold" nodeType="clickEffect">
                                  <p:stCondLst>
                                    <p:cond delay="0"/>
                                  </p:stCondLst>
                                  <p:childTnLst>
                                    <p:set>
                                      <p:cBhvr>
                                        <p:cTn id="14" dur="1" fill="hold">
                                          <p:stCondLst>
                                            <p:cond delay="0"/>
                                          </p:stCondLst>
                                        </p:cTn>
                                        <p:tgtEl>
                                          <p:spTgt spid="23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fill="hold" nodeType="clickEffect">
                                  <p:stCondLst>
                                    <p:cond delay="0"/>
                                  </p:stCondLst>
                                  <p:childTnLst>
                                    <p:set>
                                      <p:cBhvr>
                                        <p:cTn id="18" dur="1" fill="hold">
                                          <p:stCondLst>
                                            <p:cond delay="0"/>
                                          </p:stCondLst>
                                        </p:cTn>
                                        <p:tgtEl>
                                          <p:spTgt spid="23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fill="hold" nodeType="clickEffect">
                                  <p:stCondLst>
                                    <p:cond delay="0"/>
                                  </p:stCondLst>
                                  <p:childTnLst>
                                    <p:set>
                                      <p:cBhvr>
                                        <p:cTn id="22" dur="1" fill="hold">
                                          <p:stCondLst>
                                            <p:cond delay="0"/>
                                          </p:stCondLst>
                                        </p:cTn>
                                        <p:tgtEl>
                                          <p:spTgt spid="23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40" name="CustomShape 1"/>
          <p:cNvSpPr/>
          <p:nvPr/>
        </p:nvSpPr>
        <p:spPr>
          <a:xfrm>
            <a:off x="533520" y="0"/>
            <a:ext cx="8183160" cy="1114560"/>
          </a:xfrm>
          <a:prstGeom prst="rect">
            <a:avLst/>
          </a:prstGeom>
          <a:noFill/>
          <a:ln w="936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tabLst>
                <a:tab pos="0" algn="l"/>
              </a:tabLst>
            </a:pPr>
            <a:r>
              <a:rPr lang="en-GB" sz="3600" b="0" strike="noStrike" spc="-1">
                <a:solidFill>
                  <a:srgbClr val="000000"/>
                </a:solidFill>
                <a:latin typeface="Arial"/>
                <a:ea typeface="Verdana"/>
              </a:rPr>
              <a:t>Technical Software Failures or Errors </a:t>
            </a:r>
            <a:r>
              <a:rPr lang="en-GB" sz="3600" b="0" strike="noStrike" spc="-1">
                <a:solidFill>
                  <a:srgbClr val="FFFFFF"/>
                </a:solidFill>
                <a:latin typeface="Arial"/>
                <a:ea typeface="Verdana"/>
              </a:rPr>
              <a:t>(2 of 2)</a:t>
            </a:r>
            <a:endParaRPr lang="en-GB" sz="3600" b="0" strike="noStrike" spc="-1">
              <a:latin typeface="Arial"/>
            </a:endParaRPr>
          </a:p>
        </p:txBody>
      </p:sp>
      <p:sp>
        <p:nvSpPr>
          <p:cNvPr id="241" name="CustomShape 2"/>
          <p:cNvSpPr/>
          <p:nvPr/>
        </p:nvSpPr>
        <p:spPr>
          <a:xfrm>
            <a:off x="335520" y="942855"/>
            <a:ext cx="8472960" cy="48301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rmAutofit/>
          </a:bodyPr>
          <a:lstStyle/>
          <a:p>
            <a:pPr marL="343080" indent="-342360" algn="just">
              <a:lnSpc>
                <a:spcPct val="100000"/>
              </a:lnSpc>
              <a:spcBef>
                <a:spcPts val="601"/>
              </a:spcBef>
              <a:buClr>
                <a:srgbClr val="364162"/>
              </a:buClr>
              <a:buFont typeface="Arial"/>
              <a:buChar char="•"/>
            </a:pPr>
            <a:r>
              <a:rPr lang="en-GB" sz="2600" b="0" strike="noStrike" spc="-1" dirty="0">
                <a:solidFill>
                  <a:srgbClr val="000000"/>
                </a:solidFill>
                <a:latin typeface="Arial"/>
                <a:ea typeface="Verdana"/>
              </a:rPr>
              <a:t>Large quantities of computer code are written, debugged, published, and sold before all bugs are detected and resolved.</a:t>
            </a:r>
            <a:endParaRPr lang="en-GB" sz="2600" b="0" strike="noStrike" spc="-1" dirty="0">
              <a:latin typeface="Arial"/>
            </a:endParaRPr>
          </a:p>
          <a:p>
            <a:pPr marL="343080" indent="-342360" algn="just">
              <a:lnSpc>
                <a:spcPct val="100000"/>
              </a:lnSpc>
              <a:spcBef>
                <a:spcPts val="601"/>
              </a:spcBef>
              <a:buClr>
                <a:srgbClr val="364162"/>
              </a:buClr>
              <a:buFont typeface="Arial"/>
              <a:buChar char="•"/>
            </a:pPr>
            <a:r>
              <a:rPr lang="en-GB" sz="2600" b="0" strike="noStrike" spc="-1" dirty="0">
                <a:solidFill>
                  <a:srgbClr val="000000"/>
                </a:solidFill>
                <a:latin typeface="Arial"/>
                <a:ea typeface="Verdana"/>
              </a:rPr>
              <a:t>Combinations of certain software and hardware can reveal new software bugs.</a:t>
            </a:r>
            <a:endParaRPr lang="en-GB" sz="2600" b="0" strike="noStrike" spc="-1" dirty="0">
              <a:latin typeface="Arial"/>
            </a:endParaRPr>
          </a:p>
          <a:p>
            <a:pPr marL="343080" indent="-342360" algn="just">
              <a:lnSpc>
                <a:spcPct val="100000"/>
              </a:lnSpc>
              <a:spcBef>
                <a:spcPts val="601"/>
              </a:spcBef>
              <a:buClr>
                <a:srgbClr val="364162"/>
              </a:buClr>
              <a:buFont typeface="Arial"/>
              <a:buChar char="•"/>
            </a:pPr>
            <a:r>
              <a:rPr lang="en-GB" sz="2600" b="0" strike="noStrike" spc="-1" dirty="0">
                <a:solidFill>
                  <a:srgbClr val="000000"/>
                </a:solidFill>
                <a:latin typeface="Arial"/>
                <a:ea typeface="Verdana"/>
              </a:rPr>
              <a:t>Entire Web sites are dedicated to documenting bugs.</a:t>
            </a:r>
            <a:endParaRPr lang="en-GB" sz="2600" b="0" strike="noStrike" spc="-1" dirty="0">
              <a:latin typeface="Arial"/>
            </a:endParaRPr>
          </a:p>
          <a:p>
            <a:pPr marL="343080" indent="-342360" algn="just">
              <a:lnSpc>
                <a:spcPct val="100000"/>
              </a:lnSpc>
              <a:spcBef>
                <a:spcPts val="601"/>
              </a:spcBef>
              <a:buClr>
                <a:srgbClr val="364162"/>
              </a:buClr>
              <a:buFont typeface="Arial"/>
              <a:buChar char="•"/>
            </a:pPr>
            <a:r>
              <a:rPr lang="en-GB" sz="2600" b="0" strike="noStrike" spc="-1" dirty="0">
                <a:solidFill>
                  <a:srgbClr val="000000"/>
                </a:solidFill>
                <a:latin typeface="Arial"/>
                <a:ea typeface="Verdana"/>
              </a:rPr>
              <a:t>Open Web Application Security Project (OWASP) is dedicated to helping organizations create/operate </a:t>
            </a:r>
            <a:r>
              <a:rPr lang="en-US" sz="2600" b="0" strike="noStrike" spc="-1" dirty="0">
                <a:solidFill>
                  <a:srgbClr val="000000"/>
                </a:solidFill>
                <a:latin typeface="Arial"/>
                <a:ea typeface="Verdana"/>
              </a:rPr>
              <a:t>trustworthy software and publishes a list of top security risks.</a:t>
            </a:r>
            <a:endParaRPr lang="en-GB" sz="2600" b="0" strike="noStrike" spc="-1" dirty="0">
              <a:latin typeface="Aria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41">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41">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4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42" name="CustomShape 1"/>
          <p:cNvSpPr/>
          <p:nvPr/>
        </p:nvSpPr>
        <p:spPr>
          <a:xfrm>
            <a:off x="0" y="0"/>
            <a:ext cx="9143280" cy="913680"/>
          </a:xfrm>
          <a:prstGeom prst="rect">
            <a:avLst/>
          </a:prstGeom>
          <a:noFill/>
          <a:ln w="936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GB" sz="3200" b="0" strike="noStrike" spc="-1">
                <a:solidFill>
                  <a:srgbClr val="000000"/>
                </a:solidFill>
                <a:latin typeface="Arial"/>
                <a:ea typeface="Verdana"/>
              </a:rPr>
              <a:t>The Deadly Sins in Software Security (1 of 3)</a:t>
            </a:r>
            <a:endParaRPr lang="en-GB" sz="3200" b="0" strike="noStrike" spc="-1">
              <a:latin typeface="Arial"/>
            </a:endParaRPr>
          </a:p>
        </p:txBody>
      </p:sp>
      <p:sp>
        <p:nvSpPr>
          <p:cNvPr id="243" name="CustomShape 2"/>
          <p:cNvSpPr/>
          <p:nvPr/>
        </p:nvSpPr>
        <p:spPr>
          <a:xfrm>
            <a:off x="190440" y="914400"/>
            <a:ext cx="8762400" cy="47268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rmAutofit fontScale="91000" lnSpcReduction="10000"/>
          </a:bodyPr>
          <a:lstStyle/>
          <a:p>
            <a:pPr marL="343080" indent="-342360">
              <a:lnSpc>
                <a:spcPct val="110000"/>
              </a:lnSpc>
              <a:spcBef>
                <a:spcPts val="601"/>
              </a:spcBef>
              <a:buClr>
                <a:srgbClr val="364162"/>
              </a:buClr>
              <a:buFont typeface="Arial"/>
              <a:buChar char="•"/>
            </a:pPr>
            <a:r>
              <a:rPr lang="en-GB" sz="2600" b="0" strike="noStrike" spc="-1" dirty="0">
                <a:solidFill>
                  <a:srgbClr val="000000"/>
                </a:solidFill>
                <a:latin typeface="Arial"/>
                <a:ea typeface="Verdana"/>
              </a:rPr>
              <a:t>Common failures in software development:</a:t>
            </a:r>
            <a:endParaRPr lang="en-GB" sz="2600" b="0" strike="noStrike" spc="-1" dirty="0">
              <a:latin typeface="Arial"/>
            </a:endParaRPr>
          </a:p>
          <a:p>
            <a:pPr marL="743040" lvl="1" indent="-285120">
              <a:lnSpc>
                <a:spcPct val="110000"/>
              </a:lnSpc>
              <a:spcBef>
                <a:spcPts val="601"/>
              </a:spcBef>
              <a:buClr>
                <a:srgbClr val="364162"/>
              </a:buClr>
              <a:buFont typeface="Arial"/>
              <a:buChar char="–"/>
            </a:pPr>
            <a:r>
              <a:rPr lang="en-GB" sz="2400" b="0" strike="noStrike" spc="-1" dirty="0">
                <a:solidFill>
                  <a:srgbClr val="000000"/>
                </a:solidFill>
                <a:latin typeface="Arial"/>
                <a:ea typeface="Verdana"/>
              </a:rPr>
              <a:t>Buffer overruns</a:t>
            </a:r>
            <a:endParaRPr lang="en-GB" sz="2400" b="0" strike="noStrike" spc="-1" dirty="0">
              <a:latin typeface="Arial"/>
            </a:endParaRPr>
          </a:p>
          <a:p>
            <a:pPr marL="743040" lvl="1" indent="-285120">
              <a:lnSpc>
                <a:spcPct val="110000"/>
              </a:lnSpc>
              <a:spcBef>
                <a:spcPts val="601"/>
              </a:spcBef>
              <a:buClr>
                <a:srgbClr val="364162"/>
              </a:buClr>
              <a:buFont typeface="Arial"/>
              <a:buChar char="–"/>
            </a:pPr>
            <a:r>
              <a:rPr lang="en-GB" sz="2400" b="0" strike="noStrike" spc="-1" dirty="0">
                <a:solidFill>
                  <a:srgbClr val="000000"/>
                </a:solidFill>
                <a:latin typeface="Arial"/>
                <a:ea typeface="Verdana"/>
              </a:rPr>
              <a:t>Catching exceptions</a:t>
            </a:r>
            <a:endParaRPr lang="en-GB" sz="2400" b="0" strike="noStrike" spc="-1" dirty="0">
              <a:latin typeface="Arial"/>
            </a:endParaRPr>
          </a:p>
          <a:p>
            <a:pPr marL="743040" lvl="1" indent="-285120">
              <a:lnSpc>
                <a:spcPct val="110000"/>
              </a:lnSpc>
              <a:spcBef>
                <a:spcPts val="601"/>
              </a:spcBef>
              <a:buClr>
                <a:srgbClr val="364162"/>
              </a:buClr>
              <a:buFont typeface="Arial"/>
              <a:buChar char="–"/>
            </a:pPr>
            <a:r>
              <a:rPr lang="en-GB" sz="2400" b="0" strike="noStrike" spc="-1" dirty="0">
                <a:solidFill>
                  <a:srgbClr val="000000"/>
                </a:solidFill>
                <a:latin typeface="Arial"/>
                <a:ea typeface="Verdana"/>
              </a:rPr>
              <a:t>Command injection</a:t>
            </a:r>
            <a:endParaRPr lang="en-GB" sz="2400" b="0" strike="noStrike" spc="-1" dirty="0">
              <a:latin typeface="Arial"/>
            </a:endParaRPr>
          </a:p>
          <a:p>
            <a:pPr marL="743040" lvl="1" indent="-285120">
              <a:lnSpc>
                <a:spcPct val="110000"/>
              </a:lnSpc>
              <a:spcBef>
                <a:spcPts val="601"/>
              </a:spcBef>
              <a:buClr>
                <a:srgbClr val="364162"/>
              </a:buClr>
              <a:buFont typeface="Arial"/>
              <a:buChar char="–"/>
            </a:pPr>
            <a:r>
              <a:rPr lang="en-GB" sz="2400" b="0" strike="noStrike" spc="-1" dirty="0">
                <a:solidFill>
                  <a:srgbClr val="000000"/>
                </a:solidFill>
                <a:latin typeface="Arial"/>
                <a:ea typeface="Verdana"/>
              </a:rPr>
              <a:t>Cross-site scripting (XSS)</a:t>
            </a:r>
            <a:endParaRPr lang="en-GB" sz="2400" b="0" strike="noStrike" spc="-1" dirty="0">
              <a:latin typeface="Arial"/>
            </a:endParaRPr>
          </a:p>
          <a:p>
            <a:pPr marL="743040" lvl="1" indent="-285120">
              <a:lnSpc>
                <a:spcPct val="110000"/>
              </a:lnSpc>
              <a:spcBef>
                <a:spcPts val="601"/>
              </a:spcBef>
              <a:buClr>
                <a:srgbClr val="364162"/>
              </a:buClr>
              <a:buFont typeface="Arial"/>
              <a:buChar char="–"/>
            </a:pPr>
            <a:r>
              <a:rPr lang="en-GB" sz="2400" b="0" strike="noStrike" spc="-1" dirty="0">
                <a:solidFill>
                  <a:srgbClr val="000000"/>
                </a:solidFill>
                <a:latin typeface="Arial"/>
                <a:ea typeface="Verdana"/>
              </a:rPr>
              <a:t>Failure to handle errors</a:t>
            </a:r>
            <a:endParaRPr lang="en-GB" sz="2400" b="0" strike="noStrike" spc="-1" dirty="0">
              <a:latin typeface="Arial"/>
            </a:endParaRPr>
          </a:p>
          <a:p>
            <a:pPr marL="743040" lvl="1" indent="-285120">
              <a:lnSpc>
                <a:spcPct val="110000"/>
              </a:lnSpc>
              <a:spcBef>
                <a:spcPts val="601"/>
              </a:spcBef>
              <a:buClr>
                <a:srgbClr val="364162"/>
              </a:buClr>
              <a:buFont typeface="Arial"/>
              <a:buChar char="–"/>
            </a:pPr>
            <a:r>
              <a:rPr lang="en-GB" sz="2400" b="0" strike="noStrike" spc="-1" dirty="0">
                <a:solidFill>
                  <a:srgbClr val="000000"/>
                </a:solidFill>
                <a:latin typeface="Arial"/>
                <a:ea typeface="Verdana"/>
              </a:rPr>
              <a:t>Failure to protect network traffic</a:t>
            </a:r>
            <a:endParaRPr lang="en-GB" sz="2400" b="0" strike="noStrike" spc="-1" dirty="0">
              <a:latin typeface="Arial"/>
            </a:endParaRPr>
          </a:p>
          <a:p>
            <a:pPr marL="743040" lvl="1" indent="-285120">
              <a:lnSpc>
                <a:spcPct val="110000"/>
              </a:lnSpc>
              <a:spcBef>
                <a:spcPts val="601"/>
              </a:spcBef>
              <a:buClr>
                <a:srgbClr val="364162"/>
              </a:buClr>
              <a:buFont typeface="Arial"/>
              <a:buChar char="–"/>
            </a:pPr>
            <a:r>
              <a:rPr lang="en-GB" sz="2400" b="0" strike="noStrike" spc="-1" dirty="0">
                <a:solidFill>
                  <a:srgbClr val="000000"/>
                </a:solidFill>
                <a:latin typeface="Arial"/>
                <a:ea typeface="Verdana"/>
              </a:rPr>
              <a:t>Failure to store and protect data securely</a:t>
            </a:r>
            <a:endParaRPr lang="en-GB" sz="2400" b="0" strike="noStrike" spc="-1" dirty="0">
              <a:latin typeface="Arial"/>
            </a:endParaRPr>
          </a:p>
          <a:p>
            <a:pPr marL="743040" lvl="1" indent="-285120">
              <a:lnSpc>
                <a:spcPct val="110000"/>
              </a:lnSpc>
              <a:spcBef>
                <a:spcPts val="601"/>
              </a:spcBef>
              <a:buClr>
                <a:srgbClr val="364162"/>
              </a:buClr>
              <a:buFont typeface="Arial"/>
              <a:buChar char="–"/>
            </a:pPr>
            <a:r>
              <a:rPr lang="en-GB" sz="2400" b="0" strike="noStrike" spc="-1" dirty="0">
                <a:solidFill>
                  <a:srgbClr val="000000"/>
                </a:solidFill>
                <a:latin typeface="Arial"/>
                <a:ea typeface="Verdana"/>
              </a:rPr>
              <a:t>Failure to use cryptographically strong random numbers</a:t>
            </a:r>
            <a:endParaRPr lang="en-GB" sz="2400" b="0" strike="noStrike" spc="-1" dirty="0">
              <a:latin typeface="Arial"/>
            </a:endParaRPr>
          </a:p>
          <a:p>
            <a:pPr marL="743040" lvl="1" indent="-285120">
              <a:lnSpc>
                <a:spcPct val="110000"/>
              </a:lnSpc>
              <a:spcBef>
                <a:spcPts val="601"/>
              </a:spcBef>
              <a:buClr>
                <a:srgbClr val="364162"/>
              </a:buClr>
              <a:buFont typeface="Arial"/>
              <a:buChar char="–"/>
            </a:pPr>
            <a:r>
              <a:rPr lang="en-GB" sz="2400" b="0" strike="noStrike" spc="-1" dirty="0">
                <a:solidFill>
                  <a:srgbClr val="000000"/>
                </a:solidFill>
                <a:latin typeface="Arial"/>
                <a:ea typeface="Verdana"/>
              </a:rPr>
              <a:t>Format string problems</a:t>
            </a:r>
            <a:endParaRPr lang="en-GB" sz="2400" b="0" strike="noStrike" spc="-1" dirty="0">
              <a:latin typeface="Arial"/>
            </a:endParaRPr>
          </a:p>
          <a:p>
            <a:pPr marL="743040" lvl="1" indent="-285120">
              <a:lnSpc>
                <a:spcPct val="110000"/>
              </a:lnSpc>
              <a:spcBef>
                <a:spcPts val="601"/>
              </a:spcBef>
              <a:buClr>
                <a:srgbClr val="364162"/>
              </a:buClr>
              <a:buFont typeface="Arial"/>
              <a:buChar char="–"/>
            </a:pPr>
            <a:r>
              <a:rPr lang="en-GB" sz="2400" b="0" strike="noStrike" spc="-1" dirty="0">
                <a:solidFill>
                  <a:srgbClr val="000000"/>
                </a:solidFill>
                <a:latin typeface="Arial"/>
                <a:ea typeface="Verdana"/>
              </a:rPr>
              <a:t>Neglecting change control</a:t>
            </a:r>
            <a:endParaRPr lang="en-GB" sz="2400" b="0" strike="noStrike" spc="-1" dirty="0">
              <a:latin typeface="Aria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43">
                                            <p:txEl>
                                              <p:pRg st="5" end="5"/>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43">
                                            <p:txEl>
                                              <p:pRg st="6" end="6"/>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43">
                                            <p:txEl>
                                              <p:pRg st="7" end="7"/>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43">
                                            <p:txEl>
                                              <p:pRg st="8" end="8"/>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43">
                                            <p:txEl>
                                              <p:pRg st="9" end="9"/>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4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44" name="CustomShape 1"/>
          <p:cNvSpPr/>
          <p:nvPr/>
        </p:nvSpPr>
        <p:spPr>
          <a:xfrm>
            <a:off x="533520" y="0"/>
            <a:ext cx="8106840" cy="1114560"/>
          </a:xfrm>
          <a:prstGeom prst="rect">
            <a:avLst/>
          </a:prstGeom>
          <a:noFill/>
          <a:ln w="936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GB" sz="3600" b="0" strike="noStrike" spc="-1">
                <a:solidFill>
                  <a:srgbClr val="000000"/>
                </a:solidFill>
                <a:latin typeface="Arial"/>
                <a:ea typeface="Verdana"/>
              </a:rPr>
              <a:t>The Deadly Sins in Software Security (2 of 3)</a:t>
            </a:r>
            <a:endParaRPr lang="en-GB" sz="3600" b="0" strike="noStrike" spc="-1">
              <a:latin typeface="Arial"/>
            </a:endParaRPr>
          </a:p>
        </p:txBody>
      </p:sp>
      <p:sp>
        <p:nvSpPr>
          <p:cNvPr id="245" name="CustomShape 2"/>
          <p:cNvSpPr/>
          <p:nvPr/>
        </p:nvSpPr>
        <p:spPr>
          <a:xfrm>
            <a:off x="228600" y="1295280"/>
            <a:ext cx="8762400" cy="48301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rmAutofit/>
          </a:bodyPr>
          <a:lstStyle/>
          <a:p>
            <a:pPr marL="743040" lvl="1" indent="-285120">
              <a:lnSpc>
                <a:spcPct val="120000"/>
              </a:lnSpc>
              <a:spcBef>
                <a:spcPts val="601"/>
              </a:spcBef>
              <a:buClr>
                <a:srgbClr val="364162"/>
              </a:buClr>
              <a:buFont typeface="Arial"/>
              <a:buChar char="–"/>
            </a:pPr>
            <a:r>
              <a:rPr lang="en-GB" sz="2400" b="0" strike="noStrike" spc="-1" dirty="0">
                <a:solidFill>
                  <a:srgbClr val="000000"/>
                </a:solidFill>
                <a:latin typeface="Arial"/>
                <a:ea typeface="Verdana"/>
              </a:rPr>
              <a:t>Improper file access</a:t>
            </a:r>
            <a:endParaRPr lang="en-GB" sz="2400" b="0" strike="noStrike" spc="-1" dirty="0">
              <a:latin typeface="Arial"/>
            </a:endParaRPr>
          </a:p>
          <a:p>
            <a:pPr marL="743040" lvl="1" indent="-285120">
              <a:lnSpc>
                <a:spcPct val="120000"/>
              </a:lnSpc>
              <a:spcBef>
                <a:spcPts val="601"/>
              </a:spcBef>
              <a:buClr>
                <a:srgbClr val="364162"/>
              </a:buClr>
              <a:buFont typeface="Arial"/>
              <a:buChar char="–"/>
            </a:pPr>
            <a:r>
              <a:rPr lang="en-GB" sz="2400" b="0" strike="noStrike" spc="-1" dirty="0">
                <a:solidFill>
                  <a:srgbClr val="000000"/>
                </a:solidFill>
                <a:latin typeface="Arial"/>
                <a:ea typeface="Verdana"/>
              </a:rPr>
              <a:t>Improper use of Secure Sockets Layer (SSL)</a:t>
            </a:r>
            <a:endParaRPr lang="en-GB" sz="2400" b="0" strike="noStrike" spc="-1" dirty="0">
              <a:latin typeface="Arial"/>
            </a:endParaRPr>
          </a:p>
          <a:p>
            <a:pPr marL="743040" lvl="1" indent="-285120">
              <a:lnSpc>
                <a:spcPct val="120000"/>
              </a:lnSpc>
              <a:spcBef>
                <a:spcPts val="601"/>
              </a:spcBef>
              <a:buClr>
                <a:srgbClr val="364162"/>
              </a:buClr>
              <a:buFont typeface="Arial"/>
              <a:buChar char="–"/>
            </a:pPr>
            <a:r>
              <a:rPr lang="en-GB" sz="2400" b="0" strike="noStrike" spc="-1" dirty="0">
                <a:solidFill>
                  <a:srgbClr val="000000"/>
                </a:solidFill>
                <a:latin typeface="Arial"/>
                <a:ea typeface="Verdana"/>
              </a:rPr>
              <a:t>Information leakage</a:t>
            </a:r>
            <a:endParaRPr lang="en-GB" sz="2400" b="0" strike="noStrike" spc="-1" dirty="0">
              <a:latin typeface="Arial"/>
            </a:endParaRPr>
          </a:p>
          <a:p>
            <a:pPr marL="743040" lvl="1" indent="-285120">
              <a:lnSpc>
                <a:spcPct val="120000"/>
              </a:lnSpc>
              <a:spcBef>
                <a:spcPts val="601"/>
              </a:spcBef>
              <a:buClr>
                <a:srgbClr val="364162"/>
              </a:buClr>
              <a:buFont typeface="Arial"/>
              <a:buChar char="–"/>
            </a:pPr>
            <a:r>
              <a:rPr lang="en-GB" sz="2400" b="0" strike="noStrike" spc="-1" dirty="0">
                <a:solidFill>
                  <a:srgbClr val="000000"/>
                </a:solidFill>
                <a:latin typeface="Arial"/>
                <a:ea typeface="Verdana"/>
              </a:rPr>
              <a:t>Integer bugs (overflows/underflows)‏</a:t>
            </a:r>
            <a:endParaRPr lang="en-GB" sz="2400" b="0" strike="noStrike" spc="-1" dirty="0">
              <a:latin typeface="Arial"/>
            </a:endParaRPr>
          </a:p>
          <a:p>
            <a:pPr marL="743040" lvl="1" indent="-285120">
              <a:lnSpc>
                <a:spcPct val="120000"/>
              </a:lnSpc>
              <a:spcBef>
                <a:spcPts val="601"/>
              </a:spcBef>
              <a:buClr>
                <a:srgbClr val="364162"/>
              </a:buClr>
              <a:buFont typeface="Arial"/>
              <a:buChar char="–"/>
            </a:pPr>
            <a:r>
              <a:rPr lang="en-GB" sz="2400" b="0" strike="noStrike" spc="-1" dirty="0">
                <a:solidFill>
                  <a:srgbClr val="000000"/>
                </a:solidFill>
                <a:latin typeface="Arial"/>
                <a:ea typeface="Verdana"/>
              </a:rPr>
              <a:t>Race conditions</a:t>
            </a:r>
            <a:endParaRPr lang="en-GB" sz="2400" b="0" strike="noStrike" spc="-1" dirty="0">
              <a:latin typeface="Arial"/>
            </a:endParaRPr>
          </a:p>
          <a:p>
            <a:pPr marL="743040" lvl="1" indent="-285120">
              <a:lnSpc>
                <a:spcPct val="120000"/>
              </a:lnSpc>
              <a:spcBef>
                <a:spcPts val="601"/>
              </a:spcBef>
              <a:buClr>
                <a:srgbClr val="364162"/>
              </a:buClr>
              <a:buFont typeface="Arial"/>
              <a:buChar char="–"/>
            </a:pPr>
            <a:r>
              <a:rPr lang="en-GB" sz="2400" b="0" strike="noStrike" spc="-1" dirty="0">
                <a:solidFill>
                  <a:srgbClr val="000000"/>
                </a:solidFill>
                <a:latin typeface="Arial"/>
                <a:ea typeface="Verdana"/>
              </a:rPr>
              <a:t>SQL injection</a:t>
            </a:r>
            <a:endParaRPr lang="en-GB" sz="2400" b="0" strike="noStrike" spc="-1" dirty="0">
              <a:latin typeface="Aria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45">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45">
                                            <p:txEl>
                                              <p:pRg st="4" end="4"/>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4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46" name="CustomShape 1"/>
          <p:cNvSpPr/>
          <p:nvPr/>
        </p:nvSpPr>
        <p:spPr>
          <a:xfrm>
            <a:off x="533520" y="0"/>
            <a:ext cx="8106840" cy="1114560"/>
          </a:xfrm>
          <a:prstGeom prst="rect">
            <a:avLst/>
          </a:prstGeom>
          <a:noFill/>
          <a:ln w="936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GB" sz="3600" b="0" strike="noStrike" spc="-1">
                <a:solidFill>
                  <a:srgbClr val="000000"/>
                </a:solidFill>
                <a:latin typeface="Arial"/>
                <a:ea typeface="Verdana"/>
              </a:rPr>
              <a:t>The Deadly Sins in Software Security (3 of 3)</a:t>
            </a:r>
            <a:endParaRPr lang="en-GB" sz="3600" b="0" strike="noStrike" spc="-1">
              <a:latin typeface="Arial"/>
            </a:endParaRPr>
          </a:p>
        </p:txBody>
      </p:sp>
      <p:sp>
        <p:nvSpPr>
          <p:cNvPr id="247" name="CustomShape 2"/>
          <p:cNvSpPr/>
          <p:nvPr/>
        </p:nvSpPr>
        <p:spPr>
          <a:xfrm>
            <a:off x="753187" y="1457205"/>
            <a:ext cx="7667505" cy="48301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rmAutofit/>
          </a:bodyPr>
          <a:lstStyle/>
          <a:p>
            <a:pPr marL="343080" indent="-342360">
              <a:lnSpc>
                <a:spcPct val="120000"/>
              </a:lnSpc>
              <a:spcBef>
                <a:spcPts val="601"/>
              </a:spcBef>
              <a:buClr>
                <a:srgbClr val="364162"/>
              </a:buClr>
              <a:buFont typeface="Arial"/>
              <a:buChar char="•"/>
            </a:pPr>
            <a:r>
              <a:rPr lang="en-GB" sz="2600" b="0" strike="noStrike" spc="-1" dirty="0">
                <a:solidFill>
                  <a:srgbClr val="000000"/>
                </a:solidFill>
                <a:latin typeface="Arial"/>
                <a:ea typeface="Verdana"/>
              </a:rPr>
              <a:t>Problem areas in software development:</a:t>
            </a:r>
            <a:endParaRPr lang="en-GB" sz="2600" b="0" strike="noStrike" spc="-1" dirty="0">
              <a:latin typeface="Arial"/>
            </a:endParaRPr>
          </a:p>
          <a:p>
            <a:pPr marL="743040" lvl="1" indent="-285120">
              <a:lnSpc>
                <a:spcPct val="120000"/>
              </a:lnSpc>
              <a:spcBef>
                <a:spcPts val="601"/>
              </a:spcBef>
              <a:buClr>
                <a:srgbClr val="364162"/>
              </a:buClr>
              <a:buFont typeface="Arial"/>
              <a:buChar char="–"/>
            </a:pPr>
            <a:r>
              <a:rPr lang="en-GB" sz="2400" b="0" strike="noStrike" spc="-1" dirty="0">
                <a:solidFill>
                  <a:srgbClr val="000000"/>
                </a:solidFill>
                <a:latin typeface="Arial"/>
                <a:ea typeface="Verdana"/>
              </a:rPr>
              <a:t>Trusting network address resolution</a:t>
            </a:r>
            <a:endParaRPr lang="en-GB" sz="2400" b="0" strike="noStrike" spc="-1" dirty="0">
              <a:latin typeface="Arial"/>
            </a:endParaRPr>
          </a:p>
          <a:p>
            <a:pPr marL="743040" lvl="1" indent="-285120">
              <a:lnSpc>
                <a:spcPct val="120000"/>
              </a:lnSpc>
              <a:spcBef>
                <a:spcPts val="601"/>
              </a:spcBef>
              <a:buClr>
                <a:srgbClr val="364162"/>
              </a:buClr>
              <a:buFont typeface="Arial"/>
              <a:buChar char="–"/>
            </a:pPr>
            <a:r>
              <a:rPr lang="en-GB" sz="2400" b="0" strike="noStrike" spc="-1" dirty="0">
                <a:solidFill>
                  <a:srgbClr val="000000"/>
                </a:solidFill>
                <a:latin typeface="Arial"/>
                <a:ea typeface="Verdana"/>
              </a:rPr>
              <a:t>Unauthenticated key exchange</a:t>
            </a:r>
            <a:endParaRPr lang="en-GB" sz="2400" b="0" strike="noStrike" spc="-1" dirty="0">
              <a:latin typeface="Arial"/>
            </a:endParaRPr>
          </a:p>
          <a:p>
            <a:pPr marL="743040" lvl="1" indent="-285120">
              <a:lnSpc>
                <a:spcPct val="120000"/>
              </a:lnSpc>
              <a:spcBef>
                <a:spcPts val="601"/>
              </a:spcBef>
              <a:buClr>
                <a:srgbClr val="364162"/>
              </a:buClr>
              <a:buFont typeface="Arial"/>
              <a:buChar char="–"/>
            </a:pPr>
            <a:r>
              <a:rPr lang="en-GB" sz="2400" b="0" strike="noStrike" spc="-1" dirty="0">
                <a:solidFill>
                  <a:srgbClr val="000000"/>
                </a:solidFill>
                <a:latin typeface="Arial"/>
                <a:ea typeface="Verdana"/>
              </a:rPr>
              <a:t>Use of magic URLs and hidden forms</a:t>
            </a:r>
            <a:endParaRPr lang="en-GB" sz="2400" b="0" strike="noStrike" spc="-1" dirty="0">
              <a:latin typeface="Arial"/>
            </a:endParaRPr>
          </a:p>
          <a:p>
            <a:pPr marL="743040" lvl="1" indent="-285120">
              <a:lnSpc>
                <a:spcPct val="120000"/>
              </a:lnSpc>
              <a:spcBef>
                <a:spcPts val="601"/>
              </a:spcBef>
              <a:buClr>
                <a:srgbClr val="364162"/>
              </a:buClr>
              <a:buFont typeface="Arial"/>
              <a:buChar char="–"/>
            </a:pPr>
            <a:r>
              <a:rPr lang="en-GB" sz="2400" b="0" strike="noStrike" spc="-1" dirty="0">
                <a:solidFill>
                  <a:srgbClr val="000000"/>
                </a:solidFill>
                <a:latin typeface="Arial"/>
                <a:ea typeface="Verdana"/>
              </a:rPr>
              <a:t>Use of weak password-based systems</a:t>
            </a:r>
            <a:endParaRPr lang="en-GB" sz="2400" b="0" strike="noStrike" spc="-1" dirty="0">
              <a:latin typeface="Arial"/>
            </a:endParaRPr>
          </a:p>
          <a:p>
            <a:pPr marL="743040" lvl="1" indent="-285120">
              <a:lnSpc>
                <a:spcPct val="120000"/>
              </a:lnSpc>
              <a:spcBef>
                <a:spcPts val="601"/>
              </a:spcBef>
              <a:buClr>
                <a:srgbClr val="364162"/>
              </a:buClr>
              <a:buFont typeface="Arial"/>
              <a:buChar char="–"/>
            </a:pPr>
            <a:r>
              <a:rPr lang="en-GB" sz="2400" b="0" strike="noStrike" spc="-1" dirty="0">
                <a:solidFill>
                  <a:srgbClr val="000000"/>
                </a:solidFill>
                <a:latin typeface="Arial"/>
                <a:ea typeface="Verdana"/>
              </a:rPr>
              <a:t>Poor usability</a:t>
            </a:r>
            <a:endParaRPr lang="en-GB" sz="2400" b="0" strike="noStrike" spc="-1" dirty="0">
              <a:latin typeface="Aria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47">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47">
                                            <p:txEl>
                                              <p:pRg st="4" end="4"/>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4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8" name="CustomShape 1"/>
          <p:cNvSpPr/>
          <p:nvPr/>
        </p:nvSpPr>
        <p:spPr>
          <a:xfrm>
            <a:off x="45720" y="27720"/>
            <a:ext cx="9097560" cy="1038240"/>
          </a:xfrm>
          <a:prstGeom prst="rect">
            <a:avLst/>
          </a:prstGeom>
          <a:noFill/>
          <a:ln w="936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GB" sz="3600" b="0" strike="noStrike" spc="-1">
                <a:solidFill>
                  <a:srgbClr val="000000"/>
                </a:solidFill>
                <a:latin typeface="Arial"/>
                <a:ea typeface="Verdana"/>
              </a:rPr>
              <a:t>Technological Obsolescence </a:t>
            </a:r>
            <a:endParaRPr lang="en-GB" sz="3600" b="0" strike="noStrike" spc="-1">
              <a:latin typeface="Arial"/>
            </a:endParaRPr>
          </a:p>
        </p:txBody>
      </p:sp>
      <p:sp>
        <p:nvSpPr>
          <p:cNvPr id="249" name="CustomShape 2"/>
          <p:cNvSpPr/>
          <p:nvPr/>
        </p:nvSpPr>
        <p:spPr>
          <a:xfrm>
            <a:off x="228600" y="1295280"/>
            <a:ext cx="8172450" cy="42663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rmAutofit/>
          </a:bodyPr>
          <a:lstStyle/>
          <a:p>
            <a:pPr marL="343080" indent="-342360" algn="just">
              <a:lnSpc>
                <a:spcPct val="100000"/>
              </a:lnSpc>
              <a:spcBef>
                <a:spcPts val="601"/>
              </a:spcBef>
              <a:buClr>
                <a:srgbClr val="364162"/>
              </a:buClr>
              <a:buFont typeface="Arial"/>
              <a:buChar char="•"/>
            </a:pPr>
            <a:r>
              <a:rPr lang="en-GB" sz="2600" b="0" strike="noStrike" spc="-1" dirty="0">
                <a:solidFill>
                  <a:srgbClr val="000000"/>
                </a:solidFill>
                <a:latin typeface="Arial"/>
                <a:ea typeface="Verdana"/>
              </a:rPr>
              <a:t>Antiquated/outdated infrastructure can lead to unreliable, untrustworthy systems.</a:t>
            </a:r>
            <a:endParaRPr lang="en-GB" sz="2600" b="0" strike="noStrike" spc="-1" dirty="0">
              <a:latin typeface="Arial"/>
            </a:endParaRPr>
          </a:p>
          <a:p>
            <a:pPr marL="343080" indent="-342360" algn="just">
              <a:lnSpc>
                <a:spcPct val="100000"/>
              </a:lnSpc>
              <a:spcBef>
                <a:spcPts val="601"/>
              </a:spcBef>
              <a:buClr>
                <a:srgbClr val="364162"/>
              </a:buClr>
              <a:buFont typeface="Arial"/>
              <a:buChar char="•"/>
            </a:pPr>
            <a:r>
              <a:rPr lang="en-GB" sz="2600" b="0" strike="noStrike" spc="-1" dirty="0">
                <a:solidFill>
                  <a:srgbClr val="000000"/>
                </a:solidFill>
                <a:latin typeface="Arial"/>
                <a:ea typeface="Verdana"/>
              </a:rPr>
              <a:t>Proper managerial planning should prevent technology obsolescence.</a:t>
            </a:r>
            <a:endParaRPr lang="en-GB" sz="2600" b="0" strike="noStrike" spc="-1" dirty="0">
              <a:latin typeface="Arial"/>
            </a:endParaRPr>
          </a:p>
          <a:p>
            <a:pPr marL="720" algn="just">
              <a:lnSpc>
                <a:spcPct val="100000"/>
              </a:lnSpc>
              <a:spcBef>
                <a:spcPts val="601"/>
              </a:spcBef>
              <a:buClr>
                <a:srgbClr val="364162"/>
              </a:buClr>
            </a:pPr>
            <a:r>
              <a:rPr lang="en-GB" sz="2600" b="0" strike="noStrike" spc="-1" dirty="0">
                <a:solidFill>
                  <a:srgbClr val="000000"/>
                </a:solidFill>
                <a:latin typeface="Arial"/>
                <a:ea typeface="Verdana"/>
              </a:rPr>
              <a:t> </a:t>
            </a:r>
            <a:endParaRPr lang="en-GB" sz="2600" b="0" strike="noStrike" spc="-1" dirty="0">
              <a:latin typeface="Arial"/>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24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24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fill="hold" nodeType="clickEffect">
                                  <p:stCondLst>
                                    <p:cond delay="0"/>
                                  </p:stCondLst>
                                  <p:childTnLst>
                                    <p:set>
                                      <p:cBhvr>
                                        <p:cTn id="14" dur="1" fill="hold">
                                          <p:stCondLst>
                                            <p:cond delay="0"/>
                                          </p:stCondLst>
                                        </p:cTn>
                                        <p:tgtEl>
                                          <p:spTgt spid="24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0" name="CustomShape 1"/>
          <p:cNvSpPr/>
          <p:nvPr/>
        </p:nvSpPr>
        <p:spPr>
          <a:xfrm>
            <a:off x="45720" y="27720"/>
            <a:ext cx="9097560" cy="1038240"/>
          </a:xfrm>
          <a:prstGeom prst="rect">
            <a:avLst/>
          </a:prstGeom>
          <a:noFill/>
          <a:ln w="936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GB" sz="3600" b="0" strike="noStrike" spc="-1">
                <a:solidFill>
                  <a:srgbClr val="000000"/>
                </a:solidFill>
                <a:latin typeface="Arial"/>
                <a:ea typeface="Verdana"/>
              </a:rPr>
              <a:t>Theft</a:t>
            </a:r>
            <a:endParaRPr lang="en-GB" sz="3600" b="0" strike="noStrike" spc="-1">
              <a:latin typeface="Arial"/>
            </a:endParaRPr>
          </a:p>
        </p:txBody>
      </p:sp>
      <p:sp>
        <p:nvSpPr>
          <p:cNvPr id="251" name="CustomShape 2"/>
          <p:cNvSpPr/>
          <p:nvPr/>
        </p:nvSpPr>
        <p:spPr>
          <a:xfrm>
            <a:off x="228600" y="1295280"/>
            <a:ext cx="8762400" cy="41904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rmAutofit/>
          </a:bodyPr>
          <a:lstStyle/>
          <a:p>
            <a:pPr marL="343080" indent="-342360" algn="just">
              <a:lnSpc>
                <a:spcPct val="100000"/>
              </a:lnSpc>
              <a:spcBef>
                <a:spcPts val="601"/>
              </a:spcBef>
              <a:buClr>
                <a:srgbClr val="364162"/>
              </a:buClr>
              <a:buFont typeface="Arial"/>
              <a:buChar char="•"/>
            </a:pPr>
            <a:r>
              <a:rPr lang="en-GB" sz="2600" b="0" strike="noStrike" spc="-1" dirty="0">
                <a:solidFill>
                  <a:srgbClr val="000000"/>
                </a:solidFill>
                <a:latin typeface="Arial"/>
                <a:ea typeface="Verdana"/>
              </a:rPr>
              <a:t>Illegal taking of another’s physical, electronic, or intellectual property.</a:t>
            </a:r>
            <a:endParaRPr lang="en-GB" sz="2600" b="0" strike="noStrike" spc="-1" dirty="0">
              <a:latin typeface="Arial"/>
            </a:endParaRPr>
          </a:p>
          <a:p>
            <a:pPr marL="343080" indent="-342360" algn="just">
              <a:lnSpc>
                <a:spcPct val="100000"/>
              </a:lnSpc>
              <a:spcBef>
                <a:spcPts val="601"/>
              </a:spcBef>
              <a:buClr>
                <a:srgbClr val="364162"/>
              </a:buClr>
              <a:buFont typeface="Arial"/>
              <a:buChar char="•"/>
            </a:pPr>
            <a:r>
              <a:rPr lang="en-GB" sz="2600" b="0" strike="noStrike" spc="-1" dirty="0">
                <a:solidFill>
                  <a:srgbClr val="000000"/>
                </a:solidFill>
                <a:latin typeface="Arial"/>
                <a:ea typeface="Verdana"/>
              </a:rPr>
              <a:t>Physical theft is controlled relatively easily.</a:t>
            </a:r>
            <a:endParaRPr lang="en-GB" sz="2600" b="0" strike="noStrike" spc="-1" dirty="0">
              <a:latin typeface="Arial"/>
            </a:endParaRPr>
          </a:p>
          <a:p>
            <a:pPr marL="343080" indent="-342360" algn="just">
              <a:lnSpc>
                <a:spcPct val="100000"/>
              </a:lnSpc>
              <a:spcBef>
                <a:spcPts val="601"/>
              </a:spcBef>
              <a:buClr>
                <a:srgbClr val="364162"/>
              </a:buClr>
              <a:buFont typeface="Arial"/>
              <a:buChar char="•"/>
            </a:pPr>
            <a:r>
              <a:rPr lang="en-GB" sz="2600" b="0" strike="noStrike" spc="-1" dirty="0">
                <a:solidFill>
                  <a:srgbClr val="000000"/>
                </a:solidFill>
                <a:latin typeface="Arial"/>
                <a:ea typeface="Verdana"/>
              </a:rPr>
              <a:t>Electronic theft is </a:t>
            </a:r>
            <a:r>
              <a:rPr lang="en-US" sz="2600" b="0" strike="noStrike" spc="-1" dirty="0">
                <a:solidFill>
                  <a:srgbClr val="000000"/>
                </a:solidFill>
                <a:latin typeface="Arial"/>
                <a:ea typeface="Verdana"/>
              </a:rPr>
              <a:t>a harder to control  </a:t>
            </a:r>
            <a:endParaRPr lang="en-GB" sz="2600" b="0" strike="noStrike" spc="-1" dirty="0">
              <a:latin typeface="Arial"/>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25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25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fill="hold" nodeType="clickEffect">
                                  <p:stCondLst>
                                    <p:cond delay="0"/>
                                  </p:stCondLst>
                                  <p:childTnLst>
                                    <p:set>
                                      <p:cBhvr>
                                        <p:cTn id="14" dur="1" fill="hold">
                                          <p:stCondLst>
                                            <p:cond delay="0"/>
                                          </p:stCondLst>
                                        </p:cTn>
                                        <p:tgtEl>
                                          <p:spTgt spid="25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2" name="CustomShape 1"/>
          <p:cNvSpPr/>
          <p:nvPr/>
        </p:nvSpPr>
        <p:spPr>
          <a:xfrm>
            <a:off x="45720" y="27720"/>
            <a:ext cx="9051840" cy="1038240"/>
          </a:xfrm>
          <a:prstGeom prst="rect">
            <a:avLst/>
          </a:prstGeom>
          <a:noFill/>
          <a:ln w="936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GB" sz="3600" b="0" strike="noStrike" spc="-1">
                <a:solidFill>
                  <a:srgbClr val="000000"/>
                </a:solidFill>
                <a:latin typeface="Arial"/>
                <a:ea typeface="Verdana"/>
              </a:rPr>
              <a:t>Next Class</a:t>
            </a:r>
            <a:endParaRPr lang="en-GB" sz="3600" b="0" strike="noStrike" spc="-1">
              <a:latin typeface="Arial"/>
            </a:endParaRPr>
          </a:p>
        </p:txBody>
      </p:sp>
      <p:sp>
        <p:nvSpPr>
          <p:cNvPr id="253" name="CustomShape 2"/>
          <p:cNvSpPr/>
          <p:nvPr/>
        </p:nvSpPr>
        <p:spPr>
          <a:xfrm>
            <a:off x="228600" y="1295280"/>
            <a:ext cx="8762400" cy="48301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marL="343080" indent="-342360">
              <a:lnSpc>
                <a:spcPct val="100000"/>
              </a:lnSpc>
              <a:spcBef>
                <a:spcPts val="519"/>
              </a:spcBef>
              <a:buClr>
                <a:srgbClr val="364162"/>
              </a:buClr>
              <a:buFont typeface="Arial"/>
              <a:buChar char="•"/>
            </a:pPr>
            <a:r>
              <a:rPr lang="en-GB" sz="2600" b="0" strike="noStrike" spc="-1">
                <a:solidFill>
                  <a:srgbClr val="000000"/>
                </a:solidFill>
                <a:latin typeface="Arial"/>
                <a:ea typeface="Verdana"/>
              </a:rPr>
              <a:t>Focus on:</a:t>
            </a:r>
            <a:endParaRPr lang="en-GB" sz="2600" b="0" strike="noStrike" spc="-1">
              <a:latin typeface="Arial"/>
            </a:endParaRPr>
          </a:p>
          <a:p>
            <a:pPr marL="743040" lvl="1" indent="-285120">
              <a:lnSpc>
                <a:spcPct val="100000"/>
              </a:lnSpc>
              <a:spcBef>
                <a:spcPts val="479"/>
              </a:spcBef>
              <a:buClr>
                <a:srgbClr val="364162"/>
              </a:buClr>
              <a:buFont typeface="Arial"/>
              <a:buChar char="–"/>
            </a:pPr>
            <a:r>
              <a:rPr lang="en-GB" sz="2400" b="0" strike="noStrike" spc="-1">
                <a:solidFill>
                  <a:srgbClr val="000000"/>
                </a:solidFill>
                <a:latin typeface="Arial"/>
                <a:ea typeface="Verdana"/>
              </a:rPr>
              <a:t>Legal, Ethical, and Professional Issues </a:t>
            </a:r>
            <a:endParaRPr lang="en-GB" sz="2400" b="0" strike="noStrike" spc="-1">
              <a:latin typeface="Arial"/>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25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25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4" name="CustomShape 1"/>
          <p:cNvSpPr/>
          <p:nvPr/>
        </p:nvSpPr>
        <p:spPr>
          <a:xfrm>
            <a:off x="45720" y="27720"/>
            <a:ext cx="9097560" cy="809640"/>
          </a:xfrm>
          <a:prstGeom prst="rect">
            <a:avLst/>
          </a:prstGeom>
          <a:noFill/>
          <a:ln w="936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GB" sz="3600" b="0" strike="noStrike" spc="-1">
                <a:solidFill>
                  <a:srgbClr val="000000"/>
                </a:solidFill>
                <a:latin typeface="Arial"/>
                <a:ea typeface="Verdana"/>
              </a:rPr>
              <a:t>Summary (1 of 4)</a:t>
            </a:r>
            <a:endParaRPr lang="en-GB" sz="3600" b="0" strike="noStrike" spc="-1">
              <a:latin typeface="Arial"/>
            </a:endParaRPr>
          </a:p>
        </p:txBody>
      </p:sp>
      <p:sp>
        <p:nvSpPr>
          <p:cNvPr id="255" name="CustomShape 2"/>
          <p:cNvSpPr/>
          <p:nvPr/>
        </p:nvSpPr>
        <p:spPr>
          <a:xfrm>
            <a:off x="213480" y="838080"/>
            <a:ext cx="8762400" cy="48301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rmAutofit fontScale="97000" lnSpcReduction="10000"/>
          </a:bodyPr>
          <a:lstStyle/>
          <a:p>
            <a:pPr marL="343080" indent="-342360" algn="just">
              <a:lnSpc>
                <a:spcPct val="100000"/>
              </a:lnSpc>
              <a:spcBef>
                <a:spcPts val="601"/>
              </a:spcBef>
              <a:buClr>
                <a:srgbClr val="364162"/>
              </a:buClr>
              <a:buFont typeface="Arial"/>
              <a:buChar char="•"/>
            </a:pPr>
            <a:r>
              <a:rPr lang="en-GB" sz="2600" b="0" strike="noStrike" spc="-1" dirty="0">
                <a:solidFill>
                  <a:srgbClr val="000000"/>
                </a:solidFill>
                <a:latin typeface="Arial"/>
                <a:ea typeface="Verdana"/>
              </a:rPr>
              <a:t>Information security performs four important functions:</a:t>
            </a:r>
            <a:endParaRPr lang="en-GB" sz="2600" b="0" strike="noStrike" spc="-1" dirty="0">
              <a:latin typeface="Arial"/>
            </a:endParaRPr>
          </a:p>
          <a:p>
            <a:pPr marL="915120" lvl="1" indent="-457200" algn="just">
              <a:lnSpc>
                <a:spcPct val="100000"/>
              </a:lnSpc>
              <a:spcBef>
                <a:spcPts val="601"/>
              </a:spcBef>
              <a:buClr>
                <a:srgbClr val="364162"/>
              </a:buClr>
              <a:buFont typeface="+mj-lt"/>
              <a:buAutoNum type="arabicPeriod"/>
            </a:pPr>
            <a:r>
              <a:rPr lang="en-GB" sz="2400" b="0" strike="noStrike" spc="-1" dirty="0">
                <a:solidFill>
                  <a:srgbClr val="000000"/>
                </a:solidFill>
                <a:latin typeface="Arial"/>
                <a:ea typeface="Verdana"/>
              </a:rPr>
              <a:t>Protecting organization’s ability to function</a:t>
            </a:r>
            <a:endParaRPr lang="en-GB" sz="2400" b="0" strike="noStrike" spc="-1" dirty="0">
              <a:latin typeface="Arial"/>
            </a:endParaRPr>
          </a:p>
          <a:p>
            <a:pPr marL="915120" lvl="1" indent="-457200" algn="just">
              <a:lnSpc>
                <a:spcPct val="100000"/>
              </a:lnSpc>
              <a:spcBef>
                <a:spcPts val="601"/>
              </a:spcBef>
              <a:buClr>
                <a:srgbClr val="364162"/>
              </a:buClr>
              <a:buFont typeface="+mj-lt"/>
              <a:buAutoNum type="arabicPeriod"/>
            </a:pPr>
            <a:r>
              <a:rPr lang="en-GB" sz="2400" b="0" strike="noStrike" spc="-1" dirty="0">
                <a:solidFill>
                  <a:srgbClr val="000000"/>
                </a:solidFill>
                <a:latin typeface="Arial"/>
                <a:ea typeface="Verdana"/>
              </a:rPr>
              <a:t>Enabling safe operation of applications implemented on organization’s IT systems</a:t>
            </a:r>
            <a:endParaRPr lang="en-GB" sz="2400" b="0" strike="noStrike" spc="-1" dirty="0">
              <a:latin typeface="Arial"/>
            </a:endParaRPr>
          </a:p>
          <a:p>
            <a:pPr marL="915120" lvl="1" indent="-457200" algn="just">
              <a:lnSpc>
                <a:spcPct val="100000"/>
              </a:lnSpc>
              <a:spcBef>
                <a:spcPts val="601"/>
              </a:spcBef>
              <a:buClr>
                <a:srgbClr val="364162"/>
              </a:buClr>
              <a:buFont typeface="+mj-lt"/>
              <a:buAutoNum type="arabicPeriod"/>
            </a:pPr>
            <a:r>
              <a:rPr lang="en-GB" sz="2400" b="0" strike="noStrike" spc="-1" dirty="0">
                <a:solidFill>
                  <a:srgbClr val="000000"/>
                </a:solidFill>
                <a:latin typeface="Arial"/>
                <a:ea typeface="Verdana"/>
              </a:rPr>
              <a:t>Protecting data an organization collects and uses</a:t>
            </a:r>
            <a:endParaRPr lang="en-GB" sz="2400" b="0" strike="noStrike" spc="-1" dirty="0">
              <a:latin typeface="Arial"/>
            </a:endParaRPr>
          </a:p>
          <a:p>
            <a:pPr marL="915120" lvl="1" indent="-457200" algn="just">
              <a:lnSpc>
                <a:spcPct val="100000"/>
              </a:lnSpc>
              <a:spcBef>
                <a:spcPts val="601"/>
              </a:spcBef>
              <a:buClr>
                <a:srgbClr val="364162"/>
              </a:buClr>
              <a:buFont typeface="+mj-lt"/>
              <a:buAutoNum type="arabicPeriod"/>
            </a:pPr>
            <a:r>
              <a:rPr lang="en-GB" sz="2400" b="0" strike="noStrike" spc="-1" dirty="0">
                <a:solidFill>
                  <a:srgbClr val="000000"/>
                </a:solidFill>
                <a:latin typeface="Arial"/>
                <a:ea typeface="Verdana"/>
              </a:rPr>
              <a:t>Safeguarding the technology assets in use at the organization</a:t>
            </a:r>
            <a:endParaRPr lang="en-GB" sz="2400" b="0" strike="noStrike" spc="-1" dirty="0">
              <a:latin typeface="Arial"/>
            </a:endParaRPr>
          </a:p>
          <a:p>
            <a:pPr marL="343080" indent="-342360" algn="just">
              <a:lnSpc>
                <a:spcPct val="100000"/>
              </a:lnSpc>
              <a:spcBef>
                <a:spcPts val="601"/>
              </a:spcBef>
              <a:buClr>
                <a:srgbClr val="364162"/>
              </a:buClr>
              <a:buFont typeface="Arial"/>
              <a:buChar char="•"/>
            </a:pPr>
            <a:r>
              <a:rPr lang="en-US" sz="2600" b="0" strike="noStrike" spc="-1" dirty="0">
                <a:solidFill>
                  <a:srgbClr val="000000"/>
                </a:solidFill>
                <a:latin typeface="Arial"/>
                <a:ea typeface="Verdana"/>
              </a:rPr>
              <a:t>Threats or dangers facing an organization’s people, information, and systems fall into the following categories:</a:t>
            </a:r>
            <a:endParaRPr lang="en-GB" sz="2600" b="0" strike="noStrike" spc="-1" dirty="0">
              <a:latin typeface="Arial"/>
            </a:endParaRPr>
          </a:p>
          <a:p>
            <a:pPr marL="915120" lvl="1" indent="-457200" algn="just">
              <a:lnSpc>
                <a:spcPct val="100000"/>
              </a:lnSpc>
              <a:spcBef>
                <a:spcPts val="601"/>
              </a:spcBef>
              <a:buClr>
                <a:srgbClr val="364162"/>
              </a:buClr>
              <a:buFont typeface="+mj-lt"/>
              <a:buAutoNum type="arabicPeriod"/>
            </a:pPr>
            <a:r>
              <a:rPr lang="en-US" sz="2400" b="0" i="1" strike="noStrike" spc="-1" dirty="0">
                <a:solidFill>
                  <a:srgbClr val="000000"/>
                </a:solidFill>
                <a:latin typeface="Arial"/>
                <a:ea typeface="Verdana"/>
              </a:rPr>
              <a:t>Compromises to intellectual property</a:t>
            </a:r>
            <a:r>
              <a:rPr lang="en-US" sz="2400" b="0" strike="noStrike" spc="-1" dirty="0">
                <a:solidFill>
                  <a:srgbClr val="000000"/>
                </a:solidFill>
                <a:latin typeface="Arial"/>
                <a:ea typeface="Verdana"/>
              </a:rPr>
              <a:t>: Intellectual property, such as trade secrets, copyrights, trademarks, or patents, are intangible assets that may be attacked via software piracy or the exploitation of asset protection controls.</a:t>
            </a:r>
            <a:endParaRPr lang="en-GB" sz="2400" b="0" strike="noStrike" spc="-1" dirty="0">
              <a:latin typeface="Arial"/>
            </a:endParaRPr>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 name="CustomShape 1"/>
          <p:cNvSpPr/>
          <p:nvPr/>
        </p:nvSpPr>
        <p:spPr>
          <a:xfrm>
            <a:off x="45720" y="27720"/>
            <a:ext cx="9097560" cy="657360"/>
          </a:xfrm>
          <a:prstGeom prst="rect">
            <a:avLst/>
          </a:prstGeom>
          <a:noFill/>
          <a:ln w="936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GB" sz="3600" b="0" strike="noStrike" spc="-1">
                <a:solidFill>
                  <a:srgbClr val="000000"/>
                </a:solidFill>
                <a:latin typeface="Arial"/>
                <a:ea typeface="Verdana"/>
              </a:rPr>
              <a:t>Summary (2 of 4)</a:t>
            </a:r>
            <a:endParaRPr lang="en-GB" sz="3600" b="0" strike="noStrike" spc="-1">
              <a:latin typeface="Arial"/>
            </a:endParaRPr>
          </a:p>
        </p:txBody>
      </p:sp>
      <p:sp>
        <p:nvSpPr>
          <p:cNvPr id="257" name="CustomShape 2"/>
          <p:cNvSpPr/>
          <p:nvPr/>
        </p:nvSpPr>
        <p:spPr>
          <a:xfrm>
            <a:off x="0" y="1081088"/>
            <a:ext cx="8838360" cy="4695824"/>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marL="915120" lvl="1" indent="-457200" algn="just">
              <a:lnSpc>
                <a:spcPct val="100000"/>
              </a:lnSpc>
              <a:spcBef>
                <a:spcPts val="601"/>
              </a:spcBef>
              <a:buClr>
                <a:srgbClr val="364162"/>
              </a:buClr>
              <a:buFont typeface="+mj-lt"/>
              <a:buAutoNum type="arabicPeriod" startAt="2"/>
            </a:pPr>
            <a:r>
              <a:rPr lang="en-US" sz="2000" b="0" i="1" strike="noStrike" spc="-1" dirty="0">
                <a:solidFill>
                  <a:srgbClr val="000000"/>
                </a:solidFill>
                <a:latin typeface="Arial"/>
                <a:ea typeface="Verdana"/>
              </a:rPr>
              <a:t>Deviations in quality of service</a:t>
            </a:r>
            <a:r>
              <a:rPr lang="en-US" sz="2000" b="0" strike="noStrike" spc="-1" dirty="0">
                <a:solidFill>
                  <a:srgbClr val="000000"/>
                </a:solidFill>
                <a:latin typeface="Arial"/>
                <a:ea typeface="Verdana"/>
              </a:rPr>
              <a:t>: Organizations rely on services provided by others.</a:t>
            </a:r>
            <a:endParaRPr lang="en-GB" sz="2000" b="0" strike="noStrike" spc="-1" dirty="0">
              <a:latin typeface="Arial"/>
            </a:endParaRPr>
          </a:p>
          <a:p>
            <a:pPr marL="915120" lvl="1" indent="-457200" algn="just">
              <a:lnSpc>
                <a:spcPct val="100000"/>
              </a:lnSpc>
              <a:spcBef>
                <a:spcPts val="601"/>
              </a:spcBef>
              <a:buClr>
                <a:srgbClr val="364162"/>
              </a:buClr>
              <a:buFont typeface="+mj-lt"/>
              <a:buAutoNum type="arabicPeriod" startAt="2"/>
            </a:pPr>
            <a:r>
              <a:rPr lang="en-US" sz="2000" b="0" strike="noStrike" spc="-1" dirty="0">
                <a:solidFill>
                  <a:srgbClr val="000000"/>
                </a:solidFill>
                <a:latin typeface="Arial"/>
                <a:ea typeface="Verdana"/>
              </a:rPr>
              <a:t>Losses can come from </a:t>
            </a:r>
            <a:r>
              <a:rPr lang="en-US" sz="2000" b="0" i="1" strike="noStrike" spc="-1" dirty="0">
                <a:solidFill>
                  <a:srgbClr val="000000"/>
                </a:solidFill>
                <a:latin typeface="Arial"/>
                <a:ea typeface="Verdana"/>
              </a:rPr>
              <a:t>interruptions to those services</a:t>
            </a:r>
            <a:r>
              <a:rPr lang="en-US" sz="2000" b="0" strike="noStrike" spc="-1" dirty="0">
                <a:solidFill>
                  <a:srgbClr val="000000"/>
                </a:solidFill>
                <a:latin typeface="Arial"/>
                <a:ea typeface="Verdana"/>
              </a:rPr>
              <a:t>.</a:t>
            </a:r>
            <a:endParaRPr lang="en-GB" sz="2000" b="0" strike="noStrike" spc="-1" dirty="0">
              <a:latin typeface="Arial"/>
            </a:endParaRPr>
          </a:p>
          <a:p>
            <a:pPr marL="915120" lvl="1" indent="-457200" algn="just">
              <a:lnSpc>
                <a:spcPct val="100000"/>
              </a:lnSpc>
              <a:spcBef>
                <a:spcPts val="601"/>
              </a:spcBef>
              <a:buClr>
                <a:srgbClr val="364162"/>
              </a:buClr>
              <a:buFont typeface="+mj-lt"/>
              <a:buAutoNum type="arabicPeriod" startAt="2"/>
            </a:pPr>
            <a:r>
              <a:rPr lang="en-US" sz="2000" b="0" i="1" strike="noStrike" spc="-1" dirty="0">
                <a:solidFill>
                  <a:srgbClr val="000000"/>
                </a:solidFill>
                <a:latin typeface="Arial"/>
                <a:ea typeface="Verdana"/>
              </a:rPr>
              <a:t>Espionage or trespass</a:t>
            </a:r>
            <a:r>
              <a:rPr lang="en-US" sz="2000" b="0" strike="noStrike" spc="-1" dirty="0">
                <a:solidFill>
                  <a:srgbClr val="000000"/>
                </a:solidFill>
                <a:latin typeface="Arial"/>
                <a:ea typeface="Verdana"/>
              </a:rPr>
              <a:t>: Asset losses may result when electronic and human activities breach the confidentiality of information.</a:t>
            </a:r>
            <a:endParaRPr lang="en-GB" sz="2000" b="0" strike="noStrike" spc="-1" dirty="0">
              <a:latin typeface="Arial"/>
            </a:endParaRPr>
          </a:p>
          <a:p>
            <a:pPr marL="915120" lvl="1" indent="-457200" algn="just">
              <a:lnSpc>
                <a:spcPct val="100000"/>
              </a:lnSpc>
              <a:spcBef>
                <a:spcPts val="601"/>
              </a:spcBef>
              <a:buClr>
                <a:srgbClr val="364162"/>
              </a:buClr>
              <a:buFont typeface="+mj-lt"/>
              <a:buAutoNum type="arabicPeriod" startAt="2"/>
            </a:pPr>
            <a:r>
              <a:rPr lang="en-US" sz="2000" b="0" i="1" strike="noStrike" spc="-1" dirty="0">
                <a:solidFill>
                  <a:srgbClr val="000000"/>
                </a:solidFill>
                <a:latin typeface="Arial"/>
                <a:ea typeface="Verdana"/>
              </a:rPr>
              <a:t>Forces of nature</a:t>
            </a:r>
            <a:r>
              <a:rPr lang="en-US" sz="2000" b="0" strike="noStrike" spc="-1" dirty="0">
                <a:solidFill>
                  <a:srgbClr val="000000"/>
                </a:solidFill>
                <a:latin typeface="Arial"/>
                <a:ea typeface="Verdana"/>
              </a:rPr>
              <a:t>: A wide range of natural events can overwhelm control systems and preparations to cause losses to data and availability.</a:t>
            </a:r>
            <a:endParaRPr lang="en-GB" sz="2000" b="0" strike="noStrike" spc="-1" dirty="0">
              <a:latin typeface="Arial"/>
            </a:endParaRPr>
          </a:p>
          <a:p>
            <a:pPr marL="915120" lvl="1" indent="-457200" algn="just">
              <a:lnSpc>
                <a:spcPct val="100000"/>
              </a:lnSpc>
              <a:spcBef>
                <a:spcPts val="601"/>
              </a:spcBef>
              <a:buClr>
                <a:srgbClr val="364162"/>
              </a:buClr>
              <a:buFont typeface="+mj-lt"/>
              <a:buAutoNum type="arabicPeriod" startAt="2"/>
            </a:pPr>
            <a:r>
              <a:rPr lang="en-US" sz="2000" b="0" i="1" strike="noStrike" spc="-1" dirty="0">
                <a:solidFill>
                  <a:srgbClr val="000000"/>
                </a:solidFill>
                <a:latin typeface="Arial"/>
                <a:ea typeface="Verdana"/>
              </a:rPr>
              <a:t>Human error or failure</a:t>
            </a:r>
            <a:r>
              <a:rPr lang="en-US" sz="2000" b="0" strike="noStrike" spc="-1" dirty="0">
                <a:solidFill>
                  <a:srgbClr val="000000"/>
                </a:solidFill>
                <a:latin typeface="Arial"/>
                <a:ea typeface="Verdana"/>
              </a:rPr>
              <a:t>: Losses to assets may come from intentional or accidental actions by people inside and outside the organization.</a:t>
            </a:r>
            <a:endParaRPr lang="en-GB" sz="2000" b="0" strike="noStrike" spc="-1" dirty="0">
              <a:latin typeface="Arial"/>
            </a:endParaRPr>
          </a:p>
          <a:p>
            <a:pPr marL="915120" lvl="1" indent="-457200" algn="just">
              <a:lnSpc>
                <a:spcPct val="100000"/>
              </a:lnSpc>
              <a:spcBef>
                <a:spcPts val="601"/>
              </a:spcBef>
              <a:buClr>
                <a:srgbClr val="364162"/>
              </a:buClr>
              <a:buFont typeface="+mj-lt"/>
              <a:buAutoNum type="arabicPeriod" startAt="2"/>
            </a:pPr>
            <a:r>
              <a:rPr lang="en-US" sz="2000" b="0" i="1" strike="noStrike" spc="-1" dirty="0">
                <a:solidFill>
                  <a:srgbClr val="000000"/>
                </a:solidFill>
                <a:latin typeface="Arial"/>
                <a:ea typeface="Verdana"/>
              </a:rPr>
              <a:t>Information extortion</a:t>
            </a:r>
            <a:r>
              <a:rPr lang="en-US" sz="2000" b="0" strike="noStrike" spc="-1" dirty="0">
                <a:solidFill>
                  <a:srgbClr val="000000"/>
                </a:solidFill>
                <a:latin typeface="Arial"/>
                <a:ea typeface="Verdana"/>
              </a:rPr>
              <a:t>: Stolen or inactivated assets may be held hostage to extract payment of ransom.</a:t>
            </a:r>
            <a:endParaRPr lang="en-GB" sz="2000" b="0" strike="noStrike" spc="-1" dirty="0">
              <a:latin typeface="Arial"/>
            </a:endParaRPr>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8" name="CustomShape 1"/>
          <p:cNvSpPr/>
          <p:nvPr/>
        </p:nvSpPr>
        <p:spPr>
          <a:xfrm>
            <a:off x="45720" y="27720"/>
            <a:ext cx="9097560" cy="809640"/>
          </a:xfrm>
          <a:prstGeom prst="rect">
            <a:avLst/>
          </a:prstGeom>
          <a:noFill/>
          <a:ln w="936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GB" sz="3600" b="0" strike="noStrike" spc="-1">
                <a:solidFill>
                  <a:srgbClr val="000000"/>
                </a:solidFill>
                <a:latin typeface="Arial"/>
                <a:ea typeface="Verdana"/>
              </a:rPr>
              <a:t>Summary (3 of 4)</a:t>
            </a:r>
            <a:endParaRPr lang="en-GB" sz="3600" b="0" strike="noStrike" spc="-1">
              <a:latin typeface="Arial"/>
            </a:endParaRPr>
          </a:p>
        </p:txBody>
      </p:sp>
      <p:sp>
        <p:nvSpPr>
          <p:cNvPr id="259" name="CustomShape 2"/>
          <p:cNvSpPr/>
          <p:nvPr/>
        </p:nvSpPr>
        <p:spPr>
          <a:xfrm>
            <a:off x="213480" y="853560"/>
            <a:ext cx="8539995" cy="48301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rmAutofit fontScale="87500" lnSpcReduction="10000"/>
          </a:bodyPr>
          <a:lstStyle/>
          <a:p>
            <a:pPr marL="915120" lvl="1" indent="-457200" algn="just">
              <a:lnSpc>
                <a:spcPct val="110000"/>
              </a:lnSpc>
              <a:spcBef>
                <a:spcPts val="601"/>
              </a:spcBef>
              <a:buClr>
                <a:srgbClr val="364162"/>
              </a:buClr>
              <a:buFont typeface="+mj-lt"/>
              <a:buAutoNum type="arabicPeriod" startAt="8"/>
            </a:pPr>
            <a:r>
              <a:rPr lang="en-US" sz="2400" b="0" i="1" strike="noStrike" spc="-1" dirty="0">
                <a:solidFill>
                  <a:srgbClr val="000000"/>
                </a:solidFill>
                <a:latin typeface="Arial"/>
                <a:ea typeface="Verdana"/>
              </a:rPr>
              <a:t>Sabotage or vandalism: </a:t>
            </a:r>
            <a:r>
              <a:rPr lang="en-US" sz="2400" b="0" strike="noStrike" spc="-1" dirty="0">
                <a:solidFill>
                  <a:srgbClr val="000000"/>
                </a:solidFill>
                <a:latin typeface="Arial"/>
                <a:ea typeface="Verdana"/>
              </a:rPr>
              <a:t>Losses may result from the deliberate sabotage of a computer system or business, or from acts of vandalism. These acts can either destroy an asset or damage the image of an organization.</a:t>
            </a:r>
            <a:endParaRPr lang="en-GB" sz="2400" b="0" strike="noStrike" spc="-1" dirty="0">
              <a:latin typeface="Arial"/>
            </a:endParaRPr>
          </a:p>
          <a:p>
            <a:pPr marL="915120" lvl="1" indent="-457200" algn="just">
              <a:lnSpc>
                <a:spcPct val="110000"/>
              </a:lnSpc>
              <a:spcBef>
                <a:spcPts val="601"/>
              </a:spcBef>
              <a:buClr>
                <a:srgbClr val="364162"/>
              </a:buClr>
              <a:buFont typeface="+mj-lt"/>
              <a:buAutoNum type="arabicPeriod" startAt="8"/>
            </a:pPr>
            <a:r>
              <a:rPr lang="en-US" sz="2400" b="0" i="1" strike="noStrike" spc="-1" dirty="0">
                <a:solidFill>
                  <a:srgbClr val="000000"/>
                </a:solidFill>
                <a:latin typeface="Arial"/>
                <a:ea typeface="Verdana"/>
              </a:rPr>
              <a:t>Software attacks</a:t>
            </a:r>
            <a:r>
              <a:rPr lang="en-US" sz="2400" b="0" strike="noStrike" spc="-1" dirty="0">
                <a:solidFill>
                  <a:srgbClr val="000000"/>
                </a:solidFill>
                <a:latin typeface="Arial"/>
                <a:ea typeface="Verdana"/>
              </a:rPr>
              <a:t>: Losses may result when attackers use software to gain unauthorized access to systems or cause disruptions in systems availability.</a:t>
            </a:r>
            <a:endParaRPr lang="en-GB" sz="2400" b="0" strike="noStrike" spc="-1" dirty="0">
              <a:latin typeface="Arial"/>
            </a:endParaRPr>
          </a:p>
          <a:p>
            <a:pPr marL="915120" lvl="1" indent="-457200" algn="just">
              <a:lnSpc>
                <a:spcPct val="110000"/>
              </a:lnSpc>
              <a:spcBef>
                <a:spcPts val="601"/>
              </a:spcBef>
              <a:buClr>
                <a:srgbClr val="364162"/>
              </a:buClr>
              <a:buFont typeface="+mj-lt"/>
              <a:buAutoNum type="arabicPeriod" startAt="8"/>
            </a:pPr>
            <a:r>
              <a:rPr lang="en-US" sz="2400" b="0" i="1" strike="noStrike" spc="-1" dirty="0">
                <a:solidFill>
                  <a:srgbClr val="000000"/>
                </a:solidFill>
                <a:latin typeface="Arial"/>
                <a:ea typeface="Verdana"/>
              </a:rPr>
              <a:t>Technical hardware failures or errors</a:t>
            </a:r>
            <a:r>
              <a:rPr lang="en-US" sz="2400" b="0" strike="noStrike" spc="-1" dirty="0">
                <a:solidFill>
                  <a:srgbClr val="000000"/>
                </a:solidFill>
                <a:latin typeface="Arial"/>
                <a:ea typeface="Verdana"/>
              </a:rPr>
              <a:t>: Technical defects in hardware systems can cause unexpected results, including unreliable service or lack of availability.</a:t>
            </a:r>
            <a:endParaRPr lang="en-GB" sz="2400" b="0" strike="noStrike" spc="-1" dirty="0">
              <a:latin typeface="Arial"/>
            </a:endParaRPr>
          </a:p>
          <a:p>
            <a:pPr marL="915120" lvl="1" indent="-457200" algn="just">
              <a:lnSpc>
                <a:spcPct val="110000"/>
              </a:lnSpc>
              <a:spcBef>
                <a:spcPts val="601"/>
              </a:spcBef>
              <a:buClr>
                <a:srgbClr val="364162"/>
              </a:buClr>
              <a:buFont typeface="+mj-lt"/>
              <a:buAutoNum type="arabicPeriod" startAt="8"/>
            </a:pPr>
            <a:r>
              <a:rPr lang="en-US" sz="2400" b="0" i="1" strike="noStrike" spc="-1" dirty="0">
                <a:solidFill>
                  <a:srgbClr val="000000"/>
                </a:solidFill>
                <a:latin typeface="Arial"/>
                <a:ea typeface="Verdana"/>
              </a:rPr>
              <a:t>Technical software failures or errors: </a:t>
            </a:r>
            <a:r>
              <a:rPr lang="en-US" sz="2400" b="0" strike="noStrike" spc="-1" dirty="0">
                <a:solidFill>
                  <a:srgbClr val="000000"/>
                </a:solidFill>
                <a:latin typeface="Arial"/>
                <a:ea typeface="Verdana"/>
              </a:rPr>
              <a:t>Software used by systems may have purposeful or unintentional errors that result in failures, which can lead to loss of availability or unauthorized access to information.</a:t>
            </a:r>
            <a:endParaRPr lang="en-GB" sz="2400" b="0" strike="noStrike" spc="-1" dirty="0">
              <a:latin typeface="Aria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59">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5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5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0" name="CustomShape 1"/>
          <p:cNvSpPr/>
          <p:nvPr/>
        </p:nvSpPr>
        <p:spPr>
          <a:xfrm>
            <a:off x="45720" y="27720"/>
            <a:ext cx="9097560" cy="1038240"/>
          </a:xfrm>
          <a:prstGeom prst="rect">
            <a:avLst/>
          </a:prstGeom>
          <a:noFill/>
          <a:ln w="936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GB" sz="3600" b="0" strike="noStrike" spc="-1">
                <a:solidFill>
                  <a:srgbClr val="000000"/>
                </a:solidFill>
                <a:latin typeface="Arial"/>
                <a:ea typeface="Verdana"/>
              </a:rPr>
              <a:t>Summary (4 of 4)</a:t>
            </a:r>
            <a:endParaRPr lang="en-GB" sz="3600" b="0" strike="noStrike" spc="-1">
              <a:latin typeface="Arial"/>
            </a:endParaRPr>
          </a:p>
        </p:txBody>
      </p:sp>
      <p:sp>
        <p:nvSpPr>
          <p:cNvPr id="261" name="CustomShape 2"/>
          <p:cNvSpPr/>
          <p:nvPr/>
        </p:nvSpPr>
        <p:spPr>
          <a:xfrm>
            <a:off x="228600" y="1295280"/>
            <a:ext cx="8229600" cy="41140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rmAutofit/>
          </a:bodyPr>
          <a:lstStyle/>
          <a:p>
            <a:pPr marL="915120" lvl="1" indent="-457200" algn="just">
              <a:lnSpc>
                <a:spcPct val="100000"/>
              </a:lnSpc>
              <a:spcBef>
                <a:spcPts val="601"/>
              </a:spcBef>
              <a:buClr>
                <a:srgbClr val="364162"/>
              </a:buClr>
              <a:buFont typeface="+mj-lt"/>
              <a:buAutoNum type="arabicPeriod" startAt="8"/>
            </a:pPr>
            <a:r>
              <a:rPr lang="en-US" sz="2200" b="0" i="1" strike="noStrike" spc="-1" dirty="0">
                <a:solidFill>
                  <a:srgbClr val="000000"/>
                </a:solidFill>
                <a:latin typeface="Arial"/>
                <a:ea typeface="Verdana"/>
              </a:rPr>
              <a:t>Technological obsolescence: </a:t>
            </a:r>
            <a:r>
              <a:rPr lang="en-US" sz="2200" b="0" strike="noStrike" spc="-1" dirty="0">
                <a:solidFill>
                  <a:srgbClr val="000000"/>
                </a:solidFill>
                <a:latin typeface="Arial"/>
                <a:ea typeface="Verdana"/>
              </a:rPr>
              <a:t>Antiquated or outdated infrastructure can lead to unreliable and untrustworthy systems that may result in loss of availability or unauthorized access to information.</a:t>
            </a:r>
            <a:endParaRPr lang="en-GB" sz="2200" b="0" strike="noStrike" spc="-1" dirty="0">
              <a:latin typeface="Arial"/>
            </a:endParaRPr>
          </a:p>
          <a:p>
            <a:pPr marL="915120" lvl="1" indent="-457200" algn="just">
              <a:lnSpc>
                <a:spcPct val="100000"/>
              </a:lnSpc>
              <a:spcBef>
                <a:spcPts val="601"/>
              </a:spcBef>
              <a:buClr>
                <a:srgbClr val="364162"/>
              </a:buClr>
              <a:buFont typeface="+mj-lt"/>
              <a:buAutoNum type="arabicPeriod" startAt="8"/>
            </a:pPr>
            <a:r>
              <a:rPr lang="en-US" sz="2200" b="0" i="1" strike="noStrike" spc="-1" dirty="0">
                <a:solidFill>
                  <a:srgbClr val="000000"/>
                </a:solidFill>
                <a:latin typeface="Arial"/>
                <a:ea typeface="Verdana"/>
              </a:rPr>
              <a:t>Theft</a:t>
            </a:r>
            <a:r>
              <a:rPr lang="en-US" sz="2200" b="0" strike="noStrike" spc="-1" dirty="0">
                <a:solidFill>
                  <a:srgbClr val="000000"/>
                </a:solidFill>
                <a:latin typeface="Arial"/>
                <a:ea typeface="Verdana"/>
              </a:rPr>
              <a:t>: Theft of information can result from a wide variety of attacks.</a:t>
            </a:r>
            <a:endParaRPr lang="en-GB" sz="2200" b="0" strike="noStrike" spc="-1" dirty="0">
              <a:latin typeface="Arial"/>
            </a:endParaRPr>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2" name="CustomShape 1"/>
          <p:cNvSpPr/>
          <p:nvPr/>
        </p:nvSpPr>
        <p:spPr>
          <a:xfrm>
            <a:off x="45720" y="27720"/>
            <a:ext cx="9097560" cy="1038240"/>
          </a:xfrm>
          <a:prstGeom prst="rect">
            <a:avLst/>
          </a:prstGeom>
          <a:noFill/>
          <a:ln w="936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GB" sz="3600" b="0" strike="noStrike" spc="-1">
                <a:solidFill>
                  <a:srgbClr val="000000"/>
                </a:solidFill>
                <a:latin typeface="Arial"/>
                <a:ea typeface="Verdana"/>
              </a:rPr>
              <a:t>References</a:t>
            </a:r>
            <a:endParaRPr lang="en-GB" sz="3600" b="0" strike="noStrike" spc="-1">
              <a:latin typeface="Arial"/>
            </a:endParaRPr>
          </a:p>
        </p:txBody>
      </p:sp>
      <p:sp>
        <p:nvSpPr>
          <p:cNvPr id="263" name="CustomShape 2"/>
          <p:cNvSpPr/>
          <p:nvPr/>
        </p:nvSpPr>
        <p:spPr>
          <a:xfrm>
            <a:off x="228600" y="1295280"/>
            <a:ext cx="8762400" cy="41140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rmAutofit/>
          </a:bodyPr>
          <a:lstStyle/>
          <a:p>
            <a:pPr marL="432000" indent="-323640">
              <a:lnSpc>
                <a:spcPct val="100000"/>
              </a:lnSpc>
              <a:spcBef>
                <a:spcPts val="1417"/>
              </a:spcBef>
              <a:buClr>
                <a:srgbClr val="000000"/>
              </a:buClr>
              <a:buSzPct val="45000"/>
              <a:buFont typeface="Wingdings" charset="2"/>
              <a:buChar char=""/>
            </a:pPr>
            <a:r>
              <a:rPr lang="en-US" sz="2600" b="0" strike="noStrike" spc="-1">
                <a:solidFill>
                  <a:srgbClr val="000000"/>
                </a:solidFill>
                <a:latin typeface="Arial"/>
              </a:rPr>
              <a:t>Whitman, M.E.,Mattord, H.J., 2018. Principles of Information Security . Cengage Learning 658. </a:t>
            </a:r>
            <a:endParaRPr lang="en-GB" sz="2600" b="0" strike="noStrike" spc="-1">
              <a:latin typeface="Arial"/>
            </a:endParaRPr>
          </a:p>
          <a:p>
            <a:pPr marL="432000" indent="-323640">
              <a:lnSpc>
                <a:spcPct val="100000"/>
              </a:lnSpc>
              <a:spcBef>
                <a:spcPts val="1417"/>
              </a:spcBef>
              <a:buClr>
                <a:srgbClr val="000000"/>
              </a:buClr>
              <a:buSzPct val="45000"/>
              <a:buFont typeface="Wingdings" charset="2"/>
              <a:buChar char=""/>
            </a:pPr>
            <a:r>
              <a:rPr lang="en-US" sz="2600" b="0" strike="noStrike" spc="-1">
                <a:solidFill>
                  <a:srgbClr val="000000"/>
                </a:solidFill>
                <a:latin typeface="Arial"/>
              </a:rPr>
              <a:t> Whitman, ME., Mattord H.J., 2011. Readings and Cases in Information Security Law and Ethics. Cengage </a:t>
            </a:r>
            <a:endParaRPr lang="en-GB" sz="2600" b="0" strike="noStrike" spc="-1">
              <a:latin typeface="Arial"/>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8619</Words>
  <Application>Microsoft Office PowerPoint</Application>
  <PresentationFormat>On-screen Show (4:3)</PresentationFormat>
  <Paragraphs>1238</Paragraphs>
  <Slides>66</Slides>
  <Notes>38</Notes>
  <HiddenSlides>38</HiddenSlides>
  <MMClips>0</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66</vt:i4>
      </vt:variant>
    </vt:vector>
  </HeadingPairs>
  <TitlesOfParts>
    <vt:vector size="73" baseType="lpstr">
      <vt:lpstr>Arial</vt:lpstr>
      <vt:lpstr>Symbol</vt:lpstr>
      <vt:lpstr>Times New Roman</vt:lpstr>
      <vt:lpstr>Wingdings</vt:lpstr>
      <vt:lpstr>Office Theme</vt:lpstr>
      <vt:lpstr>Office Theme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Course Technology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2: The Need for Security</dc:title>
  <dc:subject/>
  <dc:creator>Whitman</dc:creator>
  <dc:description/>
  <cp:lastModifiedBy>Aliyu Sambo</cp:lastModifiedBy>
  <cp:revision>363</cp:revision>
  <dcterms:created xsi:type="dcterms:W3CDTF">2007-02-15T20:50:52Z</dcterms:created>
  <dcterms:modified xsi:type="dcterms:W3CDTF">2023-01-22T23:09:47Z</dcterms:modified>
  <dc:language>en-GB</dc:languag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HiddenSlides">
    <vt:i4>38</vt:i4>
  </property>
  <property fmtid="{D5CDD505-2E9C-101B-9397-08002B2CF9AE}" pid="3" name="Notes">
    <vt:i4>37</vt:i4>
  </property>
  <property fmtid="{D5CDD505-2E9C-101B-9397-08002B2CF9AE}" pid="4" name="PresentationFormat">
    <vt:lpwstr>On-screen Show (4:3)</vt:lpwstr>
  </property>
  <property fmtid="{D5CDD505-2E9C-101B-9397-08002B2CF9AE}" pid="5" name="Slides">
    <vt:i4>65</vt:i4>
  </property>
  <property fmtid="{D5CDD505-2E9C-101B-9397-08002B2CF9AE}" pid="6" name="_AdHocReviewCycleID">
    <vt:i4>732539425</vt:i4>
  </property>
  <property fmtid="{D5CDD505-2E9C-101B-9397-08002B2CF9AE}" pid="7" name="_AuthorEmail">
    <vt:lpwstr>maria.garguilo@cengage.com</vt:lpwstr>
  </property>
  <property fmtid="{D5CDD505-2E9C-101B-9397-08002B2CF9AE}" pid="8" name="_AuthorEmailDisplayName">
    <vt:lpwstr>Garguilo, Maria</vt:lpwstr>
  </property>
  <property fmtid="{D5CDD505-2E9C-101B-9397-08002B2CF9AE}" pid="9" name="_EmailSubject">
    <vt:lpwstr>Cengage Branding/Accessibility </vt:lpwstr>
  </property>
  <property fmtid="{D5CDD505-2E9C-101B-9397-08002B2CF9AE}" pid="10" name="_NewReviewCycle">
    <vt:lpwstr/>
  </property>
  <property fmtid="{D5CDD505-2E9C-101B-9397-08002B2CF9AE}" pid="11" name="_PreviousAdHocReviewCycleID">
    <vt:i4>1933890983</vt:i4>
  </property>
</Properties>
</file>