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94671"/>
  </p:normalViewPr>
  <p:slideViewPr>
    <p:cSldViewPr snapToGrid="0">
      <p:cViewPr varScale="1">
        <p:scale>
          <a:sx n="104" d="100"/>
          <a:sy n="104" d="100"/>
        </p:scale>
        <p:origin x="84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D6AC81-F3E6-4D3A-A6AA-3EEB2D99E424}"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3863C478-0D25-4CC2-8792-492647B80487}">
      <dgm:prSet custT="1"/>
      <dgm:spPr/>
      <dgm:t>
        <a:bodyPr/>
        <a:lstStyle/>
        <a:p>
          <a:r>
            <a:rPr lang="en-GB" sz="1200" dirty="0"/>
            <a:t>ERIKSON’S THEORY APPLICATIONS IN HEALTH AND SOCIAL CARE</a:t>
          </a:r>
          <a:endParaRPr lang="en-US" sz="1200" dirty="0"/>
        </a:p>
      </dgm:t>
    </dgm:pt>
    <dgm:pt modelId="{7F8F61A7-D6FB-4741-A202-60C6E864BB8C}" type="parTrans" cxnId="{EC1705FA-8165-4ED3-9AA1-F9DBAD509FD9}">
      <dgm:prSet/>
      <dgm:spPr/>
      <dgm:t>
        <a:bodyPr/>
        <a:lstStyle/>
        <a:p>
          <a:endParaRPr lang="en-US"/>
        </a:p>
      </dgm:t>
    </dgm:pt>
    <dgm:pt modelId="{32003E9C-72E7-465D-9B77-1FAE35145392}" type="sibTrans" cxnId="{EC1705FA-8165-4ED3-9AA1-F9DBAD509FD9}">
      <dgm:prSet/>
      <dgm:spPr/>
      <dgm:t>
        <a:bodyPr/>
        <a:lstStyle/>
        <a:p>
          <a:endParaRPr lang="en-US"/>
        </a:p>
      </dgm:t>
    </dgm:pt>
    <dgm:pt modelId="{ABA2AAD7-23FB-4C5F-B405-DC021D37CB8D}">
      <dgm:prSet/>
      <dgm:spPr/>
      <dgm:t>
        <a:bodyPr/>
        <a:lstStyle/>
        <a:p>
          <a:r>
            <a:rPr lang="en-GB" dirty="0"/>
            <a:t>Erikson’s psychosocial development theory has profoundly influenced healthcare practice and intervention. Mental health providers utilise his framework when treating patients facing adjustment periods or life transitions (Vogel-Scibilia, S.E., et al. 2018). His theory/study serves as a foundation for mental illness recovery treatment with stages paralleling recovery phases (Darling-Fisher, C.S. 2019). Erikson’s psychosocial stages are reliable assessment tools used to evaluate psychosocial development across the lifespan, and psychodynamic psychotherapy is based on Erikson's concept (Malone, J.C., et al., 2016).  The identity formation support in adolescent health services in the UK was based on Erikson’s study.</a:t>
          </a:r>
          <a:endParaRPr lang="en-US" dirty="0"/>
        </a:p>
      </dgm:t>
    </dgm:pt>
    <dgm:pt modelId="{EC8B44CB-153D-4C45-8584-87092B7182CC}" type="parTrans" cxnId="{8133C771-7F18-40E7-949A-5E31BFD39259}">
      <dgm:prSet/>
      <dgm:spPr/>
      <dgm:t>
        <a:bodyPr/>
        <a:lstStyle/>
        <a:p>
          <a:endParaRPr lang="en-US"/>
        </a:p>
      </dgm:t>
    </dgm:pt>
    <dgm:pt modelId="{34F75433-8BE4-49FB-8BEE-DF2E267A44D6}" type="sibTrans" cxnId="{8133C771-7F18-40E7-949A-5E31BFD39259}">
      <dgm:prSet/>
      <dgm:spPr/>
      <dgm:t>
        <a:bodyPr/>
        <a:lstStyle/>
        <a:p>
          <a:endParaRPr lang="en-US"/>
        </a:p>
      </dgm:t>
    </dgm:pt>
    <dgm:pt modelId="{B03AA76F-A5D3-43FB-AB40-A79AABCFCC2B}" type="pres">
      <dgm:prSet presAssocID="{F3D6AC81-F3E6-4D3A-A6AA-3EEB2D99E424}" presName="Name0" presStyleCnt="0">
        <dgm:presLayoutVars>
          <dgm:dir/>
          <dgm:resizeHandles val="exact"/>
        </dgm:presLayoutVars>
      </dgm:prSet>
      <dgm:spPr/>
    </dgm:pt>
    <dgm:pt modelId="{4268F8FA-71E1-42C0-91E7-2B8F2B82E481}" type="pres">
      <dgm:prSet presAssocID="{3863C478-0D25-4CC2-8792-492647B80487}" presName="node" presStyleLbl="node1" presStyleIdx="0" presStyleCnt="2" custScaleX="103701" custScaleY="103501">
        <dgm:presLayoutVars>
          <dgm:bulletEnabled val="1"/>
        </dgm:presLayoutVars>
      </dgm:prSet>
      <dgm:spPr/>
    </dgm:pt>
    <dgm:pt modelId="{1F88FF14-7756-4970-AD57-260CD7F722F6}" type="pres">
      <dgm:prSet presAssocID="{32003E9C-72E7-465D-9B77-1FAE35145392}" presName="sibTrans" presStyleLbl="sibTrans2D1" presStyleIdx="0" presStyleCnt="1" custLinFactNeighborX="-19581"/>
      <dgm:spPr/>
    </dgm:pt>
    <dgm:pt modelId="{F6630262-53B0-4656-93A6-B95B52029A78}" type="pres">
      <dgm:prSet presAssocID="{32003E9C-72E7-465D-9B77-1FAE35145392}" presName="connectorText" presStyleLbl="sibTrans2D1" presStyleIdx="0" presStyleCnt="1"/>
      <dgm:spPr/>
    </dgm:pt>
    <dgm:pt modelId="{1F96A570-EE4E-4928-85A9-2E7976E73DAA}" type="pres">
      <dgm:prSet presAssocID="{ABA2AAD7-23FB-4C5F-B405-DC021D37CB8D}" presName="node" presStyleLbl="node1" presStyleIdx="1" presStyleCnt="2" custScaleX="230590" custScaleY="123626">
        <dgm:presLayoutVars>
          <dgm:bulletEnabled val="1"/>
        </dgm:presLayoutVars>
      </dgm:prSet>
      <dgm:spPr/>
    </dgm:pt>
  </dgm:ptLst>
  <dgm:cxnLst>
    <dgm:cxn modelId="{F63B100D-C67B-4F8C-A4D5-B7202E0B0CBF}" type="presOf" srcId="{3863C478-0D25-4CC2-8792-492647B80487}" destId="{4268F8FA-71E1-42C0-91E7-2B8F2B82E481}" srcOrd="0" destOrd="0" presId="urn:microsoft.com/office/officeart/2005/8/layout/process1"/>
    <dgm:cxn modelId="{D1D30A47-5A05-4994-9FF3-0F4BEC95167B}" type="presOf" srcId="{32003E9C-72E7-465D-9B77-1FAE35145392}" destId="{F6630262-53B0-4656-93A6-B95B52029A78}" srcOrd="1" destOrd="0" presId="urn:microsoft.com/office/officeart/2005/8/layout/process1"/>
    <dgm:cxn modelId="{8133C771-7F18-40E7-949A-5E31BFD39259}" srcId="{F3D6AC81-F3E6-4D3A-A6AA-3EEB2D99E424}" destId="{ABA2AAD7-23FB-4C5F-B405-DC021D37CB8D}" srcOrd="1" destOrd="0" parTransId="{EC8B44CB-153D-4C45-8584-87092B7182CC}" sibTransId="{34F75433-8BE4-49FB-8BEE-DF2E267A44D6}"/>
    <dgm:cxn modelId="{11C04792-7458-4EEE-99F2-65C2D4245E68}" type="presOf" srcId="{F3D6AC81-F3E6-4D3A-A6AA-3EEB2D99E424}" destId="{B03AA76F-A5D3-43FB-AB40-A79AABCFCC2B}" srcOrd="0" destOrd="0" presId="urn:microsoft.com/office/officeart/2005/8/layout/process1"/>
    <dgm:cxn modelId="{1E7235C2-4C1E-42F5-BE26-0C4F62B8184C}" type="presOf" srcId="{ABA2AAD7-23FB-4C5F-B405-DC021D37CB8D}" destId="{1F96A570-EE4E-4928-85A9-2E7976E73DAA}" srcOrd="0" destOrd="0" presId="urn:microsoft.com/office/officeart/2005/8/layout/process1"/>
    <dgm:cxn modelId="{A7BD22CB-8D97-438F-B977-9943AFD1F4D2}" type="presOf" srcId="{32003E9C-72E7-465D-9B77-1FAE35145392}" destId="{1F88FF14-7756-4970-AD57-260CD7F722F6}" srcOrd="0" destOrd="0" presId="urn:microsoft.com/office/officeart/2005/8/layout/process1"/>
    <dgm:cxn modelId="{EC1705FA-8165-4ED3-9AA1-F9DBAD509FD9}" srcId="{F3D6AC81-F3E6-4D3A-A6AA-3EEB2D99E424}" destId="{3863C478-0D25-4CC2-8792-492647B80487}" srcOrd="0" destOrd="0" parTransId="{7F8F61A7-D6FB-4741-A202-60C6E864BB8C}" sibTransId="{32003E9C-72E7-465D-9B77-1FAE35145392}"/>
    <dgm:cxn modelId="{6E44552F-C425-493E-9B0E-2EDAD6914536}" type="presParOf" srcId="{B03AA76F-A5D3-43FB-AB40-A79AABCFCC2B}" destId="{4268F8FA-71E1-42C0-91E7-2B8F2B82E481}" srcOrd="0" destOrd="0" presId="urn:microsoft.com/office/officeart/2005/8/layout/process1"/>
    <dgm:cxn modelId="{CBF72DA6-9E59-4C91-8E96-54C09832AE78}" type="presParOf" srcId="{B03AA76F-A5D3-43FB-AB40-A79AABCFCC2B}" destId="{1F88FF14-7756-4970-AD57-260CD7F722F6}" srcOrd="1" destOrd="0" presId="urn:microsoft.com/office/officeart/2005/8/layout/process1"/>
    <dgm:cxn modelId="{8DBE710F-AB13-4BC5-846F-9F7DFF997CDE}" type="presParOf" srcId="{1F88FF14-7756-4970-AD57-260CD7F722F6}" destId="{F6630262-53B0-4656-93A6-B95B52029A78}" srcOrd="0" destOrd="0" presId="urn:microsoft.com/office/officeart/2005/8/layout/process1"/>
    <dgm:cxn modelId="{60D20494-3D28-4A4D-B96C-ABBA04AEC1B4}" type="presParOf" srcId="{B03AA76F-A5D3-43FB-AB40-A79AABCFCC2B}" destId="{1F96A570-EE4E-4928-85A9-2E7976E73DAA}" srcOrd="2" destOrd="0" presId="urn:microsoft.com/office/officeart/2005/8/layout/process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68F8FA-71E1-42C0-91E7-2B8F2B82E481}">
      <dsp:nvSpPr>
        <dsp:cNvPr id="0" name=""/>
        <dsp:cNvSpPr/>
      </dsp:nvSpPr>
      <dsp:spPr>
        <a:xfrm>
          <a:off x="937" y="415259"/>
          <a:ext cx="1692427" cy="253374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ERIKSON’S THEORY APPLICATIONS IN HEALTH AND SOCIAL CARE</a:t>
          </a:r>
          <a:endParaRPr lang="en-US" sz="1200" kern="1200" dirty="0"/>
        </a:p>
      </dsp:txBody>
      <dsp:txXfrm>
        <a:off x="50506" y="464828"/>
        <a:ext cx="1593289" cy="2434606"/>
      </dsp:txXfrm>
    </dsp:sp>
    <dsp:sp modelId="{1F88FF14-7756-4970-AD57-260CD7F722F6}">
      <dsp:nvSpPr>
        <dsp:cNvPr id="0" name=""/>
        <dsp:cNvSpPr/>
      </dsp:nvSpPr>
      <dsp:spPr>
        <a:xfrm>
          <a:off x="1788818" y="1479760"/>
          <a:ext cx="345989" cy="40474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788818" y="1560708"/>
        <a:ext cx="242192" cy="242846"/>
      </dsp:txXfrm>
    </dsp:sp>
    <dsp:sp modelId="{1F96A570-EE4E-4928-85A9-2E7976E73DAA}">
      <dsp:nvSpPr>
        <dsp:cNvPr id="0" name=""/>
        <dsp:cNvSpPr/>
      </dsp:nvSpPr>
      <dsp:spPr>
        <a:xfrm>
          <a:off x="2346174" y="168925"/>
          <a:ext cx="3763288" cy="302641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Erikson’s psychosocial development theory has profoundly influenced healthcare practice and intervention. Mental health providers utilise his framework when treating patients facing adjustment periods or life transitions (Vogel-Scibilia, S.E., et al. 2018). His theory/study serves as a foundation for mental illness recovery treatment with stages paralleling recovery phases (Darling-Fisher, C.S. 2019). Erikson’s psychosocial stages are reliable assessment tools used to evaluate psychosocial development across the lifespan, and psychodynamic psychotherapy is based on Erikson's concept (Malone, J.C., et al., 2016).  The identity formation support in adolescent health services in the UK was based on Erikson’s study.</a:t>
          </a:r>
          <a:endParaRPr lang="en-US" sz="1100" kern="1200" dirty="0"/>
        </a:p>
      </dsp:txBody>
      <dsp:txXfrm>
        <a:off x="2434815" y="257566"/>
        <a:ext cx="3586006" cy="28491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E4C72-88E2-90C9-793E-C8420E882D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AE3C75B-2ABF-90DD-5DB1-30B0814B4B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58A7C96-55A5-2908-6C68-EE8E6313A013}"/>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5" name="Footer Placeholder 4">
            <a:extLst>
              <a:ext uri="{FF2B5EF4-FFF2-40B4-BE49-F238E27FC236}">
                <a16:creationId xmlns:a16="http://schemas.microsoft.com/office/drawing/2014/main" id="{EF869E61-388F-F5EF-6B86-066259CFE3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1A198-C602-C983-40C6-51EE5949B9C4}"/>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3161563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BFB37-52D1-5617-3B62-6DDA8211CBF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9D2547-1EE5-129C-65E4-3ED6FDEEE99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08540C-15B9-91FA-0829-F1E1206F88BF}"/>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5" name="Footer Placeholder 4">
            <a:extLst>
              <a:ext uri="{FF2B5EF4-FFF2-40B4-BE49-F238E27FC236}">
                <a16:creationId xmlns:a16="http://schemas.microsoft.com/office/drawing/2014/main" id="{62256A29-9967-72E3-8747-C9094F683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8B8458-9E37-55E0-1FC8-F16EC0EA99A6}"/>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4083366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286A9-6087-3039-5DFD-6B1B9F216B5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3C3A1C0-CE27-63A5-47A1-D582F92778F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A770C7E-A494-22B0-E914-BA3F589B3671}"/>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5" name="Footer Placeholder 4">
            <a:extLst>
              <a:ext uri="{FF2B5EF4-FFF2-40B4-BE49-F238E27FC236}">
                <a16:creationId xmlns:a16="http://schemas.microsoft.com/office/drawing/2014/main" id="{2B1B6DAA-0A63-757C-3B56-B084E68A63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4E1ED4-D1F3-542D-B073-42566B11D6BB}"/>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2548560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A606A-90D7-1F89-646E-426253583AB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CB89B08-AE7C-39EB-DE86-22F622C6DD4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2A89A49-A001-D3E8-D33F-57F441716F9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8D5D82E-BE2F-08F8-2483-F8CE39DF2F3A}"/>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6" name="Footer Placeholder 5">
            <a:extLst>
              <a:ext uri="{FF2B5EF4-FFF2-40B4-BE49-F238E27FC236}">
                <a16:creationId xmlns:a16="http://schemas.microsoft.com/office/drawing/2014/main" id="{193D77DC-2F76-10D7-02E7-A24ADFABBA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9D8392-2609-66A2-C91F-C21814551AF8}"/>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3249796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DA14F-2D1A-0BE2-6171-AB0312E4C00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C8F236B-3897-0A8C-B12C-30ECAE01B8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25667E-A9A5-601B-37FF-AD1BA92FA8A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42D55A1-C7AA-78D6-2C72-6F3F81DF24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91E6D2F-9ED2-9F69-BE17-F1F06D2250D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8B732E-99B2-212E-77E6-E8D01A7DCB86}"/>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8" name="Footer Placeholder 7">
            <a:extLst>
              <a:ext uri="{FF2B5EF4-FFF2-40B4-BE49-F238E27FC236}">
                <a16:creationId xmlns:a16="http://schemas.microsoft.com/office/drawing/2014/main" id="{79B4D8BF-BEDB-5DB3-CAB9-E3F1B0D0B6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A2CCCF-C0C6-9675-5F38-A5A787112E6D}"/>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2850308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0B39E-EA98-9729-335E-070A21DB420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9384ED2-89A5-5A71-311D-5B299E114A2F}"/>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4" name="Footer Placeholder 3">
            <a:extLst>
              <a:ext uri="{FF2B5EF4-FFF2-40B4-BE49-F238E27FC236}">
                <a16:creationId xmlns:a16="http://schemas.microsoft.com/office/drawing/2014/main" id="{320E847E-4881-F65F-54CF-AE2AA0407B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508B97-4145-E547-D0EC-18B70B567CE1}"/>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556804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33C324-3CC1-5AC1-966C-CB8101B114C7}"/>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3" name="Footer Placeholder 2">
            <a:extLst>
              <a:ext uri="{FF2B5EF4-FFF2-40B4-BE49-F238E27FC236}">
                <a16:creationId xmlns:a16="http://schemas.microsoft.com/office/drawing/2014/main" id="{A4F54A48-3919-BCCD-5BBA-77A31EBFA64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AFED52-367F-D9A9-31F5-C8A098F60010}"/>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3489439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5C892-A661-6081-9FB9-6E65279569A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92B56FD-6648-1957-2C4D-BFCD70B200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A2F5E4D-09F3-7B5E-1729-F7A882CB49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1EC6496-2BFF-16F5-AA06-529613CB8FF1}"/>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6" name="Footer Placeholder 5">
            <a:extLst>
              <a:ext uri="{FF2B5EF4-FFF2-40B4-BE49-F238E27FC236}">
                <a16:creationId xmlns:a16="http://schemas.microsoft.com/office/drawing/2014/main" id="{246C01E6-B578-0620-3FB0-E5396122E5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166A2B-5236-B2E5-34E9-7E7ED4C08868}"/>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3258876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6FC26-6B60-75E6-3E32-8F4632C77B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9E39963-6887-425B-4BE6-56B19D8717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686014-5695-8434-74FE-8D9140E0EA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CF6E11-1280-D1AE-1267-7FF2F7F19289}"/>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6" name="Footer Placeholder 5">
            <a:extLst>
              <a:ext uri="{FF2B5EF4-FFF2-40B4-BE49-F238E27FC236}">
                <a16:creationId xmlns:a16="http://schemas.microsoft.com/office/drawing/2014/main" id="{F258DFC1-CBB2-444B-B786-E166DAB7C5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EA4507-E455-9A75-4239-C9677025D499}"/>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4074060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FD8F0-252E-A3C2-FA89-4E3F014A6D9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78E1F0A-B114-97D2-861D-46E5ABB2562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1E044E-AC0C-272F-724A-E6DF12DB3AE0}"/>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5" name="Footer Placeholder 4">
            <a:extLst>
              <a:ext uri="{FF2B5EF4-FFF2-40B4-BE49-F238E27FC236}">
                <a16:creationId xmlns:a16="http://schemas.microsoft.com/office/drawing/2014/main" id="{282E4976-8418-CD0D-C8C1-292C69B200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AE856-C55D-7E99-E833-87F1BE9EB58F}"/>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1321062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6C3398-19A4-FC48-85D9-54D20EF60D1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0CF404C-4059-C113-5A24-829B9AE981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6F14D7-1F26-F57A-6C2E-19EB5982A4EF}"/>
              </a:ext>
            </a:extLst>
          </p:cNvPr>
          <p:cNvSpPr>
            <a:spLocks noGrp="1"/>
          </p:cNvSpPr>
          <p:nvPr>
            <p:ph type="dt" sz="half" idx="10"/>
          </p:nvPr>
        </p:nvSpPr>
        <p:spPr/>
        <p:txBody>
          <a:bodyPr/>
          <a:lstStyle/>
          <a:p>
            <a:fld id="{6992DD42-3C64-40A6-BE0B-3EF29C7AA787}" type="datetimeFigureOut">
              <a:rPr lang="en-GB" smtClean="0"/>
              <a:t>13/11/2025</a:t>
            </a:fld>
            <a:endParaRPr lang="en-GB"/>
          </a:p>
        </p:txBody>
      </p:sp>
      <p:sp>
        <p:nvSpPr>
          <p:cNvPr id="5" name="Footer Placeholder 4">
            <a:extLst>
              <a:ext uri="{FF2B5EF4-FFF2-40B4-BE49-F238E27FC236}">
                <a16:creationId xmlns:a16="http://schemas.microsoft.com/office/drawing/2014/main" id="{6C4A798B-884D-A347-EBC7-9796113DFF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9B9753-9D3C-99FE-464F-40381C13AB86}"/>
              </a:ext>
            </a:extLst>
          </p:cNvPr>
          <p:cNvSpPr>
            <a:spLocks noGrp="1"/>
          </p:cNvSpPr>
          <p:nvPr>
            <p:ph type="sldNum" sz="quarter" idx="12"/>
          </p:nvPr>
        </p:nvSpPr>
        <p:spPr/>
        <p:txBody>
          <a:bodyPr/>
          <a:lstStyle/>
          <a:p>
            <a:fld id="{F1341A43-7026-480F-A1C8-A3F0205896A4}" type="slidenum">
              <a:rPr lang="en-GB" smtClean="0"/>
              <a:t>‹#›</a:t>
            </a:fld>
            <a:endParaRPr lang="en-GB"/>
          </a:p>
        </p:txBody>
      </p:sp>
    </p:spTree>
    <p:extLst>
      <p:ext uri="{BB962C8B-B14F-4D97-AF65-F5344CB8AC3E}">
        <p14:creationId xmlns:p14="http://schemas.microsoft.com/office/powerpoint/2010/main" val="199037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C4304B-F230-B042-51B0-8D8A085B2B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FBE2F9B-D165-7790-62AF-EA2F83C35E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717C2F-45F1-D04A-C36D-7E27610B93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992DD42-3C64-40A6-BE0B-3EF29C7AA787}" type="datetimeFigureOut">
              <a:rPr lang="en-GB" smtClean="0"/>
              <a:t>13/11/2025</a:t>
            </a:fld>
            <a:endParaRPr lang="en-GB"/>
          </a:p>
        </p:txBody>
      </p:sp>
      <p:sp>
        <p:nvSpPr>
          <p:cNvPr id="5" name="Footer Placeholder 4">
            <a:extLst>
              <a:ext uri="{FF2B5EF4-FFF2-40B4-BE49-F238E27FC236}">
                <a16:creationId xmlns:a16="http://schemas.microsoft.com/office/drawing/2014/main" id="{45920162-1D10-CE99-521F-4A51254EA8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934FF7A-8F94-53EE-3074-065201B380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1341A43-7026-480F-A1C8-A3F0205896A4}" type="slidenum">
              <a:rPr lang="en-GB" smtClean="0"/>
              <a:t>‹#›</a:t>
            </a:fld>
            <a:endParaRPr lang="en-GB"/>
          </a:p>
        </p:txBody>
      </p:sp>
    </p:spTree>
    <p:extLst>
      <p:ext uri="{BB962C8B-B14F-4D97-AF65-F5344CB8AC3E}">
        <p14:creationId xmlns:p14="http://schemas.microsoft.com/office/powerpoint/2010/main" val="1254048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png"/><Relationship Id="rId7" Type="http://schemas.openxmlformats.org/officeDocument/2006/relationships/diagramLayout" Target="../diagrams/layout1.xml"/><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diagramData" Target="../diagrams/data1.xml"/><Relationship Id="rId5" Type="http://schemas.openxmlformats.org/officeDocument/2006/relationships/hyperlink" Target="https://www.ncbi.nlm.nih.gov/books/NBK556096/" TargetMode="External"/><Relationship Id="rId10" Type="http://schemas.microsoft.com/office/2007/relationships/diagramDrawing" Target="../diagrams/drawing1.xml"/><Relationship Id="rId4" Type="http://schemas.openxmlformats.org/officeDocument/2006/relationships/hyperlink" Target="https://www.verywellmind.com/erik-eriksons-stages-of-psychosocial-development-2795740" TargetMode="External"/><Relationship Id="rId9" Type="http://schemas.openxmlformats.org/officeDocument/2006/relationships/diagramColors" Target="../diagrams/colors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88094-AA7A-FC14-A397-37F34C18A485}"/>
              </a:ext>
            </a:extLst>
          </p:cNvPr>
          <p:cNvSpPr>
            <a:spLocks noGrp="1"/>
          </p:cNvSpPr>
          <p:nvPr>
            <p:ph type="title"/>
          </p:nvPr>
        </p:nvSpPr>
        <p:spPr>
          <a:xfrm>
            <a:off x="282307" y="641294"/>
            <a:ext cx="6328886" cy="2120113"/>
          </a:xfrm>
        </p:spPr>
        <p:txBody>
          <a:bodyPr>
            <a:normAutofit fontScale="90000"/>
          </a:bodyPr>
          <a:lstStyle/>
          <a:p>
            <a:r>
              <a:rPr lang="en-GB" sz="2000" b="1" dirty="0">
                <a:solidFill>
                  <a:schemeClr val="accent2">
                    <a:lumMod val="75000"/>
                  </a:schemeClr>
                </a:solidFill>
              </a:rPr>
              <a:t>ERIK ERIKSON (THEORY)</a:t>
            </a:r>
            <a:br>
              <a:rPr lang="en-GB" sz="2000" b="1" dirty="0">
                <a:solidFill>
                  <a:schemeClr val="accent2">
                    <a:lumMod val="75000"/>
                  </a:schemeClr>
                </a:solidFill>
              </a:rPr>
            </a:br>
            <a:r>
              <a:rPr lang="en-GB" sz="2000" dirty="0"/>
              <a:t>Erik Erikson introduced a revolutionary lifespan model of development in the 1950,expanding beyond Freud’s psychosexual theory to emphasize how social relationships shape our sense of self throughout life. His theory posits eight sequential stages of individual development, and each stage presents a central conflict of psychosocial crisis that must be resolved for healthy personality growth. His study stated that resolved conflicts lead to psychological strength and good well-being, while unresolved conflicts affect future development and overall well-being.</a:t>
            </a:r>
          </a:p>
        </p:txBody>
      </p:sp>
      <p:pic>
        <p:nvPicPr>
          <p:cNvPr id="6" name="Content Placeholder 5" descr="A diagram of stages of development&#10;&#10;AI-generated content may be incorrect.">
            <a:extLst>
              <a:ext uri="{FF2B5EF4-FFF2-40B4-BE49-F238E27FC236}">
                <a16:creationId xmlns:a16="http://schemas.microsoft.com/office/drawing/2014/main" id="{B7F56D90-927D-08FB-18C0-4884DD99812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514088" y="234669"/>
            <a:ext cx="5334914" cy="5454032"/>
          </a:xfrm>
        </p:spPr>
      </p:pic>
      <p:sp>
        <p:nvSpPr>
          <p:cNvPr id="7" name="TextBox 6">
            <a:extLst>
              <a:ext uri="{FF2B5EF4-FFF2-40B4-BE49-F238E27FC236}">
                <a16:creationId xmlns:a16="http://schemas.microsoft.com/office/drawing/2014/main" id="{77CDB352-0F9A-9D99-2A1F-F0B3AC322B4B}"/>
              </a:ext>
            </a:extLst>
          </p:cNvPr>
          <p:cNvSpPr txBox="1"/>
          <p:nvPr/>
        </p:nvSpPr>
        <p:spPr>
          <a:xfrm>
            <a:off x="282307" y="5937665"/>
            <a:ext cx="11487341" cy="1292662"/>
          </a:xfrm>
          <a:prstGeom prst="rect">
            <a:avLst/>
          </a:prstGeom>
          <a:noFill/>
        </p:spPr>
        <p:txBody>
          <a:bodyPr wrap="square" rtlCol="0">
            <a:spAutoFit/>
          </a:bodyPr>
          <a:lstStyle/>
          <a:p>
            <a:r>
              <a:rPr lang="en-GB" sz="1000" b="1" dirty="0">
                <a:solidFill>
                  <a:schemeClr val="accent2">
                    <a:lumMod val="75000"/>
                  </a:schemeClr>
                </a:solidFill>
              </a:rPr>
              <a:t>REFERENCE</a:t>
            </a:r>
            <a:r>
              <a:rPr lang="en-GB" sz="1000" dirty="0"/>
              <a:t>: Darling-Fisher, C.S. (2019) Application of the Modified Erikson’s psychosocial stage Inventory: 25 Years in Review. Western Journal of Nursing Research 41(3), 431-458. Malone, J.C., et al. (2016). Midlife </a:t>
            </a:r>
            <a:r>
              <a:rPr lang="en-GB" sz="1000" dirty="0" err="1"/>
              <a:t>Eriksonian</a:t>
            </a:r>
            <a:r>
              <a:rPr lang="en-GB" sz="1000" dirty="0"/>
              <a:t> Psychosocial development. Developmental Psychology, 52(3), 496-508. </a:t>
            </a:r>
            <a:r>
              <a:rPr lang="en-GB" sz="1000" dirty="0" err="1"/>
              <a:t>VerywellMind</a:t>
            </a:r>
            <a:r>
              <a:rPr lang="en-GB" sz="1000" dirty="0"/>
              <a:t> (2025) ‘Erik Erikson stages of psychosocial development’. Image Source: </a:t>
            </a:r>
            <a:r>
              <a:rPr lang="en-GB" sz="1000" u="sng" dirty="0">
                <a:hlinkClick r:id="rId4"/>
              </a:rPr>
              <a:t>https://www.verywellmind.com/erik-eriksons-stages-of-psychosocial-development-2795740</a:t>
            </a:r>
            <a:r>
              <a:rPr lang="en-GB" sz="1000" dirty="0"/>
              <a:t> (Accessed: 12 November 2025). Vogel-</a:t>
            </a:r>
            <a:r>
              <a:rPr lang="en-GB" sz="1000" dirty="0" err="1"/>
              <a:t>Scibilia,S.E.,et</a:t>
            </a:r>
            <a:r>
              <a:rPr lang="en-GB" sz="1000" dirty="0"/>
              <a:t> al. (2018) The Recovery process utilizing Erikson’s Stages of human development. Community Mental Health Journal 45(6), 405-414.  Orenstein, G.A. and Lewis, L. (2020) ‘Erikson’s stages of psychosocial development’. </a:t>
            </a:r>
            <a:r>
              <a:rPr lang="en-GB" sz="1000" dirty="0" err="1"/>
              <a:t>Availabe</a:t>
            </a:r>
            <a:r>
              <a:rPr lang="en-GB" sz="1000" dirty="0"/>
              <a:t> at: </a:t>
            </a:r>
            <a:r>
              <a:rPr lang="en-GB" sz="1000" b="1" u="sng" dirty="0">
                <a:hlinkClick r:id="rId5"/>
              </a:rPr>
              <a:t>https://www.ncbi.nlm.nih.gov/books/NBK556096/</a:t>
            </a:r>
            <a:r>
              <a:rPr lang="en-GB" sz="1000" dirty="0"/>
              <a:t> (Accessed: 08 November 2025).</a:t>
            </a:r>
          </a:p>
          <a:p>
            <a:endParaRPr lang="en-GB" sz="1400" dirty="0"/>
          </a:p>
          <a:p>
            <a:endParaRPr lang="en-GB" sz="1400" dirty="0"/>
          </a:p>
        </p:txBody>
      </p:sp>
      <p:graphicFrame>
        <p:nvGraphicFramePr>
          <p:cNvPr id="9" name="Text Placeholder 3">
            <a:extLst>
              <a:ext uri="{FF2B5EF4-FFF2-40B4-BE49-F238E27FC236}">
                <a16:creationId xmlns:a16="http://schemas.microsoft.com/office/drawing/2014/main" id="{12579792-B01E-4A42-FF7A-2ADA11D9F783}"/>
              </a:ext>
            </a:extLst>
          </p:cNvPr>
          <p:cNvGraphicFramePr/>
          <p:nvPr>
            <p:extLst>
              <p:ext uri="{D42A27DB-BD31-4B8C-83A1-F6EECF244321}">
                <p14:modId xmlns:p14="http://schemas.microsoft.com/office/powerpoint/2010/main" val="62796845"/>
              </p:ext>
            </p:extLst>
          </p:nvPr>
        </p:nvGraphicFramePr>
        <p:xfrm>
          <a:off x="282307" y="2592486"/>
          <a:ext cx="6110401" cy="336426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TextBox 7">
            <a:extLst>
              <a:ext uri="{FF2B5EF4-FFF2-40B4-BE49-F238E27FC236}">
                <a16:creationId xmlns:a16="http://schemas.microsoft.com/office/drawing/2014/main" id="{D0B60735-A6E0-D0C5-2987-55CF1DBA2CD9}"/>
              </a:ext>
            </a:extLst>
          </p:cNvPr>
          <p:cNvSpPr txBox="1"/>
          <p:nvPr/>
        </p:nvSpPr>
        <p:spPr>
          <a:xfrm>
            <a:off x="6514088" y="5373112"/>
            <a:ext cx="5334914" cy="369332"/>
          </a:xfrm>
          <a:prstGeom prst="rect">
            <a:avLst/>
          </a:prstGeom>
          <a:solidFill>
            <a:schemeClr val="accent1"/>
          </a:solidFill>
        </p:spPr>
        <p:txBody>
          <a:bodyPr wrap="square" rtlCol="0">
            <a:spAutoFit/>
          </a:bodyPr>
          <a:lstStyle/>
          <a:p>
            <a:endParaRPr lang="en-GB" dirty="0"/>
          </a:p>
        </p:txBody>
      </p:sp>
    </p:spTree>
    <p:extLst>
      <p:ext uri="{BB962C8B-B14F-4D97-AF65-F5344CB8AC3E}">
        <p14:creationId xmlns:p14="http://schemas.microsoft.com/office/powerpoint/2010/main" val="3112373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556</TotalTime>
  <Words>383</Words>
  <Application>Microsoft Macintosh PowerPoint</Application>
  <PresentationFormat>Widescreen</PresentationFormat>
  <Paragraphs>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ERIK ERIKSON (THEORY) Erik Erikson introduced a revolutionary lifespan model of development in the 1950,expanding beyond Freud’s psychosexual theory to emphasize how social relationships shape our sense of self throughout life. His theory posits eight sequential stages of individual development, and each stage presents a central conflict of psychosocial crisis that must be resolved for healthy personality growth. His study stated that resolved conflicts lead to psychological strength and good well-being, while unresolved conflicts affect future development and overall well-being.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Ibrahim Adelodun Saliu</dc:creator>
  <cp:lastModifiedBy>Olabisi Obadare (1904923)</cp:lastModifiedBy>
  <cp:revision>7</cp:revision>
  <dcterms:created xsi:type="dcterms:W3CDTF">2025-11-12T17:27:45Z</dcterms:created>
  <dcterms:modified xsi:type="dcterms:W3CDTF">2025-11-13T14:47:41Z</dcterms:modified>
</cp:coreProperties>
</file>