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0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CCD94A-AD5A-40C9-AA11-5F1574A04AF5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C43C70-243D-40D4-8424-52A075AF6956}">
      <dgm:prSet phldrT="[Text]"/>
      <dgm:spPr/>
      <dgm:t>
        <a:bodyPr/>
        <a:lstStyle/>
        <a:p>
          <a:r>
            <a:rPr lang="en-US" dirty="0"/>
            <a:t>Systematic Literature Review</a:t>
          </a:r>
        </a:p>
      </dgm:t>
    </dgm:pt>
    <dgm:pt modelId="{E44C554F-C9F7-411E-8B6E-C9225A9C0B2D}" type="parTrans" cxnId="{6EC50771-0CC3-443B-90B5-1E8300C06040}">
      <dgm:prSet/>
      <dgm:spPr/>
      <dgm:t>
        <a:bodyPr/>
        <a:lstStyle/>
        <a:p>
          <a:endParaRPr lang="en-US"/>
        </a:p>
      </dgm:t>
    </dgm:pt>
    <dgm:pt modelId="{82289B35-3B22-4E23-B4E0-10ED5B535A0E}" type="sibTrans" cxnId="{6EC50771-0CC3-443B-90B5-1E8300C06040}">
      <dgm:prSet/>
      <dgm:spPr/>
      <dgm:t>
        <a:bodyPr/>
        <a:lstStyle/>
        <a:p>
          <a:endParaRPr lang="en-US"/>
        </a:p>
      </dgm:t>
    </dgm:pt>
    <dgm:pt modelId="{6181AB73-6715-407E-B334-2F2B9D5816BF}">
      <dgm:prSet phldrT="[Text]"/>
      <dgm:spPr/>
      <dgm:t>
        <a:bodyPr/>
        <a:lstStyle/>
        <a:p>
          <a:r>
            <a:rPr lang="en-US" dirty="0"/>
            <a:t>Pre-Established Criteria</a:t>
          </a:r>
        </a:p>
      </dgm:t>
    </dgm:pt>
    <dgm:pt modelId="{8A33AEB4-98E5-4911-ADD7-A77F30E2FC73}" type="parTrans" cxnId="{BC491C15-E649-4FC9-9DF5-9A53622A1C98}">
      <dgm:prSet/>
      <dgm:spPr/>
      <dgm:t>
        <a:bodyPr/>
        <a:lstStyle/>
        <a:p>
          <a:endParaRPr lang="en-US"/>
        </a:p>
      </dgm:t>
    </dgm:pt>
    <dgm:pt modelId="{1F657E10-1B8E-4478-9D9A-FA68D4F8D0ED}" type="sibTrans" cxnId="{BC491C15-E649-4FC9-9DF5-9A53622A1C98}">
      <dgm:prSet/>
      <dgm:spPr/>
      <dgm:t>
        <a:bodyPr/>
        <a:lstStyle/>
        <a:p>
          <a:endParaRPr lang="en-US"/>
        </a:p>
      </dgm:t>
    </dgm:pt>
    <dgm:pt modelId="{37DC8EF2-6CF3-4807-8621-865200594508}">
      <dgm:prSet phldrT="[Text]"/>
      <dgm:spPr/>
      <dgm:t>
        <a:bodyPr/>
        <a:lstStyle/>
        <a:p>
          <a:r>
            <a:rPr lang="en-US" dirty="0"/>
            <a:t>Search Engines and Data Bases</a:t>
          </a:r>
        </a:p>
      </dgm:t>
    </dgm:pt>
    <dgm:pt modelId="{D669C4A9-8B48-48CF-8DEA-0807C7BB7926}" type="parTrans" cxnId="{7090A811-C637-4FE3-B54B-466CD188BC95}">
      <dgm:prSet/>
      <dgm:spPr/>
      <dgm:t>
        <a:bodyPr/>
        <a:lstStyle/>
        <a:p>
          <a:endParaRPr lang="en-US"/>
        </a:p>
      </dgm:t>
    </dgm:pt>
    <dgm:pt modelId="{41C4B70F-8911-4E92-8FEE-7D41DAC19A41}" type="sibTrans" cxnId="{7090A811-C637-4FE3-B54B-466CD188BC95}">
      <dgm:prSet/>
      <dgm:spPr/>
      <dgm:t>
        <a:bodyPr/>
        <a:lstStyle/>
        <a:p>
          <a:endParaRPr lang="en-US"/>
        </a:p>
      </dgm:t>
    </dgm:pt>
    <dgm:pt modelId="{46CCF37D-5B07-4364-80E8-DC9A99EE68DF}">
      <dgm:prSet phldrT="[Text]"/>
      <dgm:spPr/>
      <dgm:t>
        <a:bodyPr/>
        <a:lstStyle/>
        <a:p>
          <a:r>
            <a:rPr lang="en-US" dirty="0"/>
            <a:t>PICO (Problem, Intervention, Comparison, Outcome)</a:t>
          </a:r>
        </a:p>
      </dgm:t>
    </dgm:pt>
    <dgm:pt modelId="{1D9FD54C-544F-49BD-90E2-D0CEA3C4957A}" type="parTrans" cxnId="{4503AE4E-213C-4481-81FB-84B9B8B863C7}">
      <dgm:prSet/>
      <dgm:spPr/>
      <dgm:t>
        <a:bodyPr/>
        <a:lstStyle/>
        <a:p>
          <a:endParaRPr lang="en-US"/>
        </a:p>
      </dgm:t>
    </dgm:pt>
    <dgm:pt modelId="{67360845-BD32-4AFD-B0DB-EAFFCE01F3B9}" type="sibTrans" cxnId="{4503AE4E-213C-4481-81FB-84B9B8B863C7}">
      <dgm:prSet/>
      <dgm:spPr/>
      <dgm:t>
        <a:bodyPr/>
        <a:lstStyle/>
        <a:p>
          <a:endParaRPr lang="en-US"/>
        </a:p>
      </dgm:t>
    </dgm:pt>
    <dgm:pt modelId="{8D9DC51E-3042-4801-B27B-770525FE31E1}">
      <dgm:prSet phldrT="[Text]"/>
      <dgm:spPr/>
      <dgm:t>
        <a:bodyPr/>
        <a:lstStyle/>
        <a:p>
          <a:r>
            <a:rPr lang="en-US" dirty="0"/>
            <a:t>Quantitative researches</a:t>
          </a:r>
        </a:p>
      </dgm:t>
    </dgm:pt>
    <dgm:pt modelId="{B36CBFF4-1CA2-4B30-A2C9-DA92EECB0C8F}" type="parTrans" cxnId="{0870E68A-4572-4226-885B-8D0D3FD84665}">
      <dgm:prSet/>
      <dgm:spPr/>
      <dgm:t>
        <a:bodyPr/>
        <a:lstStyle/>
        <a:p>
          <a:endParaRPr lang="en-US"/>
        </a:p>
      </dgm:t>
    </dgm:pt>
    <dgm:pt modelId="{EA6DE0FB-CECD-4BB2-A288-7751FF5AE043}" type="sibTrans" cxnId="{0870E68A-4572-4226-885B-8D0D3FD84665}">
      <dgm:prSet/>
      <dgm:spPr/>
      <dgm:t>
        <a:bodyPr/>
        <a:lstStyle/>
        <a:p>
          <a:endParaRPr lang="en-US"/>
        </a:p>
      </dgm:t>
    </dgm:pt>
    <dgm:pt modelId="{35FB2938-7F37-4E84-A6B0-79E67FA95036}">
      <dgm:prSet phldrT="[Text]"/>
      <dgm:spPr/>
      <dgm:t>
        <a:bodyPr/>
        <a:lstStyle/>
        <a:p>
          <a:r>
            <a:rPr lang="en-US" dirty="0"/>
            <a:t>Evidence-based studies</a:t>
          </a:r>
        </a:p>
      </dgm:t>
    </dgm:pt>
    <dgm:pt modelId="{7D023D2D-16C6-42EB-B0FB-36FBC7E439A6}" type="parTrans" cxnId="{5D7DF177-2815-4265-922D-26CB26D8170C}">
      <dgm:prSet/>
      <dgm:spPr/>
      <dgm:t>
        <a:bodyPr/>
        <a:lstStyle/>
        <a:p>
          <a:endParaRPr lang="en-US"/>
        </a:p>
      </dgm:t>
    </dgm:pt>
    <dgm:pt modelId="{F19A10A5-6405-4CAF-B7ED-4E271DED492B}" type="sibTrans" cxnId="{5D7DF177-2815-4265-922D-26CB26D8170C}">
      <dgm:prSet/>
      <dgm:spPr/>
      <dgm:t>
        <a:bodyPr/>
        <a:lstStyle/>
        <a:p>
          <a:endParaRPr lang="en-US"/>
        </a:p>
      </dgm:t>
    </dgm:pt>
    <dgm:pt modelId="{C2E0B665-3BB1-4383-83EF-258245AB2E24}">
      <dgm:prSet phldrT="[Text]"/>
      <dgm:spPr/>
      <dgm:t>
        <a:bodyPr/>
        <a:lstStyle/>
        <a:p>
          <a:r>
            <a:rPr lang="en-US" dirty="0"/>
            <a:t>PEO (Problem, Exposure, Outcome)</a:t>
          </a:r>
        </a:p>
      </dgm:t>
    </dgm:pt>
    <dgm:pt modelId="{D13DA327-494A-498D-BE62-39B7A877FABF}" type="parTrans" cxnId="{6450BE53-B6AD-4317-9A83-4A63033F40A1}">
      <dgm:prSet/>
      <dgm:spPr/>
      <dgm:t>
        <a:bodyPr/>
        <a:lstStyle/>
        <a:p>
          <a:endParaRPr lang="en-US"/>
        </a:p>
      </dgm:t>
    </dgm:pt>
    <dgm:pt modelId="{56057124-3DFC-4D8B-85C5-96A5FC3182FA}" type="sibTrans" cxnId="{6450BE53-B6AD-4317-9A83-4A63033F40A1}">
      <dgm:prSet/>
      <dgm:spPr/>
      <dgm:t>
        <a:bodyPr/>
        <a:lstStyle/>
        <a:p>
          <a:endParaRPr lang="en-US"/>
        </a:p>
      </dgm:t>
    </dgm:pt>
    <dgm:pt modelId="{372273D8-4087-47A3-AD35-DA07B03C1D60}">
      <dgm:prSet phldrT="[Text]"/>
      <dgm:spPr/>
      <dgm:t>
        <a:bodyPr/>
        <a:lstStyle/>
        <a:p>
          <a:r>
            <a:rPr lang="en-US" dirty="0"/>
            <a:t>Qualitative researchers</a:t>
          </a:r>
        </a:p>
      </dgm:t>
    </dgm:pt>
    <dgm:pt modelId="{F3984D47-612E-468E-A34B-2C850D99CEF8}" type="parTrans" cxnId="{302C30F2-C068-4428-898D-DB30633BD1C7}">
      <dgm:prSet/>
      <dgm:spPr/>
      <dgm:t>
        <a:bodyPr/>
        <a:lstStyle/>
        <a:p>
          <a:endParaRPr lang="en-US"/>
        </a:p>
      </dgm:t>
    </dgm:pt>
    <dgm:pt modelId="{66815298-FA26-46B4-A4D1-183D23A1DFA5}" type="sibTrans" cxnId="{302C30F2-C068-4428-898D-DB30633BD1C7}">
      <dgm:prSet/>
      <dgm:spPr/>
      <dgm:t>
        <a:bodyPr/>
        <a:lstStyle/>
        <a:p>
          <a:endParaRPr lang="en-US"/>
        </a:p>
      </dgm:t>
    </dgm:pt>
    <dgm:pt modelId="{A845402A-AAD7-4313-80E7-2B3DC825F421}">
      <dgm:prSet phldrT="[Text]"/>
      <dgm:spPr/>
      <dgm:t>
        <a:bodyPr/>
        <a:lstStyle/>
        <a:p>
          <a:r>
            <a:rPr lang="en-US" dirty="0"/>
            <a:t>Evidence-based studies</a:t>
          </a:r>
        </a:p>
      </dgm:t>
    </dgm:pt>
    <dgm:pt modelId="{E9DE076E-22AB-43D2-96C4-5DBF500DE1ED}" type="parTrans" cxnId="{2209EE92-3AB8-4CBF-8D9D-DBC1D0227B0A}">
      <dgm:prSet/>
      <dgm:spPr/>
      <dgm:t>
        <a:bodyPr/>
        <a:lstStyle/>
        <a:p>
          <a:endParaRPr lang="en-US"/>
        </a:p>
      </dgm:t>
    </dgm:pt>
    <dgm:pt modelId="{158D437E-414D-40DB-98AF-AEAD9A49917C}" type="sibTrans" cxnId="{2209EE92-3AB8-4CBF-8D9D-DBC1D0227B0A}">
      <dgm:prSet/>
      <dgm:spPr/>
      <dgm:t>
        <a:bodyPr/>
        <a:lstStyle/>
        <a:p>
          <a:endParaRPr lang="en-US"/>
        </a:p>
      </dgm:t>
    </dgm:pt>
    <dgm:pt modelId="{9BB0F572-3579-44DE-A307-E7D74839F316}" type="pres">
      <dgm:prSet presAssocID="{10CCD94A-AD5A-40C9-AA11-5F1574A04AF5}" presName="Name0" presStyleCnt="0">
        <dgm:presLayoutVars>
          <dgm:dir/>
          <dgm:animLvl val="lvl"/>
          <dgm:resizeHandles val="exact"/>
        </dgm:presLayoutVars>
      </dgm:prSet>
      <dgm:spPr/>
    </dgm:pt>
    <dgm:pt modelId="{880B3D9C-26C8-4F8F-B9AF-ADA1EFAFD687}" type="pres">
      <dgm:prSet presAssocID="{C2E0B665-3BB1-4383-83EF-258245AB2E24}" presName="boxAndChildren" presStyleCnt="0"/>
      <dgm:spPr/>
    </dgm:pt>
    <dgm:pt modelId="{6C118E92-8712-4E89-9EB7-4A49A04A69A5}" type="pres">
      <dgm:prSet presAssocID="{C2E0B665-3BB1-4383-83EF-258245AB2E24}" presName="parentTextBox" presStyleLbl="node1" presStyleIdx="0" presStyleCnt="3"/>
      <dgm:spPr/>
    </dgm:pt>
    <dgm:pt modelId="{D1F3629C-8C8A-4D55-91B8-28D5373C4159}" type="pres">
      <dgm:prSet presAssocID="{C2E0B665-3BB1-4383-83EF-258245AB2E24}" presName="entireBox" presStyleLbl="node1" presStyleIdx="0" presStyleCnt="3"/>
      <dgm:spPr/>
    </dgm:pt>
    <dgm:pt modelId="{377472CC-94D0-454B-AF13-51AC07D8383C}" type="pres">
      <dgm:prSet presAssocID="{C2E0B665-3BB1-4383-83EF-258245AB2E24}" presName="descendantBox" presStyleCnt="0"/>
      <dgm:spPr/>
    </dgm:pt>
    <dgm:pt modelId="{90D59F3F-84CE-4F4D-B3CA-C3E06FBD3904}" type="pres">
      <dgm:prSet presAssocID="{372273D8-4087-47A3-AD35-DA07B03C1D60}" presName="childTextBox" presStyleLbl="fgAccFollowNode1" presStyleIdx="0" presStyleCnt="6">
        <dgm:presLayoutVars>
          <dgm:bulletEnabled val="1"/>
        </dgm:presLayoutVars>
      </dgm:prSet>
      <dgm:spPr/>
    </dgm:pt>
    <dgm:pt modelId="{DEE99934-B412-45E6-9889-A42D66C841F3}" type="pres">
      <dgm:prSet presAssocID="{A845402A-AAD7-4313-80E7-2B3DC825F421}" presName="childTextBox" presStyleLbl="fgAccFollowNode1" presStyleIdx="1" presStyleCnt="6">
        <dgm:presLayoutVars>
          <dgm:bulletEnabled val="1"/>
        </dgm:presLayoutVars>
      </dgm:prSet>
      <dgm:spPr/>
    </dgm:pt>
    <dgm:pt modelId="{327C9ECE-89AE-43BA-BFB0-988975F0FFC5}" type="pres">
      <dgm:prSet presAssocID="{67360845-BD32-4AFD-B0DB-EAFFCE01F3B9}" presName="sp" presStyleCnt="0"/>
      <dgm:spPr/>
    </dgm:pt>
    <dgm:pt modelId="{31D8BA18-C609-4D82-923A-70A35C0444E4}" type="pres">
      <dgm:prSet presAssocID="{46CCF37D-5B07-4364-80E8-DC9A99EE68DF}" presName="arrowAndChildren" presStyleCnt="0"/>
      <dgm:spPr/>
    </dgm:pt>
    <dgm:pt modelId="{F3DAA6DA-68BF-49EA-B93D-30102CCD5897}" type="pres">
      <dgm:prSet presAssocID="{46CCF37D-5B07-4364-80E8-DC9A99EE68DF}" presName="parentTextArrow" presStyleLbl="node1" presStyleIdx="0" presStyleCnt="3"/>
      <dgm:spPr/>
    </dgm:pt>
    <dgm:pt modelId="{2F2624DF-BF69-421B-A517-35CB0FF7C9D8}" type="pres">
      <dgm:prSet presAssocID="{46CCF37D-5B07-4364-80E8-DC9A99EE68DF}" presName="arrow" presStyleLbl="node1" presStyleIdx="1" presStyleCnt="3"/>
      <dgm:spPr/>
    </dgm:pt>
    <dgm:pt modelId="{CE4093C3-AF43-4A1B-9BBF-C27D340057B4}" type="pres">
      <dgm:prSet presAssocID="{46CCF37D-5B07-4364-80E8-DC9A99EE68DF}" presName="descendantArrow" presStyleCnt="0"/>
      <dgm:spPr/>
    </dgm:pt>
    <dgm:pt modelId="{10C3C474-959B-4407-A275-86254DB79370}" type="pres">
      <dgm:prSet presAssocID="{8D9DC51E-3042-4801-B27B-770525FE31E1}" presName="childTextArrow" presStyleLbl="fgAccFollowNode1" presStyleIdx="2" presStyleCnt="6">
        <dgm:presLayoutVars>
          <dgm:bulletEnabled val="1"/>
        </dgm:presLayoutVars>
      </dgm:prSet>
      <dgm:spPr/>
    </dgm:pt>
    <dgm:pt modelId="{07916C73-89AC-41F2-9CD4-36EF56E6187B}" type="pres">
      <dgm:prSet presAssocID="{35FB2938-7F37-4E84-A6B0-79E67FA95036}" presName="childTextArrow" presStyleLbl="fgAccFollowNode1" presStyleIdx="3" presStyleCnt="6">
        <dgm:presLayoutVars>
          <dgm:bulletEnabled val="1"/>
        </dgm:presLayoutVars>
      </dgm:prSet>
      <dgm:spPr/>
    </dgm:pt>
    <dgm:pt modelId="{593610D9-7348-4EF0-B234-FE64F2FE12A6}" type="pres">
      <dgm:prSet presAssocID="{82289B35-3B22-4E23-B4E0-10ED5B535A0E}" presName="sp" presStyleCnt="0"/>
      <dgm:spPr/>
    </dgm:pt>
    <dgm:pt modelId="{AB8BE8F3-431C-4164-876D-ED401F4AE879}" type="pres">
      <dgm:prSet presAssocID="{25C43C70-243D-40D4-8424-52A075AF6956}" presName="arrowAndChildren" presStyleCnt="0"/>
      <dgm:spPr/>
    </dgm:pt>
    <dgm:pt modelId="{1E12EFB1-306D-4CE2-8571-E17D10788C59}" type="pres">
      <dgm:prSet presAssocID="{25C43C70-243D-40D4-8424-52A075AF6956}" presName="parentTextArrow" presStyleLbl="node1" presStyleIdx="1" presStyleCnt="3"/>
      <dgm:spPr/>
    </dgm:pt>
    <dgm:pt modelId="{7CD55471-386C-48E5-BB7B-EB291CB615E2}" type="pres">
      <dgm:prSet presAssocID="{25C43C70-243D-40D4-8424-52A075AF6956}" presName="arrow" presStyleLbl="node1" presStyleIdx="2" presStyleCnt="3"/>
      <dgm:spPr/>
    </dgm:pt>
    <dgm:pt modelId="{690A2B0F-AEFD-4DCF-A610-7FE02E2F4B9D}" type="pres">
      <dgm:prSet presAssocID="{25C43C70-243D-40D4-8424-52A075AF6956}" presName="descendantArrow" presStyleCnt="0"/>
      <dgm:spPr/>
    </dgm:pt>
    <dgm:pt modelId="{13F016B0-D7E0-4FFC-BB29-803C9F415EE1}" type="pres">
      <dgm:prSet presAssocID="{6181AB73-6715-407E-B334-2F2B9D5816BF}" presName="childTextArrow" presStyleLbl="fgAccFollowNode1" presStyleIdx="4" presStyleCnt="6">
        <dgm:presLayoutVars>
          <dgm:bulletEnabled val="1"/>
        </dgm:presLayoutVars>
      </dgm:prSet>
      <dgm:spPr/>
    </dgm:pt>
    <dgm:pt modelId="{654FBC7E-4B61-4BDA-9CE1-AC898F79EDF5}" type="pres">
      <dgm:prSet presAssocID="{37DC8EF2-6CF3-4807-8621-865200594508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56E92F07-D133-403A-AEB5-289A5C2C8DCF}" type="presOf" srcId="{372273D8-4087-47A3-AD35-DA07B03C1D60}" destId="{90D59F3F-84CE-4F4D-B3CA-C3E06FBD3904}" srcOrd="0" destOrd="0" presId="urn:microsoft.com/office/officeart/2005/8/layout/process4"/>
    <dgm:cxn modelId="{7090A811-C637-4FE3-B54B-466CD188BC95}" srcId="{25C43C70-243D-40D4-8424-52A075AF6956}" destId="{37DC8EF2-6CF3-4807-8621-865200594508}" srcOrd="1" destOrd="0" parTransId="{D669C4A9-8B48-48CF-8DEA-0807C7BB7926}" sibTransId="{41C4B70F-8911-4E92-8FEE-7D41DAC19A41}"/>
    <dgm:cxn modelId="{BC491C15-E649-4FC9-9DF5-9A53622A1C98}" srcId="{25C43C70-243D-40D4-8424-52A075AF6956}" destId="{6181AB73-6715-407E-B334-2F2B9D5816BF}" srcOrd="0" destOrd="0" parTransId="{8A33AEB4-98E5-4911-ADD7-A77F30E2FC73}" sibTransId="{1F657E10-1B8E-4478-9D9A-FA68D4F8D0ED}"/>
    <dgm:cxn modelId="{8B6CDA2A-9FEF-4E87-9369-4834DB2242D8}" type="presOf" srcId="{46CCF37D-5B07-4364-80E8-DC9A99EE68DF}" destId="{F3DAA6DA-68BF-49EA-B93D-30102CCD5897}" srcOrd="0" destOrd="0" presId="urn:microsoft.com/office/officeart/2005/8/layout/process4"/>
    <dgm:cxn modelId="{F4019B48-F9A3-440D-B91E-AFA46148750A}" type="presOf" srcId="{25C43C70-243D-40D4-8424-52A075AF6956}" destId="{1E12EFB1-306D-4CE2-8571-E17D10788C59}" srcOrd="0" destOrd="0" presId="urn:microsoft.com/office/officeart/2005/8/layout/process4"/>
    <dgm:cxn modelId="{4503AE4E-213C-4481-81FB-84B9B8B863C7}" srcId="{10CCD94A-AD5A-40C9-AA11-5F1574A04AF5}" destId="{46CCF37D-5B07-4364-80E8-DC9A99EE68DF}" srcOrd="1" destOrd="0" parTransId="{1D9FD54C-544F-49BD-90E2-D0CEA3C4957A}" sibTransId="{67360845-BD32-4AFD-B0DB-EAFFCE01F3B9}"/>
    <dgm:cxn modelId="{6EC50771-0CC3-443B-90B5-1E8300C06040}" srcId="{10CCD94A-AD5A-40C9-AA11-5F1574A04AF5}" destId="{25C43C70-243D-40D4-8424-52A075AF6956}" srcOrd="0" destOrd="0" parTransId="{E44C554F-C9F7-411E-8B6E-C9225A9C0B2D}" sibTransId="{82289B35-3B22-4E23-B4E0-10ED5B535A0E}"/>
    <dgm:cxn modelId="{822C3452-A6C7-48C6-BB02-92B1E0037E6E}" type="presOf" srcId="{25C43C70-243D-40D4-8424-52A075AF6956}" destId="{7CD55471-386C-48E5-BB7B-EB291CB615E2}" srcOrd="1" destOrd="0" presId="urn:microsoft.com/office/officeart/2005/8/layout/process4"/>
    <dgm:cxn modelId="{6450BE53-B6AD-4317-9A83-4A63033F40A1}" srcId="{10CCD94A-AD5A-40C9-AA11-5F1574A04AF5}" destId="{C2E0B665-3BB1-4383-83EF-258245AB2E24}" srcOrd="2" destOrd="0" parTransId="{D13DA327-494A-498D-BE62-39B7A877FABF}" sibTransId="{56057124-3DFC-4D8B-85C5-96A5FC3182FA}"/>
    <dgm:cxn modelId="{F732C776-F0C1-4489-AB05-5695A4D13C29}" type="presOf" srcId="{A845402A-AAD7-4313-80E7-2B3DC825F421}" destId="{DEE99934-B412-45E6-9889-A42D66C841F3}" srcOrd="0" destOrd="0" presId="urn:microsoft.com/office/officeart/2005/8/layout/process4"/>
    <dgm:cxn modelId="{5D7DF177-2815-4265-922D-26CB26D8170C}" srcId="{46CCF37D-5B07-4364-80E8-DC9A99EE68DF}" destId="{35FB2938-7F37-4E84-A6B0-79E67FA95036}" srcOrd="1" destOrd="0" parTransId="{7D023D2D-16C6-42EB-B0FB-36FBC7E439A6}" sibTransId="{F19A10A5-6405-4CAF-B7ED-4E271DED492B}"/>
    <dgm:cxn modelId="{AA23FD81-0B0E-4FD7-8EA3-4CF3394257C5}" type="presOf" srcId="{8D9DC51E-3042-4801-B27B-770525FE31E1}" destId="{10C3C474-959B-4407-A275-86254DB79370}" srcOrd="0" destOrd="0" presId="urn:microsoft.com/office/officeart/2005/8/layout/process4"/>
    <dgm:cxn modelId="{0870E68A-4572-4226-885B-8D0D3FD84665}" srcId="{46CCF37D-5B07-4364-80E8-DC9A99EE68DF}" destId="{8D9DC51E-3042-4801-B27B-770525FE31E1}" srcOrd="0" destOrd="0" parTransId="{B36CBFF4-1CA2-4B30-A2C9-DA92EECB0C8F}" sibTransId="{EA6DE0FB-CECD-4BB2-A288-7751FF5AE043}"/>
    <dgm:cxn modelId="{5849838C-31DC-4FB1-BAFC-B8700E308766}" type="presOf" srcId="{C2E0B665-3BB1-4383-83EF-258245AB2E24}" destId="{D1F3629C-8C8A-4D55-91B8-28D5373C4159}" srcOrd="1" destOrd="0" presId="urn:microsoft.com/office/officeart/2005/8/layout/process4"/>
    <dgm:cxn modelId="{2209EE92-3AB8-4CBF-8D9D-DBC1D0227B0A}" srcId="{C2E0B665-3BB1-4383-83EF-258245AB2E24}" destId="{A845402A-AAD7-4313-80E7-2B3DC825F421}" srcOrd="1" destOrd="0" parTransId="{E9DE076E-22AB-43D2-96C4-5DBF500DE1ED}" sibTransId="{158D437E-414D-40DB-98AF-AEAD9A49917C}"/>
    <dgm:cxn modelId="{085BAF93-3963-42E7-8658-F1E8A85BC11D}" type="presOf" srcId="{C2E0B665-3BB1-4383-83EF-258245AB2E24}" destId="{6C118E92-8712-4E89-9EB7-4A49A04A69A5}" srcOrd="0" destOrd="0" presId="urn:microsoft.com/office/officeart/2005/8/layout/process4"/>
    <dgm:cxn modelId="{2F8809A1-26D9-43D1-ABA5-E5562CF009EB}" type="presOf" srcId="{37DC8EF2-6CF3-4807-8621-865200594508}" destId="{654FBC7E-4B61-4BDA-9CE1-AC898F79EDF5}" srcOrd="0" destOrd="0" presId="urn:microsoft.com/office/officeart/2005/8/layout/process4"/>
    <dgm:cxn modelId="{0521C4A9-D239-4C96-8156-A712EFD12C92}" type="presOf" srcId="{10CCD94A-AD5A-40C9-AA11-5F1574A04AF5}" destId="{9BB0F572-3579-44DE-A307-E7D74839F316}" srcOrd="0" destOrd="0" presId="urn:microsoft.com/office/officeart/2005/8/layout/process4"/>
    <dgm:cxn modelId="{28EE3ABD-6E1D-42EF-8C4C-F3AF4837D783}" type="presOf" srcId="{46CCF37D-5B07-4364-80E8-DC9A99EE68DF}" destId="{2F2624DF-BF69-421B-A517-35CB0FF7C9D8}" srcOrd="1" destOrd="0" presId="urn:microsoft.com/office/officeart/2005/8/layout/process4"/>
    <dgm:cxn modelId="{C0CFF6ED-25C7-46A3-B00C-33D7FA05E91D}" type="presOf" srcId="{6181AB73-6715-407E-B334-2F2B9D5816BF}" destId="{13F016B0-D7E0-4FFC-BB29-803C9F415EE1}" srcOrd="0" destOrd="0" presId="urn:microsoft.com/office/officeart/2005/8/layout/process4"/>
    <dgm:cxn modelId="{9AFFA2EE-455D-4EDF-895D-D70F5FFA5318}" type="presOf" srcId="{35FB2938-7F37-4E84-A6B0-79E67FA95036}" destId="{07916C73-89AC-41F2-9CD4-36EF56E6187B}" srcOrd="0" destOrd="0" presId="urn:microsoft.com/office/officeart/2005/8/layout/process4"/>
    <dgm:cxn modelId="{302C30F2-C068-4428-898D-DB30633BD1C7}" srcId="{C2E0B665-3BB1-4383-83EF-258245AB2E24}" destId="{372273D8-4087-47A3-AD35-DA07B03C1D60}" srcOrd="0" destOrd="0" parTransId="{F3984D47-612E-468E-A34B-2C850D99CEF8}" sibTransId="{66815298-FA26-46B4-A4D1-183D23A1DFA5}"/>
    <dgm:cxn modelId="{EDFEBA0A-EBAD-4352-BF01-B67AE1EB4955}" type="presParOf" srcId="{9BB0F572-3579-44DE-A307-E7D74839F316}" destId="{880B3D9C-26C8-4F8F-B9AF-ADA1EFAFD687}" srcOrd="0" destOrd="0" presId="urn:microsoft.com/office/officeart/2005/8/layout/process4"/>
    <dgm:cxn modelId="{5732006E-03C1-4E37-A2A4-9937621A4EAC}" type="presParOf" srcId="{880B3D9C-26C8-4F8F-B9AF-ADA1EFAFD687}" destId="{6C118E92-8712-4E89-9EB7-4A49A04A69A5}" srcOrd="0" destOrd="0" presId="urn:microsoft.com/office/officeart/2005/8/layout/process4"/>
    <dgm:cxn modelId="{61321B1D-68A8-46CA-A6DD-0A9EFA51C59D}" type="presParOf" srcId="{880B3D9C-26C8-4F8F-B9AF-ADA1EFAFD687}" destId="{D1F3629C-8C8A-4D55-91B8-28D5373C4159}" srcOrd="1" destOrd="0" presId="urn:microsoft.com/office/officeart/2005/8/layout/process4"/>
    <dgm:cxn modelId="{151FF21E-503C-4B2C-B453-C6E9F2BD3138}" type="presParOf" srcId="{880B3D9C-26C8-4F8F-B9AF-ADA1EFAFD687}" destId="{377472CC-94D0-454B-AF13-51AC07D8383C}" srcOrd="2" destOrd="0" presId="urn:microsoft.com/office/officeart/2005/8/layout/process4"/>
    <dgm:cxn modelId="{D855897E-AF0B-451C-9797-72E5138AF2C6}" type="presParOf" srcId="{377472CC-94D0-454B-AF13-51AC07D8383C}" destId="{90D59F3F-84CE-4F4D-B3CA-C3E06FBD3904}" srcOrd="0" destOrd="0" presId="urn:microsoft.com/office/officeart/2005/8/layout/process4"/>
    <dgm:cxn modelId="{7E98D6A3-71BC-4BED-99F1-5C76BFC366D3}" type="presParOf" srcId="{377472CC-94D0-454B-AF13-51AC07D8383C}" destId="{DEE99934-B412-45E6-9889-A42D66C841F3}" srcOrd="1" destOrd="0" presId="urn:microsoft.com/office/officeart/2005/8/layout/process4"/>
    <dgm:cxn modelId="{ABE7AA69-F5E0-4C62-920B-1280A1179F73}" type="presParOf" srcId="{9BB0F572-3579-44DE-A307-E7D74839F316}" destId="{327C9ECE-89AE-43BA-BFB0-988975F0FFC5}" srcOrd="1" destOrd="0" presId="urn:microsoft.com/office/officeart/2005/8/layout/process4"/>
    <dgm:cxn modelId="{3FADDFE2-C330-4989-95C5-C9BB6A96F54E}" type="presParOf" srcId="{9BB0F572-3579-44DE-A307-E7D74839F316}" destId="{31D8BA18-C609-4D82-923A-70A35C0444E4}" srcOrd="2" destOrd="0" presId="urn:microsoft.com/office/officeart/2005/8/layout/process4"/>
    <dgm:cxn modelId="{EB2CCF09-8DA4-430B-9D3E-DB6A0A3CFD9D}" type="presParOf" srcId="{31D8BA18-C609-4D82-923A-70A35C0444E4}" destId="{F3DAA6DA-68BF-49EA-B93D-30102CCD5897}" srcOrd="0" destOrd="0" presId="urn:microsoft.com/office/officeart/2005/8/layout/process4"/>
    <dgm:cxn modelId="{5BF3876E-D468-4C4D-BF2A-11A739D091DF}" type="presParOf" srcId="{31D8BA18-C609-4D82-923A-70A35C0444E4}" destId="{2F2624DF-BF69-421B-A517-35CB0FF7C9D8}" srcOrd="1" destOrd="0" presId="urn:microsoft.com/office/officeart/2005/8/layout/process4"/>
    <dgm:cxn modelId="{F9563AD1-5945-4E3F-9260-0A871345936F}" type="presParOf" srcId="{31D8BA18-C609-4D82-923A-70A35C0444E4}" destId="{CE4093C3-AF43-4A1B-9BBF-C27D340057B4}" srcOrd="2" destOrd="0" presId="urn:microsoft.com/office/officeart/2005/8/layout/process4"/>
    <dgm:cxn modelId="{C4FE01F0-ECBE-44EB-AF90-D085A1CEDF81}" type="presParOf" srcId="{CE4093C3-AF43-4A1B-9BBF-C27D340057B4}" destId="{10C3C474-959B-4407-A275-86254DB79370}" srcOrd="0" destOrd="0" presId="urn:microsoft.com/office/officeart/2005/8/layout/process4"/>
    <dgm:cxn modelId="{7BAAD660-4BA3-4B0A-B418-CD7839E4DF44}" type="presParOf" srcId="{CE4093C3-AF43-4A1B-9BBF-C27D340057B4}" destId="{07916C73-89AC-41F2-9CD4-36EF56E6187B}" srcOrd="1" destOrd="0" presId="urn:microsoft.com/office/officeart/2005/8/layout/process4"/>
    <dgm:cxn modelId="{2F8E1DB5-4391-4450-A443-20982DB523E4}" type="presParOf" srcId="{9BB0F572-3579-44DE-A307-E7D74839F316}" destId="{593610D9-7348-4EF0-B234-FE64F2FE12A6}" srcOrd="3" destOrd="0" presId="urn:microsoft.com/office/officeart/2005/8/layout/process4"/>
    <dgm:cxn modelId="{0BE30684-5AE5-448F-B170-94CD86C8FDDC}" type="presParOf" srcId="{9BB0F572-3579-44DE-A307-E7D74839F316}" destId="{AB8BE8F3-431C-4164-876D-ED401F4AE879}" srcOrd="4" destOrd="0" presId="urn:microsoft.com/office/officeart/2005/8/layout/process4"/>
    <dgm:cxn modelId="{C142109D-BB2E-4D82-890B-A771230FAB0B}" type="presParOf" srcId="{AB8BE8F3-431C-4164-876D-ED401F4AE879}" destId="{1E12EFB1-306D-4CE2-8571-E17D10788C59}" srcOrd="0" destOrd="0" presId="urn:microsoft.com/office/officeart/2005/8/layout/process4"/>
    <dgm:cxn modelId="{CA500BE4-C77A-4AAE-B82A-C52F6C368103}" type="presParOf" srcId="{AB8BE8F3-431C-4164-876D-ED401F4AE879}" destId="{7CD55471-386C-48E5-BB7B-EB291CB615E2}" srcOrd="1" destOrd="0" presId="urn:microsoft.com/office/officeart/2005/8/layout/process4"/>
    <dgm:cxn modelId="{1A339488-0964-4790-82F9-CDC9C15666B5}" type="presParOf" srcId="{AB8BE8F3-431C-4164-876D-ED401F4AE879}" destId="{690A2B0F-AEFD-4DCF-A610-7FE02E2F4B9D}" srcOrd="2" destOrd="0" presId="urn:microsoft.com/office/officeart/2005/8/layout/process4"/>
    <dgm:cxn modelId="{74F881F6-6842-4E4F-B4D0-E8B9635EBA7F}" type="presParOf" srcId="{690A2B0F-AEFD-4DCF-A610-7FE02E2F4B9D}" destId="{13F016B0-D7E0-4FFC-BB29-803C9F415EE1}" srcOrd="0" destOrd="0" presId="urn:microsoft.com/office/officeart/2005/8/layout/process4"/>
    <dgm:cxn modelId="{F67C466D-0D0A-49DA-9D13-93D29588BB67}" type="presParOf" srcId="{690A2B0F-AEFD-4DCF-A610-7FE02E2F4B9D}" destId="{654FBC7E-4B61-4BDA-9CE1-AC898F79EDF5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0B3D8B-80EF-44D1-AFCF-B672B0D48E6D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1275B78-396C-4129-9BD5-666FA9499825}">
      <dgm:prSet phldrT="[Text]"/>
      <dgm:spPr/>
      <dgm:t>
        <a:bodyPr/>
        <a:lstStyle/>
        <a:p>
          <a:r>
            <a:rPr lang="en-US" dirty="0"/>
            <a:t>UK children’s health</a:t>
          </a:r>
        </a:p>
        <a:p>
          <a:r>
            <a:rPr lang="en-US" dirty="0"/>
            <a:t>UK children's health during a pandemic</a:t>
          </a:r>
        </a:p>
      </dgm:t>
    </dgm:pt>
    <dgm:pt modelId="{BDF59F71-3E99-495C-B39C-C0D9406556C3}" type="parTrans" cxnId="{A1F14BCC-2654-49AA-B5E2-F4FEC426E8CB}">
      <dgm:prSet/>
      <dgm:spPr/>
      <dgm:t>
        <a:bodyPr/>
        <a:lstStyle/>
        <a:p>
          <a:endParaRPr lang="en-US"/>
        </a:p>
      </dgm:t>
    </dgm:pt>
    <dgm:pt modelId="{D09420B5-7E64-478D-993D-AD1C66A0E864}" type="sibTrans" cxnId="{A1F14BCC-2654-49AA-B5E2-F4FEC426E8CB}">
      <dgm:prSet/>
      <dgm:spPr/>
      <dgm:t>
        <a:bodyPr/>
        <a:lstStyle/>
        <a:p>
          <a:r>
            <a:rPr lang="en-US" dirty="0"/>
            <a:t>Children, Mental health, UK social care,</a:t>
          </a:r>
        </a:p>
        <a:p>
          <a:r>
            <a:rPr lang="en-US" dirty="0"/>
            <a:t>children's mental health during COVID-19</a:t>
          </a:r>
        </a:p>
      </dgm:t>
    </dgm:pt>
    <dgm:pt modelId="{F6E18731-C359-4E06-92DF-3F13CD204362}">
      <dgm:prSet phldrT="[Text]"/>
      <dgm:spPr/>
      <dgm:t>
        <a:bodyPr/>
        <a:lstStyle/>
        <a:p>
          <a:r>
            <a:rPr lang="en-US" dirty="0"/>
            <a:t>Keywords</a:t>
          </a:r>
        </a:p>
      </dgm:t>
    </dgm:pt>
    <dgm:pt modelId="{40812929-69DC-4D83-B8E1-342CF817459D}" type="parTrans" cxnId="{5D792580-B0EB-4387-8BCA-2446394DCE15}">
      <dgm:prSet/>
      <dgm:spPr/>
      <dgm:t>
        <a:bodyPr/>
        <a:lstStyle/>
        <a:p>
          <a:endParaRPr lang="en-US"/>
        </a:p>
      </dgm:t>
    </dgm:pt>
    <dgm:pt modelId="{7A3A6A3A-7AC7-4921-8700-C0E6B663432D}" type="sibTrans" cxnId="{5D792580-B0EB-4387-8BCA-2446394DCE15}">
      <dgm:prSet/>
      <dgm:spPr/>
      <dgm:t>
        <a:bodyPr/>
        <a:lstStyle/>
        <a:p>
          <a:endParaRPr lang="en-US"/>
        </a:p>
      </dgm:t>
    </dgm:pt>
    <dgm:pt modelId="{FC283C2B-0AE5-4B1F-8FEB-149DEC42DC14}">
      <dgm:prSet phldrT="[Text]"/>
      <dgm:spPr/>
      <dgm:t>
        <a:bodyPr/>
        <a:lstStyle/>
        <a:p>
          <a:r>
            <a:rPr lang="en-US" dirty="0"/>
            <a:t>Quantitative</a:t>
          </a:r>
        </a:p>
        <a:p>
          <a:r>
            <a:rPr lang="en-US" dirty="0"/>
            <a:t>Qualitative</a:t>
          </a:r>
        </a:p>
        <a:p>
          <a:r>
            <a:rPr lang="en-US" dirty="0"/>
            <a:t>Experimental</a:t>
          </a:r>
        </a:p>
      </dgm:t>
    </dgm:pt>
    <dgm:pt modelId="{C706B35C-AF53-454A-B27A-347EA5F1B932}" type="parTrans" cxnId="{9AD2C1E7-0A07-4508-86E7-7A999ECF243E}">
      <dgm:prSet/>
      <dgm:spPr/>
      <dgm:t>
        <a:bodyPr/>
        <a:lstStyle/>
        <a:p>
          <a:endParaRPr lang="en-US"/>
        </a:p>
      </dgm:t>
    </dgm:pt>
    <dgm:pt modelId="{320714D3-D484-413C-8CBC-EF9314A10CFD}" type="sibTrans" cxnId="{9AD2C1E7-0A07-4508-86E7-7A999ECF243E}">
      <dgm:prSet/>
      <dgm:spPr/>
      <dgm:t>
        <a:bodyPr/>
        <a:lstStyle/>
        <a:p>
          <a:r>
            <a:rPr lang="en-US" dirty="0"/>
            <a:t>Observational</a:t>
          </a:r>
        </a:p>
        <a:p>
          <a:r>
            <a:rPr lang="en-US" dirty="0"/>
            <a:t>Literature Reviews</a:t>
          </a:r>
        </a:p>
        <a:p>
          <a:r>
            <a:rPr lang="en-US" dirty="0"/>
            <a:t>Focused Groups</a:t>
          </a:r>
        </a:p>
      </dgm:t>
    </dgm:pt>
    <dgm:pt modelId="{1D200AD6-72CC-449B-9A02-644658E8E146}">
      <dgm:prSet phldrT="[Text]"/>
      <dgm:spPr/>
      <dgm:t>
        <a:bodyPr/>
        <a:lstStyle/>
        <a:p>
          <a:r>
            <a:rPr lang="en-US" dirty="0"/>
            <a:t>Range of research studies</a:t>
          </a:r>
        </a:p>
      </dgm:t>
    </dgm:pt>
    <dgm:pt modelId="{92A5EDFD-3594-462C-A38E-45FE02CAE2FA}" type="parTrans" cxnId="{7FFE77DC-21DB-4D1F-AEAE-BE6CCEDF2C21}">
      <dgm:prSet/>
      <dgm:spPr/>
      <dgm:t>
        <a:bodyPr/>
        <a:lstStyle/>
        <a:p>
          <a:endParaRPr lang="en-US"/>
        </a:p>
      </dgm:t>
    </dgm:pt>
    <dgm:pt modelId="{B4AD91BB-18D8-4CBB-A66E-58E24A1DDF6D}" type="sibTrans" cxnId="{7FFE77DC-21DB-4D1F-AEAE-BE6CCEDF2C21}">
      <dgm:prSet/>
      <dgm:spPr/>
      <dgm:t>
        <a:bodyPr/>
        <a:lstStyle/>
        <a:p>
          <a:endParaRPr lang="en-US"/>
        </a:p>
      </dgm:t>
    </dgm:pt>
    <dgm:pt modelId="{05BE775D-9DE1-4A08-8DA9-F66E7328ABE0}">
      <dgm:prSet phldrT="[Text]"/>
      <dgm:spPr/>
      <dgm:t>
        <a:bodyPr/>
        <a:lstStyle/>
        <a:p>
          <a:r>
            <a:rPr lang="en-US" dirty="0"/>
            <a:t>0.25 seconds</a:t>
          </a:r>
        </a:p>
      </dgm:t>
    </dgm:pt>
    <dgm:pt modelId="{D0DAAD7E-42EE-4143-9A5C-B05517EF996B}" type="parTrans" cxnId="{039AA1B1-DC5C-439A-9200-F737861466E6}">
      <dgm:prSet/>
      <dgm:spPr/>
      <dgm:t>
        <a:bodyPr/>
        <a:lstStyle/>
        <a:p>
          <a:endParaRPr lang="en-US"/>
        </a:p>
      </dgm:t>
    </dgm:pt>
    <dgm:pt modelId="{9BA7E33D-248E-45EC-B7C9-C79D2478DFAC}" type="sibTrans" cxnId="{039AA1B1-DC5C-439A-9200-F737861466E6}">
      <dgm:prSet/>
      <dgm:spPr/>
      <dgm:t>
        <a:bodyPr/>
        <a:lstStyle/>
        <a:p>
          <a:r>
            <a:rPr lang="en-US" dirty="0"/>
            <a:t>19,700 studies</a:t>
          </a:r>
        </a:p>
      </dgm:t>
    </dgm:pt>
    <dgm:pt modelId="{BCA261B5-A0F6-4A06-8081-C532CA90ED42}">
      <dgm:prSet phldrT="[Text]"/>
      <dgm:spPr/>
      <dgm:t>
        <a:bodyPr/>
        <a:lstStyle/>
        <a:p>
          <a:r>
            <a:rPr lang="en-US" dirty="0"/>
            <a:t>Number of studies</a:t>
          </a:r>
        </a:p>
      </dgm:t>
    </dgm:pt>
    <dgm:pt modelId="{62695A46-AD1D-40F2-B28E-8557727EE920}" type="parTrans" cxnId="{91555BC8-DF92-4D7A-AB9B-3AF15E42AEB7}">
      <dgm:prSet/>
      <dgm:spPr/>
      <dgm:t>
        <a:bodyPr/>
        <a:lstStyle/>
        <a:p>
          <a:endParaRPr lang="en-US"/>
        </a:p>
      </dgm:t>
    </dgm:pt>
    <dgm:pt modelId="{5D028E05-84D5-471B-B4C4-5E0DE35CA5A2}" type="sibTrans" cxnId="{91555BC8-DF92-4D7A-AB9B-3AF15E42AEB7}">
      <dgm:prSet/>
      <dgm:spPr/>
      <dgm:t>
        <a:bodyPr/>
        <a:lstStyle/>
        <a:p>
          <a:endParaRPr lang="en-US"/>
        </a:p>
      </dgm:t>
    </dgm:pt>
    <dgm:pt modelId="{6CEE4DE0-4F6D-4A4B-9CCC-4AC3DB62A3B7}" type="pres">
      <dgm:prSet presAssocID="{A10B3D8B-80EF-44D1-AFCF-B672B0D48E6D}" presName="Name0" presStyleCnt="0">
        <dgm:presLayoutVars>
          <dgm:chMax/>
          <dgm:chPref/>
          <dgm:dir/>
          <dgm:animLvl val="lvl"/>
        </dgm:presLayoutVars>
      </dgm:prSet>
      <dgm:spPr/>
    </dgm:pt>
    <dgm:pt modelId="{7605E1BC-310C-415F-9706-3FCAF75D8D46}" type="pres">
      <dgm:prSet presAssocID="{91275B78-396C-4129-9BD5-666FA9499825}" presName="composite" presStyleCnt="0"/>
      <dgm:spPr/>
    </dgm:pt>
    <dgm:pt modelId="{3DEC0B8E-C4ED-4AEA-AD70-5C2A0286BF24}" type="pres">
      <dgm:prSet presAssocID="{91275B78-396C-4129-9BD5-666FA9499825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2C351E6F-2C58-4E7E-AD6A-AFE0B347F856}" type="pres">
      <dgm:prSet presAssocID="{91275B78-396C-4129-9BD5-666FA9499825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39357795-7867-4065-BF38-017EC1EF6D26}" type="pres">
      <dgm:prSet presAssocID="{91275B78-396C-4129-9BD5-666FA9499825}" presName="BalanceSpacing" presStyleCnt="0"/>
      <dgm:spPr/>
    </dgm:pt>
    <dgm:pt modelId="{A18B57E4-898D-4E47-9F2B-108078C91FF7}" type="pres">
      <dgm:prSet presAssocID="{91275B78-396C-4129-9BD5-666FA9499825}" presName="BalanceSpacing1" presStyleCnt="0"/>
      <dgm:spPr/>
    </dgm:pt>
    <dgm:pt modelId="{574FE6D9-A924-4154-A226-81C704C2623A}" type="pres">
      <dgm:prSet presAssocID="{D09420B5-7E64-478D-993D-AD1C66A0E864}" presName="Accent1Text" presStyleLbl="node1" presStyleIdx="1" presStyleCnt="6"/>
      <dgm:spPr/>
    </dgm:pt>
    <dgm:pt modelId="{9E99C80C-7EE7-4CC7-A584-813A4F7EF398}" type="pres">
      <dgm:prSet presAssocID="{D09420B5-7E64-478D-993D-AD1C66A0E864}" presName="spaceBetweenRectangles" presStyleCnt="0"/>
      <dgm:spPr/>
    </dgm:pt>
    <dgm:pt modelId="{15EC8B5D-5E74-4021-8DF5-347E30D0D670}" type="pres">
      <dgm:prSet presAssocID="{FC283C2B-0AE5-4B1F-8FEB-149DEC42DC14}" presName="composite" presStyleCnt="0"/>
      <dgm:spPr/>
    </dgm:pt>
    <dgm:pt modelId="{DE79AB17-270A-4959-8EB6-E70A995C9F93}" type="pres">
      <dgm:prSet presAssocID="{FC283C2B-0AE5-4B1F-8FEB-149DEC42DC14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3C9F6FBB-A3D9-4D5E-9357-65F255C0031D}" type="pres">
      <dgm:prSet presAssocID="{FC283C2B-0AE5-4B1F-8FEB-149DEC42DC14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6B69DF80-DC3B-4306-8105-74499AB9A704}" type="pres">
      <dgm:prSet presAssocID="{FC283C2B-0AE5-4B1F-8FEB-149DEC42DC14}" presName="BalanceSpacing" presStyleCnt="0"/>
      <dgm:spPr/>
    </dgm:pt>
    <dgm:pt modelId="{935237E4-A703-4DFE-B877-6A4FBAF5D32D}" type="pres">
      <dgm:prSet presAssocID="{FC283C2B-0AE5-4B1F-8FEB-149DEC42DC14}" presName="BalanceSpacing1" presStyleCnt="0"/>
      <dgm:spPr/>
    </dgm:pt>
    <dgm:pt modelId="{416DD7BA-D066-4479-B8A7-748C083BF6F1}" type="pres">
      <dgm:prSet presAssocID="{320714D3-D484-413C-8CBC-EF9314A10CFD}" presName="Accent1Text" presStyleLbl="node1" presStyleIdx="3" presStyleCnt="6"/>
      <dgm:spPr/>
    </dgm:pt>
    <dgm:pt modelId="{ABBE9435-F720-42F6-82D5-30A08B0916D8}" type="pres">
      <dgm:prSet presAssocID="{320714D3-D484-413C-8CBC-EF9314A10CFD}" presName="spaceBetweenRectangles" presStyleCnt="0"/>
      <dgm:spPr/>
    </dgm:pt>
    <dgm:pt modelId="{2425E6AE-6895-4C57-BE46-02EA1DE46942}" type="pres">
      <dgm:prSet presAssocID="{05BE775D-9DE1-4A08-8DA9-F66E7328ABE0}" presName="composite" presStyleCnt="0"/>
      <dgm:spPr/>
    </dgm:pt>
    <dgm:pt modelId="{F6EA0F22-ECA0-4FC9-8C31-E7B6D0921DE6}" type="pres">
      <dgm:prSet presAssocID="{05BE775D-9DE1-4A08-8DA9-F66E7328ABE0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3CB2B23A-E255-4CDD-8EC7-FDAC76C2FE9F}" type="pres">
      <dgm:prSet presAssocID="{05BE775D-9DE1-4A08-8DA9-F66E7328ABE0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D6A19765-6616-4565-9B01-E1A786C194DF}" type="pres">
      <dgm:prSet presAssocID="{05BE775D-9DE1-4A08-8DA9-F66E7328ABE0}" presName="BalanceSpacing" presStyleCnt="0"/>
      <dgm:spPr/>
    </dgm:pt>
    <dgm:pt modelId="{EF276BEA-2730-42C0-93E2-38337E6155A7}" type="pres">
      <dgm:prSet presAssocID="{05BE775D-9DE1-4A08-8DA9-F66E7328ABE0}" presName="BalanceSpacing1" presStyleCnt="0"/>
      <dgm:spPr/>
    </dgm:pt>
    <dgm:pt modelId="{8C83AFBA-01E1-4223-81EF-C12B640309C3}" type="pres">
      <dgm:prSet presAssocID="{9BA7E33D-248E-45EC-B7C9-C79D2478DFAC}" presName="Accent1Text" presStyleLbl="node1" presStyleIdx="5" presStyleCnt="6"/>
      <dgm:spPr/>
    </dgm:pt>
  </dgm:ptLst>
  <dgm:cxnLst>
    <dgm:cxn modelId="{3FDCB503-BF22-4C49-A6ED-0FBB5B7EB489}" type="presOf" srcId="{320714D3-D484-413C-8CBC-EF9314A10CFD}" destId="{416DD7BA-D066-4479-B8A7-748C083BF6F1}" srcOrd="0" destOrd="0" presId="urn:microsoft.com/office/officeart/2008/layout/AlternatingHexagons"/>
    <dgm:cxn modelId="{4639240E-F61F-4182-90E3-E3CB647875DC}" type="presOf" srcId="{1D200AD6-72CC-449B-9A02-644658E8E146}" destId="{3C9F6FBB-A3D9-4D5E-9357-65F255C0031D}" srcOrd="0" destOrd="0" presId="urn:microsoft.com/office/officeart/2008/layout/AlternatingHexagons"/>
    <dgm:cxn modelId="{08B46E1F-E44B-4AAB-99E8-F570E1E722DF}" type="presOf" srcId="{A10B3D8B-80EF-44D1-AFCF-B672B0D48E6D}" destId="{6CEE4DE0-4F6D-4A4B-9CCC-4AC3DB62A3B7}" srcOrd="0" destOrd="0" presId="urn:microsoft.com/office/officeart/2008/layout/AlternatingHexagons"/>
    <dgm:cxn modelId="{ACF19043-748A-480B-A831-0312DFE65CCC}" type="presOf" srcId="{05BE775D-9DE1-4A08-8DA9-F66E7328ABE0}" destId="{F6EA0F22-ECA0-4FC9-8C31-E7B6D0921DE6}" srcOrd="0" destOrd="0" presId="urn:microsoft.com/office/officeart/2008/layout/AlternatingHexagons"/>
    <dgm:cxn modelId="{F4475764-1EB9-42D6-928A-67ED8F0F580F}" type="presOf" srcId="{91275B78-396C-4129-9BD5-666FA9499825}" destId="{3DEC0B8E-C4ED-4AEA-AD70-5C2A0286BF24}" srcOrd="0" destOrd="0" presId="urn:microsoft.com/office/officeart/2008/layout/AlternatingHexagons"/>
    <dgm:cxn modelId="{5D792580-B0EB-4387-8BCA-2446394DCE15}" srcId="{91275B78-396C-4129-9BD5-666FA9499825}" destId="{F6E18731-C359-4E06-92DF-3F13CD204362}" srcOrd="0" destOrd="0" parTransId="{40812929-69DC-4D83-B8E1-342CF817459D}" sibTransId="{7A3A6A3A-7AC7-4921-8700-C0E6B663432D}"/>
    <dgm:cxn modelId="{43620087-D90F-43D2-96B8-9CA3FC367F43}" type="presOf" srcId="{D09420B5-7E64-478D-993D-AD1C66A0E864}" destId="{574FE6D9-A924-4154-A226-81C704C2623A}" srcOrd="0" destOrd="0" presId="urn:microsoft.com/office/officeart/2008/layout/AlternatingHexagons"/>
    <dgm:cxn modelId="{62967FA4-EAC3-478C-9E6E-2B1ED4207AFA}" type="presOf" srcId="{FC283C2B-0AE5-4B1F-8FEB-149DEC42DC14}" destId="{DE79AB17-270A-4959-8EB6-E70A995C9F93}" srcOrd="0" destOrd="0" presId="urn:microsoft.com/office/officeart/2008/layout/AlternatingHexagons"/>
    <dgm:cxn modelId="{039AA1B1-DC5C-439A-9200-F737861466E6}" srcId="{A10B3D8B-80EF-44D1-AFCF-B672B0D48E6D}" destId="{05BE775D-9DE1-4A08-8DA9-F66E7328ABE0}" srcOrd="2" destOrd="0" parTransId="{D0DAAD7E-42EE-4143-9A5C-B05517EF996B}" sibTransId="{9BA7E33D-248E-45EC-B7C9-C79D2478DFAC}"/>
    <dgm:cxn modelId="{38CC22B8-9611-451B-8024-98C0D29160C0}" type="presOf" srcId="{BCA261B5-A0F6-4A06-8081-C532CA90ED42}" destId="{3CB2B23A-E255-4CDD-8EC7-FDAC76C2FE9F}" srcOrd="0" destOrd="0" presId="urn:microsoft.com/office/officeart/2008/layout/AlternatingHexagons"/>
    <dgm:cxn modelId="{91555BC8-DF92-4D7A-AB9B-3AF15E42AEB7}" srcId="{05BE775D-9DE1-4A08-8DA9-F66E7328ABE0}" destId="{BCA261B5-A0F6-4A06-8081-C532CA90ED42}" srcOrd="0" destOrd="0" parTransId="{62695A46-AD1D-40F2-B28E-8557727EE920}" sibTransId="{5D028E05-84D5-471B-B4C4-5E0DE35CA5A2}"/>
    <dgm:cxn modelId="{A1F14BCC-2654-49AA-B5E2-F4FEC426E8CB}" srcId="{A10B3D8B-80EF-44D1-AFCF-B672B0D48E6D}" destId="{91275B78-396C-4129-9BD5-666FA9499825}" srcOrd="0" destOrd="0" parTransId="{BDF59F71-3E99-495C-B39C-C0D9406556C3}" sibTransId="{D09420B5-7E64-478D-993D-AD1C66A0E864}"/>
    <dgm:cxn modelId="{404477D7-0A65-49B4-9911-F7C3E2A60412}" type="presOf" srcId="{F6E18731-C359-4E06-92DF-3F13CD204362}" destId="{2C351E6F-2C58-4E7E-AD6A-AFE0B347F856}" srcOrd="0" destOrd="0" presId="urn:microsoft.com/office/officeart/2008/layout/AlternatingHexagons"/>
    <dgm:cxn modelId="{45659DD8-A003-494E-A6D3-113AE435B58C}" type="presOf" srcId="{9BA7E33D-248E-45EC-B7C9-C79D2478DFAC}" destId="{8C83AFBA-01E1-4223-81EF-C12B640309C3}" srcOrd="0" destOrd="0" presId="urn:microsoft.com/office/officeart/2008/layout/AlternatingHexagons"/>
    <dgm:cxn modelId="{7FFE77DC-21DB-4D1F-AEAE-BE6CCEDF2C21}" srcId="{FC283C2B-0AE5-4B1F-8FEB-149DEC42DC14}" destId="{1D200AD6-72CC-449B-9A02-644658E8E146}" srcOrd="0" destOrd="0" parTransId="{92A5EDFD-3594-462C-A38E-45FE02CAE2FA}" sibTransId="{B4AD91BB-18D8-4CBB-A66E-58E24A1DDF6D}"/>
    <dgm:cxn modelId="{9AD2C1E7-0A07-4508-86E7-7A999ECF243E}" srcId="{A10B3D8B-80EF-44D1-AFCF-B672B0D48E6D}" destId="{FC283C2B-0AE5-4B1F-8FEB-149DEC42DC14}" srcOrd="1" destOrd="0" parTransId="{C706B35C-AF53-454A-B27A-347EA5F1B932}" sibTransId="{320714D3-D484-413C-8CBC-EF9314A10CFD}"/>
    <dgm:cxn modelId="{0ABF8703-9D56-4927-A938-393D0EE25BE5}" type="presParOf" srcId="{6CEE4DE0-4F6D-4A4B-9CCC-4AC3DB62A3B7}" destId="{7605E1BC-310C-415F-9706-3FCAF75D8D46}" srcOrd="0" destOrd="0" presId="urn:microsoft.com/office/officeart/2008/layout/AlternatingHexagons"/>
    <dgm:cxn modelId="{3C26731E-145E-4F1B-87AA-1DBAE268F254}" type="presParOf" srcId="{7605E1BC-310C-415F-9706-3FCAF75D8D46}" destId="{3DEC0B8E-C4ED-4AEA-AD70-5C2A0286BF24}" srcOrd="0" destOrd="0" presId="urn:microsoft.com/office/officeart/2008/layout/AlternatingHexagons"/>
    <dgm:cxn modelId="{E6CC9C1A-A33F-4097-AD41-AE1CA1646020}" type="presParOf" srcId="{7605E1BC-310C-415F-9706-3FCAF75D8D46}" destId="{2C351E6F-2C58-4E7E-AD6A-AFE0B347F856}" srcOrd="1" destOrd="0" presId="urn:microsoft.com/office/officeart/2008/layout/AlternatingHexagons"/>
    <dgm:cxn modelId="{EAA5240D-4ACE-4C95-B7E0-F4C78E664663}" type="presParOf" srcId="{7605E1BC-310C-415F-9706-3FCAF75D8D46}" destId="{39357795-7867-4065-BF38-017EC1EF6D26}" srcOrd="2" destOrd="0" presId="urn:microsoft.com/office/officeart/2008/layout/AlternatingHexagons"/>
    <dgm:cxn modelId="{4D61F816-1EC9-42AC-9A04-33EC7D844ADC}" type="presParOf" srcId="{7605E1BC-310C-415F-9706-3FCAF75D8D46}" destId="{A18B57E4-898D-4E47-9F2B-108078C91FF7}" srcOrd="3" destOrd="0" presId="urn:microsoft.com/office/officeart/2008/layout/AlternatingHexagons"/>
    <dgm:cxn modelId="{7406F168-8153-40CF-AFC9-E084C0954BF4}" type="presParOf" srcId="{7605E1BC-310C-415F-9706-3FCAF75D8D46}" destId="{574FE6D9-A924-4154-A226-81C704C2623A}" srcOrd="4" destOrd="0" presId="urn:microsoft.com/office/officeart/2008/layout/AlternatingHexagons"/>
    <dgm:cxn modelId="{3CFC4902-FDF9-4C29-BBBD-20A782438F7B}" type="presParOf" srcId="{6CEE4DE0-4F6D-4A4B-9CCC-4AC3DB62A3B7}" destId="{9E99C80C-7EE7-4CC7-A584-813A4F7EF398}" srcOrd="1" destOrd="0" presId="urn:microsoft.com/office/officeart/2008/layout/AlternatingHexagons"/>
    <dgm:cxn modelId="{B2B30D37-CCCE-4E4A-B763-93C3AE954F5B}" type="presParOf" srcId="{6CEE4DE0-4F6D-4A4B-9CCC-4AC3DB62A3B7}" destId="{15EC8B5D-5E74-4021-8DF5-347E30D0D670}" srcOrd="2" destOrd="0" presId="urn:microsoft.com/office/officeart/2008/layout/AlternatingHexagons"/>
    <dgm:cxn modelId="{F00D9196-4455-4988-A5A7-66E8456A9ABA}" type="presParOf" srcId="{15EC8B5D-5E74-4021-8DF5-347E30D0D670}" destId="{DE79AB17-270A-4959-8EB6-E70A995C9F93}" srcOrd="0" destOrd="0" presId="urn:microsoft.com/office/officeart/2008/layout/AlternatingHexagons"/>
    <dgm:cxn modelId="{66DE7A14-BF20-432B-B173-36496C93FCE7}" type="presParOf" srcId="{15EC8B5D-5E74-4021-8DF5-347E30D0D670}" destId="{3C9F6FBB-A3D9-4D5E-9357-65F255C0031D}" srcOrd="1" destOrd="0" presId="urn:microsoft.com/office/officeart/2008/layout/AlternatingHexagons"/>
    <dgm:cxn modelId="{43D1F8FE-4935-4ACA-9270-2ED83761D520}" type="presParOf" srcId="{15EC8B5D-5E74-4021-8DF5-347E30D0D670}" destId="{6B69DF80-DC3B-4306-8105-74499AB9A704}" srcOrd="2" destOrd="0" presId="urn:microsoft.com/office/officeart/2008/layout/AlternatingHexagons"/>
    <dgm:cxn modelId="{CD573854-55A9-40E4-9FB4-93C453CBDD62}" type="presParOf" srcId="{15EC8B5D-5E74-4021-8DF5-347E30D0D670}" destId="{935237E4-A703-4DFE-B877-6A4FBAF5D32D}" srcOrd="3" destOrd="0" presId="urn:microsoft.com/office/officeart/2008/layout/AlternatingHexagons"/>
    <dgm:cxn modelId="{C84960E0-718F-428E-B425-32FED2FD5324}" type="presParOf" srcId="{15EC8B5D-5E74-4021-8DF5-347E30D0D670}" destId="{416DD7BA-D066-4479-B8A7-748C083BF6F1}" srcOrd="4" destOrd="0" presId="urn:microsoft.com/office/officeart/2008/layout/AlternatingHexagons"/>
    <dgm:cxn modelId="{90F624C8-FF7F-407D-BE98-97309864851E}" type="presParOf" srcId="{6CEE4DE0-4F6D-4A4B-9CCC-4AC3DB62A3B7}" destId="{ABBE9435-F720-42F6-82D5-30A08B0916D8}" srcOrd="3" destOrd="0" presId="urn:microsoft.com/office/officeart/2008/layout/AlternatingHexagons"/>
    <dgm:cxn modelId="{5FE38432-7518-4292-9067-6041913E1C90}" type="presParOf" srcId="{6CEE4DE0-4F6D-4A4B-9CCC-4AC3DB62A3B7}" destId="{2425E6AE-6895-4C57-BE46-02EA1DE46942}" srcOrd="4" destOrd="0" presId="urn:microsoft.com/office/officeart/2008/layout/AlternatingHexagons"/>
    <dgm:cxn modelId="{E9895F78-89A9-4B13-8A08-6A249D6A2AD3}" type="presParOf" srcId="{2425E6AE-6895-4C57-BE46-02EA1DE46942}" destId="{F6EA0F22-ECA0-4FC9-8C31-E7B6D0921DE6}" srcOrd="0" destOrd="0" presId="urn:microsoft.com/office/officeart/2008/layout/AlternatingHexagons"/>
    <dgm:cxn modelId="{A4F7BE2E-912A-4DBA-9755-28977A4A0324}" type="presParOf" srcId="{2425E6AE-6895-4C57-BE46-02EA1DE46942}" destId="{3CB2B23A-E255-4CDD-8EC7-FDAC76C2FE9F}" srcOrd="1" destOrd="0" presId="urn:microsoft.com/office/officeart/2008/layout/AlternatingHexagons"/>
    <dgm:cxn modelId="{99598406-731E-4D23-8950-172291846753}" type="presParOf" srcId="{2425E6AE-6895-4C57-BE46-02EA1DE46942}" destId="{D6A19765-6616-4565-9B01-E1A786C194DF}" srcOrd="2" destOrd="0" presId="urn:microsoft.com/office/officeart/2008/layout/AlternatingHexagons"/>
    <dgm:cxn modelId="{A8BD35E0-4B80-4BF8-899E-968943274068}" type="presParOf" srcId="{2425E6AE-6895-4C57-BE46-02EA1DE46942}" destId="{EF276BEA-2730-42C0-93E2-38337E6155A7}" srcOrd="3" destOrd="0" presId="urn:microsoft.com/office/officeart/2008/layout/AlternatingHexagons"/>
    <dgm:cxn modelId="{77084D9A-746A-43BD-BEA5-FCD58581488E}" type="presParOf" srcId="{2425E6AE-6895-4C57-BE46-02EA1DE46942}" destId="{8C83AFBA-01E1-4223-81EF-C12B640309C3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F3629C-8C8A-4D55-91B8-28D5373C4159}">
      <dsp:nvSpPr>
        <dsp:cNvPr id="0" name=""/>
        <dsp:cNvSpPr/>
      </dsp:nvSpPr>
      <dsp:spPr>
        <a:xfrm>
          <a:off x="0" y="2694714"/>
          <a:ext cx="7521575" cy="88446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PEO (Problem, Exposure, Outcome)</a:t>
          </a:r>
        </a:p>
      </dsp:txBody>
      <dsp:txXfrm>
        <a:off x="0" y="2694714"/>
        <a:ext cx="7521575" cy="477611"/>
      </dsp:txXfrm>
    </dsp:sp>
    <dsp:sp modelId="{90D59F3F-84CE-4F4D-B3CA-C3E06FBD3904}">
      <dsp:nvSpPr>
        <dsp:cNvPr id="0" name=""/>
        <dsp:cNvSpPr/>
      </dsp:nvSpPr>
      <dsp:spPr>
        <a:xfrm>
          <a:off x="0" y="3154636"/>
          <a:ext cx="3760787" cy="4068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Qualitative researchers</a:t>
          </a:r>
        </a:p>
      </dsp:txBody>
      <dsp:txXfrm>
        <a:off x="0" y="3154636"/>
        <a:ext cx="3760787" cy="406854"/>
      </dsp:txXfrm>
    </dsp:sp>
    <dsp:sp modelId="{DEE99934-B412-45E6-9889-A42D66C841F3}">
      <dsp:nvSpPr>
        <dsp:cNvPr id="0" name=""/>
        <dsp:cNvSpPr/>
      </dsp:nvSpPr>
      <dsp:spPr>
        <a:xfrm>
          <a:off x="3760787" y="3154636"/>
          <a:ext cx="3760787" cy="4068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Evidence-based studies</a:t>
          </a:r>
        </a:p>
      </dsp:txBody>
      <dsp:txXfrm>
        <a:off x="3760787" y="3154636"/>
        <a:ext cx="3760787" cy="406854"/>
      </dsp:txXfrm>
    </dsp:sp>
    <dsp:sp modelId="{2F2624DF-BF69-421B-A517-35CB0FF7C9D8}">
      <dsp:nvSpPr>
        <dsp:cNvPr id="0" name=""/>
        <dsp:cNvSpPr/>
      </dsp:nvSpPr>
      <dsp:spPr>
        <a:xfrm rot="10800000">
          <a:off x="0" y="1347673"/>
          <a:ext cx="7521575" cy="136030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PICO (Problem, Intervention, Comparison, Outcome)</a:t>
          </a:r>
        </a:p>
      </dsp:txBody>
      <dsp:txXfrm rot="-10800000">
        <a:off x="0" y="1347673"/>
        <a:ext cx="7521575" cy="477468"/>
      </dsp:txXfrm>
    </dsp:sp>
    <dsp:sp modelId="{10C3C474-959B-4407-A275-86254DB79370}">
      <dsp:nvSpPr>
        <dsp:cNvPr id="0" name=""/>
        <dsp:cNvSpPr/>
      </dsp:nvSpPr>
      <dsp:spPr>
        <a:xfrm>
          <a:off x="0" y="1825141"/>
          <a:ext cx="3760787" cy="4067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Quantitative researches</a:t>
          </a:r>
        </a:p>
      </dsp:txBody>
      <dsp:txXfrm>
        <a:off x="0" y="1825141"/>
        <a:ext cx="3760787" cy="406732"/>
      </dsp:txXfrm>
    </dsp:sp>
    <dsp:sp modelId="{07916C73-89AC-41F2-9CD4-36EF56E6187B}">
      <dsp:nvSpPr>
        <dsp:cNvPr id="0" name=""/>
        <dsp:cNvSpPr/>
      </dsp:nvSpPr>
      <dsp:spPr>
        <a:xfrm>
          <a:off x="3760787" y="1825141"/>
          <a:ext cx="3760787" cy="4067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Evidence-based studies</a:t>
          </a:r>
        </a:p>
      </dsp:txBody>
      <dsp:txXfrm>
        <a:off x="3760787" y="1825141"/>
        <a:ext cx="3760787" cy="406732"/>
      </dsp:txXfrm>
    </dsp:sp>
    <dsp:sp modelId="{7CD55471-386C-48E5-BB7B-EB291CB615E2}">
      <dsp:nvSpPr>
        <dsp:cNvPr id="0" name=""/>
        <dsp:cNvSpPr/>
      </dsp:nvSpPr>
      <dsp:spPr>
        <a:xfrm rot="10800000">
          <a:off x="0" y="632"/>
          <a:ext cx="7521575" cy="136030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Systematic Literature Review</a:t>
          </a:r>
        </a:p>
      </dsp:txBody>
      <dsp:txXfrm rot="-10800000">
        <a:off x="0" y="632"/>
        <a:ext cx="7521575" cy="477468"/>
      </dsp:txXfrm>
    </dsp:sp>
    <dsp:sp modelId="{13F016B0-D7E0-4FFC-BB29-803C9F415EE1}">
      <dsp:nvSpPr>
        <dsp:cNvPr id="0" name=""/>
        <dsp:cNvSpPr/>
      </dsp:nvSpPr>
      <dsp:spPr>
        <a:xfrm>
          <a:off x="0" y="478100"/>
          <a:ext cx="3760787" cy="4067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Pre-Established Criteria</a:t>
          </a:r>
        </a:p>
      </dsp:txBody>
      <dsp:txXfrm>
        <a:off x="0" y="478100"/>
        <a:ext cx="3760787" cy="406732"/>
      </dsp:txXfrm>
    </dsp:sp>
    <dsp:sp modelId="{654FBC7E-4B61-4BDA-9CE1-AC898F79EDF5}">
      <dsp:nvSpPr>
        <dsp:cNvPr id="0" name=""/>
        <dsp:cNvSpPr/>
      </dsp:nvSpPr>
      <dsp:spPr>
        <a:xfrm>
          <a:off x="3760787" y="478100"/>
          <a:ext cx="3760787" cy="40673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Search Engines and Data Bases</a:t>
          </a:r>
        </a:p>
      </dsp:txBody>
      <dsp:txXfrm>
        <a:off x="3760787" y="478100"/>
        <a:ext cx="3760787" cy="406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EC0B8E-C4ED-4AEA-AD70-5C2A0286BF24}">
      <dsp:nvSpPr>
        <dsp:cNvPr id="0" name=""/>
        <dsp:cNvSpPr/>
      </dsp:nvSpPr>
      <dsp:spPr>
        <a:xfrm rot="5400000">
          <a:off x="2630104" y="97992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UK children’s health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UK children's health during a pandemic</a:t>
          </a:r>
        </a:p>
      </dsp:txBody>
      <dsp:txXfrm rot="-5400000">
        <a:off x="2932264" y="234830"/>
        <a:ext cx="902150" cy="1036955"/>
      </dsp:txXfrm>
    </dsp:sp>
    <dsp:sp modelId="{2C351E6F-2C58-4E7E-AD6A-AFE0B347F856}">
      <dsp:nvSpPr>
        <dsp:cNvPr id="0" name=""/>
        <dsp:cNvSpPr/>
      </dsp:nvSpPr>
      <dsp:spPr>
        <a:xfrm>
          <a:off x="4078426" y="301365"/>
          <a:ext cx="1681222" cy="90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Keywords</a:t>
          </a:r>
        </a:p>
      </dsp:txBody>
      <dsp:txXfrm>
        <a:off x="4078426" y="301365"/>
        <a:ext cx="1681222" cy="903882"/>
      </dsp:txXfrm>
    </dsp:sp>
    <dsp:sp modelId="{574FE6D9-A924-4154-A226-81C704C2623A}">
      <dsp:nvSpPr>
        <dsp:cNvPr id="0" name=""/>
        <dsp:cNvSpPr/>
      </dsp:nvSpPr>
      <dsp:spPr>
        <a:xfrm rot="5400000">
          <a:off x="1214624" y="97992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Children, Mental health, UK social care,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children's mental health during COVID-19</a:t>
          </a:r>
        </a:p>
      </dsp:txBody>
      <dsp:txXfrm rot="-5400000">
        <a:off x="1516784" y="234830"/>
        <a:ext cx="902150" cy="1036955"/>
      </dsp:txXfrm>
    </dsp:sp>
    <dsp:sp modelId="{DE79AB17-270A-4959-8EB6-E70A995C9F93}">
      <dsp:nvSpPr>
        <dsp:cNvPr id="0" name=""/>
        <dsp:cNvSpPr/>
      </dsp:nvSpPr>
      <dsp:spPr>
        <a:xfrm rot="5400000">
          <a:off x="1919652" y="1376684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Quantitative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Qualitative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Experimental</a:t>
          </a:r>
        </a:p>
      </dsp:txBody>
      <dsp:txXfrm rot="-5400000">
        <a:off x="2221812" y="1513522"/>
        <a:ext cx="902150" cy="1036955"/>
      </dsp:txXfrm>
    </dsp:sp>
    <dsp:sp modelId="{3C9F6FBB-A3D9-4D5E-9357-65F255C0031D}">
      <dsp:nvSpPr>
        <dsp:cNvPr id="0" name=""/>
        <dsp:cNvSpPr/>
      </dsp:nvSpPr>
      <dsp:spPr>
        <a:xfrm>
          <a:off x="336351" y="1580058"/>
          <a:ext cx="1626989" cy="90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Range of research studies</a:t>
          </a:r>
        </a:p>
      </dsp:txBody>
      <dsp:txXfrm>
        <a:off x="336351" y="1580058"/>
        <a:ext cx="1626989" cy="903882"/>
      </dsp:txXfrm>
    </dsp:sp>
    <dsp:sp modelId="{416DD7BA-D066-4479-B8A7-748C083BF6F1}">
      <dsp:nvSpPr>
        <dsp:cNvPr id="0" name=""/>
        <dsp:cNvSpPr/>
      </dsp:nvSpPr>
      <dsp:spPr>
        <a:xfrm rot="5400000">
          <a:off x="3335133" y="1376684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Observational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Literature Reviews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Focused Groups</a:t>
          </a:r>
        </a:p>
      </dsp:txBody>
      <dsp:txXfrm rot="-5400000">
        <a:off x="3637293" y="1513522"/>
        <a:ext cx="902150" cy="1036955"/>
      </dsp:txXfrm>
    </dsp:sp>
    <dsp:sp modelId="{F6EA0F22-ECA0-4FC9-8C31-E7B6D0921DE6}">
      <dsp:nvSpPr>
        <dsp:cNvPr id="0" name=""/>
        <dsp:cNvSpPr/>
      </dsp:nvSpPr>
      <dsp:spPr>
        <a:xfrm rot="5400000">
          <a:off x="2630104" y="2655377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0.25 seconds</a:t>
          </a:r>
        </a:p>
      </dsp:txBody>
      <dsp:txXfrm rot="-5400000">
        <a:off x="2932264" y="2792215"/>
        <a:ext cx="902150" cy="1036955"/>
      </dsp:txXfrm>
    </dsp:sp>
    <dsp:sp modelId="{3CB2B23A-E255-4CDD-8EC7-FDAC76C2FE9F}">
      <dsp:nvSpPr>
        <dsp:cNvPr id="0" name=""/>
        <dsp:cNvSpPr/>
      </dsp:nvSpPr>
      <dsp:spPr>
        <a:xfrm>
          <a:off x="4078426" y="2858751"/>
          <a:ext cx="1681222" cy="903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Number of studies</a:t>
          </a:r>
        </a:p>
      </dsp:txBody>
      <dsp:txXfrm>
        <a:off x="4078426" y="2858751"/>
        <a:ext cx="1681222" cy="903882"/>
      </dsp:txXfrm>
    </dsp:sp>
    <dsp:sp modelId="{8C83AFBA-01E1-4223-81EF-C12B640309C3}">
      <dsp:nvSpPr>
        <dsp:cNvPr id="0" name=""/>
        <dsp:cNvSpPr/>
      </dsp:nvSpPr>
      <dsp:spPr>
        <a:xfrm rot="5400000">
          <a:off x="1214624" y="2655377"/>
          <a:ext cx="1506471" cy="1310630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19,700 studies</a:t>
          </a:r>
        </a:p>
      </dsp:txBody>
      <dsp:txXfrm rot="-5400000">
        <a:off x="1516784" y="2792215"/>
        <a:ext cx="902150" cy="1036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7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7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ngminds.org.uk/about-us/reports-and-impact/coronavirus-impact-on-young-people-with-mental-health-needs" TargetMode="External" /><Relationship Id="rId2" Type="http://schemas.openxmlformats.org/officeDocument/2006/relationships/hyperlink" Target="https://www.gov.uk/government/statistics/fostering-in-england-1-april-2020-to-31-march-2021/fostering-in-england-2020-to-2021-main-findings" TargetMode="Externa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newham.gov.uk/downloads/file/4407/research-report-how-has-the-covid-19-pandemic-affected-children-in-care-and-care-leavers#:~:text=In%20addition%2C%20lockdown%20also%20disproportionately,out%20and%20feelings%20of%20overwhel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00200" y="1752600"/>
            <a:ext cx="5848268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dirty="0"/>
              <a:t>The Impact of COVID-19 on children’s mental health </a:t>
            </a:r>
          </a:p>
          <a:p>
            <a:pPr algn="ctr"/>
            <a:r>
              <a:rPr lang="en-US" sz="2000" b="1" dirty="0"/>
              <a:t>in the UK’s health and social care</a:t>
            </a:r>
          </a:p>
          <a:p>
            <a:pPr algn="ctr"/>
            <a:endParaRPr lang="en-US" sz="2000" b="1" dirty="0"/>
          </a:p>
          <a:p>
            <a:pPr algn="ctr"/>
            <a:r>
              <a:rPr lang="en-US" sz="2000" b="1" dirty="0"/>
              <a:t>An Investigation of the Literature Review</a:t>
            </a:r>
          </a:p>
          <a:p>
            <a:pPr algn="ctr"/>
            <a:endParaRPr lang="en-US" sz="2000" b="1" dirty="0"/>
          </a:p>
          <a:p>
            <a:pPr algn="ctr"/>
            <a:endParaRPr lang="en-US" sz="2000" dirty="0"/>
          </a:p>
        </p:txBody>
      </p:sp>
      <p:pic>
        <p:nvPicPr>
          <p:cNvPr id="1026" name="Picture 2" descr="Childhood Depression | Anxiety and Depression Association of America, ADAA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637" y="3276600"/>
            <a:ext cx="4048125" cy="2686051"/>
          </a:xfrm>
          <a:prstGeom prst="rect">
            <a:avLst/>
          </a:prstGeom>
          <a:noFill/>
          <a:ln>
            <a:solidFill>
              <a:schemeClr val="accent3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6960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and 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en-US" sz="2400" dirty="0"/>
              <a:t>There is a growing  attention on children’s health and social care.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The United Nations have recognized children as a vulnerable group, especially during the pandemic (Kosher and Ben-</a:t>
            </a:r>
            <a:r>
              <a:rPr lang="en-US" sz="2400" dirty="0" err="1"/>
              <a:t>Arieh</a:t>
            </a:r>
            <a:r>
              <a:rPr lang="en-US" sz="2400" dirty="0"/>
              <a:t>, 2020).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These kids include special needs and normal, who fall under the age bracket of 0 to 17 years.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Thus, they need social care, which is a set of different practices (Waite </a:t>
            </a:r>
            <a:r>
              <a:rPr lang="en-US" sz="2400" i="1" dirty="0"/>
              <a:t>et al.,</a:t>
            </a:r>
            <a:r>
              <a:rPr lang="en-US" sz="2400" dirty="0"/>
              <a:t> 2021).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95191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US" sz="2400" dirty="0"/>
              <a:t>The United Kingdom has developed a special system to ensure the health and social care of children.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From England to Scotland, local bodies  alongside NHS and NGOs are working to bring improvements in the health of children.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However, the restrictions of COVID-19 have caused drastic impacts on the health of children in the UK while demanding more from social care for more numbers of kids (Rose, 2020).</a:t>
            </a:r>
          </a:p>
          <a:p>
            <a:pPr>
              <a:buFont typeface="Arial" pitchFamily="34" charset="0"/>
              <a:buChar char="•"/>
            </a:pPr>
            <a:r>
              <a:rPr lang="en-US" sz="2400" dirty="0"/>
              <a:t>Besides, the lack of accurate data </a:t>
            </a:r>
            <a:r>
              <a:rPr lang="en-US" sz="2400" dirty="0" err="1"/>
              <a:t>raiased</a:t>
            </a:r>
            <a:r>
              <a:rPr lang="en-US" sz="2400" dirty="0"/>
              <a:t> serious questions on the performance of bodies, along with attracting researchers to study the impacts!</a:t>
            </a:r>
          </a:p>
        </p:txBody>
      </p:sp>
    </p:spTree>
    <p:extLst>
      <p:ext uri="{BB962C8B-B14F-4D97-AF65-F5344CB8AC3E}">
        <p14:creationId xmlns:p14="http://schemas.microsoft.com/office/powerpoint/2010/main" val="2633838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85800"/>
            <a:ext cx="7520940" cy="548640"/>
          </a:xfrm>
        </p:spPr>
        <p:txBody>
          <a:bodyPr/>
          <a:lstStyle/>
          <a:p>
            <a:r>
              <a:rPr lang="en-US" dirty="0"/>
              <a:t>Methodology and methods for literature review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815604"/>
              </p:ext>
            </p:extLst>
          </p:nvPr>
        </p:nvGraphicFramePr>
        <p:xfrm>
          <a:off x="838200" y="1752600"/>
          <a:ext cx="7521575" cy="35798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5059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66509724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rot="19656701">
            <a:off x="228599" y="2842547"/>
            <a:ext cx="198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Berlin Sans FB Demi" pitchFamily="34" charset="0"/>
              </a:rPr>
              <a:t>Time Span</a:t>
            </a:r>
          </a:p>
          <a:p>
            <a:pPr algn="ctr"/>
            <a:r>
              <a:rPr lang="en-US" dirty="0">
                <a:latin typeface="Berlin Sans FB Demi" pitchFamily="34" charset="0"/>
              </a:rPr>
              <a:t>2019-2021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838200" y="685800"/>
            <a:ext cx="7520940" cy="54864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Continued….</a:t>
            </a:r>
          </a:p>
        </p:txBody>
      </p:sp>
      <p:sp>
        <p:nvSpPr>
          <p:cNvPr id="5" name="TextBox 4"/>
          <p:cNvSpPr txBox="1"/>
          <p:nvPr/>
        </p:nvSpPr>
        <p:spPr>
          <a:xfrm rot="19656701">
            <a:off x="6496008" y="2399247"/>
            <a:ext cx="1981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Berlin Sans FB Demi" pitchFamily="34" charset="0"/>
              </a:rPr>
              <a:t>Content and 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1220190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Selected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5372"/>
          </a:xfrm>
        </p:spPr>
        <p:txBody>
          <a:bodyPr>
            <a:normAutofit fontScale="77500" lnSpcReduction="20000"/>
          </a:bodyPr>
          <a:lstStyle/>
          <a:p>
            <a:r>
              <a:rPr lang="en-US" sz="2400" dirty="0"/>
              <a:t>1. Children and COVID-19 in the UK</a:t>
            </a:r>
          </a:p>
          <a:p>
            <a:r>
              <a:rPr lang="en-US" sz="2400" dirty="0"/>
              <a:t>2. Mental health before and during the COVID-19 pandemic: a longitudinal probability sample survey of the UK population</a:t>
            </a:r>
          </a:p>
          <a:p>
            <a:r>
              <a:rPr lang="en-US" sz="2400" dirty="0"/>
              <a:t>3. Longitudinal increases in childhood depression symptoms during the COVID-19 lockdown</a:t>
            </a:r>
          </a:p>
          <a:p>
            <a:r>
              <a:rPr lang="en-US" sz="2400" dirty="0"/>
              <a:t>4. The impact of Covid-19 on young people with mental health needs </a:t>
            </a:r>
          </a:p>
          <a:p>
            <a:r>
              <a:rPr lang="en-US" sz="2400" dirty="0"/>
              <a:t>5. Child mental health in England before and during the COVID-19 lockdown.</a:t>
            </a:r>
          </a:p>
          <a:p>
            <a:r>
              <a:rPr lang="en-US" sz="2400" dirty="0"/>
              <a:t>6. Wider collateral damage to children in the UK because of the social distancing measures designed to reduce the impact of COVID-19 on adults.</a:t>
            </a:r>
          </a:p>
          <a:p>
            <a:r>
              <a:rPr lang="en-US" sz="2400" dirty="0"/>
              <a:t>7. How has the COVID-19 pandemic affected Children in Care and Care Leavers?</a:t>
            </a:r>
          </a:p>
          <a:p>
            <a:r>
              <a:rPr lang="en-US" sz="2400" dirty="0"/>
              <a:t>8. The impact of COVID-19 on Children’s Social Care in England</a:t>
            </a:r>
          </a:p>
          <a:p>
            <a:r>
              <a:rPr lang="en-US" sz="2400" dirty="0"/>
              <a:t>9. Children’s social care 2022: recovering from the COVID-19 pandemic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253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436" y="574964"/>
            <a:ext cx="7520940" cy="796636"/>
          </a:xfrm>
        </p:spPr>
        <p:txBody>
          <a:bodyPr/>
          <a:lstStyle/>
          <a:p>
            <a:r>
              <a:rPr lang="en-US" b="1" dirty="0"/>
              <a:t>LITERATURE REVIEW AND FINDINGS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3000"/>
            <a:ext cx="7520940" cy="5486400"/>
          </a:xfrm>
        </p:spPr>
        <p:txBody>
          <a:bodyPr>
            <a:normAutofit fontScale="70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US" sz="2400" dirty="0"/>
              <a:t>All the literature reveal a significant decline in the mental health, especially during the first lockdown.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It was an unexpected phase of children lives, which restrict them from a lot activities including outdoors.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Girls experienced more adverse impacts than boys, as they revealed higher intentions of self-harm and suicidal intentions.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Some other adverse impacts include hyper-activeness, anxiety,  mental distortion, and depression.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Loneliness was identified as the major reason! However, poor children also reported anxiety due to the lack of technological access for education.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Failure to sleep and performing tasks were also identified as major mental issues.</a:t>
            </a:r>
          </a:p>
          <a:p>
            <a:pPr marL="0" indent="0"/>
            <a:endParaRPr lang="en-US" sz="2400" dirty="0"/>
          </a:p>
          <a:p>
            <a:pPr>
              <a:buFont typeface="Arial" pitchFamily="34" charset="0"/>
              <a:buChar char="•"/>
            </a:pPr>
            <a:r>
              <a:rPr lang="en-US" sz="2400" dirty="0"/>
              <a:t>Still, some children showed better mental health as they stayed at home with no bullying  at the schools. 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endParaRPr lang="en-US" sz="2400" dirty="0"/>
          </a:p>
          <a:p>
            <a:pPr>
              <a:buFont typeface="Arial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422362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r>
              <a:rPr lang="en-US" sz="2000" dirty="0"/>
              <a:t>Social care system also became over burdened because of the increasing number of cases.</a:t>
            </a:r>
          </a:p>
          <a:p>
            <a:pPr marL="0" indent="0"/>
            <a:endParaRPr lang="en-US" sz="2000" dirty="0"/>
          </a:p>
          <a:p>
            <a:pPr>
              <a:buFont typeface="Arial" pitchFamily="34" charset="0"/>
              <a:buChar char="•"/>
            </a:pPr>
            <a:r>
              <a:rPr lang="en-US" sz="2000" dirty="0"/>
              <a:t>In other words, COVID-19 spotlighted the limited capacity of social care for treating the mental conditions of the UK’s children.</a:t>
            </a:r>
          </a:p>
          <a:p>
            <a:pPr>
              <a:buFont typeface="Arial" pitchFamily="34" charset="0"/>
              <a:buChar char="•"/>
            </a:pPr>
            <a:endParaRPr lang="en-US" sz="2000" dirty="0"/>
          </a:p>
          <a:p>
            <a:pPr>
              <a:buFont typeface="Arial" pitchFamily="34" charset="0"/>
              <a:buChar char="•"/>
            </a:pPr>
            <a:r>
              <a:rPr lang="en-US" sz="2000" dirty="0"/>
              <a:t>Social care strategies and resources were limited, showing that the system was unprepared for one on one hits of the pandemic.</a:t>
            </a:r>
          </a:p>
          <a:p>
            <a:pPr>
              <a:buFont typeface="Arial" pitchFamily="34" charset="0"/>
              <a:buChar char="•"/>
            </a:pPr>
            <a:endParaRPr lang="en-US" sz="2000" dirty="0"/>
          </a:p>
          <a:p>
            <a:pPr>
              <a:buFont typeface="Arial" pitchFamily="34" charset="0"/>
              <a:buChar char="•"/>
            </a:pPr>
            <a:r>
              <a:rPr lang="en-US" sz="2000" dirty="0"/>
              <a:t>Therefore, lack of intervention by the social care authorities has been identified as one of the primary reasons behind poorer mental health of the UK’s children.</a:t>
            </a:r>
          </a:p>
          <a:p>
            <a:pPr marL="0" indent="0"/>
            <a:endParaRPr lang="en-US" sz="2000" dirty="0"/>
          </a:p>
          <a:p>
            <a:pPr>
              <a:buFont typeface="Arial" pitchFamily="34" charset="0"/>
              <a:buChar char="•"/>
            </a:pPr>
            <a:endParaRPr lang="en-US" sz="2000" dirty="0"/>
          </a:p>
          <a:p>
            <a:pPr>
              <a:buFont typeface="Arial" pitchFamily="34" charset="0"/>
              <a:buChar char="•"/>
            </a:pPr>
            <a:endParaRPr lang="en-US" sz="2000" dirty="0"/>
          </a:p>
          <a:p>
            <a:pPr>
              <a:buFont typeface="Arial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32667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and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842972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US" sz="2200" dirty="0"/>
              <a:t>All selected research studies unanimously agreed on the adverse impacts of COVID-19 on the mental health of the UK’s children.</a:t>
            </a:r>
          </a:p>
          <a:p>
            <a:pPr>
              <a:buFont typeface="Arial" pitchFamily="34" charset="0"/>
              <a:buChar char="•"/>
            </a:pPr>
            <a:endParaRPr lang="en-US" sz="2200" dirty="0"/>
          </a:p>
          <a:p>
            <a:pPr>
              <a:buFont typeface="Arial" pitchFamily="34" charset="0"/>
              <a:buChar char="•"/>
            </a:pPr>
            <a:r>
              <a:rPr lang="en-US" sz="2200" dirty="0"/>
              <a:t>However, the limited role of social care has also been identified, which must be taken into considerations.</a:t>
            </a:r>
          </a:p>
          <a:p>
            <a:pPr>
              <a:buFont typeface="Arial" pitchFamily="34" charset="0"/>
              <a:buChar char="•"/>
            </a:pPr>
            <a:endParaRPr lang="en-US" sz="2200" dirty="0"/>
          </a:p>
          <a:p>
            <a:pPr>
              <a:buFont typeface="Arial" pitchFamily="34" charset="0"/>
              <a:buChar char="•"/>
            </a:pPr>
            <a:r>
              <a:rPr lang="en-US" sz="2200" dirty="0"/>
              <a:t>Therefore, health and social care departments of the UK should increase their collaboration with local authorities.</a:t>
            </a:r>
          </a:p>
          <a:p>
            <a:pPr marL="0" indent="0"/>
            <a:endParaRPr lang="en-US" sz="2200" dirty="0"/>
          </a:p>
          <a:p>
            <a:pPr>
              <a:buFont typeface="Arial" pitchFamily="34" charset="0"/>
              <a:buChar char="•"/>
            </a:pPr>
            <a:r>
              <a:rPr lang="en-US" sz="2200" dirty="0"/>
              <a:t>Increase in the healthcare and social care  staff, alongside more utilization technologies to provide services are also recommended. </a:t>
            </a:r>
          </a:p>
          <a:p>
            <a:pPr>
              <a:buFont typeface="Arial" pitchFamily="34" charset="0"/>
              <a:buChar char="•"/>
            </a:pPr>
            <a:endParaRPr lang="en-US" sz="2200" dirty="0"/>
          </a:p>
          <a:p>
            <a:pPr>
              <a:buFont typeface="Arial" pitchFamily="34" charset="0"/>
              <a:buChar char="•"/>
            </a:pPr>
            <a:r>
              <a:rPr lang="en-US" sz="2200" dirty="0"/>
              <a:t>For future research, mixed methodological approach is recommended to collect and  analyze in-depth data within one study.</a:t>
            </a:r>
          </a:p>
          <a:p>
            <a:pPr>
              <a:buFont typeface="Arial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307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of the studies selected for the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100628"/>
            <a:ext cx="8763000" cy="5604972"/>
          </a:xfrm>
        </p:spPr>
        <p:txBody>
          <a:bodyPr>
            <a:normAutofit fontScale="70000" lnSpcReduction="20000"/>
          </a:bodyPr>
          <a:lstStyle/>
          <a:p>
            <a:r>
              <a:rPr lang="en-US" sz="1700" dirty="0" err="1"/>
              <a:t>Baginsky</a:t>
            </a:r>
            <a:r>
              <a:rPr lang="en-US" sz="1700" dirty="0"/>
              <a:t>, M., and </a:t>
            </a:r>
            <a:r>
              <a:rPr lang="en-US" sz="1700" dirty="0" err="1"/>
              <a:t>Manthorpe</a:t>
            </a:r>
            <a:r>
              <a:rPr lang="en-US" sz="1700" dirty="0"/>
              <a:t>, J. (2021). The impact of COVID-19 on Children’s Social Care in England. </a:t>
            </a:r>
            <a:r>
              <a:rPr lang="en-US" sz="1700" i="1" dirty="0"/>
              <a:t>Child Abuse &amp; Neglect</a:t>
            </a:r>
            <a:r>
              <a:rPr lang="en-US" sz="1700" dirty="0"/>
              <a:t>, 116, pp. 104739.</a:t>
            </a:r>
          </a:p>
          <a:p>
            <a:endParaRPr lang="en-US" sz="1700" dirty="0"/>
          </a:p>
          <a:p>
            <a:r>
              <a:rPr lang="en-US" sz="1700" dirty="0" err="1"/>
              <a:t>Bignardi</a:t>
            </a:r>
            <a:r>
              <a:rPr lang="en-US" sz="1700" dirty="0"/>
              <a:t>, G., </a:t>
            </a:r>
            <a:r>
              <a:rPr lang="en-US" sz="1700" dirty="0" err="1"/>
              <a:t>Dalmaijer</a:t>
            </a:r>
            <a:r>
              <a:rPr lang="en-US" sz="1700" dirty="0"/>
              <a:t>, E. S., </a:t>
            </a:r>
            <a:r>
              <a:rPr lang="en-US" sz="1700" dirty="0" err="1"/>
              <a:t>Anwyl</a:t>
            </a:r>
            <a:r>
              <a:rPr lang="en-US" sz="1700" dirty="0"/>
              <a:t>-Irvine, A. L., Smith, T. A., </a:t>
            </a:r>
            <a:r>
              <a:rPr lang="en-US" sz="1700" dirty="0" err="1"/>
              <a:t>Siugzdaite</a:t>
            </a:r>
            <a:r>
              <a:rPr lang="en-US" sz="1700" dirty="0"/>
              <a:t>, R., Uh, S., and </a:t>
            </a:r>
            <a:r>
              <a:rPr lang="en-US" sz="1700" dirty="0" err="1"/>
              <a:t>Astle</a:t>
            </a:r>
            <a:r>
              <a:rPr lang="en-US" sz="1700" dirty="0"/>
              <a:t>, D. E. (2021). Longitudinal increases in childhood depression symptoms during the COVID-19 lockdown. </a:t>
            </a:r>
            <a:r>
              <a:rPr lang="en-US" sz="1700" i="1" dirty="0"/>
              <a:t>Archives of disease in childhood</a:t>
            </a:r>
            <a:r>
              <a:rPr lang="en-US" sz="1700" dirty="0"/>
              <a:t>, 106(8), pp. 791-797.</a:t>
            </a:r>
          </a:p>
          <a:p>
            <a:r>
              <a:rPr lang="en-US" sz="1700" dirty="0"/>
              <a:t>Crawley, E., </a:t>
            </a:r>
            <a:r>
              <a:rPr lang="en-US" sz="1700" dirty="0" err="1"/>
              <a:t>Loades</a:t>
            </a:r>
            <a:r>
              <a:rPr lang="en-US" sz="1700" dirty="0"/>
              <a:t>, M., </a:t>
            </a:r>
            <a:r>
              <a:rPr lang="en-US" sz="1700" dirty="0" err="1"/>
              <a:t>Feder</a:t>
            </a:r>
            <a:r>
              <a:rPr lang="en-US" sz="1700" dirty="0"/>
              <a:t>, G., Logan, S., Redwood, S., and Macleod, J. (2020). Wider collateral damage to children in the UK because of the social distancing measures designed to reduce the impact of COVID-19 in adults. </a:t>
            </a:r>
            <a:r>
              <a:rPr lang="en-US" sz="1700" i="1" dirty="0"/>
              <a:t>BMJ </a:t>
            </a:r>
            <a:r>
              <a:rPr lang="en-US" sz="1700" i="1" dirty="0" err="1"/>
              <a:t>Paediatrics</a:t>
            </a:r>
            <a:r>
              <a:rPr lang="en-US" sz="1700" i="1" dirty="0"/>
              <a:t> open</a:t>
            </a:r>
            <a:r>
              <a:rPr lang="en-US" sz="1700" dirty="0"/>
              <a:t>, 4(1), pp. 1-4</a:t>
            </a:r>
          </a:p>
          <a:p>
            <a:r>
              <a:rPr lang="en-US" sz="1700" dirty="0"/>
              <a:t>Government, UK. (2021). </a:t>
            </a:r>
            <a:r>
              <a:rPr lang="en-US" sz="1700" i="1" dirty="0"/>
              <a:t>Fostering in England 2020 to 2021: main findings.</a:t>
            </a:r>
            <a:r>
              <a:rPr lang="en-US" sz="1700" dirty="0"/>
              <a:t> Available at: </a:t>
            </a:r>
            <a:r>
              <a:rPr lang="en-US" sz="1700" u="sng" dirty="0">
                <a:hlinkClick r:id="rId2"/>
              </a:rPr>
              <a:t>https://www.gov.uk/government/statistics/fostering-in-england-1-april-2020-to-31-march-2021/fostering-in-england-2020-to-2021-main-findings</a:t>
            </a:r>
            <a:r>
              <a:rPr lang="en-US" sz="1700" dirty="0"/>
              <a:t> (Accessed: 16 Feb 2023). </a:t>
            </a:r>
            <a:endParaRPr lang="en-US" sz="1700" b="0" dirty="0"/>
          </a:p>
          <a:p>
            <a:r>
              <a:rPr lang="en-US" sz="1700" dirty="0"/>
              <a:t>Holt, L., and Murray, L. (2022). Children and </a:t>
            </a:r>
            <a:r>
              <a:rPr lang="en-US" sz="1700" dirty="0" err="1"/>
              <a:t>Covid</a:t>
            </a:r>
            <a:r>
              <a:rPr lang="en-US" sz="1700" dirty="0"/>
              <a:t> 19 in the UK. </a:t>
            </a:r>
            <a:r>
              <a:rPr lang="en-US" sz="1700" i="1" dirty="0"/>
              <a:t>Children's Geographies</a:t>
            </a:r>
            <a:r>
              <a:rPr lang="en-US" sz="1700" dirty="0"/>
              <a:t>, 20(4), pp. 487-494.</a:t>
            </a:r>
          </a:p>
          <a:p>
            <a:r>
              <a:rPr lang="en-US" sz="1700" dirty="0"/>
              <a:t>Minds, Y. (2020). The Impact of Covid-19 on young people with mental health needs. </a:t>
            </a:r>
            <a:r>
              <a:rPr lang="en-US" sz="1700" u="sng" dirty="0">
                <a:hlinkClick r:id="rId3"/>
              </a:rPr>
              <a:t>https://www.youngminds.org.uk/about-us/reports-and-impact/coronavirus-impact-on-young-people-with-mental-health-needs</a:t>
            </a:r>
            <a:r>
              <a:rPr lang="en-US" sz="1700" dirty="0"/>
              <a:t> (Accessed: 18 Feb 2023).</a:t>
            </a:r>
          </a:p>
          <a:p>
            <a:r>
              <a:rPr lang="en-US" sz="1700" dirty="0" err="1"/>
              <a:t>Newham</a:t>
            </a:r>
            <a:r>
              <a:rPr lang="en-US" sz="1700" dirty="0"/>
              <a:t>. (2021). How has the COVID-19 pandemic affected Children in Care and Care Leavers? Available at: </a:t>
            </a:r>
            <a:r>
              <a:rPr lang="en-US" sz="1700" u="sng" dirty="0">
                <a:hlinkClick r:id="rId4"/>
              </a:rPr>
              <a:t>https://www.newham.gov.uk/downloads/file/4407/research-report-how-has-the-covid-19-pandemic-affected-children-in-care-and-care-leavers#:~:text=In%20addition%2C%20lockdown%20also%20disproportionately,out%20and%20feelings%20of%20overwhelm</a:t>
            </a:r>
            <a:r>
              <a:rPr lang="en-US" sz="1700" dirty="0"/>
              <a:t> (Accessed: 17 Feb 2023).</a:t>
            </a:r>
          </a:p>
          <a:p>
            <a:endParaRPr lang="en-US" sz="1700" dirty="0"/>
          </a:p>
          <a:p>
            <a:r>
              <a:rPr lang="en-US" sz="1700" dirty="0" err="1"/>
              <a:t>Newlove</a:t>
            </a:r>
            <a:r>
              <a:rPr lang="en-US" sz="1700" dirty="0"/>
              <a:t>-Delgado, T., McManus, S., Sadler, K., </a:t>
            </a:r>
            <a:r>
              <a:rPr lang="en-US" sz="1700" dirty="0" err="1"/>
              <a:t>Thandi</a:t>
            </a:r>
            <a:r>
              <a:rPr lang="en-US" sz="1700" dirty="0"/>
              <a:t>, S., </a:t>
            </a:r>
            <a:r>
              <a:rPr lang="en-US" sz="1700" dirty="0" err="1"/>
              <a:t>Vizard</a:t>
            </a:r>
            <a:r>
              <a:rPr lang="en-US" sz="1700" dirty="0"/>
              <a:t>, T., Cartwright, C., and Ford, T. (2021). Child mental health in England before and during the COVID-19 lockdown. </a:t>
            </a:r>
            <a:r>
              <a:rPr lang="en-US" sz="1700" i="1" dirty="0"/>
              <a:t>The Lancet Psychiatry</a:t>
            </a:r>
            <a:r>
              <a:rPr lang="en-US" sz="1700" dirty="0"/>
              <a:t>, 8(5), pp. 353-354.</a:t>
            </a:r>
          </a:p>
          <a:p>
            <a:endParaRPr lang="en-US" sz="1700" dirty="0"/>
          </a:p>
          <a:p>
            <a:r>
              <a:rPr lang="en-US" sz="1700" dirty="0"/>
              <a:t>Pierce, M., Hope, H., Ford, T., Hatch, S., </a:t>
            </a:r>
            <a:r>
              <a:rPr lang="en-US" sz="1700" dirty="0" err="1"/>
              <a:t>Hotopf</a:t>
            </a:r>
            <a:r>
              <a:rPr lang="en-US" sz="1700" dirty="0"/>
              <a:t>, M., John, A., ... and Abel, K. M. (2020). Mental health before and during the COVID-19 pandemic: a longitudinal probability sample survey of the UK population. </a:t>
            </a:r>
            <a:r>
              <a:rPr lang="en-US" sz="1700" i="1" dirty="0"/>
              <a:t>The Lancet Psychiatry</a:t>
            </a:r>
            <a:r>
              <a:rPr lang="en-US" sz="1700" dirty="0"/>
              <a:t>, 7(10), pp. 883-892.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795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169</TotalTime>
  <Words>634</Words>
  <Application>Microsoft Office PowerPoint</Application>
  <PresentationFormat>On-screen Show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Angles</vt:lpstr>
      <vt:lpstr>PowerPoint Presentation</vt:lpstr>
      <vt:lpstr>Introduction and rationale</vt:lpstr>
      <vt:lpstr>Continued…</vt:lpstr>
      <vt:lpstr>Methodology and methods for literature review </vt:lpstr>
      <vt:lpstr>PowerPoint Presentation</vt:lpstr>
      <vt:lpstr>Selected studies</vt:lpstr>
      <vt:lpstr>LITERATURE REVIEW AND FINDINGS </vt:lpstr>
      <vt:lpstr>Continued…</vt:lpstr>
      <vt:lpstr>Conclusion and recommendations</vt:lpstr>
      <vt:lpstr>References of the studies selected for the literature review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yemisi adesuyan</cp:lastModifiedBy>
  <cp:revision>45</cp:revision>
  <dcterms:created xsi:type="dcterms:W3CDTF">2006-08-16T00:00:00Z</dcterms:created>
  <dcterms:modified xsi:type="dcterms:W3CDTF">2023-04-19T10:14:55Z</dcterms:modified>
</cp:coreProperties>
</file>