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284" y="-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6548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presentation as a personal learning journey. Emphasise that it is based on JISC evidence, Microsoft 365 training and reflection from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58368" y="475488"/>
            <a:ext cx="49377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BMBS4003 DIGITAL SKILLS FOR BUSINESS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658368" y="960120"/>
            <a:ext cx="4846320" cy="9144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My Digital Skills</a:t>
            </a:r>
            <a:endParaRPr lang="en-US" sz="3100" dirty="0"/>
          </a:p>
          <a:p>
            <a:pPr marL="0" indent="0" algn="l">
              <a:buNone/>
            </a:pPr>
            <a:r>
              <a:rPr lang="en-US" sz="31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Learning Journey</a:t>
            </a:r>
            <a:endParaRPr lang="en-US" sz="3100" dirty="0"/>
          </a:p>
        </p:txBody>
      </p:sp>
      <p:sp>
        <p:nvSpPr>
          <p:cNvPr id="9" name="Text 7"/>
          <p:cNvSpPr/>
          <p:nvPr/>
        </p:nvSpPr>
        <p:spPr>
          <a:xfrm>
            <a:off x="658368" y="2130552"/>
            <a:ext cx="5166360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2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reflective presentation on how my digital capability developed during the module and how digital skills training can support study, work and everyday business tasks.</a:t>
            </a:r>
            <a:endParaRPr lang="en-US" sz="1320" dirty="0"/>
          </a:p>
        </p:txBody>
      </p:sp>
      <p:sp>
        <p:nvSpPr>
          <p:cNvPr id="10" name="Shape 8"/>
          <p:cNvSpPr/>
          <p:nvPr/>
        </p:nvSpPr>
        <p:spPr>
          <a:xfrm>
            <a:off x="658368" y="3154680"/>
            <a:ext cx="5166360" cy="960120"/>
          </a:xfrm>
          <a:prstGeom prst="roundRect">
            <a:avLst>
              <a:gd name="adj" fmla="val 11429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96112" y="3337560"/>
            <a:ext cx="16459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Prepared by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896112" y="3675888"/>
            <a:ext cx="4480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6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Magdalena Ilgert-Kowalczyk | Student ID: 2542486</a:t>
            </a:r>
            <a:endParaRPr lang="en-US" sz="1060" dirty="0"/>
          </a:p>
          <a:p>
            <a:pPr marL="0" indent="0" algn="l">
              <a:buNone/>
            </a:pPr>
            <a:r>
              <a:rPr lang="en-US" sz="106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University of Wales Trinity Saint David</a:t>
            </a:r>
            <a:endParaRPr lang="en-US" sz="1060" dirty="0"/>
          </a:p>
        </p:txBody>
      </p:sp>
      <p:sp>
        <p:nvSpPr>
          <p:cNvPr id="13" name="Shape 11"/>
          <p:cNvSpPr/>
          <p:nvPr/>
        </p:nvSpPr>
        <p:spPr>
          <a:xfrm>
            <a:off x="658368" y="4480560"/>
            <a:ext cx="5166360" cy="1005840"/>
          </a:xfrm>
          <a:prstGeom prst="roundRect">
            <a:avLst>
              <a:gd name="adj" fmla="val 10909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96112" y="4690872"/>
            <a:ext cx="146304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Core evidence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896112" y="5029200"/>
            <a:ext cx="4480560" cy="411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3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JISC digital capability charts | Microsoft 365 certificates</a:t>
            </a:r>
            <a:endParaRPr lang="en-US" sz="1030" dirty="0"/>
          </a:p>
          <a:p>
            <a:pPr marL="0" indent="0" algn="l">
              <a:buNone/>
            </a:pPr>
            <a:r>
              <a:rPr lang="en-US" sz="103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Reflective learning.</a:t>
            </a:r>
            <a:endParaRPr lang="en-US" sz="1030" dirty="0"/>
          </a:p>
        </p:txBody>
      </p:sp>
      <p:sp>
        <p:nvSpPr>
          <p:cNvPr id="16" name="Shape 14"/>
          <p:cNvSpPr/>
          <p:nvPr/>
        </p:nvSpPr>
        <p:spPr>
          <a:xfrm>
            <a:off x="6720840" y="777240"/>
            <a:ext cx="4434840" cy="5257800"/>
          </a:xfrm>
          <a:prstGeom prst="roundRect">
            <a:avLst>
              <a:gd name="adj" fmla="val 2474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720840" y="777240"/>
            <a:ext cx="4434840" cy="219456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0" descr="/mnt/data/presentation_extracted_images/slide1_img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5160" y="1143000"/>
            <a:ext cx="3886200" cy="2331720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7086600" y="3822192"/>
            <a:ext cx="91440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Theme</a:t>
            </a:r>
            <a:endParaRPr lang="en-US" sz="1100" dirty="0"/>
          </a:p>
        </p:txBody>
      </p:sp>
      <p:sp>
        <p:nvSpPr>
          <p:cNvPr id="20" name="Text 17"/>
          <p:cNvSpPr/>
          <p:nvPr/>
        </p:nvSpPr>
        <p:spPr>
          <a:xfrm>
            <a:off x="7086600" y="4160520"/>
            <a:ext cx="3611880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32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Practical skills, confidence building and clear next steps for improvement.</a:t>
            </a:r>
            <a:endParaRPr lang="en-US" sz="1320" dirty="0"/>
          </a:p>
        </p:txBody>
      </p:sp>
      <p:sp>
        <p:nvSpPr>
          <p:cNvPr id="22" name="Text 19"/>
          <p:cNvSpPr/>
          <p:nvPr/>
        </p:nvSpPr>
        <p:spPr>
          <a:xfrm>
            <a:off x="7470648" y="5248656"/>
            <a:ext cx="2798064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0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route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A clear structure based on evidence, reflection and next steps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77240" y="1874520"/>
            <a:ext cx="2331720" cy="288036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1490472" y="1325880"/>
            <a:ext cx="868680" cy="868680"/>
          </a:xfrm>
          <a:prstGeom prst="ellipse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709928" y="1527048"/>
            <a:ext cx="384048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005840" y="2331720"/>
            <a:ext cx="187452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Starting point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005840" y="2788920"/>
            <a:ext cx="187452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14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JISC charts showed where confidence was already strong and where development was needed.</a:t>
            </a:r>
            <a:endParaRPr lang="en-US" sz="1140" dirty="0"/>
          </a:p>
        </p:txBody>
      </p:sp>
      <p:sp>
        <p:nvSpPr>
          <p:cNvPr id="15" name="Shape 13"/>
          <p:cNvSpPr/>
          <p:nvPr/>
        </p:nvSpPr>
        <p:spPr>
          <a:xfrm>
            <a:off x="3566160" y="1874520"/>
            <a:ext cx="2331720" cy="288036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4279392" y="1325880"/>
            <a:ext cx="868680" cy="868680"/>
          </a:xfrm>
          <a:prstGeom prst="ellipse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498848" y="1527048"/>
            <a:ext cx="384048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3794760" y="2331720"/>
            <a:ext cx="187452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Learning gained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3794760" y="2788920"/>
            <a:ext cx="187452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14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Microsoft 365 and digital skills training helped connect tools with study and work.</a:t>
            </a:r>
            <a:endParaRPr lang="en-US" sz="1140" dirty="0"/>
          </a:p>
        </p:txBody>
      </p:sp>
      <p:sp>
        <p:nvSpPr>
          <p:cNvPr id="20" name="Shape 18"/>
          <p:cNvSpPr/>
          <p:nvPr/>
        </p:nvSpPr>
        <p:spPr>
          <a:xfrm>
            <a:off x="6355080" y="1874520"/>
            <a:ext cx="2331720" cy="288036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7068312" y="1325880"/>
            <a:ext cx="868680" cy="868680"/>
          </a:xfrm>
          <a:prstGeom prst="ellipse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287768" y="1527048"/>
            <a:ext cx="384048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6583680" y="2331720"/>
            <a:ext cx="187452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6583680" y="2788920"/>
            <a:ext cx="187452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14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Certificates and assessment work show practical development across the module.</a:t>
            </a:r>
            <a:endParaRPr lang="en-US" sz="1140" dirty="0"/>
          </a:p>
        </p:txBody>
      </p:sp>
      <p:sp>
        <p:nvSpPr>
          <p:cNvPr id="25" name="Shape 23"/>
          <p:cNvSpPr/>
          <p:nvPr/>
        </p:nvSpPr>
        <p:spPr>
          <a:xfrm>
            <a:off x="9144000" y="1874520"/>
            <a:ext cx="2331720" cy="288036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9857232" y="1325880"/>
            <a:ext cx="868680" cy="868680"/>
          </a:xfrm>
          <a:prstGeom prst="ellipse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076688" y="1527048"/>
            <a:ext cx="384048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9372600" y="2331720"/>
            <a:ext cx="187452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Next steps</a:t>
            </a:r>
            <a:endParaRPr lang="en-US" sz="1500" dirty="0"/>
          </a:p>
        </p:txBody>
      </p:sp>
      <p:sp>
        <p:nvSpPr>
          <p:cNvPr id="29" name="Text 27"/>
          <p:cNvSpPr/>
          <p:nvPr/>
        </p:nvSpPr>
        <p:spPr>
          <a:xfrm>
            <a:off x="9372600" y="2788920"/>
            <a:ext cx="187452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14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Clear priorities for improving confidence, especially Excel and data literacy.</a:t>
            </a:r>
            <a:endParaRPr lang="en-US" sz="1140" dirty="0"/>
          </a:p>
        </p:txBody>
      </p:sp>
      <p:sp>
        <p:nvSpPr>
          <p:cNvPr id="30" name="Text 28"/>
          <p:cNvSpPr/>
          <p:nvPr/>
        </p:nvSpPr>
        <p:spPr>
          <a:xfrm>
            <a:off x="1234440" y="5669280"/>
            <a:ext cx="96926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JISC digital capability: starting point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The chart helped identify confidence levels and areas for development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58368" y="1600200"/>
            <a:ext cx="6629400" cy="4370832"/>
          </a:xfrm>
          <a:prstGeom prst="roundRect">
            <a:avLst>
              <a:gd name="adj" fmla="val 2510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0" descr="/mnt/data/presentation_unzip/Screenshot (3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248" y="1847088"/>
            <a:ext cx="6263640" cy="3886200"/>
          </a:xfrm>
          <a:prstGeom prst="rect">
            <a:avLst/>
          </a:prstGeom>
        </p:spPr>
      </p:pic>
      <p:sp>
        <p:nvSpPr>
          <p:cNvPr id="12" name="Shape 9"/>
          <p:cNvSpPr/>
          <p:nvPr/>
        </p:nvSpPr>
        <p:spPr>
          <a:xfrm>
            <a:off x="7543800" y="1600200"/>
            <a:ext cx="3977640" cy="4370832"/>
          </a:xfrm>
          <a:prstGeom prst="roundRect">
            <a:avLst>
              <a:gd name="adj" fmla="val 2759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818120" y="1920240"/>
            <a:ext cx="338328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7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the chart showed</a:t>
            </a:r>
            <a:endParaRPr lang="en-US" sz="1700" dirty="0"/>
          </a:p>
        </p:txBody>
      </p:sp>
      <p:sp>
        <p:nvSpPr>
          <p:cNvPr id="14" name="Text 11"/>
          <p:cNvSpPr/>
          <p:nvPr/>
        </p:nvSpPr>
        <p:spPr>
          <a:xfrm>
            <a:off x="7818120" y="2468880"/>
            <a:ext cx="3246120" cy="1371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35353D"/>
                </a:solidFill>
              </a:rPr>
              <a:t>• Digital wellbeing and identity management were stronger areas.
• There was a need to keep developing practical confidence.
• The results made digital capability feel broader than just using a computer.</a:t>
            </a:r>
            <a:endParaRPr lang="en-US" sz="1240" dirty="0"/>
          </a:p>
        </p:txBody>
      </p:sp>
      <p:sp>
        <p:nvSpPr>
          <p:cNvPr id="15" name="Shape 12"/>
          <p:cNvSpPr/>
          <p:nvPr/>
        </p:nvSpPr>
        <p:spPr>
          <a:xfrm>
            <a:off x="7818120" y="4160520"/>
            <a:ext cx="1920240" cy="384048"/>
          </a:xfrm>
          <a:prstGeom prst="roundRect">
            <a:avLst>
              <a:gd name="adj" fmla="val 19048"/>
            </a:avLst>
          </a:prstGeom>
          <a:solidFill>
            <a:srgbClr val="FFF0F6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927848" y="4242816"/>
            <a:ext cx="1700784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E84C8B"/>
                </a:solidFill>
              </a:rPr>
              <a:t>Personal reflection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7818120" y="4681728"/>
            <a:ext cx="3246120" cy="7772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2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could see that I had useful foundations but needed more structured practice to become confident using tools across study and work.</a:t>
            </a:r>
            <a:endParaRPr lang="en-US" sz="122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Digital skills for work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The workplace chart links digital confidence to employability and practical performance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85800" y="1508760"/>
            <a:ext cx="6492240" cy="4526280"/>
          </a:xfrm>
          <a:prstGeom prst="roundRect">
            <a:avLst>
              <a:gd name="adj" fmla="val 2424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0" descr="/mnt/data/presentation_unzip/Screenshot 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1810512"/>
            <a:ext cx="6217920" cy="3986784"/>
          </a:xfrm>
          <a:prstGeom prst="rect">
            <a:avLst/>
          </a:prstGeom>
        </p:spPr>
      </p:pic>
      <p:sp>
        <p:nvSpPr>
          <p:cNvPr id="12" name="Shape 9"/>
          <p:cNvSpPr/>
          <p:nvPr/>
        </p:nvSpPr>
        <p:spPr>
          <a:xfrm>
            <a:off x="7543800" y="1600200"/>
            <a:ext cx="3886200" cy="987552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772400" y="1783080"/>
            <a:ext cx="329184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learning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7772400" y="2084832"/>
            <a:ext cx="329184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3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skills are part of employability and everyday work.</a:t>
            </a:r>
            <a:endParaRPr lang="en-US" sz="1130" dirty="0"/>
          </a:p>
        </p:txBody>
      </p:sp>
      <p:sp>
        <p:nvSpPr>
          <p:cNvPr id="15" name="Shape 12"/>
          <p:cNvSpPr/>
          <p:nvPr/>
        </p:nvSpPr>
        <p:spPr>
          <a:xfrm>
            <a:off x="7543800" y="2971800"/>
            <a:ext cx="3886200" cy="987552"/>
          </a:xfrm>
          <a:prstGeom prst="roundRect">
            <a:avLst>
              <a:gd name="adj" fmla="val 11111"/>
            </a:avLst>
          </a:prstGeom>
          <a:solidFill>
            <a:srgbClr val="FFF0F6"/>
          </a:solidFill>
          <a:ln w="10160">
            <a:solidFill>
              <a:srgbClr val="F7B5C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772400" y="3154680"/>
            <a:ext cx="329184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Most useful areas</a:t>
            </a:r>
            <a:endParaRPr lang="en-US" sz="1250" dirty="0"/>
          </a:p>
        </p:txBody>
      </p:sp>
      <p:sp>
        <p:nvSpPr>
          <p:cNvPr id="17" name="Text 14"/>
          <p:cNvSpPr/>
          <p:nvPr/>
        </p:nvSpPr>
        <p:spPr>
          <a:xfrm>
            <a:off x="7772400" y="3456432"/>
            <a:ext cx="329184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3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Professional identity, basic digital skills and continuous development.</a:t>
            </a:r>
            <a:endParaRPr lang="en-US" sz="1130" dirty="0"/>
          </a:p>
        </p:txBody>
      </p:sp>
      <p:sp>
        <p:nvSpPr>
          <p:cNvPr id="18" name="Shape 15"/>
          <p:cNvSpPr/>
          <p:nvPr/>
        </p:nvSpPr>
        <p:spPr>
          <a:xfrm>
            <a:off x="7543800" y="4343400"/>
            <a:ext cx="3886200" cy="987552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7772400" y="4526280"/>
            <a:ext cx="329184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Personal meaning</a:t>
            </a:r>
            <a:endParaRPr lang="en-US" sz="1250" dirty="0"/>
          </a:p>
        </p:txBody>
      </p:sp>
      <p:sp>
        <p:nvSpPr>
          <p:cNvPr id="20" name="Text 17"/>
          <p:cNvSpPr/>
          <p:nvPr/>
        </p:nvSpPr>
        <p:spPr>
          <a:xfrm>
            <a:off x="7772400" y="4828032"/>
            <a:ext cx="329184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3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training connected university work with admin, communication and planning tasks.</a:t>
            </a:r>
            <a:endParaRPr lang="en-US" sz="113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 learned from the training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Reflective confidence estimates showing where learning became stronger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85800" y="1554480"/>
            <a:ext cx="5303520" cy="4297680"/>
          </a:xfrm>
          <a:prstGeom prst="roundRect">
            <a:avLst>
              <a:gd name="adj" fmla="val 2553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60120" y="1847088"/>
            <a:ext cx="292608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7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Areas strengthened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960120" y="2423160"/>
            <a:ext cx="384048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Professional digital identity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960120" y="2679192"/>
            <a:ext cx="384048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960120" y="2679192"/>
            <a:ext cx="3264408" cy="146304"/>
          </a:xfrm>
          <a:prstGeom prst="roundRect">
            <a:avLst>
              <a:gd name="adj" fmla="val 25000"/>
            </a:avLst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892040" y="2578608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85%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960120" y="3063240"/>
            <a:ext cx="384048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Microsoft Word report writing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960120" y="3319272"/>
            <a:ext cx="384048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960120" y="3319272"/>
            <a:ext cx="3072384" cy="146304"/>
          </a:xfrm>
          <a:prstGeom prst="roundRect">
            <a:avLst>
              <a:gd name="adj" fmla="val 25000"/>
            </a:avLst>
          </a:prstGeom>
          <a:solidFill>
            <a:srgbClr val="D05A90"/>
          </a:solidFill>
          <a:ln w="12700">
            <a:solidFill>
              <a:srgbClr val="D05A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892040" y="3218688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D05A9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80%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960120" y="3703320"/>
            <a:ext cx="384048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Microsoft 365 confidence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960120" y="3959352"/>
            <a:ext cx="384048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960120" y="3959352"/>
            <a:ext cx="2995574" cy="146304"/>
          </a:xfrm>
          <a:prstGeom prst="roundRect">
            <a:avLst>
              <a:gd name="adj" fmla="val 25000"/>
            </a:avLst>
          </a:prstGeom>
          <a:solidFill>
            <a:srgbClr val="F2A6C0"/>
          </a:solidFill>
          <a:ln w="12700">
            <a:solidFill>
              <a:srgbClr val="F2A6C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892040" y="3858768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F2A6C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78%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960120" y="4343400"/>
            <a:ext cx="384048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Presenting information visually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960120" y="4599432"/>
            <a:ext cx="384048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960120" y="4599432"/>
            <a:ext cx="2880360" cy="146304"/>
          </a:xfrm>
          <a:prstGeom prst="roundRect">
            <a:avLst>
              <a:gd name="adj" fmla="val 25000"/>
            </a:avLst>
          </a:prstGeom>
          <a:solidFill>
            <a:srgbClr val="C778A2"/>
          </a:solidFill>
          <a:ln w="12700">
            <a:solidFill>
              <a:srgbClr val="C778A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892040" y="4498848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C778A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75%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960120" y="4983480"/>
            <a:ext cx="384048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Excel formulas and data tasks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960120" y="5239512"/>
            <a:ext cx="384048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960120" y="5239512"/>
            <a:ext cx="2688336" cy="146304"/>
          </a:xfrm>
          <a:prstGeom prst="roundRect">
            <a:avLst>
              <a:gd name="adj" fmla="val 25000"/>
            </a:avLst>
          </a:prstGeom>
          <a:solidFill>
            <a:srgbClr val="A96B8C"/>
          </a:solidFill>
          <a:ln w="12700">
            <a:solidFill>
              <a:srgbClr val="A96B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892040" y="5138928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A96B8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70%</a:t>
            </a:r>
            <a:endParaRPr lang="en-US" sz="1050" dirty="0"/>
          </a:p>
        </p:txBody>
      </p:sp>
      <p:sp>
        <p:nvSpPr>
          <p:cNvPr id="32" name="Shape 30"/>
          <p:cNvSpPr/>
          <p:nvPr/>
        </p:nvSpPr>
        <p:spPr>
          <a:xfrm>
            <a:off x="6400800" y="1554480"/>
            <a:ext cx="5074920" cy="4297680"/>
          </a:xfrm>
          <a:prstGeom prst="roundRect">
            <a:avLst>
              <a:gd name="adj" fmla="val 2553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720840" y="1874520"/>
            <a:ext cx="420624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Main learning for me</a:t>
            </a:r>
            <a:endParaRPr lang="en-US" sz="1800" dirty="0"/>
          </a:p>
        </p:txBody>
      </p:sp>
      <p:sp>
        <p:nvSpPr>
          <p:cNvPr id="34" name="Text 32"/>
          <p:cNvSpPr/>
          <p:nvPr/>
        </p:nvSpPr>
        <p:spPr>
          <a:xfrm>
            <a:off x="6720840" y="2423160"/>
            <a:ext cx="4343400" cy="9601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learned that digital skills are not only about knowing software. They are about choosing the right tool, presenting information clearly and using evidence to make better decisions.</a:t>
            </a:r>
            <a:endParaRPr lang="en-US" sz="1300" dirty="0"/>
          </a:p>
        </p:txBody>
      </p:sp>
      <p:sp>
        <p:nvSpPr>
          <p:cNvPr id="35" name="Text 33"/>
          <p:cNvSpPr/>
          <p:nvPr/>
        </p:nvSpPr>
        <p:spPr>
          <a:xfrm>
            <a:off x="6720840" y="3749040"/>
            <a:ext cx="420624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4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this links to work</a:t>
            </a:r>
            <a:endParaRPr lang="en-US" sz="1450" dirty="0"/>
          </a:p>
        </p:txBody>
      </p:sp>
      <p:sp>
        <p:nvSpPr>
          <p:cNvPr id="36" name="Text 34"/>
          <p:cNvSpPr/>
          <p:nvPr/>
        </p:nvSpPr>
        <p:spPr>
          <a:xfrm>
            <a:off x="6720840" y="4160520"/>
            <a:ext cx="4206240" cy="1005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220" dirty="0">
                <a:solidFill>
                  <a:srgbClr val="35353D"/>
                </a:solidFill>
              </a:rPr>
              <a:t>• Word supports professional reports
• Outlook supports communication
• PowerPoint supports presenting ideas
• Excel supports data-led decisions</a:t>
            </a:r>
            <a:endParaRPr lang="en-US" sz="12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Personal reflection: 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What the training helped me understand in a more practical way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22960" y="1783080"/>
            <a:ext cx="5074920" cy="1060704"/>
          </a:xfrm>
          <a:prstGeom prst="roundRect">
            <a:avLst>
              <a:gd name="adj" fmla="val 10345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1005840" y="2002536"/>
            <a:ext cx="640080" cy="640080"/>
          </a:xfrm>
          <a:prstGeom prst="ellipse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88136" y="2167128"/>
            <a:ext cx="5029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85%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828800" y="2103120"/>
            <a:ext cx="370332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2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Value of professional digital identity</a:t>
            </a:r>
            <a:endParaRPr lang="en-US" sz="1320" dirty="0"/>
          </a:p>
        </p:txBody>
      </p:sp>
      <p:sp>
        <p:nvSpPr>
          <p:cNvPr id="14" name="Shape 12"/>
          <p:cNvSpPr/>
          <p:nvPr/>
        </p:nvSpPr>
        <p:spPr>
          <a:xfrm>
            <a:off x="822960" y="3246120"/>
            <a:ext cx="5074920" cy="1060704"/>
          </a:xfrm>
          <a:prstGeom prst="roundRect">
            <a:avLst>
              <a:gd name="adj" fmla="val 10345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005840" y="3465576"/>
            <a:ext cx="640080" cy="640080"/>
          </a:xfrm>
          <a:prstGeom prst="ellipse">
            <a:avLst/>
          </a:prstGeom>
          <a:solidFill>
            <a:srgbClr val="F7B5CF"/>
          </a:solidFill>
          <a:ln w="12700">
            <a:solidFill>
              <a:srgbClr val="F7B5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88136" y="3630168"/>
            <a:ext cx="5029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80%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1828800" y="3566160"/>
            <a:ext cx="370332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2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Confidence using Microsoft tools for study work</a:t>
            </a:r>
            <a:endParaRPr lang="en-US" sz="1320" dirty="0"/>
          </a:p>
        </p:txBody>
      </p:sp>
      <p:sp>
        <p:nvSpPr>
          <p:cNvPr id="18" name="Shape 16"/>
          <p:cNvSpPr/>
          <p:nvPr/>
        </p:nvSpPr>
        <p:spPr>
          <a:xfrm>
            <a:off x="6355080" y="1783080"/>
            <a:ext cx="5074920" cy="1060704"/>
          </a:xfrm>
          <a:prstGeom prst="roundRect">
            <a:avLst>
              <a:gd name="adj" fmla="val 10345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537960" y="2002536"/>
            <a:ext cx="640080" cy="640080"/>
          </a:xfrm>
          <a:prstGeom prst="ellipse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620256" y="2167128"/>
            <a:ext cx="5029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75%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7360920" y="2103120"/>
            <a:ext cx="370332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2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Present information clearly and visually</a:t>
            </a:r>
            <a:endParaRPr lang="en-US" sz="1320" dirty="0"/>
          </a:p>
        </p:txBody>
      </p:sp>
      <p:sp>
        <p:nvSpPr>
          <p:cNvPr id="22" name="Shape 20"/>
          <p:cNvSpPr/>
          <p:nvPr/>
        </p:nvSpPr>
        <p:spPr>
          <a:xfrm>
            <a:off x="6355080" y="3246120"/>
            <a:ext cx="5074920" cy="1060704"/>
          </a:xfrm>
          <a:prstGeom prst="roundRect">
            <a:avLst>
              <a:gd name="adj" fmla="val 10345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537960" y="3465576"/>
            <a:ext cx="640080" cy="640080"/>
          </a:xfrm>
          <a:prstGeom prst="ellipse">
            <a:avLst/>
          </a:prstGeom>
          <a:solidFill>
            <a:srgbClr val="F7B5CF"/>
          </a:solidFill>
          <a:ln w="12700">
            <a:solidFill>
              <a:srgbClr val="F7B5C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620256" y="3630168"/>
            <a:ext cx="5029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70%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7360920" y="3566160"/>
            <a:ext cx="370332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2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Need more practice with Excel and data analysis</a:t>
            </a:r>
            <a:endParaRPr lang="en-US" sz="1320" dirty="0"/>
          </a:p>
        </p:txBody>
      </p:sp>
      <p:sp>
        <p:nvSpPr>
          <p:cNvPr id="26" name="Shape 24"/>
          <p:cNvSpPr/>
          <p:nvPr/>
        </p:nvSpPr>
        <p:spPr>
          <a:xfrm>
            <a:off x="1143000" y="4892040"/>
            <a:ext cx="9829800" cy="822960"/>
          </a:xfrm>
          <a:prstGeom prst="roundRect">
            <a:avLst>
              <a:gd name="adj" fmla="val 13333"/>
            </a:avLst>
          </a:prstGeom>
          <a:solidFill>
            <a:srgbClr val="FFF0F6"/>
          </a:solidFill>
          <a:ln w="10160">
            <a:solidFill>
              <a:srgbClr val="F7B5C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417320" y="5157216"/>
            <a:ext cx="932688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32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Personal progress: I already had some digital knowledge before the module, but I now have better evidence of my skills and a clearer idea of which tools I should keep practicing.</a:t>
            </a:r>
            <a:endParaRPr lang="en-US" sz="13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Evidence: Microsoft 365 training completed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Four LinkedIn Learning certificates showing practical development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77240" y="1536192"/>
            <a:ext cx="4709160" cy="1883664"/>
          </a:xfrm>
          <a:prstGeom prst="roundRect">
            <a:avLst>
              <a:gd name="adj" fmla="val 5825"/>
            </a:avLst>
          </a:prstGeom>
          <a:solidFill>
            <a:srgbClr val="FFFFFF"/>
          </a:solidFill>
          <a:ln w="15240">
            <a:solidFill>
              <a:srgbClr val="E84C8B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0" descr="/mnt/data/magda_assets/Word_cer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1572768"/>
            <a:ext cx="4617720" cy="1572768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822960" y="3218688"/>
            <a:ext cx="46177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Word Essential Training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6583680" y="1536192"/>
            <a:ext cx="4709160" cy="1883664"/>
          </a:xfrm>
          <a:prstGeom prst="roundRect">
            <a:avLst>
              <a:gd name="adj" fmla="val 5825"/>
            </a:avLst>
          </a:prstGeom>
          <a:solidFill>
            <a:srgbClr val="FFFFFF"/>
          </a:solidFill>
          <a:ln w="15240">
            <a:solidFill>
              <a:srgbClr val="E84C8B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1" descr="/mnt/data/magda_assets/Outlook_cer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400" y="1572768"/>
            <a:ext cx="4617720" cy="1572768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629400" y="3218688"/>
            <a:ext cx="46177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Outlook Essential Training</a:t>
            </a:r>
            <a:endParaRPr lang="en-US" sz="1000" dirty="0"/>
          </a:p>
        </p:txBody>
      </p:sp>
      <p:sp>
        <p:nvSpPr>
          <p:cNvPr id="16" name="Shape 12"/>
          <p:cNvSpPr/>
          <p:nvPr/>
        </p:nvSpPr>
        <p:spPr>
          <a:xfrm>
            <a:off x="777240" y="3968496"/>
            <a:ext cx="4709160" cy="1883664"/>
          </a:xfrm>
          <a:prstGeom prst="roundRect">
            <a:avLst>
              <a:gd name="adj" fmla="val 5825"/>
            </a:avLst>
          </a:prstGeom>
          <a:solidFill>
            <a:srgbClr val="FFFFFF"/>
          </a:solidFill>
          <a:ln w="15240">
            <a:solidFill>
              <a:srgbClr val="E84C8B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7" name="Image 2" descr="/mnt/data/magda_assets/PowerPoint_cer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2960" y="4005072"/>
            <a:ext cx="4617720" cy="1572768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822960" y="5650992"/>
            <a:ext cx="46177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PowerPoint Essential Training</a:t>
            </a:r>
            <a:endParaRPr lang="en-US" sz="1000" dirty="0"/>
          </a:p>
        </p:txBody>
      </p:sp>
      <p:sp>
        <p:nvSpPr>
          <p:cNvPr id="19" name="Shape 14"/>
          <p:cNvSpPr/>
          <p:nvPr/>
        </p:nvSpPr>
        <p:spPr>
          <a:xfrm>
            <a:off x="6583680" y="3968496"/>
            <a:ext cx="4709160" cy="1883664"/>
          </a:xfrm>
          <a:prstGeom prst="roundRect">
            <a:avLst>
              <a:gd name="adj" fmla="val 5825"/>
            </a:avLst>
          </a:prstGeom>
          <a:solidFill>
            <a:srgbClr val="FFFFFF"/>
          </a:solidFill>
          <a:ln w="15240">
            <a:solidFill>
              <a:srgbClr val="E84C8B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0" name="Image 3" descr="/mnt/data/magda_assets/Excel_cer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29400" y="4005072"/>
            <a:ext cx="4617720" cy="1572768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6629400" y="5650992"/>
            <a:ext cx="461772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Excel Essential Training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 still need to improve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Higher percentages show areas needing more practice and repetition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31520" y="1600200"/>
            <a:ext cx="5166360" cy="4434840"/>
          </a:xfrm>
          <a:prstGeom prst="roundRect">
            <a:avLst>
              <a:gd name="adj" fmla="val 2474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05840" y="1901952"/>
            <a:ext cx="338328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7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Development priorities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1005840" y="2468880"/>
            <a:ext cx="388620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Excel and data literacy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1005840" y="2724912"/>
            <a:ext cx="388620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1005840" y="2724912"/>
            <a:ext cx="2914650" cy="146304"/>
          </a:xfrm>
          <a:prstGeom prst="roundRect">
            <a:avLst>
              <a:gd name="adj" fmla="val 25000"/>
            </a:avLst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983480" y="2624328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75%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1005840" y="3090672"/>
            <a:ext cx="388620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collaboration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1005840" y="3346704"/>
            <a:ext cx="388620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1005840" y="3346704"/>
            <a:ext cx="2331720" cy="146304"/>
          </a:xfrm>
          <a:prstGeom prst="roundRect">
            <a:avLst>
              <a:gd name="adj" fmla="val 25000"/>
            </a:avLst>
          </a:prstGeom>
          <a:solidFill>
            <a:srgbClr val="D06192"/>
          </a:solidFill>
          <a:ln w="12700">
            <a:solidFill>
              <a:srgbClr val="D0619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983480" y="3246120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D0619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60%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1005840" y="3712464"/>
            <a:ext cx="388620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creation and design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1005840" y="3968496"/>
            <a:ext cx="388620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1005840" y="3968496"/>
            <a:ext cx="2253996" cy="146304"/>
          </a:xfrm>
          <a:prstGeom prst="roundRect">
            <a:avLst>
              <a:gd name="adj" fmla="val 25000"/>
            </a:avLst>
          </a:prstGeom>
          <a:solidFill>
            <a:srgbClr val="F0A4C3"/>
          </a:solidFill>
          <a:ln w="12700">
            <a:solidFill>
              <a:srgbClr val="F0A4C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983480" y="3867912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F0A4C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58%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1005840" y="4334256"/>
            <a:ext cx="388620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participation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1005840" y="4590288"/>
            <a:ext cx="388620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005840" y="4590288"/>
            <a:ext cx="2020824" cy="146304"/>
          </a:xfrm>
          <a:prstGeom prst="roundRect">
            <a:avLst>
              <a:gd name="adj" fmla="val 25000"/>
            </a:avLst>
          </a:prstGeom>
          <a:solidFill>
            <a:srgbClr val="B5749A"/>
          </a:solidFill>
          <a:ln w="12700">
            <a:solidFill>
              <a:srgbClr val="B574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983480" y="4489704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B574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52%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1005840" y="4956048"/>
            <a:ext cx="388620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employability evidence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1005840" y="5212080"/>
            <a:ext cx="3886200" cy="146304"/>
          </a:xfrm>
          <a:prstGeom prst="roundRect">
            <a:avLst>
              <a:gd name="adj" fmla="val 25000"/>
            </a:avLst>
          </a:prstGeom>
          <a:solidFill>
            <a:srgbClr val="F2F2F5"/>
          </a:solidFill>
          <a:ln w="12700">
            <a:solidFill>
              <a:srgbClr val="F2F2F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1005840" y="5212080"/>
            <a:ext cx="1943100" cy="146304"/>
          </a:xfrm>
          <a:prstGeom prst="roundRect">
            <a:avLst>
              <a:gd name="adj" fmla="val 25000"/>
            </a:avLst>
          </a:prstGeom>
          <a:solidFill>
            <a:srgbClr val="8E627B"/>
          </a:solidFill>
          <a:ln w="12700">
            <a:solidFill>
              <a:srgbClr val="8E62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983480" y="5111496"/>
            <a:ext cx="4114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8E627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50%</a:t>
            </a:r>
            <a:endParaRPr lang="en-US" sz="1050" dirty="0"/>
          </a:p>
        </p:txBody>
      </p:sp>
      <p:sp>
        <p:nvSpPr>
          <p:cNvPr id="32" name="Shape 30"/>
          <p:cNvSpPr/>
          <p:nvPr/>
        </p:nvSpPr>
        <p:spPr>
          <a:xfrm>
            <a:off x="6400800" y="1600200"/>
            <a:ext cx="5074920" cy="4434840"/>
          </a:xfrm>
          <a:prstGeom prst="roundRect">
            <a:avLst>
              <a:gd name="adj" fmla="val 2474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720840" y="1901952"/>
            <a:ext cx="201168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7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Action plan</a:t>
            </a:r>
            <a:endParaRPr lang="en-US" sz="1700" dirty="0"/>
          </a:p>
        </p:txBody>
      </p:sp>
      <p:sp>
        <p:nvSpPr>
          <p:cNvPr id="34" name="Text 32"/>
          <p:cNvSpPr/>
          <p:nvPr/>
        </p:nvSpPr>
        <p:spPr>
          <a:xfrm>
            <a:off x="6720840" y="2450592"/>
            <a:ext cx="4206240" cy="16002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35353D"/>
                </a:solidFill>
              </a:rPr>
              <a:t>• Excel: practise formulas, sorting, filtering and charts regularly.
• Collaboration: use OneDrive and Teams more confidently for shared work.
• Design: improve slide layout, image choice and accessibility.
• Evidence: keep certificates and examples in a digital portfolio.</a:t>
            </a:r>
            <a:endParaRPr lang="en-US" sz="1240" dirty="0"/>
          </a:p>
        </p:txBody>
      </p:sp>
      <p:sp>
        <p:nvSpPr>
          <p:cNvPr id="35" name="Text 33"/>
          <p:cNvSpPr/>
          <p:nvPr/>
        </p:nvSpPr>
        <p:spPr>
          <a:xfrm>
            <a:off x="6720840" y="4663440"/>
            <a:ext cx="228600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5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Honest reflection</a:t>
            </a:r>
            <a:endParaRPr lang="en-US" sz="1350" dirty="0"/>
          </a:p>
        </p:txBody>
      </p:sp>
      <p:sp>
        <p:nvSpPr>
          <p:cNvPr id="36" name="Text 34"/>
          <p:cNvSpPr/>
          <p:nvPr/>
        </p:nvSpPr>
        <p:spPr>
          <a:xfrm>
            <a:off x="6720840" y="4983480"/>
            <a:ext cx="4297680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5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Excel needs the most repetition because confidence comes from using it often, not just watching it being demonstrated.</a:t>
            </a:r>
            <a:endParaRPr lang="en-US" sz="125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Challenges during the module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The learning was useful, but the pace made reflection and practice important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77240" y="1691640"/>
            <a:ext cx="3200400" cy="338328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24128" y="1993392"/>
            <a:ext cx="265176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Fast pace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060704" y="2697480"/>
            <a:ext cx="2606040" cy="12801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module moved quickly, so keeping up with online learning, assessment work and practice time was challenging.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1234440" y="4343400"/>
            <a:ext cx="2194560" cy="0"/>
          </a:xfrm>
          <a:prstGeom prst="line">
            <a:avLst/>
          </a:prstGeom>
          <a:noFill/>
          <a:ln w="254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4572000" y="1691640"/>
            <a:ext cx="3200400" cy="3383280"/>
          </a:xfrm>
          <a:prstGeom prst="roundRect">
            <a:avLst>
              <a:gd name="adj" fmla="val 3429"/>
            </a:avLst>
          </a:prstGeom>
          <a:solidFill>
            <a:srgbClr val="FFF0F6"/>
          </a:solidFill>
          <a:ln w="10160">
            <a:solidFill>
              <a:srgbClr val="F7B5C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818888" y="1993392"/>
            <a:ext cx="265176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Confidence gap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4855464" y="2697480"/>
            <a:ext cx="2606040" cy="12801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understood many tools at a basic level but need repetition to use them confidently under time pressure.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5029200" y="4343400"/>
            <a:ext cx="2194560" cy="0"/>
          </a:xfrm>
          <a:prstGeom prst="line">
            <a:avLst/>
          </a:prstGeom>
          <a:noFill/>
          <a:ln w="254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8366760" y="1691640"/>
            <a:ext cx="3200400" cy="338328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613648" y="1993392"/>
            <a:ext cx="265176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Excel practice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8650224" y="2697480"/>
            <a:ext cx="2606040" cy="12801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Excel was one of the most useful parts, but it is also the area that needs the most hands-on practice.</a:t>
            </a:r>
            <a:endParaRPr lang="en-US" sz="1250" dirty="0"/>
          </a:p>
        </p:txBody>
      </p:sp>
      <p:sp>
        <p:nvSpPr>
          <p:cNvPr id="21" name="Shape 19"/>
          <p:cNvSpPr/>
          <p:nvPr/>
        </p:nvSpPr>
        <p:spPr>
          <a:xfrm>
            <a:off x="8823960" y="4343400"/>
            <a:ext cx="2194560" cy="0"/>
          </a:xfrm>
          <a:prstGeom prst="line">
            <a:avLst/>
          </a:prstGeom>
          <a:noFill/>
          <a:ln w="254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05840" y="5577840"/>
            <a:ext cx="101498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Reflective point: I need to keep applying the tools outside the classroom, so they become normal habits rather than separate course tasks.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the course has helped day-to-day work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Digital skills are valuable when they improve real organisation, communication and decision-making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22960" y="1691640"/>
            <a:ext cx="498348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822960" y="1691640"/>
            <a:ext cx="109728" cy="141732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143000" y="1920240"/>
            <a:ext cx="429768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Study work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143000" y="2350008"/>
            <a:ext cx="4251960" cy="4572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5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Clearer reports, better slides and more structured evidence.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6309360" y="1691640"/>
            <a:ext cx="498348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309360" y="1691640"/>
            <a:ext cx="109728" cy="141732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629400" y="1920240"/>
            <a:ext cx="429768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Communication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629400" y="2350008"/>
            <a:ext cx="4251960" cy="4572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5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More confident use of Outlook and Microsoft 365 for messages and organisation.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>
            <a:off x="822960" y="3703320"/>
            <a:ext cx="498348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22960" y="3703320"/>
            <a:ext cx="109728" cy="141732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143000" y="3931920"/>
            <a:ext cx="429768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Business tasks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143000" y="4361688"/>
            <a:ext cx="4251960" cy="4572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5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Better understanding of why digital tools can support admin, planning and professional presentation.</a:t>
            </a:r>
            <a:endParaRPr lang="en-US" sz="1250" dirty="0"/>
          </a:p>
        </p:txBody>
      </p:sp>
      <p:sp>
        <p:nvSpPr>
          <p:cNvPr id="22" name="Shape 20"/>
          <p:cNvSpPr/>
          <p:nvPr/>
        </p:nvSpPr>
        <p:spPr>
          <a:xfrm>
            <a:off x="6309360" y="3703320"/>
            <a:ext cx="498348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309360" y="3703320"/>
            <a:ext cx="109728" cy="141732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629400" y="3931920"/>
            <a:ext cx="429768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Decision-making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6629400" y="4361688"/>
            <a:ext cx="4251960" cy="4572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5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Excel and AI-assisted review can help turn information into practical recommendations.</a:t>
            </a:r>
            <a:endParaRPr lang="en-US" sz="1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640080" y="411480"/>
            <a:ext cx="8961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My digital skills development plan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58368" y="896112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A6A73"/>
                </a:solidFill>
              </a:rPr>
              <a:t>How I will keep improving after this assessment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58368" y="1261872"/>
            <a:ext cx="2057400" cy="0"/>
          </a:xfrm>
          <a:prstGeom prst="line">
            <a:avLst/>
          </a:prstGeom>
          <a:noFill/>
          <a:ln w="38100">
            <a:solidFill>
              <a:srgbClr val="E84C8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1051560" y="1600200"/>
            <a:ext cx="10058400" cy="749808"/>
          </a:xfrm>
          <a:prstGeom prst="roundRect">
            <a:avLst>
              <a:gd name="adj" fmla="val 14634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325880" y="1764792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Excel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3337560" y="1764792"/>
            <a:ext cx="7178040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7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Practise formulas, totals, averages, sorting, filtering and charts every week.</a:t>
            </a:r>
            <a:endParaRPr lang="en-US" sz="1270" dirty="0"/>
          </a:p>
        </p:txBody>
      </p:sp>
      <p:sp>
        <p:nvSpPr>
          <p:cNvPr id="13" name="Shape 11"/>
          <p:cNvSpPr/>
          <p:nvPr/>
        </p:nvSpPr>
        <p:spPr>
          <a:xfrm>
            <a:off x="1051560" y="2606040"/>
            <a:ext cx="10058400" cy="749808"/>
          </a:xfrm>
          <a:prstGeom prst="roundRect">
            <a:avLst>
              <a:gd name="adj" fmla="val 14634"/>
            </a:avLst>
          </a:prstGeom>
          <a:solidFill>
            <a:srgbClr val="FFF0F6"/>
          </a:solidFill>
          <a:ln w="10160">
            <a:solidFill>
              <a:srgbClr val="F7B5C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325880" y="2770632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Microsoft 365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3337560" y="2770632"/>
            <a:ext cx="7178040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7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Outlook, Word, PowerPoint and Excel together as one workflow.</a:t>
            </a:r>
            <a:endParaRPr lang="en-US" sz="1270" dirty="0"/>
          </a:p>
        </p:txBody>
      </p:sp>
      <p:sp>
        <p:nvSpPr>
          <p:cNvPr id="16" name="Shape 14"/>
          <p:cNvSpPr/>
          <p:nvPr/>
        </p:nvSpPr>
        <p:spPr>
          <a:xfrm>
            <a:off x="1051560" y="3611880"/>
            <a:ext cx="10058400" cy="749808"/>
          </a:xfrm>
          <a:prstGeom prst="roundRect">
            <a:avLst>
              <a:gd name="adj" fmla="val 14634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325880" y="3776472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evidence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3337560" y="3776472"/>
            <a:ext cx="7178040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7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Save certificates, screenshots and examples of work in a portfolio.</a:t>
            </a:r>
            <a:endParaRPr lang="en-US" sz="1270" dirty="0"/>
          </a:p>
        </p:txBody>
      </p:sp>
      <p:sp>
        <p:nvSpPr>
          <p:cNvPr id="19" name="Shape 17"/>
          <p:cNvSpPr/>
          <p:nvPr/>
        </p:nvSpPr>
        <p:spPr>
          <a:xfrm>
            <a:off x="1051560" y="4617720"/>
            <a:ext cx="10058400" cy="749808"/>
          </a:xfrm>
          <a:prstGeom prst="roundRect">
            <a:avLst>
              <a:gd name="adj" fmla="val 14634"/>
            </a:avLst>
          </a:prstGeom>
          <a:solidFill>
            <a:srgbClr val="FFF0F6"/>
          </a:solidFill>
          <a:ln w="10160">
            <a:solidFill>
              <a:srgbClr val="F7B5C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325880" y="4782312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Presentation skills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3337560" y="4782312"/>
            <a:ext cx="7178040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7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 slide design, audience focus, accessibility and confidence speaking.</a:t>
            </a:r>
            <a:endParaRPr lang="en-US" sz="12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9D9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D9D9DE"/>
          </a:solidFill>
          <a:ln w="12700">
            <a:solidFill>
              <a:srgbClr val="D9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 rot="1200000">
            <a:off x="-640080" y="-731520"/>
            <a:ext cx="2926080" cy="2926080"/>
          </a:xfrm>
          <a:prstGeom prst="arc">
            <a:avLst/>
          </a:prstGeom>
          <a:solidFill>
            <a:srgbClr val="F7B5CF">
              <a:alpha val="9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E84C8B"/>
          </a:solidFill>
          <a:ln w="12700">
            <a:solidFill>
              <a:srgbClr val="E84C8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 rot="2700000">
            <a:off x="10515600" y="5120640"/>
            <a:ext cx="2377440" cy="2377440"/>
          </a:xfrm>
          <a:prstGeom prst="arc">
            <a:avLst/>
          </a:prstGeom>
          <a:solidFill>
            <a:srgbClr val="F7B5CF">
              <a:alpha val="75000"/>
            </a:srgbClr>
          </a:solidFill>
          <a:ln w="12700">
            <a:solidFill>
              <a:srgbClr val="F7B5C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75720" y="6419088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731520" y="685800"/>
            <a:ext cx="6400800" cy="5486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35353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Feedback</a:t>
            </a:r>
            <a:endParaRPr lang="en-US" sz="3400" dirty="0"/>
          </a:p>
        </p:txBody>
      </p:sp>
      <p:sp>
        <p:nvSpPr>
          <p:cNvPr id="8" name="Text 6"/>
          <p:cNvSpPr/>
          <p:nvPr/>
        </p:nvSpPr>
        <p:spPr>
          <a:xfrm>
            <a:off x="777240" y="1371600"/>
            <a:ext cx="6126480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6A6A7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Please scan the QR code to give feedback on this presentation.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6400800" y="868680"/>
            <a:ext cx="4206240" cy="4206240"/>
          </a:xfrm>
          <a:prstGeom prst="roundRect">
            <a:avLst>
              <a:gd name="adj" fmla="val 2609"/>
            </a:avLst>
          </a:prstGeom>
          <a:solidFill>
            <a:srgbClr val="FFFFFF"/>
          </a:solidFill>
          <a:ln w="17780">
            <a:solidFill>
              <a:srgbClr val="E84C8B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magda_assets/feedback_qr_full_onl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0840" y="1188720"/>
            <a:ext cx="3566160" cy="3566160"/>
          </a:xfrm>
          <a:prstGeom prst="rect">
            <a:avLst/>
          </a:prstGeom>
        </p:spPr>
      </p:pic>
      <p:sp>
        <p:nvSpPr>
          <p:cNvPr id="11" name="Shape 8"/>
          <p:cNvSpPr/>
          <p:nvPr/>
        </p:nvSpPr>
        <p:spPr>
          <a:xfrm>
            <a:off x="1005840" y="2286000"/>
            <a:ext cx="4754880" cy="219456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0160">
            <a:solidFill>
              <a:srgbClr val="FFFFFF"/>
            </a:solidFill>
            <a:prstDash val="solid"/>
          </a:ln>
          <a:effectLst>
            <a:outerShdw blurRad="12700" dist="50800" dir="2700000" algn="bl" rotWithShape="0">
              <a:srgbClr val="A0A0AA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371600" y="2697480"/>
            <a:ext cx="4023360" cy="411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E84C8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Thank you</a:t>
            </a:r>
            <a:endParaRPr lang="en-US" sz="2800" dirty="0"/>
          </a:p>
        </p:txBody>
      </p:sp>
      <p:sp>
        <p:nvSpPr>
          <p:cNvPr id="13" name="Text 10"/>
          <p:cNvSpPr/>
          <p:nvPr/>
        </p:nvSpPr>
        <p:spPr>
          <a:xfrm>
            <a:off x="1417320" y="3383280"/>
            <a:ext cx="3931920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320" dirty="0">
                <a:solidFill>
                  <a:srgbClr val="35353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Your feedback will help me reflect on what worked well and what I can improve for future presentations.</a:t>
            </a:r>
            <a:endParaRPr lang="en-US" sz="1320" dirty="0"/>
          </a:p>
        </p:txBody>
      </p:sp>
      <p:sp>
        <p:nvSpPr>
          <p:cNvPr id="15" name="Text 12"/>
          <p:cNvSpPr/>
          <p:nvPr/>
        </p:nvSpPr>
        <p:spPr>
          <a:xfrm>
            <a:off x="1801368" y="4151376"/>
            <a:ext cx="3163824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15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964</Words>
  <Application>Microsoft Office PowerPoint</Application>
  <PresentationFormat>Widescreen</PresentationFormat>
  <Paragraphs>149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Learning Journey</dc:title>
  <dc:subject>BMBS4003 Digital Skills Reflective Presentation</dc:subject>
  <dc:creator>OpenAI</dc:creator>
  <cp:lastModifiedBy>Magda Ilgert Kowalczyk (2542486)</cp:lastModifiedBy>
  <cp:revision>2</cp:revision>
  <dcterms:created xsi:type="dcterms:W3CDTF">2026-06-26T20:30:53Z</dcterms:created>
  <dcterms:modified xsi:type="dcterms:W3CDTF">2026-06-26T20:58:46Z</dcterms:modified>
</cp:coreProperties>
</file>