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4" r:id="rId3"/>
    <p:sldId id="307" r:id="rId4"/>
    <p:sldId id="262" r:id="rId5"/>
    <p:sldId id="287" r:id="rId6"/>
    <p:sldId id="290" r:id="rId7"/>
    <p:sldId id="304" r:id="rId8"/>
    <p:sldId id="285" r:id="rId9"/>
    <p:sldId id="263" r:id="rId10"/>
    <p:sldId id="265" r:id="rId11"/>
    <p:sldId id="286" r:id="rId12"/>
    <p:sldId id="288" r:id="rId13"/>
    <p:sldId id="268" r:id="rId14"/>
    <p:sldId id="296" r:id="rId15"/>
    <p:sldId id="298" r:id="rId16"/>
    <p:sldId id="299" r:id="rId17"/>
    <p:sldId id="300" r:id="rId18"/>
    <p:sldId id="301" r:id="rId19"/>
    <p:sldId id="305" r:id="rId20"/>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49BC659D-5D34-415E-AE26-1BF49F02EDBF}"/>
    <pc:docChg chg="custSel modSld">
      <pc:chgData name="Nicholas Campion" userId="7dc06b9cbaf1b233" providerId="LiveId" clId="{49BC659D-5D34-415E-AE26-1BF49F02EDBF}" dt="2022-02-08T16:24:47.411" v="167" actId="20577"/>
      <pc:docMkLst>
        <pc:docMk/>
      </pc:docMkLst>
      <pc:sldChg chg="modSp mod">
        <pc:chgData name="Nicholas Campion" userId="7dc06b9cbaf1b233" providerId="LiveId" clId="{49BC659D-5D34-415E-AE26-1BF49F02EDBF}" dt="2022-02-08T16:24:47.411" v="167" actId="20577"/>
        <pc:sldMkLst>
          <pc:docMk/>
          <pc:sldMk cId="0" sldId="299"/>
        </pc:sldMkLst>
        <pc:spChg chg="mod">
          <ac:chgData name="Nicholas Campion" userId="7dc06b9cbaf1b233" providerId="LiveId" clId="{49BC659D-5D34-415E-AE26-1BF49F02EDBF}" dt="2022-02-08T16:24:47.411" v="167" actId="20577"/>
          <ac:spMkLst>
            <pc:docMk/>
            <pc:sldMk cId="0" sldId="299"/>
            <ac:spMk id="3" creationId="{9F18EF3E-D394-4991-B96A-CB6E0B675F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0C30013-A0C8-413A-B1DC-74AC724E4679}"/>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fontAlgn="auto">
              <a:spcBef>
                <a:spcPts val="0"/>
              </a:spcBef>
              <a:spcAft>
                <a:spcPts val="0"/>
              </a:spcAft>
              <a:defRPr sz="1300">
                <a:latin typeface="+mn-lt"/>
              </a:defRPr>
            </a:lvl1pPr>
          </a:lstStyle>
          <a:p>
            <a:pPr>
              <a:defRPr/>
            </a:pPr>
            <a:endParaRPr lang="en-US"/>
          </a:p>
        </p:txBody>
      </p:sp>
      <p:sp>
        <p:nvSpPr>
          <p:cNvPr id="3" name="Date Placeholder 2">
            <a:extLst>
              <a:ext uri="{FF2B5EF4-FFF2-40B4-BE49-F238E27FC236}">
                <a16:creationId xmlns:a16="http://schemas.microsoft.com/office/drawing/2014/main" id="{CB987E78-EF89-4D38-A75E-53C7A67FEE34}"/>
              </a:ext>
            </a:extLst>
          </p:cNvPr>
          <p:cNvSpPr>
            <a:spLocks noGrp="1"/>
          </p:cNvSpPr>
          <p:nvPr>
            <p:ph type="dt" idx="1"/>
          </p:nvPr>
        </p:nvSpPr>
        <p:spPr>
          <a:xfrm>
            <a:off x="4021138" y="0"/>
            <a:ext cx="3076575" cy="511175"/>
          </a:xfrm>
          <a:prstGeom prst="rect">
            <a:avLst/>
          </a:prstGeom>
        </p:spPr>
        <p:txBody>
          <a:bodyPr vert="horz" lIns="96661" tIns="48331" rIns="96661" bIns="48331" rtlCol="0"/>
          <a:lstStyle>
            <a:lvl1pPr algn="r" fontAlgn="auto">
              <a:spcBef>
                <a:spcPts val="0"/>
              </a:spcBef>
              <a:spcAft>
                <a:spcPts val="0"/>
              </a:spcAft>
              <a:defRPr sz="1300">
                <a:latin typeface="+mn-lt"/>
              </a:defRPr>
            </a:lvl1pPr>
          </a:lstStyle>
          <a:p>
            <a:pPr>
              <a:defRPr/>
            </a:pPr>
            <a:fld id="{AC964393-3701-479D-9296-96620F7C58B7}" type="datetimeFigureOut">
              <a:rPr lang="en-US"/>
              <a:pPr>
                <a:defRPr/>
              </a:pPr>
              <a:t>2/8/2022</a:t>
            </a:fld>
            <a:endParaRPr lang="en-US"/>
          </a:p>
        </p:txBody>
      </p:sp>
      <p:sp>
        <p:nvSpPr>
          <p:cNvPr id="4" name="Slide Image Placeholder 3">
            <a:extLst>
              <a:ext uri="{FF2B5EF4-FFF2-40B4-BE49-F238E27FC236}">
                <a16:creationId xmlns:a16="http://schemas.microsoft.com/office/drawing/2014/main" id="{DBF35ED2-BA5D-4E19-9DB2-08B324E7FF1F}"/>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a:extLst>
              <a:ext uri="{FF2B5EF4-FFF2-40B4-BE49-F238E27FC236}">
                <a16:creationId xmlns:a16="http://schemas.microsoft.com/office/drawing/2014/main" id="{F951A340-2252-4858-BABE-AF25FC9A8130}"/>
              </a:ext>
            </a:extLst>
          </p:cNvPr>
          <p:cNvSpPr>
            <a:spLocks noGrp="1"/>
          </p:cNvSpPr>
          <p:nvPr>
            <p:ph type="body" sz="quarter" idx="3"/>
          </p:nvPr>
        </p:nvSpPr>
        <p:spPr>
          <a:xfrm>
            <a:off x="709613" y="4862513"/>
            <a:ext cx="5680075" cy="4603750"/>
          </a:xfrm>
          <a:prstGeom prst="rect">
            <a:avLst/>
          </a:prstGeom>
        </p:spPr>
        <p:txBody>
          <a:bodyPr vert="horz" lIns="96661" tIns="48331" rIns="96661" bIns="483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D3EDA066-9B4C-447F-82E4-9314624F8334}"/>
              </a:ext>
            </a:extLst>
          </p:cNvPr>
          <p:cNvSpPr>
            <a:spLocks noGrp="1"/>
          </p:cNvSpPr>
          <p:nvPr>
            <p:ph type="ftr" sz="quarter" idx="4"/>
          </p:nvPr>
        </p:nvSpPr>
        <p:spPr>
          <a:xfrm>
            <a:off x="0" y="9721850"/>
            <a:ext cx="3076575" cy="511175"/>
          </a:xfrm>
          <a:prstGeom prst="rect">
            <a:avLst/>
          </a:prstGeom>
        </p:spPr>
        <p:txBody>
          <a:bodyPr vert="horz" lIns="96661" tIns="48331" rIns="96661" bIns="48331" rtlCol="0" anchor="b"/>
          <a:lstStyle>
            <a:lvl1pPr algn="l" fontAlgn="auto">
              <a:spcBef>
                <a:spcPts val="0"/>
              </a:spcBef>
              <a:spcAft>
                <a:spcPts val="0"/>
              </a:spcAft>
              <a:defRPr sz="1300">
                <a:latin typeface="+mn-lt"/>
              </a:defRPr>
            </a:lvl1pPr>
          </a:lstStyle>
          <a:p>
            <a:pPr>
              <a:defRPr/>
            </a:pPr>
            <a:endParaRPr lang="en-US"/>
          </a:p>
        </p:txBody>
      </p:sp>
      <p:sp>
        <p:nvSpPr>
          <p:cNvPr id="7" name="Slide Number Placeholder 6">
            <a:extLst>
              <a:ext uri="{FF2B5EF4-FFF2-40B4-BE49-F238E27FC236}">
                <a16:creationId xmlns:a16="http://schemas.microsoft.com/office/drawing/2014/main" id="{ACCB73D0-BAE6-4E02-BA4F-D0EDD20EB2EF}"/>
              </a:ext>
            </a:extLst>
          </p:cNvPr>
          <p:cNvSpPr>
            <a:spLocks noGrp="1"/>
          </p:cNvSpPr>
          <p:nvPr>
            <p:ph type="sldNum" sz="quarter" idx="5"/>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atin typeface="Calibri" panose="020F0502020204030204" pitchFamily="34" charset="0"/>
              </a:defRPr>
            </a:lvl1pPr>
          </a:lstStyle>
          <a:p>
            <a:fld id="{38F10356-D3D3-407D-8552-E028401473DC}"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B98C7CA3-D99A-4204-AF0E-6697CFA1EFE2}"/>
              </a:ext>
            </a:extLst>
          </p:cNvPr>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52A693D-FC9D-49CA-AF30-5955998D14C6}" type="slidenum">
              <a:rPr lang="en-US" altLang="en-US">
                <a:latin typeface="Calibri" panose="020F0502020204030204" pitchFamily="34" charset="0"/>
              </a:rPr>
              <a:pPr eaLnBrk="1" hangingPunct="1"/>
              <a:t>13</a:t>
            </a:fld>
            <a:endParaRPr lang="en-US" altLang="en-US">
              <a:latin typeface="Calibri" panose="020F0502020204030204" pitchFamily="34" charset="0"/>
            </a:endParaRPr>
          </a:p>
        </p:txBody>
      </p:sp>
      <p:sp>
        <p:nvSpPr>
          <p:cNvPr id="23555" name="Rectangle 2">
            <a:extLst>
              <a:ext uri="{FF2B5EF4-FFF2-40B4-BE49-F238E27FC236}">
                <a16:creationId xmlns:a16="http://schemas.microsoft.com/office/drawing/2014/main" id="{53346B5E-94F0-4E74-8BB3-1C374383F7D8}"/>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10CF4B43-B8B2-4D3F-A0A9-847610BD83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FAB59587-6FD4-4A57-8368-92360359B489}"/>
              </a:ext>
            </a:extLst>
          </p:cNvPr>
          <p:cNvSpPr>
            <a:spLocks noGrp="1"/>
          </p:cNvSpPr>
          <p:nvPr>
            <p:ph type="dt" sz="half" idx="10"/>
          </p:nvPr>
        </p:nvSpPr>
        <p:spPr/>
        <p:txBody>
          <a:bodyPr/>
          <a:lstStyle>
            <a:lvl1pPr>
              <a:defRPr/>
            </a:lvl1pPr>
          </a:lstStyle>
          <a:p>
            <a:pPr>
              <a:defRPr/>
            </a:pPr>
            <a:fld id="{5509BFC8-512A-4340-82E4-F3F7854CB748}" type="datetimeFigureOut">
              <a:rPr lang="en-US"/>
              <a:pPr>
                <a:defRPr/>
              </a:pPr>
              <a:t>2/8/2022</a:t>
            </a:fld>
            <a:endParaRPr lang="en-US"/>
          </a:p>
        </p:txBody>
      </p:sp>
      <p:sp>
        <p:nvSpPr>
          <p:cNvPr id="5" name="Footer Placeholder 4">
            <a:extLst>
              <a:ext uri="{FF2B5EF4-FFF2-40B4-BE49-F238E27FC236}">
                <a16:creationId xmlns:a16="http://schemas.microsoft.com/office/drawing/2014/main" id="{19DD8BBB-3833-44A1-918A-4461986F7F8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7EB776E-2909-458C-ACAA-289F9DD20152}"/>
              </a:ext>
            </a:extLst>
          </p:cNvPr>
          <p:cNvSpPr>
            <a:spLocks noGrp="1"/>
          </p:cNvSpPr>
          <p:nvPr>
            <p:ph type="sldNum" sz="quarter" idx="12"/>
          </p:nvPr>
        </p:nvSpPr>
        <p:spPr/>
        <p:txBody>
          <a:bodyPr/>
          <a:lstStyle>
            <a:lvl1pPr>
              <a:defRPr/>
            </a:lvl1pPr>
          </a:lstStyle>
          <a:p>
            <a:fld id="{98162FE2-01DA-4947-9B9A-A60C06C38B75}" type="slidenum">
              <a:rPr lang="en-US" altLang="en-US"/>
              <a:pPr/>
              <a:t>‹#›</a:t>
            </a:fld>
            <a:endParaRPr lang="en-US" altLang="en-US"/>
          </a:p>
        </p:txBody>
      </p:sp>
    </p:spTree>
    <p:extLst>
      <p:ext uri="{BB962C8B-B14F-4D97-AF65-F5344CB8AC3E}">
        <p14:creationId xmlns:p14="http://schemas.microsoft.com/office/powerpoint/2010/main" val="428521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F0EFD8-CE97-43F2-A2E9-1893EA9DD138}"/>
              </a:ext>
            </a:extLst>
          </p:cNvPr>
          <p:cNvSpPr>
            <a:spLocks noGrp="1"/>
          </p:cNvSpPr>
          <p:nvPr>
            <p:ph type="dt" sz="half" idx="10"/>
          </p:nvPr>
        </p:nvSpPr>
        <p:spPr/>
        <p:txBody>
          <a:bodyPr/>
          <a:lstStyle>
            <a:lvl1pPr>
              <a:defRPr/>
            </a:lvl1pPr>
          </a:lstStyle>
          <a:p>
            <a:pPr>
              <a:defRPr/>
            </a:pPr>
            <a:fld id="{F1F29F48-30F6-41AA-A163-40FD97DB0C0F}" type="datetimeFigureOut">
              <a:rPr lang="en-US"/>
              <a:pPr>
                <a:defRPr/>
              </a:pPr>
              <a:t>2/8/2022</a:t>
            </a:fld>
            <a:endParaRPr lang="en-US"/>
          </a:p>
        </p:txBody>
      </p:sp>
      <p:sp>
        <p:nvSpPr>
          <p:cNvPr id="5" name="Footer Placeholder 4">
            <a:extLst>
              <a:ext uri="{FF2B5EF4-FFF2-40B4-BE49-F238E27FC236}">
                <a16:creationId xmlns:a16="http://schemas.microsoft.com/office/drawing/2014/main" id="{EB9A1FFC-1C66-4FCD-893C-C0926B9619C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66EDBF1F-905E-409D-8368-49BEE17E62C2}"/>
              </a:ext>
            </a:extLst>
          </p:cNvPr>
          <p:cNvSpPr>
            <a:spLocks noGrp="1"/>
          </p:cNvSpPr>
          <p:nvPr>
            <p:ph type="sldNum" sz="quarter" idx="12"/>
          </p:nvPr>
        </p:nvSpPr>
        <p:spPr/>
        <p:txBody>
          <a:bodyPr/>
          <a:lstStyle>
            <a:lvl1pPr>
              <a:defRPr/>
            </a:lvl1pPr>
          </a:lstStyle>
          <a:p>
            <a:fld id="{3077514D-B98C-4630-B0C5-BA341B46D635}" type="slidenum">
              <a:rPr lang="en-US" altLang="en-US"/>
              <a:pPr/>
              <a:t>‹#›</a:t>
            </a:fld>
            <a:endParaRPr lang="en-US" altLang="en-US"/>
          </a:p>
        </p:txBody>
      </p:sp>
    </p:spTree>
    <p:extLst>
      <p:ext uri="{BB962C8B-B14F-4D97-AF65-F5344CB8AC3E}">
        <p14:creationId xmlns:p14="http://schemas.microsoft.com/office/powerpoint/2010/main" val="582315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331B63-62B6-49CD-A362-98B67F7F84C2}"/>
              </a:ext>
            </a:extLst>
          </p:cNvPr>
          <p:cNvSpPr>
            <a:spLocks noGrp="1"/>
          </p:cNvSpPr>
          <p:nvPr>
            <p:ph type="dt" sz="half" idx="10"/>
          </p:nvPr>
        </p:nvSpPr>
        <p:spPr/>
        <p:txBody>
          <a:bodyPr/>
          <a:lstStyle>
            <a:lvl1pPr>
              <a:defRPr/>
            </a:lvl1pPr>
          </a:lstStyle>
          <a:p>
            <a:pPr>
              <a:defRPr/>
            </a:pPr>
            <a:fld id="{F6C79CE9-2452-4746-9F0B-3006D6550BE1}" type="datetimeFigureOut">
              <a:rPr lang="en-US"/>
              <a:pPr>
                <a:defRPr/>
              </a:pPr>
              <a:t>2/8/2022</a:t>
            </a:fld>
            <a:endParaRPr lang="en-US"/>
          </a:p>
        </p:txBody>
      </p:sp>
      <p:sp>
        <p:nvSpPr>
          <p:cNvPr id="5" name="Footer Placeholder 4">
            <a:extLst>
              <a:ext uri="{FF2B5EF4-FFF2-40B4-BE49-F238E27FC236}">
                <a16:creationId xmlns:a16="http://schemas.microsoft.com/office/drawing/2014/main" id="{35FC2D4A-DDF5-43FE-8924-8F5EFA5AE63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EA1082C-67D7-4B46-9ED3-1E1673C95695}"/>
              </a:ext>
            </a:extLst>
          </p:cNvPr>
          <p:cNvSpPr>
            <a:spLocks noGrp="1"/>
          </p:cNvSpPr>
          <p:nvPr>
            <p:ph type="sldNum" sz="quarter" idx="12"/>
          </p:nvPr>
        </p:nvSpPr>
        <p:spPr/>
        <p:txBody>
          <a:bodyPr/>
          <a:lstStyle>
            <a:lvl1pPr>
              <a:defRPr/>
            </a:lvl1pPr>
          </a:lstStyle>
          <a:p>
            <a:fld id="{F1DAD70D-D3EE-4CD5-A2F6-0693D8AB7CA9}" type="slidenum">
              <a:rPr lang="en-US" altLang="en-US"/>
              <a:pPr/>
              <a:t>‹#›</a:t>
            </a:fld>
            <a:endParaRPr lang="en-US" altLang="en-US"/>
          </a:p>
        </p:txBody>
      </p:sp>
    </p:spTree>
    <p:extLst>
      <p:ext uri="{BB962C8B-B14F-4D97-AF65-F5344CB8AC3E}">
        <p14:creationId xmlns:p14="http://schemas.microsoft.com/office/powerpoint/2010/main" val="3429288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045611A-5B23-4C00-9513-60D9B3C6254F}"/>
              </a:ext>
            </a:extLst>
          </p:cNvPr>
          <p:cNvSpPr>
            <a:spLocks noGrp="1"/>
          </p:cNvSpPr>
          <p:nvPr>
            <p:ph type="dt" sz="half" idx="10"/>
          </p:nvPr>
        </p:nvSpPr>
        <p:spPr/>
        <p:txBody>
          <a:bodyPr/>
          <a:lstStyle>
            <a:lvl1pPr>
              <a:defRPr/>
            </a:lvl1pPr>
          </a:lstStyle>
          <a:p>
            <a:pPr>
              <a:defRPr/>
            </a:pPr>
            <a:fld id="{D619742C-7E56-4199-9D32-90866357CDA0}" type="datetimeFigureOut">
              <a:rPr lang="en-US"/>
              <a:pPr>
                <a:defRPr/>
              </a:pPr>
              <a:t>2/8/2022</a:t>
            </a:fld>
            <a:endParaRPr lang="en-US"/>
          </a:p>
        </p:txBody>
      </p:sp>
      <p:sp>
        <p:nvSpPr>
          <p:cNvPr id="6" name="Footer Placeholder 4">
            <a:extLst>
              <a:ext uri="{FF2B5EF4-FFF2-40B4-BE49-F238E27FC236}">
                <a16:creationId xmlns:a16="http://schemas.microsoft.com/office/drawing/2014/main" id="{E920FCEC-BE9B-4F8C-9FA3-0830FEB89D3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CB32F8AC-7625-400B-87DB-0057A5FD194F}"/>
              </a:ext>
            </a:extLst>
          </p:cNvPr>
          <p:cNvSpPr>
            <a:spLocks noGrp="1"/>
          </p:cNvSpPr>
          <p:nvPr>
            <p:ph type="sldNum" sz="quarter" idx="12"/>
          </p:nvPr>
        </p:nvSpPr>
        <p:spPr/>
        <p:txBody>
          <a:bodyPr/>
          <a:lstStyle>
            <a:lvl1pPr>
              <a:defRPr/>
            </a:lvl1pPr>
          </a:lstStyle>
          <a:p>
            <a:fld id="{A12DB27C-8AB6-4B75-8952-28B46B284BC1}" type="slidenum">
              <a:rPr lang="en-US" altLang="en-US"/>
              <a:pPr/>
              <a:t>‹#›</a:t>
            </a:fld>
            <a:endParaRPr lang="en-US" altLang="en-US"/>
          </a:p>
        </p:txBody>
      </p:sp>
    </p:spTree>
    <p:extLst>
      <p:ext uri="{BB962C8B-B14F-4D97-AF65-F5344CB8AC3E}">
        <p14:creationId xmlns:p14="http://schemas.microsoft.com/office/powerpoint/2010/main" val="263283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94F972D9-CAA7-4E28-8182-F86357B8FDA9}"/>
              </a:ext>
            </a:extLst>
          </p:cNvPr>
          <p:cNvSpPr>
            <a:spLocks noGrp="1"/>
          </p:cNvSpPr>
          <p:nvPr>
            <p:ph type="dt" sz="half" idx="10"/>
          </p:nvPr>
        </p:nvSpPr>
        <p:spPr/>
        <p:txBody>
          <a:bodyPr/>
          <a:lstStyle>
            <a:lvl1pPr>
              <a:defRPr/>
            </a:lvl1pPr>
          </a:lstStyle>
          <a:p>
            <a:pPr>
              <a:defRPr/>
            </a:pPr>
            <a:fld id="{AC669A33-0420-4E06-9A28-3E72F6E6D826}" type="datetimeFigureOut">
              <a:rPr lang="en-US"/>
              <a:pPr>
                <a:defRPr/>
              </a:pPr>
              <a:t>2/8/2022</a:t>
            </a:fld>
            <a:endParaRPr lang="en-US"/>
          </a:p>
        </p:txBody>
      </p:sp>
      <p:sp>
        <p:nvSpPr>
          <p:cNvPr id="8" name="Footer Placeholder 4">
            <a:extLst>
              <a:ext uri="{FF2B5EF4-FFF2-40B4-BE49-F238E27FC236}">
                <a16:creationId xmlns:a16="http://schemas.microsoft.com/office/drawing/2014/main" id="{C94B7C03-97DA-4920-80B0-B573ABAF3E4B}"/>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1DAF3C3E-AE77-465F-8B54-162ED30DAC80}"/>
              </a:ext>
            </a:extLst>
          </p:cNvPr>
          <p:cNvSpPr>
            <a:spLocks noGrp="1"/>
          </p:cNvSpPr>
          <p:nvPr>
            <p:ph type="sldNum" sz="quarter" idx="12"/>
          </p:nvPr>
        </p:nvSpPr>
        <p:spPr/>
        <p:txBody>
          <a:bodyPr/>
          <a:lstStyle>
            <a:lvl1pPr>
              <a:defRPr/>
            </a:lvl1pPr>
          </a:lstStyle>
          <a:p>
            <a:fld id="{ADE92A88-A3ED-4E33-ABD4-90FAD1C5464C}" type="slidenum">
              <a:rPr lang="en-US" altLang="en-US"/>
              <a:pPr/>
              <a:t>‹#›</a:t>
            </a:fld>
            <a:endParaRPr lang="en-US" altLang="en-US"/>
          </a:p>
        </p:txBody>
      </p:sp>
    </p:spTree>
    <p:extLst>
      <p:ext uri="{BB962C8B-B14F-4D97-AF65-F5344CB8AC3E}">
        <p14:creationId xmlns:p14="http://schemas.microsoft.com/office/powerpoint/2010/main" val="1730958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29ABE1BD-9B79-4F6B-ADD2-4C97E1E04703}"/>
              </a:ext>
            </a:extLst>
          </p:cNvPr>
          <p:cNvSpPr>
            <a:spLocks noGrp="1"/>
          </p:cNvSpPr>
          <p:nvPr>
            <p:ph type="dt" sz="half" idx="10"/>
          </p:nvPr>
        </p:nvSpPr>
        <p:spPr/>
        <p:txBody>
          <a:bodyPr/>
          <a:lstStyle>
            <a:lvl1pPr>
              <a:defRPr/>
            </a:lvl1pPr>
          </a:lstStyle>
          <a:p>
            <a:pPr>
              <a:defRPr/>
            </a:pPr>
            <a:fld id="{34E5952E-AD76-4FDE-B028-27470A54EB43}" type="datetimeFigureOut">
              <a:rPr lang="en-US"/>
              <a:pPr>
                <a:defRPr/>
              </a:pPr>
              <a:t>2/8/2022</a:t>
            </a:fld>
            <a:endParaRPr lang="en-US"/>
          </a:p>
        </p:txBody>
      </p:sp>
      <p:sp>
        <p:nvSpPr>
          <p:cNvPr id="4" name="Footer Placeholder 4">
            <a:extLst>
              <a:ext uri="{FF2B5EF4-FFF2-40B4-BE49-F238E27FC236}">
                <a16:creationId xmlns:a16="http://schemas.microsoft.com/office/drawing/2014/main" id="{2D0E1470-283F-4909-8FED-B29FD106D7B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7C430014-A50F-4543-A13C-97E30516AE90}"/>
              </a:ext>
            </a:extLst>
          </p:cNvPr>
          <p:cNvSpPr>
            <a:spLocks noGrp="1"/>
          </p:cNvSpPr>
          <p:nvPr>
            <p:ph type="sldNum" sz="quarter" idx="12"/>
          </p:nvPr>
        </p:nvSpPr>
        <p:spPr/>
        <p:txBody>
          <a:bodyPr/>
          <a:lstStyle>
            <a:lvl1pPr>
              <a:defRPr/>
            </a:lvl1pPr>
          </a:lstStyle>
          <a:p>
            <a:fld id="{68C9708E-C757-44B5-A44C-8FA396806A5F}" type="slidenum">
              <a:rPr lang="en-US" altLang="en-US"/>
              <a:pPr/>
              <a:t>‹#›</a:t>
            </a:fld>
            <a:endParaRPr lang="en-US" altLang="en-US"/>
          </a:p>
        </p:txBody>
      </p:sp>
    </p:spTree>
    <p:extLst>
      <p:ext uri="{BB962C8B-B14F-4D97-AF65-F5344CB8AC3E}">
        <p14:creationId xmlns:p14="http://schemas.microsoft.com/office/powerpoint/2010/main" val="3076362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029EBED-9382-4E7E-9B52-38E3E24D8D10}"/>
              </a:ext>
            </a:extLst>
          </p:cNvPr>
          <p:cNvSpPr>
            <a:spLocks noGrp="1"/>
          </p:cNvSpPr>
          <p:nvPr>
            <p:ph type="dt" sz="half" idx="10"/>
          </p:nvPr>
        </p:nvSpPr>
        <p:spPr/>
        <p:txBody>
          <a:bodyPr/>
          <a:lstStyle>
            <a:lvl1pPr>
              <a:defRPr/>
            </a:lvl1pPr>
          </a:lstStyle>
          <a:p>
            <a:pPr>
              <a:defRPr/>
            </a:pPr>
            <a:fld id="{6E9D0783-160E-4E5D-A0A7-997318038112}" type="datetimeFigureOut">
              <a:rPr lang="en-US"/>
              <a:pPr>
                <a:defRPr/>
              </a:pPr>
              <a:t>2/8/2022</a:t>
            </a:fld>
            <a:endParaRPr lang="en-US"/>
          </a:p>
        </p:txBody>
      </p:sp>
      <p:sp>
        <p:nvSpPr>
          <p:cNvPr id="3" name="Footer Placeholder 4">
            <a:extLst>
              <a:ext uri="{FF2B5EF4-FFF2-40B4-BE49-F238E27FC236}">
                <a16:creationId xmlns:a16="http://schemas.microsoft.com/office/drawing/2014/main" id="{045C9D3F-4415-4FEA-BF70-9783336829F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3F7B932E-C582-42EB-BF7B-6E5028608B18}"/>
              </a:ext>
            </a:extLst>
          </p:cNvPr>
          <p:cNvSpPr>
            <a:spLocks noGrp="1"/>
          </p:cNvSpPr>
          <p:nvPr>
            <p:ph type="sldNum" sz="quarter" idx="12"/>
          </p:nvPr>
        </p:nvSpPr>
        <p:spPr/>
        <p:txBody>
          <a:bodyPr/>
          <a:lstStyle>
            <a:lvl1pPr>
              <a:defRPr/>
            </a:lvl1pPr>
          </a:lstStyle>
          <a:p>
            <a:fld id="{242E7EE9-350A-4F12-AC7C-F4937AF1B251}" type="slidenum">
              <a:rPr lang="en-US" altLang="en-US"/>
              <a:pPr/>
              <a:t>‹#›</a:t>
            </a:fld>
            <a:endParaRPr lang="en-US" altLang="en-US"/>
          </a:p>
        </p:txBody>
      </p:sp>
    </p:spTree>
    <p:extLst>
      <p:ext uri="{BB962C8B-B14F-4D97-AF65-F5344CB8AC3E}">
        <p14:creationId xmlns:p14="http://schemas.microsoft.com/office/powerpoint/2010/main" val="210842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5E62FE7-0FBC-43B2-9439-1BBB0171F365}"/>
              </a:ext>
            </a:extLst>
          </p:cNvPr>
          <p:cNvSpPr>
            <a:spLocks noGrp="1"/>
          </p:cNvSpPr>
          <p:nvPr>
            <p:ph type="dt" sz="half" idx="10"/>
          </p:nvPr>
        </p:nvSpPr>
        <p:spPr/>
        <p:txBody>
          <a:bodyPr/>
          <a:lstStyle>
            <a:lvl1pPr>
              <a:defRPr/>
            </a:lvl1pPr>
          </a:lstStyle>
          <a:p>
            <a:pPr>
              <a:defRPr/>
            </a:pPr>
            <a:fld id="{62810494-4F9A-4CE0-B6DA-5030776B0D70}" type="datetimeFigureOut">
              <a:rPr lang="en-US"/>
              <a:pPr>
                <a:defRPr/>
              </a:pPr>
              <a:t>2/8/2022</a:t>
            </a:fld>
            <a:endParaRPr lang="en-US"/>
          </a:p>
        </p:txBody>
      </p:sp>
      <p:sp>
        <p:nvSpPr>
          <p:cNvPr id="6" name="Footer Placeholder 4">
            <a:extLst>
              <a:ext uri="{FF2B5EF4-FFF2-40B4-BE49-F238E27FC236}">
                <a16:creationId xmlns:a16="http://schemas.microsoft.com/office/drawing/2014/main" id="{CC89E28B-42AF-42A2-8BAE-2EB97CF2DAF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2FF74FE-E4E1-484A-8693-F64D38D1A786}"/>
              </a:ext>
            </a:extLst>
          </p:cNvPr>
          <p:cNvSpPr>
            <a:spLocks noGrp="1"/>
          </p:cNvSpPr>
          <p:nvPr>
            <p:ph type="sldNum" sz="quarter" idx="12"/>
          </p:nvPr>
        </p:nvSpPr>
        <p:spPr/>
        <p:txBody>
          <a:bodyPr/>
          <a:lstStyle>
            <a:lvl1pPr>
              <a:defRPr/>
            </a:lvl1pPr>
          </a:lstStyle>
          <a:p>
            <a:fld id="{8C9CBC16-265C-4445-A2FE-E69BDDD8FF53}" type="slidenum">
              <a:rPr lang="en-US" altLang="en-US"/>
              <a:pPr/>
              <a:t>‹#›</a:t>
            </a:fld>
            <a:endParaRPr lang="en-US" altLang="en-US"/>
          </a:p>
        </p:txBody>
      </p:sp>
    </p:spTree>
    <p:extLst>
      <p:ext uri="{BB962C8B-B14F-4D97-AF65-F5344CB8AC3E}">
        <p14:creationId xmlns:p14="http://schemas.microsoft.com/office/powerpoint/2010/main" val="1614725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A31E834-1E34-4095-9DC9-2135B872F0C0}"/>
              </a:ext>
            </a:extLst>
          </p:cNvPr>
          <p:cNvSpPr>
            <a:spLocks noGrp="1"/>
          </p:cNvSpPr>
          <p:nvPr>
            <p:ph type="dt" sz="half" idx="10"/>
          </p:nvPr>
        </p:nvSpPr>
        <p:spPr/>
        <p:txBody>
          <a:bodyPr/>
          <a:lstStyle>
            <a:lvl1pPr>
              <a:defRPr/>
            </a:lvl1pPr>
          </a:lstStyle>
          <a:p>
            <a:pPr>
              <a:defRPr/>
            </a:pPr>
            <a:fld id="{E74FACBF-5654-4974-9DC0-BB5D005BE5EE}" type="datetimeFigureOut">
              <a:rPr lang="en-US"/>
              <a:pPr>
                <a:defRPr/>
              </a:pPr>
              <a:t>2/8/2022</a:t>
            </a:fld>
            <a:endParaRPr lang="en-US"/>
          </a:p>
        </p:txBody>
      </p:sp>
      <p:sp>
        <p:nvSpPr>
          <p:cNvPr id="6" name="Footer Placeholder 4">
            <a:extLst>
              <a:ext uri="{FF2B5EF4-FFF2-40B4-BE49-F238E27FC236}">
                <a16:creationId xmlns:a16="http://schemas.microsoft.com/office/drawing/2014/main" id="{E682752A-6700-4447-ADB5-2E0CF0DDEE0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55D8A0F-87E0-4722-83D2-2968D327103D}"/>
              </a:ext>
            </a:extLst>
          </p:cNvPr>
          <p:cNvSpPr>
            <a:spLocks noGrp="1"/>
          </p:cNvSpPr>
          <p:nvPr>
            <p:ph type="sldNum" sz="quarter" idx="12"/>
          </p:nvPr>
        </p:nvSpPr>
        <p:spPr/>
        <p:txBody>
          <a:bodyPr/>
          <a:lstStyle>
            <a:lvl1pPr>
              <a:defRPr/>
            </a:lvl1pPr>
          </a:lstStyle>
          <a:p>
            <a:fld id="{3EE50646-3B0A-4355-8659-CB3BEC363A16}" type="slidenum">
              <a:rPr lang="en-US" altLang="en-US"/>
              <a:pPr/>
              <a:t>‹#›</a:t>
            </a:fld>
            <a:endParaRPr lang="en-US" altLang="en-US"/>
          </a:p>
        </p:txBody>
      </p:sp>
    </p:spTree>
    <p:extLst>
      <p:ext uri="{BB962C8B-B14F-4D97-AF65-F5344CB8AC3E}">
        <p14:creationId xmlns:p14="http://schemas.microsoft.com/office/powerpoint/2010/main" val="543540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0962ED-F276-428B-A6DC-F7B966F6BD46}"/>
              </a:ext>
            </a:extLst>
          </p:cNvPr>
          <p:cNvSpPr>
            <a:spLocks noGrp="1"/>
          </p:cNvSpPr>
          <p:nvPr>
            <p:ph type="dt" sz="half" idx="10"/>
          </p:nvPr>
        </p:nvSpPr>
        <p:spPr/>
        <p:txBody>
          <a:bodyPr/>
          <a:lstStyle>
            <a:lvl1pPr>
              <a:defRPr/>
            </a:lvl1pPr>
          </a:lstStyle>
          <a:p>
            <a:pPr>
              <a:defRPr/>
            </a:pPr>
            <a:fld id="{EE1E4C29-1C3D-4C2A-8837-E0BB4D58F886}" type="datetimeFigureOut">
              <a:rPr lang="en-US"/>
              <a:pPr>
                <a:defRPr/>
              </a:pPr>
              <a:t>2/8/2022</a:t>
            </a:fld>
            <a:endParaRPr lang="en-US"/>
          </a:p>
        </p:txBody>
      </p:sp>
      <p:sp>
        <p:nvSpPr>
          <p:cNvPr id="5" name="Footer Placeholder 4">
            <a:extLst>
              <a:ext uri="{FF2B5EF4-FFF2-40B4-BE49-F238E27FC236}">
                <a16:creationId xmlns:a16="http://schemas.microsoft.com/office/drawing/2014/main" id="{ECF7B50F-168E-4610-9B0C-BE5FF22BCE4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6ABB20F-0A55-40FF-9343-D3B7181EAC4B}"/>
              </a:ext>
            </a:extLst>
          </p:cNvPr>
          <p:cNvSpPr>
            <a:spLocks noGrp="1"/>
          </p:cNvSpPr>
          <p:nvPr>
            <p:ph type="sldNum" sz="quarter" idx="12"/>
          </p:nvPr>
        </p:nvSpPr>
        <p:spPr/>
        <p:txBody>
          <a:bodyPr/>
          <a:lstStyle>
            <a:lvl1pPr>
              <a:defRPr/>
            </a:lvl1pPr>
          </a:lstStyle>
          <a:p>
            <a:fld id="{86AD9BB5-5341-483D-9DA8-EB51390B7256}" type="slidenum">
              <a:rPr lang="en-US" altLang="en-US"/>
              <a:pPr/>
              <a:t>‹#›</a:t>
            </a:fld>
            <a:endParaRPr lang="en-US" altLang="en-US"/>
          </a:p>
        </p:txBody>
      </p:sp>
    </p:spTree>
    <p:extLst>
      <p:ext uri="{BB962C8B-B14F-4D97-AF65-F5344CB8AC3E}">
        <p14:creationId xmlns:p14="http://schemas.microsoft.com/office/powerpoint/2010/main" val="3938473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C07986-6CFE-43A4-B3B6-07D9C48AC927}"/>
              </a:ext>
            </a:extLst>
          </p:cNvPr>
          <p:cNvSpPr>
            <a:spLocks noGrp="1"/>
          </p:cNvSpPr>
          <p:nvPr>
            <p:ph type="dt" sz="half" idx="10"/>
          </p:nvPr>
        </p:nvSpPr>
        <p:spPr/>
        <p:txBody>
          <a:bodyPr/>
          <a:lstStyle>
            <a:lvl1pPr>
              <a:defRPr/>
            </a:lvl1pPr>
          </a:lstStyle>
          <a:p>
            <a:pPr>
              <a:defRPr/>
            </a:pPr>
            <a:fld id="{1930B42B-8AA4-4B01-9B4A-D85972384B7E}" type="datetimeFigureOut">
              <a:rPr lang="en-US"/>
              <a:pPr>
                <a:defRPr/>
              </a:pPr>
              <a:t>2/8/2022</a:t>
            </a:fld>
            <a:endParaRPr lang="en-US"/>
          </a:p>
        </p:txBody>
      </p:sp>
      <p:sp>
        <p:nvSpPr>
          <p:cNvPr id="5" name="Footer Placeholder 4">
            <a:extLst>
              <a:ext uri="{FF2B5EF4-FFF2-40B4-BE49-F238E27FC236}">
                <a16:creationId xmlns:a16="http://schemas.microsoft.com/office/drawing/2014/main" id="{53E87ECC-76D9-4164-8F15-04846468098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3B25CED-DD30-4FF7-A633-1F24FE0F2779}"/>
              </a:ext>
            </a:extLst>
          </p:cNvPr>
          <p:cNvSpPr>
            <a:spLocks noGrp="1"/>
          </p:cNvSpPr>
          <p:nvPr>
            <p:ph type="sldNum" sz="quarter" idx="12"/>
          </p:nvPr>
        </p:nvSpPr>
        <p:spPr/>
        <p:txBody>
          <a:bodyPr/>
          <a:lstStyle>
            <a:lvl1pPr>
              <a:defRPr/>
            </a:lvl1pPr>
          </a:lstStyle>
          <a:p>
            <a:fld id="{8F0B862E-50AE-461F-87AF-394E68085E70}" type="slidenum">
              <a:rPr lang="en-US" altLang="en-US"/>
              <a:pPr/>
              <a:t>‹#›</a:t>
            </a:fld>
            <a:endParaRPr lang="en-US" altLang="en-US"/>
          </a:p>
        </p:txBody>
      </p:sp>
    </p:spTree>
    <p:extLst>
      <p:ext uri="{BB962C8B-B14F-4D97-AF65-F5344CB8AC3E}">
        <p14:creationId xmlns:p14="http://schemas.microsoft.com/office/powerpoint/2010/main" val="3378648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D93A1D7-258A-4C0C-8B89-BA6D102B336A}"/>
              </a:ext>
            </a:extLst>
          </p:cNvPr>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7BDCDC83-1B1C-4C55-A16C-4EF2748F4B26}"/>
              </a:ext>
            </a:extLst>
          </p:cNvPr>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716B50B6-0A34-49C7-BD3D-45F5D8D1741A}"/>
              </a:ext>
            </a:extLst>
          </p:cNvPr>
          <p:cNvSpPr>
            <a:spLocks noGrp="1"/>
          </p:cNvSpPr>
          <p:nvPr>
            <p:ph type="sldNum" sz="quarter" idx="12"/>
          </p:nvPr>
        </p:nvSpPr>
        <p:spPr>
          <a:xfrm>
            <a:off x="6553200" y="6245225"/>
            <a:ext cx="2133600" cy="476250"/>
          </a:xfrm>
        </p:spPr>
        <p:txBody>
          <a:bodyPr/>
          <a:lstStyle>
            <a:lvl1pPr>
              <a:defRPr/>
            </a:lvl1pPr>
          </a:lstStyle>
          <a:p>
            <a:fld id="{E4879003-88DC-45C6-B2A9-A6210921A7FE}" type="slidenum">
              <a:rPr lang="en-US" altLang="en-US"/>
              <a:pPr/>
              <a:t>‹#›</a:t>
            </a:fld>
            <a:endParaRPr lang="en-US" altLang="en-US"/>
          </a:p>
        </p:txBody>
      </p:sp>
    </p:spTree>
    <p:extLst>
      <p:ext uri="{BB962C8B-B14F-4D97-AF65-F5344CB8AC3E}">
        <p14:creationId xmlns:p14="http://schemas.microsoft.com/office/powerpoint/2010/main" val="2271896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19398F7-E328-4D9E-9183-C485E2965F2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7438789B-E100-4337-9E4E-CAFFC445C950}"/>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CEA59B97-A91E-4BC0-BF01-C47083220EA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CC3C2C55-DC44-4B0A-BC1D-AC0C5674AA78}" type="datetimeFigureOut">
              <a:rPr lang="en-US"/>
              <a:pPr>
                <a:defRPr/>
              </a:pPr>
              <a:t>2/8/2022</a:t>
            </a:fld>
            <a:endParaRPr lang="en-US"/>
          </a:p>
        </p:txBody>
      </p:sp>
      <p:sp>
        <p:nvSpPr>
          <p:cNvPr id="5" name="Footer Placeholder 4">
            <a:extLst>
              <a:ext uri="{FF2B5EF4-FFF2-40B4-BE49-F238E27FC236}">
                <a16:creationId xmlns:a16="http://schemas.microsoft.com/office/drawing/2014/main" id="{93810F14-B467-4867-9E5D-6C559CEB9951}"/>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EE338A0D-DBAF-42DD-8B56-E74073194CEC}"/>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AC1BA97A-BBE5-45FB-BB74-8712B2678A83}"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C672908-7FE5-463C-B819-5B1E89A55C6E}"/>
              </a:ext>
            </a:extLst>
          </p:cNvPr>
          <p:cNvSpPr>
            <a:spLocks noGrp="1"/>
          </p:cNvSpPr>
          <p:nvPr>
            <p:ph type="ctrTitle"/>
          </p:nvPr>
        </p:nvSpPr>
        <p:spPr/>
        <p:txBody>
          <a:bodyPr/>
          <a:lstStyle/>
          <a:p>
            <a:pPr eaLnBrk="1" hangingPunct="1"/>
            <a:r>
              <a:rPr lang="en-GB" altLang="en-US">
                <a:latin typeface="Cambria" panose="02040503050406030204" pitchFamily="18" charset="0"/>
                <a:ea typeface="Cambria" panose="02040503050406030204" pitchFamily="18" charset="0"/>
                <a:cs typeface="Cambria" panose="02040503050406030204" pitchFamily="18" charset="0"/>
              </a:rPr>
              <a:t>History of Astrology</a:t>
            </a:r>
            <a:br>
              <a:rPr lang="en-GB" altLang="en-US">
                <a:latin typeface="Cambria" panose="02040503050406030204" pitchFamily="18" charset="0"/>
                <a:ea typeface="Cambria" panose="02040503050406030204" pitchFamily="18" charset="0"/>
                <a:cs typeface="Cambria" panose="02040503050406030204" pitchFamily="18" charset="0"/>
              </a:rPr>
            </a:br>
            <a:r>
              <a:rPr lang="en-GB" altLang="en-US">
                <a:latin typeface="Cambria" panose="02040503050406030204" pitchFamily="18" charset="0"/>
                <a:ea typeface="Cambria" panose="02040503050406030204" pitchFamily="18" charset="0"/>
                <a:cs typeface="Cambria" panose="02040503050406030204" pitchFamily="18" charset="0"/>
              </a:rPr>
              <a:t>Renaissance and Reformation</a:t>
            </a:r>
            <a:endParaRPr lang="en-US" altLang="en-US">
              <a:latin typeface="Cambria" panose="02040503050406030204" pitchFamily="18" charset="0"/>
              <a:ea typeface="Cambria" panose="02040503050406030204" pitchFamily="18" charset="0"/>
              <a:cs typeface="Cambria" panose="02040503050406030204" pitchFamily="18" charset="0"/>
            </a:endParaRPr>
          </a:p>
        </p:txBody>
      </p:sp>
      <p:sp>
        <p:nvSpPr>
          <p:cNvPr id="3" name="Subtitle 2">
            <a:extLst>
              <a:ext uri="{FF2B5EF4-FFF2-40B4-BE49-F238E27FC236}">
                <a16:creationId xmlns:a16="http://schemas.microsoft.com/office/drawing/2014/main" id="{CD21FDCC-6E91-4A79-85FB-E83191B837A5}"/>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ea typeface="Cambria" pitchFamily="18" charset="0"/>
              </a:rPr>
              <a:t>Nick Campion</a:t>
            </a:r>
            <a:endParaRPr lang="en-US" dirty="0">
              <a:latin typeface="Cambria" pitchFamily="18" charset="0"/>
              <a:ea typeface="Cambria" pitchFamily="18" charset="0"/>
            </a:endParaRPr>
          </a:p>
        </p:txBody>
      </p:sp>
      <p:pic>
        <p:nvPicPr>
          <p:cNvPr id="3076" name="Picture 4" descr="C:\Users\Liz\Dropbox\SEAC 2016\Artwork\UWTSD Logo_200dpi.jpg">
            <a:extLst>
              <a:ext uri="{FF2B5EF4-FFF2-40B4-BE49-F238E27FC236}">
                <a16:creationId xmlns:a16="http://schemas.microsoft.com/office/drawing/2014/main" id="{FCEDC593-E155-4B46-BE74-18629F95F3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675" y="476250"/>
            <a:ext cx="29718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3">
            <a:extLst>
              <a:ext uri="{FF2B5EF4-FFF2-40B4-BE49-F238E27FC236}">
                <a16:creationId xmlns:a16="http://schemas.microsoft.com/office/drawing/2014/main" id="{9743DA74-0B4A-44D9-86BB-8D87280A3BBF}"/>
              </a:ext>
            </a:extLst>
          </p:cNvPr>
          <p:cNvSpPr>
            <a:spLocks noGrp="1"/>
          </p:cNvSpPr>
          <p:nvPr>
            <p:ph type="title"/>
          </p:nvPr>
        </p:nvSpPr>
        <p:spPr/>
        <p:txBody>
          <a:bodyPr/>
          <a:lstStyle/>
          <a:p>
            <a:r>
              <a:rPr lang="en-GB" altLang="en-US">
                <a:latin typeface="Cambria" panose="02040503050406030204" pitchFamily="18" charset="0"/>
              </a:rPr>
              <a:t>Periodisation</a:t>
            </a:r>
            <a:br>
              <a:rPr lang="en-GB" altLang="en-US">
                <a:latin typeface="Cambria" panose="02040503050406030204" pitchFamily="18" charset="0"/>
              </a:rPr>
            </a:br>
            <a:r>
              <a:rPr lang="en-GB" altLang="en-US" sz="1800">
                <a:latin typeface="Cambria" panose="02040503050406030204" pitchFamily="18" charset="0"/>
              </a:rPr>
              <a:t>Cautionary Note: all historical periods are arbitrary conventions agreed by historians</a:t>
            </a:r>
            <a:br>
              <a:rPr lang="en-GB" altLang="en-US" sz="1800">
                <a:latin typeface="Cambria" panose="02040503050406030204" pitchFamily="18" charset="0"/>
              </a:rPr>
            </a:br>
            <a:endParaRPr lang="en-GB" altLang="en-US" sz="1800">
              <a:latin typeface="Cambria" panose="02040503050406030204" pitchFamily="18" charset="0"/>
            </a:endParaRPr>
          </a:p>
        </p:txBody>
      </p:sp>
      <p:sp>
        <p:nvSpPr>
          <p:cNvPr id="4099" name="Content Placeholder 4">
            <a:extLst>
              <a:ext uri="{FF2B5EF4-FFF2-40B4-BE49-F238E27FC236}">
                <a16:creationId xmlns:a16="http://schemas.microsoft.com/office/drawing/2014/main" id="{8DDD9CFF-DE3F-47DE-A987-C03E7CCE8792}"/>
              </a:ext>
            </a:extLst>
          </p:cNvPr>
          <p:cNvSpPr>
            <a:spLocks noGrp="1"/>
          </p:cNvSpPr>
          <p:nvPr>
            <p:ph sz="half" idx="1"/>
          </p:nvPr>
        </p:nvSpPr>
        <p:spPr/>
        <p:txBody>
          <a:bodyPr/>
          <a:lstStyle/>
          <a:p>
            <a:pPr eaLnBrk="1" hangingPunct="1">
              <a:buFont typeface="Arial" panose="020B0604020202020204" pitchFamily="34" charset="0"/>
              <a:buNone/>
            </a:pPr>
            <a:r>
              <a:rPr lang="en-GB" altLang="en-US" sz="1800" b="1">
                <a:latin typeface="Cambria" panose="02040503050406030204" pitchFamily="18" charset="0"/>
              </a:rPr>
              <a:t>The Renaissance (literally re-birth)</a:t>
            </a:r>
          </a:p>
          <a:p>
            <a:pPr eaLnBrk="1" hangingPunct="1">
              <a:buFont typeface="Arial" panose="020B0604020202020204" pitchFamily="34" charset="0"/>
              <a:buNone/>
            </a:pPr>
            <a:r>
              <a:rPr lang="en-GB" altLang="en-US" sz="1800">
                <a:latin typeface="Cambria" panose="02040503050406030204" pitchFamily="18" charset="0"/>
              </a:rPr>
              <a:t>Begins mid 15</a:t>
            </a:r>
            <a:r>
              <a:rPr lang="en-GB" altLang="en-US" sz="1800" baseline="30000">
                <a:latin typeface="Cambria" panose="02040503050406030204" pitchFamily="18" charset="0"/>
              </a:rPr>
              <a:t>th</a:t>
            </a:r>
            <a:r>
              <a:rPr lang="en-GB" altLang="en-US" sz="1800">
                <a:latin typeface="Cambria" panose="02040503050406030204" pitchFamily="18" charset="0"/>
              </a:rPr>
              <a:t> c Italy then spreads to rest of Europe</a:t>
            </a:r>
          </a:p>
          <a:p>
            <a:pPr eaLnBrk="1" hangingPunct="1">
              <a:buFont typeface="Arial" panose="020B0604020202020204" pitchFamily="34" charset="0"/>
              <a:buNone/>
            </a:pPr>
            <a:r>
              <a:rPr lang="en-GB" altLang="en-US" sz="1800">
                <a:latin typeface="Cambria" panose="02040503050406030204" pitchFamily="18" charset="0"/>
              </a:rPr>
              <a:t>Based on the belief that society could be reborn or reformed. </a:t>
            </a:r>
          </a:p>
          <a:p>
            <a:pPr eaLnBrk="1" hangingPunct="1">
              <a:buFont typeface="Arial" panose="020B0604020202020204" pitchFamily="34" charset="0"/>
              <a:buNone/>
            </a:pPr>
            <a:r>
              <a:rPr lang="en-GB" altLang="en-US" sz="1800">
                <a:latin typeface="Cambria" panose="02040503050406030204" pitchFamily="18" charset="0"/>
              </a:rPr>
              <a:t>Rediscovery of Platonic, Neoplatonic and Hermetic teachings</a:t>
            </a:r>
          </a:p>
          <a:p>
            <a:pPr eaLnBrk="1" hangingPunct="1">
              <a:buFont typeface="Arial" panose="020B0604020202020204" pitchFamily="34" charset="0"/>
              <a:buNone/>
            </a:pPr>
            <a:r>
              <a:rPr lang="en-GB" altLang="en-US" sz="1800">
                <a:latin typeface="Cambria" panose="02040503050406030204" pitchFamily="18" charset="0"/>
              </a:rPr>
              <a:t>Humanism: ‘the proper study of man is man’</a:t>
            </a:r>
          </a:p>
          <a:p>
            <a:pPr eaLnBrk="1" hangingPunct="1">
              <a:buFont typeface="Arial" panose="020B0604020202020204" pitchFamily="34" charset="0"/>
              <a:buNone/>
            </a:pPr>
            <a:r>
              <a:rPr lang="en-GB" altLang="en-US" sz="1800">
                <a:latin typeface="Cambria" panose="02040503050406030204" pitchFamily="18" charset="0"/>
              </a:rPr>
              <a:t>Respect for pagan ideas and iconography</a:t>
            </a:r>
          </a:p>
          <a:p>
            <a:pPr eaLnBrk="1" hangingPunct="1">
              <a:buFont typeface="Arial" panose="020B0604020202020204" pitchFamily="34" charset="0"/>
              <a:buNone/>
            </a:pPr>
            <a:r>
              <a:rPr lang="en-GB" altLang="en-US" sz="1800">
                <a:latin typeface="Cambria" panose="02040503050406030204" pitchFamily="18" charset="0"/>
              </a:rPr>
              <a:t>Evident in material culture in the revival of classical styles in architecture</a:t>
            </a:r>
            <a:endParaRPr lang="en-US" altLang="en-US" sz="1800">
              <a:latin typeface="Cambria" panose="02040503050406030204" pitchFamily="18" charset="0"/>
            </a:endParaRPr>
          </a:p>
          <a:p>
            <a:endParaRPr lang="en-GB" altLang="en-US"/>
          </a:p>
        </p:txBody>
      </p:sp>
      <p:sp>
        <p:nvSpPr>
          <p:cNvPr id="4100" name="Content Placeholder 5">
            <a:extLst>
              <a:ext uri="{FF2B5EF4-FFF2-40B4-BE49-F238E27FC236}">
                <a16:creationId xmlns:a16="http://schemas.microsoft.com/office/drawing/2014/main" id="{BCEACC62-4D05-449F-9A29-1275ABB84494}"/>
              </a:ext>
            </a:extLst>
          </p:cNvPr>
          <p:cNvSpPr>
            <a:spLocks noGrp="1"/>
          </p:cNvSpPr>
          <p:nvPr>
            <p:ph sz="half" idx="2"/>
          </p:nvPr>
        </p:nvSpPr>
        <p:spPr/>
        <p:txBody>
          <a:bodyPr/>
          <a:lstStyle/>
          <a:p>
            <a:pPr eaLnBrk="1" hangingPunct="1">
              <a:buFont typeface="Arial" panose="020B0604020202020204" pitchFamily="34" charset="0"/>
              <a:buNone/>
            </a:pPr>
            <a:r>
              <a:rPr lang="en-GB" altLang="en-US" sz="2000" b="1">
                <a:latin typeface="Cambria" panose="02040503050406030204" pitchFamily="18" charset="0"/>
              </a:rPr>
              <a:t>The Reformation</a:t>
            </a:r>
          </a:p>
          <a:p>
            <a:pPr eaLnBrk="1" hangingPunct="1">
              <a:buFont typeface="Arial" panose="020B0604020202020204" pitchFamily="34" charset="0"/>
              <a:buNone/>
            </a:pPr>
            <a:r>
              <a:rPr lang="en-GB" altLang="en-US" sz="1600">
                <a:latin typeface="Cambria" panose="02040503050406030204" pitchFamily="18" charset="0"/>
              </a:rPr>
              <a:t>1517 Martin Luther</a:t>
            </a:r>
          </a:p>
          <a:p>
            <a:pPr eaLnBrk="1" hangingPunct="1">
              <a:buFont typeface="Arial" panose="020B0604020202020204" pitchFamily="34" charset="0"/>
              <a:buNone/>
            </a:pPr>
            <a:r>
              <a:rPr lang="en-GB" altLang="en-US" sz="1600">
                <a:latin typeface="Cambria" panose="02040503050406030204" pitchFamily="18" charset="0"/>
              </a:rPr>
              <a:t>Based on the belief that society could be reborn or reformed. </a:t>
            </a:r>
          </a:p>
          <a:p>
            <a:pPr eaLnBrk="1" hangingPunct="1">
              <a:buFont typeface="Arial" panose="020B0604020202020204" pitchFamily="34" charset="0"/>
              <a:buNone/>
            </a:pPr>
            <a:r>
              <a:rPr lang="en-GB" altLang="en-US" sz="1600">
                <a:latin typeface="Cambria" panose="02040503050406030204" pitchFamily="18" charset="0"/>
              </a:rPr>
              <a:t>Rejection of the authority of the Roman Catholic church</a:t>
            </a:r>
          </a:p>
          <a:p>
            <a:pPr eaLnBrk="1" hangingPunct="1">
              <a:buFont typeface="Arial" panose="020B0604020202020204" pitchFamily="34" charset="0"/>
              <a:buNone/>
            </a:pPr>
            <a:r>
              <a:rPr lang="en-GB" altLang="en-US" sz="1600">
                <a:latin typeface="Cambria" panose="02040503050406030204" pitchFamily="18" charset="0"/>
              </a:rPr>
              <a:t>Different strands, some politically conservative, others revolutionary.</a:t>
            </a:r>
          </a:p>
          <a:p>
            <a:pPr eaLnBrk="1" hangingPunct="1">
              <a:buFont typeface="Arial" panose="020B0604020202020204" pitchFamily="34" charset="0"/>
              <a:buNone/>
            </a:pPr>
            <a:r>
              <a:rPr lang="en-GB" altLang="en-US" sz="1600">
                <a:latin typeface="Cambria" panose="02040503050406030204" pitchFamily="18" charset="0"/>
              </a:rPr>
              <a:t>Protestantism</a:t>
            </a:r>
          </a:p>
          <a:p>
            <a:pPr eaLnBrk="1" hangingPunct="1">
              <a:buFont typeface="Arial" panose="020B0604020202020204" pitchFamily="34" charset="0"/>
              <a:buNone/>
            </a:pPr>
            <a:r>
              <a:rPr lang="en-GB" altLang="en-US" sz="1600">
                <a:latin typeface="Cambria" panose="02040503050406030204" pitchFamily="18" charset="0"/>
              </a:rPr>
              <a:t>Humanistic in the sense that different strands advocated the access of individuals to scripture and God</a:t>
            </a:r>
          </a:p>
          <a:p>
            <a:pPr eaLnBrk="1" hangingPunct="1">
              <a:buFont typeface="Arial" panose="020B0604020202020204" pitchFamily="34" charset="0"/>
              <a:buNone/>
            </a:pPr>
            <a:r>
              <a:rPr lang="en-GB" altLang="en-US" sz="1600">
                <a:latin typeface="Cambria" panose="02040503050406030204" pitchFamily="18" charset="0"/>
              </a:rPr>
              <a:t>Key demand was the right to read the Bible in the vernacular – i.e., in German, English etc. – rather than Latin.</a:t>
            </a:r>
          </a:p>
          <a:p>
            <a:pPr eaLnBrk="1" hangingPunct="1">
              <a:buFont typeface="Arial" panose="020B0604020202020204" pitchFamily="34" charset="0"/>
              <a:buNone/>
            </a:pPr>
            <a:r>
              <a:rPr lang="en-US" altLang="en-US" sz="1600">
                <a:latin typeface="Cambria" panose="02040503050406030204" pitchFamily="18" charset="0"/>
              </a:rPr>
              <a:t>One consequence was to encourage freedom of thought and conscience (not all agreed with this)</a:t>
            </a:r>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9217D211-3267-4468-A00E-AE42A9AFF9D6}"/>
              </a:ext>
            </a:extLst>
          </p:cNvPr>
          <p:cNvSpPr>
            <a:spLocks noGrp="1"/>
          </p:cNvSpPr>
          <p:nvPr>
            <p:ph type="title"/>
          </p:nvPr>
        </p:nvSpPr>
        <p:spPr/>
        <p:txBody>
          <a:bodyPr/>
          <a:lstStyle/>
          <a:p>
            <a:r>
              <a:rPr lang="en-US" altLang="en-US">
                <a:latin typeface="Cambria" panose="02040503050406030204" pitchFamily="18" charset="0"/>
                <a:ea typeface="Cambria" panose="02040503050406030204" pitchFamily="18" charset="0"/>
                <a:cs typeface="Cambria" panose="02040503050406030204" pitchFamily="18" charset="0"/>
              </a:rPr>
              <a:t>Astrology</a:t>
            </a:r>
            <a:endParaRPr lang="en-GB" altLang="en-US">
              <a:latin typeface="Cambria" panose="02040503050406030204" pitchFamily="18" charset="0"/>
              <a:ea typeface="Cambria" panose="02040503050406030204" pitchFamily="18" charset="0"/>
              <a:cs typeface="Cambria" panose="02040503050406030204" pitchFamily="18" charset="0"/>
            </a:endParaRPr>
          </a:p>
        </p:txBody>
      </p:sp>
      <p:sp>
        <p:nvSpPr>
          <p:cNvPr id="5123" name="Content Placeholder 2">
            <a:extLst>
              <a:ext uri="{FF2B5EF4-FFF2-40B4-BE49-F238E27FC236}">
                <a16:creationId xmlns:a16="http://schemas.microsoft.com/office/drawing/2014/main" id="{9505F228-5334-497E-BD78-B8B277130546}"/>
              </a:ext>
            </a:extLst>
          </p:cNvPr>
          <p:cNvSpPr>
            <a:spLocks noGrp="1"/>
          </p:cNvSpPr>
          <p:nvPr>
            <p:ph idx="1"/>
          </p:nvPr>
        </p:nvSpPr>
        <p:spPr/>
        <p:txBody>
          <a:bodyPr/>
          <a:lstStyle/>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In the history of Western astrology this period was framed by </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(1) the introduction of printing by moveable type in 1439 and (2) the translation of the works of Plato, the Neoplatonists and the </a:t>
            </a:r>
            <a:r>
              <a:rPr lang="en-US" altLang="en-US" sz="1600" i="1">
                <a:latin typeface="Cambria" panose="02040503050406030204" pitchFamily="18" charset="0"/>
                <a:ea typeface="Cambria" panose="02040503050406030204" pitchFamily="18" charset="0"/>
                <a:cs typeface="Cambria" panose="02040503050406030204" pitchFamily="18" charset="0"/>
              </a:rPr>
              <a:t>Corpus Hermeticum</a:t>
            </a:r>
            <a:r>
              <a:rPr lang="en-US" altLang="en-US" sz="1600">
                <a:latin typeface="Cambria" panose="02040503050406030204" pitchFamily="18" charset="0"/>
                <a:ea typeface="Cambria" panose="02040503050406030204" pitchFamily="18" charset="0"/>
                <a:cs typeface="Cambria" panose="02040503050406030204" pitchFamily="18" charset="0"/>
              </a:rPr>
              <a:t> into Latin from the 1460s to  1490s</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AND</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The collapse of interest in judicial astrology around 1650-1700 (Patrick Curry’s ‘middling astrology’)</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It was characterised by a huge extension in astrology’s reach, popularity and diversity.</a:t>
            </a:r>
          </a:p>
          <a:p>
            <a:pPr>
              <a:buFont typeface="Arial" panose="020B0604020202020204" pitchFamily="34" charset="0"/>
              <a:buNone/>
            </a:pPr>
            <a:endParaRPr lang="en-US" altLang="en-US" sz="1600">
              <a:latin typeface="Cambria" panose="02040503050406030204" pitchFamily="18" charset="0"/>
              <a:ea typeface="Cambria" panose="02040503050406030204" pitchFamily="18" charset="0"/>
              <a:cs typeface="Cambria" panose="02040503050406030204" pitchFamily="18" charset="0"/>
            </a:endParaRPr>
          </a:p>
          <a:p>
            <a:pPr>
              <a:buFont typeface="Arial" panose="020B0604020202020204" pitchFamily="34" charset="0"/>
              <a:buNone/>
            </a:pPr>
            <a:r>
              <a:rPr lang="en-US" altLang="en-US" sz="1600" b="1">
                <a:latin typeface="Cambria" panose="02040503050406030204" pitchFamily="18" charset="0"/>
                <a:ea typeface="Cambria" panose="02040503050406030204" pitchFamily="18" charset="0"/>
                <a:cs typeface="Cambria" panose="02040503050406030204" pitchFamily="18" charset="0"/>
              </a:rPr>
              <a:t>ELSEWHERE for comparison</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In Central America practice of the Maya and Aztec traditions ceased at a high level in the early16th century as a result of conquest by Spain</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There is almost no scholarship on astrology in the Islamic world</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In India astrology flourished at all levels, but there is almost no scholarship in English</a:t>
            </a:r>
          </a:p>
          <a:p>
            <a:pPr>
              <a:buFont typeface="Arial" panose="020B0604020202020204" pitchFamily="34" charset="0"/>
              <a:buNone/>
            </a:pPr>
            <a:r>
              <a:rPr lang="en-US" altLang="en-US" sz="1600">
                <a:latin typeface="Cambria" panose="02040503050406030204" pitchFamily="18" charset="0"/>
                <a:ea typeface="Cambria" panose="02040503050406030204" pitchFamily="18" charset="0"/>
                <a:cs typeface="Cambria" panose="02040503050406030204" pitchFamily="18" charset="0"/>
              </a:rPr>
              <a:t>In China complex astrology flourished in the service of the Emperor. Popular astrology was represented by calendar festivals and the 60 year calendar of 12 annual animal signs and 5 elements, but there is little scholarship.</a:t>
            </a:r>
            <a:endParaRPr lang="en-GB" altLang="en-US" sz="1600">
              <a:latin typeface="Cambria" panose="02040503050406030204" pitchFamily="18" charset="0"/>
              <a:ea typeface="Cambria" panose="02040503050406030204" pitchFamily="18" charset="0"/>
              <a:cs typeface="Cambria" panose="020405030504060302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2D11039-922F-4BCA-92BE-1CC439660411}"/>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Reform in astrology?: Marsilio Ficino 1433-99</a:t>
            </a:r>
            <a:endParaRPr lang="en-US" altLang="en-US">
              <a:latin typeface="Cambria" panose="02040503050406030204" pitchFamily="18" charset="0"/>
            </a:endParaRPr>
          </a:p>
        </p:txBody>
      </p:sp>
      <p:sp>
        <p:nvSpPr>
          <p:cNvPr id="6147" name="Rectangle 3">
            <a:extLst>
              <a:ext uri="{FF2B5EF4-FFF2-40B4-BE49-F238E27FC236}">
                <a16:creationId xmlns:a16="http://schemas.microsoft.com/office/drawing/2014/main" id="{DACAC361-56FD-42CE-92B5-CF424BE20E18}"/>
              </a:ext>
            </a:extLst>
          </p:cNvPr>
          <p:cNvSpPr>
            <a:spLocks noGrp="1" noChangeArrowheads="1"/>
          </p:cNvSpPr>
          <p:nvPr>
            <p:ph type="body" sz="half" idx="1"/>
          </p:nvPr>
        </p:nvSpPr>
        <p:spPr/>
        <p:txBody>
          <a:bodyPr/>
          <a:lstStyle/>
          <a:p>
            <a:pPr eaLnBrk="1" hangingPunct="1">
              <a:buFontTx/>
              <a:buNone/>
            </a:pPr>
            <a:r>
              <a:rPr lang="en-GB" altLang="en-US" sz="2000">
                <a:latin typeface="Cambria" panose="02040503050406030204" pitchFamily="18" charset="0"/>
              </a:rPr>
              <a:t>Most important of the early Renaissance philosophers</a:t>
            </a:r>
          </a:p>
          <a:p>
            <a:pPr eaLnBrk="1" hangingPunct="1">
              <a:buFontTx/>
              <a:buNone/>
            </a:pPr>
            <a:r>
              <a:rPr lang="en-GB" altLang="en-US" sz="2000" b="1">
                <a:latin typeface="Cambria" panose="02040503050406030204" pitchFamily="18" charset="0"/>
              </a:rPr>
              <a:t>Translated Plato, Neoplatonists, Corpus Hermeticum into Latin</a:t>
            </a:r>
          </a:p>
          <a:p>
            <a:pPr eaLnBrk="1" hangingPunct="1">
              <a:buFontTx/>
              <a:buNone/>
            </a:pPr>
            <a:r>
              <a:rPr lang="en-GB" altLang="en-US" sz="2000">
                <a:latin typeface="Cambria" panose="02040503050406030204" pitchFamily="18" charset="0"/>
              </a:rPr>
              <a:t>Development of astrology based on sympathetic magic as a form of healing</a:t>
            </a:r>
          </a:p>
          <a:p>
            <a:pPr eaLnBrk="1" hangingPunct="1">
              <a:buFontTx/>
              <a:buNone/>
            </a:pPr>
            <a:r>
              <a:rPr lang="en-GB" altLang="en-US" sz="2000">
                <a:latin typeface="Cambria" panose="02040503050406030204" pitchFamily="18" charset="0"/>
              </a:rPr>
              <a:t>Challenge to literalism and simple determinism</a:t>
            </a:r>
          </a:p>
          <a:p>
            <a:pPr eaLnBrk="1" hangingPunct="1">
              <a:buFontTx/>
              <a:buNone/>
            </a:pPr>
            <a:r>
              <a:rPr lang="en-GB" altLang="en-US" sz="2000" b="1" i="1">
                <a:latin typeface="Cambria" panose="02040503050406030204" pitchFamily="18" charset="0"/>
              </a:rPr>
              <a:t>NB – reform or continuity?</a:t>
            </a:r>
            <a:endParaRPr lang="en-US" altLang="en-US" sz="2000" b="1" i="1">
              <a:latin typeface="Cambria" panose="02040503050406030204" pitchFamily="18" charset="0"/>
            </a:endParaRPr>
          </a:p>
        </p:txBody>
      </p:sp>
      <p:sp>
        <p:nvSpPr>
          <p:cNvPr id="6148" name="Rectangle 4">
            <a:extLst>
              <a:ext uri="{FF2B5EF4-FFF2-40B4-BE49-F238E27FC236}">
                <a16:creationId xmlns:a16="http://schemas.microsoft.com/office/drawing/2014/main" id="{98AD1F4E-7E86-4CC3-B034-B49CE1BA487C}"/>
              </a:ext>
            </a:extLst>
          </p:cNvPr>
          <p:cNvSpPr>
            <a:spLocks noGrp="1" noChangeArrowheads="1"/>
          </p:cNvSpPr>
          <p:nvPr>
            <p:ph type="body" sz="half" idx="2"/>
          </p:nvPr>
        </p:nvSpPr>
        <p:spPr/>
        <p:txBody>
          <a:bodyPr/>
          <a:lstStyle/>
          <a:p>
            <a:pPr eaLnBrk="1" hangingPunct="1"/>
            <a:endParaRPr lang="en-US" altLang="en-US"/>
          </a:p>
        </p:txBody>
      </p:sp>
      <p:pic>
        <p:nvPicPr>
          <p:cNvPr id="6149" name="Picture 4" descr="Ficino 1.jpg">
            <a:extLst>
              <a:ext uri="{FF2B5EF4-FFF2-40B4-BE49-F238E27FC236}">
                <a16:creationId xmlns:a16="http://schemas.microsoft.com/office/drawing/2014/main" id="{1C40E533-8C66-4BD3-8A3F-FC005D57FB8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29250" y="2214563"/>
            <a:ext cx="2917825"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E8EC230-DBB2-4877-AE28-FE3A6E675CE5}"/>
              </a:ext>
            </a:extLst>
          </p:cNvPr>
          <p:cNvSpPr>
            <a:spLocks noGrp="1"/>
          </p:cNvSpPr>
          <p:nvPr>
            <p:ph type="title"/>
          </p:nvPr>
        </p:nvSpPr>
        <p:spPr/>
        <p:txBody>
          <a:bodyPr/>
          <a:lstStyle/>
          <a:p>
            <a:r>
              <a:rPr lang="en-GB" altLang="en-US" sz="2800">
                <a:latin typeface="Cambria" panose="02040503050406030204" pitchFamily="18" charset="0"/>
              </a:rPr>
              <a:t>Reading Primary Sources:</a:t>
            </a:r>
            <a:br>
              <a:rPr lang="en-GB" altLang="en-US" sz="2800">
                <a:latin typeface="Cambria" panose="02040503050406030204" pitchFamily="18" charset="0"/>
              </a:rPr>
            </a:br>
            <a:r>
              <a:rPr lang="en-GB" altLang="en-US" sz="2800">
                <a:latin typeface="Cambria" panose="02040503050406030204" pitchFamily="18" charset="0"/>
              </a:rPr>
              <a:t>Ficino’s Astrology (NB in English translation)</a:t>
            </a:r>
          </a:p>
        </p:txBody>
      </p:sp>
      <p:sp>
        <p:nvSpPr>
          <p:cNvPr id="7171" name="Content Placeholder 2">
            <a:extLst>
              <a:ext uri="{FF2B5EF4-FFF2-40B4-BE49-F238E27FC236}">
                <a16:creationId xmlns:a16="http://schemas.microsoft.com/office/drawing/2014/main" id="{2D17EC40-257A-4C71-9B33-5F4B6928F735}"/>
              </a:ext>
            </a:extLst>
          </p:cNvPr>
          <p:cNvSpPr>
            <a:spLocks noGrp="1"/>
          </p:cNvSpPr>
          <p:nvPr>
            <p:ph sz="half" idx="1"/>
          </p:nvPr>
        </p:nvSpPr>
        <p:spPr>
          <a:xfrm>
            <a:off x="468313" y="1628775"/>
            <a:ext cx="4038600" cy="4525963"/>
          </a:xfrm>
        </p:spPr>
        <p:txBody>
          <a:bodyPr/>
          <a:lstStyle/>
          <a:p>
            <a:pPr>
              <a:buFont typeface="Arial" panose="020B0604020202020204" pitchFamily="34" charset="0"/>
              <a:buNone/>
            </a:pPr>
            <a:r>
              <a:rPr lang="en-GB" altLang="en-US" sz="1600" b="1">
                <a:latin typeface="Cambria" panose="02040503050406030204" pitchFamily="18" charset="0"/>
              </a:rPr>
              <a:t>‘Saturn seems to have impressed the seal of melancholy on me from the beginning</a:t>
            </a:r>
            <a:r>
              <a:rPr lang="en-GB" altLang="en-US" sz="1600">
                <a:latin typeface="Cambria" panose="02040503050406030204" pitchFamily="18" charset="0"/>
              </a:rPr>
              <a:t>; set as he is, almost in the midst of my ascendant Aquarius, </a:t>
            </a:r>
            <a:r>
              <a:rPr lang="en-GB" altLang="en-US" sz="1600" b="1">
                <a:latin typeface="Cambria" panose="02040503050406030204" pitchFamily="18" charset="0"/>
              </a:rPr>
              <a:t>he is influenced </a:t>
            </a:r>
            <a:r>
              <a:rPr lang="en-GB" altLang="en-US" sz="1600">
                <a:latin typeface="Cambria" panose="02040503050406030204" pitchFamily="18" charset="0"/>
              </a:rPr>
              <a:t>by Mars, also in Aquarius, and the Moon in Capricorn. He is in square aspect to the Sun and Mercury in Scorpio, which occupy the ninth house. </a:t>
            </a:r>
            <a:r>
              <a:rPr lang="en-GB" altLang="en-US" sz="1600" b="1">
                <a:latin typeface="Cambria" panose="02040503050406030204" pitchFamily="18" charset="0"/>
              </a:rPr>
              <a:t>But Venus in Libra and Jupiter in Cancer have, perhaps, offered some resistance t</a:t>
            </a:r>
            <a:r>
              <a:rPr lang="en-GB" altLang="en-US" sz="1600">
                <a:latin typeface="Cambria" panose="02040503050406030204" pitchFamily="18" charset="0"/>
              </a:rPr>
              <a:t>o this melancholy nature’.</a:t>
            </a:r>
          </a:p>
          <a:p>
            <a:pPr>
              <a:buFont typeface="Arial" panose="020B0604020202020204" pitchFamily="34" charset="0"/>
              <a:buNone/>
            </a:pPr>
            <a:r>
              <a:rPr lang="en-GB" altLang="en-US" sz="1600">
                <a:latin typeface="Cambria" panose="02040503050406030204" pitchFamily="18" charset="0"/>
              </a:rPr>
              <a:t>See Kaske and Clarke, </a:t>
            </a:r>
            <a:r>
              <a:rPr lang="en-GB" altLang="en-US" sz="1600" i="1">
                <a:latin typeface="Cambria" panose="02040503050406030204" pitchFamily="18" charset="0"/>
              </a:rPr>
              <a:t>Three Books on Life</a:t>
            </a:r>
            <a:r>
              <a:rPr lang="en-GB" altLang="en-US" sz="1600">
                <a:latin typeface="Cambria" panose="02040503050406030204" pitchFamily="18" charset="0"/>
              </a:rPr>
              <a:t>, p. 20.</a:t>
            </a:r>
          </a:p>
          <a:p>
            <a:pPr>
              <a:buFont typeface="Arial" panose="020B0604020202020204" pitchFamily="34" charset="0"/>
              <a:buNone/>
            </a:pPr>
            <a:r>
              <a:rPr lang="en-GB" altLang="en-US" sz="1600">
                <a:latin typeface="Cambria" panose="02040503050406030204" pitchFamily="18" charset="0"/>
              </a:rPr>
              <a:t> </a:t>
            </a:r>
          </a:p>
          <a:p>
            <a:endParaRPr lang="en-GB" altLang="en-US"/>
          </a:p>
        </p:txBody>
      </p:sp>
      <p:sp>
        <p:nvSpPr>
          <p:cNvPr id="7172" name="Content Placeholder 3">
            <a:extLst>
              <a:ext uri="{FF2B5EF4-FFF2-40B4-BE49-F238E27FC236}">
                <a16:creationId xmlns:a16="http://schemas.microsoft.com/office/drawing/2014/main" id="{185F9F81-AC05-44EC-A0B0-46F4D45FC9BE}"/>
              </a:ext>
            </a:extLst>
          </p:cNvPr>
          <p:cNvSpPr>
            <a:spLocks noGrp="1"/>
          </p:cNvSpPr>
          <p:nvPr>
            <p:ph sz="half" idx="2"/>
          </p:nvPr>
        </p:nvSpPr>
        <p:spPr/>
        <p:txBody>
          <a:bodyPr/>
          <a:lstStyle/>
          <a:p>
            <a:pPr>
              <a:buFont typeface="Arial" panose="020B0604020202020204" pitchFamily="34" charset="0"/>
              <a:buNone/>
            </a:pPr>
            <a:r>
              <a:rPr lang="en-US" altLang="en-US" sz="1400" b="1">
                <a:latin typeface="Cambria" panose="02040503050406030204" pitchFamily="18" charset="0"/>
              </a:rPr>
              <a:t>‘If someone were to accuse Saturn and Mars of being harmful by nature, I would not believe it, </a:t>
            </a:r>
            <a:r>
              <a:rPr lang="en-US" altLang="en-US" sz="1400">
                <a:latin typeface="Cambria" panose="02040503050406030204" pitchFamily="18" charset="0"/>
              </a:rPr>
              <a:t>for they, too, </a:t>
            </a:r>
            <a:r>
              <a:rPr lang="en-US" altLang="en-US" sz="1400" b="1">
                <a:latin typeface="Cambria" panose="02040503050406030204" pitchFamily="18" charset="0"/>
              </a:rPr>
              <a:t>are to be used </a:t>
            </a:r>
            <a:r>
              <a:rPr lang="en-US" altLang="en-US" sz="1400">
                <a:latin typeface="Cambria" panose="02040503050406030204" pitchFamily="18" charset="0"/>
              </a:rPr>
              <a:t>sometimes, the way doctors must sometimes use poisons, as Ptolemy in his </a:t>
            </a:r>
            <a:r>
              <a:rPr lang="en-US" altLang="en-US" sz="1400" i="1">
                <a:latin typeface="Cambria" panose="02040503050406030204" pitchFamily="18" charset="0"/>
              </a:rPr>
              <a:t>Centiloquio</a:t>
            </a:r>
            <a:r>
              <a:rPr lang="en-US" altLang="en-US" sz="1400">
                <a:latin typeface="Cambria" panose="02040503050406030204" pitchFamily="18" charset="0"/>
              </a:rPr>
              <a:t> says. </a:t>
            </a:r>
            <a:r>
              <a:rPr lang="en-US" altLang="en-US" sz="1400" b="1">
                <a:latin typeface="Cambria" panose="02040503050406030204" pitchFamily="18" charset="0"/>
              </a:rPr>
              <a:t>When the power of Saturn is cautiously taken, it is useful, </a:t>
            </a:r>
            <a:r>
              <a:rPr lang="en-US" altLang="en-US" sz="1400">
                <a:latin typeface="Cambria" panose="02040503050406030204" pitchFamily="18" charset="0"/>
              </a:rPr>
              <a:t>just as the things doctors use are useful for binding up and holding together. After all, they even use things to stupefy, like opium and mandrake. The same goes for Mars, with euphorbia and hellebore. The Pythagorean maguses seem to have been extremely cautious in this matter, when they would become frightened that their constant philosophizing was the tyranny of Saturn, </a:t>
            </a:r>
            <a:r>
              <a:rPr lang="en-US" altLang="en-US" sz="1400" b="1">
                <a:latin typeface="Cambria" panose="02040503050406030204" pitchFamily="18" charset="0"/>
              </a:rPr>
              <a:t>so they would dress up in white garments, and each day sing songs and make music with Jovial and Apollonian things, and in this way they lived a long time under Saturn’. </a:t>
            </a:r>
            <a:endParaRPr lang="en-GB" altLang="en-US" sz="1400" b="1">
              <a:latin typeface="Cambria" panose="02040503050406030204" pitchFamily="18" charset="0"/>
            </a:endParaRPr>
          </a:p>
          <a:p>
            <a:pPr>
              <a:buFont typeface="Arial" panose="020B0604020202020204" pitchFamily="34" charset="0"/>
              <a:buNone/>
            </a:pPr>
            <a:r>
              <a:rPr lang="en-GB" altLang="en-US" sz="1400">
                <a:latin typeface="Cambria" panose="02040503050406030204" pitchFamily="18" charset="0"/>
              </a:rPr>
              <a:t>Ficino, </a:t>
            </a:r>
            <a:r>
              <a:rPr lang="en-US" altLang="en-US" sz="1400" i="1">
                <a:latin typeface="Cambria" panose="02040503050406030204" pitchFamily="18" charset="0"/>
              </a:rPr>
              <a:t>The Book of Life</a:t>
            </a:r>
            <a:r>
              <a:rPr lang="en-US" altLang="en-US" sz="1400">
                <a:latin typeface="Cambria" panose="02040503050406030204" pitchFamily="18" charset="0"/>
              </a:rPr>
              <a:t>, trans. Boer, p. 93.</a:t>
            </a:r>
            <a:endParaRPr lang="en-GB" altLang="en-US" sz="1400">
              <a:latin typeface="Cambria" panose="02040503050406030204" pitchFamily="18" charset="0"/>
            </a:endParaRPr>
          </a:p>
          <a:p>
            <a:r>
              <a:rPr lang="en-GB" altLang="en-US"/>
              <a:t> </a:t>
            </a:r>
          </a:p>
          <a:p>
            <a:r>
              <a:rPr lang="en-GB" altLang="en-US"/>
              <a:t> </a:t>
            </a:r>
          </a:p>
          <a:p>
            <a:endParaRPr lang="en-GB" altLang="en-US"/>
          </a:p>
        </p:txBody>
      </p:sp>
      <p:pic>
        <p:nvPicPr>
          <p:cNvPr id="7173" name="Picture 4" descr="Ficino 1.jpg">
            <a:extLst>
              <a:ext uri="{FF2B5EF4-FFF2-40B4-BE49-F238E27FC236}">
                <a16:creationId xmlns:a16="http://schemas.microsoft.com/office/drawing/2014/main" id="{1B0E10ED-0BD4-4F1A-B8DA-B01D6CB860A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58125" y="142875"/>
            <a:ext cx="1196975"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a:extLst>
              <a:ext uri="{FF2B5EF4-FFF2-40B4-BE49-F238E27FC236}">
                <a16:creationId xmlns:a16="http://schemas.microsoft.com/office/drawing/2014/main" id="{9610FF2B-0AD5-44ED-9DC1-A2E7597C689F}"/>
              </a:ext>
            </a:extLst>
          </p:cNvPr>
          <p:cNvSpPr>
            <a:spLocks noGrp="1"/>
          </p:cNvSpPr>
          <p:nvPr>
            <p:ph type="title"/>
          </p:nvPr>
        </p:nvSpPr>
        <p:spPr/>
        <p:txBody>
          <a:bodyPr/>
          <a:lstStyle/>
          <a:p>
            <a:r>
              <a:rPr lang="en-GB" altLang="en-US"/>
              <a:t>Reading a primary source:</a:t>
            </a:r>
            <a:br>
              <a:rPr lang="en-GB" altLang="en-US"/>
            </a:br>
            <a:endParaRPr lang="en-GB" altLang="en-US"/>
          </a:p>
        </p:txBody>
      </p:sp>
      <p:pic>
        <p:nvPicPr>
          <p:cNvPr id="8195" name="Picture 2">
            <a:extLst>
              <a:ext uri="{FF2B5EF4-FFF2-40B4-BE49-F238E27FC236}">
                <a16:creationId xmlns:a16="http://schemas.microsoft.com/office/drawing/2014/main" id="{B1D8BC24-9D21-4247-AECD-27AC21B70D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5656" t="29829" r="53169" b="15924"/>
          <a:stretch>
            <a:fillRect/>
          </a:stretch>
        </p:blipFill>
        <p:spPr>
          <a:xfrm>
            <a:off x="142875" y="1143000"/>
            <a:ext cx="8883650" cy="4968875"/>
          </a:xfr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E811FC7-E76B-4761-8767-E31EF4769DA2}"/>
              </a:ext>
            </a:extLst>
          </p:cNvPr>
          <p:cNvSpPr>
            <a:spLocks noGrp="1"/>
          </p:cNvSpPr>
          <p:nvPr>
            <p:ph type="title"/>
          </p:nvPr>
        </p:nvSpPr>
        <p:spPr/>
        <p:txBody>
          <a:bodyPr/>
          <a:lstStyle/>
          <a:p>
            <a:br>
              <a:rPr lang="en-GB" altLang="en-US" sz="2400"/>
            </a:br>
            <a:r>
              <a:rPr lang="en-GB" altLang="en-US" sz="2400">
                <a:latin typeface="Cambria" panose="02040503050406030204" pitchFamily="18" charset="0"/>
              </a:rPr>
              <a:t>Primary sources available to Ficino – include Ptolemy</a:t>
            </a:r>
          </a:p>
        </p:txBody>
      </p:sp>
      <p:sp>
        <p:nvSpPr>
          <p:cNvPr id="9219" name="Content Placeholder 2">
            <a:extLst>
              <a:ext uri="{FF2B5EF4-FFF2-40B4-BE49-F238E27FC236}">
                <a16:creationId xmlns:a16="http://schemas.microsoft.com/office/drawing/2014/main" id="{FABA23FF-9B22-4137-A6A4-19040464E257}"/>
              </a:ext>
            </a:extLst>
          </p:cNvPr>
          <p:cNvSpPr>
            <a:spLocks noGrp="1"/>
          </p:cNvSpPr>
          <p:nvPr>
            <p:ph sz="half" idx="1"/>
          </p:nvPr>
        </p:nvSpPr>
        <p:spPr/>
        <p:txBody>
          <a:bodyPr/>
          <a:lstStyle/>
          <a:p>
            <a:r>
              <a:rPr lang="en-GB" altLang="en-US" sz="1800">
                <a:latin typeface="Cambria" panose="02040503050406030204" pitchFamily="18" charset="0"/>
              </a:rPr>
              <a:t>‘The stars likewise (both fixed stars and planets), in performing their revolutions, </a:t>
            </a:r>
            <a:r>
              <a:rPr lang="en-GB" altLang="en-US" sz="1800" b="1">
                <a:latin typeface="Cambria" panose="02040503050406030204" pitchFamily="18" charset="0"/>
              </a:rPr>
              <a:t>produce many impressions on the Ambient*. </a:t>
            </a:r>
            <a:r>
              <a:rPr lang="en-GB" altLang="en-US" sz="1800">
                <a:latin typeface="Cambria" panose="02040503050406030204" pitchFamily="18" charset="0"/>
              </a:rPr>
              <a:t>They cause heats, winds, and storms, to the influence of which earthly things are conformably subjected. And, further, the mutual configurations of all these heavenly bodies, by commingling the influence with which each is separately invested, </a:t>
            </a:r>
            <a:r>
              <a:rPr lang="en-GB" altLang="en-US" sz="1800" b="1">
                <a:latin typeface="Cambria" panose="02040503050406030204" pitchFamily="18" charset="0"/>
              </a:rPr>
              <a:t>produce a multiplicity of changes</a:t>
            </a:r>
            <a:r>
              <a:rPr lang="en-GB" altLang="en-US" sz="1800">
                <a:latin typeface="Cambria" panose="02040503050406030204" pitchFamily="18" charset="0"/>
              </a:rPr>
              <a:t>’. </a:t>
            </a:r>
          </a:p>
          <a:p>
            <a:r>
              <a:rPr lang="en-GB" altLang="en-US" sz="1800">
                <a:latin typeface="Cambria" panose="02040503050406030204" pitchFamily="18" charset="0"/>
              </a:rPr>
              <a:t> Ptolemy, </a:t>
            </a:r>
            <a:r>
              <a:rPr lang="en-GB" altLang="en-US" sz="1800" i="1">
                <a:latin typeface="Cambria" panose="02040503050406030204" pitchFamily="18" charset="0"/>
              </a:rPr>
              <a:t>Tetrabiblos</a:t>
            </a:r>
            <a:r>
              <a:rPr lang="en-GB" altLang="en-US" sz="1800">
                <a:latin typeface="Cambria" panose="02040503050406030204" pitchFamily="18" charset="0"/>
              </a:rPr>
              <a:t>. 1.2, trans. Ashmand</a:t>
            </a:r>
            <a:r>
              <a:rPr lang="en-GB" altLang="en-US" sz="1600">
                <a:latin typeface="Cambria" panose="02040503050406030204" pitchFamily="18" charset="0"/>
              </a:rPr>
              <a:t>.</a:t>
            </a:r>
          </a:p>
          <a:p>
            <a:r>
              <a:rPr lang="en-GB" altLang="en-US" sz="1800">
                <a:latin typeface="Cambria" panose="02040503050406030204" pitchFamily="18" charset="0"/>
              </a:rPr>
              <a:t> *</a:t>
            </a:r>
            <a:r>
              <a:rPr lang="en-GB" altLang="en-US" sz="1800" b="1">
                <a:latin typeface="Cambria" panose="02040503050406030204" pitchFamily="18" charset="0"/>
              </a:rPr>
              <a:t> Ambient = environment</a:t>
            </a:r>
            <a:endParaRPr lang="en-GB" altLang="en-US" sz="1800">
              <a:latin typeface="Cambria" panose="02040503050406030204" pitchFamily="18" charset="0"/>
            </a:endParaRPr>
          </a:p>
          <a:p>
            <a:endParaRPr lang="en-GB" altLang="en-US"/>
          </a:p>
        </p:txBody>
      </p:sp>
      <p:sp>
        <p:nvSpPr>
          <p:cNvPr id="9220" name="Content Placeholder 3">
            <a:extLst>
              <a:ext uri="{FF2B5EF4-FFF2-40B4-BE49-F238E27FC236}">
                <a16:creationId xmlns:a16="http://schemas.microsoft.com/office/drawing/2014/main" id="{1D587F38-3E14-45C9-BF03-EB7636E80FC7}"/>
              </a:ext>
            </a:extLst>
          </p:cNvPr>
          <p:cNvSpPr>
            <a:spLocks noGrp="1"/>
          </p:cNvSpPr>
          <p:nvPr>
            <p:ph sz="half" idx="2"/>
          </p:nvPr>
        </p:nvSpPr>
        <p:spPr/>
        <p:txBody>
          <a:bodyPr/>
          <a:lstStyle/>
          <a:p>
            <a:r>
              <a:rPr lang="en-GB" altLang="en-US" sz="1800">
                <a:latin typeface="Cambria" panose="02040503050406030204" pitchFamily="18" charset="0"/>
              </a:rPr>
              <a:t>‘it must not be imagined that all things happen to mankind, as though every individual circumstance were ordained by divine decree and some indissoluble supernal cause; </a:t>
            </a:r>
            <a:r>
              <a:rPr lang="en-GB" altLang="en-US" sz="1800" b="1">
                <a:latin typeface="Cambria" panose="02040503050406030204" pitchFamily="18" charset="0"/>
              </a:rPr>
              <a:t>nor is it to be thought that all events are shown to proceed from one single inevitable fate, without being influenced by the interposition of any other agency*’. </a:t>
            </a:r>
          </a:p>
          <a:p>
            <a:r>
              <a:rPr lang="en-GB" altLang="en-US" sz="1800">
                <a:latin typeface="Cambria" panose="02040503050406030204" pitchFamily="18" charset="0"/>
              </a:rPr>
              <a:t>Ptolemy, </a:t>
            </a:r>
            <a:r>
              <a:rPr lang="en-GB" altLang="en-US" sz="1800" i="1">
                <a:latin typeface="Cambria" panose="02040503050406030204" pitchFamily="18" charset="0"/>
              </a:rPr>
              <a:t>Tetrabiblos</a:t>
            </a:r>
            <a:r>
              <a:rPr lang="en-GB" altLang="en-US" sz="1800">
                <a:latin typeface="Cambria" panose="02040503050406030204" pitchFamily="18" charset="0"/>
              </a:rPr>
              <a:t>. 1.3, trans. Ashmand.</a:t>
            </a:r>
          </a:p>
          <a:p>
            <a:r>
              <a:rPr lang="en-GB" altLang="en-US">
                <a:latin typeface="Cambria" panose="02040503050406030204" pitchFamily="18" charset="0"/>
              </a:rPr>
              <a:t> </a:t>
            </a:r>
            <a:r>
              <a:rPr lang="en-GB" altLang="en-US" sz="1800" b="1">
                <a:latin typeface="Cambria" panose="02040503050406030204" pitchFamily="18" charset="0"/>
              </a:rPr>
              <a:t> *‘other agency’ includes human action</a:t>
            </a:r>
            <a:endParaRPr lang="en-GB" altLang="en-US" sz="1800">
              <a:latin typeface="Cambria" panose="02040503050406030204" pitchFamily="18" charset="0"/>
            </a:endParaRPr>
          </a:p>
          <a:p>
            <a:endParaRPr lang="en-GB" altLang="en-US"/>
          </a:p>
        </p:txBody>
      </p:sp>
      <p:pic>
        <p:nvPicPr>
          <p:cNvPr id="9221" name="Picture 3" descr="Ptolemy">
            <a:extLst>
              <a:ext uri="{FF2B5EF4-FFF2-40B4-BE49-F238E27FC236}">
                <a16:creationId xmlns:a16="http://schemas.microsoft.com/office/drawing/2014/main" id="{11875E3A-3D5F-47D5-B17C-C1A0E71C4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2438" y="5572125"/>
            <a:ext cx="936625"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2">
            <a:extLst>
              <a:ext uri="{FF2B5EF4-FFF2-40B4-BE49-F238E27FC236}">
                <a16:creationId xmlns:a16="http://schemas.microsoft.com/office/drawing/2014/main" id="{602D4EB5-6E93-46B0-87AA-2AFC0E357F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215063"/>
            <a:ext cx="11414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1D473C3-77ED-42C3-912B-50E4BE7B257B}"/>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Humanism: Pico della Mirandola 1463-94</a:t>
            </a:r>
            <a:endParaRPr lang="en-US" altLang="en-US">
              <a:latin typeface="Cambria" panose="02040503050406030204" pitchFamily="18" charset="0"/>
            </a:endParaRPr>
          </a:p>
        </p:txBody>
      </p:sp>
      <p:sp>
        <p:nvSpPr>
          <p:cNvPr id="10243" name="Rectangle 3">
            <a:extLst>
              <a:ext uri="{FF2B5EF4-FFF2-40B4-BE49-F238E27FC236}">
                <a16:creationId xmlns:a16="http://schemas.microsoft.com/office/drawing/2014/main" id="{5961EB8F-D6D1-4055-BF31-B5EFB3FDD45E}"/>
              </a:ext>
            </a:extLst>
          </p:cNvPr>
          <p:cNvSpPr>
            <a:spLocks noGrp="1" noChangeArrowheads="1"/>
          </p:cNvSpPr>
          <p:nvPr>
            <p:ph type="body" sz="half" idx="1"/>
          </p:nvPr>
        </p:nvSpPr>
        <p:spPr/>
        <p:txBody>
          <a:bodyPr/>
          <a:lstStyle/>
          <a:p>
            <a:pPr eaLnBrk="1" hangingPunct="1">
              <a:buFontTx/>
              <a:buNone/>
            </a:pPr>
            <a:r>
              <a:rPr lang="en-GB" altLang="en-US" sz="1800">
                <a:latin typeface="Cambria" panose="02040503050406030204" pitchFamily="18" charset="0"/>
              </a:rPr>
              <a:t>Student of Ficino</a:t>
            </a:r>
          </a:p>
          <a:p>
            <a:pPr eaLnBrk="1" hangingPunct="1">
              <a:buFont typeface="Arial" panose="020B0604020202020204" pitchFamily="34" charset="0"/>
              <a:buNone/>
            </a:pPr>
            <a:r>
              <a:rPr lang="en-GB" altLang="en-US" sz="1800">
                <a:latin typeface="Cambria" panose="02040503050406030204" pitchFamily="18" charset="0"/>
              </a:rPr>
              <a:t>Humanist – ‘Oration on the Dignity of Man’</a:t>
            </a:r>
            <a:endParaRPr lang="en-US" altLang="en-US" sz="1800" i="1">
              <a:latin typeface="Cambria" panose="02040503050406030204" pitchFamily="18" charset="0"/>
            </a:endParaRPr>
          </a:p>
          <a:p>
            <a:pPr eaLnBrk="1" hangingPunct="1">
              <a:buFont typeface="Arial" panose="020B0604020202020204" pitchFamily="34" charset="0"/>
              <a:buNone/>
            </a:pPr>
            <a:r>
              <a:rPr lang="en-US" altLang="en-US" sz="1800">
                <a:latin typeface="Cambria" panose="02040503050406030204" pitchFamily="18" charset="0"/>
              </a:rPr>
              <a:t>The</a:t>
            </a:r>
            <a:r>
              <a:rPr lang="en-US" altLang="en-US" sz="1800" i="1">
                <a:latin typeface="Cambria" panose="02040503050406030204" pitchFamily="18" charset="0"/>
              </a:rPr>
              <a:t> Disputationes adversus astrologiam divinatricem – </a:t>
            </a:r>
            <a:r>
              <a:rPr lang="en-US" altLang="en-US" sz="1800">
                <a:latin typeface="Cambria" panose="02040503050406030204" pitchFamily="18" charset="0"/>
              </a:rPr>
              <a:t>published posthumously</a:t>
            </a:r>
          </a:p>
          <a:p>
            <a:pPr eaLnBrk="1" hangingPunct="1">
              <a:buFont typeface="Arial" panose="020B0604020202020204" pitchFamily="34" charset="0"/>
              <a:buNone/>
            </a:pPr>
            <a:r>
              <a:rPr lang="en-GB" altLang="en-US" sz="1800">
                <a:latin typeface="Cambria" panose="02040503050406030204" pitchFamily="18" charset="0"/>
              </a:rPr>
              <a:t>Influenced by Augustine</a:t>
            </a:r>
          </a:p>
          <a:p>
            <a:pPr eaLnBrk="1" hangingPunct="1">
              <a:buFont typeface="Arial" panose="020B0604020202020204" pitchFamily="34" charset="0"/>
              <a:buNone/>
            </a:pPr>
            <a:r>
              <a:rPr lang="en-GB" altLang="en-US" sz="1800">
                <a:latin typeface="Cambria" panose="02040503050406030204" pitchFamily="18" charset="0"/>
              </a:rPr>
              <a:t>Argument against astrology based on free-will</a:t>
            </a:r>
          </a:p>
          <a:p>
            <a:pPr eaLnBrk="1" hangingPunct="1">
              <a:buFont typeface="Arial" panose="020B0604020202020204" pitchFamily="34" charset="0"/>
              <a:buNone/>
            </a:pPr>
            <a:r>
              <a:rPr lang="en-GB" altLang="en-US" sz="1800">
                <a:latin typeface="Cambria" panose="02040503050406030204" pitchFamily="18" charset="0"/>
              </a:rPr>
              <a:t>Enthusiastic concerning magic and kabbalah</a:t>
            </a:r>
          </a:p>
          <a:p>
            <a:pPr eaLnBrk="1" hangingPunct="1">
              <a:buFontTx/>
              <a:buNone/>
            </a:pPr>
            <a:endParaRPr lang="en-GB" altLang="en-US"/>
          </a:p>
          <a:p>
            <a:pPr eaLnBrk="1" hangingPunct="1">
              <a:buFontTx/>
              <a:buNone/>
            </a:pPr>
            <a:endParaRPr lang="en-US" altLang="en-US"/>
          </a:p>
        </p:txBody>
      </p:sp>
      <p:sp>
        <p:nvSpPr>
          <p:cNvPr id="10244" name="Rectangle 4">
            <a:extLst>
              <a:ext uri="{FF2B5EF4-FFF2-40B4-BE49-F238E27FC236}">
                <a16:creationId xmlns:a16="http://schemas.microsoft.com/office/drawing/2014/main" id="{9CF7121E-9F15-41F6-AF9C-696497390A19}"/>
              </a:ext>
            </a:extLst>
          </p:cNvPr>
          <p:cNvSpPr>
            <a:spLocks noGrp="1" noChangeArrowheads="1"/>
          </p:cNvSpPr>
          <p:nvPr>
            <p:ph type="body" sz="half" idx="2"/>
          </p:nvPr>
        </p:nvSpPr>
        <p:spPr/>
        <p:txBody>
          <a:bodyPr/>
          <a:lstStyle/>
          <a:p>
            <a:pPr eaLnBrk="1" hangingPunct="1"/>
            <a:endParaRPr lang="en-US" altLang="en-US"/>
          </a:p>
        </p:txBody>
      </p:sp>
      <p:pic>
        <p:nvPicPr>
          <p:cNvPr id="10245" name="Picture 5" descr="Pico.jpeg">
            <a:extLst>
              <a:ext uri="{FF2B5EF4-FFF2-40B4-BE49-F238E27FC236}">
                <a16:creationId xmlns:a16="http://schemas.microsoft.com/office/drawing/2014/main" id="{4B23B1E0-E8B9-40BD-9137-D481A424761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14875" y="2286000"/>
            <a:ext cx="2540000" cy="334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EA11F4B-F457-42CC-8179-404385A40E76}"/>
              </a:ext>
            </a:extLst>
          </p:cNvPr>
          <p:cNvSpPr>
            <a:spLocks noGrp="1"/>
          </p:cNvSpPr>
          <p:nvPr>
            <p:ph type="title"/>
          </p:nvPr>
        </p:nvSpPr>
        <p:spPr/>
        <p:txBody>
          <a:bodyPr/>
          <a:lstStyle/>
          <a:p>
            <a:pPr eaLnBrk="1" hangingPunct="1"/>
            <a:r>
              <a:rPr lang="en-GB" altLang="en-US">
                <a:latin typeface="Cambria" panose="02040503050406030204" pitchFamily="18" charset="0"/>
                <a:ea typeface="Cambria" panose="02040503050406030204" pitchFamily="18" charset="0"/>
                <a:cs typeface="Cambria" panose="02040503050406030204" pitchFamily="18" charset="0"/>
              </a:rPr>
              <a:t>The ‘Disputaciones’ in astrology </a:t>
            </a:r>
            <a:endParaRPr lang="en-US" altLang="en-US">
              <a:latin typeface="Cambria" panose="02040503050406030204" pitchFamily="18" charset="0"/>
              <a:ea typeface="Cambria" panose="02040503050406030204" pitchFamily="18" charset="0"/>
              <a:cs typeface="Cambria" panose="02040503050406030204" pitchFamily="18" charset="0"/>
            </a:endParaRPr>
          </a:p>
        </p:txBody>
      </p:sp>
      <p:sp>
        <p:nvSpPr>
          <p:cNvPr id="11267" name="Content Placeholder 2">
            <a:extLst>
              <a:ext uri="{FF2B5EF4-FFF2-40B4-BE49-F238E27FC236}">
                <a16:creationId xmlns:a16="http://schemas.microsoft.com/office/drawing/2014/main" id="{586D40B4-7A3E-436B-BC92-AD7BD12F267A}"/>
              </a:ext>
            </a:extLst>
          </p:cNvPr>
          <p:cNvSpPr>
            <a:spLocks noGrp="1"/>
          </p:cNvSpPr>
          <p:nvPr>
            <p:ph sz="half" idx="1"/>
          </p:nvPr>
        </p:nvSpPr>
        <p:spPr/>
        <p:txBody>
          <a:bodyPr/>
          <a:lstStyle/>
          <a:p>
            <a:pPr eaLnBrk="1" hangingPunct="1"/>
            <a:r>
              <a:rPr lang="en-GB" altLang="en-US" sz="2000">
                <a:latin typeface="Cambria" panose="02040503050406030204" pitchFamily="18" charset="0"/>
              </a:rPr>
              <a:t>Challenge to astrology in 1490s</a:t>
            </a:r>
          </a:p>
          <a:p>
            <a:pPr eaLnBrk="1" hangingPunct="1"/>
            <a:r>
              <a:rPr lang="en-GB" altLang="en-US" sz="2000">
                <a:latin typeface="Cambria" panose="02040503050406030204" pitchFamily="18" charset="0"/>
              </a:rPr>
              <a:t>Imprisonment of Simon de Phares, astrologer to king of France</a:t>
            </a:r>
          </a:p>
          <a:p>
            <a:pPr eaLnBrk="1" hangingPunct="1"/>
            <a:r>
              <a:rPr lang="en-GB" altLang="en-US" sz="2000">
                <a:latin typeface="Cambria" panose="02040503050406030204" pitchFamily="18" charset="0"/>
              </a:rPr>
              <a:t>Failure of predictions around Jupiter-Saturn conjunction of 1492</a:t>
            </a:r>
          </a:p>
          <a:p>
            <a:pPr eaLnBrk="1" hangingPunct="1"/>
            <a:r>
              <a:rPr lang="en-GB" altLang="en-US" sz="2000">
                <a:latin typeface="Cambria" panose="02040503050406030204" pitchFamily="18" charset="0"/>
              </a:rPr>
              <a:t>Pico della Mirandola </a:t>
            </a:r>
            <a:r>
              <a:rPr lang="en-US" altLang="en-US" sz="2000" i="1">
                <a:latin typeface="Cambria" panose="02040503050406030204" pitchFamily="18" charset="0"/>
              </a:rPr>
              <a:t>Disputationes adversus astrologiam divinatricem</a:t>
            </a:r>
            <a:r>
              <a:rPr lang="en-US" altLang="en-US" sz="2000">
                <a:latin typeface="Cambria" panose="02040503050406030204" pitchFamily="18" charset="0"/>
              </a:rPr>
              <a:t> </a:t>
            </a:r>
          </a:p>
        </p:txBody>
      </p:sp>
      <p:sp>
        <p:nvSpPr>
          <p:cNvPr id="11268" name="Content Placeholder 3">
            <a:extLst>
              <a:ext uri="{FF2B5EF4-FFF2-40B4-BE49-F238E27FC236}">
                <a16:creationId xmlns:a16="http://schemas.microsoft.com/office/drawing/2014/main" id="{9D16E982-0342-42E5-9989-6861B1B4B225}"/>
              </a:ext>
            </a:extLst>
          </p:cNvPr>
          <p:cNvSpPr>
            <a:spLocks noGrp="1"/>
          </p:cNvSpPr>
          <p:nvPr>
            <p:ph sz="half" idx="2"/>
          </p:nvPr>
        </p:nvSpPr>
        <p:spPr/>
        <p:txBody>
          <a:bodyPr/>
          <a:lstStyle/>
          <a:p>
            <a:pPr eaLnBrk="1" hangingPunct="1"/>
            <a:r>
              <a:rPr lang="en-GB" altLang="en-US" sz="1800">
                <a:latin typeface="Cambria" panose="02040503050406030204" pitchFamily="18" charset="0"/>
              </a:rPr>
              <a:t>Astrologers’ Reactions</a:t>
            </a:r>
          </a:p>
          <a:p>
            <a:pPr eaLnBrk="1" hangingPunct="1"/>
            <a:r>
              <a:rPr lang="en-GB" altLang="en-US" sz="1800">
                <a:latin typeface="Cambria" panose="02040503050406030204" pitchFamily="18" charset="0"/>
              </a:rPr>
              <a:t>1. Astrology is fine as it is.</a:t>
            </a:r>
          </a:p>
          <a:p>
            <a:pPr eaLnBrk="1" hangingPunct="1"/>
            <a:r>
              <a:rPr lang="en-GB" altLang="en-US" sz="1800">
                <a:latin typeface="Cambria" panose="02040503050406030204" pitchFamily="18" charset="0"/>
              </a:rPr>
              <a:t>2. Some of astrology works, some doesn’t, so reform it, return to Ptolemy and reject Arabic superstition.</a:t>
            </a:r>
          </a:p>
          <a:p>
            <a:pPr eaLnBrk="1" hangingPunct="1"/>
            <a:r>
              <a:rPr lang="en-GB" altLang="en-US" sz="1800">
                <a:latin typeface="Cambria" panose="02040503050406030204" pitchFamily="18" charset="0"/>
              </a:rPr>
              <a:t>3. Wholesale reform and rejection – Kepler</a:t>
            </a:r>
          </a:p>
          <a:p>
            <a:pPr eaLnBrk="1" hangingPunct="1"/>
            <a:r>
              <a:rPr lang="en-GB" altLang="en-US" sz="1800">
                <a:latin typeface="Cambria" panose="02040503050406030204" pitchFamily="18" charset="0"/>
              </a:rPr>
              <a:t>Also</a:t>
            </a:r>
          </a:p>
          <a:p>
            <a:pPr eaLnBrk="1" hangingPunct="1"/>
            <a:r>
              <a:rPr lang="en-GB" altLang="en-US" sz="1800">
                <a:latin typeface="Cambria" panose="02040503050406030204" pitchFamily="18" charset="0"/>
              </a:rPr>
              <a:t>4. Magic and Kabbalah (eventually to theosophy)</a:t>
            </a:r>
          </a:p>
          <a:p>
            <a:pPr eaLnBrk="1" hangingPunct="1"/>
            <a:r>
              <a:rPr lang="en-GB" altLang="en-US" sz="1800">
                <a:latin typeface="Cambria" panose="02040503050406030204" pitchFamily="18" charset="0"/>
              </a:rPr>
              <a:t>5. Astronomy - Copernicus</a:t>
            </a:r>
          </a:p>
          <a:p>
            <a:endParaRPr lang="en-GB" altLang="en-US"/>
          </a:p>
        </p:txBody>
      </p:sp>
      <p:pic>
        <p:nvPicPr>
          <p:cNvPr id="11269" name="Picture 2">
            <a:extLst>
              <a:ext uri="{FF2B5EF4-FFF2-40B4-BE49-F238E27FC236}">
                <a16:creationId xmlns:a16="http://schemas.microsoft.com/office/drawing/2014/main" id="{19514370-CC9D-4267-9ED7-9530C512DC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5250" y="6146800"/>
            <a:ext cx="1428750" cy="58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2A52AF1-617C-4D1C-9E4D-791FAE2D9FCF}"/>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Astronomy: Nicholas Copernicus 1473-1543</a:t>
            </a:r>
            <a:endParaRPr lang="en-US" dirty="0">
              <a:latin typeface="Cambria" pitchFamily="18" charset="0"/>
            </a:endParaRPr>
          </a:p>
        </p:txBody>
      </p:sp>
      <p:sp>
        <p:nvSpPr>
          <p:cNvPr id="12291" name="Rectangle 3">
            <a:extLst>
              <a:ext uri="{FF2B5EF4-FFF2-40B4-BE49-F238E27FC236}">
                <a16:creationId xmlns:a16="http://schemas.microsoft.com/office/drawing/2014/main" id="{9FC22E36-D483-4CE2-9523-9E68C750EBD4}"/>
              </a:ext>
            </a:extLst>
          </p:cNvPr>
          <p:cNvSpPr>
            <a:spLocks noGrp="1" noChangeArrowheads="1"/>
          </p:cNvSpPr>
          <p:nvPr>
            <p:ph type="body" sz="half" idx="1"/>
          </p:nvPr>
        </p:nvSpPr>
        <p:spPr/>
        <p:txBody>
          <a:bodyPr/>
          <a:lstStyle/>
          <a:p>
            <a:pPr eaLnBrk="1" hangingPunct="1">
              <a:buFontTx/>
              <a:buNone/>
            </a:pPr>
            <a:r>
              <a:rPr lang="en-GB" altLang="en-US">
                <a:latin typeface="Cambria" panose="02040503050406030204" pitchFamily="18" charset="0"/>
              </a:rPr>
              <a:t>1543</a:t>
            </a:r>
            <a:r>
              <a:rPr lang="en-GB" altLang="en-US" i="1">
                <a:latin typeface="Cambria" panose="02040503050406030204" pitchFamily="18" charset="0"/>
              </a:rPr>
              <a:t> De Revolutionibus</a:t>
            </a:r>
          </a:p>
          <a:p>
            <a:pPr eaLnBrk="1" hangingPunct="1">
              <a:buFontTx/>
              <a:buNone/>
            </a:pPr>
            <a:r>
              <a:rPr lang="en-GB" altLang="en-US">
                <a:latin typeface="Cambria" panose="02040503050406030204" pitchFamily="18" charset="0"/>
              </a:rPr>
              <a:t>Argued that Sun is centre of the universe.</a:t>
            </a:r>
          </a:p>
          <a:p>
            <a:pPr eaLnBrk="1" hangingPunct="1">
              <a:buFontTx/>
              <a:buNone/>
            </a:pPr>
            <a:r>
              <a:rPr lang="en-GB" altLang="en-US">
                <a:latin typeface="Cambria" panose="02040503050406030204" pitchFamily="18" charset="0"/>
              </a:rPr>
              <a:t>Partly inspired by Hermetic concept of the central spiritual sun.</a:t>
            </a:r>
          </a:p>
          <a:p>
            <a:pPr eaLnBrk="1" hangingPunct="1">
              <a:buFontTx/>
              <a:buNone/>
            </a:pPr>
            <a:r>
              <a:rPr lang="en-GB" altLang="en-US">
                <a:latin typeface="Cambria" panose="02040503050406030204" pitchFamily="18" charset="0"/>
              </a:rPr>
              <a:t>Influenced by Ficino?</a:t>
            </a:r>
          </a:p>
          <a:p>
            <a:pPr algn="ctr" eaLnBrk="1" hangingPunct="1">
              <a:buFontTx/>
              <a:buNone/>
            </a:pPr>
            <a:endParaRPr lang="en-US" altLang="en-US"/>
          </a:p>
        </p:txBody>
      </p:sp>
      <p:sp>
        <p:nvSpPr>
          <p:cNvPr id="12292" name="Rectangle 4">
            <a:extLst>
              <a:ext uri="{FF2B5EF4-FFF2-40B4-BE49-F238E27FC236}">
                <a16:creationId xmlns:a16="http://schemas.microsoft.com/office/drawing/2014/main" id="{0D963170-9659-482D-A899-5025D47EFDA4}"/>
              </a:ext>
            </a:extLst>
          </p:cNvPr>
          <p:cNvSpPr>
            <a:spLocks noGrp="1" noChangeArrowheads="1"/>
          </p:cNvSpPr>
          <p:nvPr>
            <p:ph type="body" sz="half" idx="2"/>
          </p:nvPr>
        </p:nvSpPr>
        <p:spPr/>
        <p:txBody>
          <a:bodyPr/>
          <a:lstStyle/>
          <a:p>
            <a:r>
              <a:rPr lang="en-GB" altLang="en-US" sz="1400">
                <a:latin typeface="Cambria" panose="02040503050406030204" pitchFamily="18" charset="0"/>
              </a:rPr>
              <a:t>‘In the midst of all assuredly dwells the Sun. For, in this most beautiful temple, who would place this luminary in any other or better position from which he can illuminate the whole at once? Indeed, some rightly call Him the Light of the World, others, the Mind or the Ruler of the Universe: Hermes Trismegistus names him the visible God. Sophocles Electra calls him the all-seeing. So indeed the Sun remains, as if in his kingly dominion, governing the family of Heavenly bodies which circles around him’.</a:t>
            </a:r>
            <a:endParaRPr lang="en-GB" altLang="en-US" sz="1400" b="1">
              <a:latin typeface="Cambria" panose="02040503050406030204" pitchFamily="18" charset="0"/>
            </a:endParaRPr>
          </a:p>
          <a:p>
            <a:endParaRPr lang="en-GB" altLang="en-US" sz="1400">
              <a:latin typeface="Cambria" panose="02040503050406030204" pitchFamily="18" charset="0"/>
            </a:endParaRPr>
          </a:p>
          <a:p>
            <a:r>
              <a:rPr lang="en-GB" altLang="en-US" sz="1400">
                <a:latin typeface="Cambria" panose="02040503050406030204" pitchFamily="18" charset="0"/>
              </a:rPr>
              <a:t>Copernicus, Nicolaus, </a:t>
            </a:r>
            <a:r>
              <a:rPr lang="en-GB" altLang="en-US" sz="1400" i="1">
                <a:latin typeface="Cambria" panose="02040503050406030204" pitchFamily="18" charset="0"/>
              </a:rPr>
              <a:t>On the Revolutions of the Heavenly Spheres</a:t>
            </a:r>
            <a:r>
              <a:rPr lang="en-GB" altLang="en-US" sz="1400">
                <a:latin typeface="Cambria" panose="02040503050406030204" pitchFamily="18" charset="0"/>
              </a:rPr>
              <a:t>, trans. Charles Glenn Wallis, Amherst, New York, Prometheus Books 1995, I.10, pp. 24-5.</a:t>
            </a:r>
          </a:p>
          <a:p>
            <a:r>
              <a:rPr lang="en-GB" altLang="en-US" sz="1400">
                <a:latin typeface="Cambria" panose="02040503050406030204" pitchFamily="18" charset="0"/>
              </a:rPr>
              <a:t> </a:t>
            </a:r>
          </a:p>
          <a:p>
            <a:pPr eaLnBrk="1" hangingPunct="1"/>
            <a:endParaRPr lang="en-US" altLang="en-US" sz="1400"/>
          </a:p>
        </p:txBody>
      </p:sp>
      <p:pic>
        <p:nvPicPr>
          <p:cNvPr id="12293" name="Picture 6" descr="Copernicus.jpg">
            <a:extLst>
              <a:ext uri="{FF2B5EF4-FFF2-40B4-BE49-F238E27FC236}">
                <a16:creationId xmlns:a16="http://schemas.microsoft.com/office/drawing/2014/main" id="{5A5BC3E1-E9F8-4125-A186-B56E6519FA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248275"/>
            <a:ext cx="1357313" cy="160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2">
            <a:extLst>
              <a:ext uri="{FF2B5EF4-FFF2-40B4-BE49-F238E27FC236}">
                <a16:creationId xmlns:a16="http://schemas.microsoft.com/office/drawing/2014/main" id="{426B7DAE-7204-4EDF-BD08-4373CC71C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5250" y="6146800"/>
            <a:ext cx="1428750" cy="58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7BD4136-BD6E-4FE3-8A4E-1853F2531323}"/>
              </a:ext>
            </a:extLst>
          </p:cNvPr>
          <p:cNvSpPr>
            <a:spLocks noGrp="1"/>
          </p:cNvSpPr>
          <p:nvPr>
            <p:ph type="title"/>
          </p:nvPr>
        </p:nvSpPr>
        <p:spPr/>
        <p:txBody>
          <a:bodyPr/>
          <a:lstStyle/>
          <a:p>
            <a:r>
              <a:rPr lang="en-GB" altLang="en-US">
                <a:latin typeface="Cambria" panose="02040503050406030204" pitchFamily="18" charset="0"/>
              </a:rPr>
              <a:t>Reform</a:t>
            </a:r>
          </a:p>
        </p:txBody>
      </p:sp>
      <p:sp>
        <p:nvSpPr>
          <p:cNvPr id="13315" name="Content Placeholder 2">
            <a:extLst>
              <a:ext uri="{FF2B5EF4-FFF2-40B4-BE49-F238E27FC236}">
                <a16:creationId xmlns:a16="http://schemas.microsoft.com/office/drawing/2014/main" id="{64B4E4A5-0614-4B97-B30B-388F986949F1}"/>
              </a:ext>
            </a:extLst>
          </p:cNvPr>
          <p:cNvSpPr>
            <a:spLocks noGrp="1"/>
          </p:cNvSpPr>
          <p:nvPr>
            <p:ph sz="half" idx="1"/>
          </p:nvPr>
        </p:nvSpPr>
        <p:spPr/>
        <p:txBody>
          <a:bodyPr/>
          <a:lstStyle/>
          <a:p>
            <a:r>
              <a:rPr lang="en-GB" altLang="en-US">
                <a:latin typeface="Cambria" panose="02040503050406030204" pitchFamily="18" charset="0"/>
              </a:rPr>
              <a:t>Magic: Henry Cornelius Agrippa 1486-1535</a:t>
            </a:r>
          </a:p>
          <a:p>
            <a:r>
              <a:rPr lang="en-US" altLang="en-US" i="1">
                <a:latin typeface="Cambria" panose="02040503050406030204" pitchFamily="18" charset="0"/>
              </a:rPr>
              <a:t>Three Books Concerning Occult Philosophy (1531-3)</a:t>
            </a:r>
            <a:endParaRPr lang="en-US" altLang="en-US">
              <a:latin typeface="Cambria" panose="02040503050406030204" pitchFamily="18" charset="0"/>
            </a:endParaRPr>
          </a:p>
          <a:p>
            <a:endParaRPr lang="en-GB" altLang="en-US"/>
          </a:p>
        </p:txBody>
      </p:sp>
      <p:sp>
        <p:nvSpPr>
          <p:cNvPr id="13316" name="Content Placeholder 3">
            <a:extLst>
              <a:ext uri="{FF2B5EF4-FFF2-40B4-BE49-F238E27FC236}">
                <a16:creationId xmlns:a16="http://schemas.microsoft.com/office/drawing/2014/main" id="{11FD769F-DEEB-4782-B363-79906EA211EE}"/>
              </a:ext>
            </a:extLst>
          </p:cNvPr>
          <p:cNvSpPr>
            <a:spLocks noGrp="1"/>
          </p:cNvSpPr>
          <p:nvPr>
            <p:ph sz="half" idx="2"/>
          </p:nvPr>
        </p:nvSpPr>
        <p:spPr/>
        <p:txBody>
          <a:bodyPr/>
          <a:lstStyle/>
          <a:p>
            <a:pPr algn="ctr" eaLnBrk="1" hangingPunct="1">
              <a:buFont typeface="Arial" panose="020B0604020202020204" pitchFamily="34" charset="0"/>
              <a:buNone/>
            </a:pPr>
            <a:r>
              <a:rPr lang="en-GB" altLang="en-US">
                <a:latin typeface="Cambria" panose="02040503050406030204" pitchFamily="18" charset="0"/>
              </a:rPr>
              <a:t>Empiricism: Jean Bodin </a:t>
            </a:r>
            <a:r>
              <a:rPr lang="en-GB" altLang="en-US" sz="2400">
                <a:latin typeface="Cambria" panose="02040503050406030204" pitchFamily="18" charset="0"/>
              </a:rPr>
              <a:t>1530-96 </a:t>
            </a:r>
            <a:r>
              <a:rPr lang="en-US" altLang="en-US" sz="2400" i="1">
                <a:latin typeface="Cambria" panose="02040503050406030204" pitchFamily="18" charset="0"/>
              </a:rPr>
              <a:t>Method for the easy knowledge of history</a:t>
            </a:r>
          </a:p>
          <a:p>
            <a:pPr algn="ctr" eaLnBrk="1" hangingPunct="1">
              <a:buFont typeface="Arial" panose="020B0604020202020204" pitchFamily="34" charset="0"/>
              <a:buNone/>
            </a:pPr>
            <a:r>
              <a:rPr lang="en-GB" altLang="en-US" sz="2400">
                <a:latin typeface="Cambria" panose="02040503050406030204" pitchFamily="18" charset="0"/>
              </a:rPr>
              <a:t>1566</a:t>
            </a:r>
            <a:endParaRPr lang="en-US" altLang="en-US" sz="2400">
              <a:latin typeface="Cambria" panose="02040503050406030204" pitchFamily="18" charset="0"/>
            </a:endParaRPr>
          </a:p>
          <a:p>
            <a:pPr algn="ctr" eaLnBrk="1" hangingPunct="1">
              <a:buFont typeface="Arial" panose="020B0604020202020204" pitchFamily="34" charset="0"/>
              <a:buNone/>
            </a:pPr>
            <a:r>
              <a:rPr lang="fr-FR" altLang="en-US" sz="2400" i="1">
                <a:latin typeface="Cambria" panose="02040503050406030204" pitchFamily="18" charset="0"/>
              </a:rPr>
              <a:t>Les Six livres de la République</a:t>
            </a:r>
          </a:p>
          <a:p>
            <a:pPr algn="ctr" eaLnBrk="1" hangingPunct="1">
              <a:buFont typeface="Arial" panose="020B0604020202020204" pitchFamily="34" charset="0"/>
              <a:buNone/>
            </a:pPr>
            <a:r>
              <a:rPr lang="fr-FR" altLang="en-US" sz="2400">
                <a:latin typeface="Cambria" panose="02040503050406030204" pitchFamily="18" charset="0"/>
              </a:rPr>
              <a:t>1576</a:t>
            </a:r>
          </a:p>
          <a:p>
            <a:endParaRPr lang="en-GB" altLang="en-US"/>
          </a:p>
        </p:txBody>
      </p:sp>
      <p:pic>
        <p:nvPicPr>
          <p:cNvPr id="13317" name="Picture 5" descr="Heinrich_Cornelius_Agrippa00.jpeg">
            <a:extLst>
              <a:ext uri="{FF2B5EF4-FFF2-40B4-BE49-F238E27FC236}">
                <a16:creationId xmlns:a16="http://schemas.microsoft.com/office/drawing/2014/main" id="{D6D26451-BC3A-429A-8279-59A3AA1369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24300" y="4365625"/>
            <a:ext cx="1652588" cy="230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6" descr="Jean_Bodin.jpeg">
            <a:extLst>
              <a:ext uri="{FF2B5EF4-FFF2-40B4-BE49-F238E27FC236}">
                <a16:creationId xmlns:a16="http://schemas.microsoft.com/office/drawing/2014/main" id="{1CBDB1FD-3D0B-4019-85A6-99FF77A0849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3750" y="4714875"/>
            <a:ext cx="1571625"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a:extLst>
              <a:ext uri="{FF2B5EF4-FFF2-40B4-BE49-F238E27FC236}">
                <a16:creationId xmlns:a16="http://schemas.microsoft.com/office/drawing/2014/main" id="{718DD3D0-D577-49AA-9B38-AC24D3645D65}"/>
              </a:ext>
            </a:extLst>
          </p:cNvPr>
          <p:cNvSpPr>
            <a:spLocks noGrp="1"/>
          </p:cNvSpPr>
          <p:nvPr>
            <p:ph type="title"/>
          </p:nvPr>
        </p:nvSpPr>
        <p:spPr/>
        <p:txBody>
          <a:bodyPr/>
          <a:lstStyle/>
          <a:p>
            <a:r>
              <a:rPr lang="en-GB" altLang="en-US" sz="1600" b="1"/>
              <a:t>Reading Primary Sources:</a:t>
            </a:r>
            <a:br>
              <a:rPr lang="en-GB" altLang="en-US" sz="1600" b="1"/>
            </a:br>
            <a:r>
              <a:rPr lang="en-GB" altLang="en-US" sz="1600" b="1"/>
              <a:t>Heinrich Cornelius Agrippa: </a:t>
            </a:r>
            <a:r>
              <a:rPr lang="en-GB" altLang="en-US" sz="1600" b="1" i="1"/>
              <a:t>Of Occult Philosophy</a:t>
            </a:r>
            <a:r>
              <a:rPr lang="en-GB" altLang="en-US" sz="1600" b="1"/>
              <a:t>, Book II. (part 2), chap xii</a:t>
            </a:r>
            <a:br>
              <a:rPr lang="en-GB" altLang="en-US" sz="1600" b="1"/>
            </a:br>
            <a:r>
              <a:rPr lang="en-GB" altLang="en-US" sz="1600" b="1"/>
              <a:t>Jewish and Christian scripture; Pythagoras; Plato, Aristotle</a:t>
            </a:r>
            <a:endParaRPr lang="en-GB" altLang="en-US" sz="1600"/>
          </a:p>
        </p:txBody>
      </p:sp>
      <p:sp>
        <p:nvSpPr>
          <p:cNvPr id="14339" name="Content Placeholder 5">
            <a:extLst>
              <a:ext uri="{FF2B5EF4-FFF2-40B4-BE49-F238E27FC236}">
                <a16:creationId xmlns:a16="http://schemas.microsoft.com/office/drawing/2014/main" id="{9079BAAD-857B-476F-8504-9EB44C317B34}"/>
              </a:ext>
            </a:extLst>
          </p:cNvPr>
          <p:cNvSpPr>
            <a:spLocks noGrp="1"/>
          </p:cNvSpPr>
          <p:nvPr>
            <p:ph idx="1"/>
          </p:nvPr>
        </p:nvSpPr>
        <p:spPr/>
        <p:txBody>
          <a:bodyPr/>
          <a:lstStyle/>
          <a:p>
            <a:r>
              <a:rPr lang="en-GB" altLang="en-US" sz="1600">
                <a:latin typeface="Cambria" panose="02040503050406030204" pitchFamily="18" charset="0"/>
              </a:rPr>
              <a:t>‘And the tenth day after the ascension of Christ the Holy Ghost came down. This lastly is the number, in which </a:t>
            </a:r>
            <a:r>
              <a:rPr lang="en-GB" altLang="en-US" sz="1600" i="1">
                <a:latin typeface="Cambria" panose="02040503050406030204" pitchFamily="18" charset="0"/>
              </a:rPr>
              <a:t>Jacob</a:t>
            </a:r>
            <a:r>
              <a:rPr lang="en-GB" altLang="en-US" sz="1600">
                <a:latin typeface="Cambria" panose="02040503050406030204" pitchFamily="18" charset="0"/>
              </a:rPr>
              <a:t> wrestling with the Angel all night overcame, and at the rising of the Sun was blessed, and called by the name of </a:t>
            </a:r>
            <a:r>
              <a:rPr lang="en-GB" altLang="en-US" sz="1600" i="1">
                <a:latin typeface="Cambria" panose="02040503050406030204" pitchFamily="18" charset="0"/>
              </a:rPr>
              <a:t>Israel.</a:t>
            </a:r>
            <a:r>
              <a:rPr lang="en-GB" altLang="en-US" sz="1600">
                <a:latin typeface="Cambria" panose="02040503050406030204" pitchFamily="18" charset="0"/>
              </a:rPr>
              <a:t> In this number </a:t>
            </a:r>
            <a:r>
              <a:rPr lang="en-GB" altLang="en-US" sz="1600" i="1">
                <a:latin typeface="Cambria" panose="02040503050406030204" pitchFamily="18" charset="0"/>
              </a:rPr>
              <a:t>Joshua</a:t>
            </a:r>
            <a:r>
              <a:rPr lang="en-GB" altLang="en-US" sz="1600">
                <a:latin typeface="Cambria" panose="02040503050406030204" pitchFamily="18" charset="0"/>
              </a:rPr>
              <a:t> overcame thirty one Kings, and </a:t>
            </a:r>
            <a:r>
              <a:rPr lang="en-GB" altLang="en-US" sz="1600" i="1">
                <a:latin typeface="Cambria" panose="02040503050406030204" pitchFamily="18" charset="0"/>
              </a:rPr>
              <a:t>David</a:t>
            </a:r>
            <a:r>
              <a:rPr lang="en-GB" altLang="en-US" sz="1600">
                <a:latin typeface="Cambria" panose="02040503050406030204" pitchFamily="18" charset="0"/>
              </a:rPr>
              <a:t> overcame </a:t>
            </a:r>
            <a:r>
              <a:rPr lang="en-GB" altLang="en-US" sz="1600" i="1">
                <a:latin typeface="Cambria" panose="02040503050406030204" pitchFamily="18" charset="0"/>
              </a:rPr>
              <a:t>Goliath,</a:t>
            </a:r>
            <a:r>
              <a:rPr lang="en-GB" altLang="en-US" sz="1600">
                <a:latin typeface="Cambria" panose="02040503050406030204" pitchFamily="18" charset="0"/>
              </a:rPr>
              <a:t> and the Philistines, and </a:t>
            </a:r>
            <a:r>
              <a:rPr lang="en-GB" altLang="en-US" sz="1600" i="1">
                <a:latin typeface="Cambria" panose="02040503050406030204" pitchFamily="18" charset="0"/>
              </a:rPr>
              <a:t>Daniel</a:t>
            </a:r>
            <a:r>
              <a:rPr lang="en-GB" altLang="en-US" sz="1600">
                <a:latin typeface="Cambria" panose="02040503050406030204" pitchFamily="18" charset="0"/>
              </a:rPr>
              <a:t> escaped the danger of the Lions. This number </a:t>
            </a:r>
            <a:r>
              <a:rPr lang="en-GB" altLang="en-US" sz="1600" b="1">
                <a:latin typeface="Cambria" panose="02040503050406030204" pitchFamily="18" charset="0"/>
              </a:rPr>
              <a:t>also is as circular as unity</a:t>
            </a:r>
            <a:r>
              <a:rPr lang="en-GB" altLang="en-US" sz="1600">
                <a:latin typeface="Cambria" panose="02040503050406030204" pitchFamily="18" charset="0"/>
              </a:rPr>
              <a:t>, because being heaped together, returns into a unity, from whence it had its beginning, and it is the end, and perfection of all numbers, and the beginning of tens. </a:t>
            </a:r>
            <a:r>
              <a:rPr lang="en-GB" altLang="en-US" sz="1600" b="1">
                <a:latin typeface="Cambria" panose="02040503050406030204" pitchFamily="18" charset="0"/>
              </a:rPr>
              <a:t>As the number ten flows back into a unity</a:t>
            </a:r>
            <a:r>
              <a:rPr lang="en-GB" altLang="en-US" sz="1600">
                <a:latin typeface="Cambria" panose="02040503050406030204" pitchFamily="18" charset="0"/>
              </a:rPr>
              <a:t>, from whence it proceeded, so every thing that is flowing is returned back to that from which it had the beginning of its Flux. </a:t>
            </a:r>
            <a:r>
              <a:rPr lang="en-GB" altLang="en-US" sz="1600" b="1">
                <a:latin typeface="Cambria" panose="02040503050406030204" pitchFamily="18" charset="0"/>
              </a:rPr>
              <a:t>So water returns to the Sea, from whence it had its beginning, the body returns to the Earth, from whence it was taken; </a:t>
            </a:r>
            <a:r>
              <a:rPr lang="en-GB" altLang="en-US" sz="1600">
                <a:latin typeface="Cambria" panose="02040503050406030204" pitchFamily="18" charset="0"/>
              </a:rPr>
              <a:t>time returns into Eternity, from whence it flowed, the spirit shall return to God that gave it; and lastly, every creature returns to nothing, from whence it was created, neither is it supported but by the word of God, in whom all things are hid; and all things with the number ten, and by the number ten, make a round, </a:t>
            </a:r>
            <a:r>
              <a:rPr lang="en-GB" altLang="en-US" sz="1600" b="1">
                <a:latin typeface="Cambria" panose="02040503050406030204" pitchFamily="18" charset="0"/>
              </a:rPr>
              <a:t>as saith </a:t>
            </a:r>
            <a:r>
              <a:rPr lang="en-GB" altLang="en-US" sz="1600" b="1" i="1">
                <a:latin typeface="Cambria" panose="02040503050406030204" pitchFamily="18" charset="0"/>
              </a:rPr>
              <a:t>Proclus</a:t>
            </a:r>
            <a:r>
              <a:rPr lang="en-GB" altLang="en-US" sz="1600" i="1">
                <a:latin typeface="Cambria" panose="02040503050406030204" pitchFamily="18" charset="0"/>
              </a:rPr>
              <a:t>,</a:t>
            </a:r>
            <a:r>
              <a:rPr lang="en-GB" altLang="en-US" sz="1600">
                <a:latin typeface="Cambria" panose="02040503050406030204" pitchFamily="18" charset="0"/>
              </a:rPr>
              <a:t> taking their beginning from God, and ending in him. God therefore that first unity, or one thing, before he communicated himself to inferiours, diffused himself into the first of numbers, </a:t>
            </a:r>
            <a:r>
              <a:rPr lang="en-GB" altLang="en-US" sz="1600" i="1">
                <a:latin typeface="Cambria" panose="02040503050406030204" pitchFamily="18" charset="0"/>
              </a:rPr>
              <a:t>viz.</a:t>
            </a:r>
            <a:r>
              <a:rPr lang="en-GB" altLang="en-US" sz="1600">
                <a:latin typeface="Cambria" panose="02040503050406030204" pitchFamily="18" charset="0"/>
              </a:rPr>
              <a:t> The number three, then into the number ten, </a:t>
            </a:r>
            <a:r>
              <a:rPr lang="en-GB" altLang="en-US" sz="1600" b="1">
                <a:latin typeface="Cambria" panose="02040503050406030204" pitchFamily="18" charset="0"/>
              </a:rPr>
              <a:t>as into ten </a:t>
            </a:r>
            <a:r>
              <a:rPr lang="en-GB" altLang="en-US" sz="1600" b="1" i="1">
                <a:latin typeface="Cambria" panose="02040503050406030204" pitchFamily="18" charset="0"/>
              </a:rPr>
              <a:t>Ideas</a:t>
            </a:r>
            <a:r>
              <a:rPr lang="en-GB" altLang="en-US" sz="1600" i="1">
                <a:latin typeface="Cambria" panose="02040503050406030204" pitchFamily="18" charset="0"/>
              </a:rPr>
              <a:t>,</a:t>
            </a:r>
            <a:r>
              <a:rPr lang="en-GB" altLang="en-US" sz="1600">
                <a:latin typeface="Cambria" panose="02040503050406030204" pitchFamily="18" charset="0"/>
              </a:rPr>
              <a:t> and measures of making all numbers, and all things, which the Hebrews call ten Attributes, and account ten divine names’</a:t>
            </a:r>
          </a:p>
        </p:txBody>
      </p:sp>
      <p:pic>
        <p:nvPicPr>
          <p:cNvPr id="14340" name="Picture 5" descr="Heinrich_Cornelius_Agrippa00.jpeg">
            <a:extLst>
              <a:ext uri="{FF2B5EF4-FFF2-40B4-BE49-F238E27FC236}">
                <a16:creationId xmlns:a16="http://schemas.microsoft.com/office/drawing/2014/main" id="{5961E5EB-8BC1-4342-8EA7-D889E9AAE71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72438" y="142875"/>
            <a:ext cx="928687"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2">
            <a:extLst>
              <a:ext uri="{FF2B5EF4-FFF2-40B4-BE49-F238E27FC236}">
                <a16:creationId xmlns:a16="http://schemas.microsoft.com/office/drawing/2014/main" id="{FDC51C21-6E34-403F-BA8B-D25AEADDE0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5250" y="6146800"/>
            <a:ext cx="1428750" cy="58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DB2A45D-17A9-4640-9352-DEF18F85A44D}"/>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sz="4000" dirty="0">
                <a:latin typeface="Cambria" pitchFamily="18" charset="0"/>
              </a:rPr>
              <a:t>Reform: Johannes Kepler</a:t>
            </a:r>
            <a:br>
              <a:rPr lang="en-GB" sz="4000" dirty="0">
                <a:latin typeface="Cambria" pitchFamily="18" charset="0"/>
              </a:rPr>
            </a:br>
            <a:r>
              <a:rPr lang="en-GB" sz="4000" dirty="0">
                <a:latin typeface="Cambria" pitchFamily="18" charset="0"/>
              </a:rPr>
              <a:t>1571-1630</a:t>
            </a:r>
            <a:endParaRPr lang="en-US" sz="4000" dirty="0">
              <a:latin typeface="Cambria" pitchFamily="18" charset="0"/>
            </a:endParaRPr>
          </a:p>
        </p:txBody>
      </p:sp>
      <p:sp>
        <p:nvSpPr>
          <p:cNvPr id="15363" name="Content Placeholder 4">
            <a:extLst>
              <a:ext uri="{FF2B5EF4-FFF2-40B4-BE49-F238E27FC236}">
                <a16:creationId xmlns:a16="http://schemas.microsoft.com/office/drawing/2014/main" id="{6B8D284E-066C-4DE4-A4F7-570DB6FF22FB}"/>
              </a:ext>
            </a:extLst>
          </p:cNvPr>
          <p:cNvSpPr>
            <a:spLocks noGrp="1"/>
          </p:cNvSpPr>
          <p:nvPr>
            <p:ph sz="half" idx="1"/>
          </p:nvPr>
        </p:nvSpPr>
        <p:spPr/>
        <p:txBody>
          <a:bodyPr/>
          <a:lstStyle/>
          <a:p>
            <a:pPr>
              <a:buFont typeface="Arial" panose="020B0604020202020204" pitchFamily="34" charset="0"/>
              <a:buNone/>
            </a:pPr>
            <a:r>
              <a:rPr lang="en-GB" altLang="en-US" sz="2000">
                <a:latin typeface="Cambria" panose="02040503050406030204" pitchFamily="18" charset="0"/>
              </a:rPr>
              <a:t>1. Inspired by Pythagoras and Plato</a:t>
            </a:r>
          </a:p>
          <a:p>
            <a:pPr>
              <a:buFont typeface="Arial" panose="020B0604020202020204" pitchFamily="34" charset="0"/>
              <a:buNone/>
            </a:pPr>
            <a:r>
              <a:rPr lang="en-GB" altLang="en-US" sz="2000">
                <a:latin typeface="Cambria" panose="02040503050406030204" pitchFamily="18" charset="0"/>
              </a:rPr>
              <a:t>2.Inspired by the pattern of Jupiter-Saturn conjunctions as representative of divine order.</a:t>
            </a:r>
          </a:p>
          <a:p>
            <a:pPr>
              <a:buFont typeface="Arial" panose="020B0604020202020204" pitchFamily="34" charset="0"/>
              <a:buNone/>
            </a:pPr>
            <a:r>
              <a:rPr lang="en-GB" altLang="en-US" sz="2000">
                <a:latin typeface="Cambria" panose="02040503050406030204" pitchFamily="18" charset="0"/>
              </a:rPr>
              <a:t>3. Rejected the entire fabric of medieval astrology (even though he continued to practise some) in favour of an empirically-based astrology based on verifiable evidence</a:t>
            </a:r>
          </a:p>
        </p:txBody>
      </p:sp>
      <p:pic>
        <p:nvPicPr>
          <p:cNvPr id="15364" name="Content Placeholder 6" descr="Kepler Ju-Sa 2">
            <a:extLst>
              <a:ext uri="{FF2B5EF4-FFF2-40B4-BE49-F238E27FC236}">
                <a16:creationId xmlns:a16="http://schemas.microsoft.com/office/drawing/2014/main" id="{472F7D1C-4382-4903-8011-EECB871A5CA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443663" y="1557338"/>
            <a:ext cx="2255837" cy="2195512"/>
          </a:xfrm>
          <a:noFill/>
        </p:spPr>
      </p:pic>
      <p:pic>
        <p:nvPicPr>
          <p:cNvPr id="15365" name="Picture 5" descr="Kepler">
            <a:extLst>
              <a:ext uri="{FF2B5EF4-FFF2-40B4-BE49-F238E27FC236}">
                <a16:creationId xmlns:a16="http://schemas.microsoft.com/office/drawing/2014/main" id="{FF724F71-1628-48EE-BE90-099B7C7207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600" y="3716338"/>
            <a:ext cx="2008188" cy="276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F07AE81-46CF-4AEB-B9BA-F624FB3FCDE5}"/>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Zoroastrianism and Kepler’s Reform</a:t>
            </a:r>
            <a:endParaRPr lang="en-US" altLang="en-US">
              <a:latin typeface="Cambria" panose="02040503050406030204" pitchFamily="18" charset="0"/>
            </a:endParaRPr>
          </a:p>
        </p:txBody>
      </p:sp>
      <p:sp>
        <p:nvSpPr>
          <p:cNvPr id="16387" name="Rectangle 3">
            <a:extLst>
              <a:ext uri="{FF2B5EF4-FFF2-40B4-BE49-F238E27FC236}">
                <a16:creationId xmlns:a16="http://schemas.microsoft.com/office/drawing/2014/main" id="{984D51D4-05B7-4D16-AB54-0BF8AEDC371E}"/>
              </a:ext>
            </a:extLst>
          </p:cNvPr>
          <p:cNvSpPr>
            <a:spLocks noGrp="1" noChangeArrowheads="1"/>
          </p:cNvSpPr>
          <p:nvPr>
            <p:ph type="body" sz="half"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Kepler’s insight was based on the model of historical development which originated in Persia probably in the 1</a:t>
            </a:r>
            <a:r>
              <a:rPr lang="en-GB" altLang="en-US" sz="2000" baseline="30000">
                <a:latin typeface="Cambria" panose="02040503050406030204" pitchFamily="18" charset="0"/>
              </a:rPr>
              <a:t>st</a:t>
            </a:r>
            <a:r>
              <a:rPr lang="en-GB" altLang="en-US" sz="2000">
                <a:latin typeface="Cambria" panose="02040503050406030204" pitchFamily="18" charset="0"/>
              </a:rPr>
              <a:t> or 2</a:t>
            </a:r>
            <a:r>
              <a:rPr lang="en-GB" altLang="en-US" sz="2000" baseline="30000">
                <a:latin typeface="Cambria" panose="02040503050406030204" pitchFamily="18" charset="0"/>
              </a:rPr>
              <a:t>nd</a:t>
            </a:r>
            <a:r>
              <a:rPr lang="en-GB" altLang="en-US" sz="2000">
                <a:latin typeface="Cambria" panose="02040503050406030204" pitchFamily="18" charset="0"/>
              </a:rPr>
              <a:t> centuries CE.</a:t>
            </a:r>
          </a:p>
          <a:p>
            <a:pPr eaLnBrk="1" hangingPunct="1">
              <a:buFont typeface="Arial" panose="020B0604020202020204" pitchFamily="34" charset="0"/>
              <a:buNone/>
            </a:pPr>
            <a:endParaRPr lang="en-GB" altLang="en-US" sz="2000">
              <a:latin typeface="Cambria" panose="02040503050406030204" pitchFamily="18" charset="0"/>
            </a:endParaRPr>
          </a:p>
          <a:p>
            <a:pPr eaLnBrk="1" hangingPunct="1">
              <a:buFont typeface="Arial" panose="020B0604020202020204" pitchFamily="34" charset="0"/>
              <a:buNone/>
            </a:pPr>
            <a:r>
              <a:rPr lang="en-GB" altLang="en-US" sz="2000">
                <a:latin typeface="Cambria" panose="02040503050406030204" pitchFamily="18" charset="0"/>
              </a:rPr>
              <a:t>Kepler’s desire to reform astronomy was partly a reaction to the kind of practice which forecast a Biblical deluge on the basis of the Jupiter-Saturn conjunction of 1524.</a:t>
            </a:r>
            <a:endParaRPr lang="en-US" altLang="en-US" sz="2000">
              <a:latin typeface="Cambria" panose="02040503050406030204" pitchFamily="18" charset="0"/>
            </a:endParaRPr>
          </a:p>
          <a:p>
            <a:pPr eaLnBrk="1" hangingPunct="1"/>
            <a:endParaRPr lang="en-US" altLang="en-US" sz="2800"/>
          </a:p>
        </p:txBody>
      </p:sp>
      <p:pic>
        <p:nvPicPr>
          <p:cNvPr id="16388" name="Picture 5" descr="Ahura Mazda palace of Darius Persepolis">
            <a:extLst>
              <a:ext uri="{FF2B5EF4-FFF2-40B4-BE49-F238E27FC236}">
                <a16:creationId xmlns:a16="http://schemas.microsoft.com/office/drawing/2014/main" id="{9AAA04B6-DAF5-471C-A512-2B9DD43DD5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1500188"/>
            <a:ext cx="3725862"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Content Placeholder 7">
            <a:extLst>
              <a:ext uri="{FF2B5EF4-FFF2-40B4-BE49-F238E27FC236}">
                <a16:creationId xmlns:a16="http://schemas.microsoft.com/office/drawing/2014/main" id="{0EB9D4EB-632D-4D8B-8D94-F14F51F01C5A}"/>
              </a:ext>
            </a:extLst>
          </p:cNvPr>
          <p:cNvSpPr>
            <a:spLocks noGrp="1"/>
          </p:cNvSpPr>
          <p:nvPr>
            <p:ph sz="half" idx="2"/>
          </p:nvPr>
        </p:nvSpPr>
        <p:spPr/>
        <p:txBody>
          <a:bodyPr/>
          <a:lstStyle/>
          <a:p>
            <a:endParaRPr lang="en-GB" altLang="en-US"/>
          </a:p>
        </p:txBody>
      </p:sp>
      <p:pic>
        <p:nvPicPr>
          <p:cNvPr id="16390" name="Picture 5" descr="The_Great_Deluge_-_Gustave_Dore">
            <a:extLst>
              <a:ext uri="{FF2B5EF4-FFF2-40B4-BE49-F238E27FC236}">
                <a16:creationId xmlns:a16="http://schemas.microsoft.com/office/drawing/2014/main" id="{3E29CE41-A487-4066-9B06-D8B06247C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9438" y="4214813"/>
            <a:ext cx="1905000" cy="245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a:extLst>
              <a:ext uri="{FF2B5EF4-FFF2-40B4-BE49-F238E27FC236}">
                <a16:creationId xmlns:a16="http://schemas.microsoft.com/office/drawing/2014/main" id="{DB262A71-F77E-4432-B15B-E97433A6D5CD}"/>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Theoretical Models</a:t>
            </a:r>
            <a:br>
              <a:rPr lang="en-GB" dirty="0">
                <a:latin typeface="Cambria" pitchFamily="18" charset="0"/>
              </a:rPr>
            </a:br>
            <a:r>
              <a:rPr lang="en-GB" dirty="0">
                <a:latin typeface="Cambria" pitchFamily="18" charset="0"/>
              </a:rPr>
              <a:t>Karl Popper: Historicism</a:t>
            </a:r>
            <a:endParaRPr lang="en-US" dirty="0">
              <a:latin typeface="Cambria" pitchFamily="18" charset="0"/>
            </a:endParaRPr>
          </a:p>
        </p:txBody>
      </p:sp>
      <p:sp>
        <p:nvSpPr>
          <p:cNvPr id="17411" name="Rectangle 5">
            <a:extLst>
              <a:ext uri="{FF2B5EF4-FFF2-40B4-BE49-F238E27FC236}">
                <a16:creationId xmlns:a16="http://schemas.microsoft.com/office/drawing/2014/main" id="{4B454A67-6618-4A2F-AFA6-FB28442C1ADD}"/>
              </a:ext>
            </a:extLst>
          </p:cNvPr>
          <p:cNvSpPr>
            <a:spLocks noGrp="1" noChangeArrowheads="1"/>
          </p:cNvSpPr>
          <p:nvPr>
            <p:ph type="body" sz="half" idx="1"/>
          </p:nvPr>
        </p:nvSpPr>
        <p:spPr/>
        <p:txBody>
          <a:bodyPr/>
          <a:lstStyle/>
          <a:p>
            <a:pPr eaLnBrk="1" hangingPunct="1"/>
            <a:r>
              <a:rPr lang="en-GB" altLang="en-US" sz="2400">
                <a:latin typeface="Cambria" panose="02040503050406030204" pitchFamily="18" charset="0"/>
              </a:rPr>
              <a:t>The very fact that the future is predetermined encourages, rather than discourages, action.</a:t>
            </a:r>
          </a:p>
          <a:p>
            <a:pPr eaLnBrk="1" hangingPunct="1"/>
            <a:r>
              <a:rPr lang="en-GB" altLang="en-US" sz="2400">
                <a:latin typeface="Cambria" panose="02040503050406030204" pitchFamily="18" charset="0"/>
              </a:rPr>
              <a:t>The Renaissance</a:t>
            </a:r>
          </a:p>
          <a:p>
            <a:pPr eaLnBrk="1" hangingPunct="1"/>
            <a:r>
              <a:rPr lang="en-GB" altLang="en-US" sz="2400">
                <a:latin typeface="Cambria" panose="02040503050406030204" pitchFamily="18" charset="0"/>
              </a:rPr>
              <a:t>The Reformation</a:t>
            </a:r>
          </a:p>
          <a:p>
            <a:pPr eaLnBrk="1" hangingPunct="1"/>
            <a:r>
              <a:rPr lang="en-GB" altLang="en-US" sz="2400">
                <a:latin typeface="Cambria" panose="02040503050406030204" pitchFamily="18" charset="0"/>
              </a:rPr>
              <a:t>Communism</a:t>
            </a:r>
          </a:p>
          <a:p>
            <a:pPr eaLnBrk="1" hangingPunct="1"/>
            <a:r>
              <a:rPr lang="en-GB" altLang="en-US" sz="2400">
                <a:latin typeface="Cambria" panose="02040503050406030204" pitchFamily="18" charset="0"/>
              </a:rPr>
              <a:t>Evangelical Christianity</a:t>
            </a:r>
          </a:p>
          <a:p>
            <a:pPr eaLnBrk="1" hangingPunct="1"/>
            <a:endParaRPr lang="en-GB" altLang="en-US" sz="2400">
              <a:latin typeface="Cambria" panose="02040503050406030204" pitchFamily="18" charset="0"/>
            </a:endParaRPr>
          </a:p>
          <a:p>
            <a:pPr eaLnBrk="1" hangingPunct="1"/>
            <a:r>
              <a:rPr lang="en-GB" altLang="en-US" sz="2400">
                <a:latin typeface="Cambria" panose="02040503050406030204" pitchFamily="18" charset="0"/>
              </a:rPr>
              <a:t>Karl Popper: </a:t>
            </a:r>
            <a:r>
              <a:rPr lang="en-GB" altLang="en-US" sz="2400" i="1">
                <a:latin typeface="Cambria" panose="02040503050406030204" pitchFamily="18" charset="0"/>
              </a:rPr>
              <a:t>The Poverty of Historicism</a:t>
            </a:r>
            <a:endParaRPr lang="en-US" altLang="en-US" sz="2400" i="1">
              <a:latin typeface="Cambria" panose="02040503050406030204" pitchFamily="18" charset="0"/>
            </a:endParaRPr>
          </a:p>
        </p:txBody>
      </p:sp>
      <p:pic>
        <p:nvPicPr>
          <p:cNvPr id="17412" name="Picture 7" descr="Karl Popper">
            <a:extLst>
              <a:ext uri="{FF2B5EF4-FFF2-40B4-BE49-F238E27FC236}">
                <a16:creationId xmlns:a16="http://schemas.microsoft.com/office/drawing/2014/main" id="{90C25433-12E8-43A3-BC78-C75D4E9DD76B}"/>
              </a:ext>
            </a:extLst>
          </p:cNvPr>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32400" y="1916113"/>
            <a:ext cx="2921000" cy="3960812"/>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9F517AC-3AF1-4507-AE55-BBF5A89ACEFA}"/>
              </a:ext>
            </a:extLst>
          </p:cNvPr>
          <p:cNvSpPr>
            <a:spLocks noGrp="1"/>
          </p:cNvSpPr>
          <p:nvPr>
            <p:ph type="title"/>
          </p:nvPr>
        </p:nvSpPr>
        <p:spPr/>
        <p:txBody>
          <a:bodyPr/>
          <a:lstStyle/>
          <a:p>
            <a:pPr eaLnBrk="1" hangingPunct="1"/>
            <a:r>
              <a:rPr lang="en-GB" altLang="en-US">
                <a:latin typeface="Cambria" panose="02040503050406030204" pitchFamily="18" charset="0"/>
              </a:rPr>
              <a:t>Theoretical Models</a:t>
            </a:r>
            <a:br>
              <a:rPr lang="en-GB" altLang="en-US"/>
            </a:br>
            <a:r>
              <a:rPr lang="en-GB" altLang="en-US" sz="2000">
                <a:latin typeface="Cambria" panose="02040503050406030204" pitchFamily="18" charset="0"/>
              </a:rPr>
              <a:t>Garin: Naturalism and Determinism as a Philosophy of History, plus Activism</a:t>
            </a:r>
            <a:endParaRPr lang="en-US" altLang="en-US" sz="2000">
              <a:latin typeface="Cambria" panose="02040503050406030204" pitchFamily="18" charset="0"/>
            </a:endParaRPr>
          </a:p>
        </p:txBody>
      </p:sp>
      <p:sp>
        <p:nvSpPr>
          <p:cNvPr id="3" name="Text Placeholder 2">
            <a:extLst>
              <a:ext uri="{FF2B5EF4-FFF2-40B4-BE49-F238E27FC236}">
                <a16:creationId xmlns:a16="http://schemas.microsoft.com/office/drawing/2014/main" id="{9F18EF3E-D394-4991-B96A-CB6E0B675F12}"/>
              </a:ext>
            </a:extLst>
          </p:cNvPr>
          <p:cNvSpPr>
            <a:spLocks noGrp="1"/>
          </p:cNvSpPr>
          <p:nvPr>
            <p:ph type="body" sz="half" idx="1"/>
          </p:nvPr>
        </p:nvSpPr>
        <p:spPr/>
        <p:txBody>
          <a:bodyPr rtlCol="0">
            <a:normAutofit fontScale="55000" lnSpcReduction="20000"/>
          </a:bodyPr>
          <a:lstStyle/>
          <a:p>
            <a:pPr eaLnBrk="1" fontAlgn="auto" hangingPunct="1">
              <a:spcAft>
                <a:spcPts val="0"/>
              </a:spcAft>
              <a:defRPr/>
            </a:pPr>
            <a:r>
              <a:rPr lang="en-GB" dirty="0">
                <a:latin typeface="Cambria" pitchFamily="18" charset="0"/>
              </a:rPr>
              <a:t>Eugenio </a:t>
            </a:r>
            <a:r>
              <a:rPr lang="en-GB" dirty="0" err="1">
                <a:latin typeface="Cambria" pitchFamily="18" charset="0"/>
              </a:rPr>
              <a:t>Garin</a:t>
            </a:r>
            <a:r>
              <a:rPr lang="en-GB" dirty="0">
                <a:latin typeface="Cambria" pitchFamily="18" charset="0"/>
              </a:rPr>
              <a:t>, </a:t>
            </a:r>
          </a:p>
          <a:p>
            <a:pPr eaLnBrk="1" fontAlgn="auto" hangingPunct="1">
              <a:spcAft>
                <a:spcPts val="0"/>
              </a:spcAft>
              <a:defRPr/>
            </a:pPr>
            <a:endParaRPr lang="en-GB" dirty="0">
              <a:latin typeface="Cambria" pitchFamily="18" charset="0"/>
            </a:endParaRPr>
          </a:p>
          <a:p>
            <a:pPr eaLnBrk="1" fontAlgn="auto" hangingPunct="1">
              <a:spcAft>
                <a:spcPts val="0"/>
              </a:spcAft>
              <a:defRPr/>
            </a:pPr>
            <a:r>
              <a:rPr lang="en-GB" dirty="0">
                <a:latin typeface="Cambria" pitchFamily="18" charset="0"/>
              </a:rPr>
              <a:t>Renaissance astrology constituted 'a precise philosophy of history based on a conception of the universe, and characterised by a consistent naturalism and a rigid determinism'. </a:t>
            </a:r>
            <a:endParaRPr lang="en-US" dirty="0">
              <a:latin typeface="Cambria" pitchFamily="18" charset="0"/>
            </a:endParaRPr>
          </a:p>
          <a:p>
            <a:pPr eaLnBrk="1" fontAlgn="auto" hangingPunct="1">
              <a:spcAft>
                <a:spcPts val="0"/>
              </a:spcAft>
              <a:defRPr/>
            </a:pPr>
            <a:r>
              <a:rPr lang="en-GB" dirty="0" err="1">
                <a:latin typeface="Cambria" pitchFamily="18" charset="0"/>
              </a:rPr>
              <a:t>Garin</a:t>
            </a:r>
            <a:r>
              <a:rPr lang="en-GB" dirty="0">
                <a:latin typeface="Cambria" pitchFamily="18" charset="0"/>
              </a:rPr>
              <a:t>, </a:t>
            </a:r>
            <a:r>
              <a:rPr lang="en-GB" i="1" dirty="0">
                <a:latin typeface="Cambria" pitchFamily="18" charset="0"/>
              </a:rPr>
              <a:t>Astrology in the Renaissance</a:t>
            </a:r>
            <a:r>
              <a:rPr lang="en-GB" dirty="0">
                <a:latin typeface="Cambria" pitchFamily="18" charset="0"/>
              </a:rPr>
              <a:t>, p 16</a:t>
            </a:r>
          </a:p>
          <a:p>
            <a:pPr eaLnBrk="1" fontAlgn="auto" hangingPunct="1">
              <a:spcAft>
                <a:spcPts val="0"/>
              </a:spcAft>
              <a:defRPr/>
            </a:pPr>
            <a:endParaRPr lang="en-GB" dirty="0">
              <a:latin typeface="Cambria" pitchFamily="18" charset="0"/>
            </a:endParaRPr>
          </a:p>
          <a:p>
            <a:pPr eaLnBrk="1" fontAlgn="auto" hangingPunct="1">
              <a:spcAft>
                <a:spcPts val="0"/>
              </a:spcAft>
              <a:defRPr/>
            </a:pPr>
            <a:r>
              <a:rPr lang="en-GB" dirty="0">
                <a:latin typeface="Cambria" pitchFamily="18" charset="0"/>
              </a:rPr>
              <a:t>But:</a:t>
            </a:r>
          </a:p>
          <a:p>
            <a:pPr eaLnBrk="1" fontAlgn="auto" hangingPunct="1">
              <a:spcAft>
                <a:spcPts val="0"/>
              </a:spcAft>
              <a:defRPr/>
            </a:pPr>
            <a:r>
              <a:rPr lang="en-GB" dirty="0">
                <a:latin typeface="Cambria" pitchFamily="18" charset="0"/>
              </a:rPr>
              <a:t>A) may be there is uncertainty ‘under the Moon’</a:t>
            </a:r>
          </a:p>
          <a:p>
            <a:pPr eaLnBrk="1" fontAlgn="auto" hangingPunct="1">
              <a:spcAft>
                <a:spcPts val="0"/>
              </a:spcAft>
              <a:defRPr/>
            </a:pPr>
            <a:r>
              <a:rPr lang="en-GB" dirty="0">
                <a:latin typeface="Cambria" pitchFamily="18" charset="0"/>
              </a:rPr>
              <a:t>B) operative magic can facilitate escape from astronomical fate</a:t>
            </a:r>
            <a:endParaRPr lang="en-US" dirty="0">
              <a:latin typeface="Cambria" pitchFamily="18" charset="0"/>
            </a:endParaRPr>
          </a:p>
          <a:p>
            <a:pPr eaLnBrk="1" fontAlgn="auto" hangingPunct="1">
              <a:spcAft>
                <a:spcPts val="0"/>
              </a:spcAft>
              <a:defRPr/>
            </a:pPr>
            <a:endParaRPr lang="en-US" dirty="0"/>
          </a:p>
        </p:txBody>
      </p:sp>
      <p:pic>
        <p:nvPicPr>
          <p:cNvPr id="18436" name="Content Placeholder 4" descr="Garin.jpg">
            <a:extLst>
              <a:ext uri="{FF2B5EF4-FFF2-40B4-BE49-F238E27FC236}">
                <a16:creationId xmlns:a16="http://schemas.microsoft.com/office/drawing/2014/main" id="{42D84DDA-D67D-4F46-9AFA-738CB83F2A6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48275" y="1600200"/>
            <a:ext cx="2838450" cy="4525963"/>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21D18-6FF8-460A-8F3F-DA1498395434}"/>
              </a:ext>
            </a:extLst>
          </p:cNvPr>
          <p:cNvSpPr>
            <a:spLocks noGrp="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Theoretical Models</a:t>
            </a:r>
            <a:br>
              <a:rPr lang="en-GB" dirty="0">
                <a:latin typeface="Cambria" pitchFamily="18" charset="0"/>
              </a:rPr>
            </a:br>
            <a:r>
              <a:rPr lang="en-GB" dirty="0">
                <a:latin typeface="Cambria" pitchFamily="18" charset="0"/>
              </a:rPr>
              <a:t>Thomas: Sociology</a:t>
            </a:r>
            <a:endParaRPr lang="en-US" dirty="0">
              <a:latin typeface="Cambria" pitchFamily="18" charset="0"/>
            </a:endParaRPr>
          </a:p>
        </p:txBody>
      </p:sp>
      <p:sp>
        <p:nvSpPr>
          <p:cNvPr id="3" name="Text Placeholder 2">
            <a:extLst>
              <a:ext uri="{FF2B5EF4-FFF2-40B4-BE49-F238E27FC236}">
                <a16:creationId xmlns:a16="http://schemas.microsoft.com/office/drawing/2014/main" id="{A3F96AE6-8E12-41DE-BCF3-DD590CA6E2A0}"/>
              </a:ext>
            </a:extLst>
          </p:cNvPr>
          <p:cNvSpPr>
            <a:spLocks noGrp="1"/>
          </p:cNvSpPr>
          <p:nvPr>
            <p:ph type="body" sz="half" idx="1"/>
          </p:nvPr>
        </p:nvSpPr>
        <p:spPr/>
        <p:txBody>
          <a:bodyPr rtlCol="0">
            <a:normAutofit fontScale="70000" lnSpcReduction="20000"/>
          </a:bodyPr>
          <a:lstStyle/>
          <a:p>
            <a:pPr eaLnBrk="1" fontAlgn="auto" hangingPunct="1">
              <a:spcAft>
                <a:spcPts val="0"/>
              </a:spcAft>
              <a:buFont typeface="Arial" charset="0"/>
              <a:buNone/>
              <a:defRPr/>
            </a:pPr>
            <a:r>
              <a:rPr lang="en-GB" dirty="0">
                <a:latin typeface="Cambria" pitchFamily="18" charset="0"/>
              </a:rPr>
              <a:t>Keith Thomas,</a:t>
            </a:r>
          </a:p>
          <a:p>
            <a:pPr eaLnBrk="1" fontAlgn="auto" hangingPunct="1">
              <a:spcAft>
                <a:spcPts val="0"/>
              </a:spcAft>
              <a:buFont typeface="Arial" charset="0"/>
              <a:buNone/>
              <a:defRPr/>
            </a:pPr>
            <a:r>
              <a:rPr lang="en-GB" dirty="0">
                <a:latin typeface="Cambria" pitchFamily="18" charset="0"/>
              </a:rPr>
              <a:t>‘During the Italian Renaissance astrological doctrines about the recurrence of planetary conjunctions had helped to form the concept of a historical 'period...In their [the astrologers'] confident assumption that the principles of human society were capable of human explanation, we can detect the germ of modern sociology'.</a:t>
            </a:r>
          </a:p>
          <a:p>
            <a:pPr eaLnBrk="1" fontAlgn="auto" hangingPunct="1">
              <a:spcAft>
                <a:spcPts val="0"/>
              </a:spcAft>
              <a:buFont typeface="Arial" charset="0"/>
              <a:buNone/>
              <a:defRPr/>
            </a:pPr>
            <a:r>
              <a:rPr lang="en-GB" dirty="0">
                <a:latin typeface="Cambria" pitchFamily="18" charset="0"/>
              </a:rPr>
              <a:t>Thomas, Religion and the Decline of Magic, p 386 - 7.</a:t>
            </a:r>
            <a:endParaRPr lang="en-US" dirty="0">
              <a:latin typeface="Cambria" pitchFamily="18" charset="0"/>
            </a:endParaRPr>
          </a:p>
          <a:p>
            <a:pPr eaLnBrk="1" fontAlgn="auto" hangingPunct="1">
              <a:spcAft>
                <a:spcPts val="0"/>
              </a:spcAft>
              <a:defRPr/>
            </a:pPr>
            <a:endParaRPr lang="en-US" dirty="0"/>
          </a:p>
        </p:txBody>
      </p:sp>
      <p:pic>
        <p:nvPicPr>
          <p:cNvPr id="19460" name="Content Placeholder 4" descr="Thomas.jpg">
            <a:extLst>
              <a:ext uri="{FF2B5EF4-FFF2-40B4-BE49-F238E27FC236}">
                <a16:creationId xmlns:a16="http://schemas.microsoft.com/office/drawing/2014/main" id="{12276472-A364-4C8B-B8DD-02C1B57ADC8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75263" y="1600200"/>
            <a:ext cx="2784475" cy="45259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a:extLst>
              <a:ext uri="{FF2B5EF4-FFF2-40B4-BE49-F238E27FC236}">
                <a16:creationId xmlns:a16="http://schemas.microsoft.com/office/drawing/2014/main" id="{C8C646FA-05ED-4AC9-BF49-EEE5FB6948BD}"/>
              </a:ext>
            </a:extLst>
          </p:cNvPr>
          <p:cNvSpPr>
            <a:spLocks noGrp="1"/>
          </p:cNvSpPr>
          <p:nvPr>
            <p:ph type="title"/>
          </p:nvPr>
        </p:nvSpPr>
        <p:spPr/>
        <p:txBody>
          <a:bodyPr/>
          <a:lstStyle/>
          <a:p>
            <a:r>
              <a:rPr lang="en-GB" altLang="en-US" i="1">
                <a:latin typeface="Cambria" panose="02040503050406030204" pitchFamily="18" charset="0"/>
              </a:rPr>
              <a:t>Conclusion</a:t>
            </a:r>
          </a:p>
        </p:txBody>
      </p:sp>
      <p:sp>
        <p:nvSpPr>
          <p:cNvPr id="20483" name="Content Placeholder 5">
            <a:extLst>
              <a:ext uri="{FF2B5EF4-FFF2-40B4-BE49-F238E27FC236}">
                <a16:creationId xmlns:a16="http://schemas.microsoft.com/office/drawing/2014/main" id="{3A531A45-C99D-4581-956B-D51B2C9F3B84}"/>
              </a:ext>
            </a:extLst>
          </p:cNvPr>
          <p:cNvSpPr>
            <a:spLocks noGrp="1"/>
          </p:cNvSpPr>
          <p:nvPr>
            <p:ph idx="1"/>
          </p:nvPr>
        </p:nvSpPr>
        <p:spPr/>
        <p:txBody>
          <a:bodyPr/>
          <a:lstStyle/>
          <a:p>
            <a:pPr>
              <a:buFont typeface="Arial" panose="020B0604020202020204" pitchFamily="34" charset="0"/>
              <a:buNone/>
            </a:pPr>
            <a:r>
              <a:rPr lang="en-GB" altLang="en-US" sz="2400">
                <a:latin typeface="Cambria" panose="02040503050406030204" pitchFamily="18" charset="0"/>
              </a:rPr>
              <a:t>There is no single historical methodology</a:t>
            </a:r>
          </a:p>
          <a:p>
            <a:pPr>
              <a:buFont typeface="Arial" panose="020B0604020202020204" pitchFamily="34" charset="0"/>
              <a:buNone/>
            </a:pPr>
            <a:r>
              <a:rPr lang="en-GB" altLang="en-US" sz="2400">
                <a:latin typeface="Cambria" panose="02040503050406030204" pitchFamily="18" charset="0"/>
              </a:rPr>
              <a:t>Historians have to try and make sense of the evidence</a:t>
            </a:r>
          </a:p>
          <a:p>
            <a:pPr>
              <a:buFont typeface="Arial" panose="020B0604020202020204" pitchFamily="34" charset="0"/>
              <a:buNone/>
            </a:pPr>
            <a:r>
              <a:rPr lang="en-GB" altLang="en-US" sz="2400">
                <a:latin typeface="Cambria" panose="02040503050406030204" pitchFamily="18" charset="0"/>
              </a:rPr>
              <a:t>We consider previous scholarship – previous historians -  via the secondary sources.</a:t>
            </a:r>
          </a:p>
          <a:p>
            <a:pPr>
              <a:buFont typeface="Arial" panose="020B0604020202020204" pitchFamily="34" charset="0"/>
              <a:buNone/>
            </a:pPr>
            <a:r>
              <a:rPr lang="en-GB" altLang="en-US" sz="2400">
                <a:latin typeface="Cambria" panose="02040503050406030204" pitchFamily="18" charset="0"/>
              </a:rPr>
              <a:t>We consider whether the primary sources support or challenge what previous historians have said in the secondary sources.</a:t>
            </a:r>
          </a:p>
          <a:p>
            <a:pPr>
              <a:buFont typeface="Arial" panose="020B0604020202020204" pitchFamily="34" charset="0"/>
              <a:buNone/>
            </a:pPr>
            <a:r>
              <a:rPr lang="en-GB" altLang="en-US" sz="2400">
                <a:latin typeface="Cambria" panose="02040503050406030204" pitchFamily="18" charset="0"/>
              </a:rPr>
              <a:t>We reach a conclusion which may take scholarship forward and enhance our understanding of the past.</a:t>
            </a:r>
          </a:p>
        </p:txBody>
      </p:sp>
      <p:pic>
        <p:nvPicPr>
          <p:cNvPr id="20484" name="Content Placeholder 4" descr="Garin.jpg">
            <a:extLst>
              <a:ext uri="{FF2B5EF4-FFF2-40B4-BE49-F238E27FC236}">
                <a16:creationId xmlns:a16="http://schemas.microsoft.com/office/drawing/2014/main" id="{B59A79BB-A9C9-44A4-999C-947BE15F68E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21600" y="5373688"/>
            <a:ext cx="782638"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Content Placeholder 4" descr="Thomas.jpg">
            <a:extLst>
              <a:ext uri="{FF2B5EF4-FFF2-40B4-BE49-F238E27FC236}">
                <a16:creationId xmlns:a16="http://schemas.microsoft.com/office/drawing/2014/main" id="{8FB78530-7334-4823-9C2F-705D2F1943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5373688"/>
            <a:ext cx="817563" cy="132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A3B6C93-2347-4B37-B604-F989DD46CCC1}"/>
              </a:ext>
            </a:extLst>
          </p:cNvPr>
          <p:cNvSpPr>
            <a:spLocks noGrp="1"/>
          </p:cNvSpPr>
          <p:nvPr>
            <p:ph type="title"/>
          </p:nvPr>
        </p:nvSpPr>
        <p:spPr/>
        <p:txBody>
          <a:bodyPr/>
          <a:lstStyle/>
          <a:p>
            <a:r>
              <a:rPr lang="en-GB" altLang="en-US">
                <a:latin typeface="Cambria" panose="02040503050406030204" pitchFamily="18" charset="0"/>
              </a:rPr>
              <a:t>How do I get good marks?</a:t>
            </a:r>
          </a:p>
        </p:txBody>
      </p:sp>
      <p:sp>
        <p:nvSpPr>
          <p:cNvPr id="21507" name="Content Placeholder 2">
            <a:extLst>
              <a:ext uri="{FF2B5EF4-FFF2-40B4-BE49-F238E27FC236}">
                <a16:creationId xmlns:a16="http://schemas.microsoft.com/office/drawing/2014/main" id="{E466844B-5883-435D-970A-BE9D0AD379DF}"/>
              </a:ext>
            </a:extLst>
          </p:cNvPr>
          <p:cNvSpPr>
            <a:spLocks noGrp="1"/>
          </p:cNvSpPr>
          <p:nvPr>
            <p:ph idx="1"/>
          </p:nvPr>
        </p:nvSpPr>
        <p:spPr/>
        <p:txBody>
          <a:bodyPr/>
          <a:lstStyle/>
          <a:p>
            <a:r>
              <a:rPr lang="en-GB" altLang="en-US">
                <a:latin typeface="Cambria" panose="02040503050406030204" pitchFamily="18" charset="0"/>
              </a:rPr>
              <a:t>Follow the writing guidelines</a:t>
            </a:r>
          </a:p>
          <a:p>
            <a:r>
              <a:rPr lang="en-GB" altLang="en-US">
                <a:latin typeface="Cambria" panose="02040503050406030204" pitchFamily="18" charset="0"/>
              </a:rPr>
              <a:t>Follow the referencing guidelines</a:t>
            </a:r>
          </a:p>
          <a:p>
            <a:r>
              <a:rPr lang="en-GB" altLang="en-US">
                <a:latin typeface="Cambria" panose="02040503050406030204" pitchFamily="18" charset="0"/>
              </a:rPr>
              <a:t>Make good use of primary sources</a:t>
            </a:r>
          </a:p>
          <a:p>
            <a:r>
              <a:rPr lang="en-GB" altLang="en-US">
                <a:latin typeface="Cambria" panose="02040503050406030204" pitchFamily="18" charset="0"/>
              </a:rPr>
              <a:t>Make good use of secondary sources</a:t>
            </a:r>
          </a:p>
          <a:p>
            <a:r>
              <a:rPr lang="en-GB" altLang="en-US">
                <a:latin typeface="Cambria" panose="02040503050406030204" pitchFamily="18" charset="0"/>
              </a:rPr>
              <a:t>Use any relevant material from your previous modules.</a:t>
            </a:r>
          </a:p>
          <a:p>
            <a:pPr>
              <a:buFont typeface="Arial" panose="020B0604020202020204" pitchFamily="34" charset="0"/>
              <a:buNone/>
            </a:pPr>
            <a:r>
              <a:rPr lang="en-GB" altLang="en-US">
                <a:latin typeface="Cambria" panose="02040503050406030204" pitchFamily="18" charset="0"/>
              </a:rPr>
              <a:t>***How do I get bad marks? Don’t do any of the above!</a:t>
            </a:r>
          </a:p>
          <a:p>
            <a:endParaRPr lang="en-GB" altLang="en-US"/>
          </a:p>
          <a:p>
            <a:endParaRPr lang="en-GB" altLang="en-US"/>
          </a:p>
        </p:txBody>
      </p:sp>
      <p:pic>
        <p:nvPicPr>
          <p:cNvPr id="21508" name="Picture 3" descr="C:\Users\Liz\Dropbox\SEAC 2016\Artwork\UWTSD Logo_200dpi.jpg">
            <a:extLst>
              <a:ext uri="{FF2B5EF4-FFF2-40B4-BE49-F238E27FC236}">
                <a16:creationId xmlns:a16="http://schemas.microsoft.com/office/drawing/2014/main" id="{A1A53911-868B-47F9-848D-CF1818FEC2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788" y="5683250"/>
            <a:ext cx="2538412" cy="97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581</TotalTime>
  <Words>2019</Words>
  <Application>Microsoft Office PowerPoint</Application>
  <PresentationFormat>On-screen Show (4:3)</PresentationFormat>
  <Paragraphs>133</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Cambria</vt:lpstr>
      <vt:lpstr>Office Theme</vt:lpstr>
      <vt:lpstr>History of Astrology Renaissance and Reformation</vt:lpstr>
      <vt:lpstr>Periodisation Cautionary Note: all historical periods are arbitrary conventions agreed by historians </vt:lpstr>
      <vt:lpstr>Astrology</vt:lpstr>
      <vt:lpstr>Reform in astrology?: Marsilio Ficino 1433-99</vt:lpstr>
      <vt:lpstr>Reading Primary Sources: Ficino’s Astrology (NB in English translation)</vt:lpstr>
      <vt:lpstr>Reading a primary source: </vt:lpstr>
      <vt:lpstr> Primary sources available to Ficino – include Ptolemy</vt:lpstr>
      <vt:lpstr>Humanism: Pico della Mirandola 1463-94</vt:lpstr>
      <vt:lpstr>The ‘Disputaciones’ in astrology </vt:lpstr>
      <vt:lpstr>Astronomy: Nicholas Copernicus 1473-1543</vt:lpstr>
      <vt:lpstr>Reform</vt:lpstr>
      <vt:lpstr>Reading Primary Sources: Heinrich Cornelius Agrippa: Of Occult Philosophy, Book II. (part 2), chap xii Jewish and Christian scripture; Pythagoras; Plato, Aristotle</vt:lpstr>
      <vt:lpstr>Reform: Johannes Kepler 1571-1630</vt:lpstr>
      <vt:lpstr>Zoroastrianism and Kepler’s Reform</vt:lpstr>
      <vt:lpstr>Theoretical Models Karl Popper: Historicism</vt:lpstr>
      <vt:lpstr>Theoretical Models Garin: Naturalism and Determinism as a Philosophy of History, plus Activism</vt:lpstr>
      <vt:lpstr>Theoretical Models Thomas: Sociology</vt:lpstr>
      <vt:lpstr>Conclusion</vt:lpstr>
      <vt:lpstr>How do I get good marks?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89</cp:revision>
  <dcterms:created xsi:type="dcterms:W3CDTF">2010-06-07T14:09:28Z</dcterms:created>
  <dcterms:modified xsi:type="dcterms:W3CDTF">2022-02-08T16:25:04Z</dcterms:modified>
</cp:coreProperties>
</file>