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4"/>
  </p:notesMasterIdLst>
  <p:sldIdLst>
    <p:sldId id="256" r:id="rId3"/>
    <p:sldId id="260" r:id="rId5"/>
    <p:sldId id="259" r:id="rId6"/>
    <p:sldId id="258" r:id="rId7"/>
    <p:sldId id="279" r:id="rId8"/>
    <p:sldId id="295" r:id="rId9"/>
    <p:sldId id="266" r:id="rId10"/>
    <p:sldId id="296" r:id="rId11"/>
  </p:sldIdLst>
  <p:sldSz cx="12192000" cy="6858000"/>
  <p:notesSz cx="6858000" cy="9144000"/>
  <p:embeddedFontLst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FF"/>
    <a:srgbClr val="FF00FF"/>
    <a:srgbClr val="725A61"/>
    <a:srgbClr val="947981"/>
    <a:srgbClr val="25998E"/>
    <a:srgbClr val="8AD378"/>
    <a:srgbClr val="499F46"/>
    <a:srgbClr val="6FC1B4"/>
    <a:srgbClr val="D1814F"/>
    <a:srgbClr val="DFA78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641" autoAdjust="0"/>
    <p:restoredTop sz="94660"/>
  </p:normalViewPr>
  <p:slideViewPr>
    <p:cSldViewPr snapToGrid="0">
      <p:cViewPr>
        <p:scale>
          <a:sx n="50" d="100"/>
          <a:sy n="50" d="100"/>
        </p:scale>
        <p:origin x="1788" y="14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4" Type="http://schemas.openxmlformats.org/officeDocument/2006/relationships/tableStyles" Target="tableStyles.xml"/><Relationship Id="rId13" Type="http://schemas.openxmlformats.org/officeDocument/2006/relationships/viewProps" Target="viewProps.xml"/><Relationship Id="rId12" Type="http://schemas.openxmlformats.org/officeDocument/2006/relationships/presProps" Target="presProps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8F3E8D-DB75-4A8F-88F0-64013321BA89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BA888B-F395-4E9F-9E85-92B75A791DD8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8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5BA888B-F395-4E9F-9E85-92B75A791DD8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5BA888B-F395-4E9F-9E85-92B75A791DD8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5BA888B-F395-4E9F-9E85-92B75A791DD8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5BA888B-F395-4E9F-9E85-92B75A791DD8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5BA888B-F395-4E9F-9E85-92B75A791DD8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5BA888B-F395-4E9F-9E85-92B75A791DD8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5BA888B-F395-4E9F-9E85-92B75A791DD8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图片占位符 6"/>
          <p:cNvSpPr>
            <a:spLocks noGrp="1"/>
          </p:cNvSpPr>
          <p:nvPr>
            <p:ph type="pic" sz="quarter" idx="10"/>
          </p:nvPr>
        </p:nvSpPr>
        <p:spPr>
          <a:xfrm>
            <a:off x="1465020" y="2134054"/>
            <a:ext cx="1944688" cy="216217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8" name="图片占位符 6"/>
          <p:cNvSpPr>
            <a:spLocks noGrp="1"/>
          </p:cNvSpPr>
          <p:nvPr>
            <p:ph type="pic" sz="quarter" idx="11"/>
          </p:nvPr>
        </p:nvSpPr>
        <p:spPr>
          <a:xfrm>
            <a:off x="3821524" y="2134054"/>
            <a:ext cx="1944688" cy="216217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图片占位符 6"/>
          <p:cNvSpPr>
            <a:spLocks noGrp="1"/>
          </p:cNvSpPr>
          <p:nvPr>
            <p:ph type="pic" sz="quarter" idx="12"/>
          </p:nvPr>
        </p:nvSpPr>
        <p:spPr>
          <a:xfrm>
            <a:off x="8534533" y="2134054"/>
            <a:ext cx="1944688" cy="216217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图片占位符 6"/>
          <p:cNvSpPr>
            <a:spLocks noGrp="1"/>
          </p:cNvSpPr>
          <p:nvPr>
            <p:ph type="pic" sz="quarter" idx="13"/>
          </p:nvPr>
        </p:nvSpPr>
        <p:spPr>
          <a:xfrm>
            <a:off x="6178028" y="2134054"/>
            <a:ext cx="1944688" cy="2162175"/>
          </a:xfrm>
        </p:spPr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图片占位符 6"/>
          <p:cNvSpPr>
            <a:spLocks noGrp="1"/>
          </p:cNvSpPr>
          <p:nvPr>
            <p:ph type="pic" sz="quarter" idx="10"/>
          </p:nvPr>
        </p:nvSpPr>
        <p:spPr>
          <a:xfrm>
            <a:off x="1447014" y="1000125"/>
            <a:ext cx="3772686" cy="4857750"/>
          </a:xfrm>
        </p:spPr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图片占位符 6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3724102" cy="6858000"/>
          </a:xfrm>
        </p:spPr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图片占位符 6"/>
          <p:cNvSpPr>
            <a:spLocks noGrp="1"/>
          </p:cNvSpPr>
          <p:nvPr>
            <p:ph type="pic" sz="quarter" idx="10"/>
          </p:nvPr>
        </p:nvSpPr>
        <p:spPr>
          <a:xfrm>
            <a:off x="4989399" y="0"/>
            <a:ext cx="2213202" cy="6858000"/>
          </a:xfrm>
        </p:spPr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图片占位符 6"/>
          <p:cNvSpPr>
            <a:spLocks noGrp="1"/>
          </p:cNvSpPr>
          <p:nvPr>
            <p:ph type="pic" sz="quarter" idx="10"/>
          </p:nvPr>
        </p:nvSpPr>
        <p:spPr>
          <a:xfrm>
            <a:off x="1892301" y="1123950"/>
            <a:ext cx="1574800" cy="386715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" name="图片占位符 6"/>
          <p:cNvSpPr>
            <a:spLocks noGrp="1"/>
          </p:cNvSpPr>
          <p:nvPr>
            <p:ph type="pic" sz="quarter" idx="11"/>
          </p:nvPr>
        </p:nvSpPr>
        <p:spPr>
          <a:xfrm>
            <a:off x="4214587" y="1123950"/>
            <a:ext cx="1574800" cy="386715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4" name="图片占位符 6"/>
          <p:cNvSpPr>
            <a:spLocks noGrp="1"/>
          </p:cNvSpPr>
          <p:nvPr>
            <p:ph type="pic" sz="quarter" idx="12"/>
          </p:nvPr>
        </p:nvSpPr>
        <p:spPr>
          <a:xfrm>
            <a:off x="6536873" y="1123950"/>
            <a:ext cx="1574800" cy="386715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图片占位符 6"/>
          <p:cNvSpPr>
            <a:spLocks noGrp="1"/>
          </p:cNvSpPr>
          <p:nvPr>
            <p:ph type="pic" sz="quarter" idx="13"/>
          </p:nvPr>
        </p:nvSpPr>
        <p:spPr>
          <a:xfrm>
            <a:off x="8859159" y="1123950"/>
            <a:ext cx="1574800" cy="3867150"/>
          </a:xfrm>
        </p:spPr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图片占位符 2"/>
          <p:cNvSpPr>
            <a:spLocks noGrp="1"/>
          </p:cNvSpPr>
          <p:nvPr>
            <p:ph type="pic" sz="quarter" idx="10"/>
          </p:nvPr>
        </p:nvSpPr>
        <p:spPr>
          <a:xfrm>
            <a:off x="7634514" y="0"/>
            <a:ext cx="3629025" cy="6858000"/>
          </a:xfrm>
        </p:spPr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任意多边形: 形状 12"/>
          <p:cNvSpPr>
            <a:spLocks noGrp="1"/>
          </p:cNvSpPr>
          <p:nvPr>
            <p:ph type="pic" sz="quarter" idx="11"/>
          </p:nvPr>
        </p:nvSpPr>
        <p:spPr>
          <a:xfrm>
            <a:off x="6061290" y="2114550"/>
            <a:ext cx="2037710" cy="3609974"/>
          </a:xfrm>
          <a:custGeom>
            <a:avLst/>
            <a:gdLst>
              <a:gd name="connsiteX0" fmla="*/ 0 w 2037710"/>
              <a:gd name="connsiteY0" fmla="*/ 0 h 3609974"/>
              <a:gd name="connsiteX1" fmla="*/ 2037710 w 2037710"/>
              <a:gd name="connsiteY1" fmla="*/ 0 h 3609974"/>
              <a:gd name="connsiteX2" fmla="*/ 2037710 w 2037710"/>
              <a:gd name="connsiteY2" fmla="*/ 3609974 h 3609974"/>
              <a:gd name="connsiteX3" fmla="*/ 0 w 2037710"/>
              <a:gd name="connsiteY3" fmla="*/ 3609974 h 36099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37710" h="3609974">
                <a:moveTo>
                  <a:pt x="0" y="0"/>
                </a:moveTo>
                <a:lnTo>
                  <a:pt x="2037710" y="0"/>
                </a:lnTo>
                <a:lnTo>
                  <a:pt x="2037710" y="3609974"/>
                </a:lnTo>
                <a:lnTo>
                  <a:pt x="0" y="3609974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zh-CN" altLang="en-US"/>
          </a:p>
        </p:txBody>
      </p:sp>
      <p:sp>
        <p:nvSpPr>
          <p:cNvPr id="14" name="任意多边形: 形状 13"/>
          <p:cNvSpPr>
            <a:spLocks noGrp="1"/>
          </p:cNvSpPr>
          <p:nvPr>
            <p:ph type="pic" sz="quarter" idx="12"/>
          </p:nvPr>
        </p:nvSpPr>
        <p:spPr>
          <a:xfrm>
            <a:off x="3031095" y="2114550"/>
            <a:ext cx="2037710" cy="3609974"/>
          </a:xfrm>
          <a:custGeom>
            <a:avLst/>
            <a:gdLst>
              <a:gd name="connsiteX0" fmla="*/ 0 w 2037710"/>
              <a:gd name="connsiteY0" fmla="*/ 0 h 3609974"/>
              <a:gd name="connsiteX1" fmla="*/ 2037710 w 2037710"/>
              <a:gd name="connsiteY1" fmla="*/ 0 h 3609974"/>
              <a:gd name="connsiteX2" fmla="*/ 2037710 w 2037710"/>
              <a:gd name="connsiteY2" fmla="*/ 3609974 h 3609974"/>
              <a:gd name="connsiteX3" fmla="*/ 0 w 2037710"/>
              <a:gd name="connsiteY3" fmla="*/ 3609974 h 36099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37710" h="3609974">
                <a:moveTo>
                  <a:pt x="0" y="0"/>
                </a:moveTo>
                <a:lnTo>
                  <a:pt x="2037710" y="0"/>
                </a:lnTo>
                <a:lnTo>
                  <a:pt x="2037710" y="3609974"/>
                </a:lnTo>
                <a:lnTo>
                  <a:pt x="0" y="3609974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zh-CN" altLang="en-US"/>
          </a:p>
        </p:txBody>
      </p:sp>
      <p:sp>
        <p:nvSpPr>
          <p:cNvPr id="15" name="任意多边形: 形状 14"/>
          <p:cNvSpPr>
            <a:spLocks noGrp="1"/>
          </p:cNvSpPr>
          <p:nvPr>
            <p:ph type="pic" sz="quarter" idx="13"/>
          </p:nvPr>
        </p:nvSpPr>
        <p:spPr>
          <a:xfrm>
            <a:off x="1" y="2114550"/>
            <a:ext cx="2037710" cy="3609974"/>
          </a:xfrm>
          <a:custGeom>
            <a:avLst/>
            <a:gdLst>
              <a:gd name="connsiteX0" fmla="*/ 0 w 2037710"/>
              <a:gd name="connsiteY0" fmla="*/ 0 h 3609974"/>
              <a:gd name="connsiteX1" fmla="*/ 2037710 w 2037710"/>
              <a:gd name="connsiteY1" fmla="*/ 0 h 3609974"/>
              <a:gd name="connsiteX2" fmla="*/ 2037710 w 2037710"/>
              <a:gd name="connsiteY2" fmla="*/ 3609974 h 3609974"/>
              <a:gd name="connsiteX3" fmla="*/ 0 w 2037710"/>
              <a:gd name="connsiteY3" fmla="*/ 3609974 h 36099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37710" h="3609974">
                <a:moveTo>
                  <a:pt x="0" y="0"/>
                </a:moveTo>
                <a:lnTo>
                  <a:pt x="2037710" y="0"/>
                </a:lnTo>
                <a:lnTo>
                  <a:pt x="2037710" y="3609974"/>
                </a:lnTo>
                <a:lnTo>
                  <a:pt x="0" y="3609974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zh-CN" altLang="en-US"/>
          </a:p>
        </p:txBody>
      </p:sp>
      <p:sp>
        <p:nvSpPr>
          <p:cNvPr id="12" name="任意多边形: 形状 11"/>
          <p:cNvSpPr>
            <a:spLocks noGrp="1"/>
          </p:cNvSpPr>
          <p:nvPr>
            <p:ph type="pic" sz="quarter" idx="10"/>
          </p:nvPr>
        </p:nvSpPr>
        <p:spPr>
          <a:xfrm>
            <a:off x="9109875" y="2114550"/>
            <a:ext cx="2037710" cy="3609974"/>
          </a:xfrm>
          <a:custGeom>
            <a:avLst/>
            <a:gdLst>
              <a:gd name="connsiteX0" fmla="*/ 0 w 2037710"/>
              <a:gd name="connsiteY0" fmla="*/ 0 h 3609974"/>
              <a:gd name="connsiteX1" fmla="*/ 2037710 w 2037710"/>
              <a:gd name="connsiteY1" fmla="*/ 0 h 3609974"/>
              <a:gd name="connsiteX2" fmla="*/ 2037710 w 2037710"/>
              <a:gd name="connsiteY2" fmla="*/ 3609974 h 3609974"/>
              <a:gd name="connsiteX3" fmla="*/ 0 w 2037710"/>
              <a:gd name="connsiteY3" fmla="*/ 3609974 h 36099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37710" h="3609974">
                <a:moveTo>
                  <a:pt x="0" y="0"/>
                </a:moveTo>
                <a:lnTo>
                  <a:pt x="2037710" y="0"/>
                </a:lnTo>
                <a:lnTo>
                  <a:pt x="2037710" y="3609974"/>
                </a:lnTo>
                <a:lnTo>
                  <a:pt x="0" y="3609974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image" Target="../media/image1.jpeg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0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9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97B5FA-0921-464F-AAE1-844C04324D75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1.xml"/><Relationship Id="rId3" Type="http://schemas.openxmlformats.org/officeDocument/2006/relationships/slideLayout" Target="../slideLayouts/slideLayout8.xml"/><Relationship Id="rId2" Type="http://schemas.openxmlformats.org/officeDocument/2006/relationships/themeOverride" Target="../theme/themeOverride1.xml"/><Relationship Id="rId1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8.xml"/><Relationship Id="rId1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8.xml"/><Relationship Id="rId1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8.xml"/><Relationship Id="rId1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reenshot 2022-11-29 at 01.57.32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302385"/>
            <a:ext cx="6210935" cy="5555615"/>
          </a:xfrm>
          <a:prstGeom prst="rect">
            <a:avLst/>
          </a:prstGeom>
        </p:spPr>
      </p:pic>
      <p:sp>
        <p:nvSpPr>
          <p:cNvPr id="3" name="Rectangles 2"/>
          <p:cNvSpPr/>
          <p:nvPr/>
        </p:nvSpPr>
        <p:spPr>
          <a:xfrm>
            <a:off x="-149225" y="0"/>
            <a:ext cx="7974330" cy="144526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p>
            <a:pPr algn="ctr"/>
            <a:r>
              <a:rPr lang="en-US" altLang="zh-CN" sz="8800" b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  <a:lumMod val="50000"/>
                    </a:schemeClr>
                  </a:outerShdw>
                </a:effectLst>
              </a:rPr>
              <a:t>DISNEY LAND </a:t>
            </a:r>
            <a:endParaRPr lang="en-US" altLang="zh-CN" sz="8800" b="1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  <a:lumMod val="50000"/>
                  </a:schemeClr>
                </a:outerShdw>
              </a:effectLst>
            </a:endParaRPr>
          </a:p>
        </p:txBody>
      </p:sp>
      <p:sp>
        <p:nvSpPr>
          <p:cNvPr id="4" name="Text Box 3"/>
          <p:cNvSpPr txBox="1"/>
          <p:nvPr/>
        </p:nvSpPr>
        <p:spPr>
          <a:xfrm>
            <a:off x="6210935" y="2275840"/>
            <a:ext cx="6477000" cy="230695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sz="4800">
                <a:solidFill>
                  <a:schemeClr val="bg1"/>
                </a:solidFill>
                <a:latin typeface="Academy Engraved LET" panose="02000000000000000000" charset="0"/>
                <a:cs typeface="Academy Engraved LET" panose="02000000000000000000" charset="0"/>
              </a:rPr>
              <a:t>Analysing the culture and external context of </a:t>
            </a:r>
            <a:endParaRPr lang="en-US" sz="4800">
              <a:solidFill>
                <a:schemeClr val="bg1"/>
              </a:solidFill>
              <a:latin typeface="Academy Engraved LET" panose="02000000000000000000" charset="0"/>
              <a:cs typeface="Academy Engraved LET" panose="02000000000000000000" charset="0"/>
            </a:endParaRPr>
          </a:p>
          <a:p>
            <a:r>
              <a:rPr lang="en-US" sz="4800">
                <a:solidFill>
                  <a:schemeClr val="bg1"/>
                </a:solidFill>
                <a:latin typeface="Academy Engraved LET" panose="02000000000000000000" charset="0"/>
                <a:cs typeface="Academy Engraved LET" panose="02000000000000000000" charset="0"/>
              </a:rPr>
              <a:t>WALT DISNEY</a:t>
            </a:r>
            <a:r>
              <a:rPr lang="en-US" sz="4800">
                <a:latin typeface="Academy Engraved LET" panose="02000000000000000000" charset="0"/>
                <a:cs typeface="Academy Engraved LET" panose="02000000000000000000" charset="0"/>
              </a:rPr>
              <a:t> </a:t>
            </a:r>
            <a:endParaRPr lang="en-US" sz="4800">
              <a:latin typeface="Academy Engraved LET" panose="02000000000000000000" charset="0"/>
              <a:cs typeface="Academy Engraved LET" panose="02000000000000000000" charset="0"/>
            </a:endParaRP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reenshot 2022-11-30 at 09.24.0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60085" y="408305"/>
            <a:ext cx="6054725" cy="6040755"/>
          </a:xfrm>
          <a:prstGeom prst="rect">
            <a:avLst/>
          </a:prstGeom>
        </p:spPr>
      </p:pic>
      <p:sp>
        <p:nvSpPr>
          <p:cNvPr id="3" name="Text Box 2"/>
          <p:cNvSpPr txBox="1"/>
          <p:nvPr/>
        </p:nvSpPr>
        <p:spPr>
          <a:xfrm>
            <a:off x="992505" y="408305"/>
            <a:ext cx="4246245" cy="286131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sz="6000">
                <a:solidFill>
                  <a:schemeClr val="bg1"/>
                </a:solidFill>
              </a:rPr>
              <a:t>The McKinsey 7’s Method</a:t>
            </a:r>
            <a:endParaRPr lang="en-US" sz="6000">
              <a:solidFill>
                <a:schemeClr val="bg1"/>
              </a:solidFill>
            </a:endParaRPr>
          </a:p>
        </p:txBody>
      </p:sp>
      <p:sp>
        <p:nvSpPr>
          <p:cNvPr id="4" name="Text Box 3"/>
          <p:cNvSpPr txBox="1"/>
          <p:nvPr/>
        </p:nvSpPr>
        <p:spPr>
          <a:xfrm>
            <a:off x="5536565" y="6449060"/>
            <a:ext cx="238379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>
                <a:solidFill>
                  <a:schemeClr val="bg1"/>
                </a:solidFill>
              </a:rPr>
              <a:t>(Malik, 2022)</a:t>
            </a:r>
            <a:endParaRPr lang="en-US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reenshot 2022-11-29 at 01.43.27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8512175" cy="6858000"/>
          </a:xfrm>
          <a:prstGeom prst="rect">
            <a:avLst/>
          </a:prstGeom>
        </p:spPr>
      </p:pic>
      <p:sp>
        <p:nvSpPr>
          <p:cNvPr id="3" name="Text Box 2"/>
          <p:cNvSpPr txBox="1"/>
          <p:nvPr/>
        </p:nvSpPr>
        <p:spPr>
          <a:xfrm>
            <a:off x="8689975" y="6184900"/>
            <a:ext cx="283083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/>
              <a:t>(</a:t>
            </a:r>
            <a:r>
              <a:rPr lang="en-US">
                <a:solidFill>
                  <a:schemeClr val="bg1"/>
                </a:solidFill>
              </a:rPr>
              <a:t>Mapes, 2018)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4" name="Text Box 3"/>
          <p:cNvSpPr txBox="1"/>
          <p:nvPr/>
        </p:nvSpPr>
        <p:spPr>
          <a:xfrm>
            <a:off x="9012555" y="424180"/>
            <a:ext cx="2707005" cy="230695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sz="3600">
                <a:solidFill>
                  <a:schemeClr val="bg1"/>
                </a:solidFill>
              </a:rPr>
              <a:t>The Conceptual Map of Walt Disney </a:t>
            </a:r>
            <a:endParaRPr lang="en-US" sz="360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矩形 22"/>
          <p:cNvSpPr/>
          <p:nvPr/>
        </p:nvSpPr>
        <p:spPr>
          <a:xfrm>
            <a:off x="0" y="3238455"/>
            <a:ext cx="12192000" cy="36195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+mn-ea"/>
              <a:cs typeface="+mn-ea"/>
              <a:sym typeface="+mn-lt"/>
            </a:endParaRPr>
          </a:p>
        </p:txBody>
      </p:sp>
      <p:sp>
        <p:nvSpPr>
          <p:cNvPr id="14" name="TextBox 10"/>
          <p:cNvSpPr txBox="1"/>
          <p:nvPr/>
        </p:nvSpPr>
        <p:spPr>
          <a:xfrm>
            <a:off x="3862239" y="192661"/>
            <a:ext cx="4467522" cy="98488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>
              <a:lnSpc>
                <a:spcPct val="100000"/>
              </a:lnSpc>
            </a:pPr>
            <a:r>
              <a:rPr lang="en-US" altLang="zh-CN" sz="3200" dirty="0">
                <a:solidFill>
                  <a:schemeClr val="bg1"/>
                </a:solidFill>
                <a:latin typeface="+mn-ea"/>
                <a:cs typeface="+mn-ea"/>
                <a:sym typeface="+mn-lt"/>
              </a:rPr>
              <a:t>The SWOT analysis of Walt Disney </a:t>
            </a:r>
            <a:endParaRPr lang="en-US" altLang="zh-CN" sz="3200" dirty="0">
              <a:solidFill>
                <a:schemeClr val="bg1"/>
              </a:solidFill>
              <a:latin typeface="+mn-ea"/>
              <a:cs typeface="+mn-ea"/>
              <a:sym typeface="+mn-lt"/>
            </a:endParaRPr>
          </a:p>
        </p:txBody>
      </p:sp>
      <p:pic>
        <p:nvPicPr>
          <p:cNvPr id="15" name="Picture 14" descr="Screenshot 2022-11-30 at 09.16.52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00555" y="1177290"/>
            <a:ext cx="8390255" cy="5652770"/>
          </a:xfrm>
          <a:prstGeom prst="rect">
            <a:avLst/>
          </a:prstGeom>
        </p:spPr>
      </p:pic>
      <p:sp>
        <p:nvSpPr>
          <p:cNvPr id="17" name="Text Box 16"/>
          <p:cNvSpPr txBox="1"/>
          <p:nvPr/>
        </p:nvSpPr>
        <p:spPr>
          <a:xfrm>
            <a:off x="198755" y="6461760"/>
            <a:ext cx="170180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>
                <a:solidFill>
                  <a:schemeClr val="bg1"/>
                </a:solidFill>
              </a:rPr>
              <a:t>(Admin, 2022)</a:t>
            </a:r>
            <a:endParaRPr lang="en-US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250" tmFilter="0,0; .5, 1; 1, 1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 descr="Screenshot 2022-11-30 at 23.18.47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99510" y="220980"/>
            <a:ext cx="8268970" cy="6415405"/>
          </a:xfrm>
          <a:prstGeom prst="rect">
            <a:avLst/>
          </a:prstGeom>
        </p:spPr>
      </p:pic>
      <p:sp>
        <p:nvSpPr>
          <p:cNvPr id="24" name="Text Box 23"/>
          <p:cNvSpPr txBox="1"/>
          <p:nvPr/>
        </p:nvSpPr>
        <p:spPr>
          <a:xfrm>
            <a:off x="545465" y="597535"/>
            <a:ext cx="2929890" cy="230695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sz="4800">
                <a:solidFill>
                  <a:schemeClr val="bg1"/>
                </a:solidFill>
              </a:rPr>
              <a:t>STOP DISNEY POVERT </a:t>
            </a:r>
            <a:endParaRPr lang="en-US" sz="4800">
              <a:solidFill>
                <a:schemeClr val="bg1"/>
              </a:solidFill>
            </a:endParaRPr>
          </a:p>
        </p:txBody>
      </p:sp>
      <p:sp>
        <p:nvSpPr>
          <p:cNvPr id="25" name="Text Box 24"/>
          <p:cNvSpPr txBox="1"/>
          <p:nvPr/>
        </p:nvSpPr>
        <p:spPr>
          <a:xfrm>
            <a:off x="1638300" y="6268085"/>
            <a:ext cx="206121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>
                <a:solidFill>
                  <a:schemeClr val="bg1"/>
                </a:solidFill>
              </a:rPr>
              <a:t>(Covert , 2018)</a:t>
            </a:r>
            <a:endParaRPr lang="en-US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6" name="Text Box 5"/>
          <p:cNvSpPr txBox="1"/>
          <p:nvPr/>
        </p:nvSpPr>
        <p:spPr>
          <a:xfrm>
            <a:off x="134620" y="5241925"/>
            <a:ext cx="11922760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sz="3600">
                <a:solidFill>
                  <a:schemeClr val="bg1"/>
                </a:solidFill>
                <a:latin typeface="Snell Roundhand Regular" panose="02000603080000090004" charset="0"/>
                <a:cs typeface="Snell Roundhand Regular" panose="02000603080000090004" charset="0"/>
              </a:rPr>
              <a:t>“You can design and create and build the most wonderful place in the world, but it takes people to make the dream a reality.”-Walt Disney.</a:t>
            </a:r>
            <a:endParaRPr lang="en-US" sz="3600">
              <a:solidFill>
                <a:schemeClr val="bg1"/>
              </a:solidFill>
              <a:latin typeface="Snell Roundhand Regular" panose="02000603080000090004" charset="0"/>
              <a:cs typeface="Snell Roundhand Regular" panose="02000603080000090004" charset="0"/>
            </a:endParaRPr>
          </a:p>
        </p:txBody>
      </p:sp>
      <p:sp>
        <p:nvSpPr>
          <p:cNvPr id="8" name="Text Box 7"/>
          <p:cNvSpPr txBox="1"/>
          <p:nvPr/>
        </p:nvSpPr>
        <p:spPr>
          <a:xfrm>
            <a:off x="9980295" y="6440805"/>
            <a:ext cx="192341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>
                <a:solidFill>
                  <a:schemeClr val="bg1"/>
                </a:solidFill>
              </a:rPr>
              <a:t>(Mapes, 2018)</a:t>
            </a:r>
            <a:endParaRPr lang="en-US">
              <a:solidFill>
                <a:schemeClr val="bg1"/>
              </a:solidFill>
            </a:endParaRPr>
          </a:p>
        </p:txBody>
      </p:sp>
      <p:pic>
        <p:nvPicPr>
          <p:cNvPr id="9" name="Picture 8" descr="Screenshot 2022-12-04 at 20.54.0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11805" y="260985"/>
            <a:ext cx="6696075" cy="4726940"/>
          </a:xfrm>
          <a:prstGeom prst="rect">
            <a:avLst/>
          </a:prstGeom>
        </p:spPr>
      </p:pic>
      <p:sp>
        <p:nvSpPr>
          <p:cNvPr id="10" name="Text Box 9"/>
          <p:cNvSpPr txBox="1"/>
          <p:nvPr/>
        </p:nvSpPr>
        <p:spPr>
          <a:xfrm>
            <a:off x="9672320" y="4619625"/>
            <a:ext cx="251968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>
                <a:solidFill>
                  <a:schemeClr val="bg1"/>
                </a:solidFill>
              </a:rPr>
              <a:t>(Calnahan et al., 2014)</a:t>
            </a:r>
            <a:endParaRPr lang="en-US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s 2"/>
          <p:cNvSpPr/>
          <p:nvPr/>
        </p:nvSpPr>
        <p:spPr>
          <a:xfrm>
            <a:off x="2726055" y="522605"/>
            <a:ext cx="6739890" cy="119888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p>
            <a:pPr algn="ctr"/>
            <a:r>
              <a:rPr lang="en-US" altLang="zh-CN" sz="7200" b="1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  <a:alpha val="30000"/>
                    </a:srgbClr>
                  </a:outerShdw>
                </a:effectLst>
              </a:rPr>
              <a:t>Reference List </a:t>
            </a:r>
            <a:endParaRPr lang="en-US" altLang="zh-CN" sz="7200" b="1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  <a:alpha val="30000"/>
                  </a:srgbClr>
                </a:outerShdw>
              </a:effectLst>
            </a:endParaRPr>
          </a:p>
        </p:txBody>
      </p:sp>
      <p:sp>
        <p:nvSpPr>
          <p:cNvPr id="4" name="Text Box 3"/>
          <p:cNvSpPr txBox="1"/>
          <p:nvPr/>
        </p:nvSpPr>
        <p:spPr>
          <a:xfrm>
            <a:off x="797560" y="2023745"/>
            <a:ext cx="10346055" cy="424624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>
                <a:solidFill>
                  <a:schemeClr val="bg1"/>
                </a:solidFill>
              </a:rPr>
              <a:t>Admin, W.B. (2022) Disney SWOT analysis 2022: A detailed report!, SWOT Hub. Available at: https://swothub.com/disney-swot-analysis/ (Accessed: November 30, 2022). </a:t>
            </a:r>
            <a:endParaRPr lang="en-US">
              <a:solidFill>
                <a:schemeClr val="bg1"/>
              </a:solidFill>
            </a:endParaRPr>
          </a:p>
          <a:p>
            <a:r>
              <a:rPr lang="en-US">
                <a:solidFill>
                  <a:schemeClr val="bg1"/>
                </a:solidFill>
              </a:rPr>
              <a:t>bonnie law group LLP, author (2022) Poor employment practices at Walt Disney Company, Bononi Law Group, LLP. Available at: https://www.bononilawgroup.com/resources/articles/employment-practices-at-walt-disney-company/ (Accessed: November 30, 2022). </a:t>
            </a:r>
            <a:endParaRPr lang="en-US">
              <a:solidFill>
                <a:schemeClr val="bg1"/>
              </a:solidFill>
            </a:endParaRPr>
          </a:p>
          <a:p>
            <a:r>
              <a:rPr lang="en-US">
                <a:solidFill>
                  <a:schemeClr val="bg1"/>
                </a:solidFill>
              </a:rPr>
              <a:t>Calnahan, S.M., Cacciatore, S. and Muhonen, W. (2014) The Walt Disney Company reinforcing culture and values , SlideToDoc.com. Available at: https://slidetodoc.com/the-walt-disney-company-reinforcing-culture-and-values/ (Accessed: December 4, 2022). </a:t>
            </a:r>
            <a:endParaRPr lang="en-US">
              <a:solidFill>
                <a:schemeClr val="bg1"/>
              </a:solidFill>
            </a:endParaRPr>
          </a:p>
          <a:p>
            <a:r>
              <a:rPr lang="en-US">
                <a:solidFill>
                  <a:schemeClr val="bg1"/>
                </a:solidFill>
              </a:rPr>
              <a:t>Covert , B. (2018) Serfdom in the magic kingdom: Disney workers rise up against poverty wages, In These Times. Available at: https://inthesetimes.com/article/magic-kingdom-disney-workers-poverty-wages-organize (Accessed: November 30, 2022). </a:t>
            </a:r>
            <a:endParaRPr lang="en-US">
              <a:solidFill>
                <a:schemeClr val="bg1"/>
              </a:solidFill>
            </a:endParaRPr>
          </a:p>
          <a:p>
            <a:r>
              <a:rPr lang="en-US">
                <a:solidFill>
                  <a:schemeClr val="bg1"/>
                </a:solidFill>
              </a:rPr>
              <a:t>Harvey , M. (2021) McKinsey 7s framework of the Walt Disney Company, Essay48. Available at: https://www.essay48.com/4936-The-Walt-Disney-Company-Mckinsey-7s (Accessed: November 30,</a:t>
            </a:r>
            <a:r>
              <a:rPr lang="en-US"/>
              <a:t> 2022). </a:t>
            </a:r>
            <a:endParaRPr lang="en-US"/>
          </a:p>
          <a:p>
            <a:endParaRPr lang="en-US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2"/>
          <p:cNvSpPr txBox="1"/>
          <p:nvPr/>
        </p:nvSpPr>
        <p:spPr>
          <a:xfrm>
            <a:off x="960755" y="1769110"/>
            <a:ext cx="10020935" cy="47999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>
                <a:solidFill>
                  <a:schemeClr val="bg1"/>
                </a:solidFill>
                <a:sym typeface="+mn-ea"/>
              </a:rPr>
              <a:t>Malik, P. (2022) The mckinsey 7-S model framework, explained (2023): Whatfix, The Whatfix Blog | Drive Digital Adoption. Available at: https://whatfix.com/blog/mckinsey-7s-model/ (Accessed: November 30, 2022). </a:t>
            </a:r>
            <a:endParaRPr lang="en-US">
              <a:solidFill>
                <a:schemeClr val="bg1"/>
              </a:solidFill>
            </a:endParaRPr>
          </a:p>
          <a:p>
            <a:r>
              <a:rPr lang="en-US">
                <a:solidFill>
                  <a:schemeClr val="bg1"/>
                </a:solidFill>
                <a:sym typeface="+mn-ea"/>
              </a:rPr>
              <a:t>Mapes, T. (2018) Walt Disney's dream culture, LinkedIn. Available at: https://www.linkedin.com/pulse/walt-disneys-dream-culture-tara-mapes (Accessed: November 29, 2022). </a:t>
            </a:r>
            <a:endParaRPr lang="en-US">
              <a:solidFill>
                <a:schemeClr val="bg1"/>
              </a:solidFill>
            </a:endParaRPr>
          </a:p>
          <a:p>
            <a:r>
              <a:rPr lang="en-US">
                <a:solidFill>
                  <a:schemeClr val="bg1"/>
                </a:solidFill>
                <a:sym typeface="+mn-ea"/>
              </a:rPr>
              <a:t>Sanders, B. (2018) Disneyland workers face ruthless exploitation. their fight is our fight | bernie sanders, The Guardian. Guardian News and Media. Available at: https://www.theguardian.com/commentisfree/2018/jun/07/disneyland-workers-living-wage-disney-inequality (Accessed: November 30, 2022). </a:t>
            </a:r>
            <a:endParaRPr lang="en-US">
              <a:solidFill>
                <a:schemeClr val="bg1"/>
              </a:solidFill>
            </a:endParaRPr>
          </a:p>
          <a:p>
            <a:r>
              <a:rPr lang="en-US">
                <a:solidFill>
                  <a:schemeClr val="bg1"/>
                </a:solidFill>
                <a:sym typeface="+mn-ea"/>
              </a:rPr>
              <a:t>Udokang, M. (2021) Organizational culture within The Walt Disney Company, Project Management Articles, Webinars, Templates and Jobs. Available at: https://www.projecttimes.com/articles/organizational-culture-within-the-walt-disney-company/ (Accessed: December 4, 2022). </a:t>
            </a:r>
            <a:endParaRPr lang="en-US">
              <a:solidFill>
                <a:schemeClr val="bg1"/>
              </a:solidFill>
            </a:endParaRPr>
          </a:p>
          <a:p>
            <a:r>
              <a:rPr lang="en-US">
                <a:solidFill>
                  <a:schemeClr val="bg1"/>
                </a:solidFill>
                <a:sym typeface="+mn-ea"/>
              </a:rPr>
              <a:t>Williams, A. (2019) Disney's organizational culture for excellent entertainment (analysis), Panmore Institute. Available at: https://panmore.com/disney-organizational-culture-excellent-entertainment-analysis (Accessed: December 4, 2022). </a:t>
            </a:r>
            <a:endParaRPr lang="en-US">
              <a:solidFill>
                <a:schemeClr val="bg1"/>
              </a:solidFill>
              <a:sym typeface="+mn-ea"/>
            </a:endParaRPr>
          </a:p>
        </p:txBody>
      </p:sp>
      <p:sp>
        <p:nvSpPr>
          <p:cNvPr id="5" name="Text Box 4"/>
          <p:cNvSpPr txBox="1"/>
          <p:nvPr/>
        </p:nvSpPr>
        <p:spPr>
          <a:xfrm>
            <a:off x="2853055" y="159385"/>
            <a:ext cx="6485890" cy="1198880"/>
          </a:xfrm>
          <a:prstGeom prst="rect">
            <a:avLst/>
          </a:prstGeom>
          <a:noFill/>
        </p:spPr>
        <p:txBody>
          <a:bodyPr wrap="none" rtlCol="0">
            <a:spAutoFit/>
          </a:bodyPr>
          <a:p>
            <a:pPr algn="ctr"/>
            <a:r>
              <a:rPr lang="en-US" altLang="zh-CN" sz="7200" b="1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  <a:alpha val="30000"/>
                    </a:srgbClr>
                  </a:outerShdw>
                </a:effectLst>
              </a:rPr>
              <a:t>Reference List</a:t>
            </a:r>
            <a:endParaRPr lang="en-US" altLang="zh-CN" sz="7200" b="1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768395"/>
      </a:dk2>
      <a:lt2>
        <a:srgbClr val="F0F0F0"/>
      </a:lt2>
      <a:accent1>
        <a:srgbClr val="4BD1FA"/>
      </a:accent1>
      <a:accent2>
        <a:srgbClr val="0F7BD5"/>
      </a:accent2>
      <a:accent3>
        <a:srgbClr val="AA1BE3"/>
      </a:accent3>
      <a:accent4>
        <a:srgbClr val="E716CE"/>
      </a:accent4>
      <a:accent5>
        <a:srgbClr val="F84893"/>
      </a:accent5>
      <a:accent6>
        <a:srgbClr val="FB84B7"/>
      </a:accent6>
      <a:hlink>
        <a:srgbClr val="4BD1FA"/>
      </a:hlink>
      <a:folHlink>
        <a:srgbClr val="BFBFBF"/>
      </a:folHlink>
    </a:clrScheme>
    <a:fontScheme name="2pcnqffy">
      <a:majorFont>
        <a:latin typeface="Arial"/>
        <a:ea typeface="Arial"/>
        <a:cs typeface=""/>
      </a:majorFont>
      <a:minorFont>
        <a:latin typeface="Arial"/>
        <a:ea typeface="Arial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rgbClr val="000000"/>
    </a:dk1>
    <a:lt1>
      <a:srgbClr val="FFFFFF"/>
    </a:lt1>
    <a:dk2>
      <a:srgbClr val="768395"/>
    </a:dk2>
    <a:lt2>
      <a:srgbClr val="F0F0F0"/>
    </a:lt2>
    <a:accent1>
      <a:srgbClr val="4BD1FA"/>
    </a:accent1>
    <a:accent2>
      <a:srgbClr val="0F7BD5"/>
    </a:accent2>
    <a:accent3>
      <a:srgbClr val="AA1BE3"/>
    </a:accent3>
    <a:accent4>
      <a:srgbClr val="E716CE"/>
    </a:accent4>
    <a:accent5>
      <a:srgbClr val="F84893"/>
    </a:accent5>
    <a:accent6>
      <a:srgbClr val="FB84B7"/>
    </a:accent6>
    <a:hlink>
      <a:srgbClr val="4BD1FA"/>
    </a:hlink>
    <a:folHlink>
      <a:srgbClr val="BFBFB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2711</Words>
  <Application>WPS Presentation</Application>
  <PresentationFormat>宽屏</PresentationFormat>
  <Paragraphs>44</Paragraphs>
  <Slides>8</Slides>
  <Notes>20</Notes>
  <HiddenSlides>0</HiddenSlides>
  <MMClips>0</MMClips>
  <ScaleCrop>false</ScaleCrop>
  <HeadingPairs>
    <vt:vector size="6" baseType="variant">
      <vt:variant>
        <vt:lpstr>已用的字体</vt:lpstr>
      </vt:variant>
      <vt:variant>
        <vt:i4>26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8</vt:i4>
      </vt:variant>
    </vt:vector>
  </HeadingPairs>
  <TitlesOfParts>
    <vt:vector size="35" baseType="lpstr">
      <vt:lpstr>Arial</vt:lpstr>
      <vt:lpstr>SimSun</vt:lpstr>
      <vt:lpstr>Wingdings</vt:lpstr>
      <vt:lpstr>Gill Sans</vt:lpstr>
      <vt:lpstr>Neris Thin</vt:lpstr>
      <vt:lpstr>苹方-简</vt:lpstr>
      <vt:lpstr>Arial</vt:lpstr>
      <vt:lpstr>Open Sans Light</vt:lpstr>
      <vt:lpstr>Thonburi</vt:lpstr>
      <vt:lpstr>Open Sans</vt:lpstr>
      <vt:lpstr>Calibri</vt:lpstr>
      <vt:lpstr>Helvetica Neue</vt:lpstr>
      <vt:lpstr>SimSun</vt:lpstr>
      <vt:lpstr>宋体-简</vt:lpstr>
      <vt:lpstr>Microsoft YaHei</vt:lpstr>
      <vt:lpstr>汉仪旗黑</vt:lpstr>
      <vt:lpstr>Arial Unicode MS</vt:lpstr>
      <vt:lpstr>SimSun</vt:lpstr>
      <vt:lpstr>等线</vt:lpstr>
      <vt:lpstr>Heiti TC Light</vt:lpstr>
      <vt:lpstr>PingFang TC Regular</vt:lpstr>
      <vt:lpstr>Academy Engraved LET</vt:lpstr>
      <vt:lpstr>Heiti SC Light</vt:lpstr>
      <vt:lpstr>STSong</vt:lpstr>
      <vt:lpstr>Party LET</vt:lpstr>
      <vt:lpstr>Snell Roundhand Regular</vt:lpstr>
      <vt:lpstr>Office Theme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Administrator</dc:creator>
  <cp:lastModifiedBy>paigewride</cp:lastModifiedBy>
  <cp:revision>95</cp:revision>
  <dcterms:created xsi:type="dcterms:W3CDTF">2022-12-04T21:03:30Z</dcterms:created>
  <dcterms:modified xsi:type="dcterms:W3CDTF">2022-12-04T21:03:30Z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1033-4.7.0.7770</vt:lpwstr>
  </property>
</Properties>
</file>