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png" ContentType="image/png"/>
  <Default Extension="jpeg" ContentType="image/jpe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theme/theme3.xml" ContentType="application/vnd.openxmlformats-officedocument.theme+xml"/>
  <Override PartName="/ppt/handoutMasters/handoutMaster1.xml" ContentType="application/vnd.openxmlformats-officedocument.presentationml.handoutMaster+xml"/>
  <Override PartName="/ppt/notesSlides/notesSlide1.xml" ContentType="application/vnd.openxmlformats-officedocument.presentationml.notesSlide+xml"/>
  <Override PartName="/ppt/slides/slide1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2.xml" ContentType="application/vnd.openxmlformats-officedocument.presentationml.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notesSlides/notesSlide4.xml" ContentType="application/vnd.openxmlformats-officedocument.presentationml.notesSlide+xml"/>
  <Override PartName="/ppt/slides/slide4.xml" ContentType="application/vnd.openxmlformats-officedocument.presentationml.slide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notesSlides/notesSlide6.xml" ContentType="application/vnd.openxmlformats-officedocument.presentationml.notesSlide+xml"/>
  <Override PartName="/ppt/slides/slide6.xml" ContentType="application/vnd.openxmlformats-officedocument.presentationml.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notesSlides/notesSlide8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9.xml" ContentType="application/vnd.openxmlformats-officedocument.presentationml.notesSlide+xml"/>
  <Override PartName="/ppt/slides/slide9.xml" ContentType="application/vnd.openxmlformats-officedocument.presentationml.slide+xml"/>
  <Override PartName="/ppt/notesSlides/notesSlide10.xml" ContentType="application/vnd.openxmlformats-officedocument.presentationml.notesSlide+xml"/>
  <Override PartName="/ppt/slides/slide10.xml" ContentType="application/vnd.openxmlformats-officedocument.presentationml.slide+xml"/>
  <Override PartName="/ppt/notesSlides/notesSlide11.xml" ContentType="application/vnd.openxmlformats-officedocument.presentationml.notesSlide+xml"/>
  <Override PartName="/ppt/slides/slide11.xml" ContentType="application/vnd.openxmlformats-officedocument.presentationml.slide+xml"/>
  <Override PartName="/ppt/notesSlides/notesSlide12.xml" ContentType="application/vnd.openxmlformats-officedocument.presentationml.notesSlide+xml"/>
  <Override PartName="/ppt/slides/slide12.xml" ContentType="application/vnd.openxmlformats-officedocument.presentationml.slide+xml"/>
  <Override PartName="/ppt/notesSlides/notesSlide13.xml" ContentType="application/vnd.openxmlformats-officedocument.presentationml.notesSlide+xml"/>
  <Override PartName="/ppt/slides/slide13.xml" ContentType="application/vnd.openxmlformats-officedocument.presentationml.slide+xml"/>
  <Override PartName="/ppt/notesSlides/notesSlide14.xml" ContentType="application/vnd.openxmlformats-officedocument.presentationml.notesSlide+xml"/>
  <Override PartName="/ppt/slides/slide14.xml" ContentType="application/vnd.openxmlformats-officedocument.presentationml.slide+xml"/>
  <Override PartName="/ppt/notesSlides/notesSlide15.xml" ContentType="application/vnd.openxmlformats-officedocument.presentationml.notesSlide+xml"/>
  <Override PartName="/ppt/slides/slide15.xml" ContentType="application/vnd.openxmlformats-officedocument.presentationml.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66" r:id="rId1"/>
  </p:sldMasterIdLst>
  <p:notesMasterIdLst>
    <p:notesMasterId r:id="rId2"/>
  </p:notesMasterIdLst>
  <p:handoutMasterIdLst>
    <p:handoutMasterId r:id="rId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7895" cy="9143861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marL="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1pPr>
    <a:lvl2pPr marL="457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2pPr>
    <a:lvl3pPr marL="914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3pPr>
    <a:lvl4pPr marL="13716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4pPr>
    <a:lvl5pPr marL="18288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5pPr>
    <a:lvl6pPr marL="22860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6pPr>
    <a:lvl7pPr marL="2743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7pPr>
    <a:lvl8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8pPr>
    <a:lvl9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 showNarration="1"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</p:extLst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4994" autoAdjust="0"/>
    <p:restoredTop sz="99500" autoAdjust="0"/>
  </p:normalViewPr>
  <p:slideViewPr>
    <p:cSldViewPr snapToGrid="0">
      <p:cViewPr varScale="1">
        <p:scale>
          <a:sx n="84" d="100"/>
          <a:sy n="84" d="100"/>
        </p:scale>
        <p:origin x="0" y="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  <p:sldLst/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69" d="100"/>
          <a:sy n="69" d="100"/>
        </p:scale>
        <p:origin x="0" y="0"/>
      </p:cViewPr>
      <p:guideLst/>
    </p:cSldViewPr>
  </p:notesViewPr>
  <p:gridSpacing cx="72009" cy="72009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handoutMaster" Target="handoutMasters/handoutMaster1.xml"/><Relationship Id="rId4" Type="http://schemas.openxmlformats.org/officeDocument/2006/relationships/theme" Target="theme/theme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20" Type="http://schemas.openxmlformats.org/officeDocument/2006/relationships/presProps" Target="presProps.xml"/><Relationship Id="rId21" Type="http://schemas.openxmlformats.org/officeDocument/2006/relationships/viewProps" Target="viewProps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文本框"/>
          <p:cNvSpPr>
            <a:spLocks noGrp="1"/>
          </p:cNvSpPr>
          <p:nvPr>
            <p:ph type="hdr"/>
          </p:nvPr>
        </p:nvSpPr>
        <p:spPr>
          <a:xfrm rot="0">
            <a:off x="0" y="0"/>
            <a:ext cx="2971799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l"/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17" name="文本框"/>
          <p:cNvSpPr>
            <a:spLocks noGrp="1"/>
          </p:cNvSpPr>
          <p:nvPr>
            <p:ph type="dt" idx="1"/>
          </p:nvPr>
        </p:nvSpPr>
        <p:spPr>
          <a:xfrm rot="0">
            <a:off x="3884613" y="0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r"/>
            <a:fld id="{CAD2D6BD-DE1B-4B5F-8B41-2702339687B9}" type="datetime1">
              <a:rPr lang="en-US" altLang="zh-CN" sz="1200">
                <a:latin typeface="Book Antiqua" pitchFamily="0" charset="0"/>
                <a:ea typeface="宋体" pitchFamily="0" charset="0"/>
                <a:cs typeface="Book Antiqua" pitchFamily="0" charset="0"/>
              </a:rPr>
              <a:t>3/22/2023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18" name="文本框"/>
          <p:cNvSpPr>
            <a:spLocks noGrp="1"/>
          </p:cNvSpPr>
          <p:nvPr>
            <p:ph type="ftr" idx="2"/>
          </p:nvPr>
        </p:nvSpPr>
        <p:spPr>
          <a:xfrm rot="0">
            <a:off x="0" y="8685213"/>
            <a:ext cx="2971799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l"/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19" name="文本框"/>
          <p:cNvSpPr>
            <a:spLocks noGrp="1"/>
          </p:cNvSpPr>
          <p:nvPr>
            <p:ph type="sldNum" idx="3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&lt;#&gt;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4526318"/>
      </p:ext>
    </p:extLst>
  </p:cSld>
  <p:clrMap bg1="lt1" tx1="dk1" bg2="lt2" tx2="dk2" accent1="accent1" accent2="accent2" accent3="accent3" accent4="accent4" accent5="accent5" accent6="accent6" hlink="hlink" folHlink="folHlink"/>
  <p:hf sldNum="0" hdr="1" ftr="1" dt="1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&lt;#&gt;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10" name="文本框"/>
          <p:cNvSpPr>
            <a:spLocks noGrp="1"/>
          </p:cNvSpPr>
          <p:nvPr>
            <p:ph type="hdr"/>
          </p:nvPr>
        </p:nvSpPr>
        <p:spPr>
          <a:xfrm rot="0">
            <a:off x="0" y="0"/>
            <a:ext cx="2971799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l"/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11" name="文本框"/>
          <p:cNvSpPr>
            <a:spLocks noGrp="1"/>
          </p:cNvSpPr>
          <p:nvPr>
            <p:ph type="dt" idx="1"/>
          </p:nvPr>
        </p:nvSpPr>
        <p:spPr>
          <a:xfrm rot="0">
            <a:off x="3884613" y="0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r"/>
            <a:fld id="{CAD2D6BD-DE1B-4B5F-8B41-2702339687B9}" type="datetime1">
              <a:rPr lang="en-US" altLang="zh-CN" sz="1200">
                <a:latin typeface="Book Antiqua" pitchFamily="0" charset="0"/>
                <a:ea typeface="宋体" pitchFamily="0" charset="0"/>
                <a:cs typeface="Book Antiqua" pitchFamily="0" charset="0"/>
              </a:rPr>
              <a:t>3/22/2023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12" name="对象"/>
          <p:cNvSpPr>
            <a:spLocks noGrp="1" noChangeAspect="1"/>
          </p:cNvSpPr>
          <p:nvPr>
            <p:ph type="sldImg" idx="2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solidFill>
              <a:srgbClr val="000000"/>
            </a:solidFill>
            <a:prstDash val="solid"/>
            <a:round/>
          </a:ln>
        </p:spPr>
      </p:sp>
      <p:sp>
        <p:nvSpPr>
          <p:cNvPr id="13" name="文本框"/>
          <p:cNvSpPr>
            <a:spLocks noGrp="1"/>
          </p:cNvSpPr>
          <p:nvPr>
            <p:ph type="body" idx="3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14" name="文本框"/>
          <p:cNvSpPr>
            <a:spLocks noGrp="1"/>
          </p:cNvSpPr>
          <p:nvPr>
            <p:ph type="ftr" idx="4"/>
          </p:nvPr>
        </p:nvSpPr>
        <p:spPr>
          <a:xfrm rot="0">
            <a:off x="0" y="8685213"/>
            <a:ext cx="2971799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l"/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363092"/>
      </p:ext>
    </p:extLst>
  </p:cSld>
  <p:clrMap bg1="lt1" tx1="dk1" bg2="lt2" tx2="dk2" accent1="accent1" accent2="accent2" accent3="accent3" accent4="accent4" accent5="accent5" accent6="accent6" hlink="hlink" folHlink="folHlink"/>
  <p:hf sldNum="1" hdr="0" ftr="0" dt="0"/>
  <p:notesStyle>
    <a:lvl1pPr marL="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1pPr>
    <a:lvl2pPr marL="4572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2pPr>
    <a:lvl3pPr marL="914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3pPr>
    <a:lvl4pPr marL="13716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4pPr>
    <a:lvl5pPr marL="18288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5pPr>
    <a:lvl6pPr marL="22860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6pPr>
    <a:lvl7pPr marL="27432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7pPr>
    <a:lvl8pPr marL="3200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8pPr>
    <a:lvl9pPr marL="3200400" indent="0" algn="l" defTabSz="914400" eaLnBrk="1" fontAlgn="auto" latinLnBrk="0" hangingPunct="1">
      <a:lnSpc>
        <a:spcPct val="100000"/>
      </a:lnSpc>
      <a:spcBef>
        <a:spcPts val="0"/>
      </a:spcBef>
      <a:spcAft>
        <a:spcPts val="0"/>
      </a:spcAft>
      <a:buNone/>
      <a:defRPr sz="1200" b="0" i="0" u="none" strike="noStrike" kern="1200" cap="none" spc="0" baseline="0">
        <a:solidFill>
          <a:schemeClr val="tx1"/>
        </a:solidFill>
        <a:latin typeface="Book Antiqua" pitchFamily="0" charset="0"/>
        <a:ea typeface="宋体" pitchFamily="0" charset="0"/>
        <a:cs typeface="Book Antiqua" pitchFamily="0" charset="0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  <p:sp>
        <p:nvSpPr>
          <p:cNvPr id="27" name="对象"/>
          <p:cNvSpPr>
            <a:spLocks noGrp="1" noChangeAspect="1"/>
          </p:cNvSpPr>
          <p:nvPr>
            <p:ph type="sldImg"/>
          </p:nvPr>
        </p:nvSpPr>
        <p:spPr>
          <a:xfrm rot="0">
            <a:off x="685800" y="1143000"/>
            <a:ext cx="5486400" cy="3086100"/>
          </a:xfrm>
          <a:prstGeom prst="rect"/>
          <a:noFill/>
          <a:ln w="12700" cmpd="sng" cap="flat">
            <a:noFill/>
            <a:prstDash val="solid"/>
            <a:miter/>
          </a:ln>
        </p:spPr>
      </p:sp>
      <p:sp>
        <p:nvSpPr>
          <p:cNvPr id="28" name="文本框"/>
          <p:cNvSpPr>
            <a:spLocks noGrp="1"/>
          </p:cNvSpPr>
          <p:nvPr>
            <p:ph type="body" idx="1"/>
          </p:nvPr>
        </p:nvSpPr>
        <p:spPr>
          <a:xfrm rot="0">
            <a:off x="685800" y="4400550"/>
            <a:ext cx="5486400" cy="36004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 sz="1200" i="1">
                <a:latin typeface="Arial" pitchFamily="34" charset="0"/>
                <a:cs typeface="Arial" pitchFamily="34" charset="0"/>
              </a:rPr>
              <a:t>To change the  image on this slide, select the picture and delete it. Then click the Pictures icon in the placeholder to insert your own image.</a:t>
            </a:r>
            <a:endParaRPr lang="en-US" altLang="zh-CN" sz="1200" i="1">
              <a:latin typeface="Arial" pitchFamily="34" charset="0"/>
              <a:cs typeface="Arial" pitchFamily="34" charset="0"/>
            </a:endParaRP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86941633"/>
      </p:ext>
    </p:extLst>
  </p:cSld>
  <p:clrMapOvr>
    <a:masterClrMapping/>
  </p:clrMapOvr>
</p:notes>
</file>

<file path=ppt/notesSlides/notesSlide2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2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674481"/>
      </p:ext>
    </p:extLst>
  </p:cSld>
  <p:clrMapOvr>
    <a:masterClrMapping/>
  </p:clrMapOvr>
</p:notes>
</file>

<file path=ppt/notesSlides/notesSlide3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3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401052"/>
      </p:ext>
    </p:extLst>
  </p:cSld>
  <p:clrMapOvr>
    <a:masterClrMapping/>
  </p:clrMapOvr>
</p:notes>
</file>

<file path=ppt/notesSlides/notesSlide4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4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7227992"/>
      </p:ext>
    </p:extLst>
  </p:cSld>
  <p:clrMapOvr>
    <a:masterClrMapping/>
  </p:clrMapOvr>
</p:notes>
</file>

<file path=ppt/notesSlides/notesSlide5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5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095771"/>
      </p:ext>
    </p:extLst>
  </p:cSld>
  <p:clrMapOvr>
    <a:masterClrMapping/>
  </p:clrMapOvr>
</p:notes>
</file>

<file path=ppt/notesSlides/notesSlide6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6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7681887"/>
      </p:ext>
    </p:extLst>
  </p:cSld>
  <p:clrMapOvr>
    <a:masterClrMapping/>
  </p:clrMapOvr>
</p:notes>
</file>

<file path=ppt/notesSlides/notesSlide7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7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7221216"/>
      </p:ext>
    </p:extLst>
  </p:cSld>
  <p:clrMapOvr>
    <a:masterClrMapping/>
  </p:clrMapOvr>
</p:notes>
</file>

<file path=ppt/notesSlides/notesSlide8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8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3538633"/>
      </p:ext>
    </p:extLst>
  </p:cSld>
  <p:clrMapOvr>
    <a:masterClrMapping/>
  </p:clrMapOvr>
</p:notes>
</file>

<file path=ppt/notesSlides/notesSlide9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9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70097"/>
      </p:ext>
    </p:extLst>
  </p:cSld>
  <p:clrMapOvr>
    <a:masterClrMapping/>
  </p:clrMapOvr>
</p:notes>
</file>

<file path=ppt/notesSlides/notesSlide10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10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1715185"/>
      </p:ext>
    </p:extLst>
  </p:cSld>
  <p:clrMapOvr>
    <a:masterClrMapping/>
  </p:clrMapOvr>
</p:notes>
</file>

<file path=ppt/notesSlides/notesSlide11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11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33213"/>
      </p:ext>
    </p:extLst>
  </p:cSld>
  <p:clrMapOvr>
    <a:masterClrMapping/>
  </p:clrMapOvr>
</p:notes>
</file>

<file path=ppt/notesSlides/notesSlide12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12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9306829"/>
      </p:ext>
    </p:extLst>
  </p:cSld>
  <p:clrMapOvr>
    <a:masterClrMapping/>
  </p:clrMapOvr>
</p:notes>
</file>

<file path=ppt/notesSlides/notesSlide13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13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967971"/>
      </p:ext>
    </p:extLst>
  </p:cSld>
  <p:clrMapOvr>
    <a:masterClrMapping/>
  </p:clrMapOvr>
</p:notes>
</file>

<file path=ppt/notesSlides/notesSlide14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14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3188587"/>
      </p:ext>
    </p:extLst>
  </p:cSld>
  <p:clrMapOvr>
    <a:masterClrMapping/>
  </p:clrMapOvr>
</p:notes>
</file>

<file path=ppt/notesSlides/notesSlide15.xml><?xml version="1.0" encoding="utf-8"?>
<p:notes xmlns:p="http://schemas.openxmlformats.org/presentationml/2006/main" xmlns:r="http://schemas.openxmlformats.org/officeDocument/2006/relationships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sldImg"/>
          </p:nvPr>
        </p:nvSpPr>
        <p:spPr/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5" name="文本框"/>
          <p:cNvSpPr>
            <a:spLocks noGrp="1"/>
          </p:cNvSpPr>
          <p:nvPr>
            <p:ph type="sldNum" idx="5"/>
          </p:nvPr>
        </p:nvSpPr>
        <p:spPr>
          <a:xfrm rot="0">
            <a:off x="3884613" y="8685213"/>
            <a:ext cx="2971800" cy="4587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Book Antiqua" pitchFamily="0" charset="0"/>
                <a:ea typeface="宋体" pitchFamily="0" charset="0"/>
                <a:cs typeface="Book Antiqua" pitchFamily="0" charset="0"/>
              </a:rPr>
              <a:t>15</a:t>
            </a:fld>
            <a:endParaRPr lang="zh-CN" altLang="en-US" sz="1200">
              <a:latin typeface="Book Antiqua" pitchFamily="0" charset="0"/>
              <a:ea typeface="宋体" pitchFamily="0" charset="0"/>
              <a:cs typeface="Book Antiqua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529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p="http://schemas.openxmlformats.org/presentationml/2006/main" xmlns:a="http://schemas.openxmlformats.org/drawing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noGrp="1"/>
          </p:cNvSpPr>
          <p:nvPr>
            <p:ph type="subTitle" idx="1"/>
          </p:nvPr>
        </p:nvSpPr>
        <p:spPr>
          <a:xfrm>
            <a:off x="1828800" y="3886199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文本框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文本框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6762146"/>
      </p:ext>
    </p:extLst>
  </p:cSld>
  <p:clrMapOvr>
    <a:masterClrMapping/>
  </p:clrMapOvr>
</p:sldLayout>
</file>

<file path=ppt/slideLayouts/slideLayout2.xml><?xml version="1.0" encoding="utf-8"?>
<p:sldLayout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7237256"/>
      </p:ext>
    </p:extLst>
  </p:cSld>
  <p:clrMapOvr>
    <a:masterClrMapping xmlns:a="http://schemas.openxmlformats.org/drawingml/2006/main"/>
  </p:clrMapOvr>
</p:sldLayout>
</file>

<file path=ppt/slideLayouts/slideLayout3.xml><?xml version="1.0" encoding="utf-8"?>
<p:sldLayout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722313" y="4406900"/>
            <a:ext cx="7772400" cy="1362075"/>
          </a:xfrm>
        </p:spPr>
        <p:txBody>
          <a:bodyPr xmlns:a="http://schemas.openxmlformats.org/drawingml/2006/main" anchor="t"/>
          <a:lstStyle xmlns:a="http://schemas.openxmlformats.org/drawingml/2006/main">
            <a:lvl1pPr algn="l">
              <a:defRPr sz="4000" b="1" cap="all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722313" y="2906713"/>
            <a:ext cx="7772400" cy="1500187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117847"/>
      </p:ext>
    </p:extLst>
  </p:cSld>
  <p:clrMapOvr>
    <a:masterClrMapping xmlns:a="http://schemas.openxmlformats.org/drawingml/2006/main"/>
  </p:clrMapOvr>
</p:sldLayout>
</file>

<file path=ppt/slideLayouts/slideLayout4.xml><?xml version="1.0" encoding="utf-8"?>
<p:sldLayout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sz="half" idx="1"/>
          </p:nvPr>
        </p:nvSpPr>
        <p:spPr>
          <a:xfrm xmlns:a="http://schemas.openxmlformats.org/drawingml/2006/main">
            <a:off x="457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648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3156809"/>
      </p:ext>
    </p:extLst>
  </p:cSld>
  <p:clrMapOvr>
    <a:masterClrMapping xmlns:a="http://schemas.openxmlformats.org/drawingml/2006/main"/>
  </p:clrMapOvr>
</p:sldLayout>
</file>

<file path=ppt/slideLayouts/slideLayout5.xml><?xml version="1.0" encoding="utf-8"?>
<p:sldLayout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>
            <a:lvl1pPr>
              <a:defRPr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457200" y="1535113"/>
            <a:ext cx="4040188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57200" y="2174875"/>
            <a:ext cx="4040188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body" sz="quarter" idx="3"/>
          </p:nvPr>
        </p:nvSpPr>
        <p:spPr>
          <a:xfrm xmlns:a="http://schemas.openxmlformats.org/drawingml/2006/main">
            <a:off x="4645025" y="1535113"/>
            <a:ext cx="4041775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sz="quarter" idx="4"/>
          </p:nvPr>
        </p:nvSpPr>
        <p:spPr>
          <a:xfrm xmlns:a="http://schemas.openxmlformats.org/drawingml/2006/main">
            <a:off x="4645025" y="2174875"/>
            <a:ext cx="4041775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9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655980"/>
      </p:ext>
    </p:extLst>
  </p:cSld>
  <p:clrMapOvr>
    <a:masterClrMapping xmlns:a="http://schemas.openxmlformats.org/drawingml/2006/main"/>
  </p:clrMapOvr>
</p:sldLayout>
</file>

<file path=ppt/slideLayouts/slideLayout6.xml><?xml version="1.0" encoding="utf-8"?>
<p:sldLayout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8792375"/>
      </p:ext>
    </p:extLst>
  </p:cSld>
  <p:clrMapOvr>
    <a:masterClrMapping xmlns:a="http://schemas.openxmlformats.org/drawingml/2006/main"/>
  </p:clrMapOvr>
</p:sldLayout>
</file>

<file path=ppt/slideLayouts/slideLayout7.xml><?xml version="1.0" encoding="utf-8"?>
<p:sldLayout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7226705"/>
      </p:ext>
    </p:extLst>
  </p:cSld>
  <p:clrMapOvr>
    <a:masterClrMapping xmlns:a="http://schemas.openxmlformats.org/drawingml/2006/main"/>
  </p:clrMapOvr>
</p:sldLayout>
</file>

<file path=ppt/slideLayouts/slideLayout8.xml><?xml version="1.0" encoding="utf-8"?>
<p:sldLayout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457200" y="273050"/>
            <a:ext cx="3008313" cy="1162050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>
          <a:xfrm xmlns:a="http://schemas.openxmlformats.org/drawingml/2006/main">
            <a:off x="3575050" y="273050"/>
            <a:ext cx="5111750" cy="585311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457200" y="1435100"/>
            <a:ext cx="3008313" cy="4691063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3283185"/>
      </p:ext>
    </p:extLst>
  </p:cSld>
  <p:clrMapOvr>
    <a:masterClrMapping xmlns:a="http://schemas.openxmlformats.org/drawingml/2006/main"/>
  </p:clrMapOvr>
</p:sldLayout>
</file>

<file path=ppt/slideLayouts/slideLayout9.xml><?xml version="1.0" encoding="utf-8"?>
<p:sldLayout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1792288" y="4800600"/>
            <a:ext cx="5486400" cy="566738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pic" idx="1"/>
          </p:nvPr>
        </p:nvSpPr>
        <p:spPr>
          <a:xfrm xmlns:a="http://schemas.openxmlformats.org/drawingml/2006/main">
            <a:off x="1792288" y="612775"/>
            <a:ext cx="5486400" cy="4114800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1792288" y="5367338"/>
            <a:ext cx="5486400" cy="804862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8086443"/>
      </p:ext>
    </p:extLst>
  </p:cSld>
  <p:clrMapOvr>
    <a:masterClrMapping xmlns:a="http://schemas.openxmlformats.org/drawingml/2006/main"/>
  </p:clrMapOvr>
</p:sldLayout>
</file>

<file path=ppt/slideLayouts/slideLayout10.xml><?xml version="1.0" encoding="utf-8"?>
<p:sldLayout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/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4296228"/>
      </p:ext>
    </p:extLst>
  </p:cSld>
  <p:clrMapOvr>
    <a:masterClrMapping xmlns:a="http://schemas.openxmlformats.org/drawingml/2006/main"/>
  </p:clrMapOvr>
</p:sldLayout>
</file>

<file path=ppt/slideLayouts/slideLayout11.xml><?xml version="1.0" encoding="utf-8"?>
<p:sldLayout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 orient="vert"/>
          </p:nvPr>
        </p:nvSpPr>
        <p:spPr>
          <a:xfrm xmlns:a="http://schemas.openxmlformats.org/drawingml/2006/main">
            <a:off x="6629400" y="274638"/>
            <a:ext cx="20574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>
          <a:xfrm xmlns:a="http://schemas.openxmlformats.org/drawingml/2006/main">
            <a:off x="457200" y="274638"/>
            <a:ext cx="60198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1183952"/>
      </p:ext>
    </p:extLst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0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1295401" y="1873584"/>
            <a:ext cx="5120640" cy="256032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r>
              <a:rPr lang="en-US" altLang="zh-CN" sz="4000">
                <a:solidFill>
                  <a:schemeClr val="tx1"/>
                </a:solidFill>
              </a:rPr>
              <a:t>Click to edit Master title style</a:t>
            </a:r>
            <a:endParaRPr lang="zh-CN" altLang="en-US" sz="4000">
              <a:solidFill>
                <a:schemeClr val="tx1"/>
              </a:solidFill>
            </a:endParaRPr>
          </a:p>
        </p:txBody>
      </p:sp>
      <p:sp>
        <p:nvSpPr>
          <p:cNvPr id="21" name="曲线" descr="An empty placeholder to add an image. Click on the placeholder and select the image that you wish to ad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 rot="0">
            <a:off x="6743703" y="0"/>
            <a:ext cx="5448297" cy="6858000"/>
          </a:xfrm>
          <a:custGeom xmlns:a="http://schemas.openxmlformats.org/drawingml/2006/main"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1342" y="21600"/>
                </a:lnTo>
                <a:lnTo>
                  <a:pt x="4699" y="13660"/>
                </a:lnTo>
                <a:close/>
              </a:path>
            </a:pathLst>
          </a:custGeom>
          <a:noFill xmlns:a="http://schemas.openxmlformats.org/drawingml/2006/main"/>
          <a:ln xmlns:a="http://schemas.openxmlformats.org/drawingml/2006/main" cmpd="sng" cap="flat">
            <a:noFill/>
            <a:prstDash val="solid"/>
            <a:round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pPr marL="0" indent="0" algn="ctr"/>
            <a:r>
              <a:rPr lang="en-US" altLang="zh-CN" sz="2800">
                <a:solidFill>
                  <a:schemeClr val="bg1"/>
                </a:solidFill>
              </a:rPr>
              <a:t>Click icon to add picture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22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 rot="0">
            <a:off x="1295401" y="4572000"/>
            <a:ext cx="5120640" cy="160020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pPr marL="0" indent="0" algn="l">
              <a:buNone/>
            </a:pPr>
            <a:r>
              <a:rPr lang="en-US" altLang="zh-CN" sz="2400"/>
              <a:t>Click to edit Master subtitle style</a:t>
            </a:r>
            <a:endParaRPr lang="zh-CN" altLang="en-US" sz="2400"/>
          </a:p>
        </p:txBody>
      </p:sp>
    </p:spTree>
    <p:extLst>
      <p:ext uri="{BB962C8B-B14F-4D97-AF65-F5344CB8AC3E}">
        <p14:creationId xmlns:p14="http://schemas.microsoft.com/office/powerpoint/2010/main" val="1721867594"/>
      </p:ext>
    </p:extLst>
  </p:cSld>
  <p:clrMapOvr>
    <a:masterClrMapping xmlns:a="http://schemas.openxmlformats.org/drawingml/2006/main"/>
  </p:clrMapOvr>
</p:sldLayout>
</file>

<file path=ppt/slideLayouts/slideLayout13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36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2192000" cy="1371600"/>
          </a:xfrm>
          <a:prstGeom xmlns:a="http://schemas.openxmlformats.org/drawingml/2006/main" prst="rect"/>
          <a:solidFill xmlns:a="http://schemas.openxmlformats.org/drawingml/2006/main">
            <a:schemeClr val="tx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35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371600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2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34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443006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29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838200" y="365124"/>
            <a:ext cx="10515600" cy="132556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0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 rot="0">
            <a:off x="838200" y="1825625"/>
            <a:ext cx="10515600" cy="4351338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text styles</a:t>
            </a:r>
            <a:endParaRPr lang="en-US" altLang="zh-CN"/>
          </a:p>
          <a:p xmlns:a="http://schemas.openxmlformats.org/drawingml/2006/main">
            <a:pPr lvl="1"/>
            <a:r>
              <a:rPr lang="en-US" altLang="zh-CN"/>
              <a:t>Second level</a:t>
            </a:r>
            <a:endParaRPr lang="en-US" altLang="zh-CN"/>
          </a:p>
          <a:p xmlns:a="http://schemas.openxmlformats.org/drawingml/2006/main">
            <a:pPr lvl="2"/>
            <a:r>
              <a:rPr lang="en-US" altLang="zh-CN"/>
              <a:t>Third level</a:t>
            </a:r>
            <a:endParaRPr lang="en-US" altLang="zh-CN"/>
          </a:p>
          <a:p xmlns:a="http://schemas.openxmlformats.org/drawingml/2006/main">
            <a:pPr lvl="3"/>
            <a:r>
              <a:rPr lang="en-US" altLang="zh-CN"/>
              <a:t>Fourth level</a:t>
            </a:r>
            <a:endParaRPr lang="en-US" altLang="zh-CN"/>
          </a:p>
          <a:p xmlns:a="http://schemas.openxmlformats.org/drawingml/2006/main"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8382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2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4038600" y="6356349"/>
            <a:ext cx="41148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33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86106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00083"/>
      </p:ext>
    </p:extLst>
  </p:cSld>
  <p:clrMapOvr>
    <a:masterClrMapping xmlns:a="http://schemas.openxmlformats.org/drawingml/2006/main"/>
  </p:clrMapOvr>
</p:sldLayout>
</file>

<file path=ppt/slideLayouts/slideLayout14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50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2192000" cy="1371600"/>
          </a:xfrm>
          <a:prstGeom xmlns:a="http://schemas.openxmlformats.org/drawingml/2006/main" prst="rect"/>
          <a:solidFill xmlns:a="http://schemas.openxmlformats.org/drawingml/2006/main">
            <a:schemeClr val="tx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49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371600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2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48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443006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4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838200" y="365124"/>
            <a:ext cx="10515600" cy="132556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 rot="0">
            <a:off x="838200" y="1825625"/>
            <a:ext cx="5181599" cy="4351338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text styles</a:t>
            </a:r>
            <a:endParaRPr lang="en-US" altLang="zh-CN"/>
          </a:p>
          <a:p xmlns:a="http://schemas.openxmlformats.org/drawingml/2006/main">
            <a:pPr lvl="1"/>
            <a:r>
              <a:rPr lang="en-US" altLang="zh-CN"/>
              <a:t>Second level</a:t>
            </a:r>
            <a:endParaRPr lang="en-US" altLang="zh-CN"/>
          </a:p>
          <a:p xmlns:a="http://schemas.openxmlformats.org/drawingml/2006/main">
            <a:pPr lvl="2"/>
            <a:r>
              <a:rPr lang="en-US" altLang="zh-CN"/>
              <a:t>Third level</a:t>
            </a:r>
            <a:endParaRPr lang="en-US" altLang="zh-CN"/>
          </a:p>
          <a:p xmlns:a="http://schemas.openxmlformats.org/drawingml/2006/main">
            <a:pPr lvl="3"/>
            <a:r>
              <a:rPr lang="en-US" altLang="zh-CN"/>
              <a:t>Fourth level</a:t>
            </a:r>
            <a:endParaRPr lang="en-US" altLang="zh-CN"/>
          </a:p>
          <a:p xmlns:a="http://schemas.openxmlformats.org/drawingml/2006/main"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4" name="文本框"/>
          <p:cNvSpPr>
            <a:spLocks xmlns:a="http://schemas.openxmlformats.org/drawingml/2006/main" noGrp="1"/>
          </p:cNvSpPr>
          <p:nvPr>
            <p:ph type="body" idx="2"/>
          </p:nvPr>
        </p:nvSpPr>
        <p:spPr>
          <a:xfrm xmlns:a="http://schemas.openxmlformats.org/drawingml/2006/main" rot="0">
            <a:off x="6172200" y="1825625"/>
            <a:ext cx="5181599" cy="4351338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text styles</a:t>
            </a:r>
            <a:endParaRPr lang="en-US" altLang="zh-CN"/>
          </a:p>
          <a:p xmlns:a="http://schemas.openxmlformats.org/drawingml/2006/main">
            <a:pPr lvl="1"/>
            <a:r>
              <a:rPr lang="en-US" altLang="zh-CN"/>
              <a:t>Second level</a:t>
            </a:r>
            <a:endParaRPr lang="en-US" altLang="zh-CN"/>
          </a:p>
          <a:p xmlns:a="http://schemas.openxmlformats.org/drawingml/2006/main">
            <a:pPr lvl="2"/>
            <a:r>
              <a:rPr lang="en-US" altLang="zh-CN"/>
              <a:t>Third level</a:t>
            </a:r>
            <a:endParaRPr lang="en-US" altLang="zh-CN"/>
          </a:p>
          <a:p xmlns:a="http://schemas.openxmlformats.org/drawingml/2006/main">
            <a:pPr lvl="3"/>
            <a:r>
              <a:rPr lang="en-US" altLang="zh-CN"/>
              <a:t>Fourth level</a:t>
            </a:r>
            <a:endParaRPr lang="en-US" altLang="zh-CN"/>
          </a:p>
          <a:p xmlns:a="http://schemas.openxmlformats.org/drawingml/2006/main"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5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8382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6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4038600" y="6356349"/>
            <a:ext cx="41148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47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86106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9631708"/>
      </p:ext>
    </p:extLst>
  </p:cSld>
  <p:clrMapOvr>
    <a:masterClrMapping xmlns:a="http://schemas.openxmlformats.org/drawingml/2006/main"/>
  </p:clrMapOvr>
</p:sldLayout>
</file>

<file path=ppt/slideLayouts/slideLayout15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77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2192000" cy="1371600"/>
          </a:xfrm>
          <a:prstGeom xmlns:a="http://schemas.openxmlformats.org/drawingml/2006/main" prst="rect"/>
          <a:solidFill xmlns:a="http://schemas.openxmlformats.org/drawingml/2006/main">
            <a:schemeClr val="tx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76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371600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2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75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443006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69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839788" y="457200"/>
            <a:ext cx="3932237" cy="160020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 sz="3200"/>
              <a:t>Click to edit Master title style</a:t>
            </a:r>
            <a:endParaRPr lang="zh-CN" altLang="en-US" sz="3200"/>
          </a:p>
        </p:txBody>
      </p:sp>
      <p:sp>
        <p:nvSpPr>
          <p:cNvPr id="70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 rot="0">
            <a:off x="5183188" y="987425"/>
            <a:ext cx="6172200" cy="48736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 sz="3200"/>
              <a:t>Click to edit Master text styles</a:t>
            </a:r>
            <a:endParaRPr lang="en-US" altLang="zh-CN" sz="3200"/>
          </a:p>
          <a:p xmlns:a="http://schemas.openxmlformats.org/drawingml/2006/main">
            <a:pPr lvl="1"/>
            <a:r>
              <a:rPr lang="en-US" altLang="zh-CN" sz="2800"/>
              <a:t>Second level</a:t>
            </a:r>
            <a:endParaRPr lang="en-US" altLang="zh-CN" sz="2800"/>
          </a:p>
          <a:p xmlns:a="http://schemas.openxmlformats.org/drawingml/2006/main">
            <a:pPr lvl="2"/>
            <a:r>
              <a:rPr lang="en-US" altLang="zh-CN" sz="2400"/>
              <a:t>Third level</a:t>
            </a:r>
            <a:endParaRPr lang="en-US" altLang="zh-CN" sz="2400"/>
          </a:p>
          <a:p xmlns:a="http://schemas.openxmlformats.org/drawingml/2006/main">
            <a:pPr lvl="3"/>
            <a:r>
              <a:rPr lang="en-US" altLang="zh-CN" sz="2000"/>
              <a:t>Fourth level</a:t>
            </a:r>
            <a:endParaRPr lang="en-US" altLang="zh-CN" sz="2000"/>
          </a:p>
          <a:p xmlns:a="http://schemas.openxmlformats.org/drawingml/2006/main">
            <a:pPr lvl="4"/>
            <a:r>
              <a:rPr lang="en-US" altLang="zh-CN" sz="2000"/>
              <a:t>Fifth level</a:t>
            </a:r>
            <a:endParaRPr lang="zh-CN" altLang="en-US" sz="2000"/>
          </a:p>
        </p:txBody>
      </p:sp>
      <p:sp>
        <p:nvSpPr>
          <p:cNvPr id="71" name="文本框"/>
          <p:cNvSpPr>
            <a:spLocks xmlns:a="http://schemas.openxmlformats.org/drawingml/2006/main" noGrp="1"/>
          </p:cNvSpPr>
          <p:nvPr>
            <p:ph type="body" idx="2"/>
          </p:nvPr>
        </p:nvSpPr>
        <p:spPr>
          <a:xfrm xmlns:a="http://schemas.openxmlformats.org/drawingml/2006/main" rot="0">
            <a:off x="839788" y="2057400"/>
            <a:ext cx="3932237" cy="381158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pPr marL="0" indent="0">
              <a:buNone/>
            </a:pPr>
            <a:r>
              <a:rPr lang="en-US" altLang="zh-CN" sz="1600"/>
              <a:t>Click to edit Master text styles</a:t>
            </a:r>
            <a:endParaRPr lang="zh-CN" altLang="en-US" sz="1600"/>
          </a:p>
        </p:txBody>
      </p:sp>
      <p:sp>
        <p:nvSpPr>
          <p:cNvPr id="72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8382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3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4038600" y="6356349"/>
            <a:ext cx="41148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4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86106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041204"/>
      </p:ext>
    </p:extLst>
  </p:cSld>
  <p:clrMapOvr>
    <a:masterClrMapping xmlns:a="http://schemas.openxmlformats.org/drawingml/2006/main"/>
  </p:clrMapOvr>
</p:sldLayout>
</file>

<file path=ppt/slideLayouts/slideLayout16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97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2192000" cy="1371600"/>
          </a:xfrm>
          <a:prstGeom xmlns:a="http://schemas.openxmlformats.org/drawingml/2006/main" prst="rect"/>
          <a:solidFill xmlns:a="http://schemas.openxmlformats.org/drawingml/2006/main">
            <a:schemeClr val="tx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96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371600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2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95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443006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87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839788" y="365124"/>
            <a:ext cx="10515600" cy="132556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8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 rot="0">
            <a:off x="839788" y="1681163"/>
            <a:ext cx="5157787" cy="82391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pPr marL="0" indent="0">
              <a:buNone/>
            </a:pPr>
            <a:r>
              <a:rPr lang="en-US" altLang="zh-CN" sz="2400" b="1"/>
              <a:t>Click to edit Master text styles</a:t>
            </a:r>
            <a:endParaRPr lang="zh-CN" altLang="en-US" sz="2400" b="1"/>
          </a:p>
        </p:txBody>
      </p:sp>
      <p:sp>
        <p:nvSpPr>
          <p:cNvPr id="89" name="文本框"/>
          <p:cNvSpPr>
            <a:spLocks xmlns:a="http://schemas.openxmlformats.org/drawingml/2006/main" noGrp="1"/>
          </p:cNvSpPr>
          <p:nvPr>
            <p:ph type="body" idx="2"/>
          </p:nvPr>
        </p:nvSpPr>
        <p:spPr>
          <a:xfrm xmlns:a="http://schemas.openxmlformats.org/drawingml/2006/main" rot="0">
            <a:off x="839788" y="2505075"/>
            <a:ext cx="5157787" cy="368458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text styles</a:t>
            </a:r>
            <a:endParaRPr lang="en-US" altLang="zh-CN"/>
          </a:p>
          <a:p xmlns:a="http://schemas.openxmlformats.org/drawingml/2006/main">
            <a:pPr lvl="1"/>
            <a:r>
              <a:rPr lang="en-US" altLang="zh-CN"/>
              <a:t>Second level</a:t>
            </a:r>
            <a:endParaRPr lang="en-US" altLang="zh-CN"/>
          </a:p>
          <a:p xmlns:a="http://schemas.openxmlformats.org/drawingml/2006/main">
            <a:pPr lvl="2"/>
            <a:r>
              <a:rPr lang="en-US" altLang="zh-CN"/>
              <a:t>Third level</a:t>
            </a:r>
            <a:endParaRPr lang="en-US" altLang="zh-CN"/>
          </a:p>
          <a:p xmlns:a="http://schemas.openxmlformats.org/drawingml/2006/main">
            <a:pPr lvl="3"/>
            <a:r>
              <a:rPr lang="en-US" altLang="zh-CN"/>
              <a:t>Fourth level</a:t>
            </a:r>
            <a:endParaRPr lang="en-US" altLang="zh-CN"/>
          </a:p>
          <a:p xmlns:a="http://schemas.openxmlformats.org/drawingml/2006/main"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90" name="文本框"/>
          <p:cNvSpPr>
            <a:spLocks xmlns:a="http://schemas.openxmlformats.org/drawingml/2006/main" noGrp="1"/>
          </p:cNvSpPr>
          <p:nvPr>
            <p:ph type="body" idx="3"/>
          </p:nvPr>
        </p:nvSpPr>
        <p:spPr>
          <a:xfrm xmlns:a="http://schemas.openxmlformats.org/drawingml/2006/main" rot="0">
            <a:off x="6172200" y="1681163"/>
            <a:ext cx="5183187" cy="823912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pPr marL="0" indent="0">
              <a:buNone/>
            </a:pPr>
            <a:r>
              <a:rPr lang="en-US" altLang="zh-CN" sz="2400" b="1"/>
              <a:t>Click to edit Master text styles</a:t>
            </a:r>
            <a:endParaRPr lang="zh-CN" altLang="en-US" sz="2400" b="1"/>
          </a:p>
        </p:txBody>
      </p:sp>
      <p:sp>
        <p:nvSpPr>
          <p:cNvPr id="91" name="文本框"/>
          <p:cNvSpPr>
            <a:spLocks xmlns:a="http://schemas.openxmlformats.org/drawingml/2006/main" noGrp="1"/>
          </p:cNvSpPr>
          <p:nvPr>
            <p:ph type="body" idx="4"/>
          </p:nvPr>
        </p:nvSpPr>
        <p:spPr>
          <a:xfrm xmlns:a="http://schemas.openxmlformats.org/drawingml/2006/main" rot="0">
            <a:off x="6172200" y="2505075"/>
            <a:ext cx="5183187" cy="368458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text styles</a:t>
            </a:r>
            <a:endParaRPr lang="en-US" altLang="zh-CN"/>
          </a:p>
          <a:p xmlns:a="http://schemas.openxmlformats.org/drawingml/2006/main">
            <a:pPr lvl="1"/>
            <a:r>
              <a:rPr lang="en-US" altLang="zh-CN"/>
              <a:t>Second level</a:t>
            </a:r>
            <a:endParaRPr lang="en-US" altLang="zh-CN"/>
          </a:p>
          <a:p xmlns:a="http://schemas.openxmlformats.org/drawingml/2006/main">
            <a:pPr lvl="2"/>
            <a:r>
              <a:rPr lang="en-US" altLang="zh-CN"/>
              <a:t>Third level</a:t>
            </a:r>
            <a:endParaRPr lang="en-US" altLang="zh-CN"/>
          </a:p>
          <a:p xmlns:a="http://schemas.openxmlformats.org/drawingml/2006/main">
            <a:pPr lvl="3"/>
            <a:r>
              <a:rPr lang="en-US" altLang="zh-CN"/>
              <a:t>Fourth level</a:t>
            </a:r>
            <a:endParaRPr lang="en-US" altLang="zh-CN"/>
          </a:p>
          <a:p xmlns:a="http://schemas.openxmlformats.org/drawingml/2006/main"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92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8382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3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4038600" y="6356349"/>
            <a:ext cx="41148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94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86106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31591"/>
      </p:ext>
    </p:extLst>
  </p:cSld>
  <p:clrMapOvr>
    <a:masterClrMapping xmlns:a="http://schemas.openxmlformats.org/drawingml/2006/main"/>
  </p:clrMapOvr>
</p:sldLayout>
</file>

<file path=ppt/slideLayouts/slideLayout17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112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2192000" cy="1371600"/>
          </a:xfrm>
          <a:prstGeom xmlns:a="http://schemas.openxmlformats.org/drawingml/2006/main" prst="rect"/>
          <a:solidFill xmlns:a="http://schemas.openxmlformats.org/drawingml/2006/main">
            <a:schemeClr val="tx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111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371600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2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110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443006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104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839788" y="457200"/>
            <a:ext cx="3932237" cy="160020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 sz="3200"/>
              <a:t>Click to edit Master title style</a:t>
            </a:r>
            <a:endParaRPr lang="zh-CN" altLang="en-US" sz="3200"/>
          </a:p>
        </p:txBody>
      </p:sp>
      <p:pic>
        <p:nvPicPr>
          <p:cNvPr id="105" name="图片"/>
          <p:cNvPicPr>
            <a:picLocks xmlns:a="http://schemas.openxmlformats.org/drawingml/2006/main" noGrp="1"/>
          </p:cNvPicPr>
          <p:nvPr>
            <p:ph idx="1"/>
          </p:nvPr>
        </p:nvPicPr>
        <p:blipFill>
          <a:blip xmlns:a="http://schemas.openxmlformats.org/drawingml/2006/main"/>
        </p:blipFill>
        <p:spPr>
          <a:xfrm xmlns:a="http://schemas.openxmlformats.org/drawingml/2006/main" rot="0">
            <a:off x="5183188" y="987425"/>
            <a:ext cx="6172200" cy="48736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106" name="文本框"/>
          <p:cNvSpPr>
            <a:spLocks xmlns:a="http://schemas.openxmlformats.org/drawingml/2006/main" noGrp="1"/>
          </p:cNvSpPr>
          <p:nvPr>
            <p:ph type="body" idx="2"/>
          </p:nvPr>
        </p:nvSpPr>
        <p:spPr>
          <a:xfrm xmlns:a="http://schemas.openxmlformats.org/drawingml/2006/main" rot="0">
            <a:off x="839788" y="2057400"/>
            <a:ext cx="3932237" cy="381158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pPr marL="0" indent="0">
              <a:buNone/>
            </a:pPr>
            <a:r>
              <a:rPr lang="en-US" altLang="zh-CN" sz="1600"/>
              <a:t>Click to edit Master text styles</a:t>
            </a:r>
            <a:endParaRPr lang="zh-CN" altLang="en-US" sz="1600"/>
          </a:p>
        </p:txBody>
      </p:sp>
      <p:sp>
        <p:nvSpPr>
          <p:cNvPr id="107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8382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8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4038600" y="6356349"/>
            <a:ext cx="41148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09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86106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004119"/>
      </p:ext>
    </p:extLst>
  </p:cSld>
  <p:clrMapOvr>
    <a:masterClrMapping xmlns:a="http://schemas.openxmlformats.org/drawingml/2006/main"/>
  </p:clrMapOvr>
</p:sldLayout>
</file>

<file path=ppt/slideLayouts/slideLayout18.xml><?xml version="1.0" encoding="utf-8"?>
<p:sldLayout xmlns:p="http://schemas.openxmlformats.org/presentationml/2006/main" showMasterSp="0" preserve="1">
  <p:cSld name="自定义版式">
    <p:bg>
      <p:bgPr>
        <a:solidFill xmlns:a="http://schemas.openxmlformats.org/drawingml/2006/main">
          <a:schemeClr val="bg1"/>
        </a:solid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138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0"/>
            <a:ext cx="12192000" cy="1371600"/>
          </a:xfrm>
          <a:prstGeom xmlns:a="http://schemas.openxmlformats.org/drawingml/2006/main" prst="rect"/>
          <a:solidFill xmlns:a="http://schemas.openxmlformats.org/drawingml/2006/main">
            <a:schemeClr val="tx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137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371600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2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136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0" y="1443006"/>
            <a:ext cx="12192000" cy="82182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12700" cmpd="sng" cap="flat">
            <a:noFill/>
            <a:prstDash val="solid"/>
            <a:round/>
          </a:ln>
        </p:spPr>
      </p:sp>
      <p:sp>
        <p:nvSpPr>
          <p:cNvPr id="133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0">
            <a:off x="8382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4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0">
            <a:off x="4038600" y="6356349"/>
            <a:ext cx="41148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135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8610600" y="6356349"/>
            <a:ext cx="2743200" cy="36512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ctr" anchorCtr="0">
            <a:prstTxWarp prst="textNoShape"/>
          </a:bodyPr>
          <a:lstStyle xmlns:a="http://schemas.openxmlformats.org/drawingml/2006/main"/>
          <a:p xmlns:a="http://schemas.openxmlformats.org/drawingml/2006/main"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656774"/>
      </p:ext>
    </p:extLst>
  </p:cSld>
  <p:clrMapOvr>
    <a:masterClrMapping xmlns:a="http://schemas.openxmlformats.org/drawingml/2006/main"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theme" Target="../theme/theme1.xml"/></Relationships>
</file>

<file path=ppt/slideMasters/slideMaster1.xml><?xml version="1.0" encoding="utf-8"?>
<p:sldMaster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框"/>
          <p:cNvSpPr>
            <a:spLocks noGrp="1"/>
          </p:cNvSpPr>
          <p:nvPr>
            <p:ph type="body" idx="1"/>
          </p:nvPr>
        </p:nvSpPr>
        <p:spPr>
          <a:xfrm rot="0">
            <a:off x="838200" y="1825625"/>
            <a:ext cx="10515600" cy="435133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文本框"/>
          <p:cNvSpPr>
            <a:spLocks noGrp="1"/>
          </p:cNvSpPr>
          <p:nvPr>
            <p:ph type="dt" idx="2"/>
          </p:nvPr>
        </p:nvSpPr>
        <p:spPr>
          <a:xfrm rot="0">
            <a:off x="838200" y="6356349"/>
            <a:ext cx="2743200" cy="36512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algn="l"/>
            <a:fld id="{CAD2D6BD-DE1B-4B5F-8B41-2702339687B9}" type="datetime1"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3/22/2023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5" name="文本框"/>
          <p:cNvSpPr>
            <a:spLocks noGrp="1"/>
          </p:cNvSpPr>
          <p:nvPr>
            <p:ph type="ftr" idx="3"/>
          </p:nvPr>
        </p:nvSpPr>
        <p:spPr>
          <a:xfrm rot="0">
            <a:off x="4038600" y="6356349"/>
            <a:ext cx="4114800" cy="36512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algn="ctr"/>
            <a:r>
              <a:rPr lang="en-US" altLang="zh-CN" sz="120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Add a footer</a:t>
            </a:r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6" name="文本框"/>
          <p:cNvSpPr>
            <a:spLocks noGrp="1"/>
          </p:cNvSpPr>
          <p:nvPr>
            <p:ph type="sldNum" idx="4"/>
          </p:nvPr>
        </p:nvSpPr>
        <p:spPr>
          <a:xfrm rot="0">
            <a:off x="8610600" y="6356349"/>
            <a:ext cx="2743200" cy="36512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algn="r"/>
            <a:fld id="{CAD2D6BD-DE1B-4B5F-8B41-2702339687B9}" type="slidenum">
              <a:rPr lang="en-US" altLang="zh-CN" sz="1200" b="0" i="0" u="none" strike="noStrike" kern="1200" cap="none" spc="0" baseline="0">
                <a:solidFill>
                  <a:srgbClr val="898989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&lt;#&gt;</a:t>
            </a:fld>
            <a:endParaRPr lang="zh-CN" altLang="en-US" sz="1200">
              <a:solidFill>
                <a:srgbClr val="898989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sp>
        <p:nvSpPr>
          <p:cNvPr id="7" name="矩形"/>
          <p:cNvSpPr>
            <a:spLocks/>
          </p:cNvSpPr>
          <p:nvPr/>
        </p:nvSpPr>
        <p:spPr>
          <a:xfrm rot="0">
            <a:off x="0" y="0"/>
            <a:ext cx="12192000" cy="1371600"/>
          </a:xfrm>
          <a:prstGeom prst="rect"/>
          <a:solidFill>
            <a:schemeClr val="tx1"/>
          </a:solidFill>
          <a:ln w="12700" cmpd="sng" cap="flat">
            <a:noFill/>
            <a:prstDash val="solid"/>
            <a:round/>
          </a:ln>
        </p:spPr>
      </p:sp>
      <p:sp>
        <p:nvSpPr>
          <p:cNvPr id="8" name="矩形"/>
          <p:cNvSpPr>
            <a:spLocks/>
          </p:cNvSpPr>
          <p:nvPr/>
        </p:nvSpPr>
        <p:spPr>
          <a:xfrm rot="0">
            <a:off x="0" y="1371600"/>
            <a:ext cx="12192000" cy="82182"/>
          </a:xfrm>
          <a:prstGeom prst="rect"/>
          <a:solidFill>
            <a:schemeClr val="accent2"/>
          </a:solidFill>
          <a:ln w="12700" cmpd="sng" cap="flat">
            <a:noFill/>
            <a:prstDash val="solid"/>
            <a:round/>
          </a:ln>
        </p:spPr>
      </p:sp>
      <p:sp>
        <p:nvSpPr>
          <p:cNvPr id="9" name="矩形"/>
          <p:cNvSpPr>
            <a:spLocks/>
          </p:cNvSpPr>
          <p:nvPr/>
        </p:nvSpPr>
        <p:spPr>
          <a:xfrm rot="0">
            <a:off x="0" y="1443006"/>
            <a:ext cx="12192000" cy="82182"/>
          </a:xfrm>
          <a:prstGeom prst="rect"/>
          <a:solidFill>
            <a:schemeClr val="accent1"/>
          </a:solidFill>
          <a:ln w="12700" cmpd="sng" cap="flat">
            <a:noFill/>
            <a:prstDash val="solid"/>
            <a:round/>
          </a:ln>
        </p:spPr>
      </p:sp>
    </p:spTree>
    <p:extLst>
      <p:ext uri="{BB962C8B-B14F-4D97-AF65-F5344CB8AC3E}">
        <p14:creationId xmlns:p14="http://schemas.microsoft.com/office/powerpoint/2010/main" val="1221211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spd="med">
    <p:fade/>
  </p:transition>
  <p:hf sldNum="0" hdr="0" ftr="0" dt="0"/>
  <p:txStyles>
    <p:titleStyle>
      <a:lvl1pPr algn="l" defTabSz="914400" eaLnBrk="1" fontAlgn="auto" latinLnBrk="0" hangingPunct="1">
        <a:lnSpc>
          <a:spcPct val="90000"/>
        </a:lnSpc>
        <a:spcBef>
          <a:spcPts val="0"/>
        </a:spcBef>
        <a:buNone/>
        <a:defRPr sz="4400" kern="1200">
          <a:solidFill>
            <a:schemeClr val="tx1"/>
          </a:solidFill>
          <a:latin typeface="Calibri Light" pitchFamily="0" charset="0"/>
          <a:ea typeface="等线 Light" pitchFamily="0" charset="0"/>
          <a:cs typeface="Calibri Light" pitchFamily="0" charset="0"/>
        </a:defRPr>
      </a:lvl1pPr>
    </p:titleStyle>
    <p:bodyStyle>
      <a:lvl1pPr marL="228600" indent="-228600" algn="l" defTabSz="914400" eaLnBrk="1" fontAlgn="auto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1pPr>
      <a:lvl2pPr marL="6858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2pPr>
      <a:lvl3pPr marL="11430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3pPr>
      <a:lvl4pPr marL="16002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4pPr>
      <a:lvl5pPr marL="20574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5pPr>
      <a:lvl6pPr marL="25146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6pPr>
      <a:lvl7pPr marL="29718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7pPr>
      <a:lvl8pPr marL="34290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8pPr>
      <a:lvl9pPr marL="3429000" indent="-228600" algn="l" defTabSz="914400" eaLnBrk="1" fontAlgn="auto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Calibri" pitchFamily="0" charset="0"/>
          <a:ea typeface="等线" pitchFamily="0" charset="0"/>
          <a:cs typeface="Calibri" pitchFamily="0" charset="0"/>
        </a:defRPr>
      </a:lvl9pPr>
    </p:body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hyperlink" Target="http://www.techzim.co.zw/2017/09/samsung-dethroned-intel-as-biggest-chip-maker/" TargetMode="External"/><Relationship Id="rId2" Type="http://schemas.openxmlformats.org/officeDocument/2006/relationships/hyperlink" Target="https://creativecommons.org/licenses/by-nc-nd/3.0/" TargetMode="External"/><Relationship Id="rId3" Type="http://schemas.openxmlformats.org/officeDocument/2006/relationships/image" Target="../media/1.png"/><Relationship Id="rId4" Type="http://schemas.openxmlformats.org/officeDocument/2006/relationships/slideLayout" Target="../slideLayouts/slideLayout12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2.png"/><Relationship Id="rId2" Type="http://schemas.openxmlformats.org/officeDocument/2006/relationships/slideLayout" Target="../slideLayouts/slideLayout13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3.jpeg"/><Relationship Id="rId2" Type="http://schemas.openxmlformats.org/officeDocument/2006/relationships/slideLayout" Target="../slideLayouts/slideLayout14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4.jpeg"/><Relationship Id="rId2" Type="http://schemas.openxmlformats.org/officeDocument/2006/relationships/slideLayout" Target="../slideLayouts/slideLayout15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5.png"/><Relationship Id="rId2" Type="http://schemas.openxmlformats.org/officeDocument/2006/relationships/slideLayout" Target="../slideLayouts/slideLayout16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6.jpeg"/><Relationship Id="rId2" Type="http://schemas.openxmlformats.org/officeDocument/2006/relationships/slideLayout" Target="../slideLayouts/slideLayout17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7.jpeg"/><Relationship Id="rId2" Type="http://schemas.openxmlformats.org/officeDocument/2006/relationships/slideLayout" Target="../slideLayouts/slideLayout18.xml"/><Relationship Id="rId3" Type="http://schemas.openxmlformats.org/officeDocument/2006/relationships/notesSlide" Target="../notesSlides/notesSlide15.xml"/></Relationships>
</file>

<file path=ppt/slides/slide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文本框"/>
          <p:cNvSpPr>
            <a:spLocks noGrp="1"/>
          </p:cNvSpPr>
          <p:nvPr>
            <p:ph type="ctrTitle"/>
          </p:nvPr>
        </p:nvSpPr>
        <p:spPr>
          <a:xfrm rot="0">
            <a:off x="355107" y="1511818"/>
            <a:ext cx="6968971" cy="19171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0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Lucida Sans"/>
              </a:rPr>
              <a:t>LCMB7001 Marketing Management</a:t>
            </a:r>
            <a:br>
              <a:rPr lang="zh-CN" altLang="en-US" sz="40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Lucida Sans"/>
              </a:rPr>
            </a:br>
            <a:r>
              <a:rPr lang="en-US" altLang="zh-CN" sz="40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Times New Roman" pitchFamily="18" charset="0"/>
                <a:cs typeface="Lucida Sans"/>
              </a:rPr>
              <a:t> Assessment 2</a:t>
            </a:r>
            <a:endParaRPr lang="zh-CN" altLang="en-US" sz="6600" b="0" i="0" u="none" strike="noStrike" kern="1200" cap="none" spc="0" baseline="0">
              <a:solidFill>
                <a:schemeClr val="tx1"/>
              </a:solidFill>
              <a:latin typeface="Calibri Light" pitchFamily="0" charset="0"/>
              <a:ea typeface="等线 Light" pitchFamily="0" charset="0"/>
              <a:cs typeface="Lucida Sans"/>
            </a:endParaRPr>
          </a:p>
        </p:txBody>
      </p:sp>
      <p:sp>
        <p:nvSpPr>
          <p:cNvPr id="24" name="文本框"/>
          <p:cNvSpPr>
            <a:spLocks noGrp="1"/>
          </p:cNvSpPr>
          <p:nvPr>
            <p:ph type="subTitle" idx="1"/>
          </p:nvPr>
        </p:nvSpPr>
        <p:spPr>
          <a:xfrm rot="0">
            <a:off x="807868" y="4572000"/>
            <a:ext cx="6596109" cy="16002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8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Student Name:</a:t>
            </a:r>
            <a:r>
              <a:rPr lang="en-US" altLang="zh-CN" sz="28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 Mandeep Kaur saggu</a:t>
            </a:r>
            <a:endParaRPr lang="en-US" altLang="zh-CN" sz="28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8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Student Id: </a:t>
            </a:r>
            <a:r>
              <a:rPr lang="en-US" altLang="zh-CN" sz="28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2218282</a:t>
            </a:r>
            <a:endParaRPr lang="en-US" altLang="zh-CN" sz="28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8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Lecturer- Efua Adams </a:t>
            </a:r>
            <a:endParaRPr lang="zh-CN" altLang="en-US" sz="28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25" name="矩形"/>
          <p:cNvSpPr>
            <a:spLocks/>
          </p:cNvSpPr>
          <p:nvPr/>
        </p:nvSpPr>
        <p:spPr>
          <a:xfrm rot="0">
            <a:off x="6743703" y="6858000"/>
            <a:ext cx="5448297" cy="21526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  <a:hlinkClick r:id="rId1"/>
              </a:rPr>
              <a:t>This Photo</a:t>
            </a:r>
            <a:r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</a:rPr>
              <a:t> by Unknown Author is licensed under </a:t>
            </a:r>
            <a:r>
              <a:rPr lang="en-US" altLang="zh-CN" sz="9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Calibri" pitchFamily="0" charset="0"/>
                <a:hlinkClick r:id="rId2"/>
              </a:rPr>
              <a:t>CC BY-NC-ND</a:t>
            </a:r>
            <a:endParaRPr lang="zh-CN" altLang="en-US" sz="9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Calibri" pitchFamily="0" charset="0"/>
            </a:endParaRPr>
          </a:p>
        </p:txBody>
      </p:sp>
      <p:pic>
        <p:nvPicPr>
          <p:cNvPr id="26" name="图片"/>
          <p:cNvPicPr>
            <a:picLocks noChangeAspect="1"/>
          </p:cNvPicPr>
          <p:nvPr/>
        </p:nvPicPr>
        <p:blipFill>
          <a:blip r:embed="rId3" cstate="print"/>
          <a:srcRect b="2485" l="1020"/>
          <a:stretch>
            <a:fillRect/>
          </a:stretch>
        </p:blipFill>
        <p:spPr>
          <a:xfrm rot="0">
            <a:off x="6743703" y="0"/>
            <a:ext cx="5448297" cy="6857999"/>
          </a:xfrm>
          <a:prstGeom prst="rect"/>
          <a:noFill/>
          <a:ln w="12700" cmpd="sng" cap="flat">
            <a:noFill/>
            <a:prstDash val="solid"/>
            <a:round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562079381"/>
      </p:ext>
    </p:extLst>
  </p:cSld>
  <p:clrMapOvr>
    <a:masterClrMapping/>
  </p:clrMapOvr>
  <p:transition spd="med">
    <p:fade/>
  </p:transition>
</p:sld>
</file>

<file path=ppt/slides/slide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文本框"/>
          <p:cNvSpPr>
            <a:spLocks noGrp="1"/>
          </p:cNvSpPr>
          <p:nvPr>
            <p:ph type="title"/>
          </p:nvPr>
        </p:nvSpPr>
        <p:spPr>
          <a:xfrm rot="0">
            <a:off x="1393057" y="209775"/>
            <a:ext cx="9601196" cy="130386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effectLst>
                  <a:glow rad="38100">
                    <a:srgbClr val="FEFEFE">
                      <a:alpha val="40000"/>
                    </a:srgbClr>
                  </a:glow>
                </a:effectLst>
                <a:latin typeface="Arial" pitchFamily="34" charset="0"/>
                <a:ea typeface="等线 Light" pitchFamily="0" charset="0"/>
                <a:cs typeface="Arial" pitchFamily="34" charset="0"/>
              </a:rPr>
              <a:t>Introduction to the Organization</a:t>
            </a:r>
            <a:endParaRPr lang="zh-CN" altLang="en-US" sz="4400" b="1" i="0" u="none" strike="noStrike" kern="1200" cap="none" spc="0" baseline="0">
              <a:solidFill>
                <a:schemeClr val="bg1"/>
              </a:solidFill>
              <a:effectLst>
                <a:glow rad="38100">
                  <a:srgbClr val="FEFEFE">
                    <a:alpha val="40000"/>
                  </a:srgbClr>
                </a:glow>
              </a:effectLst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38" name="文本框"/>
          <p:cNvSpPr>
            <a:spLocks noGrp="1"/>
          </p:cNvSpPr>
          <p:nvPr>
            <p:ph type="body" idx="1"/>
          </p:nvPr>
        </p:nvSpPr>
        <p:spPr>
          <a:xfrm rot="0">
            <a:off x="887766" y="1882066"/>
            <a:ext cx="10306975" cy="467853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effectLst>
                  <a:glow rad="38100">
                    <a:srgbClr val="FFFFFF">
                      <a:alpha val="20000"/>
                    </a:srgbClr>
                  </a:glow>
                </a:effectLst>
                <a:latin typeface="Arial" pitchFamily="34" charset="0"/>
                <a:ea typeface="等线" pitchFamily="0" charset="0"/>
                <a:cs typeface="Arial" pitchFamily="34" charset="0"/>
              </a:rPr>
              <a:t>South Korean company Samsung manufactures electronic devices in large quantities around the world. 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effectLst>
                <a:glow rad="38100">
                  <a:srgbClr val="FFFFFF">
                    <a:alpha val="20000"/>
                  </a:srgbClr>
                </a:glow>
              </a:effectLst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effectLst>
                  <a:glow rad="38100">
                    <a:srgbClr val="FFFFFF">
                      <a:alpha val="20000"/>
                    </a:srgbClr>
                  </a:glow>
                </a:effectLst>
                <a:latin typeface="Arial" pitchFamily="34" charset="0"/>
                <a:ea typeface="等线" pitchFamily="0" charset="0"/>
                <a:cs typeface="Arial" pitchFamily="34" charset="0"/>
              </a:rPr>
              <a:t>As part of its product line, Samsung produces appliances, computers, electronic components, integrated systems, and semiconductors.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effectLst>
                <a:glow rad="38100">
                  <a:srgbClr val="FFFFFF">
                    <a:alpha val="20000"/>
                  </a:srgbClr>
                </a:glow>
              </a:effectLst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effectLst>
                  <a:glow rad="38100">
                    <a:srgbClr val="FFFFFF">
                      <a:alpha val="20000"/>
                    </a:srgbClr>
                  </a:glow>
                </a:effectLst>
                <a:latin typeface="Arial" pitchFamily="34" charset="0"/>
                <a:ea typeface="等线" pitchFamily="0" charset="0"/>
                <a:cs typeface="Arial" pitchFamily="34" charset="0"/>
              </a:rPr>
              <a:t>Samsung's marketing strategy develops new innovative products that are backed up by strong branding and promotional campaigns to attract customers.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effectLst>
                <a:glow rad="38100">
                  <a:srgbClr val="FFFFFF">
                    <a:alpha val="20000"/>
                  </a:srgbClr>
                </a:glow>
              </a:effectLst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zh-CN" altLang="en-US" sz="2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  <p:pic>
        <p:nvPicPr>
          <p:cNvPr id="39" name="图片" descr="File:Samsung Logo.svg - Wikipedia"/>
          <p:cNvPicPr>
            <a:picLocks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5212081" y="5486399"/>
            <a:ext cx="5969727" cy="1371601"/>
          </a:xfrm>
          <a:prstGeom prst="rect"/>
          <a:noFill/>
          <a:ln w="9525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1873857424"/>
      </p:ext>
    </p:extLst>
  </p:cSld>
  <p:clrMapOvr>
    <a:masterClrMapping/>
  </p:clrMapOvr>
  <p:transition spd="med">
    <p:fade/>
  </p:transition>
</p:sld>
</file>

<file path=ppt/slides/slide3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85999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Marketing Strategy of Samsung</a:t>
            </a:r>
            <a:endParaRPr lang="zh-CN" altLang="en-US" sz="4400" b="1" i="0" u="none" strike="noStrike" kern="1200" cap="none" spc="0" baseline="0">
              <a:solidFill>
                <a:schemeClr val="tx1"/>
              </a:solidFill>
              <a:latin typeface="Calibri Light" pitchFamily="0" charset="0"/>
              <a:ea typeface="等线 Light" pitchFamily="0" charset="0"/>
              <a:cs typeface="Lucida Sans"/>
            </a:endParaRPr>
          </a:p>
        </p:txBody>
      </p:sp>
      <p:sp>
        <p:nvSpPr>
          <p:cNvPr id="41" name="文本框"/>
          <p:cNvSpPr>
            <a:spLocks noGrp="1"/>
          </p:cNvSpPr>
          <p:nvPr>
            <p:ph type="body" idx="1"/>
          </p:nvPr>
        </p:nvSpPr>
        <p:spPr>
          <a:xfrm rot="0">
            <a:off x="838200" y="1825625"/>
            <a:ext cx="10515600" cy="466725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 revamped marketing program and the development of a competitive strategy implemented by Samsung.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It  have contributed significantly to the company's excellent performance. 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As a result of its robust marketing strategy, Samsung is among today's most valuable brands.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Samsung will focus more on 5G smartphones in 2023, increasing the share of revenues from 5G smartphones from 61% in 2022 to 75%.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266539"/>
      </p:ext>
    </p:extLst>
  </p:cSld>
  <p:clrMapOvr>
    <a:masterClrMapping/>
  </p:clrMapOvr>
  <p:transition spd="med">
    <p:fade/>
  </p:transition>
</p:sld>
</file>

<file path=ppt/slides/slide4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文本框"/>
          <p:cNvSpPr>
            <a:spLocks noGrp="1"/>
          </p:cNvSpPr>
          <p:nvPr>
            <p:ph type="title"/>
          </p:nvPr>
        </p:nvSpPr>
        <p:spPr>
          <a:xfrm rot="0">
            <a:off x="980243" y="1"/>
            <a:ext cx="10515600" cy="134381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Market Share</a:t>
            </a:r>
            <a:endParaRPr lang="zh-CN" altLang="en-US" sz="44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52" name="文本框"/>
          <p:cNvSpPr>
            <a:spLocks noGrp="1"/>
          </p:cNvSpPr>
          <p:nvPr>
            <p:ph type="body" idx="1"/>
          </p:nvPr>
        </p:nvSpPr>
        <p:spPr>
          <a:xfrm rot="0">
            <a:off x="257452" y="1562470"/>
            <a:ext cx="6800295" cy="518455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Samsung become most popular smartphone company in the world as a result of its huge and aggressive marketing campaign.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Market-cap company Samsung has been aggressively marketing and promoting its brand. 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Samsung has highest market share as compare to other companies</a:t>
            </a: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(Oberlo, 2020)</a:t>
            </a: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.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pic>
        <p:nvPicPr>
          <p:cNvPr id="53" name="图片" descr="Samsung Electronics—A Detailed Case Study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7297444" y="1593541"/>
            <a:ext cx="4820573" cy="5122415"/>
          </a:xfrm>
          <a:prstGeom prst="rect"/>
          <a:noFill/>
          <a:ln w="12700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1111517384"/>
      </p:ext>
    </p:extLst>
  </p:cSld>
  <p:clrMapOvr>
    <a:masterClrMapping/>
  </p:clrMapOvr>
  <p:transition spd="med">
    <p:fade/>
  </p:transition>
</p:sld>
</file>

<file path=ppt/slides/slide5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文本框"/>
          <p:cNvSpPr>
            <a:spLocks noGrp="1"/>
          </p:cNvSpPr>
          <p:nvPr>
            <p:ph type="title"/>
          </p:nvPr>
        </p:nvSpPr>
        <p:spPr>
          <a:xfrm rot="0">
            <a:off x="838200" y="143183"/>
            <a:ext cx="10515600" cy="1325563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Marketing Mix of Samsung</a:t>
            </a:r>
            <a:endParaRPr lang="zh-CN" altLang="en-US" sz="44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55" name="文本框"/>
          <p:cNvSpPr>
            <a:spLocks noGrp="1"/>
          </p:cNvSpPr>
          <p:nvPr>
            <p:ph type="body" idx="1"/>
          </p:nvPr>
        </p:nvSpPr>
        <p:spPr>
          <a:xfrm rot="0">
            <a:off x="221942" y="1571348"/>
            <a:ext cx="5761608" cy="506027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79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Product Mix </a:t>
            </a:r>
            <a:endParaRPr lang="en-US" altLang="zh-CN" sz="24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Despite Samsung's excellent service and quick support, their products have delivered excellent results in recent years. 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It is Samsung's marketing mix that is one of its primary strengths.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There are three categories of products: Mobile Phones, Cameras, Refrigerators etc. 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  <p:sp>
        <p:nvSpPr>
          <p:cNvPr id="56" name="矩形"/>
          <p:cNvSpPr>
            <a:spLocks/>
          </p:cNvSpPr>
          <p:nvPr/>
        </p:nvSpPr>
        <p:spPr>
          <a:xfrm rot="0">
            <a:off x="6096000" y="1571348"/>
            <a:ext cx="5874058" cy="5982653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  <a:spAutoFit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Price Mix</a:t>
            </a:r>
            <a:endParaRPr lang="en-US" altLang="zh-CN" sz="24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34290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The Samsung marketing strategy relies heavily on price mix. 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34290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When releasing new smartphones with the latest technology, the corporation uses a price skimming strategy. 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34290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When its competitors launch similar products, its price is reduced</a:t>
            </a: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(Shastri, 2021).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28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0954310"/>
      </p:ext>
    </p:extLst>
  </p:cSld>
  <p:clrMapOvr>
    <a:masterClrMapping/>
  </p:clrMapOvr>
  <p:transition spd="med">
    <p:fade/>
  </p:transition>
</p:sld>
</file>

<file path=ppt/slides/slide6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文本框"/>
          <p:cNvSpPr>
            <a:spLocks noGrp="1"/>
          </p:cNvSpPr>
          <p:nvPr>
            <p:ph type="title"/>
          </p:nvPr>
        </p:nvSpPr>
        <p:spPr>
          <a:xfrm rot="0">
            <a:off x="990600" y="186681"/>
            <a:ext cx="10515600" cy="98871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Continued…</a:t>
            </a:r>
            <a:endParaRPr lang="zh-CN" altLang="en-US" sz="4400" b="1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58" name="文本框"/>
          <p:cNvSpPr>
            <a:spLocks noGrp="1"/>
          </p:cNvSpPr>
          <p:nvPr>
            <p:ph type="body" idx="1"/>
          </p:nvPr>
        </p:nvSpPr>
        <p:spPr>
          <a:xfrm rot="0">
            <a:off x="319595" y="1825624"/>
            <a:ext cx="5700205" cy="445976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Promotion Mix</a:t>
            </a:r>
            <a:endParaRPr lang="en-US" altLang="zh-CN" sz="20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29999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Through advertising and promotions, Samsung attracts customers and pushes products on the market.</a:t>
            </a:r>
            <a:endParaRPr lang="en-US" altLang="zh-CN" sz="20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29999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As part of its marketing strategy, the company uses a variety of mediums during and outside of the festive season. </a:t>
            </a:r>
            <a:endParaRPr lang="en-US" altLang="zh-CN" sz="20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29999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Business partners receive numerous incentives and discounts, which encourage them to sell Samsung products. </a:t>
            </a:r>
            <a:endParaRPr lang="en-US" altLang="zh-CN" sz="20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0" indent="0" algn="l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zh-CN" altLang="en-US" sz="20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59" name="文本框"/>
          <p:cNvSpPr>
            <a:spLocks noGrp="1"/>
          </p:cNvSpPr>
          <p:nvPr>
            <p:ph type="body" idx="2"/>
          </p:nvPr>
        </p:nvSpPr>
        <p:spPr>
          <a:xfrm rot="0">
            <a:off x="6589450" y="1754604"/>
            <a:ext cx="5181600" cy="435133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Place Mix</a:t>
            </a:r>
            <a:endParaRPr lang="en-US" altLang="zh-CN" sz="20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2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Corporate sales are the responsibility of Samsung service dealers. </a:t>
            </a:r>
            <a:endParaRPr lang="en-US" altLang="zh-CN" sz="22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2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Having a wide distribution network is one of its selling points. </a:t>
            </a:r>
            <a:endParaRPr lang="en-US" altLang="zh-CN" sz="22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2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The company distributes its products through one distribution company. </a:t>
            </a:r>
            <a:endParaRPr lang="en-US" altLang="zh-CN" sz="22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just">
              <a:lnSpc>
                <a:spcPct val="14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2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Then other locations receive them.</a:t>
            </a:r>
            <a:endParaRPr lang="zh-CN" altLang="en-US" sz="20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596115"/>
      </p:ext>
    </p:extLst>
  </p:cSld>
  <p:clrMapOvr>
    <a:masterClrMapping/>
  </p:clrMapOvr>
  <p:transition spd="med">
    <p:fade/>
  </p:transition>
</p:sld>
</file>

<file path=ppt/slides/slide7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 </a:t>
            </a: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Samsung’s Generic Strategy </a:t>
            </a:r>
            <a:br>
              <a:rPr lang="zh-CN" altLang="en-US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</a:b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61" name="圆角矩形"/>
          <p:cNvSpPr>
            <a:spLocks/>
          </p:cNvSpPr>
          <p:nvPr/>
        </p:nvSpPr>
        <p:spPr>
          <a:xfrm rot="0">
            <a:off x="838200" y="1829774"/>
            <a:ext cx="10515600" cy="973440"/>
          </a:xfrm>
          <a:prstGeom prst="roundRect">
            <a:avLst>
              <a:gd name="adj" fmla="val 16666"/>
            </a:avLst>
          </a:prstGeom>
          <a:gradFill rotWithShape="0">
            <a:gsLst>
              <a:gs pos="0">
                <a:srgbClr val="FFFFFF">
                  <a:lumMod val="98000"/>
                  <a:lumOff val="2000"/>
                  <a:alpha val="100000"/>
                </a:srgbClr>
              </a:gs>
              <a:gs pos="50000">
                <a:srgbClr val="FFFFFF">
                  <a:alpha val="100000"/>
                </a:srgbClr>
              </a:gs>
              <a:gs pos="100000">
                <a:srgbClr val="E5E5E5">
                  <a:lumMod val="99000"/>
                  <a:alpha val="100000"/>
                </a:srgbClr>
              </a:gs>
            </a:gsLst>
            <a:lin ang="5400000" scaled="1"/>
          </a:gradFill>
          <a:ln w="12700" cmpd="sng" cap="flat">
            <a:noFill/>
            <a:prstDash val="solid"/>
            <a:round/>
          </a:ln>
        </p:spPr>
      </p:sp>
      <p:sp>
        <p:nvSpPr>
          <p:cNvPr id="62" name="矩形"/>
          <p:cNvSpPr>
            <a:spLocks/>
          </p:cNvSpPr>
          <p:nvPr/>
        </p:nvSpPr>
        <p:spPr>
          <a:xfrm rot="0">
            <a:off x="885718" y="1877293"/>
            <a:ext cx="10420563" cy="87840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Broad differentiation is Samsung's generic competitive strategy.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63" name="圆角矩形"/>
          <p:cNvSpPr>
            <a:spLocks/>
          </p:cNvSpPr>
          <p:nvPr/>
        </p:nvSpPr>
        <p:spPr>
          <a:xfrm rot="0">
            <a:off x="838200" y="2952974"/>
            <a:ext cx="10515600" cy="973440"/>
          </a:xfrm>
          <a:prstGeom prst="roundRect">
            <a:avLst>
              <a:gd name="adj" fmla="val 16666"/>
            </a:avLst>
          </a:prstGeom>
          <a:gradFill rotWithShape="0">
            <a:gsLst>
              <a:gs pos="0">
                <a:srgbClr val="FFFFFF">
                  <a:lumMod val="98000"/>
                  <a:lumOff val="2000"/>
                  <a:alpha val="100000"/>
                </a:srgbClr>
              </a:gs>
              <a:gs pos="50000">
                <a:srgbClr val="FFFFFF">
                  <a:alpha val="100000"/>
                </a:srgbClr>
              </a:gs>
              <a:gs pos="100000">
                <a:srgbClr val="E5E5E5">
                  <a:lumMod val="99000"/>
                  <a:alpha val="100000"/>
                </a:srgbClr>
              </a:gs>
            </a:gsLst>
            <a:lin ang="5400000" scaled="1"/>
          </a:gradFill>
          <a:ln w="12700" cmpd="sng" cap="flat">
            <a:noFill/>
            <a:prstDash val="solid"/>
            <a:round/>
          </a:ln>
        </p:spPr>
      </p:sp>
      <p:sp>
        <p:nvSpPr>
          <p:cNvPr id="64" name="矩形"/>
          <p:cNvSpPr>
            <a:spLocks/>
          </p:cNvSpPr>
          <p:nvPr/>
        </p:nvSpPr>
        <p:spPr>
          <a:xfrm rot="0">
            <a:off x="885718" y="3000493"/>
            <a:ext cx="10420563" cy="87840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Offering unique (or differentiated) products designed for a wide market is the strategic objective of broad differentiation.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65" name="圆角矩形"/>
          <p:cNvSpPr>
            <a:spLocks/>
          </p:cNvSpPr>
          <p:nvPr/>
        </p:nvSpPr>
        <p:spPr>
          <a:xfrm rot="0">
            <a:off x="838200" y="4076174"/>
            <a:ext cx="10515600" cy="973439"/>
          </a:xfrm>
          <a:prstGeom prst="roundRect">
            <a:avLst>
              <a:gd name="adj" fmla="val 16666"/>
            </a:avLst>
          </a:prstGeom>
          <a:gradFill rotWithShape="0">
            <a:gsLst>
              <a:gs pos="0">
                <a:srgbClr val="FFFFFF">
                  <a:lumMod val="98000"/>
                  <a:lumOff val="2000"/>
                  <a:alpha val="100000"/>
                </a:srgbClr>
              </a:gs>
              <a:gs pos="50000">
                <a:srgbClr val="FFFFFF">
                  <a:alpha val="100000"/>
                </a:srgbClr>
              </a:gs>
              <a:gs pos="100000">
                <a:srgbClr val="E5E5E5">
                  <a:lumMod val="99000"/>
                  <a:alpha val="100000"/>
                </a:srgbClr>
              </a:gs>
            </a:gsLst>
            <a:lin ang="5400000" scaled="1"/>
          </a:gradFill>
          <a:ln w="12700" cmpd="sng" cap="flat">
            <a:noFill/>
            <a:prstDash val="solid"/>
            <a:round/>
          </a:ln>
        </p:spPr>
      </p:sp>
      <p:sp>
        <p:nvSpPr>
          <p:cNvPr id="66" name="矩形"/>
          <p:cNvSpPr>
            <a:spLocks/>
          </p:cNvSpPr>
          <p:nvPr/>
        </p:nvSpPr>
        <p:spPr>
          <a:xfrm rot="0">
            <a:off x="885718" y="4123693"/>
            <a:ext cx="10420563" cy="87840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As part of Samsung's broad differentiation generic strategy, the company invests in product development.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67" name="圆角矩形"/>
          <p:cNvSpPr>
            <a:spLocks/>
          </p:cNvSpPr>
          <p:nvPr/>
        </p:nvSpPr>
        <p:spPr>
          <a:xfrm rot="0">
            <a:off x="838200" y="5199374"/>
            <a:ext cx="10515600" cy="973439"/>
          </a:xfrm>
          <a:prstGeom prst="roundRect">
            <a:avLst>
              <a:gd name="adj" fmla="val 16666"/>
            </a:avLst>
          </a:prstGeom>
          <a:gradFill rotWithShape="0">
            <a:gsLst>
              <a:gs pos="0">
                <a:srgbClr val="FFFFFF">
                  <a:lumMod val="98000"/>
                  <a:lumOff val="2000"/>
                  <a:alpha val="100000"/>
                </a:srgbClr>
              </a:gs>
              <a:gs pos="50000">
                <a:srgbClr val="FFFFFF">
                  <a:alpha val="100000"/>
                </a:srgbClr>
              </a:gs>
              <a:gs pos="100000">
                <a:srgbClr val="E5E5E5">
                  <a:lumMod val="99000"/>
                  <a:alpha val="100000"/>
                </a:srgbClr>
              </a:gs>
            </a:gsLst>
            <a:lin ang="5400000" scaled="1"/>
          </a:gradFill>
          <a:ln w="12700" cmpd="sng" cap="flat">
            <a:noFill/>
            <a:prstDash val="solid"/>
            <a:round/>
          </a:ln>
        </p:spPr>
      </p:sp>
      <p:sp>
        <p:nvSpPr>
          <p:cNvPr id="68" name="矩形"/>
          <p:cNvSpPr>
            <a:spLocks/>
          </p:cNvSpPr>
          <p:nvPr/>
        </p:nvSpPr>
        <p:spPr>
          <a:xfrm rot="0">
            <a:off x="885718" y="5246892"/>
            <a:ext cx="10420563" cy="87840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As an example, the company invests in technological innovation to support its products' competitive advantage. 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7925548"/>
      </p:ext>
    </p:extLst>
  </p:cSld>
  <p:clrMapOvr>
    <a:masterClrMapping/>
  </p:clrMapOvr>
  <p:transition spd="med">
    <p:fade/>
  </p:transition>
</p:sld>
</file>

<file path=ppt/slides/slide8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文本框"/>
          <p:cNvSpPr>
            <a:spLocks noGrp="1"/>
          </p:cNvSpPr>
          <p:nvPr>
            <p:ph type="title"/>
          </p:nvPr>
        </p:nvSpPr>
        <p:spPr>
          <a:xfrm rot="0">
            <a:off x="1175656" y="274321"/>
            <a:ext cx="9222378" cy="116259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Samsung’s Intensive Strategies </a:t>
            </a:r>
            <a:br>
              <a:rPr lang="zh-CN" altLang="en-US" sz="4400" b="1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</a:b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79" name="圆角矩形"/>
          <p:cNvSpPr>
            <a:spLocks/>
          </p:cNvSpPr>
          <p:nvPr/>
        </p:nvSpPr>
        <p:spPr>
          <a:xfrm rot="0">
            <a:off x="5682342" y="2312194"/>
            <a:ext cx="5673045" cy="1173947"/>
          </a:xfrm>
          <a:prstGeom prst="roundRect">
            <a:avLst>
              <a:gd name="adj" fmla="val 16666"/>
            </a:avLst>
          </a:prstGeom>
          <a:solidFill>
            <a:srgbClr val="FFFFFF"/>
          </a:solidFill>
          <a:ln w="12700" cmpd="sng" cap="flat">
            <a:noFill/>
            <a:prstDash val="solid"/>
            <a:round/>
          </a:ln>
        </p:spPr>
      </p:sp>
      <p:sp>
        <p:nvSpPr>
          <p:cNvPr id="80" name="矩形"/>
          <p:cNvSpPr>
            <a:spLocks/>
          </p:cNvSpPr>
          <p:nvPr/>
        </p:nvSpPr>
        <p:spPr>
          <a:xfrm rot="0">
            <a:off x="5739649" y="2369501"/>
            <a:ext cx="5558431" cy="105933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As Samsung's primary strategy, market penetration is essential to growth.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81" name="圆角矩形"/>
          <p:cNvSpPr>
            <a:spLocks/>
          </p:cNvSpPr>
          <p:nvPr/>
        </p:nvSpPr>
        <p:spPr>
          <a:xfrm rot="0">
            <a:off x="5682342" y="3499614"/>
            <a:ext cx="5673045" cy="1173947"/>
          </a:xfrm>
          <a:prstGeom prst="roundRect">
            <a:avLst>
              <a:gd name="adj" fmla="val 16666"/>
            </a:avLst>
          </a:prstGeom>
          <a:solidFill>
            <a:srgbClr val="FFFFFF"/>
          </a:solidFill>
          <a:ln w="12700" cmpd="sng" cap="flat">
            <a:noFill/>
            <a:prstDash val="solid"/>
            <a:round/>
          </a:ln>
        </p:spPr>
      </p:sp>
      <p:sp>
        <p:nvSpPr>
          <p:cNvPr id="82" name="矩形"/>
          <p:cNvSpPr>
            <a:spLocks/>
          </p:cNvSpPr>
          <p:nvPr/>
        </p:nvSpPr>
        <p:spPr>
          <a:xfrm rot="0">
            <a:off x="5739649" y="3556921"/>
            <a:ext cx="5558431" cy="105933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Samsung's iterative innovation strategy grows its operations(Martin, 2019).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83" name="圆角矩形"/>
          <p:cNvSpPr>
            <a:spLocks/>
          </p:cNvSpPr>
          <p:nvPr/>
        </p:nvSpPr>
        <p:spPr>
          <a:xfrm rot="0">
            <a:off x="5682342" y="4687033"/>
            <a:ext cx="5673045" cy="1173946"/>
          </a:xfrm>
          <a:prstGeom prst="roundRect">
            <a:avLst>
              <a:gd name="adj" fmla="val 16666"/>
            </a:avLst>
          </a:prstGeom>
          <a:solidFill>
            <a:srgbClr val="FFFFFF"/>
          </a:solidFill>
          <a:ln w="12700" cmpd="sng" cap="flat">
            <a:noFill/>
            <a:prstDash val="solid"/>
            <a:round/>
          </a:ln>
        </p:spPr>
      </p:sp>
      <p:sp>
        <p:nvSpPr>
          <p:cNvPr id="84" name="矩形"/>
          <p:cNvSpPr>
            <a:spLocks/>
          </p:cNvSpPr>
          <p:nvPr/>
        </p:nvSpPr>
        <p:spPr>
          <a:xfrm rot="0">
            <a:off x="5739649" y="4744340"/>
            <a:ext cx="5558431" cy="1059333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A good example is the company's regular release of new smart phone models, like Apple Inc.</a:t>
            </a:r>
            <a:endParaRPr lang="zh-CN" altLang="en-US" sz="2400" b="0" i="0" u="none" strike="noStrike" kern="1200" cap="none" spc="0" baseline="0">
              <a:solidFill>
                <a:srgbClr val="FFFFFF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85" name="文本框"/>
          <p:cNvSpPr>
            <a:spLocks noGrp="1"/>
          </p:cNvSpPr>
          <p:nvPr>
            <p:ph type="body" idx="2"/>
          </p:nvPr>
        </p:nvSpPr>
        <p:spPr>
          <a:xfrm rot="0">
            <a:off x="1045028" y="2481943"/>
            <a:ext cx="3775165" cy="377516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  <p:pic>
        <p:nvPicPr>
          <p:cNvPr id="86" name="图片" descr="Starbucks Coffee's Generic and Intensive Growth Strategies - India  Dictionary"/>
          <p:cNvPicPr>
            <a:picLocks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992777" y="2560320"/>
            <a:ext cx="3722913" cy="3566160"/>
          </a:xfrm>
          <a:prstGeom prst="rect"/>
          <a:noFill/>
          <a:ln w="9525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1932374982"/>
      </p:ext>
    </p:extLst>
  </p:cSld>
  <p:clrMapOvr>
    <a:masterClrMapping/>
  </p:clrMapOvr>
  <p:transition spd="med">
    <p:fade/>
  </p:transition>
</p:sld>
</file>

<file path=ppt/slides/slide9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文本框"/>
          <p:cNvSpPr>
            <a:spLocks noGrp="1"/>
          </p:cNvSpPr>
          <p:nvPr>
            <p:ph type="title"/>
          </p:nvPr>
        </p:nvSpPr>
        <p:spPr>
          <a:xfrm rot="0">
            <a:off x="839788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Strategic Issues</a:t>
            </a: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99" name="文本框"/>
          <p:cNvSpPr>
            <a:spLocks noGrp="1"/>
          </p:cNvSpPr>
          <p:nvPr>
            <p:ph type="body" idx="1"/>
          </p:nvPr>
        </p:nvSpPr>
        <p:spPr>
          <a:xfrm rot="0">
            <a:off x="839788" y="1681163"/>
            <a:ext cx="5157787" cy="82391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INTERNAL ISSUES</a:t>
            </a:r>
            <a:endParaRPr lang="zh-CN" altLang="en-US" sz="24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100" name="文本框"/>
          <p:cNvSpPr>
            <a:spLocks noGrp="1"/>
          </p:cNvSpPr>
          <p:nvPr>
            <p:ph type="body" idx="2"/>
          </p:nvPr>
        </p:nvSpPr>
        <p:spPr>
          <a:xfrm rot="0">
            <a:off x="839788" y="2505075"/>
            <a:ext cx="5157787" cy="36845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Supply-chain disruptions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New innovations in products and processes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Product or service offerings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Workforce and talent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zh-CN" altLang="en-US" sz="2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  <p:sp>
        <p:nvSpPr>
          <p:cNvPr id="101" name="文本框"/>
          <p:cNvSpPr>
            <a:spLocks noGrp="1"/>
          </p:cNvSpPr>
          <p:nvPr>
            <p:ph type="body" idx="3"/>
          </p:nvPr>
        </p:nvSpPr>
        <p:spPr>
          <a:xfrm rot="0">
            <a:off x="6172200" y="1681163"/>
            <a:ext cx="5183187" cy="82391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400" b="1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EXTERNAL ISSUES</a:t>
            </a:r>
            <a:endParaRPr lang="zh-CN" altLang="en-US" sz="2400" b="1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102" name="文本框"/>
          <p:cNvSpPr>
            <a:spLocks noGrp="1"/>
          </p:cNvSpPr>
          <p:nvPr>
            <p:ph type="body" idx="4"/>
          </p:nvPr>
        </p:nvSpPr>
        <p:spPr>
          <a:xfrm rot="0">
            <a:off x="6172200" y="2505075"/>
            <a:ext cx="5183187" cy="36845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Political and regulatory changes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Technology disruptions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Environmental patterns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Economic conditions(CMOE, 2022).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  <p:pic>
        <p:nvPicPr>
          <p:cNvPr id="103" name="图片" descr="Strategic Issues Management: Managing Risk Before It Arises"/>
          <p:cNvPicPr>
            <a:picLocks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4105593" y="4651719"/>
            <a:ext cx="3406046" cy="2206281"/>
          </a:xfrm>
          <a:prstGeom prst="rect"/>
          <a:noFill/>
          <a:ln w="63500" cmpd="sng" cap="rnd">
            <a:solidFill>
              <a:srgbClr val="333333"/>
            </a:solidFill>
            <a:prstDash val="solid"/>
            <a:round/>
          </a:ln>
          <a:effectLst>
            <a:outerShdw sx="-80000" sy="-18000" algn="b" rotWithShape="0" blurRad="381000" dist="292100" dir="5400000">
              <a:srgbClr val="000000">
                <a:alpha val="21568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10594586"/>
      </p:ext>
    </p:extLst>
  </p:cSld>
  <p:clrMapOvr>
    <a:masterClrMapping/>
  </p:clrMapOvr>
  <p:transition spd="med">
    <p:fade/>
  </p:transition>
</p:sld>
</file>

<file path=ppt/slides/slide10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文本框"/>
          <p:cNvSpPr>
            <a:spLocks noGrp="1"/>
          </p:cNvSpPr>
          <p:nvPr>
            <p:ph type="title"/>
          </p:nvPr>
        </p:nvSpPr>
        <p:spPr>
          <a:xfrm rot="0">
            <a:off x="839788" y="509451"/>
            <a:ext cx="6566851" cy="70539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Competitive analysis</a:t>
            </a: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graphicFrame>
        <p:nvGraphicFramePr>
          <p:cNvPr id="114" name="Table"/>
          <p:cNvGraphicFramePr>
            <a:graphicFrameLocks noGrp="1"/>
          </p:cNvGraphicFramePr>
          <p:nvPr>
            <p:ph type="obj" idx="1"/>
            <p:extLst>
              <p:ext uri="{D42A27DB-BD31-4B8C-83A1-F6EECF244321}"/>
            </p:extLst>
          </p:nvPr>
        </p:nvGraphicFramePr>
        <p:xfrm>
          <a:off x="5261565" y="2032496"/>
          <a:ext cx="6172629" cy="3961442"/>
        </p:xfrm>
        <a:graphic>
          <a:graphicData uri="http://schemas.openxmlformats.org/drawingml/2006/table">
            <a:tbl>
              <a:tblPr bandRow="1">
                <a:noFill/>
              </a:tblPr>
              <a:tblGrid>
                <a:gridCol w="2057530"/>
                <a:gridCol w="2057530"/>
                <a:gridCol w="2057530"/>
              </a:tblGrid>
              <a:tr h="27940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zh-CN" altLang="en-US" sz="1800" b="1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1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SAMSUNG</a:t>
                      </a:r>
                      <a:endParaRPr lang="zh-CN" altLang="en-US" sz="1800" b="1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1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APPLE</a:t>
                      </a:r>
                      <a:endParaRPr lang="zh-CN" altLang="en-US" sz="1800" b="1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254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127989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Product/Services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5B9BD5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Mobile Devices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Home</a:t>
                      </a: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 appliances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TV/AV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5B9BD5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Mobile devices/Air Pods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Watch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Accessories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5B9BD5">
                        <a:alpha val="20000"/>
                      </a:srgbClr>
                    </a:solidFill>
                  </a:tcPr>
                </a:tc>
              </a:tr>
              <a:tr h="1612900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Target Market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Cater to every Customer Segment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Market concentration in Asia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Cater to high income group customers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Market concentration in US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903534"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Differentiation 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5B9BD5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Wide designs</a:t>
                      </a:r>
                      <a:endParaRPr lang="en-US" altLang="zh-CN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Best display quality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5B9BD5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eaLnBrk="1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IOS</a:t>
                      </a:r>
                      <a:r>
                        <a:rPr lang="en-US" altLang="zh-CN" sz="1800" b="0" i="0" u="none" strike="noStrike" kern="1200" cap="none" spc="0" baseline="0">
                          <a:solidFill>
                            <a:schemeClr val="tx1"/>
                          </a:solidFill>
                          <a:latin typeface="Calibri" pitchFamily="0" charset="0"/>
                          <a:ea typeface="等线" pitchFamily="0" charset="0"/>
                          <a:cs typeface="Calibri" pitchFamily="0" charset="0"/>
                        </a:rPr>
                        <a:t> technology</a:t>
                      </a:r>
                      <a:endParaRPr lang="zh-CN" altLang="en-US" sz="1800" b="0" i="0" u="none" strike="noStrike" kern="1200" cap="none" spc="0" baseline="0">
                        <a:solidFill>
                          <a:schemeClr val="tx1"/>
                        </a:solidFill>
                        <a:latin typeface="Calibri" pitchFamily="0" charset="0"/>
                        <a:ea typeface="等线" pitchFamily="0" charset="0"/>
                        <a:cs typeface="Calibri" pitchFamily="0" charset="0"/>
                      </a:endParaRPr>
                    </a:p>
                  </a:txBody>
                  <a:tcPr marL="53924" marT="0" marR="53924" marB="0" vert="horz">
                    <a:lnL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>
                      <a:solidFill>
                        <a:srgbClr val="5B9BD5"/>
                      </a:solidFill>
                      <a:prstDash val="solid"/>
                      <a:headEnd type="none" w="med" len="med"/>
                      <a:tailEnd type="none" w="med" len="med"/>
                    </a:lnB>
                    <a:solidFill>
                      <a:srgbClr val="5B9BD5">
                        <a:alpha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15" name="文本框"/>
          <p:cNvSpPr>
            <a:spLocks noGrp="1"/>
          </p:cNvSpPr>
          <p:nvPr>
            <p:ph type="body" idx="2"/>
          </p:nvPr>
        </p:nvSpPr>
        <p:spPr>
          <a:xfrm rot="0">
            <a:off x="839788" y="2057400"/>
            <a:ext cx="3932237" cy="381158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  <p:pic>
        <p:nvPicPr>
          <p:cNvPr id="116" name="图片" descr="Marketing Cold War: Apple Vs Samsung"/>
          <p:cNvPicPr>
            <a:picLocks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822960" y="2050869"/>
            <a:ext cx="3961764" cy="3722912"/>
          </a:xfrm>
          <a:prstGeom prst="rect"/>
          <a:noFill/>
          <a:ln w="9525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2058728492"/>
      </p:ext>
    </p:extLst>
  </p:cSld>
  <p:clrMapOvr>
    <a:masterClrMapping/>
  </p:clrMapOvr>
  <p:transition spd="med">
    <p:fade/>
  </p:transition>
</p:sld>
</file>

<file path=ppt/slides/slide1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MARKETING COMMUNICATION PLAN </a:t>
            </a: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grpSp>
        <p:nvGrpSpPr>
          <p:cNvPr id="121" name="对象"/>
          <p:cNvGrpSpPr>
            <a:grpSpLocks/>
          </p:cNvGrpSpPr>
          <p:nvPr/>
        </p:nvGrpSpPr>
        <p:grpSpPr>
          <a:xfrm>
            <a:off x="838200" y="1825625"/>
            <a:ext cx="10515600" cy="4351338"/>
            <a:chOff x="838200" y="1825625"/>
            <a:chExt cx="10515600" cy="4351338"/>
          </a:xfrm>
        </p:grpSpPr>
        <p:sp>
          <p:nvSpPr>
            <p:cNvPr id="121" name="对象"/>
            <p:cNvSpPr>
              <a:spLocks/>
            </p:cNvSpPr>
            <p:nvPr/>
          </p:nvSpPr>
          <p:spPr>
            <a:xfrm rot="0">
              <a:off x="838200" y="1825625"/>
              <a:ext cx="10515600" cy="4351338"/>
            </a:xfrm>
            <a:prstGeom prst="rect"/>
            <a:noFill/>
            <a:ln w="12700" cmpd="sng" cap="flat">
              <a:noFill/>
              <a:prstDash val="solid"/>
              <a:miter/>
            </a:ln>
          </p:spPr>
        </p:sp>
        <p:sp>
          <p:nvSpPr>
            <p:cNvPr id="118" name="矩形"/>
            <p:cNvSpPr>
              <a:spLocks/>
            </p:cNvSpPr>
            <p:nvPr/>
          </p:nvSpPr>
          <p:spPr>
            <a:xfrm rot="0">
              <a:off x="838200" y="5109411"/>
              <a:ext cx="10515600" cy="1067551"/>
            </a:xfrm>
            <a:prstGeom prst="rect"/>
            <a:solidFill>
              <a:srgbClr val="FFC301"/>
            </a:solidFill>
            <a:ln w="12700" cmpd="sng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0" upright="1">
              <a:prstTxWarp prst="textNoShape"/>
            </a:bodyPr>
            <a:lstStyle/>
            <a:p>
              <a:pPr mar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2400" b="1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Advertising</a:t>
              </a:r>
              <a:r>
                <a:rPr lang="en-US" altLang="zh-CN" sz="2400" b="0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: Advertising on hoardings and sign boards, in newspapers, magazines, on social media, Face book, Instagram, and YouTube</a:t>
              </a:r>
              <a:r>
                <a:rPr lang="en-US" altLang="zh-CN" sz="2400" b="0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(Samsung, 2020)</a:t>
              </a:r>
              <a:endParaRPr lang="zh-CN" altLang="en-US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endParaRPr>
            </a:p>
          </p:txBody>
        </p:sp>
        <p:sp>
          <p:nvSpPr>
            <p:cNvPr id="119" name="上箭头标记"/>
            <p:cNvSpPr>
              <a:spLocks/>
            </p:cNvSpPr>
            <p:nvPr/>
          </p:nvSpPr>
          <p:spPr>
            <a:xfrm rot="10800000">
              <a:off x="838200" y="3467518"/>
              <a:ext cx="10515600" cy="1641893"/>
            </a:xfrm>
            <a:prstGeom prst="upArrowCallout">
              <a:avLst>
                <a:gd name="adj1" fmla="val 44476"/>
                <a:gd name="adj2" fmla="val 41510"/>
                <a:gd name="adj3" fmla="val 25462"/>
                <a:gd name="adj4" fmla="val 66666"/>
              </a:avLst>
            </a:prstGeom>
            <a:solidFill>
              <a:srgbClr val="30E846"/>
            </a:solidFill>
            <a:ln w="12700" cmpd="sng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0" upright="1">
              <a:prstTxWarp prst="textNoShape"/>
            </a:bodyPr>
            <a:lstStyle/>
            <a:p>
              <a:pPr mar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2400" b="1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Sales Promotions: </a:t>
              </a:r>
              <a:r>
                <a:rPr lang="en-US" altLang="zh-CN" sz="2400" b="0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Promotions, Refer &amp; Earn, and Follow Page &amp; Win.</a:t>
              </a:r>
              <a:endParaRPr lang="zh-CN" altLang="en-US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endParaRPr>
            </a:p>
          </p:txBody>
        </p:sp>
        <p:sp>
          <p:nvSpPr>
            <p:cNvPr id="120" name="上箭头标记"/>
            <p:cNvSpPr>
              <a:spLocks/>
            </p:cNvSpPr>
            <p:nvPr/>
          </p:nvSpPr>
          <p:spPr>
            <a:xfrm rot="10800000">
              <a:off x="838200" y="1825625"/>
              <a:ext cx="10515600" cy="1641893"/>
            </a:xfrm>
            <a:prstGeom prst="upArrowCallout">
              <a:avLst>
                <a:gd name="adj1" fmla="val 44476"/>
                <a:gd name="adj2" fmla="val 41510"/>
                <a:gd name="adj3" fmla="val 25462"/>
                <a:gd name="adj4" fmla="val 66666"/>
              </a:avLst>
            </a:prstGeom>
            <a:solidFill>
              <a:srgbClr val="5D9CD5"/>
            </a:solidFill>
            <a:ln w="12700" cmpd="sng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0" upright="1">
              <a:prstTxWarp prst="textNoShape"/>
            </a:bodyPr>
            <a:lstStyle/>
            <a:p>
              <a:pPr mar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2400" b="1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Direct marketing</a:t>
              </a:r>
              <a:r>
                <a:rPr lang="en-US" altLang="zh-CN" sz="2400" b="0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: </a:t>
              </a:r>
              <a:r>
                <a:rPr lang="en-US" altLang="zh-CN" sz="2400" b="0" i="0" u="none" strike="noStrike" kern="1200" cap="none" spc="0" baseline="0">
                  <a:solidFill>
                    <a:srgbClr val="FFFFFF"/>
                  </a:solidFill>
                  <a:latin typeface="Arial" pitchFamily="34" charset="0"/>
                  <a:ea typeface="等线" pitchFamily="0" charset="0"/>
                  <a:cs typeface="Arial" pitchFamily="34" charset="0"/>
                </a:rPr>
                <a:t>Email, SMS Notification and so on.</a:t>
              </a:r>
              <a:endParaRPr lang="zh-CN" altLang="en-US" sz="2400" b="0" i="0" u="none" strike="noStrike" kern="1200" cap="none" spc="0" baseline="0">
                <a:solidFill>
                  <a:srgbClr val="FFFFFF"/>
                </a:solidFill>
                <a:latin typeface="Arial" pitchFamily="34" charset="0"/>
                <a:ea typeface="等线" pitchFamily="0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30247797"/>
      </p:ext>
    </p:extLst>
  </p:cSld>
  <p:clrMapOvr>
    <a:masterClrMapping/>
  </p:clrMapOvr>
  <p:transition spd="med">
    <p:fade/>
  </p:transition>
</p:sld>
</file>

<file path=ppt/slides/slide1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Conclusion</a:t>
            </a: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123" name="圆角矩形"/>
          <p:cNvSpPr>
            <a:spLocks/>
          </p:cNvSpPr>
          <p:nvPr/>
        </p:nvSpPr>
        <p:spPr>
          <a:xfrm rot="0">
            <a:off x="838200" y="1988893"/>
            <a:ext cx="10515600" cy="1216800"/>
          </a:xfrm>
          <a:prstGeom prst="roundRect">
            <a:avLst>
              <a:gd name="adj" fmla="val 16666"/>
            </a:avLst>
          </a:prstGeom>
          <a:solidFill>
            <a:srgbClr val="FFFFFF"/>
          </a:solidFill>
          <a:ln w="12700" cmpd="sng" cap="flat">
            <a:solidFill>
              <a:srgbClr val="3D4B5F"/>
            </a:solidFill>
            <a:prstDash val="solid"/>
            <a:miter/>
          </a:ln>
        </p:spPr>
      </p:sp>
      <p:sp>
        <p:nvSpPr>
          <p:cNvPr id="124" name="矩形"/>
          <p:cNvSpPr>
            <a:spLocks/>
          </p:cNvSpPr>
          <p:nvPr/>
        </p:nvSpPr>
        <p:spPr>
          <a:xfrm rot="0">
            <a:off x="897599" y="2048292"/>
            <a:ext cx="10396802" cy="109800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Today, Samsung is the most profitable and valuable tech company in the world.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125" name="圆角矩形"/>
          <p:cNvSpPr>
            <a:spLocks/>
          </p:cNvSpPr>
          <p:nvPr/>
        </p:nvSpPr>
        <p:spPr>
          <a:xfrm rot="0">
            <a:off x="838200" y="3392894"/>
            <a:ext cx="10515600" cy="1216800"/>
          </a:xfrm>
          <a:prstGeom prst="roundRect">
            <a:avLst>
              <a:gd name="adj" fmla="val 16666"/>
            </a:avLst>
          </a:prstGeom>
          <a:solidFill>
            <a:srgbClr val="FFFFFF"/>
          </a:solidFill>
          <a:ln w="12700" cmpd="sng" cap="flat">
            <a:solidFill>
              <a:srgbClr val="3D4B5F"/>
            </a:solidFill>
            <a:prstDash val="solid"/>
            <a:miter/>
          </a:ln>
        </p:spPr>
      </p:sp>
      <p:sp>
        <p:nvSpPr>
          <p:cNvPr id="126" name="矩形"/>
          <p:cNvSpPr>
            <a:spLocks/>
          </p:cNvSpPr>
          <p:nvPr/>
        </p:nvSpPr>
        <p:spPr>
          <a:xfrm rot="0">
            <a:off x="897599" y="3452293"/>
            <a:ext cx="10396802" cy="109800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In terms of creativity, it has sparked new ideas in place of meeting societal requirements.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  <p:sp>
        <p:nvSpPr>
          <p:cNvPr id="127" name="圆角矩形"/>
          <p:cNvSpPr>
            <a:spLocks/>
          </p:cNvSpPr>
          <p:nvPr/>
        </p:nvSpPr>
        <p:spPr>
          <a:xfrm rot="0">
            <a:off x="838200" y="4796894"/>
            <a:ext cx="10515600" cy="1216799"/>
          </a:xfrm>
          <a:prstGeom prst="roundRect">
            <a:avLst>
              <a:gd name="adj" fmla="val 16666"/>
            </a:avLst>
          </a:prstGeom>
          <a:solidFill>
            <a:srgbClr val="FFFFFF"/>
          </a:solidFill>
          <a:ln w="12700" cmpd="sng" cap="flat">
            <a:solidFill>
              <a:srgbClr val="3D4B5F"/>
            </a:solidFill>
            <a:prstDash val="solid"/>
            <a:miter/>
          </a:ln>
        </p:spPr>
      </p:sp>
      <p:sp>
        <p:nvSpPr>
          <p:cNvPr id="128" name="矩形"/>
          <p:cNvSpPr>
            <a:spLocks/>
          </p:cNvSpPr>
          <p:nvPr/>
        </p:nvSpPr>
        <p:spPr>
          <a:xfrm rot="0">
            <a:off x="897599" y="4856293"/>
            <a:ext cx="10396802" cy="109800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91440" rIns="91440" bIns="91440" anchor="ctr" anchorCtr="0">
            <a:prstTxWarp prst="textNoShape"/>
          </a:bodyPr>
          <a:lstStyle/>
          <a:p>
            <a:pPr marL="0" indent="0" algn="l" defTabSz="1066800">
              <a:lnSpc>
                <a:spcPct val="90000"/>
              </a:lnSpc>
              <a:spcBef>
                <a:spcPts val="0"/>
              </a:spcBef>
              <a:spcAft>
                <a:spcPct val="35000"/>
              </a:spcAft>
              <a:buNone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Marketers can learn a lot from Samsung's marketing strategy.</a:t>
            </a: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6336832"/>
      </p:ext>
    </p:extLst>
  </p:cSld>
  <p:clrMapOvr>
    <a:masterClrMapping/>
  </p:clrMapOvr>
  <p:transition spd="med">
    <p:fade/>
  </p:transition>
</p:sld>
</file>

<file path=ppt/slides/slide13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Recommendations</a:t>
            </a: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130" name="文本框"/>
          <p:cNvSpPr>
            <a:spLocks noGrp="1"/>
          </p:cNvSpPr>
          <p:nvPr>
            <p:ph type="body" idx="1"/>
          </p:nvPr>
        </p:nvSpPr>
        <p:spPr>
          <a:xfrm rot="0">
            <a:off x="838200" y="1825625"/>
            <a:ext cx="10515600" cy="435133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en-US" altLang="zh-CN" sz="2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It is important for Samsung to understand what customer considerations and selection criteria are in the market.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Customer attributes must be established by Samsung Corporation.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Moreover, Samsung must demonstrate how Apple's strategy contributes to their unique position and continued existence in the market</a:t>
            </a:r>
            <a:r>
              <a:rPr lang="en-US" altLang="zh-CN" sz="2400" b="0" i="0" u="none" strike="noStrike" kern="1200" cap="none" spc="0" baseline="0">
                <a:solidFill>
                  <a:schemeClr val="tx1"/>
                </a:solidFill>
                <a:latin typeface="Arial" pitchFamily="34" charset="0"/>
                <a:ea typeface="等线" pitchFamily="0" charset="0"/>
                <a:cs typeface="Arial" pitchFamily="34" charset="0"/>
              </a:rPr>
              <a:t>(Abraham, et al., 2018.)</a:t>
            </a:r>
            <a:endParaRPr lang="en-US" altLang="zh-CN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Wingdings" pitchFamily="2" charset="2"/>
              <a:buChar char="q"/>
            </a:pPr>
            <a:endParaRPr lang="zh-CN" altLang="en-US" sz="2400" b="0" i="0" u="none" strike="noStrike" kern="1200" cap="none" spc="0" baseline="0">
              <a:solidFill>
                <a:schemeClr val="tx1"/>
              </a:solidFill>
              <a:latin typeface="Arial" pitchFamily="34" charset="0"/>
              <a:ea typeface="等线" pitchFamily="0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9495112"/>
      </p:ext>
    </p:extLst>
  </p:cSld>
  <p:clrMapOvr>
    <a:masterClrMapping/>
  </p:clrMapOvr>
  <p:transition spd="med">
    <p:fade/>
  </p:transition>
</p:sld>
</file>

<file path=ppt/slides/slide14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文本框"/>
          <p:cNvSpPr>
            <a:spLocks noGrp="1"/>
          </p:cNvSpPr>
          <p:nvPr>
            <p:ph type="title"/>
          </p:nvPr>
        </p:nvSpPr>
        <p:spPr>
          <a:xfrm rot="0">
            <a:off x="838200" y="365124"/>
            <a:ext cx="10515600" cy="1325562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400" b="0" i="0" u="none" strike="noStrike" kern="1200" cap="none" spc="0" baseline="0">
                <a:solidFill>
                  <a:schemeClr val="bg1"/>
                </a:solidFill>
                <a:latin typeface="Arial" pitchFamily="34" charset="0"/>
                <a:ea typeface="等线 Light" pitchFamily="0" charset="0"/>
                <a:cs typeface="Arial" pitchFamily="34" charset="0"/>
              </a:rPr>
              <a:t>References</a:t>
            </a:r>
            <a:endParaRPr lang="zh-CN" altLang="en-US" sz="4400" b="0" i="0" u="none" strike="noStrike" kern="1200" cap="none" spc="0" baseline="0">
              <a:solidFill>
                <a:schemeClr val="bg1"/>
              </a:solidFill>
              <a:latin typeface="Arial" pitchFamily="34" charset="0"/>
              <a:ea typeface="等线 Light" pitchFamily="0" charset="0"/>
              <a:cs typeface="Arial" pitchFamily="34" charset="0"/>
            </a:endParaRPr>
          </a:p>
        </p:txBody>
      </p:sp>
      <p:sp>
        <p:nvSpPr>
          <p:cNvPr id="132" name="文本框"/>
          <p:cNvSpPr>
            <a:spLocks noGrp="1"/>
          </p:cNvSpPr>
          <p:nvPr>
            <p:ph type="body" idx="1"/>
          </p:nvPr>
        </p:nvSpPr>
        <p:spPr>
          <a:xfrm rot="0">
            <a:off x="836022" y="1825624"/>
            <a:ext cx="10517777" cy="503237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Abraham, C., Nair, K. &amp; Mtegha, A., n.d. </a:t>
            </a:r>
            <a:r>
              <a:rPr lang="en-US" altLang="zh-CN" sz="1800" b="0" i="1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SAMSUNG INNOVATION AND TECHNOLOGY. </a:t>
            </a: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[Online] </a:t>
            </a:r>
            <a:br>
              <a:rPr lang="zh-CN" altLang="en-US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</a:b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Available at: </a:t>
            </a:r>
            <a:r>
              <a:rPr lang="en-US" altLang="zh-CN" sz="1800" b="0" i="0" u="sng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https://www.researchgate.net/publication/343721698_SAMSUNG_INNOVATION_AND_TECHNOLOGY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CMOE, 2022. </a:t>
            </a:r>
            <a:r>
              <a:rPr lang="en-US" altLang="zh-CN" sz="1800" b="0" i="1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Strategy Issues. </a:t>
            </a: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[Online] </a:t>
            </a:r>
            <a:br>
              <a:rPr lang="zh-CN" altLang="en-US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</a:b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Available at: </a:t>
            </a:r>
            <a:r>
              <a:rPr lang="en-US" altLang="zh-CN" sz="1800" b="0" i="0" u="sng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https://cmoe.com/glossary/strategy-issues/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Martin, V., 2019. </a:t>
            </a:r>
            <a:r>
              <a:rPr lang="en-US" altLang="zh-CN" sz="1800" b="0" i="1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Samsung’s Generic Competitive Strategy &amp; Intensive Growth Strategies. </a:t>
            </a: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[Online] </a:t>
            </a:r>
            <a:br>
              <a:rPr lang="zh-CN" altLang="en-US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</a:b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Available at: </a:t>
            </a:r>
            <a:r>
              <a:rPr lang="en-US" altLang="zh-CN" sz="1800" b="0" i="0" u="sng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https://panmore.com/samsung-generic-strategy-intensive-growth-strategies-competitive-advantage#:~:text=Samsung's%20investments%20in%20product%20development,in%20the%20consumer%20electronics%20market.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Oberlo, 2020. </a:t>
            </a:r>
            <a:r>
              <a:rPr lang="en-US" altLang="zh-CN" sz="1800" b="0" i="1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SMARTPHONE MARKET SHARE WORLDWIDE. </a:t>
            </a: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[Online] </a:t>
            </a:r>
            <a:br>
              <a:rPr lang="zh-CN" altLang="en-US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</a:b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Available at: </a:t>
            </a:r>
            <a:r>
              <a:rPr lang="en-US" altLang="zh-CN" sz="1800" b="0" i="0" u="sng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https://www.oberlo.in/statistics/smartphone-market-share#:~:text=Second%20on%20the%20list%20of,the%20total%20smartphone%20market%20share.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Samsung, 2020. </a:t>
            </a:r>
            <a:r>
              <a:rPr lang="en-US" altLang="zh-CN" sz="1800" b="0" i="1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Samsung. </a:t>
            </a: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[Online] </a:t>
            </a:r>
            <a:br>
              <a:rPr lang="zh-CN" altLang="en-US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</a:b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Available at: </a:t>
            </a:r>
            <a:r>
              <a:rPr lang="en-US" altLang="zh-CN" sz="1800" b="0" i="0" u="sng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https://images.samsung.com/is/content/samsung/assets/global/ir/docs/2020_Business_Report.pdf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Shastri, A., 2021. </a:t>
            </a:r>
            <a:r>
              <a:rPr lang="en-US" altLang="zh-CN" sz="1800" b="0" i="1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Extensive Marketing Mix of Samsung – 4Ps with Full Explanations. </a:t>
            </a: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[Online] </a:t>
            </a:r>
            <a:br>
              <a:rPr lang="zh-CN" altLang="en-US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</a:b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Available at: </a:t>
            </a:r>
            <a:r>
              <a:rPr lang="en-US" altLang="zh-CN" sz="1800" b="0" i="0" u="sng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https://iide.co/case-studies/marketing-mix-of-samsung/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 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alibri" pitchFamily="0" charset="0"/>
                <a:ea typeface="等线" pitchFamily="0" charset="0"/>
                <a:cs typeface="Lucida Sans"/>
              </a:rPr>
              <a:t> 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  <a:p>
            <a:pPr marL="22860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Font typeface="Arial" pitchFamily="34" charset="0"/>
              <a:buChar char="•"/>
            </a:pPr>
            <a:endParaRPr lang="zh-CN" altLang="en-US" sz="1800" b="0" i="0" u="none" strike="noStrike" kern="1200" cap="none" spc="0" baseline="0">
              <a:solidFill>
                <a:schemeClr val="tx1"/>
              </a:solidFill>
              <a:latin typeface="Calibri" pitchFamily="0" charset="0"/>
              <a:ea typeface="等线" pitchFamily="0" charset="0"/>
              <a:cs typeface="Lucida Sans"/>
            </a:endParaRPr>
          </a:p>
        </p:txBody>
      </p:sp>
    </p:spTree>
    <p:extLst>
      <p:ext uri="{BB962C8B-B14F-4D97-AF65-F5344CB8AC3E}">
        <p14:creationId xmlns:p14="http://schemas.microsoft.com/office/powerpoint/2010/main" val="812184672"/>
      </p:ext>
    </p:extLst>
  </p:cSld>
  <p:clrMapOvr>
    <a:masterClrMapping/>
  </p:clrMapOvr>
  <p:transition spd="med">
    <p:fade/>
  </p:transition>
</p:sld>
</file>

<file path=ppt/slides/slide15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图片" descr="32,374 Thank You Stock Photos - Free &amp; Royalty-Free Stock Photos from  Dreamstime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 rot="0">
            <a:off x="3625279" y="1815737"/>
            <a:ext cx="6501609" cy="4697413"/>
          </a:xfrm>
          <a:prstGeom prst="rect"/>
          <a:noFill/>
          <a:ln w="12700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2074989356"/>
      </p:ext>
    </p:extLst>
  </p:cSld>
  <p:clrMapOvr>
    <a:masterClrMapping/>
  </p:clrMapOvr>
  <p:transition spd="med">
    <p:fade/>
  </p:transition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Office Theme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ppt/theme/theme2.xml><?xml version="1.0" encoding="utf-8"?>
<a:theme xmlns:a="http://schemas.openxmlformats.org/drawingml/2006/main" name="notesMaster1">
  <a:themeElements>
    <a:clrScheme name="notesMaster1">
      <a:dk1>
        <a:srgbClr val="595959"/>
      </a:dk1>
      <a:lt1>
        <a:srgbClr val="FFFFFF"/>
      </a:lt1>
      <a:dk2>
        <a:srgbClr val="000000"/>
      </a:dk2>
      <a:lt2>
        <a:srgbClr val="F2F2F2"/>
      </a:lt2>
      <a:accent1>
        <a:srgbClr val="1EB8C1"/>
      </a:accent1>
      <a:accent2>
        <a:srgbClr val="EF7920"/>
      </a:accent2>
      <a:accent3>
        <a:srgbClr val="EFC119"/>
      </a:accent3>
      <a:accent4>
        <a:srgbClr val="969890"/>
      </a:accent4>
      <a:accent5>
        <a:srgbClr val="50B4F2"/>
      </a:accent5>
      <a:accent6>
        <a:srgbClr val="C05A3A"/>
      </a:accent6>
      <a:hlink>
        <a:srgbClr val="EFC119"/>
      </a:hlink>
      <a:folHlink>
        <a:srgbClr val="969890"/>
      </a:folHlink>
    </a:clrScheme>
    <a:fontScheme name="notesMaster1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notesMaster1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ppt/theme/theme3.xml><?xml version="1.0" encoding="utf-8"?>
<a:theme xmlns:a="http://schemas.openxmlformats.org/drawingml/2006/main" name="handoutMaster1">
  <a:themeElements>
    <a:clrScheme name="handoutMaster1">
      <a:dk1>
        <a:srgbClr val="595959"/>
      </a:dk1>
      <a:lt1>
        <a:srgbClr val="FFFFFF"/>
      </a:lt1>
      <a:dk2>
        <a:srgbClr val="000000"/>
      </a:dk2>
      <a:lt2>
        <a:srgbClr val="F2F2F2"/>
      </a:lt2>
      <a:accent1>
        <a:srgbClr val="1EB8C1"/>
      </a:accent1>
      <a:accent2>
        <a:srgbClr val="EF7920"/>
      </a:accent2>
      <a:accent3>
        <a:srgbClr val="EFC119"/>
      </a:accent3>
      <a:accent4>
        <a:srgbClr val="969890"/>
      </a:accent4>
      <a:accent5>
        <a:srgbClr val="50B4F2"/>
      </a:accent5>
      <a:accent6>
        <a:srgbClr val="C05A3A"/>
      </a:accent6>
      <a:hlink>
        <a:srgbClr val="EFC119"/>
      </a:hlink>
      <a:folHlink>
        <a:srgbClr val="969890"/>
      </a:folHlink>
    </a:clrScheme>
    <a:fontScheme name="handoutMaster1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handoutMaster1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docProps/app.xml><?xml version="1.0" encoding="utf-8"?>
<Properties xmlns="http://schemas.openxmlformats.org/officeDocument/2006/extended-properties">
  <Template>Normal.eit</Template>
  <TotalTime>159</TotalTime>
  <Application>Yozo_Office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title>LCMB7001 Marketing Management  Assessment 2</dc:title>
  <cp:lastModifiedBy>root</cp:lastModifiedBy>
  <cp:revision>2</cp:revision>
  <dcterms:created xsi:type="dcterms:W3CDTF">2023-03-21T15:51:51Z</dcterms:created>
  <dcterms:modified xsi:type="dcterms:W3CDTF">2023-03-22T10:37:20Z</dcterms:modified>
</cp:coreProperties>
</file>

<file path=docProps/custom.xml><?xml version="1.0" encoding="utf-8"?>
<Properties xmlns:vt="http://schemas.openxmlformats.org/officeDocument/2006/docPropsVTypes" xmlns="http://schemas.openxmlformats.org/officeDocument/2006/custom-properties">
  <property fmtid="{D5CDD505-2E9C-101B-9397-08002B2CF9AE}" pid="3" name="ContentTypeId">
    <vt:lpwstr>0x010100AA3F7D94069FF64A86F7DFF56D60E3BE</vt:lpwstr>
  </property>
</Properties>
</file>