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96" r:id="rId1"/>
  </p:sldMasterIdLst>
  <p:sldIdLst>
    <p:sldId id="256" r:id="rId2"/>
    <p:sldId id="257" r:id="rId3"/>
    <p:sldId id="261" r:id="rId4"/>
    <p:sldId id="258" r:id="rId5"/>
    <p:sldId id="259" r:id="rId6"/>
    <p:sldId id="260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3" r:id="rId17"/>
    <p:sldId id="272" r:id="rId18"/>
    <p:sldId id="271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96" y="-4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6F6F8-33CE-4699-9B34-FB51FBF9E9E8}" type="datetimeFigureOut">
              <a:rPr lang="en-GB" smtClean="0"/>
              <a:pPr/>
              <a:t>03/10/2011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1FAB7-0467-4C76-8585-C77C6C25188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6F6F8-33CE-4699-9B34-FB51FBF9E9E8}" type="datetimeFigureOut">
              <a:rPr lang="en-GB" smtClean="0"/>
              <a:pPr/>
              <a:t>03/10/2011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1FAB7-0467-4C76-8585-C77C6C25188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6F6F8-33CE-4699-9B34-FB51FBF9E9E8}" type="datetimeFigureOut">
              <a:rPr lang="en-GB" smtClean="0"/>
              <a:pPr/>
              <a:t>03/10/2011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1FAB7-0467-4C76-8585-C77C6C25188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6F6F8-33CE-4699-9B34-FB51FBF9E9E8}" type="datetimeFigureOut">
              <a:rPr lang="en-GB" smtClean="0"/>
              <a:pPr/>
              <a:t>03/10/2011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1FAB7-0467-4C76-8585-C77C6C25188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6F6F8-33CE-4699-9B34-FB51FBF9E9E8}" type="datetimeFigureOut">
              <a:rPr lang="en-GB" smtClean="0"/>
              <a:pPr/>
              <a:t>03/10/2011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1FAB7-0467-4C76-8585-C77C6C25188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6F6F8-33CE-4699-9B34-FB51FBF9E9E8}" type="datetimeFigureOut">
              <a:rPr lang="en-GB" smtClean="0"/>
              <a:pPr/>
              <a:t>03/10/2011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1FAB7-0467-4C76-8585-C77C6C25188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6F6F8-33CE-4699-9B34-FB51FBF9E9E8}" type="datetimeFigureOut">
              <a:rPr lang="en-GB" smtClean="0"/>
              <a:pPr/>
              <a:t>03/10/2011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1FAB7-0467-4C76-8585-C77C6C25188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6F6F8-33CE-4699-9B34-FB51FBF9E9E8}" type="datetimeFigureOut">
              <a:rPr lang="en-GB" smtClean="0"/>
              <a:pPr/>
              <a:t>03/10/2011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1FAB7-0467-4C76-8585-C77C6C25188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BD16F6F8-33CE-4699-9B34-FB51FBF9E9E8}" type="datetimeFigureOut">
              <a:rPr lang="en-GB" smtClean="0"/>
              <a:pPr/>
              <a:t>03/10/2011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D561FAB7-0467-4C76-8585-C77C6C25188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6F6F8-33CE-4699-9B34-FB51FBF9E9E8}" type="datetimeFigureOut">
              <a:rPr lang="en-GB" smtClean="0"/>
              <a:pPr/>
              <a:t>03/10/2011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1FAB7-0467-4C76-8585-C77C6C25188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6F6F8-33CE-4699-9B34-FB51FBF9E9E8}" type="datetimeFigureOut">
              <a:rPr lang="en-GB" smtClean="0"/>
              <a:pPr/>
              <a:t>03/10/2011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1FAB7-0467-4C76-8585-C77C6C25188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BD16F6F8-33CE-4699-9B34-FB51FBF9E9E8}" type="datetimeFigureOut">
              <a:rPr lang="en-GB" smtClean="0"/>
              <a:pPr/>
              <a:t>03/10/2011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D561FAB7-0467-4C76-8585-C77C6C251883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297" r:id="rId1"/>
    <p:sldLayoutId id="2147484298" r:id="rId2"/>
    <p:sldLayoutId id="2147484299" r:id="rId3"/>
    <p:sldLayoutId id="2147484300" r:id="rId4"/>
    <p:sldLayoutId id="2147484301" r:id="rId5"/>
    <p:sldLayoutId id="2147484302" r:id="rId6"/>
    <p:sldLayoutId id="2147484303" r:id="rId7"/>
    <p:sldLayoutId id="2147484304" r:id="rId8"/>
    <p:sldLayoutId id="2147484305" r:id="rId9"/>
    <p:sldLayoutId id="2147484306" r:id="rId10"/>
    <p:sldLayoutId id="2147484307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sw003\Local Settings\Temporary Internet Files\Content.IE5\P67HB5VB\MC90033209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188640"/>
            <a:ext cx="4392488" cy="6514700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3083840"/>
            <a:ext cx="8079432" cy="1929336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Research </a:t>
            </a:r>
            <a:br>
              <a:rPr lang="en-GB" dirty="0" smtClean="0"/>
            </a:br>
            <a:r>
              <a:rPr lang="en-GB" dirty="0" smtClean="0"/>
              <a:t>Methodologies</a:t>
            </a:r>
            <a:br>
              <a:rPr lang="en-GB" dirty="0" smtClean="0"/>
            </a:br>
            <a:r>
              <a:rPr lang="en-GB" dirty="0" smtClean="0"/>
              <a:t>AHAC7001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9552" y="1196752"/>
            <a:ext cx="8079432" cy="1729022"/>
          </a:xfrm>
        </p:spPr>
        <p:txBody>
          <a:bodyPr>
            <a:normAutofit/>
          </a:bodyPr>
          <a:lstStyle/>
          <a:p>
            <a:r>
              <a:rPr lang="en-GB" sz="4800" dirty="0" smtClean="0"/>
              <a:t>Critical Thinking</a:t>
            </a:r>
            <a:endParaRPr lang="en-GB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Critical Thinking?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process whereby you, the thinker, develop skills:</a:t>
            </a:r>
          </a:p>
          <a:p>
            <a:pPr lvl="1"/>
            <a:r>
              <a:rPr lang="en-GB" dirty="0" smtClean="0"/>
              <a:t>to structure your thought processes</a:t>
            </a:r>
          </a:p>
          <a:p>
            <a:pPr lvl="1"/>
            <a:r>
              <a:rPr lang="en-GB" dirty="0" smtClean="0"/>
              <a:t>Impose intellectual standards upon your thought process</a:t>
            </a:r>
          </a:p>
          <a:p>
            <a:r>
              <a:rPr lang="en-GB" dirty="0" smtClean="0"/>
              <a:t>Thereby improving the </a:t>
            </a:r>
            <a:r>
              <a:rPr lang="en-GB" dirty="0" smtClean="0">
                <a:solidFill>
                  <a:srgbClr val="FFC000"/>
                </a:solidFill>
              </a:rPr>
              <a:t>quality</a:t>
            </a:r>
            <a:r>
              <a:rPr lang="en-GB" dirty="0" smtClean="0"/>
              <a:t> of your thinking</a:t>
            </a:r>
          </a:p>
          <a:p>
            <a:r>
              <a:rPr lang="en-GB" dirty="0" smtClean="0"/>
              <a:t>&amp; thus of your interpretations, conclusions…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Critical Thinking?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Self-directed thinking…</a:t>
            </a:r>
          </a:p>
          <a:p>
            <a:r>
              <a:rPr lang="en-GB" dirty="0" smtClean="0"/>
              <a:t>Self-disciplined thinking…</a:t>
            </a:r>
          </a:p>
          <a:p>
            <a:r>
              <a:rPr lang="en-GB" dirty="0" smtClean="0"/>
              <a:t>Self-monitored thinking…</a:t>
            </a:r>
          </a:p>
          <a:p>
            <a:r>
              <a:rPr lang="en-GB" dirty="0" smtClean="0"/>
              <a:t>Self-corrective thinking…</a:t>
            </a:r>
          </a:p>
          <a:p>
            <a:endParaRPr lang="en-GB" dirty="0" smtClean="0"/>
          </a:p>
          <a:p>
            <a:r>
              <a:rPr lang="en-GB" dirty="0" smtClean="0"/>
              <a:t>It requires rigorous standards of excellence, effective communication &amp; problem solving abilities…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Critical Thinking?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Why do we need to develop these skills (as academics/archaeologists)?</a:t>
            </a:r>
          </a:p>
          <a:p>
            <a:r>
              <a:rPr lang="en-GB" dirty="0" smtClean="0"/>
              <a:t>Any piece of work we produce, and in particular our independent research is dependent upon the quality of our thought processes</a:t>
            </a:r>
          </a:p>
          <a:p>
            <a:r>
              <a:rPr lang="en-GB" dirty="0" smtClean="0"/>
              <a:t>Our intellectual integrity relies upon the rigour with which we interrogate the data</a:t>
            </a:r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Critical Thinking?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have an inherent bias in our thought processes:</a:t>
            </a:r>
          </a:p>
          <a:p>
            <a:pPr lvl="1"/>
            <a:r>
              <a:rPr lang="en-GB" dirty="0" smtClean="0"/>
              <a:t>We cannot think with ideas we do not have</a:t>
            </a:r>
          </a:p>
          <a:p>
            <a:pPr lvl="1"/>
            <a:r>
              <a:rPr lang="en-GB" dirty="0" smtClean="0"/>
              <a:t>We should not make assumptions about the past  (&amp;d societies which might be radically different from our own) based upon our own experiences</a:t>
            </a:r>
          </a:p>
          <a:p>
            <a:pPr lvl="1"/>
            <a:r>
              <a:rPr lang="en-GB" dirty="0" smtClean="0"/>
              <a:t>But how do we separate our intellectual process from our own experience?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Result of Critical Thinking?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It raises important questions &amp; helps you to identify problems</a:t>
            </a:r>
          </a:p>
          <a:p>
            <a:r>
              <a:rPr lang="en-GB" dirty="0" smtClean="0"/>
              <a:t>It allows you to formulate these questions clearly &amp; precisely</a:t>
            </a:r>
          </a:p>
          <a:p>
            <a:r>
              <a:rPr lang="en-GB" dirty="0" smtClean="0"/>
              <a:t>You develop skills to collect &amp; assess </a:t>
            </a:r>
            <a:r>
              <a:rPr lang="en-GB" dirty="0" smtClean="0">
                <a:solidFill>
                  <a:srgbClr val="FFC000"/>
                </a:solidFill>
              </a:rPr>
              <a:t>relevant</a:t>
            </a:r>
            <a:r>
              <a:rPr lang="en-GB" dirty="0" smtClean="0"/>
              <a:t> information</a:t>
            </a:r>
          </a:p>
          <a:p>
            <a:r>
              <a:rPr lang="en-GB" dirty="0" smtClean="0"/>
              <a:t>You develop skills to interpret critical thinking using abstract ideas &amp; theories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Elements of Thought?</a:t>
            </a:r>
            <a:endParaRPr lang="en-GB" dirty="0"/>
          </a:p>
        </p:txBody>
      </p:sp>
      <p:grpSp>
        <p:nvGrpSpPr>
          <p:cNvPr id="58" name="Group 57"/>
          <p:cNvGrpSpPr/>
          <p:nvPr/>
        </p:nvGrpSpPr>
        <p:grpSpPr>
          <a:xfrm>
            <a:off x="3419872" y="1628800"/>
            <a:ext cx="1569148" cy="1656184"/>
            <a:chOff x="3419872" y="1628800"/>
            <a:chExt cx="1569148" cy="1656184"/>
          </a:xfrm>
        </p:grpSpPr>
        <p:sp>
          <p:nvSpPr>
            <p:cNvPr id="4" name="TextBox 3"/>
            <p:cNvSpPr txBox="1"/>
            <p:nvPr/>
          </p:nvSpPr>
          <p:spPr>
            <a:xfrm>
              <a:off x="3419872" y="1628800"/>
              <a:ext cx="1569148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>
                  <a:solidFill>
                    <a:srgbClr val="FFC000"/>
                  </a:solidFill>
                </a:rPr>
                <a:t>Points of view:</a:t>
              </a:r>
            </a:p>
            <a:p>
              <a:r>
                <a:rPr lang="en-GB" dirty="0" smtClean="0"/>
                <a:t>theoretical</a:t>
              </a:r>
            </a:p>
            <a:p>
              <a:r>
                <a:rPr lang="en-GB" dirty="0" smtClean="0"/>
                <a:t>framework</a:t>
              </a:r>
              <a:endParaRPr lang="en-GB" dirty="0"/>
            </a:p>
          </p:txBody>
        </p:sp>
        <p:cxnSp>
          <p:nvCxnSpPr>
            <p:cNvPr id="8" name="Straight Arrow Connector 7"/>
            <p:cNvCxnSpPr/>
            <p:nvPr/>
          </p:nvCxnSpPr>
          <p:spPr>
            <a:xfrm>
              <a:off x="4139952" y="2564904"/>
              <a:ext cx="0" cy="720080"/>
            </a:xfrm>
            <a:prstGeom prst="straightConnector1">
              <a:avLst/>
            </a:prstGeom>
            <a:ln w="41275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0" name="Group 49"/>
          <p:cNvGrpSpPr/>
          <p:nvPr/>
        </p:nvGrpSpPr>
        <p:grpSpPr>
          <a:xfrm>
            <a:off x="4644008" y="1988840"/>
            <a:ext cx="2736304" cy="1368152"/>
            <a:chOff x="4644008" y="1988840"/>
            <a:chExt cx="2736304" cy="1368152"/>
          </a:xfrm>
        </p:grpSpPr>
        <p:sp>
          <p:nvSpPr>
            <p:cNvPr id="5" name="TextBox 4"/>
            <p:cNvSpPr txBox="1"/>
            <p:nvPr/>
          </p:nvSpPr>
          <p:spPr>
            <a:xfrm>
              <a:off x="5292080" y="1988840"/>
              <a:ext cx="2088232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solidFill>
                    <a:srgbClr val="FFC000"/>
                  </a:solidFill>
                </a:rPr>
                <a:t>Purpose of thinking:</a:t>
              </a:r>
            </a:p>
            <a:p>
              <a:r>
                <a:rPr lang="en-GB" dirty="0" smtClean="0"/>
                <a:t>Goal or objective</a:t>
              </a:r>
              <a:endParaRPr lang="en-GB" dirty="0"/>
            </a:p>
          </p:txBody>
        </p:sp>
        <p:cxnSp>
          <p:nvCxnSpPr>
            <p:cNvPr id="12" name="Straight Arrow Connector 11"/>
            <p:cNvCxnSpPr/>
            <p:nvPr/>
          </p:nvCxnSpPr>
          <p:spPr>
            <a:xfrm flipH="1">
              <a:off x="4644008" y="2708920"/>
              <a:ext cx="864096" cy="648072"/>
            </a:xfrm>
            <a:prstGeom prst="straightConnector1">
              <a:avLst/>
            </a:prstGeom>
            <a:ln w="41275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1" name="Group 50"/>
          <p:cNvGrpSpPr/>
          <p:nvPr/>
        </p:nvGrpSpPr>
        <p:grpSpPr>
          <a:xfrm>
            <a:off x="4860032" y="3380799"/>
            <a:ext cx="2771100" cy="646331"/>
            <a:chOff x="4860032" y="3380799"/>
            <a:chExt cx="2771100" cy="646331"/>
          </a:xfrm>
        </p:grpSpPr>
        <p:sp>
          <p:nvSpPr>
            <p:cNvPr id="6" name="TextBox 5"/>
            <p:cNvSpPr txBox="1"/>
            <p:nvPr/>
          </p:nvSpPr>
          <p:spPr>
            <a:xfrm>
              <a:off x="6228184" y="3380799"/>
              <a:ext cx="1402948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>
                  <a:solidFill>
                    <a:srgbClr val="FFC000"/>
                  </a:solidFill>
                </a:rPr>
                <a:t>The problem</a:t>
              </a:r>
            </a:p>
            <a:p>
              <a:r>
                <a:rPr lang="en-GB" dirty="0" smtClean="0">
                  <a:solidFill>
                    <a:srgbClr val="FFC000"/>
                  </a:solidFill>
                </a:rPr>
                <a:t>or question</a:t>
              </a:r>
              <a:endParaRPr lang="en-GB" dirty="0">
                <a:solidFill>
                  <a:srgbClr val="FFC000"/>
                </a:solidFill>
              </a:endParaRPr>
            </a:p>
          </p:txBody>
        </p:sp>
        <p:cxnSp>
          <p:nvCxnSpPr>
            <p:cNvPr id="14" name="Straight Arrow Connector 13"/>
            <p:cNvCxnSpPr/>
            <p:nvPr/>
          </p:nvCxnSpPr>
          <p:spPr>
            <a:xfrm flipH="1">
              <a:off x="4860032" y="3717032"/>
              <a:ext cx="1224136" cy="0"/>
            </a:xfrm>
            <a:prstGeom prst="straightConnector1">
              <a:avLst/>
            </a:prstGeom>
            <a:ln w="41275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" name="TextBox 14"/>
          <p:cNvSpPr txBox="1"/>
          <p:nvPr/>
        </p:nvSpPr>
        <p:spPr>
          <a:xfrm>
            <a:off x="3932335" y="3441774"/>
            <a:ext cx="49564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b="1" dirty="0" smtClean="0">
                <a:solidFill>
                  <a:srgbClr val="FFC000"/>
                </a:solidFill>
              </a:rPr>
              <a:t>?</a:t>
            </a:r>
            <a:endParaRPr lang="en-GB" sz="5400" b="1" dirty="0">
              <a:solidFill>
                <a:srgbClr val="FFC000"/>
              </a:solidFill>
            </a:endParaRPr>
          </a:p>
        </p:txBody>
      </p:sp>
      <p:grpSp>
        <p:nvGrpSpPr>
          <p:cNvPr id="52" name="Group 51"/>
          <p:cNvGrpSpPr/>
          <p:nvPr/>
        </p:nvGrpSpPr>
        <p:grpSpPr>
          <a:xfrm>
            <a:off x="4716016" y="4149080"/>
            <a:ext cx="3096344" cy="1440160"/>
            <a:chOff x="4716016" y="4149080"/>
            <a:chExt cx="3096344" cy="1440160"/>
          </a:xfrm>
        </p:grpSpPr>
        <p:sp>
          <p:nvSpPr>
            <p:cNvPr id="17" name="TextBox 16"/>
            <p:cNvSpPr txBox="1"/>
            <p:nvPr/>
          </p:nvSpPr>
          <p:spPr>
            <a:xfrm>
              <a:off x="6156176" y="4388911"/>
              <a:ext cx="1656184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solidFill>
                    <a:srgbClr val="FFC000"/>
                  </a:solidFill>
                </a:rPr>
                <a:t>Information:</a:t>
              </a:r>
            </a:p>
            <a:p>
              <a:r>
                <a:rPr lang="en-GB" dirty="0" smtClean="0"/>
                <a:t>data, facts,</a:t>
              </a:r>
            </a:p>
            <a:p>
              <a:r>
                <a:rPr lang="en-GB" dirty="0" smtClean="0"/>
                <a:t>observations,</a:t>
              </a:r>
            </a:p>
            <a:p>
              <a:r>
                <a:rPr lang="en-GB" dirty="0" smtClean="0"/>
                <a:t>experiences</a:t>
              </a:r>
              <a:endParaRPr lang="en-GB" dirty="0"/>
            </a:p>
          </p:txBody>
        </p:sp>
        <p:cxnSp>
          <p:nvCxnSpPr>
            <p:cNvPr id="21" name="Straight Arrow Connector 20"/>
            <p:cNvCxnSpPr/>
            <p:nvPr/>
          </p:nvCxnSpPr>
          <p:spPr>
            <a:xfrm flipH="1" flipV="1">
              <a:off x="4716016" y="4149080"/>
              <a:ext cx="1296144" cy="576064"/>
            </a:xfrm>
            <a:prstGeom prst="straightConnector1">
              <a:avLst/>
            </a:prstGeom>
            <a:ln w="41275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3" name="Group 52"/>
          <p:cNvGrpSpPr/>
          <p:nvPr/>
        </p:nvGrpSpPr>
        <p:grpSpPr>
          <a:xfrm>
            <a:off x="2771800" y="4365104"/>
            <a:ext cx="2727029" cy="1944216"/>
            <a:chOff x="2771800" y="4365104"/>
            <a:chExt cx="2727029" cy="1944216"/>
          </a:xfrm>
        </p:grpSpPr>
        <p:sp>
          <p:nvSpPr>
            <p:cNvPr id="23" name="TextBox 22"/>
            <p:cNvSpPr txBox="1"/>
            <p:nvPr/>
          </p:nvSpPr>
          <p:spPr>
            <a:xfrm>
              <a:off x="2771800" y="5662989"/>
              <a:ext cx="2727029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>
                  <a:solidFill>
                    <a:srgbClr val="FFC000"/>
                  </a:solidFill>
                </a:rPr>
                <a:t>Interpretation &amp; inference:</a:t>
              </a:r>
            </a:p>
            <a:p>
              <a:r>
                <a:rPr lang="en-GB" dirty="0" smtClean="0"/>
                <a:t>conclusions, solutions</a:t>
              </a:r>
              <a:endParaRPr lang="en-GB" dirty="0"/>
            </a:p>
          </p:txBody>
        </p:sp>
        <p:cxnSp>
          <p:nvCxnSpPr>
            <p:cNvPr id="26" name="Straight Arrow Connector 25"/>
            <p:cNvCxnSpPr/>
            <p:nvPr/>
          </p:nvCxnSpPr>
          <p:spPr>
            <a:xfrm flipV="1">
              <a:off x="4139952" y="4365104"/>
              <a:ext cx="0" cy="1080120"/>
            </a:xfrm>
            <a:prstGeom prst="straightConnector1">
              <a:avLst/>
            </a:prstGeom>
            <a:ln w="41275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7" name="Group 56"/>
          <p:cNvGrpSpPr/>
          <p:nvPr/>
        </p:nvGrpSpPr>
        <p:grpSpPr>
          <a:xfrm>
            <a:off x="1115616" y="2062589"/>
            <a:ext cx="2520280" cy="1438419"/>
            <a:chOff x="1115616" y="2062589"/>
            <a:chExt cx="2520280" cy="1438419"/>
          </a:xfrm>
        </p:grpSpPr>
        <p:sp>
          <p:nvSpPr>
            <p:cNvPr id="28" name="TextBox 27"/>
            <p:cNvSpPr txBox="1"/>
            <p:nvPr/>
          </p:nvSpPr>
          <p:spPr>
            <a:xfrm>
              <a:off x="1115616" y="2062589"/>
              <a:ext cx="159210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>
                  <a:solidFill>
                    <a:srgbClr val="FFC000"/>
                  </a:solidFill>
                </a:rPr>
                <a:t>Implications &amp; </a:t>
              </a:r>
            </a:p>
            <a:p>
              <a:r>
                <a:rPr lang="en-GB" dirty="0" smtClean="0">
                  <a:solidFill>
                    <a:srgbClr val="FFC000"/>
                  </a:solidFill>
                </a:rPr>
                <a:t>consequences</a:t>
              </a:r>
              <a:endParaRPr lang="en-GB" dirty="0">
                <a:solidFill>
                  <a:srgbClr val="FFC000"/>
                </a:solidFill>
              </a:endParaRPr>
            </a:p>
          </p:txBody>
        </p:sp>
        <p:cxnSp>
          <p:nvCxnSpPr>
            <p:cNvPr id="35" name="Straight Arrow Connector 34"/>
            <p:cNvCxnSpPr/>
            <p:nvPr/>
          </p:nvCxnSpPr>
          <p:spPr>
            <a:xfrm>
              <a:off x="2411760" y="2708920"/>
              <a:ext cx="1224136" cy="792088"/>
            </a:xfrm>
            <a:prstGeom prst="straightConnector1">
              <a:avLst/>
            </a:prstGeom>
            <a:ln w="41275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6" name="Group 55"/>
          <p:cNvGrpSpPr/>
          <p:nvPr/>
        </p:nvGrpSpPr>
        <p:grpSpPr>
          <a:xfrm>
            <a:off x="611560" y="3286725"/>
            <a:ext cx="2880320" cy="646331"/>
            <a:chOff x="611560" y="3286725"/>
            <a:chExt cx="2880320" cy="646331"/>
          </a:xfrm>
        </p:grpSpPr>
        <p:sp>
          <p:nvSpPr>
            <p:cNvPr id="37" name="TextBox 36"/>
            <p:cNvSpPr txBox="1"/>
            <p:nvPr/>
          </p:nvSpPr>
          <p:spPr>
            <a:xfrm>
              <a:off x="611560" y="3286725"/>
              <a:ext cx="180020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solidFill>
                    <a:srgbClr val="FFC000"/>
                  </a:solidFill>
                </a:rPr>
                <a:t>Assumptions:</a:t>
              </a:r>
            </a:p>
            <a:p>
              <a:r>
                <a:rPr lang="en-GB" dirty="0" smtClean="0"/>
                <a:t>presuppositions</a:t>
              </a:r>
              <a:endParaRPr lang="en-GB" dirty="0"/>
            </a:p>
          </p:txBody>
        </p:sp>
        <p:cxnSp>
          <p:nvCxnSpPr>
            <p:cNvPr id="46" name="Straight Arrow Connector 45"/>
            <p:cNvCxnSpPr/>
            <p:nvPr/>
          </p:nvCxnSpPr>
          <p:spPr>
            <a:xfrm>
              <a:off x="2339752" y="3717032"/>
              <a:ext cx="1152128" cy="0"/>
            </a:xfrm>
            <a:prstGeom prst="straightConnector1">
              <a:avLst/>
            </a:prstGeom>
            <a:ln w="41275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5" name="Group 54"/>
          <p:cNvGrpSpPr/>
          <p:nvPr/>
        </p:nvGrpSpPr>
        <p:grpSpPr>
          <a:xfrm>
            <a:off x="539552" y="4221088"/>
            <a:ext cx="3168352" cy="1344345"/>
            <a:chOff x="539552" y="4221088"/>
            <a:chExt cx="3168352" cy="1344345"/>
          </a:xfrm>
        </p:grpSpPr>
        <p:sp>
          <p:nvSpPr>
            <p:cNvPr id="42" name="TextBox 41"/>
            <p:cNvSpPr txBox="1"/>
            <p:nvPr/>
          </p:nvSpPr>
          <p:spPr>
            <a:xfrm>
              <a:off x="539552" y="4365104"/>
              <a:ext cx="2160240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solidFill>
                    <a:srgbClr val="FFC000"/>
                  </a:solidFill>
                </a:rPr>
                <a:t>Concepts:</a:t>
              </a:r>
            </a:p>
            <a:p>
              <a:r>
                <a:rPr lang="en-GB" dirty="0" smtClean="0"/>
                <a:t>theories, definitions, laws, principles, models</a:t>
              </a:r>
              <a:endParaRPr lang="en-GB" dirty="0"/>
            </a:p>
          </p:txBody>
        </p:sp>
        <p:cxnSp>
          <p:nvCxnSpPr>
            <p:cNvPr id="49" name="Straight Arrow Connector 48"/>
            <p:cNvCxnSpPr/>
            <p:nvPr/>
          </p:nvCxnSpPr>
          <p:spPr>
            <a:xfrm flipV="1">
              <a:off x="2627784" y="4221088"/>
              <a:ext cx="1080120" cy="432048"/>
            </a:xfrm>
            <a:prstGeom prst="straightConnector1">
              <a:avLst/>
            </a:prstGeom>
            <a:ln w="41275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40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sw003\Local Settings\Temporary Internet Files\Content.IE5\1ZI1TGQA\MC900286456[1].wmf"/>
          <p:cNvPicPr>
            <a:picLocks noChangeAspect="1" noChangeArrowheads="1"/>
          </p:cNvPicPr>
          <p:nvPr/>
        </p:nvPicPr>
        <p:blipFill>
          <a:blip r:embed="rId2" cstate="print">
            <a:lum bright="-3000" contrast="-3000"/>
          </a:blip>
          <a:srcRect/>
          <a:stretch>
            <a:fillRect/>
          </a:stretch>
        </p:blipFill>
        <p:spPr bwMode="auto">
          <a:xfrm>
            <a:off x="4571999" y="980728"/>
            <a:ext cx="4320481" cy="5488023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Reasoning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55719"/>
            <a:ext cx="8229600" cy="4625609"/>
          </a:xfrm>
        </p:spPr>
        <p:txBody>
          <a:bodyPr/>
          <a:lstStyle/>
          <a:p>
            <a:r>
              <a:rPr lang="en-GB" dirty="0" smtClean="0">
                <a:solidFill>
                  <a:srgbClr val="FFC000"/>
                </a:solidFill>
              </a:rPr>
              <a:t>All reasoning has a purpose</a:t>
            </a:r>
          </a:p>
          <a:p>
            <a:r>
              <a:rPr lang="en-GB" dirty="0" smtClean="0"/>
              <a:t>Is this realistic &amp; achievable?</a:t>
            </a:r>
          </a:p>
          <a:p>
            <a:r>
              <a:rPr lang="en-GB" dirty="0" smtClean="0"/>
              <a:t>Take time to state your purpose clearly</a:t>
            </a:r>
          </a:p>
          <a:p>
            <a:r>
              <a:rPr lang="en-GB" dirty="0" smtClean="0"/>
              <a:t>Distinguish your purpose from other approaches/questions</a:t>
            </a:r>
          </a:p>
          <a:p>
            <a:r>
              <a:rPr lang="en-GB" dirty="0" smtClean="0"/>
              <a:t>Remember this &amp; check your </a:t>
            </a:r>
            <a:r>
              <a:rPr lang="en-GB" dirty="0" smtClean="0">
                <a:solidFill>
                  <a:srgbClr val="FFC000"/>
                </a:solidFill>
              </a:rPr>
              <a:t>focus</a:t>
            </a:r>
            <a:r>
              <a:rPr lang="en-GB" dirty="0" smtClean="0"/>
              <a:t> occasionally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sw003\Local Settings\Temporary Internet Files\Content.IE5\277A67O5\MC900383958[1].wmf"/>
          <p:cNvPicPr>
            <a:picLocks noChangeAspect="1" noChangeArrowheads="1"/>
          </p:cNvPicPr>
          <p:nvPr/>
        </p:nvPicPr>
        <p:blipFill>
          <a:blip r:embed="rId2" cstate="print">
            <a:lum bright="-3000" contrast="-3000"/>
          </a:blip>
          <a:srcRect/>
          <a:stretch>
            <a:fillRect/>
          </a:stretch>
        </p:blipFill>
        <p:spPr bwMode="auto">
          <a:xfrm>
            <a:off x="6444208" y="4666716"/>
            <a:ext cx="2379335" cy="1930636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Reasoning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C000"/>
                </a:solidFill>
              </a:rPr>
              <a:t>Aim is to answer a question or to solve a problem</a:t>
            </a:r>
          </a:p>
          <a:p>
            <a:r>
              <a:rPr lang="en-GB" dirty="0" smtClean="0"/>
              <a:t>State the question clearly &amp; precisely</a:t>
            </a:r>
          </a:p>
          <a:p>
            <a:r>
              <a:rPr lang="en-GB" dirty="0" smtClean="0"/>
              <a:t>Express question in several ways to clarify its meaning &amp; scope…</a:t>
            </a:r>
          </a:p>
          <a:p>
            <a:r>
              <a:rPr lang="en-GB" dirty="0" smtClean="0"/>
              <a:t>…or break into sub-questions</a:t>
            </a:r>
          </a:p>
          <a:p>
            <a:r>
              <a:rPr lang="en-GB" dirty="0" smtClean="0"/>
              <a:t>Is there more than one possible answer?</a:t>
            </a:r>
          </a:p>
          <a:p>
            <a:r>
              <a:rPr lang="en-GB" dirty="0" smtClean="0"/>
              <a:t>…or is it a matter of opinion?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Program Files\Microsoft Office\MEDIA\CAGCAT10\j0300840.wmf"/>
          <p:cNvPicPr>
            <a:picLocks noChangeAspect="1" noChangeArrowheads="1"/>
          </p:cNvPicPr>
          <p:nvPr/>
        </p:nvPicPr>
        <p:blipFill>
          <a:blip r:embed="rId2" cstate="print">
            <a:lum bright="-9000" contrast="-9000"/>
          </a:blip>
          <a:srcRect/>
          <a:stretch>
            <a:fillRect/>
          </a:stretch>
        </p:blipFill>
        <p:spPr bwMode="auto">
          <a:xfrm>
            <a:off x="5513402" y="4077072"/>
            <a:ext cx="3163054" cy="2664296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Reasoning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C000"/>
                </a:solidFill>
              </a:rPr>
              <a:t>All reasoning is based on assumptions</a:t>
            </a:r>
          </a:p>
          <a:p>
            <a:r>
              <a:rPr lang="en-GB" dirty="0" smtClean="0"/>
              <a:t>Identify your point of view, your theoretical perspective…</a:t>
            </a:r>
          </a:p>
          <a:p>
            <a:r>
              <a:rPr lang="en-GB" dirty="0" smtClean="0"/>
              <a:t>Be aware of other perspectives &amp; identify their strengths and weaknesses</a:t>
            </a:r>
          </a:p>
          <a:p>
            <a:r>
              <a:rPr lang="en-GB" dirty="0" smtClean="0"/>
              <a:t>Strive to be fair &amp; equal in assessing all points of views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C:\Documents and Settings\sw003\Local Settings\Temporary Internet Files\Content.IE5\P67HB5VB\MC90037095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53665" y="3789040"/>
            <a:ext cx="2438815" cy="29523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Reasoning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C000"/>
                </a:solidFill>
              </a:rPr>
              <a:t>All reasoning is based on (empirical) data, information, evidence</a:t>
            </a:r>
          </a:p>
          <a:p>
            <a:r>
              <a:rPr lang="en-GB" dirty="0" smtClean="0"/>
              <a:t>Think about your methodology (how you gained your data)</a:t>
            </a:r>
          </a:p>
          <a:p>
            <a:r>
              <a:rPr lang="en-GB" dirty="0" smtClean="0"/>
              <a:t>Is all your information clear, accurate &amp; relevant</a:t>
            </a:r>
          </a:p>
          <a:p>
            <a:r>
              <a:rPr lang="en-GB" dirty="0" smtClean="0"/>
              <a:t>Have you gathered enough material</a:t>
            </a:r>
          </a:p>
          <a:p>
            <a:r>
              <a:rPr lang="en-GB" dirty="0" smtClean="0"/>
              <a:t>Restrict claims to those supported by you data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Documents and Settings\sw003\Local Settings\Temporary Internet Files\Content.IE5\277A67O5\MP900382674[1].jpg"/>
          <p:cNvPicPr>
            <a:picLocks noChangeAspect="1" noChangeArrowheads="1"/>
          </p:cNvPicPr>
          <p:nvPr/>
        </p:nvPicPr>
        <p:blipFill>
          <a:blip r:embed="rId2" cstate="print">
            <a:lum bright="-7000" contrast="-7000"/>
          </a:blip>
          <a:srcRect/>
          <a:stretch>
            <a:fillRect/>
          </a:stretch>
        </p:blipFill>
        <p:spPr bwMode="auto">
          <a:xfrm>
            <a:off x="4499992" y="620686"/>
            <a:ext cx="4320480" cy="6048674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Reasoning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C000"/>
                </a:solidFill>
              </a:rPr>
              <a:t>All reasoning is expressed through &amp; shaped by CONCEPTS &amp; IDEAS</a:t>
            </a:r>
          </a:p>
          <a:p>
            <a:r>
              <a:rPr lang="en-GB" dirty="0" smtClean="0"/>
              <a:t>Identify key concepts &amp; explain these clearly</a:t>
            </a:r>
          </a:p>
          <a:p>
            <a:r>
              <a:rPr lang="en-GB" dirty="0" smtClean="0"/>
              <a:t>Consider alternative concepts</a:t>
            </a:r>
          </a:p>
          <a:p>
            <a:r>
              <a:rPr lang="en-GB" dirty="0" smtClean="0"/>
              <a:t>Make sure you are using these concepts with care and precision.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Documents and Settings\sw003\Local Settings\Temporary Internet Files\Content.IE5\P67HB5VB\MC900090420[1].wmf"/>
          <p:cNvPicPr>
            <a:picLocks noChangeAspect="1" noChangeArrowheads="1"/>
          </p:cNvPicPr>
          <p:nvPr/>
        </p:nvPicPr>
        <p:blipFill>
          <a:blip r:embed="rId2" cstate="print">
            <a:lum bright="-5000" contrast="-7000"/>
          </a:blip>
          <a:srcRect/>
          <a:stretch>
            <a:fillRect/>
          </a:stretch>
        </p:blipFill>
        <p:spPr bwMode="auto">
          <a:xfrm>
            <a:off x="5638859" y="3096425"/>
            <a:ext cx="3253621" cy="3572935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Reasoning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C000"/>
                </a:solidFill>
              </a:rPr>
              <a:t>All reasoning contains INFERENCES &amp; INTERPRETATIONS, through which we draw CONCLUSIONS (to give meaning to data)</a:t>
            </a:r>
          </a:p>
          <a:p>
            <a:r>
              <a:rPr lang="en-GB" dirty="0" smtClean="0"/>
              <a:t>Be careful ONLY to infer that which the evidence implies</a:t>
            </a:r>
          </a:p>
          <a:p>
            <a:r>
              <a:rPr lang="en-GB" dirty="0" smtClean="0"/>
              <a:t>Check inferences for internal consistency</a:t>
            </a:r>
          </a:p>
          <a:p>
            <a:r>
              <a:rPr lang="en-GB" dirty="0" smtClean="0"/>
              <a:t>Identify the assumptions which led to your inferences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Reasoning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are the implications or consequences of your reasoning?</a:t>
            </a:r>
          </a:p>
          <a:p>
            <a:r>
              <a:rPr lang="en-GB" dirty="0" smtClean="0"/>
              <a:t>Examine the implications that follow on from your conclusions</a:t>
            </a:r>
          </a:p>
          <a:p>
            <a:r>
              <a:rPr lang="en-GB" dirty="0" smtClean="0"/>
              <a:t>Examine both positive &amp; negative implications</a:t>
            </a:r>
          </a:p>
          <a:p>
            <a:r>
              <a:rPr lang="en-GB" dirty="0" smtClean="0"/>
              <a:t>What are the possible consequences?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PURPOSE:</a:t>
            </a:r>
          </a:p>
          <a:p>
            <a:pPr lvl="1"/>
            <a:r>
              <a:rPr lang="en-GB" dirty="0" smtClean="0"/>
              <a:t>What am I trying to accomplish?</a:t>
            </a:r>
          </a:p>
          <a:p>
            <a:pPr lvl="1"/>
            <a:r>
              <a:rPr lang="en-GB" dirty="0" smtClean="0"/>
              <a:t>What is my central aim or purpose?</a:t>
            </a:r>
          </a:p>
          <a:p>
            <a:r>
              <a:rPr lang="en-GB" dirty="0" smtClean="0"/>
              <a:t>INFORMATION:</a:t>
            </a:r>
          </a:p>
          <a:p>
            <a:pPr lvl="1"/>
            <a:r>
              <a:rPr lang="en-GB" dirty="0" smtClean="0"/>
              <a:t>What information am I using to come to that conclusion?</a:t>
            </a:r>
          </a:p>
          <a:p>
            <a:pPr lvl="1"/>
            <a:r>
              <a:rPr lang="en-GB" dirty="0" smtClean="0"/>
              <a:t>What experience/evidence have I to support this claim?</a:t>
            </a:r>
          </a:p>
          <a:p>
            <a:pPr lvl="1"/>
            <a:r>
              <a:rPr lang="en-GB" dirty="0" smtClean="0"/>
              <a:t>What information do I need to answer my question?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CONCEPTS</a:t>
            </a:r>
          </a:p>
          <a:p>
            <a:pPr lvl="1"/>
            <a:r>
              <a:rPr lang="en-GB" dirty="0" smtClean="0"/>
              <a:t>What is the main idea?</a:t>
            </a:r>
          </a:p>
          <a:p>
            <a:pPr lvl="1"/>
            <a:r>
              <a:rPr lang="en-GB" dirty="0" smtClean="0"/>
              <a:t>How can I explain this idea?</a:t>
            </a:r>
          </a:p>
          <a:p>
            <a:r>
              <a:rPr lang="en-GB" dirty="0" smtClean="0"/>
              <a:t>QUESTIONS</a:t>
            </a:r>
          </a:p>
          <a:p>
            <a:pPr lvl="1"/>
            <a:r>
              <a:rPr lang="en-GB" dirty="0" smtClean="0"/>
              <a:t>What questions am I raising?</a:t>
            </a:r>
          </a:p>
          <a:p>
            <a:pPr lvl="1"/>
            <a:r>
              <a:rPr lang="en-GB" dirty="0" smtClean="0"/>
              <a:t>What questions am I addressing?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ASSUMPTIONS</a:t>
            </a:r>
          </a:p>
          <a:p>
            <a:pPr lvl="1"/>
            <a:r>
              <a:rPr lang="en-GB" dirty="0" smtClean="0"/>
              <a:t>What am I taking for granted?</a:t>
            </a:r>
          </a:p>
          <a:p>
            <a:r>
              <a:rPr lang="en-GB" dirty="0" smtClean="0"/>
              <a:t>POINTS OF VIEW</a:t>
            </a:r>
          </a:p>
          <a:p>
            <a:pPr lvl="1"/>
            <a:r>
              <a:rPr lang="en-GB" dirty="0" smtClean="0"/>
              <a:t>From what perspective am I looking at this issue?</a:t>
            </a:r>
          </a:p>
          <a:p>
            <a:pPr lvl="1"/>
            <a:r>
              <a:rPr lang="en-GB" dirty="0" smtClean="0"/>
              <a:t>Should I consider another approach?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INFERENCES &amp; CONCLUSIONS</a:t>
            </a:r>
          </a:p>
          <a:p>
            <a:pPr lvl="1"/>
            <a:r>
              <a:rPr lang="en-GB" dirty="0" smtClean="0">
                <a:solidFill>
                  <a:srgbClr val="FFC000"/>
                </a:solidFill>
              </a:rPr>
              <a:t>How</a:t>
            </a:r>
            <a:r>
              <a:rPr lang="en-GB" dirty="0" smtClean="0"/>
              <a:t> did I reach this conclusion?</a:t>
            </a:r>
          </a:p>
          <a:p>
            <a:pPr lvl="1"/>
            <a:r>
              <a:rPr lang="en-GB" dirty="0" smtClean="0"/>
              <a:t>Is there another way to interpret the information?</a:t>
            </a:r>
          </a:p>
          <a:p>
            <a:r>
              <a:rPr lang="en-GB" dirty="0" smtClean="0"/>
              <a:t>IMPLICATIONS &amp; CONSEQUENCES</a:t>
            </a:r>
          </a:p>
          <a:p>
            <a:pPr lvl="1"/>
            <a:r>
              <a:rPr lang="en-GB" dirty="0" smtClean="0"/>
              <a:t>If someone accepted my position what would be the implications?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Intellectual Standards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How can you be sure that your reasoning is intellectually sound? </a:t>
            </a:r>
          </a:p>
          <a:p>
            <a:r>
              <a:rPr lang="en-GB" dirty="0" smtClean="0"/>
              <a:t>Thinking critically will help you assess  this, for which you need to develop the following:</a:t>
            </a:r>
          </a:p>
          <a:p>
            <a:pPr lvl="1"/>
            <a:r>
              <a:rPr lang="en-GB" dirty="0" smtClean="0"/>
              <a:t>Clarity</a:t>
            </a:r>
          </a:p>
          <a:p>
            <a:pPr lvl="1"/>
            <a:r>
              <a:rPr lang="en-GB" dirty="0" smtClean="0"/>
              <a:t>Accuracy &amp; precision</a:t>
            </a:r>
          </a:p>
          <a:p>
            <a:pPr lvl="1"/>
            <a:r>
              <a:rPr lang="en-GB" dirty="0" smtClean="0"/>
              <a:t>Relevance</a:t>
            </a:r>
          </a:p>
          <a:p>
            <a:pPr lvl="1"/>
            <a:r>
              <a:rPr lang="en-GB" dirty="0" smtClean="0"/>
              <a:t>Depth &amp; breadth</a:t>
            </a:r>
          </a:p>
          <a:p>
            <a:pPr lvl="1"/>
            <a:r>
              <a:rPr lang="en-GB" dirty="0" smtClean="0"/>
              <a:t>Logic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Clarity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you are unclear in your thinking we cannot determine how accurate or relevant you are</a:t>
            </a:r>
          </a:p>
          <a:p>
            <a:pPr lvl="1"/>
            <a:r>
              <a:rPr lang="en-GB" dirty="0" smtClean="0"/>
              <a:t>Could you elaborate further?</a:t>
            </a:r>
          </a:p>
          <a:p>
            <a:pPr lvl="1"/>
            <a:r>
              <a:rPr lang="en-GB" dirty="0" smtClean="0"/>
              <a:t>Could you furnish an example?</a:t>
            </a:r>
          </a:p>
          <a:p>
            <a:pPr lvl="1"/>
            <a:r>
              <a:rPr lang="en-GB" dirty="0" smtClean="0"/>
              <a:t>Could you illustrate your point?</a:t>
            </a:r>
          </a:p>
          <a:p>
            <a:r>
              <a:rPr lang="en-GB" dirty="0" smtClean="0"/>
              <a:t>Think about your use of English &amp; define terms succinctly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Accuracy &amp; Precision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Is what you are saying correct / true?</a:t>
            </a:r>
          </a:p>
          <a:p>
            <a:pPr lvl="1"/>
            <a:r>
              <a:rPr lang="en-GB" dirty="0" smtClean="0"/>
              <a:t>How could your reader/audience check on this?</a:t>
            </a:r>
          </a:p>
          <a:p>
            <a:pPr lvl="1"/>
            <a:r>
              <a:rPr lang="en-GB" dirty="0" smtClean="0"/>
              <a:t>How could we verify or test it?</a:t>
            </a:r>
          </a:p>
          <a:p>
            <a:r>
              <a:rPr lang="en-GB" dirty="0" smtClean="0"/>
              <a:t>How detailed is your explanation?</a:t>
            </a:r>
          </a:p>
          <a:p>
            <a:pPr lvl="1"/>
            <a:r>
              <a:rPr lang="en-GB" dirty="0" smtClean="0"/>
              <a:t>Could you give more details?</a:t>
            </a:r>
          </a:p>
          <a:p>
            <a:pPr lvl="1"/>
            <a:r>
              <a:rPr lang="en-GB" dirty="0" smtClean="0"/>
              <a:t>Could you be more specific?</a:t>
            </a:r>
          </a:p>
          <a:p>
            <a:pPr lvl="1"/>
            <a:r>
              <a:rPr lang="en-GB" dirty="0" smtClean="0"/>
              <a:t>Could you be more exact?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Relevance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is your material or thought process related to the question? Is it extraneous material (padding!)</a:t>
            </a:r>
          </a:p>
          <a:p>
            <a:pPr lvl="1"/>
            <a:r>
              <a:rPr lang="en-GB" dirty="0" smtClean="0"/>
              <a:t>How does this relate to the defined problem?</a:t>
            </a:r>
          </a:p>
          <a:p>
            <a:pPr lvl="1"/>
            <a:r>
              <a:rPr lang="en-GB" dirty="0" smtClean="0"/>
              <a:t>How does it help you to answer your question?</a:t>
            </a:r>
          </a:p>
          <a:p>
            <a:pPr lvl="1"/>
            <a:r>
              <a:rPr lang="en-GB" dirty="0" smtClean="0"/>
              <a:t>Does it help you to resolve your issue?</a:t>
            </a:r>
          </a:p>
          <a:p>
            <a:pPr lvl="1"/>
            <a:r>
              <a:rPr lang="en-GB" dirty="0" smtClean="0"/>
              <a:t>…or is it simply words…..!!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Depth </a:t>
            </a:r>
            <a:r>
              <a:rPr lang="en-GB" smtClean="0"/>
              <a:t>and Breadth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do you avoid superficial analysis?</a:t>
            </a:r>
          </a:p>
          <a:p>
            <a:pPr lvl="1"/>
            <a:r>
              <a:rPr lang="en-GB" dirty="0" smtClean="0"/>
              <a:t>Define complexities of the issues/questions</a:t>
            </a:r>
          </a:p>
          <a:p>
            <a:pPr lvl="1"/>
            <a:r>
              <a:rPr lang="en-GB" dirty="0" smtClean="0"/>
              <a:t>What difficulties do you need to deal with</a:t>
            </a:r>
          </a:p>
          <a:p>
            <a:r>
              <a:rPr lang="en-GB" dirty="0" smtClean="0"/>
              <a:t>Consider alternative points view &amp; avoid one-sided analysis</a:t>
            </a:r>
          </a:p>
          <a:p>
            <a:pPr lvl="1"/>
            <a:r>
              <a:rPr lang="en-GB" dirty="0" smtClean="0"/>
              <a:t>What other perspectives might be relevant?</a:t>
            </a:r>
          </a:p>
          <a:p>
            <a:pPr lvl="1"/>
            <a:r>
              <a:rPr lang="en-GB" dirty="0" smtClean="0"/>
              <a:t>Why have you chosen a particular approach?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Logic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Does your analysis really make sense?</a:t>
            </a:r>
          </a:p>
          <a:p>
            <a:r>
              <a:rPr lang="en-GB" dirty="0" smtClean="0"/>
              <a:t>How does your interpretation follow on from each point?</a:t>
            </a:r>
          </a:p>
          <a:p>
            <a:r>
              <a:rPr lang="en-GB" dirty="0" smtClean="0"/>
              <a:t>Logical thinking depends upon various interpretations, ideas &amp; data to be mutually supporting, non-contradictory</a:t>
            </a:r>
          </a:p>
          <a:p>
            <a:pPr lvl="1"/>
            <a:r>
              <a:rPr lang="en-GB" dirty="0" smtClean="0"/>
              <a:t>Does this make sense?</a:t>
            </a:r>
          </a:p>
          <a:p>
            <a:pPr lvl="1"/>
            <a:r>
              <a:rPr lang="en-GB" dirty="0" smtClean="0"/>
              <a:t>Do your points follow on from each other?</a:t>
            </a:r>
          </a:p>
          <a:p>
            <a:pPr lvl="1"/>
            <a:r>
              <a:rPr lang="en-GB" dirty="0" smtClean="0"/>
              <a:t>Does your interpretation fit the evidence?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Significance and Bias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Is the issue you have defined the most important point to consider?</a:t>
            </a:r>
          </a:p>
          <a:p>
            <a:r>
              <a:rPr lang="en-GB" dirty="0" smtClean="0"/>
              <a:t>Which facts are most important?</a:t>
            </a:r>
          </a:p>
          <a:p>
            <a:r>
              <a:rPr lang="en-GB" dirty="0" smtClean="0"/>
              <a:t>Is your interpretation biased?</a:t>
            </a:r>
          </a:p>
          <a:p>
            <a:pPr lvl="1"/>
            <a:r>
              <a:rPr lang="en-GB" dirty="0" smtClean="0"/>
              <a:t>Do you have any vested interests?</a:t>
            </a:r>
          </a:p>
          <a:p>
            <a:pPr lvl="1"/>
            <a:r>
              <a:rPr lang="en-GB" dirty="0" smtClean="0"/>
              <a:t>Are you representing the views of others fairly?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Thinking: 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Identify significant questions &amp; problems</a:t>
            </a:r>
          </a:p>
          <a:p>
            <a:pPr lvl="1"/>
            <a:r>
              <a:rPr lang="en-GB" dirty="0" smtClean="0"/>
              <a:t>Articulate these clearly &amp; precisely</a:t>
            </a:r>
          </a:p>
          <a:p>
            <a:r>
              <a:rPr lang="en-GB" dirty="0" smtClean="0"/>
              <a:t>Gather &amp; assess relevant information using abstract concepts</a:t>
            </a:r>
          </a:p>
          <a:p>
            <a:r>
              <a:rPr lang="en-GB" dirty="0" smtClean="0"/>
              <a:t>Arrive at well-reasoned conclusions which can be tested</a:t>
            </a:r>
          </a:p>
          <a:p>
            <a:r>
              <a:rPr lang="en-GB" dirty="0" smtClean="0"/>
              <a:t>Communicate ideas, conclusions &amp; </a:t>
            </a:r>
            <a:r>
              <a:rPr lang="en-GB" dirty="0" err="1" smtClean="0"/>
              <a:t>articular</a:t>
            </a:r>
            <a:r>
              <a:rPr lang="en-GB" dirty="0" smtClean="0"/>
              <a:t> complex problems clearly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132</TotalTime>
  <Words>1089</Words>
  <Application>Microsoft Office PowerPoint</Application>
  <PresentationFormat>On-screen Show (4:3)</PresentationFormat>
  <Paragraphs>171</Paragraphs>
  <Slides>26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Module</vt:lpstr>
      <vt:lpstr>Research  Methodologies AHAC7001</vt:lpstr>
      <vt:lpstr>What is Critical Thinking?</vt:lpstr>
      <vt:lpstr>What is Critical Thinking?</vt:lpstr>
      <vt:lpstr>Why Critical Thinking?</vt:lpstr>
      <vt:lpstr>Why Critical Thinking?</vt:lpstr>
      <vt:lpstr>The Result of Critical Thinking?</vt:lpstr>
      <vt:lpstr>Elements of Thought?</vt:lpstr>
      <vt:lpstr>Reasoning</vt:lpstr>
      <vt:lpstr>Reasoning</vt:lpstr>
      <vt:lpstr>Reasoning</vt:lpstr>
      <vt:lpstr>Reasoning</vt:lpstr>
      <vt:lpstr>Reasoning</vt:lpstr>
      <vt:lpstr>Reasoning</vt:lpstr>
      <vt:lpstr>Reasoning</vt:lpstr>
      <vt:lpstr>Critical Thinking</vt:lpstr>
      <vt:lpstr>Critical Thinking</vt:lpstr>
      <vt:lpstr>Critical Thinking</vt:lpstr>
      <vt:lpstr>Critical Thinking</vt:lpstr>
      <vt:lpstr>Intellectual Standards</vt:lpstr>
      <vt:lpstr>Clarity</vt:lpstr>
      <vt:lpstr>Accuracy &amp; Precision</vt:lpstr>
      <vt:lpstr>Relevance</vt:lpstr>
      <vt:lpstr>Depth and Breadth</vt:lpstr>
      <vt:lpstr>Logic</vt:lpstr>
      <vt:lpstr>Significance and Bias</vt:lpstr>
      <vt:lpstr>Critical Thinking: Summary</vt:lpstr>
    </vt:vector>
  </TitlesOfParts>
  <Company>University of Wales Lampeter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methodologies ahac7001</dc:title>
  <dc:creator>sw003</dc:creator>
  <cp:lastModifiedBy>sw003</cp:lastModifiedBy>
  <cp:revision>71</cp:revision>
  <dcterms:created xsi:type="dcterms:W3CDTF">2011-09-27T12:53:55Z</dcterms:created>
  <dcterms:modified xsi:type="dcterms:W3CDTF">2011-10-03T14:29:29Z</dcterms:modified>
</cp:coreProperties>
</file>