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8" r:id="rId7"/>
    <p:sldId id="261" r:id="rId8"/>
    <p:sldId id="262" r:id="rId9"/>
    <p:sldId id="263" r:id="rId10"/>
    <p:sldId id="264" r:id="rId11"/>
    <p:sldId id="267"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5033" autoAdjust="0"/>
  </p:normalViewPr>
  <p:slideViewPr>
    <p:cSldViewPr snapToGrid="0">
      <p:cViewPr varScale="1">
        <p:scale>
          <a:sx n="78" d="100"/>
          <a:sy n="78" d="100"/>
        </p:scale>
        <p:origin x="10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3AE91E-0FAB-48CC-9D5D-119F61825506}"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2BCC1F-8364-4EC5-9020-0BD2307A5FB1}" type="slidenum">
              <a:rPr lang="en-GB" smtClean="0"/>
              <a:t>‹#›</a:t>
            </a:fld>
            <a:endParaRPr lang="en-GB"/>
          </a:p>
        </p:txBody>
      </p:sp>
    </p:spTree>
    <p:extLst>
      <p:ext uri="{BB962C8B-B14F-4D97-AF65-F5344CB8AC3E}">
        <p14:creationId xmlns:p14="http://schemas.microsoft.com/office/powerpoint/2010/main" val="508037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6B2BCC1F-8364-4EC5-9020-0BD2307A5FB1}" type="slidenum">
              <a:rPr lang="en-GB" smtClean="0"/>
              <a:t>4</a:t>
            </a:fld>
            <a:endParaRPr lang="en-GB"/>
          </a:p>
        </p:txBody>
      </p:sp>
    </p:spTree>
    <p:extLst>
      <p:ext uri="{BB962C8B-B14F-4D97-AF65-F5344CB8AC3E}">
        <p14:creationId xmlns:p14="http://schemas.microsoft.com/office/powerpoint/2010/main" val="1256507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2BCC1F-8364-4EC5-9020-0BD2307A5FB1}" type="slidenum">
              <a:rPr lang="en-GB" smtClean="0"/>
              <a:t>7</a:t>
            </a:fld>
            <a:endParaRPr lang="en-GB"/>
          </a:p>
        </p:txBody>
      </p:sp>
    </p:spTree>
    <p:extLst>
      <p:ext uri="{BB962C8B-B14F-4D97-AF65-F5344CB8AC3E}">
        <p14:creationId xmlns:p14="http://schemas.microsoft.com/office/powerpoint/2010/main" val="1245032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2BCC1F-8364-4EC5-9020-0BD2307A5FB1}" type="slidenum">
              <a:rPr lang="en-GB" smtClean="0"/>
              <a:t>8</a:t>
            </a:fld>
            <a:endParaRPr lang="en-GB"/>
          </a:p>
        </p:txBody>
      </p:sp>
    </p:spTree>
    <p:extLst>
      <p:ext uri="{BB962C8B-B14F-4D97-AF65-F5344CB8AC3E}">
        <p14:creationId xmlns:p14="http://schemas.microsoft.com/office/powerpoint/2010/main" val="3287135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2BCC1F-8364-4EC5-9020-0BD2307A5FB1}" type="slidenum">
              <a:rPr lang="en-GB" smtClean="0"/>
              <a:t>10</a:t>
            </a:fld>
            <a:endParaRPr lang="en-GB"/>
          </a:p>
        </p:txBody>
      </p:sp>
    </p:spTree>
    <p:extLst>
      <p:ext uri="{BB962C8B-B14F-4D97-AF65-F5344CB8AC3E}">
        <p14:creationId xmlns:p14="http://schemas.microsoft.com/office/powerpoint/2010/main" val="38351977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2BCC1F-8364-4EC5-9020-0BD2307A5FB1}" type="slidenum">
              <a:rPr lang="en-GB" smtClean="0"/>
              <a:t>12</a:t>
            </a:fld>
            <a:endParaRPr lang="en-GB"/>
          </a:p>
        </p:txBody>
      </p:sp>
    </p:spTree>
    <p:extLst>
      <p:ext uri="{BB962C8B-B14F-4D97-AF65-F5344CB8AC3E}">
        <p14:creationId xmlns:p14="http://schemas.microsoft.com/office/powerpoint/2010/main" val="10410630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C14BB-1D27-0D56-2D05-02C4AC28789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483231-7D1E-F374-528B-4F0946E23C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D1BE3B-EE75-F20C-D402-599E67345204}"/>
              </a:ext>
            </a:extLst>
          </p:cNvPr>
          <p:cNvSpPr>
            <a:spLocks noGrp="1"/>
          </p:cNvSpPr>
          <p:nvPr>
            <p:ph type="dt" sz="half" idx="10"/>
          </p:nvPr>
        </p:nvSpPr>
        <p:spPr/>
        <p:txBody>
          <a:bodyPr/>
          <a:lstStyle/>
          <a:p>
            <a:fld id="{30AE1240-3783-4FEF-90B4-FD579CF5AD4F}" type="datetimeFigureOut">
              <a:rPr lang="en-GB" smtClean="0"/>
              <a:t>23/02/2026</a:t>
            </a:fld>
            <a:endParaRPr lang="en-GB"/>
          </a:p>
        </p:txBody>
      </p:sp>
      <p:sp>
        <p:nvSpPr>
          <p:cNvPr id="5" name="Footer Placeholder 4">
            <a:extLst>
              <a:ext uri="{FF2B5EF4-FFF2-40B4-BE49-F238E27FC236}">
                <a16:creationId xmlns:a16="http://schemas.microsoft.com/office/drawing/2014/main" id="{64DAA498-6ABC-4C3C-95A9-F7A7F7D89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20CDF6-0C71-B278-4BDE-6D8A7A42DAB4}"/>
              </a:ext>
            </a:extLst>
          </p:cNvPr>
          <p:cNvSpPr>
            <a:spLocks noGrp="1"/>
          </p:cNvSpPr>
          <p:nvPr>
            <p:ph type="sldNum" sz="quarter" idx="12"/>
          </p:nvPr>
        </p:nvSpPr>
        <p:spPr/>
        <p:txBody>
          <a:bodyPr/>
          <a:lstStyle/>
          <a:p>
            <a:fld id="{7EA934EA-B195-42B9-A2B4-A0B04671EECC}" type="slidenum">
              <a:rPr lang="en-GB" smtClean="0"/>
              <a:t>‹#›</a:t>
            </a:fld>
            <a:endParaRPr lang="en-GB"/>
          </a:p>
        </p:txBody>
      </p:sp>
    </p:spTree>
    <p:extLst>
      <p:ext uri="{BB962C8B-B14F-4D97-AF65-F5344CB8AC3E}">
        <p14:creationId xmlns:p14="http://schemas.microsoft.com/office/powerpoint/2010/main" val="800343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6848F-F10B-F3BB-B6DC-BDED15649C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E3E8E4-5B26-A138-A2F9-0837CB5A6E5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5A3F3B-C093-7D01-0C40-77AC4C623DD8}"/>
              </a:ext>
            </a:extLst>
          </p:cNvPr>
          <p:cNvSpPr>
            <a:spLocks noGrp="1"/>
          </p:cNvSpPr>
          <p:nvPr>
            <p:ph type="dt" sz="half" idx="10"/>
          </p:nvPr>
        </p:nvSpPr>
        <p:spPr/>
        <p:txBody>
          <a:bodyPr/>
          <a:lstStyle/>
          <a:p>
            <a:fld id="{30AE1240-3783-4FEF-90B4-FD579CF5AD4F}" type="datetimeFigureOut">
              <a:rPr lang="en-GB" smtClean="0"/>
              <a:t>23/02/2026</a:t>
            </a:fld>
            <a:endParaRPr lang="en-GB"/>
          </a:p>
        </p:txBody>
      </p:sp>
      <p:sp>
        <p:nvSpPr>
          <p:cNvPr id="5" name="Footer Placeholder 4">
            <a:extLst>
              <a:ext uri="{FF2B5EF4-FFF2-40B4-BE49-F238E27FC236}">
                <a16:creationId xmlns:a16="http://schemas.microsoft.com/office/drawing/2014/main" id="{849B776E-905D-3D60-0DB2-9B7EB130D8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30B0AB-8D4E-DDEE-6E44-AADBD1A0A5C1}"/>
              </a:ext>
            </a:extLst>
          </p:cNvPr>
          <p:cNvSpPr>
            <a:spLocks noGrp="1"/>
          </p:cNvSpPr>
          <p:nvPr>
            <p:ph type="sldNum" sz="quarter" idx="12"/>
          </p:nvPr>
        </p:nvSpPr>
        <p:spPr/>
        <p:txBody>
          <a:bodyPr/>
          <a:lstStyle/>
          <a:p>
            <a:fld id="{7EA934EA-B195-42B9-A2B4-A0B04671EECC}" type="slidenum">
              <a:rPr lang="en-GB" smtClean="0"/>
              <a:t>‹#›</a:t>
            </a:fld>
            <a:endParaRPr lang="en-GB"/>
          </a:p>
        </p:txBody>
      </p:sp>
    </p:spTree>
    <p:extLst>
      <p:ext uri="{BB962C8B-B14F-4D97-AF65-F5344CB8AC3E}">
        <p14:creationId xmlns:p14="http://schemas.microsoft.com/office/powerpoint/2010/main" val="2595877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57610-FCB1-976C-66C3-5875F4E530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A963400-6B6D-01DE-FC5B-75A5DE93237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57C1D4-EA88-68CA-BB5B-ABBBC241F71C}"/>
              </a:ext>
            </a:extLst>
          </p:cNvPr>
          <p:cNvSpPr>
            <a:spLocks noGrp="1"/>
          </p:cNvSpPr>
          <p:nvPr>
            <p:ph type="dt" sz="half" idx="10"/>
          </p:nvPr>
        </p:nvSpPr>
        <p:spPr/>
        <p:txBody>
          <a:bodyPr/>
          <a:lstStyle/>
          <a:p>
            <a:fld id="{30AE1240-3783-4FEF-90B4-FD579CF5AD4F}" type="datetimeFigureOut">
              <a:rPr lang="en-GB" smtClean="0"/>
              <a:t>23/02/2026</a:t>
            </a:fld>
            <a:endParaRPr lang="en-GB"/>
          </a:p>
        </p:txBody>
      </p:sp>
      <p:sp>
        <p:nvSpPr>
          <p:cNvPr id="5" name="Footer Placeholder 4">
            <a:extLst>
              <a:ext uri="{FF2B5EF4-FFF2-40B4-BE49-F238E27FC236}">
                <a16:creationId xmlns:a16="http://schemas.microsoft.com/office/drawing/2014/main" id="{4512C871-7305-6923-7A28-0C1C9134D7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DE2D6-EEAC-D1F2-FFD1-8E3CEA089C0D}"/>
              </a:ext>
            </a:extLst>
          </p:cNvPr>
          <p:cNvSpPr>
            <a:spLocks noGrp="1"/>
          </p:cNvSpPr>
          <p:nvPr>
            <p:ph type="sldNum" sz="quarter" idx="12"/>
          </p:nvPr>
        </p:nvSpPr>
        <p:spPr/>
        <p:txBody>
          <a:bodyPr/>
          <a:lstStyle/>
          <a:p>
            <a:fld id="{7EA934EA-B195-42B9-A2B4-A0B04671EECC}" type="slidenum">
              <a:rPr lang="en-GB" smtClean="0"/>
              <a:t>‹#›</a:t>
            </a:fld>
            <a:endParaRPr lang="en-GB"/>
          </a:p>
        </p:txBody>
      </p:sp>
    </p:spTree>
    <p:extLst>
      <p:ext uri="{BB962C8B-B14F-4D97-AF65-F5344CB8AC3E}">
        <p14:creationId xmlns:p14="http://schemas.microsoft.com/office/powerpoint/2010/main" val="3004265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E3272-4E12-903F-BAD2-D211C53274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49A5B6-E70F-8447-55CC-2DC458D952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B2A64E-DAFF-D1DC-387D-73044C1FF5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5596CC-18BE-47E7-D352-43ABB5D4B0BD}"/>
              </a:ext>
            </a:extLst>
          </p:cNvPr>
          <p:cNvSpPr>
            <a:spLocks noGrp="1"/>
          </p:cNvSpPr>
          <p:nvPr>
            <p:ph type="dt" sz="half" idx="10"/>
          </p:nvPr>
        </p:nvSpPr>
        <p:spPr/>
        <p:txBody>
          <a:bodyPr/>
          <a:lstStyle/>
          <a:p>
            <a:fld id="{30AE1240-3783-4FEF-90B4-FD579CF5AD4F}" type="datetimeFigureOut">
              <a:rPr lang="en-GB" smtClean="0"/>
              <a:t>23/02/2026</a:t>
            </a:fld>
            <a:endParaRPr lang="en-GB"/>
          </a:p>
        </p:txBody>
      </p:sp>
      <p:sp>
        <p:nvSpPr>
          <p:cNvPr id="6" name="Footer Placeholder 5">
            <a:extLst>
              <a:ext uri="{FF2B5EF4-FFF2-40B4-BE49-F238E27FC236}">
                <a16:creationId xmlns:a16="http://schemas.microsoft.com/office/drawing/2014/main" id="{CE78CDEE-93EA-508A-0017-E342AF7BC2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E92466-CF0E-004A-B80D-AA2D6F0C470B}"/>
              </a:ext>
            </a:extLst>
          </p:cNvPr>
          <p:cNvSpPr>
            <a:spLocks noGrp="1"/>
          </p:cNvSpPr>
          <p:nvPr>
            <p:ph type="sldNum" sz="quarter" idx="12"/>
          </p:nvPr>
        </p:nvSpPr>
        <p:spPr/>
        <p:txBody>
          <a:bodyPr/>
          <a:lstStyle/>
          <a:p>
            <a:fld id="{7EA934EA-B195-42B9-A2B4-A0B04671EECC}" type="slidenum">
              <a:rPr lang="en-GB" smtClean="0"/>
              <a:t>‹#›</a:t>
            </a:fld>
            <a:endParaRPr lang="en-GB"/>
          </a:p>
        </p:txBody>
      </p:sp>
    </p:spTree>
    <p:extLst>
      <p:ext uri="{BB962C8B-B14F-4D97-AF65-F5344CB8AC3E}">
        <p14:creationId xmlns:p14="http://schemas.microsoft.com/office/powerpoint/2010/main" val="1322489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CD53F-670B-0462-E509-EB8E7141E6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3FEF67-BC95-3396-E46E-ECF5542F59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4A07E6-0B0C-0AF8-CDCC-118828C2C9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2E24B9-B5DC-17E0-379E-979624E7A4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B85CCD-C1FD-781D-37BF-22B6248FF4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0843EE-2B2D-5902-E97F-04A6A29C3F91}"/>
              </a:ext>
            </a:extLst>
          </p:cNvPr>
          <p:cNvSpPr>
            <a:spLocks noGrp="1"/>
          </p:cNvSpPr>
          <p:nvPr>
            <p:ph type="dt" sz="half" idx="10"/>
          </p:nvPr>
        </p:nvSpPr>
        <p:spPr/>
        <p:txBody>
          <a:bodyPr/>
          <a:lstStyle/>
          <a:p>
            <a:fld id="{30AE1240-3783-4FEF-90B4-FD579CF5AD4F}" type="datetimeFigureOut">
              <a:rPr lang="en-GB" smtClean="0"/>
              <a:t>23/02/2026</a:t>
            </a:fld>
            <a:endParaRPr lang="en-GB"/>
          </a:p>
        </p:txBody>
      </p:sp>
      <p:sp>
        <p:nvSpPr>
          <p:cNvPr id="8" name="Footer Placeholder 7">
            <a:extLst>
              <a:ext uri="{FF2B5EF4-FFF2-40B4-BE49-F238E27FC236}">
                <a16:creationId xmlns:a16="http://schemas.microsoft.com/office/drawing/2014/main" id="{331972DD-B2FE-15C0-F7F1-AAE917BBE6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CB5CB5-1316-8DE1-8092-32545CC054CD}"/>
              </a:ext>
            </a:extLst>
          </p:cNvPr>
          <p:cNvSpPr>
            <a:spLocks noGrp="1"/>
          </p:cNvSpPr>
          <p:nvPr>
            <p:ph type="sldNum" sz="quarter" idx="12"/>
          </p:nvPr>
        </p:nvSpPr>
        <p:spPr/>
        <p:txBody>
          <a:bodyPr/>
          <a:lstStyle/>
          <a:p>
            <a:fld id="{7EA934EA-B195-42B9-A2B4-A0B04671EECC}" type="slidenum">
              <a:rPr lang="en-GB" smtClean="0"/>
              <a:t>‹#›</a:t>
            </a:fld>
            <a:endParaRPr lang="en-GB"/>
          </a:p>
        </p:txBody>
      </p:sp>
    </p:spTree>
    <p:extLst>
      <p:ext uri="{BB962C8B-B14F-4D97-AF65-F5344CB8AC3E}">
        <p14:creationId xmlns:p14="http://schemas.microsoft.com/office/powerpoint/2010/main" val="2191459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FEE9F-9136-374A-7633-3055F0236D2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37D799-FC41-BDF5-29D0-B46ED4FF2DC6}"/>
              </a:ext>
            </a:extLst>
          </p:cNvPr>
          <p:cNvSpPr>
            <a:spLocks noGrp="1"/>
          </p:cNvSpPr>
          <p:nvPr>
            <p:ph type="dt" sz="half" idx="10"/>
          </p:nvPr>
        </p:nvSpPr>
        <p:spPr/>
        <p:txBody>
          <a:bodyPr/>
          <a:lstStyle/>
          <a:p>
            <a:fld id="{30AE1240-3783-4FEF-90B4-FD579CF5AD4F}" type="datetimeFigureOut">
              <a:rPr lang="en-GB" smtClean="0"/>
              <a:t>23/02/2026</a:t>
            </a:fld>
            <a:endParaRPr lang="en-GB"/>
          </a:p>
        </p:txBody>
      </p:sp>
      <p:sp>
        <p:nvSpPr>
          <p:cNvPr id="4" name="Footer Placeholder 3">
            <a:extLst>
              <a:ext uri="{FF2B5EF4-FFF2-40B4-BE49-F238E27FC236}">
                <a16:creationId xmlns:a16="http://schemas.microsoft.com/office/drawing/2014/main" id="{A7662D51-6313-AF34-3620-5DFFFC996E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B4C5A7-7690-0212-05DC-864A58F535D3}"/>
              </a:ext>
            </a:extLst>
          </p:cNvPr>
          <p:cNvSpPr>
            <a:spLocks noGrp="1"/>
          </p:cNvSpPr>
          <p:nvPr>
            <p:ph type="sldNum" sz="quarter" idx="12"/>
          </p:nvPr>
        </p:nvSpPr>
        <p:spPr/>
        <p:txBody>
          <a:bodyPr/>
          <a:lstStyle/>
          <a:p>
            <a:fld id="{7EA934EA-B195-42B9-A2B4-A0B04671EECC}" type="slidenum">
              <a:rPr lang="en-GB" smtClean="0"/>
              <a:t>‹#›</a:t>
            </a:fld>
            <a:endParaRPr lang="en-GB"/>
          </a:p>
        </p:txBody>
      </p:sp>
    </p:spTree>
    <p:extLst>
      <p:ext uri="{BB962C8B-B14F-4D97-AF65-F5344CB8AC3E}">
        <p14:creationId xmlns:p14="http://schemas.microsoft.com/office/powerpoint/2010/main" val="4134954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E9D27E-873A-F4E2-4FFF-C5AC0A764139}"/>
              </a:ext>
            </a:extLst>
          </p:cNvPr>
          <p:cNvSpPr>
            <a:spLocks noGrp="1"/>
          </p:cNvSpPr>
          <p:nvPr>
            <p:ph type="dt" sz="half" idx="10"/>
          </p:nvPr>
        </p:nvSpPr>
        <p:spPr/>
        <p:txBody>
          <a:bodyPr/>
          <a:lstStyle/>
          <a:p>
            <a:fld id="{30AE1240-3783-4FEF-90B4-FD579CF5AD4F}" type="datetimeFigureOut">
              <a:rPr lang="en-GB" smtClean="0"/>
              <a:t>23/02/2026</a:t>
            </a:fld>
            <a:endParaRPr lang="en-GB"/>
          </a:p>
        </p:txBody>
      </p:sp>
      <p:sp>
        <p:nvSpPr>
          <p:cNvPr id="3" name="Footer Placeholder 2">
            <a:extLst>
              <a:ext uri="{FF2B5EF4-FFF2-40B4-BE49-F238E27FC236}">
                <a16:creationId xmlns:a16="http://schemas.microsoft.com/office/drawing/2014/main" id="{C29249FF-7A99-ED94-A881-6CD8128F78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06B20F-DC7B-321B-4D11-854F0B00CDBD}"/>
              </a:ext>
            </a:extLst>
          </p:cNvPr>
          <p:cNvSpPr>
            <a:spLocks noGrp="1"/>
          </p:cNvSpPr>
          <p:nvPr>
            <p:ph type="sldNum" sz="quarter" idx="12"/>
          </p:nvPr>
        </p:nvSpPr>
        <p:spPr/>
        <p:txBody>
          <a:bodyPr/>
          <a:lstStyle/>
          <a:p>
            <a:fld id="{7EA934EA-B195-42B9-A2B4-A0B04671EECC}" type="slidenum">
              <a:rPr lang="en-GB" smtClean="0"/>
              <a:t>‹#›</a:t>
            </a:fld>
            <a:endParaRPr lang="en-GB"/>
          </a:p>
        </p:txBody>
      </p:sp>
    </p:spTree>
    <p:extLst>
      <p:ext uri="{BB962C8B-B14F-4D97-AF65-F5344CB8AC3E}">
        <p14:creationId xmlns:p14="http://schemas.microsoft.com/office/powerpoint/2010/main" val="2204303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E3B65-1DDD-92F9-A24D-916CF517FA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1712D96-6203-B8A7-CBB5-D960218AAB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3E64C7-DDBC-029C-3F89-EB5D9AFC74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030BFC-78F2-7E2F-DB3C-F00DC42F069D}"/>
              </a:ext>
            </a:extLst>
          </p:cNvPr>
          <p:cNvSpPr>
            <a:spLocks noGrp="1"/>
          </p:cNvSpPr>
          <p:nvPr>
            <p:ph type="dt" sz="half" idx="10"/>
          </p:nvPr>
        </p:nvSpPr>
        <p:spPr/>
        <p:txBody>
          <a:bodyPr/>
          <a:lstStyle/>
          <a:p>
            <a:fld id="{30AE1240-3783-4FEF-90B4-FD579CF5AD4F}" type="datetimeFigureOut">
              <a:rPr lang="en-GB" smtClean="0"/>
              <a:t>23/02/2026</a:t>
            </a:fld>
            <a:endParaRPr lang="en-GB"/>
          </a:p>
        </p:txBody>
      </p:sp>
      <p:sp>
        <p:nvSpPr>
          <p:cNvPr id="6" name="Footer Placeholder 5">
            <a:extLst>
              <a:ext uri="{FF2B5EF4-FFF2-40B4-BE49-F238E27FC236}">
                <a16:creationId xmlns:a16="http://schemas.microsoft.com/office/drawing/2014/main" id="{47569A5D-0D96-F61E-509F-59307EDD89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4E13F0-6C65-D13E-A8E1-8D4A25A953CF}"/>
              </a:ext>
            </a:extLst>
          </p:cNvPr>
          <p:cNvSpPr>
            <a:spLocks noGrp="1"/>
          </p:cNvSpPr>
          <p:nvPr>
            <p:ph type="sldNum" sz="quarter" idx="12"/>
          </p:nvPr>
        </p:nvSpPr>
        <p:spPr/>
        <p:txBody>
          <a:bodyPr/>
          <a:lstStyle/>
          <a:p>
            <a:fld id="{7EA934EA-B195-42B9-A2B4-A0B04671EECC}" type="slidenum">
              <a:rPr lang="en-GB" smtClean="0"/>
              <a:t>‹#›</a:t>
            </a:fld>
            <a:endParaRPr lang="en-GB"/>
          </a:p>
        </p:txBody>
      </p:sp>
    </p:spTree>
    <p:extLst>
      <p:ext uri="{BB962C8B-B14F-4D97-AF65-F5344CB8AC3E}">
        <p14:creationId xmlns:p14="http://schemas.microsoft.com/office/powerpoint/2010/main" val="1390246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A3E47-DB51-E69F-B7ED-E9F20319AD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81093B-0C86-4155-6592-016EFD91D0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1A77C6-1F41-ABA9-19BF-FF610B09F7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A7BA3E-2D2B-97D4-28DE-FCC00E236B30}"/>
              </a:ext>
            </a:extLst>
          </p:cNvPr>
          <p:cNvSpPr>
            <a:spLocks noGrp="1"/>
          </p:cNvSpPr>
          <p:nvPr>
            <p:ph type="dt" sz="half" idx="10"/>
          </p:nvPr>
        </p:nvSpPr>
        <p:spPr/>
        <p:txBody>
          <a:bodyPr/>
          <a:lstStyle/>
          <a:p>
            <a:fld id="{30AE1240-3783-4FEF-90B4-FD579CF5AD4F}" type="datetimeFigureOut">
              <a:rPr lang="en-GB" smtClean="0"/>
              <a:t>23/02/2026</a:t>
            </a:fld>
            <a:endParaRPr lang="en-GB"/>
          </a:p>
        </p:txBody>
      </p:sp>
      <p:sp>
        <p:nvSpPr>
          <p:cNvPr id="6" name="Footer Placeholder 5">
            <a:extLst>
              <a:ext uri="{FF2B5EF4-FFF2-40B4-BE49-F238E27FC236}">
                <a16:creationId xmlns:a16="http://schemas.microsoft.com/office/drawing/2014/main" id="{85EF48F3-4AA0-CC08-95D9-BFD7F0549C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0EA17B-0187-B9A0-E674-3CE891CCEBAC}"/>
              </a:ext>
            </a:extLst>
          </p:cNvPr>
          <p:cNvSpPr>
            <a:spLocks noGrp="1"/>
          </p:cNvSpPr>
          <p:nvPr>
            <p:ph type="sldNum" sz="quarter" idx="12"/>
          </p:nvPr>
        </p:nvSpPr>
        <p:spPr/>
        <p:txBody>
          <a:bodyPr/>
          <a:lstStyle/>
          <a:p>
            <a:fld id="{7EA934EA-B195-42B9-A2B4-A0B04671EECC}" type="slidenum">
              <a:rPr lang="en-GB" smtClean="0"/>
              <a:t>‹#›</a:t>
            </a:fld>
            <a:endParaRPr lang="en-GB"/>
          </a:p>
        </p:txBody>
      </p:sp>
    </p:spTree>
    <p:extLst>
      <p:ext uri="{BB962C8B-B14F-4D97-AF65-F5344CB8AC3E}">
        <p14:creationId xmlns:p14="http://schemas.microsoft.com/office/powerpoint/2010/main" val="1427202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7ABC6-00E7-75CE-3D71-D7D09CC08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146D09-1147-3BF3-7C20-6FA46243E0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B0A115-87D1-E774-38C6-A3B2465653BE}"/>
              </a:ext>
            </a:extLst>
          </p:cNvPr>
          <p:cNvSpPr>
            <a:spLocks noGrp="1"/>
          </p:cNvSpPr>
          <p:nvPr>
            <p:ph type="dt" sz="half" idx="10"/>
          </p:nvPr>
        </p:nvSpPr>
        <p:spPr/>
        <p:txBody>
          <a:bodyPr/>
          <a:lstStyle/>
          <a:p>
            <a:fld id="{30AE1240-3783-4FEF-90B4-FD579CF5AD4F}" type="datetimeFigureOut">
              <a:rPr lang="en-GB" smtClean="0"/>
              <a:t>23/02/2026</a:t>
            </a:fld>
            <a:endParaRPr lang="en-GB"/>
          </a:p>
        </p:txBody>
      </p:sp>
      <p:sp>
        <p:nvSpPr>
          <p:cNvPr id="5" name="Footer Placeholder 4">
            <a:extLst>
              <a:ext uri="{FF2B5EF4-FFF2-40B4-BE49-F238E27FC236}">
                <a16:creationId xmlns:a16="http://schemas.microsoft.com/office/drawing/2014/main" id="{16E1A372-ABE4-6121-85E8-D83EAF3227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E2603E-C2D2-514E-B040-03C50769FA87}"/>
              </a:ext>
            </a:extLst>
          </p:cNvPr>
          <p:cNvSpPr>
            <a:spLocks noGrp="1"/>
          </p:cNvSpPr>
          <p:nvPr>
            <p:ph type="sldNum" sz="quarter" idx="12"/>
          </p:nvPr>
        </p:nvSpPr>
        <p:spPr/>
        <p:txBody>
          <a:bodyPr/>
          <a:lstStyle/>
          <a:p>
            <a:fld id="{7EA934EA-B195-42B9-A2B4-A0B04671EECC}" type="slidenum">
              <a:rPr lang="en-GB" smtClean="0"/>
              <a:t>‹#›</a:t>
            </a:fld>
            <a:endParaRPr lang="en-GB"/>
          </a:p>
        </p:txBody>
      </p:sp>
    </p:spTree>
    <p:extLst>
      <p:ext uri="{BB962C8B-B14F-4D97-AF65-F5344CB8AC3E}">
        <p14:creationId xmlns:p14="http://schemas.microsoft.com/office/powerpoint/2010/main" val="2976687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C543F7-2891-EF98-3CD5-93FA1D3732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86C411-07BF-9EC5-ACA3-25D99ECB76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8879E6-C5F4-D856-4600-13630737EF73}"/>
              </a:ext>
            </a:extLst>
          </p:cNvPr>
          <p:cNvSpPr>
            <a:spLocks noGrp="1"/>
          </p:cNvSpPr>
          <p:nvPr>
            <p:ph type="dt" sz="half" idx="10"/>
          </p:nvPr>
        </p:nvSpPr>
        <p:spPr/>
        <p:txBody>
          <a:bodyPr/>
          <a:lstStyle/>
          <a:p>
            <a:fld id="{30AE1240-3783-4FEF-90B4-FD579CF5AD4F}" type="datetimeFigureOut">
              <a:rPr lang="en-GB" smtClean="0"/>
              <a:t>23/02/2026</a:t>
            </a:fld>
            <a:endParaRPr lang="en-GB"/>
          </a:p>
        </p:txBody>
      </p:sp>
      <p:sp>
        <p:nvSpPr>
          <p:cNvPr id="5" name="Footer Placeholder 4">
            <a:extLst>
              <a:ext uri="{FF2B5EF4-FFF2-40B4-BE49-F238E27FC236}">
                <a16:creationId xmlns:a16="http://schemas.microsoft.com/office/drawing/2014/main" id="{A60256F8-1C8C-77EB-2429-62521649A9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55BBA8-BD3A-DB62-71DB-74DECA2B6B5E}"/>
              </a:ext>
            </a:extLst>
          </p:cNvPr>
          <p:cNvSpPr>
            <a:spLocks noGrp="1"/>
          </p:cNvSpPr>
          <p:nvPr>
            <p:ph type="sldNum" sz="quarter" idx="12"/>
          </p:nvPr>
        </p:nvSpPr>
        <p:spPr/>
        <p:txBody>
          <a:bodyPr/>
          <a:lstStyle/>
          <a:p>
            <a:fld id="{7EA934EA-B195-42B9-A2B4-A0B04671EECC}" type="slidenum">
              <a:rPr lang="en-GB" smtClean="0"/>
              <a:t>‹#›</a:t>
            </a:fld>
            <a:endParaRPr lang="en-GB"/>
          </a:p>
        </p:txBody>
      </p:sp>
    </p:spTree>
    <p:extLst>
      <p:ext uri="{BB962C8B-B14F-4D97-AF65-F5344CB8AC3E}">
        <p14:creationId xmlns:p14="http://schemas.microsoft.com/office/powerpoint/2010/main" val="4147206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31502F-BEBA-86D3-B837-BC386F4634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88EF21-6257-F6CE-0044-92852F8571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E561B1-E568-FD6A-31C0-5A5F49303A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0AE1240-3783-4FEF-90B4-FD579CF5AD4F}" type="datetimeFigureOut">
              <a:rPr lang="en-GB" smtClean="0"/>
              <a:t>23/02/2026</a:t>
            </a:fld>
            <a:endParaRPr lang="en-GB"/>
          </a:p>
        </p:txBody>
      </p:sp>
      <p:sp>
        <p:nvSpPr>
          <p:cNvPr id="5" name="Footer Placeholder 4">
            <a:extLst>
              <a:ext uri="{FF2B5EF4-FFF2-40B4-BE49-F238E27FC236}">
                <a16:creationId xmlns:a16="http://schemas.microsoft.com/office/drawing/2014/main" id="{601DF3F8-67C9-8F32-BADA-C8442CF63A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41AF98-3BC5-54DB-549C-B8EE7B5D5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EA934EA-B195-42B9-A2B4-A0B04671EECC}" type="slidenum">
              <a:rPr lang="en-GB" smtClean="0"/>
              <a:t>‹#›</a:t>
            </a:fld>
            <a:endParaRPr lang="en-GB"/>
          </a:p>
        </p:txBody>
      </p:sp>
    </p:spTree>
    <p:extLst>
      <p:ext uri="{BB962C8B-B14F-4D97-AF65-F5344CB8AC3E}">
        <p14:creationId xmlns:p14="http://schemas.microsoft.com/office/powerpoint/2010/main" val="2877428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s://prisonreformtrust.org.uk/report-underlines-urgent-need-to-reduce-demand-on-our-critically-overburdened-prisons/" TargetMode="External"/><Relationship Id="rId3" Type="http://schemas.openxmlformats.org/officeDocument/2006/relationships/hyperlink" Target="https://www.bbc.co.uk/news/uk-scotland-63823420" TargetMode="External"/><Relationship Id="rId7" Type="http://schemas.openxmlformats.org/officeDocument/2006/relationships/hyperlink" Target="https://prisonreformtrust.org.uk/the-care-and-management-of-transgender-prisoners/" TargetMode="External"/><Relationship Id="rId12" Type="http://schemas.openxmlformats.org/officeDocument/2006/relationships/hyperlink" Target="https://www.gov.uk/government/statistics/hmpps-offender-equalities-annual-report-2022-to-2023/hmpps-offender-equalities-annual-report-2022-23"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hyperlink" Target="https://commonslibrary.parliament.uk/research-briefings/cdp-2025-0103/" TargetMode="External"/><Relationship Id="rId11" Type="http://schemas.openxmlformats.org/officeDocument/2006/relationships/hyperlink" Target="https://www.gov.uk/government/news/new-transgender-prisoner-policy-comes-into-force" TargetMode="External"/><Relationship Id="rId5" Type="http://schemas.openxmlformats.org/officeDocument/2006/relationships/hyperlink" Target="https://assets.publishing.service.gov.uk/media/5b3a478240f0b64603fc181b/GEO-LGBT-factsheet.pdf" TargetMode="External"/><Relationship Id="rId10" Type="http://schemas.openxmlformats.org/officeDocument/2006/relationships/hyperlink" Target="https://www.open.ac.uk/blogs/news/business-law/ou-research-identifies-key-areas-for-improving-trans-healthcare-in-the-uk/" TargetMode="External"/><Relationship Id="rId4" Type="http://schemas.openxmlformats.org/officeDocument/2006/relationships/hyperlink" Target="https://www.catch-22.org.uk/resources/the-challenges-of-being-transgender-in-prison/" TargetMode="External"/><Relationship Id="rId9" Type="http://schemas.openxmlformats.org/officeDocument/2006/relationships/hyperlink" Target="https://incarcerationlaw.com/documents/CLE/LGBTQ/Richard%20Saenz,%20A%20Crisis%20Behind%20Bars,%20Legal%20Issues%20Impacting%20Transgender%20People%20in%20Prisons,%20ABA.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27D7A02-907B-496F-BA7E-AA3780733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FBA5268-0AE7-4CAD-9537-D0EB09E76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88D065B-39DA-4077-B9CF-E489CE4C0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47B14-9B0F-1991-0E6C-173B9551D371}"/>
              </a:ext>
            </a:extLst>
          </p:cNvPr>
          <p:cNvSpPr>
            <a:spLocks noGrp="1"/>
          </p:cNvSpPr>
          <p:nvPr>
            <p:ph type="ctrTitle"/>
          </p:nvPr>
        </p:nvSpPr>
        <p:spPr>
          <a:xfrm>
            <a:off x="772886" y="1219201"/>
            <a:ext cx="10820400" cy="2209800"/>
          </a:xfrm>
        </p:spPr>
        <p:txBody>
          <a:bodyPr anchor="b">
            <a:no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What are the Challenges faced by Transgender Individuals in Prison system and How can these be addressed? </a:t>
            </a:r>
          </a:p>
        </p:txBody>
      </p:sp>
      <p:sp>
        <p:nvSpPr>
          <p:cNvPr id="3" name="Subtitle 2">
            <a:extLst>
              <a:ext uri="{FF2B5EF4-FFF2-40B4-BE49-F238E27FC236}">
                <a16:creationId xmlns:a16="http://schemas.microsoft.com/office/drawing/2014/main" id="{FB252218-8DA1-C5F9-5F1A-AFE5559FDED9}"/>
              </a:ext>
            </a:extLst>
          </p:cNvPr>
          <p:cNvSpPr>
            <a:spLocks noGrp="1"/>
          </p:cNvSpPr>
          <p:nvPr>
            <p:ph type="subTitle" idx="1"/>
          </p:nvPr>
        </p:nvSpPr>
        <p:spPr>
          <a:xfrm>
            <a:off x="5845628" y="4832311"/>
            <a:ext cx="6096000" cy="1339889"/>
          </a:xfrm>
        </p:spPr>
        <p:txBody>
          <a:bodyPr anchor="t">
            <a:noAutofit/>
          </a:bodyPr>
          <a:lstStyle/>
          <a:p>
            <a:r>
              <a:rPr lang="en-GB" sz="2000" b="1" dirty="0">
                <a:latin typeface="Calibri" panose="020F0502020204030204" pitchFamily="34" charset="0"/>
                <a:ea typeface="Calibri" panose="020F0502020204030204" pitchFamily="34" charset="0"/>
                <a:cs typeface="Calibri" panose="020F0502020204030204" pitchFamily="34" charset="0"/>
              </a:rPr>
              <a:t>Megan Goodier </a:t>
            </a:r>
          </a:p>
          <a:p>
            <a:r>
              <a:rPr lang="en-GB" sz="2000" b="1" dirty="0">
                <a:latin typeface="Calibri" panose="020F0502020204030204" pitchFamily="34" charset="0"/>
                <a:ea typeface="Calibri" panose="020F0502020204030204" pitchFamily="34" charset="0"/>
                <a:cs typeface="Calibri" panose="020F0502020204030204" pitchFamily="34" charset="0"/>
              </a:rPr>
              <a:t>BMLC6007</a:t>
            </a:r>
          </a:p>
          <a:p>
            <a:r>
              <a:rPr lang="en-GB" sz="2000" b="1" dirty="0">
                <a:latin typeface="Calibri" panose="020F0502020204030204" pitchFamily="34" charset="0"/>
                <a:ea typeface="Calibri" panose="020F0502020204030204" pitchFamily="34" charset="0"/>
                <a:cs typeface="Calibri" panose="020F0502020204030204" pitchFamily="34" charset="0"/>
              </a:rPr>
              <a:t>Nerys Musgrove </a:t>
            </a:r>
          </a:p>
        </p:txBody>
      </p:sp>
    </p:spTree>
    <p:extLst>
      <p:ext uri="{BB962C8B-B14F-4D97-AF65-F5344CB8AC3E}">
        <p14:creationId xmlns:p14="http://schemas.microsoft.com/office/powerpoint/2010/main" val="20375113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FCFAB8-9E9C-414D-9FCB-CECED12D5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C16827-9A48-4468-BE81-11EC18E0A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54102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EE98CC-5549-985E-BEE5-4E82C6CE7FC4}"/>
              </a:ext>
            </a:extLst>
          </p:cNvPr>
          <p:cNvSpPr>
            <a:spLocks noGrp="1"/>
          </p:cNvSpPr>
          <p:nvPr>
            <p:ph type="title"/>
          </p:nvPr>
        </p:nvSpPr>
        <p:spPr>
          <a:xfrm>
            <a:off x="1632439" y="1335183"/>
            <a:ext cx="3516922" cy="4150899"/>
          </a:xfrm>
        </p:spPr>
        <p:txBody>
          <a:bodyPr vert="horz" lIns="91440" tIns="45720" rIns="91440" bIns="45720" rtlCol="0" anchor="ctr">
            <a:normAutofit/>
          </a:bodyPr>
          <a:lstStyle/>
          <a:p>
            <a:pPr algn="ctr"/>
            <a:r>
              <a:rPr lang="en-US" sz="3200" b="1" kern="1200" dirty="0">
                <a:latin typeface="Calibri" panose="020F0502020204030204" pitchFamily="34" charset="0"/>
                <a:ea typeface="Calibri" panose="020F0502020204030204" pitchFamily="34" charset="0"/>
                <a:cs typeface="Calibri" panose="020F0502020204030204" pitchFamily="34" charset="0"/>
              </a:rPr>
              <a:t>Overview </a:t>
            </a:r>
          </a:p>
        </p:txBody>
      </p:sp>
      <p:sp>
        <p:nvSpPr>
          <p:cNvPr id="12" name="Rectangle 11">
            <a:extLst>
              <a:ext uri="{FF2B5EF4-FFF2-40B4-BE49-F238E27FC236}">
                <a16:creationId xmlns:a16="http://schemas.microsoft.com/office/drawing/2014/main" id="{899956BA-5C38-49F9-88D6-BD6C71E9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85799"/>
            <a:ext cx="5410200" cy="5486401"/>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B019298-E90F-A035-9524-35FBAC553363}"/>
              </a:ext>
            </a:extLst>
          </p:cNvPr>
          <p:cNvSpPr txBox="1"/>
          <p:nvPr/>
        </p:nvSpPr>
        <p:spPr>
          <a:xfrm>
            <a:off x="6746001" y="836319"/>
            <a:ext cx="4499360" cy="5185359"/>
          </a:xfrm>
          <a:prstGeom prst="rect">
            <a:avLst/>
          </a:prstGeom>
        </p:spPr>
        <p:txBody>
          <a:bodyPr vert="horz" lIns="91440" tIns="45720" rIns="91440" bIns="45720" rtlCol="0" anchor="ctr">
            <a:normAutofit fontScale="47500" lnSpcReduction="20000"/>
          </a:bodyPr>
          <a:lstStyle/>
          <a:p>
            <a:pPr marL="285750" indent="-228600">
              <a:lnSpc>
                <a:spcPct val="90000"/>
              </a:lnSpc>
              <a:spcAft>
                <a:spcPts val="600"/>
              </a:spcAft>
              <a:buFont typeface="Arial" panose="020B0604020202020204" pitchFamily="34" charset="0"/>
              <a:buChar char="•"/>
            </a:pPr>
            <a:r>
              <a:rPr lang="en-US" sz="2900" dirty="0">
                <a:latin typeface="Calibri" panose="020F0502020204030204" pitchFamily="34" charset="0"/>
                <a:ea typeface="Calibri" panose="020F0502020204030204" pitchFamily="34" charset="0"/>
                <a:cs typeface="Calibri" panose="020F0502020204030204" pitchFamily="34" charset="0"/>
              </a:rPr>
              <a:t>Definition of Transgender</a:t>
            </a:r>
          </a:p>
          <a:p>
            <a:pPr marL="285750" indent="-228600">
              <a:lnSpc>
                <a:spcPct val="90000"/>
              </a:lnSpc>
              <a:spcAft>
                <a:spcPts val="600"/>
              </a:spcAft>
              <a:buFont typeface="Arial" panose="020B0604020202020204" pitchFamily="34" charset="0"/>
              <a:buChar char="•"/>
            </a:pPr>
            <a:endParaRPr lang="en-US" sz="29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2900" dirty="0">
                <a:latin typeface="Calibri" panose="020F0502020204030204" pitchFamily="34" charset="0"/>
                <a:ea typeface="Calibri" panose="020F0502020204030204" pitchFamily="34" charset="0"/>
                <a:cs typeface="Calibri" panose="020F0502020204030204" pitchFamily="34" charset="0"/>
              </a:rPr>
              <a:t>What percentage of the prison population are transgender</a:t>
            </a:r>
          </a:p>
          <a:p>
            <a:pPr marL="285750" indent="-228600">
              <a:lnSpc>
                <a:spcPct val="90000"/>
              </a:lnSpc>
              <a:spcAft>
                <a:spcPts val="600"/>
              </a:spcAft>
              <a:buFont typeface="Arial" panose="020B0604020202020204" pitchFamily="34" charset="0"/>
              <a:buChar char="•"/>
            </a:pPr>
            <a:endParaRPr lang="en-US" sz="29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2900" dirty="0">
                <a:latin typeface="Calibri" panose="020F0502020204030204" pitchFamily="34" charset="0"/>
                <a:ea typeface="Calibri" panose="020F0502020204030204" pitchFamily="34" charset="0"/>
                <a:cs typeface="Calibri" panose="020F0502020204030204" pitchFamily="34" charset="0"/>
              </a:rPr>
              <a:t>Where are they held? </a:t>
            </a:r>
          </a:p>
          <a:p>
            <a:pPr marL="285750" indent="-228600">
              <a:lnSpc>
                <a:spcPct val="90000"/>
              </a:lnSpc>
              <a:spcAft>
                <a:spcPts val="600"/>
              </a:spcAft>
              <a:buFont typeface="Arial" panose="020B0604020202020204" pitchFamily="34" charset="0"/>
              <a:buChar char="•"/>
            </a:pPr>
            <a:endParaRPr lang="en-US" sz="29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2900" dirty="0">
                <a:latin typeface="Calibri" panose="020F0502020204030204" pitchFamily="34" charset="0"/>
                <a:ea typeface="Calibri" panose="020F0502020204030204" pitchFamily="34" charset="0"/>
                <a:cs typeface="Calibri" panose="020F0502020204030204" pitchFamily="34" charset="0"/>
              </a:rPr>
              <a:t>Case Study of Isla Bryon </a:t>
            </a:r>
          </a:p>
          <a:p>
            <a:pPr>
              <a:lnSpc>
                <a:spcPct val="90000"/>
              </a:lnSpc>
              <a:spcAft>
                <a:spcPts val="600"/>
              </a:spcAft>
            </a:pPr>
            <a:endParaRPr lang="en-US" sz="29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2900" dirty="0">
                <a:latin typeface="Calibri" panose="020F0502020204030204" pitchFamily="34" charset="0"/>
                <a:ea typeface="Calibri" panose="020F0502020204030204" pitchFamily="34" charset="0"/>
                <a:cs typeface="Calibri" panose="020F0502020204030204" pitchFamily="34" charset="0"/>
              </a:rPr>
              <a:t> The issues that transgender individuals face in prison</a:t>
            </a:r>
            <a:br>
              <a:rPr lang="en-US" sz="2900" dirty="0">
                <a:latin typeface="Calibri" panose="020F0502020204030204" pitchFamily="34" charset="0"/>
                <a:ea typeface="Calibri" panose="020F0502020204030204" pitchFamily="34" charset="0"/>
                <a:cs typeface="Calibri" panose="020F0502020204030204" pitchFamily="34" charset="0"/>
              </a:rPr>
            </a:br>
            <a:endParaRPr lang="en-US" sz="29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2900" dirty="0">
                <a:latin typeface="Calibri" panose="020F0502020204030204" pitchFamily="34" charset="0"/>
                <a:ea typeface="Calibri" panose="020F0502020204030204" pitchFamily="34" charset="0"/>
                <a:cs typeface="Calibri" panose="020F0502020204030204" pitchFamily="34" charset="0"/>
              </a:rPr>
              <a:t>With the overcrowding problems in prison should transgender individuals be treated differently</a:t>
            </a:r>
          </a:p>
          <a:p>
            <a:pPr marL="285750" indent="-228600">
              <a:lnSpc>
                <a:spcPct val="90000"/>
              </a:lnSpc>
              <a:spcAft>
                <a:spcPts val="600"/>
              </a:spcAft>
              <a:buFont typeface="Arial" panose="020B0604020202020204" pitchFamily="34" charset="0"/>
              <a:buChar char="•"/>
            </a:pPr>
            <a:endParaRPr lang="en-US" sz="29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2900" dirty="0">
                <a:latin typeface="Calibri" panose="020F0502020204030204" pitchFamily="34" charset="0"/>
                <a:ea typeface="Calibri" panose="020F0502020204030204" pitchFamily="34" charset="0"/>
                <a:cs typeface="Calibri" panose="020F0502020204030204" pitchFamily="34" charset="0"/>
              </a:rPr>
              <a:t>How could the problems transgender individuals face be dealt with?</a:t>
            </a:r>
          </a:p>
          <a:p>
            <a:pPr marL="285750" indent="-228600">
              <a:lnSpc>
                <a:spcPct val="90000"/>
              </a:lnSpc>
              <a:spcAft>
                <a:spcPts val="600"/>
              </a:spcAft>
              <a:buFont typeface="Arial" panose="020B0604020202020204" pitchFamily="34" charset="0"/>
              <a:buChar char="•"/>
            </a:pPr>
            <a:endParaRPr lang="en-US" sz="29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2900" dirty="0">
                <a:latin typeface="Calibri" panose="020F0502020204030204" pitchFamily="34" charset="0"/>
                <a:ea typeface="Calibri" panose="020F0502020204030204" pitchFamily="34" charset="0"/>
                <a:cs typeface="Calibri" panose="020F0502020204030204" pitchFamily="34" charset="0"/>
              </a:rPr>
              <a:t>Provide solutions to the problems and critically analyse how successful they could be.</a:t>
            </a:r>
          </a:p>
          <a:p>
            <a:pPr marL="285750" indent="-228600">
              <a:lnSpc>
                <a:spcPct val="90000"/>
              </a:lnSpc>
              <a:spcAft>
                <a:spcPts val="600"/>
              </a:spcAft>
              <a:buFont typeface="Arial" panose="020B0604020202020204" pitchFamily="34" charset="0"/>
              <a:buChar char="•"/>
            </a:pPr>
            <a:endParaRPr lang="en-US" sz="29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2900" dirty="0">
                <a:latin typeface="Calibri" panose="020F0502020204030204" pitchFamily="34" charset="0"/>
                <a:ea typeface="Calibri" panose="020F0502020204030204" pitchFamily="34" charset="0"/>
                <a:cs typeface="Calibri" panose="020F0502020204030204" pitchFamily="34" charset="0"/>
              </a:rPr>
              <a:t>Conclusion </a:t>
            </a:r>
          </a:p>
          <a:p>
            <a:pPr>
              <a:lnSpc>
                <a:spcPct val="90000"/>
              </a:lnSpc>
              <a:spcAft>
                <a:spcPts val="600"/>
              </a:spcAft>
            </a:pPr>
            <a:endParaRPr lang="en-US" sz="800" dirty="0">
              <a:solidFill>
                <a:schemeClr val="tx1">
                  <a:lumMod val="65000"/>
                  <a:lumOff val="35000"/>
                </a:schemeClr>
              </a:solidFill>
            </a:endParaRPr>
          </a:p>
          <a:p>
            <a:pPr>
              <a:lnSpc>
                <a:spcPct val="90000"/>
              </a:lnSpc>
              <a:spcAft>
                <a:spcPts val="600"/>
              </a:spcAft>
            </a:pPr>
            <a:r>
              <a:rPr lang="en-US" sz="800" dirty="0">
                <a:solidFill>
                  <a:schemeClr val="tx1">
                    <a:lumMod val="65000"/>
                    <a:lumOff val="35000"/>
                  </a:schemeClr>
                </a:solidFill>
              </a:rPr>
              <a:t> </a:t>
            </a:r>
          </a:p>
          <a:p>
            <a:pPr indent="-228600">
              <a:lnSpc>
                <a:spcPct val="90000"/>
              </a:lnSpc>
              <a:spcAft>
                <a:spcPts val="600"/>
              </a:spcAft>
              <a:buFont typeface="Arial" panose="020B0604020202020204" pitchFamily="34" charset="0"/>
              <a:buChar char="•"/>
            </a:pPr>
            <a:endParaRPr lang="en-US" sz="800" dirty="0">
              <a:solidFill>
                <a:schemeClr val="tx1">
                  <a:lumMod val="65000"/>
                  <a:lumOff val="35000"/>
                </a:schemeClr>
              </a:solidFill>
            </a:endParaRPr>
          </a:p>
        </p:txBody>
      </p:sp>
    </p:spTree>
    <p:extLst>
      <p:ext uri="{BB962C8B-B14F-4D97-AF65-F5344CB8AC3E}">
        <p14:creationId xmlns:p14="http://schemas.microsoft.com/office/powerpoint/2010/main" val="3459736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DA0DF1-63BE-FA78-D8E1-B0C633D20A0B}"/>
              </a:ext>
            </a:extLst>
          </p:cNvPr>
          <p:cNvSpPr>
            <a:spLocks noGrp="1"/>
          </p:cNvSpPr>
          <p:nvPr>
            <p:ph type="title"/>
          </p:nvPr>
        </p:nvSpPr>
        <p:spPr>
          <a:xfrm>
            <a:off x="163520" y="119998"/>
            <a:ext cx="5224558" cy="636466"/>
          </a:xfrm>
        </p:spPr>
        <p:txBody>
          <a:bodyPr vert="horz" lIns="91440" tIns="45720" rIns="91440" bIns="45720" rtlCol="0" anchor="b">
            <a:normAutofit/>
          </a:bodyPr>
          <a:lstStyle/>
          <a:p>
            <a:pPr algn="ctr"/>
            <a:r>
              <a:rPr lang="en-US" sz="3200" b="1" kern="1200" dirty="0">
                <a:latin typeface="Calibri" panose="020F0502020204030204" pitchFamily="34" charset="0"/>
                <a:ea typeface="Calibri" panose="020F0502020204030204" pitchFamily="34" charset="0"/>
                <a:cs typeface="Calibri" panose="020F0502020204030204" pitchFamily="34" charset="0"/>
              </a:rPr>
              <a:t>Definition of Transgender </a:t>
            </a:r>
          </a:p>
        </p:txBody>
      </p:sp>
      <p:sp>
        <p:nvSpPr>
          <p:cNvPr id="3" name="TextBox 2">
            <a:extLst>
              <a:ext uri="{FF2B5EF4-FFF2-40B4-BE49-F238E27FC236}">
                <a16:creationId xmlns:a16="http://schemas.microsoft.com/office/drawing/2014/main" id="{04CC289A-AB4D-9B55-AF0D-678A7A9244B4}"/>
              </a:ext>
            </a:extLst>
          </p:cNvPr>
          <p:cNvSpPr txBox="1"/>
          <p:nvPr/>
        </p:nvSpPr>
        <p:spPr>
          <a:xfrm>
            <a:off x="301171" y="1375620"/>
            <a:ext cx="4353116" cy="4425411"/>
          </a:xfrm>
          <a:prstGeom prst="rect">
            <a:avLst/>
          </a:prstGeom>
        </p:spPr>
        <p:txBody>
          <a:bodyPr vert="horz" lIns="91440" tIns="45720" rIns="91440" bIns="45720" rtlCol="0" anchor="t">
            <a:normAutofit/>
          </a:bodyPr>
          <a:lstStyle/>
          <a:p>
            <a:pPr marL="342900" indent="-342900">
              <a:lnSpc>
                <a:spcPct val="90000"/>
              </a:lnSpc>
              <a:spcAft>
                <a:spcPts val="600"/>
              </a:spcAft>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According to the UK Government Equality Office (2018), a person whose gender is differs from the one they were assigned to at birth, is referred to as transgender. </a:t>
            </a:r>
          </a:p>
          <a:p>
            <a:pPr marL="342900" indent="-342900">
              <a:lnSpc>
                <a:spcPct val="90000"/>
              </a:lnSpc>
              <a:spcAft>
                <a:spcPts val="600"/>
              </a:spcAft>
              <a:buFont typeface="Arial" panose="020B0604020202020204" pitchFamily="34" charset="0"/>
              <a:buChar char="•"/>
            </a:pPr>
            <a:endParaRPr lang="en-US" sz="2000" dirty="0">
              <a:latin typeface="Calibri" panose="020F0502020204030204" pitchFamily="34" charset="0"/>
              <a:ea typeface="Calibri" panose="020F0502020204030204" pitchFamily="34" charset="0"/>
              <a:cs typeface="Calibri" panose="020F0502020204030204" pitchFamily="34" charset="0"/>
            </a:endParaRPr>
          </a:p>
          <a:p>
            <a:pPr marL="342900" indent="-342900">
              <a:lnSpc>
                <a:spcPct val="90000"/>
              </a:lnSpc>
              <a:spcAft>
                <a:spcPts val="600"/>
              </a:spcAft>
              <a:buFont typeface="Arial" panose="020B0604020202020204" pitchFamily="34" charset="0"/>
              <a:buChar char="•"/>
            </a:pPr>
            <a:endParaRPr lang="en-US" sz="2000" dirty="0">
              <a:latin typeface="Calibri" panose="020F0502020204030204" pitchFamily="34" charset="0"/>
              <a:ea typeface="Calibri" panose="020F0502020204030204" pitchFamily="34" charset="0"/>
              <a:cs typeface="Calibri" panose="020F0502020204030204" pitchFamily="34" charset="0"/>
            </a:endParaRPr>
          </a:p>
          <a:p>
            <a:pPr marL="342900" indent="-342900">
              <a:lnSpc>
                <a:spcPct val="90000"/>
              </a:lnSpc>
              <a:spcAft>
                <a:spcPts val="600"/>
              </a:spcAft>
              <a:buFont typeface="Arial" panose="020B0604020202020204" pitchFamily="34" charset="0"/>
              <a:buChar char="•"/>
            </a:pPr>
            <a:endParaRPr lang="en-US" sz="2000" dirty="0">
              <a:latin typeface="Calibri" panose="020F0502020204030204" pitchFamily="34" charset="0"/>
              <a:ea typeface="Calibri" panose="020F0502020204030204" pitchFamily="34" charset="0"/>
              <a:cs typeface="Calibri" panose="020F0502020204030204" pitchFamily="34" charset="0"/>
            </a:endParaRPr>
          </a:p>
          <a:p>
            <a:pPr marL="342900" indent="-342900">
              <a:lnSpc>
                <a:spcPct val="90000"/>
              </a:lnSpc>
              <a:spcAft>
                <a:spcPts val="600"/>
              </a:spcAft>
              <a:buFont typeface="Arial" panose="020B0604020202020204" pitchFamily="34" charset="0"/>
              <a:buChar char="•"/>
            </a:pPr>
            <a:r>
              <a:rPr lang="en-US" sz="2000" dirty="0">
                <a:latin typeface="Calibri" panose="020F0502020204030204" pitchFamily="34" charset="0"/>
                <a:ea typeface="Calibri" panose="020F0502020204030204" pitchFamily="34" charset="0"/>
                <a:cs typeface="Calibri" panose="020F0502020204030204" pitchFamily="34" charset="0"/>
              </a:rPr>
              <a:t>A trans man for instance, is a person who changed from being a woman to a man. </a:t>
            </a:r>
          </a:p>
          <a:p>
            <a:pPr indent="-228600">
              <a:lnSpc>
                <a:spcPct val="90000"/>
              </a:lnSpc>
              <a:spcAft>
                <a:spcPts val="600"/>
              </a:spcAft>
              <a:buFont typeface="Arial" panose="020B0604020202020204" pitchFamily="34" charset="0"/>
              <a:buChar char="•"/>
            </a:pPr>
            <a:endParaRPr lang="en-US" sz="2000" dirty="0">
              <a:solidFill>
                <a:srgbClr val="595959"/>
              </a:solidFill>
            </a:endParaRPr>
          </a:p>
        </p:txBody>
      </p:sp>
      <p:pic>
        <p:nvPicPr>
          <p:cNvPr id="5" name="Picture 4" descr="Colorful carved figures of humans">
            <a:extLst>
              <a:ext uri="{FF2B5EF4-FFF2-40B4-BE49-F238E27FC236}">
                <a16:creationId xmlns:a16="http://schemas.microsoft.com/office/drawing/2014/main" id="{0F9661B7-6779-9A02-EDED-F94ED17D1999}"/>
              </a:ext>
            </a:extLst>
          </p:cNvPr>
          <p:cNvPicPr>
            <a:picLocks noChangeAspect="1"/>
          </p:cNvPicPr>
          <p:nvPr/>
        </p:nvPicPr>
        <p:blipFill>
          <a:blip r:embed="rId2"/>
          <a:srcRect l="18414" r="18181" b="-1"/>
          <a:stretch>
            <a:fillRect/>
          </a:stretch>
        </p:blipFill>
        <p:spPr>
          <a:xfrm>
            <a:off x="6781801" y="756464"/>
            <a:ext cx="4797056" cy="5390642"/>
          </a:xfrm>
          <a:prstGeom prst="rect">
            <a:avLst/>
          </a:prstGeom>
        </p:spPr>
      </p:pic>
    </p:spTree>
    <p:extLst>
      <p:ext uri="{BB962C8B-B14F-4D97-AF65-F5344CB8AC3E}">
        <p14:creationId xmlns:p14="http://schemas.microsoft.com/office/powerpoint/2010/main" val="3024215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71697C-C835-C7BB-7BB3-8AF83479451B}"/>
              </a:ext>
            </a:extLst>
          </p:cNvPr>
          <p:cNvSpPr>
            <a:spLocks noGrp="1"/>
          </p:cNvSpPr>
          <p:nvPr>
            <p:ph type="title"/>
          </p:nvPr>
        </p:nvSpPr>
        <p:spPr>
          <a:xfrm>
            <a:off x="0" y="145142"/>
            <a:ext cx="7098890" cy="1071789"/>
          </a:xfrm>
        </p:spPr>
        <p:txBody>
          <a:bodyPr vert="horz" lIns="91440" tIns="45720" rIns="91440" bIns="45720" rtlCol="0" anchor="ctr">
            <a:normAutofit/>
          </a:bodyPr>
          <a:lstStyle/>
          <a:p>
            <a:r>
              <a:rPr lang="en-US" sz="2000" dirty="0">
                <a:latin typeface="Calibri" panose="020F0502020204030204" pitchFamily="34" charset="0"/>
                <a:ea typeface="Calibri" panose="020F0502020204030204" pitchFamily="34" charset="0"/>
                <a:cs typeface="Calibri" panose="020F0502020204030204" pitchFamily="34" charset="0"/>
              </a:rPr>
              <a:t> </a:t>
            </a:r>
            <a:br>
              <a:rPr lang="en-US" sz="2000" b="1" dirty="0">
                <a:latin typeface="Calibri" panose="020F0502020204030204" pitchFamily="34" charset="0"/>
                <a:ea typeface="Calibri" panose="020F0502020204030204" pitchFamily="34" charset="0"/>
                <a:cs typeface="Calibri" panose="020F0502020204030204" pitchFamily="34" charset="0"/>
              </a:rPr>
            </a:br>
            <a:r>
              <a:rPr lang="en-US" sz="2000" b="1" dirty="0">
                <a:latin typeface="Calibri" panose="020F0502020204030204" pitchFamily="34" charset="0"/>
                <a:ea typeface="Calibri" panose="020F0502020204030204" pitchFamily="34" charset="0"/>
                <a:cs typeface="Calibri" panose="020F0502020204030204" pitchFamily="34" charset="0"/>
              </a:rPr>
              <a:t> What percentage of the prison population are transgender?</a:t>
            </a:r>
            <a:endParaRPr lang="en-US" sz="2000" dirty="0"/>
          </a:p>
        </p:txBody>
      </p:sp>
      <p:sp>
        <p:nvSpPr>
          <p:cNvPr id="3" name="TextBox 2">
            <a:extLst>
              <a:ext uri="{FF2B5EF4-FFF2-40B4-BE49-F238E27FC236}">
                <a16:creationId xmlns:a16="http://schemas.microsoft.com/office/drawing/2014/main" id="{97BD5DAA-D89E-A5ED-A646-94FBCEB5856F}"/>
              </a:ext>
            </a:extLst>
          </p:cNvPr>
          <p:cNvSpPr txBox="1"/>
          <p:nvPr/>
        </p:nvSpPr>
        <p:spPr>
          <a:xfrm>
            <a:off x="224522" y="1362063"/>
            <a:ext cx="6004693" cy="5234680"/>
          </a:xfrm>
          <a:prstGeom prst="rect">
            <a:avLst/>
          </a:prstGeom>
        </p:spPr>
        <p:txBody>
          <a:bodyPr vert="horz" lIns="91440" tIns="45720" rIns="91440" bIns="45720" rtlCol="0">
            <a:noAutofit/>
          </a:bodyPr>
          <a:lstStyle/>
          <a:p>
            <a:pPr>
              <a:lnSpc>
                <a:spcPct val="90000"/>
              </a:lnSpc>
              <a:spcAft>
                <a:spcPts val="600"/>
              </a:spcAft>
            </a:pPr>
            <a:r>
              <a:rPr lang="en-US" sz="1200" b="1" dirty="0">
                <a:latin typeface="Calibri" panose="020F0502020204030204" pitchFamily="34" charset="0"/>
                <a:ea typeface="Calibri" panose="020F0502020204030204" pitchFamily="34" charset="0"/>
                <a:cs typeface="Calibri" panose="020F0502020204030204" pitchFamily="34" charset="0"/>
              </a:rPr>
              <a:t>Legal Gender and Gender Identity</a:t>
            </a: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marL="171450" indent="-171450">
              <a:lnSpc>
                <a:spcPct val="90000"/>
              </a:lnSpc>
              <a:spcAft>
                <a:spcPts val="6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268 inmates who have had a local case board and who present or live in a gender other than their legal gender were identified </a:t>
            </a:r>
          </a:p>
          <a:p>
            <a:pPr marL="171450" indent="-171450">
              <a:lnSpc>
                <a:spcPct val="90000"/>
              </a:lnSpc>
              <a:spcAft>
                <a:spcPts val="6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Of these, 43 identified as female and 225 as male.</a:t>
            </a: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200" b="1" dirty="0">
                <a:latin typeface="Calibri" panose="020F0502020204030204" pitchFamily="34" charset="0"/>
                <a:ea typeface="Calibri" panose="020F0502020204030204" pitchFamily="34" charset="0"/>
                <a:cs typeface="Calibri" panose="020F0502020204030204" pitchFamily="34" charset="0"/>
              </a:rPr>
              <a:t>Prison Establishments and Gender Identity</a:t>
            </a: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marL="171450" indent="-171450">
              <a:lnSpc>
                <a:spcPct val="90000"/>
              </a:lnSpc>
              <a:spcAft>
                <a:spcPts val="6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In England and Wales, 80 out of 123 public and private prisons (65%) reported having at least one transgender inmate. </a:t>
            </a:r>
          </a:p>
          <a:p>
            <a:pPr>
              <a:lnSpc>
                <a:spcPct val="90000"/>
              </a:lnSpc>
              <a:spcAft>
                <a:spcPts val="600"/>
              </a:spcAft>
            </a:pPr>
            <a:endParaRPr lang="en-US" sz="1200" b="1"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200" b="1" dirty="0">
                <a:latin typeface="Calibri" panose="020F0502020204030204" pitchFamily="34" charset="0"/>
                <a:ea typeface="Calibri" panose="020F0502020204030204" pitchFamily="34" charset="0"/>
                <a:cs typeface="Calibri" panose="020F0502020204030204" pitchFamily="34" charset="0"/>
              </a:rPr>
              <a:t>Age and Ethnicity</a:t>
            </a:r>
          </a:p>
          <a:p>
            <a:pPr marL="171450" indent="-171450">
              <a:lnSpc>
                <a:spcPct val="90000"/>
              </a:lnSpc>
              <a:spcAft>
                <a:spcPts val="6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 230 of the 268 transgender inmates reported being from a white (including white ethnic) background, while 25 of them said they were from an ethnic minority (excluding white ethnic).</a:t>
            </a:r>
          </a:p>
          <a:p>
            <a:pPr marL="171450" indent="-171450">
              <a:lnSpc>
                <a:spcPct val="90000"/>
              </a:lnSpc>
              <a:spcAft>
                <a:spcPts val="600"/>
              </a:spcAft>
              <a:buFont typeface="Arial" panose="020B0604020202020204" pitchFamily="34" charset="0"/>
              <a:buChar char="•"/>
            </a:pPr>
            <a:endParaRPr lang="en-US" sz="1200" dirty="0">
              <a:latin typeface="Calibri" panose="020F0502020204030204" pitchFamily="34" charset="0"/>
              <a:ea typeface="Calibri" panose="020F0502020204030204" pitchFamily="34" charset="0"/>
              <a:cs typeface="Calibri" panose="020F0502020204030204" pitchFamily="34" charset="0"/>
            </a:endParaRPr>
          </a:p>
          <a:p>
            <a:pPr marL="171450" indent="-171450">
              <a:lnSpc>
                <a:spcPct val="90000"/>
              </a:lnSpc>
              <a:spcAft>
                <a:spcPts val="6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 In 2023, 10% of transgender inmates were from ethnic minority origins (white minority excluded), which was the same percentage as on March 31, 2022.</a:t>
            </a: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200" dirty="0">
                <a:latin typeface="Calibri" panose="020F0502020204030204" pitchFamily="34" charset="0"/>
                <a:ea typeface="Calibri" panose="020F0502020204030204" pitchFamily="34" charset="0"/>
                <a:cs typeface="Calibri" panose="020F0502020204030204" pitchFamily="34" charset="0"/>
              </a:rPr>
              <a:t>(UK Government, 2024).  </a:t>
            </a:r>
          </a:p>
        </p:txBody>
      </p:sp>
      <p:pic>
        <p:nvPicPr>
          <p:cNvPr id="44" name="Picture 43" descr="Cutout symbol of transgender">
            <a:extLst>
              <a:ext uri="{FF2B5EF4-FFF2-40B4-BE49-F238E27FC236}">
                <a16:creationId xmlns:a16="http://schemas.microsoft.com/office/drawing/2014/main" id="{1B42A69E-A026-E76F-316B-2118B0D73CC9}"/>
              </a:ext>
            </a:extLst>
          </p:cNvPr>
          <p:cNvPicPr>
            <a:picLocks noChangeAspect="1"/>
          </p:cNvPicPr>
          <p:nvPr/>
        </p:nvPicPr>
        <p:blipFill>
          <a:blip r:embed="rId3"/>
          <a:srcRect l="20982" r="2098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24157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A0339EE9-5436-4860-BBFC-7CD7C90DB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0"/>
            <a:ext cx="7537705"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43805B1-F544-3E53-4300-61FE7A4F1B8F}"/>
              </a:ext>
            </a:extLst>
          </p:cNvPr>
          <p:cNvSpPr>
            <a:spLocks noGrp="1"/>
          </p:cNvSpPr>
          <p:nvPr>
            <p:ph type="title"/>
          </p:nvPr>
        </p:nvSpPr>
        <p:spPr>
          <a:xfrm>
            <a:off x="246723" y="475813"/>
            <a:ext cx="5437104" cy="3857196"/>
          </a:xfrm>
        </p:spPr>
        <p:txBody>
          <a:bodyPr vert="horz" lIns="91440" tIns="45720" rIns="91440" bIns="45720" rtlCol="0" anchor="ctr">
            <a:normAutofit/>
          </a:bodyPr>
          <a:lstStyle/>
          <a:p>
            <a:r>
              <a:rPr lang="en-US" kern="1200" dirty="0">
                <a:solidFill>
                  <a:schemeClr val="tx1"/>
                </a:solidFill>
                <a:latin typeface="+mj-lt"/>
                <a:ea typeface="+mj-ea"/>
                <a:cs typeface="+mj-cs"/>
              </a:rPr>
              <a:t> </a:t>
            </a:r>
            <a:br>
              <a:rPr lang="en-US" kern="1200" dirty="0">
                <a:solidFill>
                  <a:schemeClr val="tx1"/>
                </a:solidFill>
                <a:latin typeface="+mj-lt"/>
                <a:ea typeface="+mj-ea"/>
                <a:cs typeface="+mj-cs"/>
              </a:rPr>
            </a:br>
            <a:r>
              <a:rPr lang="en-US"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Where are they held? </a:t>
            </a:r>
            <a:br>
              <a:rPr lang="en-US" kern="1200" dirty="0">
                <a:solidFill>
                  <a:schemeClr val="tx1"/>
                </a:solidFill>
                <a:latin typeface="+mj-lt"/>
                <a:ea typeface="+mj-ea"/>
                <a:cs typeface="+mj-cs"/>
              </a:rPr>
            </a:br>
            <a:endParaRPr lang="en-US"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1F7169A3-C16F-6725-44A1-EE0902FE40AC}"/>
              </a:ext>
            </a:extLst>
          </p:cNvPr>
          <p:cNvSpPr txBox="1"/>
          <p:nvPr/>
        </p:nvSpPr>
        <p:spPr>
          <a:xfrm>
            <a:off x="6400800" y="713313"/>
            <a:ext cx="4953000" cy="5431376"/>
          </a:xfrm>
          <a:prstGeom prst="rect">
            <a:avLst/>
          </a:prstGeom>
        </p:spPr>
        <p:txBody>
          <a:bodyPr vert="horz" lIns="91440" tIns="45720" rIns="91440" bIns="45720" rtlCol="0" anchor="ctr">
            <a:normAutofit/>
          </a:bodyPr>
          <a:lstStyle/>
          <a:p>
            <a:pPr>
              <a:lnSpc>
                <a:spcPct val="90000"/>
              </a:lnSpc>
              <a:spcAft>
                <a:spcPts val="600"/>
              </a:spcAft>
            </a:pPr>
            <a:r>
              <a:rPr lang="en-US" sz="1200" dirty="0">
                <a:latin typeface="Calibri" panose="020F0502020204030204" pitchFamily="34" charset="0"/>
                <a:ea typeface="Calibri" panose="020F0502020204030204" pitchFamily="34" charset="0"/>
                <a:cs typeface="Calibri" panose="020F0502020204030204" pitchFamily="34" charset="0"/>
              </a:rPr>
              <a:t>According to  the UK Government (2023), under the new laws that have been put in place, transgender women who have male genitalia will no longer be housed in women’s prison. This new policy also applies to individuals who habe committed violent crimes. </a:t>
            </a: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200" dirty="0">
                <a:latin typeface="Calibri" panose="020F0502020204030204" pitchFamily="34" charset="0"/>
                <a:ea typeface="Calibri" panose="020F0502020204030204" pitchFamily="34" charset="0"/>
                <a:cs typeface="Calibri" panose="020F0502020204030204" pitchFamily="34" charset="0"/>
              </a:rPr>
              <a:t>The then deputy Prime Minister Dominic Raab said: </a:t>
            </a:r>
          </a:p>
          <a:p>
            <a:pPr indent="-228600">
              <a:lnSpc>
                <a:spcPct val="90000"/>
              </a:lnSpc>
              <a:spcAft>
                <a:spcPts val="600"/>
              </a:spcAft>
              <a:buFont typeface="Arial" panose="020B0604020202020204" pitchFamily="34" charset="0"/>
              <a:buChar char="•"/>
            </a:pPr>
            <a:endParaRPr lang="en-US" sz="12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Unless there are very special circumstances, transsexual women who are convicted of violent or sexual offences or who maintain male genitalia will not be housed in the ordinary women’s prison. </a:t>
            </a:r>
          </a:p>
          <a:p>
            <a:pPr indent="-228600">
              <a:lnSpc>
                <a:spcPct val="90000"/>
              </a:lnSpc>
              <a:spcAft>
                <a:spcPts val="600"/>
              </a:spcAft>
              <a:buFont typeface="Arial" panose="020B0604020202020204" pitchFamily="34" charset="0"/>
              <a:buChar char="•"/>
            </a:pPr>
            <a:endParaRPr lang="en-US" sz="12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In 2023, over 90% of transgender women were incarcerated in a male prison </a:t>
            </a:r>
          </a:p>
          <a:p>
            <a:pPr indent="-228600">
              <a:lnSpc>
                <a:spcPct val="90000"/>
              </a:lnSpc>
              <a:spcAft>
                <a:spcPts val="600"/>
              </a:spcAft>
              <a:buFont typeface="Arial" panose="020B0604020202020204" pitchFamily="34" charset="0"/>
              <a:buChar char="•"/>
            </a:pPr>
            <a:endParaRPr lang="en-US" sz="12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 The majority do not ask to be transferred to a women’s prison </a:t>
            </a:r>
          </a:p>
          <a:p>
            <a:pPr indent="-228600">
              <a:lnSpc>
                <a:spcPct val="90000"/>
              </a:lnSpc>
              <a:spcAft>
                <a:spcPts val="600"/>
              </a:spcAft>
              <a:buFont typeface="Arial" panose="020B0604020202020204" pitchFamily="34" charset="0"/>
              <a:buChar char="•"/>
            </a:pPr>
            <a:endParaRPr lang="en-US" sz="12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Currently, there is no requirement to house transgender inmates in a manner that suits them and the placement of inmates is determined solely by risk.</a:t>
            </a:r>
          </a:p>
          <a:p>
            <a:pPr indent="-228600">
              <a:lnSpc>
                <a:spcPct val="90000"/>
              </a:lnSpc>
              <a:spcAft>
                <a:spcPts val="600"/>
              </a:spcAft>
              <a:buFont typeface="Arial" panose="020B0604020202020204" pitchFamily="34" charset="0"/>
              <a:buChar char="•"/>
            </a:pPr>
            <a:endParaRPr lang="en-US" sz="12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Calibri" panose="020F0502020204030204" pitchFamily="34" charset="0"/>
              </a:rPr>
              <a:t>Inmates who identify  as transgender and are unable to be securely held in male prison may be placed in a specialized section. </a:t>
            </a:r>
          </a:p>
          <a:p>
            <a:pPr indent="-228600">
              <a:lnSpc>
                <a:spcPct val="90000"/>
              </a:lnSpc>
              <a:spcAft>
                <a:spcPts val="600"/>
              </a:spcAft>
              <a:buFont typeface="Arial" panose="020B0604020202020204" pitchFamily="34" charset="0"/>
              <a:buChar char="•"/>
            </a:pPr>
            <a:endParaRPr lang="en-US" sz="11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18073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Adam Graham">
            <a:extLst>
              <a:ext uri="{FF2B5EF4-FFF2-40B4-BE49-F238E27FC236}">
                <a16:creationId xmlns:a16="http://schemas.microsoft.com/office/drawing/2014/main" id="{C0A7FC27-E08B-681A-0CFA-8DE1FD600C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7966" r="-2" b="185"/>
          <a:stretch>
            <a:fillRect/>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3C20B2A-A687-7D88-06C8-D46D6FF61DF9}"/>
              </a:ext>
            </a:extLst>
          </p:cNvPr>
          <p:cNvPicPr>
            <a:picLocks noChangeAspect="1"/>
          </p:cNvPicPr>
          <p:nvPr/>
        </p:nvPicPr>
        <p:blipFill>
          <a:blip r:embed="rId3"/>
          <a:srcRect r="-2" b="18151"/>
          <a:stretch>
            <a:fillRect/>
          </a:stretch>
        </p:blipFill>
        <p:spPr>
          <a:xfrm>
            <a:off x="5494407" y="3774473"/>
            <a:ext cx="6697594" cy="3083517"/>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p:nvSpPr>
          <p:cNvPr id="2" name="Title 1">
            <a:extLst>
              <a:ext uri="{FF2B5EF4-FFF2-40B4-BE49-F238E27FC236}">
                <a16:creationId xmlns:a16="http://schemas.microsoft.com/office/drawing/2014/main" id="{FE1CB4DB-CF3F-C91A-F492-6E6F3451EB92}"/>
              </a:ext>
            </a:extLst>
          </p:cNvPr>
          <p:cNvSpPr>
            <a:spLocks noGrp="1"/>
          </p:cNvSpPr>
          <p:nvPr>
            <p:ph type="title"/>
          </p:nvPr>
        </p:nvSpPr>
        <p:spPr>
          <a:xfrm>
            <a:off x="165322" y="310911"/>
            <a:ext cx="4832802" cy="1243584"/>
          </a:xfrm>
        </p:spPr>
        <p:txBody>
          <a:bodyPr vert="horz" lIns="91440" tIns="45720" rIns="91440" bIns="45720" rtlCol="0" anchor="ctr">
            <a:normAutofit/>
          </a:bodyPr>
          <a:lstStyle/>
          <a:p>
            <a:r>
              <a:rPr lang="en-US" sz="34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Case Study of Isla Bryon </a:t>
            </a:r>
          </a:p>
        </p:txBody>
      </p:sp>
      <p:sp>
        <p:nvSpPr>
          <p:cNvPr id="3" name="TextBox 2">
            <a:extLst>
              <a:ext uri="{FF2B5EF4-FFF2-40B4-BE49-F238E27FC236}">
                <a16:creationId xmlns:a16="http://schemas.microsoft.com/office/drawing/2014/main" id="{25CFE5A7-FDCC-8BBD-6FC1-BE46610C8D90}"/>
              </a:ext>
            </a:extLst>
          </p:cNvPr>
          <p:cNvSpPr txBox="1"/>
          <p:nvPr/>
        </p:nvSpPr>
        <p:spPr>
          <a:xfrm>
            <a:off x="249139" y="1901947"/>
            <a:ext cx="4832803" cy="4645142"/>
          </a:xfrm>
          <a:prstGeom prst="rect">
            <a:avLst/>
          </a:prstGeom>
        </p:spPr>
        <p:txBody>
          <a:bodyPr vert="horz" lIns="91440" tIns="45720" rIns="91440" bIns="45720" rtlCol="0">
            <a:noAutofit/>
          </a:bodyPr>
          <a:lstStyle/>
          <a:p>
            <a:pPr marL="285750" indent="-228600">
              <a:lnSpc>
                <a:spcPct val="90000"/>
              </a:lnSpc>
              <a:spcAft>
                <a:spcPts val="600"/>
              </a:spcAft>
              <a:buFont typeface="Arial" panose="020B0604020202020204" pitchFamily="34" charset="0"/>
              <a:buChar char="•"/>
            </a:pPr>
            <a:r>
              <a:rPr lang="en-US" sz="1100" dirty="0">
                <a:latin typeface="Calibri" panose="020F0502020204030204" pitchFamily="34" charset="0"/>
                <a:ea typeface="Calibri" panose="020F0502020204030204" pitchFamily="34" charset="0"/>
                <a:cs typeface="Calibri" panose="020F0502020204030204" pitchFamily="34" charset="0"/>
              </a:rPr>
              <a:t>Bryon (31), was found guilty of two counts of rape in January 2023. </a:t>
            </a:r>
          </a:p>
          <a:p>
            <a:pPr marL="57150">
              <a:lnSpc>
                <a:spcPct val="90000"/>
              </a:lnSpc>
              <a:spcAft>
                <a:spcPts val="600"/>
              </a:spcAft>
            </a:pPr>
            <a:endParaRPr lang="en-US" sz="11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1100" dirty="0">
                <a:latin typeface="Calibri" panose="020F0502020204030204" pitchFamily="34" charset="0"/>
                <a:ea typeface="Calibri" panose="020F0502020204030204" pitchFamily="34" charset="0"/>
                <a:cs typeface="Calibri" panose="020F0502020204030204" pitchFamily="34" charset="0"/>
              </a:rPr>
              <a:t>Bryson was born a male but while waiting for trial, he changed his gender to female.</a:t>
            </a:r>
          </a:p>
          <a:p>
            <a:pPr marL="57150">
              <a:lnSpc>
                <a:spcPct val="90000"/>
              </a:lnSpc>
              <a:spcAft>
                <a:spcPts val="600"/>
              </a:spcAft>
            </a:pPr>
            <a:endParaRPr lang="en-US" sz="11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1100" dirty="0">
                <a:latin typeface="Calibri" panose="020F0502020204030204" pitchFamily="34" charset="0"/>
                <a:ea typeface="Calibri" panose="020F0502020204030204" pitchFamily="34" charset="0"/>
                <a:cs typeface="Calibri" panose="020F0502020204030204" pitchFamily="34" charset="0"/>
              </a:rPr>
              <a:t>Bryson was sent to an all-female prison in  Scottland but every quickly safety for women's safety was questioned</a:t>
            </a:r>
          </a:p>
          <a:p>
            <a:pPr marL="285750" indent="-228600">
              <a:lnSpc>
                <a:spcPct val="90000"/>
              </a:lnSpc>
              <a:spcAft>
                <a:spcPts val="600"/>
              </a:spcAft>
              <a:buFont typeface="Arial" panose="020B0604020202020204" pitchFamily="34" charset="0"/>
              <a:buChar char="•"/>
            </a:pPr>
            <a:endParaRPr lang="en-US" sz="11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1100" dirty="0">
                <a:latin typeface="Calibri" panose="020F0502020204030204" pitchFamily="34" charset="0"/>
                <a:ea typeface="Calibri" panose="020F0502020204030204" pitchFamily="34" charset="0"/>
                <a:cs typeface="Calibri" panose="020F0502020204030204" pitchFamily="34" charset="0"/>
              </a:rPr>
              <a:t>Bryson was then sent to a men’s prison after being placed at  women's prison. </a:t>
            </a:r>
          </a:p>
          <a:p>
            <a:pPr marL="57150">
              <a:lnSpc>
                <a:spcPct val="90000"/>
              </a:lnSpc>
              <a:spcAft>
                <a:spcPts val="600"/>
              </a:spcAft>
            </a:pPr>
            <a:endParaRPr lang="en-US" sz="11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1100" dirty="0">
                <a:latin typeface="Calibri" panose="020F0502020204030204" pitchFamily="34" charset="0"/>
                <a:ea typeface="Calibri" panose="020F0502020204030204" pitchFamily="34" charset="0"/>
                <a:cs typeface="Calibri" panose="020F0502020204030204" pitchFamily="34" charset="0"/>
              </a:rPr>
              <a:t>When Bryson was first detained, she was kept apart from other female prisoners </a:t>
            </a:r>
          </a:p>
          <a:p>
            <a:pPr marL="285750" indent="-228600">
              <a:lnSpc>
                <a:spcPct val="90000"/>
              </a:lnSpc>
              <a:spcAft>
                <a:spcPts val="600"/>
              </a:spcAft>
              <a:buFont typeface="Arial" panose="020B0604020202020204" pitchFamily="34" charset="0"/>
              <a:buChar char="•"/>
            </a:pPr>
            <a:endParaRPr lang="en-US" sz="1100" dirty="0">
              <a:latin typeface="Calibri" panose="020F0502020204030204" pitchFamily="34" charset="0"/>
              <a:ea typeface="Calibri" panose="020F0502020204030204" pitchFamily="34" charset="0"/>
              <a:cs typeface="Calibri" panose="020F0502020204030204" pitchFamily="34" charset="0"/>
            </a:endParaRPr>
          </a:p>
          <a:p>
            <a:pPr marL="285750" indent="-228600">
              <a:lnSpc>
                <a:spcPct val="90000"/>
              </a:lnSpc>
              <a:spcAft>
                <a:spcPts val="600"/>
              </a:spcAft>
              <a:buFont typeface="Arial" panose="020B0604020202020204" pitchFamily="34" charset="0"/>
              <a:buChar char="•"/>
            </a:pPr>
            <a:r>
              <a:rPr lang="en-US" sz="1100" dirty="0">
                <a:latin typeface="Calibri" panose="020F0502020204030204" pitchFamily="34" charset="0"/>
                <a:ea typeface="Calibri" panose="020F0502020204030204" pitchFamily="34" charset="0"/>
                <a:cs typeface="Calibri" panose="020F0502020204030204" pitchFamily="34" charset="0"/>
              </a:rPr>
              <a:t>Bryson was Jailed for 8 years for the attacks on two women</a:t>
            </a:r>
          </a:p>
          <a:p>
            <a:pPr indent="-228600">
              <a:lnSpc>
                <a:spcPct val="90000"/>
              </a:lnSpc>
              <a:spcAft>
                <a:spcPts val="600"/>
              </a:spcAft>
              <a:buFont typeface="Arial" panose="020B0604020202020204" pitchFamily="34" charset="0"/>
              <a:buChar char="•"/>
            </a:pPr>
            <a:endParaRPr lang="en-US" sz="11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11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11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100" dirty="0">
                <a:latin typeface="Calibri" panose="020F0502020204030204" pitchFamily="34" charset="0"/>
                <a:ea typeface="Calibri" panose="020F0502020204030204" pitchFamily="34" charset="0"/>
                <a:cs typeface="Calibri" panose="020F0502020204030204" pitchFamily="34" charset="0"/>
              </a:rPr>
              <a:t>(BBC News,2023). </a:t>
            </a:r>
          </a:p>
        </p:txBody>
      </p:sp>
      <p:sp>
        <p:nvSpPr>
          <p:cNvPr id="5" name="TextBox 4">
            <a:extLst>
              <a:ext uri="{FF2B5EF4-FFF2-40B4-BE49-F238E27FC236}">
                <a16:creationId xmlns:a16="http://schemas.microsoft.com/office/drawing/2014/main" id="{63A8E71A-E690-DD14-6851-E5FDE1AFB944}"/>
              </a:ext>
            </a:extLst>
          </p:cNvPr>
          <p:cNvSpPr txBox="1"/>
          <p:nvPr/>
        </p:nvSpPr>
        <p:spPr>
          <a:xfrm>
            <a:off x="5494406" y="216309"/>
            <a:ext cx="1368510" cy="261610"/>
          </a:xfrm>
          <a:prstGeom prst="rect">
            <a:avLst/>
          </a:prstGeom>
          <a:noFill/>
        </p:spPr>
        <p:txBody>
          <a:bodyPr wrap="square" rtlCol="0">
            <a:spAutoFit/>
          </a:bodyPr>
          <a:lstStyle/>
          <a:p>
            <a:r>
              <a:rPr lang="en-GB" sz="1100" dirty="0">
                <a:latin typeface="Calibri" panose="020F0502020204030204" pitchFamily="34" charset="0"/>
                <a:ea typeface="Calibri" panose="020F0502020204030204" pitchFamily="34" charset="0"/>
                <a:cs typeface="Calibri" panose="020F0502020204030204" pitchFamily="34" charset="0"/>
              </a:rPr>
              <a:t>Adam Graham</a:t>
            </a:r>
          </a:p>
        </p:txBody>
      </p:sp>
      <p:sp>
        <p:nvSpPr>
          <p:cNvPr id="6" name="TextBox 5">
            <a:extLst>
              <a:ext uri="{FF2B5EF4-FFF2-40B4-BE49-F238E27FC236}">
                <a16:creationId xmlns:a16="http://schemas.microsoft.com/office/drawing/2014/main" id="{6335AC67-831E-F58B-EAF9-F484D080D1DC}"/>
              </a:ext>
            </a:extLst>
          </p:cNvPr>
          <p:cNvSpPr txBox="1"/>
          <p:nvPr/>
        </p:nvSpPr>
        <p:spPr>
          <a:xfrm>
            <a:off x="10236717" y="3962908"/>
            <a:ext cx="1955284" cy="261610"/>
          </a:xfrm>
          <a:prstGeom prst="rect">
            <a:avLst/>
          </a:prstGeom>
          <a:noFill/>
        </p:spPr>
        <p:txBody>
          <a:bodyPr wrap="square" rtlCol="0">
            <a:spAutoFit/>
          </a:bodyPr>
          <a:lstStyle/>
          <a:p>
            <a:r>
              <a:rPr lang="en-US" sz="1100" dirty="0">
                <a:latin typeface="Calibri" panose="020F0502020204030204" pitchFamily="34" charset="0"/>
                <a:ea typeface="Calibri" panose="020F0502020204030204" pitchFamily="34" charset="0"/>
                <a:cs typeface="Calibri" panose="020F0502020204030204" pitchFamily="34" charset="0"/>
              </a:rPr>
              <a:t>Isla Bryon</a:t>
            </a:r>
            <a:endParaRPr lang="en-GB" sz="1100" dirty="0"/>
          </a:p>
        </p:txBody>
      </p:sp>
    </p:spTree>
    <p:extLst>
      <p:ext uri="{BB962C8B-B14F-4D97-AF65-F5344CB8AC3E}">
        <p14:creationId xmlns:p14="http://schemas.microsoft.com/office/powerpoint/2010/main" val="2110784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CB39EF-6046-53A6-750D-DB2F242CCB7E}"/>
              </a:ext>
            </a:extLst>
          </p:cNvPr>
          <p:cNvSpPr>
            <a:spLocks noGrp="1"/>
          </p:cNvSpPr>
          <p:nvPr>
            <p:ph type="title"/>
          </p:nvPr>
        </p:nvSpPr>
        <p:spPr>
          <a:xfrm>
            <a:off x="226142" y="548640"/>
            <a:ext cx="11592232" cy="1188720"/>
          </a:xfrm>
        </p:spPr>
        <p:txBody>
          <a:bodyPr vert="horz" lIns="91440" tIns="45720" rIns="91440" bIns="45720" rtlCol="0" anchor="ctr">
            <a:normAutofit fontScale="90000"/>
          </a:bodyPr>
          <a:lstStyle/>
          <a:p>
            <a:r>
              <a:rPr lang="en-US" sz="2400" kern="1200" dirty="0">
                <a:solidFill>
                  <a:schemeClr val="tx1">
                    <a:lumMod val="85000"/>
                    <a:lumOff val="15000"/>
                  </a:schemeClr>
                </a:solidFill>
                <a:latin typeface="+mj-lt"/>
                <a:ea typeface="+mj-ea"/>
                <a:cs typeface="+mj-cs"/>
              </a:rPr>
              <a:t> </a:t>
            </a:r>
            <a:br>
              <a:rPr lang="en-US" sz="3600" b="1" kern="12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br>
            <a:r>
              <a:rPr lang="en-US" sz="3600" b="1" kern="12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The issues that transgender individuals face in prison  </a:t>
            </a:r>
            <a:br>
              <a:rPr lang="en-US" sz="3600" kern="12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br>
            <a:endParaRPr lang="en-US" sz="3600" kern="12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E8EC35E4-6489-1E07-64BA-3CBD65205579}"/>
              </a:ext>
            </a:extLst>
          </p:cNvPr>
          <p:cNvSpPr txBox="1"/>
          <p:nvPr/>
        </p:nvSpPr>
        <p:spPr>
          <a:xfrm>
            <a:off x="226142" y="2180912"/>
            <a:ext cx="11592232" cy="4233536"/>
          </a:xfrm>
          <a:prstGeom prst="rect">
            <a:avLst/>
          </a:prstGeom>
        </p:spPr>
        <p:txBody>
          <a:bodyPr vert="horz" lIns="91440" tIns="45720" rIns="91440" bIns="45720" rtlCol="0" anchor="ctr">
            <a:normAutofit/>
          </a:bodyPr>
          <a:lstStyle/>
          <a:p>
            <a:pPr>
              <a:lnSpc>
                <a:spcPct val="90000"/>
              </a:lnSpc>
              <a:spcAft>
                <a:spcPts val="600"/>
              </a:spcAft>
            </a:pPr>
            <a:endParaRPr lang="en-US" sz="14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14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14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400" dirty="0">
                <a:latin typeface="Calibri" panose="020F0502020204030204" pitchFamily="34" charset="0"/>
                <a:ea typeface="Calibri" panose="020F0502020204030204" pitchFamily="34" charset="0"/>
                <a:cs typeface="Calibri" panose="020F0502020204030204" pitchFamily="34" charset="0"/>
              </a:rPr>
              <a:t>According to Saenz (2024), One instance of the prejudice transgender people encounter in the criminal justice system is verbal harassment and discrimination in courts. </a:t>
            </a:r>
          </a:p>
          <a:p>
            <a:pPr>
              <a:lnSpc>
                <a:spcPct val="90000"/>
              </a:lnSpc>
              <a:spcAft>
                <a:spcPts val="600"/>
              </a:spcAft>
            </a:pPr>
            <a:endParaRPr lang="en-US" sz="14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400" dirty="0">
                <a:latin typeface="Calibri" panose="020F0502020204030204" pitchFamily="34" charset="0"/>
                <a:ea typeface="Calibri" panose="020F0502020204030204" pitchFamily="34" charset="0"/>
                <a:cs typeface="Calibri" panose="020F0502020204030204" pitchFamily="34" charset="0"/>
              </a:rPr>
              <a:t>Law police and other government players inside the system also harass and assault transgender persons. </a:t>
            </a:r>
          </a:p>
          <a:p>
            <a:pPr>
              <a:lnSpc>
                <a:spcPct val="90000"/>
              </a:lnSpc>
              <a:spcAft>
                <a:spcPts val="600"/>
              </a:spcAft>
            </a:pPr>
            <a:endParaRPr lang="en-US" sz="14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400" dirty="0">
                <a:latin typeface="Calibri" panose="020F0502020204030204" pitchFamily="34" charset="0"/>
                <a:ea typeface="Calibri" panose="020F0502020204030204" pitchFamily="34" charset="0"/>
                <a:cs typeface="Calibri" panose="020F0502020204030204" pitchFamily="34" charset="0"/>
              </a:rPr>
              <a:t>The needs of transgender people who are jailed must be the primary focus of advocacy, as the experiences within carceral facilities serve as a powerful example of how the entire system is designed to damage transgender people. </a:t>
            </a:r>
          </a:p>
          <a:p>
            <a:pPr>
              <a:lnSpc>
                <a:spcPct val="90000"/>
              </a:lnSpc>
              <a:spcAft>
                <a:spcPts val="600"/>
              </a:spcAft>
            </a:pPr>
            <a:r>
              <a:rPr lang="en-US" sz="1400" dirty="0">
                <a:latin typeface="Calibri" panose="020F0502020204030204" pitchFamily="34" charset="0"/>
                <a:ea typeface="Calibri" panose="020F0502020204030204" pitchFamily="34" charset="0"/>
                <a:cs typeface="Calibri" panose="020F0502020204030204" pitchFamily="34" charset="0"/>
              </a:rPr>
              <a:t> </a:t>
            </a:r>
          </a:p>
          <a:p>
            <a:pPr>
              <a:lnSpc>
                <a:spcPct val="90000"/>
              </a:lnSpc>
              <a:spcAft>
                <a:spcPts val="600"/>
              </a:spcAft>
            </a:pPr>
            <a:r>
              <a:rPr lang="en-US" sz="1400" dirty="0">
                <a:latin typeface="Calibri" panose="020F0502020204030204" pitchFamily="34" charset="0"/>
                <a:ea typeface="Calibri" panose="020F0502020204030204" pitchFamily="34" charset="0"/>
                <a:cs typeface="Calibri" panose="020F0502020204030204" pitchFamily="34" charset="0"/>
              </a:rPr>
              <a:t> According to Catch 22 (2024):</a:t>
            </a:r>
          </a:p>
          <a:p>
            <a:pPr>
              <a:lnSpc>
                <a:spcPct val="90000"/>
              </a:lnSpc>
              <a:spcAft>
                <a:spcPts val="600"/>
              </a:spcAft>
            </a:pPr>
            <a:r>
              <a:rPr lang="en-US" sz="1400" dirty="0">
                <a:latin typeface="Calibri" panose="020F0502020204030204" pitchFamily="34" charset="0"/>
                <a:ea typeface="Calibri" panose="020F0502020204030204" pitchFamily="34" charset="0"/>
                <a:cs typeface="Calibri" panose="020F0502020204030204" pitchFamily="34" charset="0"/>
              </a:rPr>
              <a:t>Transgender inmates may encounter a variety of difficulties in correctional facilities, such as discrimination, exclusion, and a lack of support. </a:t>
            </a:r>
          </a:p>
          <a:p>
            <a:pPr>
              <a:lnSpc>
                <a:spcPct val="90000"/>
              </a:lnSpc>
              <a:spcAft>
                <a:spcPts val="600"/>
              </a:spcAft>
            </a:pPr>
            <a:endParaRPr lang="en-US" sz="14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400" dirty="0">
                <a:latin typeface="Calibri" panose="020F0502020204030204" pitchFamily="34" charset="0"/>
                <a:ea typeface="Calibri" panose="020F0502020204030204" pitchFamily="34" charset="0"/>
                <a:cs typeface="Calibri" panose="020F0502020204030204" pitchFamily="34" charset="0"/>
              </a:rPr>
              <a:t>Transgender offenders may feel alone and mistrustful of the criminal justice system as a result</a:t>
            </a:r>
            <a:endParaRPr lang="en-US" sz="1100" dirty="0">
              <a:solidFill>
                <a:schemeClr val="tx1">
                  <a:lumMod val="85000"/>
                  <a:lumOff val="15000"/>
                </a:schemeClr>
              </a:solidFill>
            </a:endParaRPr>
          </a:p>
          <a:p>
            <a:pPr>
              <a:lnSpc>
                <a:spcPct val="90000"/>
              </a:lnSpc>
              <a:spcAft>
                <a:spcPts val="600"/>
              </a:spcAft>
            </a:pPr>
            <a:endParaRPr lang="en-US" sz="11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1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1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1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1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1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100" dirty="0">
              <a:solidFill>
                <a:schemeClr val="tx1">
                  <a:lumMod val="85000"/>
                  <a:lumOff val="15000"/>
                </a:schemeClr>
              </a:solidFill>
            </a:endParaRPr>
          </a:p>
        </p:txBody>
      </p:sp>
      <p:sp>
        <p:nvSpPr>
          <p:cNvPr id="20" name="Freeform: Shape 19">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9390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26" name="Freeform: Shape 25">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6C45E4B-28CF-B91F-66CE-ACE5229F4543}"/>
              </a:ext>
            </a:extLst>
          </p:cNvPr>
          <p:cNvSpPr>
            <a:spLocks noGrp="1"/>
          </p:cNvSpPr>
          <p:nvPr>
            <p:ph type="title"/>
          </p:nvPr>
        </p:nvSpPr>
        <p:spPr>
          <a:xfrm>
            <a:off x="201823" y="88491"/>
            <a:ext cx="11882022" cy="1084866"/>
          </a:xfrm>
        </p:spPr>
        <p:txBody>
          <a:bodyPr vert="horz" lIns="91440" tIns="45720" rIns="91440" bIns="45720" rtlCol="0" anchor="ctr">
            <a:noAutofit/>
          </a:bodyPr>
          <a:lstStyle/>
          <a:p>
            <a:pPr algn="ctr"/>
            <a:br>
              <a:rPr lang="en-US" sz="3600" b="1" kern="1200" dirty="0">
                <a:solidFill>
                  <a:schemeClr val="tx2"/>
                </a:solidFill>
                <a:latin typeface="Calibri" panose="020F0502020204030204" pitchFamily="34" charset="0"/>
                <a:ea typeface="Calibri" panose="020F0502020204030204" pitchFamily="34" charset="0"/>
                <a:cs typeface="Calibri" panose="020F0502020204030204" pitchFamily="34" charset="0"/>
              </a:rPr>
            </a:br>
            <a:r>
              <a:rPr lang="en-US" sz="3600" b="1" kern="1200" dirty="0">
                <a:solidFill>
                  <a:schemeClr val="tx2"/>
                </a:solidFill>
                <a:latin typeface="Calibri" panose="020F0502020204030204" pitchFamily="34" charset="0"/>
                <a:ea typeface="Calibri" panose="020F0502020204030204" pitchFamily="34" charset="0"/>
                <a:cs typeface="Calibri" panose="020F0502020204030204" pitchFamily="34" charset="0"/>
              </a:rPr>
              <a:t>With the overcrowding problems in prison should transgender individuals be treated differently</a:t>
            </a:r>
            <a:br>
              <a:rPr lang="en-US" sz="3600" kern="1200" dirty="0">
                <a:solidFill>
                  <a:schemeClr val="tx2"/>
                </a:solidFill>
                <a:latin typeface="Calibri" panose="020F0502020204030204" pitchFamily="34" charset="0"/>
                <a:ea typeface="Calibri" panose="020F0502020204030204" pitchFamily="34" charset="0"/>
                <a:cs typeface="Calibri" panose="020F0502020204030204" pitchFamily="34" charset="0"/>
              </a:rPr>
            </a:br>
            <a:endParaRPr lang="en-US" sz="3600" kern="1200"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14495C2B-8A8C-C51E-FC51-BD9D67D0B275}"/>
              </a:ext>
            </a:extLst>
          </p:cNvPr>
          <p:cNvSpPr txBox="1"/>
          <p:nvPr/>
        </p:nvSpPr>
        <p:spPr>
          <a:xfrm>
            <a:off x="93973" y="1290481"/>
            <a:ext cx="11989872" cy="5128342"/>
          </a:xfrm>
          <a:prstGeom prst="rect">
            <a:avLst/>
          </a:prstGeom>
        </p:spPr>
        <p:txBody>
          <a:bodyPr vert="horz" lIns="91440" tIns="45720" rIns="91440" bIns="45720" rtlCol="0" anchor="t">
            <a:normAutofit/>
          </a:bodyPr>
          <a:lstStyle/>
          <a:p>
            <a:pPr>
              <a:lnSpc>
                <a:spcPct val="90000"/>
              </a:lnSpc>
              <a:spcAft>
                <a:spcPts val="600"/>
              </a:spcAft>
            </a:pPr>
            <a:r>
              <a:rPr lang="en-US" sz="1200" dirty="0">
                <a:latin typeface="Calibri" panose="020F0502020204030204" pitchFamily="34" charset="0"/>
                <a:ea typeface="Calibri" panose="020F0502020204030204" pitchFamily="34" charset="0"/>
                <a:cs typeface="Calibri" panose="020F0502020204030204" pitchFamily="34" charset="0"/>
              </a:rPr>
              <a:t>According to Prison Reform Trust (2026), Nearly 72% of jails in England and Wales were overcrowded in 2024–2025, a nine-percentage point rise from the year before. </a:t>
            </a: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200" dirty="0">
                <a:latin typeface="Calibri" panose="020F0502020204030204" pitchFamily="34" charset="0"/>
                <a:ea typeface="Calibri" panose="020F0502020204030204" pitchFamily="34" charset="0"/>
                <a:cs typeface="Calibri" panose="020F0502020204030204" pitchFamily="34" charset="0"/>
              </a:rPr>
              <a:t>The number of overcrowded inmates in private prisons has increased by 17% in the past 12 months.</a:t>
            </a: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200" dirty="0">
                <a:latin typeface="Calibri" panose="020F0502020204030204" pitchFamily="34" charset="0"/>
                <a:ea typeface="Calibri" panose="020F0502020204030204" pitchFamily="34" charset="0"/>
                <a:cs typeface="Calibri" panose="020F0502020204030204" pitchFamily="34" charset="0"/>
              </a:rPr>
              <a:t> Over 21,600 inmates, or 25% of the total prison population, are housed in cramped quarters.</a:t>
            </a: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200" dirty="0">
                <a:latin typeface="Calibri" panose="020F0502020204030204" pitchFamily="34" charset="0"/>
                <a:ea typeface="Calibri" panose="020F0502020204030204" pitchFamily="34" charset="0"/>
                <a:cs typeface="Calibri" panose="020F0502020204030204" pitchFamily="34" charset="0"/>
              </a:rPr>
              <a:t>HM Prisons and Probation Service (HMPPS) rated 49% of prisons as having concerned or seriously concerning performance, which is a significant increase from 42% the year before. </a:t>
            </a: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200" dirty="0">
                <a:latin typeface="Calibri" panose="020F0502020204030204" pitchFamily="34" charset="0"/>
                <a:ea typeface="Calibri" panose="020F0502020204030204" pitchFamily="34" charset="0"/>
                <a:cs typeface="Calibri" panose="020F0502020204030204" pitchFamily="34" charset="0"/>
              </a:rPr>
              <a:t>Nearly three out of every four prisons examined (74%) have inadequate or subpar facilities for delivering meaningful activities, according to inspectors.</a:t>
            </a: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200" dirty="0">
                <a:latin typeface="Calibri" panose="020F0502020204030204" pitchFamily="34" charset="0"/>
                <a:ea typeface="Calibri" panose="020F0502020204030204" pitchFamily="34" charset="0"/>
                <a:cs typeface="Calibri" panose="020F0502020204030204" pitchFamily="34" charset="0"/>
              </a:rPr>
              <a:t>Inspectors discovered that nearly half (44%) of the 31 men's prisons they examined in 2024–2025 lacked adequate safety. </a:t>
            </a: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200" dirty="0">
                <a:latin typeface="Calibri" panose="020F0502020204030204" pitchFamily="34" charset="0"/>
                <a:ea typeface="Calibri" panose="020F0502020204030204" pitchFamily="34" charset="0"/>
                <a:cs typeface="Calibri" panose="020F0502020204030204" pitchFamily="34" charset="0"/>
              </a:rPr>
              <a:t> </a:t>
            </a:r>
            <a:br>
              <a:rPr lang="en-US" sz="1200" dirty="0">
                <a:latin typeface="Calibri" panose="020F0502020204030204" pitchFamily="34" charset="0"/>
                <a:ea typeface="Calibri" panose="020F0502020204030204" pitchFamily="34" charset="0"/>
                <a:cs typeface="Calibri" panose="020F0502020204030204" pitchFamily="34" charset="0"/>
              </a:rPr>
            </a:br>
            <a:r>
              <a:rPr lang="en-US" sz="1200" dirty="0">
                <a:latin typeface="Calibri" panose="020F0502020204030204" pitchFamily="34" charset="0"/>
                <a:ea typeface="Calibri" panose="020F0502020204030204" pitchFamily="34" charset="0"/>
                <a:cs typeface="Calibri" panose="020F0502020204030204" pitchFamily="34" charset="0"/>
              </a:rPr>
              <a:t>In 2024 alone, there were seven homicides in jail, compared to nine in the five years prior. </a:t>
            </a: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12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200" dirty="0">
                <a:latin typeface="Calibri" panose="020F0502020204030204" pitchFamily="34" charset="0"/>
                <a:ea typeface="Calibri" panose="020F0502020204030204" pitchFamily="34" charset="0"/>
                <a:cs typeface="Calibri" panose="020F0502020204030204" pitchFamily="34" charset="0"/>
              </a:rPr>
              <a:t>Last year, inspectors discovered that more than 40% of adult male jails had seen an increase in the use of force. </a:t>
            </a:r>
          </a:p>
          <a:p>
            <a:pPr>
              <a:lnSpc>
                <a:spcPct val="90000"/>
              </a:lnSpc>
              <a:spcAft>
                <a:spcPts val="600"/>
              </a:spcAft>
            </a:pPr>
            <a:r>
              <a:rPr lang="en-US" sz="500" b="1" dirty="0"/>
              <a:t> </a:t>
            </a:r>
            <a:r>
              <a:rPr lang="en-US" sz="500" dirty="0"/>
              <a:t> </a:t>
            </a:r>
            <a:endParaRPr lang="en-US" sz="12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sz="500" dirty="0">
              <a:solidFill>
                <a:schemeClr val="tx2"/>
              </a:solidFill>
            </a:endParaRPr>
          </a:p>
        </p:txBody>
      </p:sp>
      <p:grpSp>
        <p:nvGrpSpPr>
          <p:cNvPr id="31" name="Group 30">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2" name="Freeform: Shape 31">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5" name="Freeform: Shape 34">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85623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7465CB2-E160-4D8E-B8B3-B7AFCAFC5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BF79C704-FD27-4BBA-A751-4A80EDB173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1A8FFABF-F1A6-4C80-A0A6-29F3162FE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ED4C1E4B-EA97-41D4-855C-680107905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D6E8998-5CEF-0202-E680-E056A9E0749D}"/>
              </a:ext>
            </a:extLst>
          </p:cNvPr>
          <p:cNvSpPr>
            <a:spLocks noGrp="1"/>
          </p:cNvSpPr>
          <p:nvPr>
            <p:ph type="title"/>
          </p:nvPr>
        </p:nvSpPr>
        <p:spPr>
          <a:xfrm>
            <a:off x="1357793" y="1468583"/>
            <a:ext cx="2978233" cy="3900512"/>
          </a:xfrm>
        </p:spPr>
        <p:txBody>
          <a:bodyPr vert="horz" lIns="91440" tIns="45720" rIns="91440" bIns="45720" rtlCol="0" anchor="t">
            <a:normAutofit fontScale="90000"/>
          </a:bodyPr>
          <a:lstStyle/>
          <a:p>
            <a:r>
              <a:rPr lang="en-US" sz="3700" kern="1200" dirty="0">
                <a:solidFill>
                  <a:schemeClr val="tx1"/>
                </a:solidFill>
                <a:latin typeface="+mj-lt"/>
                <a:ea typeface="+mj-ea"/>
                <a:cs typeface="+mj-cs"/>
              </a:rPr>
              <a:t> </a:t>
            </a:r>
            <a:br>
              <a:rPr lang="en-US" sz="36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br>
            <a:r>
              <a:rPr lang="en-US" sz="3600" b="1" kern="1200" dirty="0">
                <a:solidFill>
                  <a:schemeClr val="tx1"/>
                </a:solidFill>
                <a:latin typeface="Calibri" panose="020F0502020204030204" pitchFamily="34" charset="0"/>
                <a:ea typeface="Calibri" panose="020F0502020204030204" pitchFamily="34" charset="0"/>
                <a:cs typeface="Calibri" panose="020F0502020204030204" pitchFamily="34" charset="0"/>
              </a:rPr>
              <a:t>How could the problems transgender individuals face be dealt with?</a:t>
            </a:r>
            <a:br>
              <a:rPr lang="en-US" sz="3700" kern="1200" dirty="0">
                <a:solidFill>
                  <a:schemeClr val="tx1"/>
                </a:solidFill>
                <a:latin typeface="+mj-lt"/>
                <a:ea typeface="+mj-ea"/>
                <a:cs typeface="+mj-cs"/>
              </a:rPr>
            </a:br>
            <a:endParaRPr lang="en-US" sz="3700" kern="1200" dirty="0">
              <a:solidFill>
                <a:schemeClr val="tx1"/>
              </a:solidFill>
              <a:latin typeface="+mj-lt"/>
              <a:ea typeface="+mj-ea"/>
              <a:cs typeface="+mj-cs"/>
            </a:endParaRPr>
          </a:p>
        </p:txBody>
      </p:sp>
      <p:sp>
        <p:nvSpPr>
          <p:cNvPr id="3" name="TextBox 2">
            <a:extLst>
              <a:ext uri="{FF2B5EF4-FFF2-40B4-BE49-F238E27FC236}">
                <a16:creationId xmlns:a16="http://schemas.microsoft.com/office/drawing/2014/main" id="{CC43A19E-66BE-BF2B-3FB6-B5313FEAECCA}"/>
              </a:ext>
            </a:extLst>
          </p:cNvPr>
          <p:cNvSpPr txBox="1"/>
          <p:nvPr/>
        </p:nvSpPr>
        <p:spPr>
          <a:xfrm>
            <a:off x="4697975" y="967337"/>
            <a:ext cx="6136232" cy="4629235"/>
          </a:xfrm>
          <a:prstGeom prst="rect">
            <a:avLst/>
          </a:prstGeom>
        </p:spPr>
        <p:txBody>
          <a:bodyPr vert="horz" lIns="91440" tIns="45720" rIns="91440" bIns="45720" rtlCol="0" anchor="b">
            <a:normAutofit fontScale="32500" lnSpcReduction="20000"/>
          </a:bodyPr>
          <a:lstStyle/>
          <a:p>
            <a:pPr>
              <a:lnSpc>
                <a:spcPct val="90000"/>
              </a:lnSpc>
              <a:spcAft>
                <a:spcPts val="600"/>
              </a:spcAft>
            </a:pPr>
            <a:endParaRPr lang="en-US" sz="13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endParaRPr lang="en-US" sz="37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3700" dirty="0">
                <a:latin typeface="Calibri" panose="020F0502020204030204" pitchFamily="34" charset="0"/>
                <a:ea typeface="Calibri" panose="020F0502020204030204" pitchFamily="34" charset="0"/>
                <a:cs typeface="Calibri" panose="020F0502020204030204" pitchFamily="34" charset="0"/>
              </a:rPr>
              <a:t>According to Oxley and Dawson (2025),  On March 19, 2025, the government responded to the petition by saying:</a:t>
            </a:r>
          </a:p>
          <a:p>
            <a:pPr>
              <a:lnSpc>
                <a:spcPct val="90000"/>
              </a:lnSpc>
              <a:spcAft>
                <a:spcPts val="600"/>
              </a:spcAft>
            </a:pPr>
            <a:br>
              <a:rPr lang="en-US" sz="3700" dirty="0">
                <a:latin typeface="Calibri" panose="020F0502020204030204" pitchFamily="34" charset="0"/>
                <a:ea typeface="Calibri" panose="020F0502020204030204" pitchFamily="34" charset="0"/>
                <a:cs typeface="Calibri" panose="020F0502020204030204" pitchFamily="34" charset="0"/>
              </a:rPr>
            </a:br>
            <a:r>
              <a:rPr lang="en-US" sz="3700" dirty="0">
                <a:latin typeface="Calibri" panose="020F0502020204030204" pitchFamily="34" charset="0"/>
                <a:ea typeface="Calibri" panose="020F0502020204030204" pitchFamily="34" charset="0"/>
                <a:cs typeface="Calibri" panose="020F0502020204030204" pitchFamily="34" charset="0"/>
              </a:rPr>
              <a:t>With suitable checks and balances that demonstrate the gravity of altering a person's legal sex, the Gender Recognition Act of 2004 is a strong piece of law.</a:t>
            </a:r>
          </a:p>
          <a:p>
            <a:pPr>
              <a:lnSpc>
                <a:spcPct val="90000"/>
              </a:lnSpc>
              <a:spcAft>
                <a:spcPts val="600"/>
              </a:spcAft>
            </a:pPr>
            <a:r>
              <a:rPr lang="en-US" sz="3700" dirty="0">
                <a:latin typeface="Calibri" panose="020F0502020204030204" pitchFamily="34" charset="0"/>
                <a:ea typeface="Calibri" panose="020F0502020204030204" pitchFamily="34" charset="0"/>
                <a:cs typeface="Calibri" panose="020F0502020204030204" pitchFamily="34" charset="0"/>
              </a:rPr>
              <a:t> </a:t>
            </a:r>
          </a:p>
          <a:p>
            <a:pPr>
              <a:lnSpc>
                <a:spcPct val="90000"/>
              </a:lnSpc>
              <a:spcAft>
                <a:spcPts val="600"/>
              </a:spcAft>
            </a:pPr>
            <a:r>
              <a:rPr lang="en-US" sz="3700" dirty="0">
                <a:latin typeface="Calibri" panose="020F0502020204030204" pitchFamily="34" charset="0"/>
                <a:ea typeface="Calibri" panose="020F0502020204030204" pitchFamily="34" charset="0"/>
                <a:cs typeface="Calibri" panose="020F0502020204030204" pitchFamily="34" charset="0"/>
              </a:rPr>
              <a:t>The government is dedicated to updating, streamlining, and changing the legal gender recognition procedure to eliminate stigmas for transgender individuals while maintaining the requirement for a gender dysphoria diagnosis.</a:t>
            </a:r>
          </a:p>
          <a:p>
            <a:pPr indent="-228600">
              <a:lnSpc>
                <a:spcPct val="90000"/>
              </a:lnSpc>
              <a:spcAft>
                <a:spcPts val="600"/>
              </a:spcAft>
              <a:buFont typeface="Arial" panose="020B0604020202020204" pitchFamily="34" charset="0"/>
              <a:buChar char="•"/>
            </a:pPr>
            <a:endParaRPr lang="en-US" sz="37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3700" dirty="0">
                <a:latin typeface="Calibri" panose="020F0502020204030204" pitchFamily="34" charset="0"/>
                <a:ea typeface="Calibri" panose="020F0502020204030204" pitchFamily="34" charset="0"/>
                <a:cs typeface="Calibri" panose="020F0502020204030204" pitchFamily="34" charset="0"/>
              </a:rPr>
              <a:t>The government will not implement self-identification as part of these reforms because we think this strikes the correct balance. </a:t>
            </a:r>
          </a:p>
          <a:p>
            <a:pPr>
              <a:lnSpc>
                <a:spcPct val="90000"/>
              </a:lnSpc>
              <a:spcAft>
                <a:spcPts val="600"/>
              </a:spcAft>
            </a:pPr>
            <a:endParaRPr lang="en-US" sz="37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3700" dirty="0">
                <a:latin typeface="Calibri" panose="020F0502020204030204" pitchFamily="34" charset="0"/>
                <a:ea typeface="Calibri" panose="020F0502020204030204" pitchFamily="34" charset="0"/>
                <a:cs typeface="Calibri" panose="020F0502020204030204" pitchFamily="34" charset="0"/>
              </a:rPr>
              <a:t>Also, according to The Open University (2024), Trans healthcare training for general practitioners: Giving them the information and abilities they need to deliver considerate and knowledgeable care.</a:t>
            </a:r>
            <a:br>
              <a:rPr lang="en-US" sz="3700" dirty="0">
                <a:latin typeface="Calibri" panose="020F0502020204030204" pitchFamily="34" charset="0"/>
                <a:ea typeface="Calibri" panose="020F0502020204030204" pitchFamily="34" charset="0"/>
                <a:cs typeface="Calibri" panose="020F0502020204030204" pitchFamily="34" charset="0"/>
              </a:rPr>
            </a:br>
            <a:br>
              <a:rPr lang="en-US" sz="3700" dirty="0">
                <a:latin typeface="Calibri" panose="020F0502020204030204" pitchFamily="34" charset="0"/>
                <a:ea typeface="Calibri" panose="020F0502020204030204" pitchFamily="34" charset="0"/>
                <a:cs typeface="Calibri" panose="020F0502020204030204" pitchFamily="34" charset="0"/>
              </a:rPr>
            </a:br>
            <a:r>
              <a:rPr lang="en-US" sz="3700" dirty="0">
                <a:latin typeface="Calibri" panose="020F0502020204030204" pitchFamily="34" charset="0"/>
                <a:ea typeface="Calibri" panose="020F0502020204030204" pitchFamily="34" charset="0"/>
                <a:cs typeface="Calibri" panose="020F0502020204030204" pitchFamily="34" charset="0"/>
              </a:rPr>
              <a:t>Peer support workers: By incorporating third-sector peer support into NHS services, trans people can receive invaluable practical and emotional support.</a:t>
            </a:r>
            <a:br>
              <a:rPr lang="en-US" sz="3700" dirty="0">
                <a:latin typeface="Calibri" panose="020F0502020204030204" pitchFamily="34" charset="0"/>
                <a:ea typeface="Calibri" panose="020F0502020204030204" pitchFamily="34" charset="0"/>
                <a:cs typeface="Calibri" panose="020F0502020204030204" pitchFamily="34" charset="0"/>
              </a:rPr>
            </a:br>
            <a:br>
              <a:rPr lang="en-US" sz="3700" dirty="0">
                <a:latin typeface="Calibri" panose="020F0502020204030204" pitchFamily="34" charset="0"/>
                <a:ea typeface="Calibri" panose="020F0502020204030204" pitchFamily="34" charset="0"/>
                <a:cs typeface="Calibri" panose="020F0502020204030204" pitchFamily="34" charset="0"/>
              </a:rPr>
            </a:br>
            <a:r>
              <a:rPr lang="en-US" sz="3700" dirty="0">
                <a:latin typeface="Calibri" panose="020F0502020204030204" pitchFamily="34" charset="0"/>
                <a:ea typeface="Calibri" panose="020F0502020204030204" pitchFamily="34" charset="0"/>
                <a:cs typeface="Calibri" panose="020F0502020204030204" pitchFamily="34" charset="0"/>
              </a:rPr>
              <a:t>Hormone therapy is being brought closer to communities and incorporated into mainstream healthcare through regional GP-led clinics.</a:t>
            </a:r>
            <a:br>
              <a:rPr lang="en-US" sz="3700" dirty="0">
                <a:latin typeface="Calibri" panose="020F0502020204030204" pitchFamily="34" charset="0"/>
                <a:ea typeface="Calibri" panose="020F0502020204030204" pitchFamily="34" charset="0"/>
                <a:cs typeface="Calibri" panose="020F0502020204030204" pitchFamily="34" charset="0"/>
              </a:rPr>
            </a:br>
            <a:br>
              <a:rPr lang="en-US" sz="3700" dirty="0">
                <a:latin typeface="Calibri" panose="020F0502020204030204" pitchFamily="34" charset="0"/>
                <a:ea typeface="Calibri" panose="020F0502020204030204" pitchFamily="34" charset="0"/>
                <a:cs typeface="Calibri" panose="020F0502020204030204" pitchFamily="34" charset="0"/>
              </a:rPr>
            </a:br>
            <a:r>
              <a:rPr lang="en-US" sz="3700" dirty="0">
                <a:latin typeface="Calibri" panose="020F0502020204030204" pitchFamily="34" charset="0"/>
                <a:ea typeface="Calibri" panose="020F0502020204030204" pitchFamily="34" charset="0"/>
                <a:cs typeface="Calibri" panose="020F0502020204030204" pitchFamily="34" charset="0"/>
              </a:rPr>
              <a:t>Priorities support above assessment: In psychological treatment, the emphasis should be shifted from assessment to affirming and supportive care.</a:t>
            </a:r>
          </a:p>
          <a:p>
            <a:pPr indent="-228600">
              <a:lnSpc>
                <a:spcPct val="90000"/>
              </a:lnSpc>
              <a:spcAft>
                <a:spcPts val="600"/>
              </a:spcAft>
              <a:buFont typeface="Arial" panose="020B0604020202020204" pitchFamily="34" charset="0"/>
              <a:buChar char="•"/>
            </a:pPr>
            <a:endParaRPr lang="en-US" sz="700" dirty="0"/>
          </a:p>
          <a:p>
            <a:pPr indent="-228600">
              <a:lnSpc>
                <a:spcPct val="90000"/>
              </a:lnSpc>
              <a:spcAft>
                <a:spcPts val="600"/>
              </a:spcAft>
              <a:buFont typeface="Arial" panose="020B0604020202020204" pitchFamily="34" charset="0"/>
              <a:buChar char="•"/>
            </a:pPr>
            <a:endParaRPr lang="en-US" sz="700" dirty="0"/>
          </a:p>
          <a:p>
            <a:pPr indent="-228600">
              <a:lnSpc>
                <a:spcPct val="90000"/>
              </a:lnSpc>
              <a:spcAft>
                <a:spcPts val="600"/>
              </a:spcAft>
              <a:buFont typeface="Arial" panose="020B0604020202020204" pitchFamily="34" charset="0"/>
              <a:buChar char="•"/>
            </a:pPr>
            <a:endParaRPr lang="en-US" sz="700" dirty="0"/>
          </a:p>
        </p:txBody>
      </p:sp>
    </p:spTree>
    <p:extLst>
      <p:ext uri="{BB962C8B-B14F-4D97-AF65-F5344CB8AC3E}">
        <p14:creationId xmlns:p14="http://schemas.microsoft.com/office/powerpoint/2010/main" val="1302194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6B12C2C-6D00-0933-1776-6A3CFC76395B}"/>
              </a:ext>
            </a:extLst>
          </p:cNvPr>
          <p:cNvSpPr>
            <a:spLocks noGrp="1"/>
          </p:cNvSpPr>
          <p:nvPr>
            <p:ph type="title"/>
          </p:nvPr>
        </p:nvSpPr>
        <p:spPr>
          <a:xfrm>
            <a:off x="648430" y="693032"/>
            <a:ext cx="10644920" cy="1355926"/>
          </a:xfrm>
        </p:spPr>
        <p:txBody>
          <a:bodyPr vert="horz" lIns="91440" tIns="45720" rIns="91440" bIns="45720" rtlCol="0" anchor="b">
            <a:normAutofit fontScale="90000"/>
          </a:bodyPr>
          <a:lstStyle/>
          <a:p>
            <a:r>
              <a:rPr lang="en-US" sz="4000" kern="1200" dirty="0">
                <a:solidFill>
                  <a:schemeClr val="bg1"/>
                </a:solidFill>
                <a:latin typeface="+mj-lt"/>
                <a:ea typeface="+mj-ea"/>
                <a:cs typeface="+mj-cs"/>
              </a:rPr>
              <a:t> </a:t>
            </a:r>
            <a:br>
              <a:rPr lang="en-US" sz="4000" kern="1200" dirty="0">
                <a:latin typeface="Calibri" panose="020F0502020204030204" pitchFamily="34" charset="0"/>
                <a:ea typeface="Calibri" panose="020F0502020204030204" pitchFamily="34" charset="0"/>
                <a:cs typeface="Calibri" panose="020F0502020204030204" pitchFamily="34" charset="0"/>
              </a:rPr>
            </a:br>
            <a:br>
              <a:rPr lang="en-US" sz="4000" kern="1200" dirty="0">
                <a:latin typeface="Calibri" panose="020F0502020204030204" pitchFamily="34" charset="0"/>
                <a:ea typeface="Calibri" panose="020F0502020204030204" pitchFamily="34" charset="0"/>
                <a:cs typeface="Calibri" panose="020F0502020204030204" pitchFamily="34" charset="0"/>
              </a:rPr>
            </a:br>
            <a:br>
              <a:rPr lang="en-US" sz="4000" kern="1200" dirty="0">
                <a:latin typeface="Calibri" panose="020F0502020204030204" pitchFamily="34" charset="0"/>
                <a:ea typeface="Calibri" panose="020F0502020204030204" pitchFamily="34" charset="0"/>
                <a:cs typeface="Calibri" panose="020F0502020204030204" pitchFamily="34" charset="0"/>
              </a:rPr>
            </a:br>
            <a:br>
              <a:rPr lang="en-US" sz="4000" kern="1200" dirty="0">
                <a:latin typeface="Calibri" panose="020F0502020204030204" pitchFamily="34" charset="0"/>
                <a:ea typeface="Calibri" panose="020F0502020204030204" pitchFamily="34" charset="0"/>
                <a:cs typeface="Calibri" panose="020F0502020204030204" pitchFamily="34" charset="0"/>
              </a:rPr>
            </a:br>
            <a:br>
              <a:rPr lang="en-US" sz="4000" kern="1200" dirty="0">
                <a:latin typeface="Calibri" panose="020F0502020204030204" pitchFamily="34" charset="0"/>
                <a:ea typeface="Calibri" panose="020F0502020204030204" pitchFamily="34" charset="0"/>
                <a:cs typeface="Calibri" panose="020F0502020204030204" pitchFamily="34" charset="0"/>
              </a:rPr>
            </a:br>
            <a:br>
              <a:rPr lang="en-US" sz="4000" kern="1200" dirty="0">
                <a:latin typeface="Calibri" panose="020F0502020204030204" pitchFamily="34" charset="0"/>
                <a:ea typeface="Calibri" panose="020F0502020204030204" pitchFamily="34" charset="0"/>
                <a:cs typeface="Calibri" panose="020F0502020204030204" pitchFamily="34" charset="0"/>
              </a:rPr>
            </a:br>
            <a:br>
              <a:rPr lang="en-US" sz="4000" kern="1200" dirty="0">
                <a:latin typeface="Calibri" panose="020F0502020204030204" pitchFamily="34" charset="0"/>
                <a:ea typeface="Calibri" panose="020F0502020204030204" pitchFamily="34" charset="0"/>
                <a:cs typeface="Calibri" panose="020F0502020204030204" pitchFamily="34" charset="0"/>
              </a:rPr>
            </a:br>
            <a:br>
              <a:rPr lang="en-US" sz="4000" kern="1200" dirty="0">
                <a:latin typeface="Calibri" panose="020F0502020204030204" pitchFamily="34" charset="0"/>
                <a:ea typeface="Calibri" panose="020F0502020204030204" pitchFamily="34" charset="0"/>
                <a:cs typeface="Calibri" panose="020F0502020204030204" pitchFamily="34" charset="0"/>
              </a:rPr>
            </a:br>
            <a:br>
              <a:rPr lang="en-US" sz="4000" kern="1200" dirty="0">
                <a:latin typeface="Calibri" panose="020F0502020204030204" pitchFamily="34" charset="0"/>
                <a:ea typeface="Calibri" panose="020F0502020204030204" pitchFamily="34" charset="0"/>
                <a:cs typeface="Calibri" panose="020F0502020204030204" pitchFamily="34" charset="0"/>
              </a:rPr>
            </a:br>
            <a:br>
              <a:rPr lang="en-US" sz="4000" kern="1200" dirty="0">
                <a:latin typeface="Calibri" panose="020F0502020204030204" pitchFamily="34" charset="0"/>
                <a:ea typeface="Calibri" panose="020F0502020204030204" pitchFamily="34" charset="0"/>
                <a:cs typeface="Calibri" panose="020F0502020204030204" pitchFamily="34" charset="0"/>
              </a:rPr>
            </a:br>
            <a:br>
              <a:rPr lang="en-US" sz="4000" kern="1200" dirty="0">
                <a:latin typeface="Calibri" panose="020F0502020204030204" pitchFamily="34" charset="0"/>
                <a:ea typeface="Calibri" panose="020F0502020204030204" pitchFamily="34" charset="0"/>
                <a:cs typeface="Calibri" panose="020F0502020204030204" pitchFamily="34" charset="0"/>
              </a:rPr>
            </a:br>
            <a:r>
              <a:rPr lang="en-US" sz="4000" kern="1200" dirty="0">
                <a:latin typeface="Calibri" panose="020F0502020204030204" pitchFamily="34" charset="0"/>
                <a:ea typeface="Calibri" panose="020F0502020204030204" pitchFamily="34" charset="0"/>
                <a:cs typeface="Calibri" panose="020F0502020204030204" pitchFamily="34" charset="0"/>
              </a:rPr>
              <a:t>                                                                                                               </a:t>
            </a:r>
            <a:r>
              <a:rPr lang="en-US" sz="4000" b="1" kern="1200" dirty="0">
                <a:latin typeface="Calibri" panose="020F0502020204030204" pitchFamily="34" charset="0"/>
                <a:ea typeface="Calibri" panose="020F0502020204030204" pitchFamily="34" charset="0"/>
                <a:cs typeface="Calibri" panose="020F0502020204030204" pitchFamily="34" charset="0"/>
              </a:rPr>
              <a:t>Provide solutions to the problems and how successful they could be</a:t>
            </a:r>
            <a:br>
              <a:rPr lang="en-US" sz="3700" kern="1200" dirty="0">
                <a:solidFill>
                  <a:schemeClr val="bg1"/>
                </a:solidFill>
                <a:latin typeface="+mj-lt"/>
                <a:ea typeface="+mj-ea"/>
                <a:cs typeface="+mj-cs"/>
              </a:rPr>
            </a:br>
            <a:endParaRPr lang="en-US" sz="3700" kern="1200" dirty="0">
              <a:solidFill>
                <a:schemeClr val="bg1"/>
              </a:solidFill>
              <a:latin typeface="+mj-lt"/>
              <a:ea typeface="+mj-ea"/>
              <a:cs typeface="+mj-cs"/>
            </a:endParaRPr>
          </a:p>
        </p:txBody>
      </p:sp>
      <p:sp>
        <p:nvSpPr>
          <p:cNvPr id="3" name="TextBox 2">
            <a:extLst>
              <a:ext uri="{FF2B5EF4-FFF2-40B4-BE49-F238E27FC236}">
                <a16:creationId xmlns:a16="http://schemas.microsoft.com/office/drawing/2014/main" id="{B9940B76-99C1-E05E-7D8C-D07DE9A4B166}"/>
              </a:ext>
            </a:extLst>
          </p:cNvPr>
          <p:cNvSpPr txBox="1"/>
          <p:nvPr/>
        </p:nvSpPr>
        <p:spPr>
          <a:xfrm>
            <a:off x="1014984" y="1903170"/>
            <a:ext cx="10158984" cy="4146697"/>
          </a:xfrm>
          <a:prstGeom prst="rect">
            <a:avLst/>
          </a:prstGeom>
        </p:spPr>
        <p:txBody>
          <a:bodyPr vert="horz" lIns="91440" tIns="45720" rIns="91440" bIns="45720" rtlCol="0" anchor="t">
            <a:normAutofit lnSpcReduction="10000"/>
          </a:bodyPr>
          <a:lstStyle/>
          <a:p>
            <a:pPr>
              <a:lnSpc>
                <a:spcPct val="90000"/>
              </a:lnSpc>
              <a:spcAft>
                <a:spcPts val="600"/>
              </a:spcAft>
            </a:pPr>
            <a:r>
              <a:rPr lang="en-US" sz="1400" dirty="0">
                <a:latin typeface="Calibri" panose="020F0502020204030204" pitchFamily="34" charset="0"/>
                <a:ea typeface="Calibri" panose="020F0502020204030204" pitchFamily="34" charset="0"/>
                <a:cs typeface="Calibri" panose="020F0502020204030204" pitchFamily="34" charset="0"/>
              </a:rPr>
              <a:t>According to Prison form trust (2017), To decide on a site and to examine the treatment and handling of transgender inmates while they are in custody, the PSI established multi-agency "Transgender Case Boards." </a:t>
            </a: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Either during the pre-sentence report or within three working days of being placed under arrest, a "Initial Local Transgender Case Board" ought to be held.</a:t>
            </a: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 In determining your position within the estate, the board should consider all known risk factors, your legal gender, and the degree of proof that you live in the gender you identify with. </a:t>
            </a: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a:lnSpc>
                <a:spcPct val="90000"/>
              </a:lnSpc>
              <a:spcAft>
                <a:spcPts val="600"/>
              </a:spcAft>
            </a:pPr>
            <a:r>
              <a:rPr lang="en-US" sz="1400" dirty="0">
                <a:latin typeface="Calibri" panose="020F0502020204030204" pitchFamily="34" charset="0"/>
                <a:ea typeface="Calibri" panose="020F0502020204030204" pitchFamily="34" charset="0"/>
                <a:cs typeface="Calibri" panose="020F0502020204030204" pitchFamily="34" charset="0"/>
              </a:rPr>
              <a:t>Also, according to Catch 22 (2024), There must be resources and areas specifically designated for transgender inmates in order to provide them with better support. </a:t>
            </a: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Employees need to be prepared to handle the complex situations that transgender inmates will surely encounter.</a:t>
            </a:r>
          </a:p>
          <a:p>
            <a:pPr indent="-228600">
              <a:lnSpc>
                <a:spcPct val="90000"/>
              </a:lnSpc>
              <a:spcAft>
                <a:spcPts val="600"/>
              </a:spcAft>
              <a:buFont typeface="Arial" panose="020B0604020202020204" pitchFamily="34" charset="0"/>
              <a:buChar char="•"/>
            </a:pPr>
            <a:endParaRPr lang="en-US" sz="1400"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r>
              <a:rPr lang="en-US" sz="1400" dirty="0">
                <a:latin typeface="Calibri" panose="020F0502020204030204" pitchFamily="34" charset="0"/>
                <a:ea typeface="Calibri" panose="020F0502020204030204" pitchFamily="34" charset="0"/>
                <a:cs typeface="Calibri" panose="020F0502020204030204" pitchFamily="34" charset="0"/>
              </a:rPr>
              <a:t> As part of their resettlement, people must also be provided with information on and references to local charities and support agencies upon their release.</a:t>
            </a:r>
          </a:p>
          <a:p>
            <a:pPr indent="-228600">
              <a:lnSpc>
                <a:spcPct val="90000"/>
              </a:lnSpc>
              <a:spcAft>
                <a:spcPts val="600"/>
              </a:spcAft>
              <a:buFont typeface="Arial" panose="020B0604020202020204" pitchFamily="34" charset="0"/>
              <a:buChar char="•"/>
            </a:pPr>
            <a:endParaRPr lang="en-US" sz="700" dirty="0">
              <a:solidFill>
                <a:schemeClr val="bg1"/>
              </a:solidFill>
            </a:endParaRPr>
          </a:p>
          <a:p>
            <a:pPr indent="-228600">
              <a:lnSpc>
                <a:spcPct val="90000"/>
              </a:lnSpc>
              <a:spcAft>
                <a:spcPts val="600"/>
              </a:spcAft>
              <a:buFont typeface="Arial" panose="020B0604020202020204" pitchFamily="34" charset="0"/>
              <a:buChar char="•"/>
            </a:pPr>
            <a:endParaRPr lang="en-US" sz="700" dirty="0">
              <a:solidFill>
                <a:schemeClr val="bg1"/>
              </a:solidFill>
            </a:endParaRPr>
          </a:p>
          <a:p>
            <a:pPr indent="-228600">
              <a:lnSpc>
                <a:spcPct val="90000"/>
              </a:lnSpc>
              <a:spcAft>
                <a:spcPts val="600"/>
              </a:spcAft>
              <a:buFont typeface="Arial" panose="020B0604020202020204" pitchFamily="34" charset="0"/>
              <a:buChar char="•"/>
            </a:pPr>
            <a:endParaRPr lang="en-US" sz="700" dirty="0">
              <a:solidFill>
                <a:schemeClr val="bg1"/>
              </a:solidFill>
            </a:endParaRPr>
          </a:p>
        </p:txBody>
      </p:sp>
    </p:spTree>
    <p:extLst>
      <p:ext uri="{BB962C8B-B14F-4D97-AF65-F5344CB8AC3E}">
        <p14:creationId xmlns:p14="http://schemas.microsoft.com/office/powerpoint/2010/main" val="1702725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1D75A-7A4C-8A87-6FA7-50802169D949}"/>
              </a:ext>
            </a:extLst>
          </p:cNvPr>
          <p:cNvSpPr>
            <a:spLocks noGrp="1"/>
          </p:cNvSpPr>
          <p:nvPr>
            <p:ph type="title"/>
          </p:nvPr>
        </p:nvSpPr>
        <p:spPr>
          <a:xfrm>
            <a:off x="179439" y="168479"/>
            <a:ext cx="2799735" cy="627933"/>
          </a:xfrm>
        </p:spPr>
        <p:txBody>
          <a:bodyPr>
            <a:norm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Conclusion </a:t>
            </a:r>
          </a:p>
        </p:txBody>
      </p:sp>
      <p:sp>
        <p:nvSpPr>
          <p:cNvPr id="3" name="TextBox 2">
            <a:extLst>
              <a:ext uri="{FF2B5EF4-FFF2-40B4-BE49-F238E27FC236}">
                <a16:creationId xmlns:a16="http://schemas.microsoft.com/office/drawing/2014/main" id="{7F654C0C-0905-1FDA-8853-10CA7893D30F}"/>
              </a:ext>
            </a:extLst>
          </p:cNvPr>
          <p:cNvSpPr txBox="1"/>
          <p:nvPr/>
        </p:nvSpPr>
        <p:spPr>
          <a:xfrm>
            <a:off x="0" y="954974"/>
            <a:ext cx="11520056" cy="535531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rPr>
              <a:t>Overall, within the PowerPoint presentation  ………………..</a:t>
            </a: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69500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4DD10-BE64-BA0D-04F7-C284510696F8}"/>
              </a:ext>
            </a:extLst>
          </p:cNvPr>
          <p:cNvSpPr>
            <a:spLocks noGrp="1"/>
          </p:cNvSpPr>
          <p:nvPr>
            <p:ph type="title"/>
          </p:nvPr>
        </p:nvSpPr>
        <p:spPr>
          <a:xfrm>
            <a:off x="0" y="0"/>
            <a:ext cx="2485103" cy="824578"/>
          </a:xfrm>
        </p:spPr>
        <p:txBody>
          <a:bodyPr>
            <a:norm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References</a:t>
            </a:r>
            <a:r>
              <a:rPr lang="en-GB" sz="3600" dirty="0">
                <a:latin typeface="Calibri" panose="020F0502020204030204" pitchFamily="34" charset="0"/>
                <a:ea typeface="Calibri" panose="020F0502020204030204" pitchFamily="34" charset="0"/>
                <a:cs typeface="Calibri" panose="020F0502020204030204" pitchFamily="34" charset="0"/>
              </a:rPr>
              <a:t> </a:t>
            </a:r>
          </a:p>
        </p:txBody>
      </p:sp>
      <p:sp>
        <p:nvSpPr>
          <p:cNvPr id="4" name="TextBox 3">
            <a:extLst>
              <a:ext uri="{FF2B5EF4-FFF2-40B4-BE49-F238E27FC236}">
                <a16:creationId xmlns:a16="http://schemas.microsoft.com/office/drawing/2014/main" id="{82526A80-C39B-C3ED-5D48-17DF36B6400F}"/>
              </a:ext>
            </a:extLst>
          </p:cNvPr>
          <p:cNvSpPr txBox="1"/>
          <p:nvPr/>
        </p:nvSpPr>
        <p:spPr>
          <a:xfrm>
            <a:off x="68826" y="646265"/>
            <a:ext cx="11769213" cy="6001643"/>
          </a:xfrm>
          <a:prstGeom prst="rect">
            <a:avLst/>
          </a:prstGeom>
          <a:noFill/>
        </p:spPr>
        <p:txBody>
          <a:bodyPr wrap="square" rtlCol="0">
            <a:spAutoFit/>
          </a:bodyPr>
          <a:lstStyle/>
          <a:p>
            <a:r>
              <a:rPr lang="en-GB" sz="1200" dirty="0">
                <a:latin typeface="Calibri" panose="020F0502020204030204" pitchFamily="34" charset="0"/>
                <a:ea typeface="Calibri" panose="020F0502020204030204" pitchFamily="34" charset="0"/>
                <a:cs typeface="Calibri" panose="020F0502020204030204" pitchFamily="34" charset="0"/>
              </a:rPr>
              <a:t>BBC News (2023), </a:t>
            </a:r>
            <a:r>
              <a:rPr lang="en-GB" sz="1200" i="1" dirty="0">
                <a:latin typeface="Calibri" panose="020F0502020204030204" pitchFamily="34" charset="0"/>
                <a:ea typeface="Calibri" panose="020F0502020204030204" pitchFamily="34" charset="0"/>
                <a:cs typeface="Calibri" panose="020F0502020204030204" pitchFamily="34" charset="0"/>
              </a:rPr>
              <a:t>Isla Bryson: What is the transgender prisoner’s row all about,. </a:t>
            </a:r>
            <a:r>
              <a:rPr lang="en-GB" sz="1200" dirty="0">
                <a:latin typeface="Calibri" panose="020F0502020204030204" pitchFamily="34" charset="0"/>
                <a:ea typeface="Calibri" panose="020F0502020204030204" pitchFamily="34" charset="0"/>
                <a:cs typeface="Calibri" panose="020F0502020204030204" pitchFamily="34" charset="0"/>
              </a:rPr>
              <a:t>Available at:  </a:t>
            </a:r>
            <a:r>
              <a:rPr lang="en-GB" sz="1200" u="sng" dirty="0">
                <a:latin typeface="Calibri" panose="020F0502020204030204" pitchFamily="34" charset="0"/>
                <a:ea typeface="Calibri" panose="020F0502020204030204" pitchFamily="34" charset="0"/>
                <a:cs typeface="Calibri" panose="020F0502020204030204" pitchFamily="34" charset="0"/>
                <a:hlinkClick r:id="rId3"/>
              </a:rPr>
              <a:t>https://www.bbc.co.uk/news/uk-scotland-63823420</a:t>
            </a:r>
            <a:r>
              <a:rPr lang="en-GB" sz="1200" dirty="0">
                <a:latin typeface="Calibri" panose="020F0502020204030204" pitchFamily="34" charset="0"/>
                <a:ea typeface="Calibri" panose="020F0502020204030204" pitchFamily="34" charset="0"/>
                <a:cs typeface="Calibri" panose="020F0502020204030204" pitchFamily="34" charset="0"/>
              </a:rPr>
              <a:t> (Accessed: 10 February 2026)</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Catch 22 (2024), </a:t>
            </a:r>
            <a:r>
              <a:rPr lang="en-GB" sz="1200" i="1" dirty="0">
                <a:latin typeface="Calibri" panose="020F0502020204030204" pitchFamily="34" charset="0"/>
                <a:ea typeface="Calibri" panose="020F0502020204030204" pitchFamily="34" charset="0"/>
                <a:cs typeface="Calibri" panose="020F0502020204030204" pitchFamily="34" charset="0"/>
              </a:rPr>
              <a:t>The challenges of being transgender in prison</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u="sng" dirty="0">
                <a:latin typeface="Calibri" panose="020F0502020204030204" pitchFamily="34" charset="0"/>
                <a:ea typeface="Calibri" panose="020F0502020204030204" pitchFamily="34" charset="0"/>
                <a:cs typeface="Calibri" panose="020F0502020204030204" pitchFamily="34" charset="0"/>
                <a:hlinkClick r:id="rId4"/>
              </a:rPr>
              <a:t>https://www.catch-22.org.uk/resources/the-challenges-of-being-transgender-in-prison/</a:t>
            </a:r>
            <a:r>
              <a:rPr lang="en-GB" sz="1200" dirty="0">
                <a:latin typeface="Calibri" panose="020F0502020204030204" pitchFamily="34" charset="0"/>
                <a:ea typeface="Calibri" panose="020F0502020204030204" pitchFamily="34" charset="0"/>
                <a:cs typeface="Calibri" panose="020F0502020204030204" pitchFamily="34" charset="0"/>
              </a:rPr>
              <a:t> (Accessed: 23 February 2026) </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Government Equality Office (2018) </a:t>
            </a:r>
            <a:r>
              <a:rPr lang="en-GB" sz="1200" i="1" dirty="0">
                <a:latin typeface="Calibri" panose="020F0502020204030204" pitchFamily="34" charset="0"/>
                <a:ea typeface="Calibri" panose="020F0502020204030204" pitchFamily="34" charset="0"/>
                <a:cs typeface="Calibri" panose="020F0502020204030204" pitchFamily="34" charset="0"/>
              </a:rPr>
              <a:t>Trans people in the UK. </a:t>
            </a:r>
            <a:r>
              <a:rPr lang="en-GB" sz="1200" dirty="0">
                <a:latin typeface="Calibri" panose="020F0502020204030204" pitchFamily="34" charset="0"/>
                <a:ea typeface="Calibri" panose="020F0502020204030204" pitchFamily="34" charset="0"/>
                <a:cs typeface="Calibri" panose="020F0502020204030204" pitchFamily="34" charset="0"/>
              </a:rPr>
              <a:t>Available at: </a:t>
            </a:r>
          </a:p>
          <a:p>
            <a:r>
              <a:rPr lang="en-GB" sz="1200" u="sng" dirty="0">
                <a:latin typeface="Calibri" panose="020F0502020204030204" pitchFamily="34" charset="0"/>
                <a:ea typeface="Calibri" panose="020F0502020204030204" pitchFamily="34" charset="0"/>
                <a:cs typeface="Calibri" panose="020F0502020204030204" pitchFamily="34" charset="0"/>
                <a:hlinkClick r:id="rId5"/>
              </a:rPr>
              <a:t>https://assets.publishing.service.gov.uk/media/5b3a478240f0b64603fc181b/GEO-LGBT-factsheet.pdf</a:t>
            </a:r>
            <a:r>
              <a:rPr lang="en-GB" sz="1200" dirty="0">
                <a:latin typeface="Calibri" panose="020F0502020204030204" pitchFamily="34" charset="0"/>
                <a:ea typeface="Calibri" panose="020F0502020204030204" pitchFamily="34" charset="0"/>
                <a:cs typeface="Calibri" panose="020F0502020204030204" pitchFamily="34" charset="0"/>
              </a:rPr>
              <a:t>   (Accessed: 30 January 2026)</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Oxley. G and Dawson. J  (2025), </a:t>
            </a:r>
            <a:r>
              <a:rPr lang="en-GB" sz="1200" i="1" dirty="0">
                <a:latin typeface="Calibri" panose="020F0502020204030204" pitchFamily="34" charset="0"/>
                <a:ea typeface="Calibri" panose="020F0502020204030204" pitchFamily="34" charset="0"/>
                <a:cs typeface="Calibri" panose="020F0502020204030204" pitchFamily="34" charset="0"/>
              </a:rPr>
              <a:t>E-petition: transgender people self-identifying their legal gender</a:t>
            </a:r>
            <a:r>
              <a:rPr lang="en-GB" sz="1200" dirty="0">
                <a:latin typeface="Calibri" panose="020F0502020204030204" pitchFamily="34" charset="0"/>
                <a:ea typeface="Calibri" panose="020F0502020204030204" pitchFamily="34" charset="0"/>
                <a:cs typeface="Calibri" panose="020F0502020204030204" pitchFamily="34" charset="0"/>
              </a:rPr>
              <a:t>, Available at: </a:t>
            </a:r>
            <a:r>
              <a:rPr lang="en-GB" sz="1200" u="sng" dirty="0">
                <a:latin typeface="Calibri" panose="020F0502020204030204" pitchFamily="34" charset="0"/>
                <a:ea typeface="Calibri" panose="020F0502020204030204" pitchFamily="34" charset="0"/>
                <a:cs typeface="Calibri" panose="020F0502020204030204" pitchFamily="34" charset="0"/>
                <a:hlinkClick r:id="rId6"/>
              </a:rPr>
              <a:t>https://commonslibrary.parliament.uk/research-briefings/cdp-2025-0103/</a:t>
            </a:r>
            <a:r>
              <a:rPr lang="en-GB" sz="1200" dirty="0">
                <a:latin typeface="Calibri" panose="020F0502020204030204" pitchFamily="34" charset="0"/>
                <a:ea typeface="Calibri" panose="020F0502020204030204" pitchFamily="34" charset="0"/>
                <a:cs typeface="Calibri" panose="020F0502020204030204" pitchFamily="34" charset="0"/>
              </a:rPr>
              <a:t>  (Accessed: 23 February 2026) </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Prison form trust (2017), </a:t>
            </a:r>
            <a:r>
              <a:rPr lang="en-GB" sz="1200" i="1" dirty="0">
                <a:latin typeface="Calibri" panose="020F0502020204030204" pitchFamily="34" charset="0"/>
                <a:ea typeface="Calibri" panose="020F0502020204030204" pitchFamily="34" charset="0"/>
                <a:cs typeface="Calibri" panose="020F0502020204030204" pitchFamily="34" charset="0"/>
              </a:rPr>
              <a:t>The care and management of transgender prison,. </a:t>
            </a:r>
            <a:r>
              <a:rPr lang="en-GB" sz="1200" dirty="0">
                <a:latin typeface="Calibri" panose="020F0502020204030204" pitchFamily="34" charset="0"/>
                <a:ea typeface="Calibri" panose="020F0502020204030204" pitchFamily="34" charset="0"/>
                <a:cs typeface="Calibri" panose="020F0502020204030204" pitchFamily="34" charset="0"/>
              </a:rPr>
              <a:t>Available at: </a:t>
            </a:r>
            <a:r>
              <a:rPr lang="en-GB" sz="1200" u="sng" dirty="0">
                <a:latin typeface="Calibri" panose="020F0502020204030204" pitchFamily="34" charset="0"/>
                <a:ea typeface="Calibri" panose="020F0502020204030204" pitchFamily="34" charset="0"/>
                <a:cs typeface="Calibri" panose="020F0502020204030204" pitchFamily="34" charset="0"/>
                <a:hlinkClick r:id="rId7"/>
              </a:rPr>
              <a:t>https://prisonreformtrust.org.uk/the-care-and-management-of-transgender-prisoners/</a:t>
            </a:r>
            <a:r>
              <a:rPr lang="en-GB" sz="1200" dirty="0">
                <a:latin typeface="Calibri" panose="020F0502020204030204" pitchFamily="34" charset="0"/>
                <a:ea typeface="Calibri" panose="020F0502020204030204" pitchFamily="34" charset="0"/>
                <a:cs typeface="Calibri" panose="020F0502020204030204" pitchFamily="34" charset="0"/>
              </a:rPr>
              <a:t>  (Accessed: 30 January 2026) </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Prison Reform Trust (2026), </a:t>
            </a:r>
            <a:r>
              <a:rPr lang="en-GB" sz="1200" i="1" dirty="0">
                <a:latin typeface="Calibri" panose="020F0502020204030204" pitchFamily="34" charset="0"/>
                <a:ea typeface="Calibri" panose="020F0502020204030204" pitchFamily="34" charset="0"/>
                <a:cs typeface="Calibri" panose="020F0502020204030204" pitchFamily="34" charset="0"/>
              </a:rPr>
              <a:t>Report underlines ‘urgent need to reduce demand on our critically overburdened prisons',. </a:t>
            </a:r>
            <a:r>
              <a:rPr lang="en-GB" sz="1200" dirty="0">
                <a:latin typeface="Calibri" panose="020F0502020204030204" pitchFamily="34" charset="0"/>
                <a:ea typeface="Calibri" panose="020F0502020204030204" pitchFamily="34" charset="0"/>
                <a:cs typeface="Calibri" panose="020F0502020204030204" pitchFamily="34" charset="0"/>
              </a:rPr>
              <a:t>Available at: </a:t>
            </a:r>
            <a:r>
              <a:rPr lang="en-GB" sz="1200" u="sng" dirty="0">
                <a:latin typeface="Calibri" panose="020F0502020204030204" pitchFamily="34" charset="0"/>
                <a:ea typeface="Calibri" panose="020F0502020204030204" pitchFamily="34" charset="0"/>
                <a:cs typeface="Calibri" panose="020F0502020204030204" pitchFamily="34" charset="0"/>
                <a:hlinkClick r:id="rId8"/>
              </a:rPr>
              <a:t>https://prisonreformtrust.org.uk/report-underlines-urgent-need-to-reduce-demand-on-our-critically-overburdened-prisons/#:~:text=In%202024%E2%80%9325%2C%20almost%20three,prisoners%20in%20the%20last%20year</a:t>
            </a:r>
            <a:r>
              <a:rPr lang="en-GB" sz="1200" u="sng" dirty="0">
                <a:latin typeface="Calibri" panose="020F0502020204030204" pitchFamily="34" charset="0"/>
                <a:ea typeface="Calibri" panose="020F0502020204030204" pitchFamily="34" charset="0"/>
                <a:cs typeface="Calibri" panose="020F0502020204030204" pitchFamily="34" charset="0"/>
              </a:rPr>
              <a:t> </a:t>
            </a:r>
            <a:r>
              <a:rPr lang="en-GB" sz="1200" dirty="0">
                <a:latin typeface="Calibri" panose="020F0502020204030204" pitchFamily="34" charset="0"/>
                <a:ea typeface="Calibri" panose="020F0502020204030204" pitchFamily="34" charset="0"/>
                <a:cs typeface="Calibri" panose="020F0502020204030204" pitchFamily="34" charset="0"/>
              </a:rPr>
              <a:t> (Accessed: 21 February 2026)</a:t>
            </a:r>
          </a:p>
          <a:p>
            <a:r>
              <a:rPr lang="en-GB" sz="1200" dirty="0">
                <a:latin typeface="Calibri" panose="020F0502020204030204" pitchFamily="34" charset="0"/>
                <a:ea typeface="Calibri" panose="020F0502020204030204" pitchFamily="34" charset="0"/>
                <a:cs typeface="Calibri" panose="020F0502020204030204" pitchFamily="34" charset="0"/>
              </a:rPr>
              <a:t>Saenz.R (2024), </a:t>
            </a:r>
            <a:r>
              <a:rPr lang="en-GB" sz="1200" i="1" dirty="0">
                <a:latin typeface="Calibri" panose="020F0502020204030204" pitchFamily="34" charset="0"/>
                <a:ea typeface="Calibri" panose="020F0502020204030204" pitchFamily="34" charset="0"/>
                <a:cs typeface="Calibri" panose="020F0502020204030204" pitchFamily="34" charset="0"/>
              </a:rPr>
              <a:t>A crisis behind bars: legal issues impacting transgender people in prison,. </a:t>
            </a:r>
            <a:r>
              <a:rPr lang="en-GB" sz="1200" dirty="0">
                <a:latin typeface="Calibri" panose="020F0502020204030204" pitchFamily="34" charset="0"/>
                <a:ea typeface="Calibri" panose="020F0502020204030204" pitchFamily="34" charset="0"/>
                <a:cs typeface="Calibri" panose="020F0502020204030204" pitchFamily="34" charset="0"/>
              </a:rPr>
              <a:t>Available at: </a:t>
            </a:r>
            <a:r>
              <a:rPr lang="en-GB" sz="1200" u="sng" dirty="0">
                <a:latin typeface="Calibri" panose="020F0502020204030204" pitchFamily="34" charset="0"/>
                <a:ea typeface="Calibri" panose="020F0502020204030204" pitchFamily="34" charset="0"/>
                <a:cs typeface="Calibri" panose="020F0502020204030204" pitchFamily="34" charset="0"/>
                <a:hlinkClick r:id="rId9"/>
              </a:rPr>
              <a:t>https://incarcerationlaw.com/documents/CLE/LGBTQ/Richard%20Saenz,%20A%20Crisis%20Behind%20Bars,%20Legal%20Issues%20Impacting%20Transgender%20People%20in%20Prisons,%20ABA.pdf</a:t>
            </a:r>
            <a:r>
              <a:rPr lang="en-GB" sz="1200" dirty="0">
                <a:latin typeface="Calibri" panose="020F0502020204030204" pitchFamily="34" charset="0"/>
                <a:ea typeface="Calibri" panose="020F0502020204030204" pitchFamily="34" charset="0"/>
                <a:cs typeface="Calibri" panose="020F0502020204030204" pitchFamily="34" charset="0"/>
              </a:rPr>
              <a:t> (Accessed: 11 February 2026) </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The Open University (2024), OU Research identifies key areas for improving trans health healthcare in the UK, Available at: </a:t>
            </a:r>
            <a:r>
              <a:rPr lang="en-GB" sz="1200" u="sng" dirty="0">
                <a:latin typeface="Calibri" panose="020F0502020204030204" pitchFamily="34" charset="0"/>
                <a:ea typeface="Calibri" panose="020F0502020204030204" pitchFamily="34" charset="0"/>
                <a:cs typeface="Calibri" panose="020F0502020204030204" pitchFamily="34" charset="0"/>
                <a:hlinkClick r:id="rId10"/>
              </a:rPr>
              <a:t>https://www.open.ac.uk/blogs/news/business-law/ou-research-identifies-key-areas-for-improving-trans-healthcare-in-the-uk/#:~:text=Training%20in%20trans%20healthcare%20for,GP%20services%20can%20be%20strengthened</a:t>
            </a:r>
            <a:r>
              <a:rPr lang="en-GB" sz="1200" dirty="0">
                <a:latin typeface="Calibri" panose="020F0502020204030204" pitchFamily="34" charset="0"/>
                <a:ea typeface="Calibri" panose="020F0502020204030204" pitchFamily="34" charset="0"/>
                <a:cs typeface="Calibri" panose="020F0502020204030204" pitchFamily="34" charset="0"/>
              </a:rPr>
              <a:t>. (Accessed: 23 February 2026) </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US" sz="1200" dirty="0">
                <a:latin typeface="Calibri" panose="020F0502020204030204" pitchFamily="34" charset="0"/>
                <a:ea typeface="Calibri" panose="020F0502020204030204" pitchFamily="34" charset="0"/>
                <a:cs typeface="Calibri" panose="020F0502020204030204" pitchFamily="34" charset="0"/>
              </a:rPr>
              <a:t>UK Government (2023), </a:t>
            </a:r>
            <a:r>
              <a:rPr lang="en-US" sz="1200" i="1" dirty="0">
                <a:latin typeface="Calibri" panose="020F0502020204030204" pitchFamily="34" charset="0"/>
                <a:ea typeface="Calibri" panose="020F0502020204030204" pitchFamily="34" charset="0"/>
                <a:cs typeface="Calibri" panose="020F0502020204030204" pitchFamily="34" charset="0"/>
              </a:rPr>
              <a:t>New transgender prisoner policy comes into force</a:t>
            </a:r>
            <a:r>
              <a:rPr lang="en-US" sz="1200" dirty="0">
                <a:latin typeface="Calibri" panose="020F0502020204030204" pitchFamily="34" charset="0"/>
                <a:ea typeface="Calibri" panose="020F0502020204030204" pitchFamily="34" charset="0"/>
                <a:cs typeface="Calibri" panose="020F0502020204030204" pitchFamily="34" charset="0"/>
              </a:rPr>
              <a:t>,. Available at:  </a:t>
            </a:r>
            <a:r>
              <a:rPr lang="en-GB" sz="1200" u="sng" dirty="0">
                <a:latin typeface="Calibri" panose="020F0502020204030204" pitchFamily="34" charset="0"/>
                <a:ea typeface="Calibri" panose="020F0502020204030204" pitchFamily="34" charset="0"/>
                <a:cs typeface="Calibri" panose="020F0502020204030204" pitchFamily="34" charset="0"/>
                <a:hlinkClick r:id="rId11"/>
              </a:rPr>
              <a:t>https://www.gov.uk/government/news/new-transgender-prisoner-policy-comes-into-force</a:t>
            </a:r>
            <a:r>
              <a:rPr lang="en-GB" sz="1200" dirty="0">
                <a:latin typeface="Calibri" panose="020F0502020204030204" pitchFamily="34" charset="0"/>
                <a:ea typeface="Calibri" panose="020F0502020204030204" pitchFamily="34" charset="0"/>
                <a:cs typeface="Calibri" panose="020F0502020204030204" pitchFamily="34" charset="0"/>
              </a:rPr>
              <a:t> (Accessed: 10 February 2026)</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US" sz="1200" dirty="0">
                <a:latin typeface="Calibri" panose="020F0502020204030204" pitchFamily="34" charset="0"/>
                <a:ea typeface="Calibri" panose="020F0502020204030204" pitchFamily="34" charset="0"/>
                <a:cs typeface="Calibri" panose="020F0502020204030204" pitchFamily="34" charset="0"/>
              </a:rPr>
              <a:t>UK Government (2024), </a:t>
            </a:r>
            <a:r>
              <a:rPr lang="en-US" sz="1200" i="1" dirty="0">
                <a:latin typeface="Calibri" panose="020F0502020204030204" pitchFamily="34" charset="0"/>
                <a:ea typeface="Calibri" panose="020F0502020204030204" pitchFamily="34" charset="0"/>
                <a:cs typeface="Calibri" panose="020F0502020204030204" pitchFamily="34" charset="0"/>
              </a:rPr>
              <a:t>HMPPS Offender equalities annual report 2022-2023</a:t>
            </a:r>
            <a:r>
              <a:rPr lang="en-US" sz="1200" dirty="0">
                <a:latin typeface="Calibri" panose="020F0502020204030204" pitchFamily="34" charset="0"/>
                <a:ea typeface="Calibri" panose="020F0502020204030204" pitchFamily="34" charset="0"/>
                <a:cs typeface="Calibri" panose="020F0502020204030204" pitchFamily="34" charset="0"/>
              </a:rPr>
              <a:t>,.Available at: </a:t>
            </a:r>
            <a:r>
              <a:rPr lang="en-GB" sz="1200" u="sng" dirty="0">
                <a:latin typeface="Calibri" panose="020F0502020204030204" pitchFamily="34" charset="0"/>
                <a:ea typeface="Calibri" panose="020F0502020204030204" pitchFamily="34" charset="0"/>
                <a:cs typeface="Calibri" panose="020F0502020204030204" pitchFamily="34" charset="0"/>
                <a:hlinkClick r:id="rId12"/>
              </a:rPr>
              <a:t>https://www.gov.uk/government/statistics/hmpps-offender-equalities-annual-report-2022-to-2023/hmpps-offender-equalities-annual-report-2022-23</a:t>
            </a:r>
            <a:r>
              <a:rPr lang="en-GB" sz="1200" dirty="0">
                <a:latin typeface="Calibri" panose="020F0502020204030204" pitchFamily="34" charset="0"/>
                <a:ea typeface="Calibri" panose="020F0502020204030204" pitchFamily="34" charset="0"/>
                <a:cs typeface="Calibri" panose="020F0502020204030204" pitchFamily="34" charset="0"/>
              </a:rPr>
              <a:t>  (Accessed: 30 January 2026) </a:t>
            </a:r>
          </a:p>
          <a:p>
            <a:endParaRPr lang="en-GB" sz="1200" dirty="0">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ea typeface="Calibri" panose="020F0502020204030204" pitchFamily="34" charset="0"/>
                <a:cs typeface="Calibri" panose="020F0502020204030204" pitchFamily="34" charset="0"/>
              </a:rPr>
              <a:t> </a:t>
            </a:r>
            <a:endParaRPr lang="en-GB"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17235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70C21-17FA-EC91-B7F4-D6EC0A571D28}"/>
              </a:ext>
            </a:extLst>
          </p:cNvPr>
          <p:cNvSpPr>
            <a:spLocks noGrp="1"/>
          </p:cNvSpPr>
          <p:nvPr>
            <p:ph type="title"/>
          </p:nvPr>
        </p:nvSpPr>
        <p:spPr>
          <a:xfrm>
            <a:off x="140109" y="158648"/>
            <a:ext cx="3822290" cy="736088"/>
          </a:xfrm>
        </p:spPr>
        <p:txBody>
          <a:bodyPr>
            <a:norm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Research timeline </a:t>
            </a:r>
          </a:p>
        </p:txBody>
      </p:sp>
    </p:spTree>
    <p:extLst>
      <p:ext uri="{BB962C8B-B14F-4D97-AF65-F5344CB8AC3E}">
        <p14:creationId xmlns:p14="http://schemas.microsoft.com/office/powerpoint/2010/main" val="1952349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425</TotalTime>
  <Words>1848</Words>
  <Application>Microsoft Office PowerPoint</Application>
  <PresentationFormat>Widescreen</PresentationFormat>
  <Paragraphs>191</Paragraphs>
  <Slides>13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What are the Challenges faced by Transgender Individuals in Prison system and How can these be addressed? </vt:lpstr>
      <vt:lpstr>Overview </vt:lpstr>
      <vt:lpstr>Definition of Transgender </vt:lpstr>
      <vt:lpstr>   What percentage of the prison population are transgender?</vt:lpstr>
      <vt:lpstr>  Where are they held?  </vt:lpstr>
      <vt:lpstr>Case Study of Isla Bryon </vt:lpstr>
      <vt:lpstr>        The issues that transgender individuals face in prison   </vt:lpstr>
      <vt:lpstr> With the overcrowding problems in prison should transgender individuals be treated differently </vt:lpstr>
      <vt:lpstr>  How could the problems transgender individuals face be dealt with? </vt:lpstr>
      <vt:lpstr>                                                                                                                           Provide solutions to the problems and how successful they could be </vt:lpstr>
      <vt:lpstr>Conclusion </vt:lpstr>
      <vt:lpstr>References </vt:lpstr>
      <vt:lpstr>Research timeline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megan goodier</dc:creator>
  <cp:lastModifiedBy>megan goodier</cp:lastModifiedBy>
  <cp:revision>49</cp:revision>
  <dcterms:created xsi:type="dcterms:W3CDTF">2026-02-16T11:44:49Z</dcterms:created>
  <dcterms:modified xsi:type="dcterms:W3CDTF">2026-02-23T16:39:31Z</dcterms:modified>
</cp:coreProperties>
</file>