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2" autoAdjust="0"/>
    <p:restoredTop sz="94660"/>
  </p:normalViewPr>
  <p:slideViewPr>
    <p:cSldViewPr snapToGrid="0">
      <p:cViewPr varScale="1">
        <p:scale>
          <a:sx n="88" d="100"/>
          <a:sy n="88" d="100"/>
        </p:scale>
        <p:origin x="69"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708C536-7830-4072-A793-0C756C5F272D}" type="datetimeFigureOut">
              <a:rPr lang="en-GB" smtClean="0"/>
              <a:t>21/11/2025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122630F-E3A4-4CC0-93ED-F1009A041409}" type="slidenum">
              <a:rPr lang="en-GB" smtClean="0"/>
              <a:t>‹#›</a:t>
            </a:fld>
            <a:endParaRPr lang="en-GB"/>
          </a:p>
        </p:txBody>
      </p:sp>
    </p:spTree>
    <p:extLst>
      <p:ext uri="{BB962C8B-B14F-4D97-AF65-F5344CB8AC3E}">
        <p14:creationId xmlns:p14="http://schemas.microsoft.com/office/powerpoint/2010/main" val="3932367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08C536-7830-4072-A793-0C756C5F272D}"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22630F-E3A4-4CC0-93ED-F1009A041409}" type="slidenum">
              <a:rPr lang="en-GB" smtClean="0"/>
              <a:t>‹#›</a:t>
            </a:fld>
            <a:endParaRPr lang="en-GB"/>
          </a:p>
        </p:txBody>
      </p:sp>
    </p:spTree>
    <p:extLst>
      <p:ext uri="{BB962C8B-B14F-4D97-AF65-F5344CB8AC3E}">
        <p14:creationId xmlns:p14="http://schemas.microsoft.com/office/powerpoint/2010/main" val="2168523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08C536-7830-4072-A793-0C756C5F272D}"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122630F-E3A4-4CC0-93ED-F1009A041409}" type="slidenum">
              <a:rPr lang="en-GB" smtClean="0"/>
              <a:t>‹#›</a:t>
            </a:fld>
            <a:endParaRPr lang="en-GB"/>
          </a:p>
        </p:txBody>
      </p:sp>
    </p:spTree>
    <p:extLst>
      <p:ext uri="{BB962C8B-B14F-4D97-AF65-F5344CB8AC3E}">
        <p14:creationId xmlns:p14="http://schemas.microsoft.com/office/powerpoint/2010/main" val="3679931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08C536-7830-4072-A793-0C756C5F272D}"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22630F-E3A4-4CC0-93ED-F1009A041409}" type="slidenum">
              <a:rPr lang="en-GB" smtClean="0"/>
              <a:t>‹#›</a:t>
            </a:fld>
            <a:endParaRPr lang="en-GB"/>
          </a:p>
        </p:txBody>
      </p:sp>
    </p:spTree>
    <p:extLst>
      <p:ext uri="{BB962C8B-B14F-4D97-AF65-F5344CB8AC3E}">
        <p14:creationId xmlns:p14="http://schemas.microsoft.com/office/powerpoint/2010/main" val="3774589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08C536-7830-4072-A793-0C756C5F272D}" type="datetimeFigureOut">
              <a:rPr lang="en-GB" smtClean="0"/>
              <a:t>21/11/2025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22630F-E3A4-4CC0-93ED-F1009A041409}" type="slidenum">
              <a:rPr lang="en-GB" smtClean="0"/>
              <a:t>‹#›</a:t>
            </a:fld>
            <a:endParaRPr lang="en-GB"/>
          </a:p>
        </p:txBody>
      </p:sp>
    </p:spTree>
    <p:extLst>
      <p:ext uri="{BB962C8B-B14F-4D97-AF65-F5344CB8AC3E}">
        <p14:creationId xmlns:p14="http://schemas.microsoft.com/office/powerpoint/2010/main" val="2357478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08C536-7830-4072-A793-0C756C5F272D}" type="datetimeFigureOut">
              <a:rPr lang="en-GB" smtClean="0"/>
              <a:t>21/11/2025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22630F-E3A4-4CC0-93ED-F1009A041409}" type="slidenum">
              <a:rPr lang="en-GB" smtClean="0"/>
              <a:t>‹#›</a:t>
            </a:fld>
            <a:endParaRPr lang="en-GB"/>
          </a:p>
        </p:txBody>
      </p:sp>
    </p:spTree>
    <p:extLst>
      <p:ext uri="{BB962C8B-B14F-4D97-AF65-F5344CB8AC3E}">
        <p14:creationId xmlns:p14="http://schemas.microsoft.com/office/powerpoint/2010/main" val="1236197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08C536-7830-4072-A793-0C756C5F272D}" type="datetimeFigureOut">
              <a:rPr lang="en-GB" smtClean="0"/>
              <a:t>21/11/2025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122630F-E3A4-4CC0-93ED-F1009A041409}" type="slidenum">
              <a:rPr lang="en-GB" smtClean="0"/>
              <a:t>‹#›</a:t>
            </a:fld>
            <a:endParaRPr lang="en-GB"/>
          </a:p>
        </p:txBody>
      </p:sp>
    </p:spTree>
    <p:extLst>
      <p:ext uri="{BB962C8B-B14F-4D97-AF65-F5344CB8AC3E}">
        <p14:creationId xmlns:p14="http://schemas.microsoft.com/office/powerpoint/2010/main" val="456900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08C536-7830-4072-A793-0C756C5F272D}"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122630F-E3A4-4CC0-93ED-F1009A041409}" type="slidenum">
              <a:rPr lang="en-GB" smtClean="0"/>
              <a:t>‹#›</a:t>
            </a:fld>
            <a:endParaRPr lang="en-GB"/>
          </a:p>
        </p:txBody>
      </p:sp>
    </p:spTree>
    <p:extLst>
      <p:ext uri="{BB962C8B-B14F-4D97-AF65-F5344CB8AC3E}">
        <p14:creationId xmlns:p14="http://schemas.microsoft.com/office/powerpoint/2010/main" val="121407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08C536-7830-4072-A793-0C756C5F272D}"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122630F-E3A4-4CC0-93ED-F1009A041409}" type="slidenum">
              <a:rPr lang="en-GB" smtClean="0"/>
              <a:t>‹#›</a:t>
            </a:fld>
            <a:endParaRPr lang="en-GB"/>
          </a:p>
        </p:txBody>
      </p:sp>
    </p:spTree>
    <p:extLst>
      <p:ext uri="{BB962C8B-B14F-4D97-AF65-F5344CB8AC3E}">
        <p14:creationId xmlns:p14="http://schemas.microsoft.com/office/powerpoint/2010/main" val="21295247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08C536-7830-4072-A793-0C756C5F272D}"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122630F-E3A4-4CC0-93ED-F1009A041409}" type="slidenum">
              <a:rPr lang="en-GB" smtClean="0"/>
              <a:t>‹#›</a:t>
            </a:fld>
            <a:endParaRPr lang="en-GB"/>
          </a:p>
        </p:txBody>
      </p:sp>
    </p:spTree>
    <p:extLst>
      <p:ext uri="{BB962C8B-B14F-4D97-AF65-F5344CB8AC3E}">
        <p14:creationId xmlns:p14="http://schemas.microsoft.com/office/powerpoint/2010/main" val="2539271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708C536-7830-4072-A793-0C756C5F272D}"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122630F-E3A4-4CC0-93ED-F1009A041409}" type="slidenum">
              <a:rPr lang="en-GB" smtClean="0"/>
              <a:t>‹#›</a:t>
            </a:fld>
            <a:endParaRPr lang="en-GB"/>
          </a:p>
        </p:txBody>
      </p:sp>
    </p:spTree>
    <p:extLst>
      <p:ext uri="{BB962C8B-B14F-4D97-AF65-F5344CB8AC3E}">
        <p14:creationId xmlns:p14="http://schemas.microsoft.com/office/powerpoint/2010/main" val="3077994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708C536-7830-4072-A793-0C756C5F272D}"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122630F-E3A4-4CC0-93ED-F1009A041409}" type="slidenum">
              <a:rPr lang="en-GB" smtClean="0"/>
              <a:t>‹#›</a:t>
            </a:fld>
            <a:endParaRPr lang="en-GB"/>
          </a:p>
        </p:txBody>
      </p:sp>
    </p:spTree>
    <p:extLst>
      <p:ext uri="{BB962C8B-B14F-4D97-AF65-F5344CB8AC3E}">
        <p14:creationId xmlns:p14="http://schemas.microsoft.com/office/powerpoint/2010/main" val="13192119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08C536-7830-4072-A793-0C756C5F272D}"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122630F-E3A4-4CC0-93ED-F1009A041409}" type="slidenum">
              <a:rPr lang="en-GB" smtClean="0"/>
              <a:t>‹#›</a:t>
            </a:fld>
            <a:endParaRPr lang="en-GB"/>
          </a:p>
        </p:txBody>
      </p:sp>
    </p:spTree>
    <p:extLst>
      <p:ext uri="{BB962C8B-B14F-4D97-AF65-F5344CB8AC3E}">
        <p14:creationId xmlns:p14="http://schemas.microsoft.com/office/powerpoint/2010/main" val="27639600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708C536-7830-4072-A793-0C756C5F272D}" type="datetimeFigureOut">
              <a:rPr lang="en-GB" smtClean="0"/>
              <a:t>21/11/2025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22630F-E3A4-4CC0-93ED-F1009A041409}" type="slidenum">
              <a:rPr lang="en-GB" smtClean="0"/>
              <a:t>‹#›</a:t>
            </a:fld>
            <a:endParaRPr lang="en-GB"/>
          </a:p>
        </p:txBody>
      </p:sp>
    </p:spTree>
    <p:extLst>
      <p:ext uri="{BB962C8B-B14F-4D97-AF65-F5344CB8AC3E}">
        <p14:creationId xmlns:p14="http://schemas.microsoft.com/office/powerpoint/2010/main" val="25559816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708C536-7830-4072-A793-0C756C5F272D}" type="datetimeFigureOut">
              <a:rPr lang="en-GB" smtClean="0"/>
              <a:t>21/11/2025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3122630F-E3A4-4CC0-93ED-F1009A041409}" type="slidenum">
              <a:rPr lang="en-GB" smtClean="0"/>
              <a:t>‹#›</a:t>
            </a:fld>
            <a:endParaRPr lang="en-GB"/>
          </a:p>
        </p:txBody>
      </p:sp>
    </p:spTree>
    <p:extLst>
      <p:ext uri="{BB962C8B-B14F-4D97-AF65-F5344CB8AC3E}">
        <p14:creationId xmlns:p14="http://schemas.microsoft.com/office/powerpoint/2010/main" val="38993401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708C536-7830-4072-A793-0C756C5F272D}"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22630F-E3A4-4CC0-93ED-F1009A041409}" type="slidenum">
              <a:rPr lang="en-GB" smtClean="0"/>
              <a:t>‹#›</a:t>
            </a:fld>
            <a:endParaRPr lang="en-GB"/>
          </a:p>
        </p:txBody>
      </p:sp>
    </p:spTree>
    <p:extLst>
      <p:ext uri="{BB962C8B-B14F-4D97-AF65-F5344CB8AC3E}">
        <p14:creationId xmlns:p14="http://schemas.microsoft.com/office/powerpoint/2010/main" val="2729099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708C536-7830-4072-A793-0C756C5F272D}"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122630F-E3A4-4CC0-93ED-F1009A041409}" type="slidenum">
              <a:rPr lang="en-GB" smtClean="0"/>
              <a:t>‹#›</a:t>
            </a:fld>
            <a:endParaRPr lang="en-GB"/>
          </a:p>
        </p:txBody>
      </p:sp>
    </p:spTree>
    <p:extLst>
      <p:ext uri="{BB962C8B-B14F-4D97-AF65-F5344CB8AC3E}">
        <p14:creationId xmlns:p14="http://schemas.microsoft.com/office/powerpoint/2010/main" val="1824294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708C536-7830-4072-A793-0C756C5F272D}" type="datetimeFigureOut">
              <a:rPr lang="en-GB" smtClean="0"/>
              <a:t>21/11/2025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122630F-E3A4-4CC0-93ED-F1009A041409}" type="slidenum">
              <a:rPr lang="en-GB" smtClean="0"/>
              <a:t>‹#›</a:t>
            </a:fld>
            <a:endParaRPr lang="en-GB"/>
          </a:p>
        </p:txBody>
      </p:sp>
    </p:spTree>
    <p:extLst>
      <p:ext uri="{BB962C8B-B14F-4D97-AF65-F5344CB8AC3E}">
        <p14:creationId xmlns:p14="http://schemas.microsoft.com/office/powerpoint/2010/main" val="5665047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03B1B-ECE9-C781-738D-9980DA9D9C7F}"/>
              </a:ext>
            </a:extLst>
          </p:cNvPr>
          <p:cNvSpPr>
            <a:spLocks noGrp="1"/>
          </p:cNvSpPr>
          <p:nvPr>
            <p:ph type="ctrTitle"/>
          </p:nvPr>
        </p:nvSpPr>
        <p:spPr/>
        <p:txBody>
          <a:bodyPr/>
          <a:lstStyle/>
          <a:p>
            <a:r>
              <a:rPr lang="en-GB" dirty="0"/>
              <a:t>Research Ethics and the Ethics Form. </a:t>
            </a:r>
          </a:p>
        </p:txBody>
      </p:sp>
      <p:sp>
        <p:nvSpPr>
          <p:cNvPr id="3" name="Subtitle 2">
            <a:extLst>
              <a:ext uri="{FF2B5EF4-FFF2-40B4-BE49-F238E27FC236}">
                <a16:creationId xmlns:a16="http://schemas.microsoft.com/office/drawing/2014/main" id="{FCF9975B-D2FC-FB13-2463-FDFCD01BDC7B}"/>
              </a:ext>
            </a:extLst>
          </p:cNvPr>
          <p:cNvSpPr>
            <a:spLocks noGrp="1"/>
          </p:cNvSpPr>
          <p:nvPr>
            <p:ph type="subTitle" idx="1"/>
          </p:nvPr>
        </p:nvSpPr>
        <p:spPr/>
        <p:txBody>
          <a:bodyPr/>
          <a:lstStyle/>
          <a:p>
            <a:r>
              <a:rPr lang="en-GB" dirty="0"/>
              <a:t>Dr Stuart Jones – </a:t>
            </a:r>
            <a:r>
              <a:rPr lang="en-GB"/>
              <a:t>September 2025. </a:t>
            </a:r>
            <a:endParaRPr lang="en-GB" dirty="0"/>
          </a:p>
        </p:txBody>
      </p:sp>
    </p:spTree>
    <p:extLst>
      <p:ext uri="{BB962C8B-B14F-4D97-AF65-F5344CB8AC3E}">
        <p14:creationId xmlns:p14="http://schemas.microsoft.com/office/powerpoint/2010/main" val="3895175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8F109-10EE-FDCB-4856-EEE13B9D5165}"/>
              </a:ext>
            </a:extLst>
          </p:cNvPr>
          <p:cNvSpPr>
            <a:spLocks noGrp="1"/>
          </p:cNvSpPr>
          <p:nvPr>
            <p:ph type="title"/>
          </p:nvPr>
        </p:nvSpPr>
        <p:spPr/>
        <p:txBody>
          <a:bodyPr/>
          <a:lstStyle/>
          <a:p>
            <a:r>
              <a:rPr lang="en-GB" dirty="0"/>
              <a:t>About the form – Section A. </a:t>
            </a:r>
          </a:p>
        </p:txBody>
      </p:sp>
      <p:pic>
        <p:nvPicPr>
          <p:cNvPr id="5" name="Content Placeholder 4">
            <a:extLst>
              <a:ext uri="{FF2B5EF4-FFF2-40B4-BE49-F238E27FC236}">
                <a16:creationId xmlns:a16="http://schemas.microsoft.com/office/drawing/2014/main" id="{9EE0153B-7D06-29EC-FAB5-32386026200F}"/>
              </a:ext>
            </a:extLst>
          </p:cNvPr>
          <p:cNvPicPr>
            <a:picLocks noGrp="1" noChangeAspect="1"/>
          </p:cNvPicPr>
          <p:nvPr>
            <p:ph idx="1"/>
          </p:nvPr>
        </p:nvPicPr>
        <p:blipFill>
          <a:blip r:embed="rId2"/>
          <a:stretch>
            <a:fillRect/>
          </a:stretch>
        </p:blipFill>
        <p:spPr>
          <a:xfrm>
            <a:off x="838200" y="1594757"/>
            <a:ext cx="10243457" cy="4898118"/>
          </a:xfrm>
        </p:spPr>
      </p:pic>
      <p:sp>
        <p:nvSpPr>
          <p:cNvPr id="6" name="Callout: Left Arrow 5">
            <a:extLst>
              <a:ext uri="{FF2B5EF4-FFF2-40B4-BE49-F238E27FC236}">
                <a16:creationId xmlns:a16="http://schemas.microsoft.com/office/drawing/2014/main" id="{FAE60DEC-816E-EFD0-9E0D-1E6275C0C2CB}"/>
              </a:ext>
            </a:extLst>
          </p:cNvPr>
          <p:cNvSpPr/>
          <p:nvPr/>
        </p:nvSpPr>
        <p:spPr>
          <a:xfrm>
            <a:off x="8719457" y="3254829"/>
            <a:ext cx="3113314" cy="1828800"/>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This should be straight forward – but make sure it is completed accurately. </a:t>
            </a:r>
          </a:p>
        </p:txBody>
      </p:sp>
    </p:spTree>
    <p:extLst>
      <p:ext uri="{BB962C8B-B14F-4D97-AF65-F5344CB8AC3E}">
        <p14:creationId xmlns:p14="http://schemas.microsoft.com/office/powerpoint/2010/main" val="3132715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F176C-09ED-1231-B982-553D15B30E68}"/>
              </a:ext>
            </a:extLst>
          </p:cNvPr>
          <p:cNvSpPr>
            <a:spLocks noGrp="1"/>
          </p:cNvSpPr>
          <p:nvPr>
            <p:ph type="title"/>
          </p:nvPr>
        </p:nvSpPr>
        <p:spPr/>
        <p:txBody>
          <a:bodyPr/>
          <a:lstStyle/>
          <a:p>
            <a:r>
              <a:rPr lang="en-GB" dirty="0"/>
              <a:t>About the form – Section B. </a:t>
            </a:r>
          </a:p>
        </p:txBody>
      </p:sp>
      <p:pic>
        <p:nvPicPr>
          <p:cNvPr id="5" name="Content Placeholder 4">
            <a:extLst>
              <a:ext uri="{FF2B5EF4-FFF2-40B4-BE49-F238E27FC236}">
                <a16:creationId xmlns:a16="http://schemas.microsoft.com/office/drawing/2014/main" id="{02E9A140-59B1-5D57-E456-34C9913CCA70}"/>
              </a:ext>
            </a:extLst>
          </p:cNvPr>
          <p:cNvPicPr>
            <a:picLocks noGrp="1" noChangeAspect="1"/>
          </p:cNvPicPr>
          <p:nvPr>
            <p:ph idx="1"/>
          </p:nvPr>
        </p:nvPicPr>
        <p:blipFill>
          <a:blip r:embed="rId2"/>
          <a:stretch>
            <a:fillRect/>
          </a:stretch>
        </p:blipFill>
        <p:spPr>
          <a:xfrm>
            <a:off x="1155700" y="2909589"/>
            <a:ext cx="8824913" cy="2804122"/>
          </a:xfrm>
        </p:spPr>
      </p:pic>
      <p:sp>
        <p:nvSpPr>
          <p:cNvPr id="6" name="Callout: Right Arrow 5">
            <a:extLst>
              <a:ext uri="{FF2B5EF4-FFF2-40B4-BE49-F238E27FC236}">
                <a16:creationId xmlns:a16="http://schemas.microsoft.com/office/drawing/2014/main" id="{D0A77F0A-63C9-CDBD-7205-8407624F8271}"/>
              </a:ext>
            </a:extLst>
          </p:cNvPr>
          <p:cNvSpPr/>
          <p:nvPr/>
        </p:nvSpPr>
        <p:spPr>
          <a:xfrm>
            <a:off x="1779320" y="4550723"/>
            <a:ext cx="3200400" cy="1394428"/>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Include Name of Staff and their Designated Role</a:t>
            </a:r>
          </a:p>
        </p:txBody>
      </p:sp>
      <p:sp>
        <p:nvSpPr>
          <p:cNvPr id="7" name="Callout: Left Arrow 6">
            <a:extLst>
              <a:ext uri="{FF2B5EF4-FFF2-40B4-BE49-F238E27FC236}">
                <a16:creationId xmlns:a16="http://schemas.microsoft.com/office/drawing/2014/main" id="{BCF271BD-C0CE-22EF-5084-B4A86E52831C}"/>
              </a:ext>
            </a:extLst>
          </p:cNvPr>
          <p:cNvSpPr/>
          <p:nvPr/>
        </p:nvSpPr>
        <p:spPr>
          <a:xfrm>
            <a:off x="9534402" y="4550723"/>
            <a:ext cx="1915885" cy="1590055"/>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Put in Date</a:t>
            </a:r>
          </a:p>
        </p:txBody>
      </p:sp>
    </p:spTree>
    <p:extLst>
      <p:ext uri="{BB962C8B-B14F-4D97-AF65-F5344CB8AC3E}">
        <p14:creationId xmlns:p14="http://schemas.microsoft.com/office/powerpoint/2010/main" val="3719932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BF2A5-48D2-707F-D1F2-3875F81B19AB}"/>
              </a:ext>
            </a:extLst>
          </p:cNvPr>
          <p:cNvSpPr>
            <a:spLocks noGrp="1"/>
          </p:cNvSpPr>
          <p:nvPr>
            <p:ph type="title"/>
          </p:nvPr>
        </p:nvSpPr>
        <p:spPr/>
        <p:txBody>
          <a:bodyPr/>
          <a:lstStyle/>
          <a:p>
            <a:r>
              <a:rPr lang="en-GB" dirty="0"/>
              <a:t>About the form – Section C</a:t>
            </a:r>
          </a:p>
        </p:txBody>
      </p:sp>
      <p:pic>
        <p:nvPicPr>
          <p:cNvPr id="5" name="Content Placeholder 4">
            <a:extLst>
              <a:ext uri="{FF2B5EF4-FFF2-40B4-BE49-F238E27FC236}">
                <a16:creationId xmlns:a16="http://schemas.microsoft.com/office/drawing/2014/main" id="{B5BBF819-FFE3-211E-4934-D21C1037BE88}"/>
              </a:ext>
            </a:extLst>
          </p:cNvPr>
          <p:cNvPicPr>
            <a:picLocks noGrp="1" noChangeAspect="1"/>
          </p:cNvPicPr>
          <p:nvPr>
            <p:ph idx="1"/>
          </p:nvPr>
        </p:nvPicPr>
        <p:blipFill>
          <a:blip r:embed="rId2"/>
          <a:stretch>
            <a:fillRect/>
          </a:stretch>
        </p:blipFill>
        <p:spPr>
          <a:xfrm>
            <a:off x="838200" y="2232774"/>
            <a:ext cx="10515600" cy="4292221"/>
          </a:xfrm>
        </p:spPr>
      </p:pic>
      <p:sp>
        <p:nvSpPr>
          <p:cNvPr id="6" name="Callout: Right Arrow 5">
            <a:extLst>
              <a:ext uri="{FF2B5EF4-FFF2-40B4-BE49-F238E27FC236}">
                <a16:creationId xmlns:a16="http://schemas.microsoft.com/office/drawing/2014/main" id="{4488CBDB-B775-B4C5-36FC-EE29579BC276}"/>
              </a:ext>
            </a:extLst>
          </p:cNvPr>
          <p:cNvSpPr/>
          <p:nvPr/>
        </p:nvSpPr>
        <p:spPr>
          <a:xfrm>
            <a:off x="0" y="3874819"/>
            <a:ext cx="4003964" cy="1877786"/>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Now default to include UWTSD Ethical Policies – but you must check these boxes. </a:t>
            </a:r>
          </a:p>
        </p:txBody>
      </p:sp>
      <p:sp>
        <p:nvSpPr>
          <p:cNvPr id="8" name="Callout: Up Arrow 7">
            <a:extLst>
              <a:ext uri="{FF2B5EF4-FFF2-40B4-BE49-F238E27FC236}">
                <a16:creationId xmlns:a16="http://schemas.microsoft.com/office/drawing/2014/main" id="{0EA0B5AE-144B-D2D6-B0E6-FD3FD66FB6C8}"/>
              </a:ext>
            </a:extLst>
          </p:cNvPr>
          <p:cNvSpPr/>
          <p:nvPr/>
        </p:nvSpPr>
        <p:spPr>
          <a:xfrm>
            <a:off x="2132610" y="5638800"/>
            <a:ext cx="8653153" cy="1219200"/>
          </a:xfrm>
          <a:prstGeom prst="up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Please note we would be FULLY expecting you to cite additional external ethical guidance – so please include and cite this accordingly. </a:t>
            </a:r>
          </a:p>
        </p:txBody>
      </p:sp>
    </p:spTree>
    <p:extLst>
      <p:ext uri="{BB962C8B-B14F-4D97-AF65-F5344CB8AC3E}">
        <p14:creationId xmlns:p14="http://schemas.microsoft.com/office/powerpoint/2010/main" val="3993038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01A7F-52CC-9EF2-0F26-29EFA210FDF1}"/>
              </a:ext>
            </a:extLst>
          </p:cNvPr>
          <p:cNvSpPr>
            <a:spLocks noGrp="1"/>
          </p:cNvSpPr>
          <p:nvPr>
            <p:ph type="title"/>
          </p:nvPr>
        </p:nvSpPr>
        <p:spPr>
          <a:xfrm>
            <a:off x="1154954" y="954054"/>
            <a:ext cx="8761413" cy="706964"/>
          </a:xfrm>
        </p:spPr>
        <p:txBody>
          <a:bodyPr/>
          <a:lstStyle/>
          <a:p>
            <a:r>
              <a:rPr lang="en-GB" dirty="0"/>
              <a:t>About the form – Section D. </a:t>
            </a:r>
          </a:p>
        </p:txBody>
      </p:sp>
      <p:pic>
        <p:nvPicPr>
          <p:cNvPr id="5" name="Content Placeholder 4">
            <a:extLst>
              <a:ext uri="{FF2B5EF4-FFF2-40B4-BE49-F238E27FC236}">
                <a16:creationId xmlns:a16="http://schemas.microsoft.com/office/drawing/2014/main" id="{19E11EF9-2FC9-48F2-A054-F9ADBC56C394}"/>
              </a:ext>
            </a:extLst>
          </p:cNvPr>
          <p:cNvPicPr>
            <a:picLocks noGrp="1" noChangeAspect="1"/>
          </p:cNvPicPr>
          <p:nvPr>
            <p:ph idx="1"/>
          </p:nvPr>
        </p:nvPicPr>
        <p:blipFill>
          <a:blip r:embed="rId2"/>
          <a:stretch>
            <a:fillRect/>
          </a:stretch>
        </p:blipFill>
        <p:spPr>
          <a:xfrm>
            <a:off x="432179" y="1808017"/>
            <a:ext cx="11327642" cy="3742447"/>
          </a:xfrm>
        </p:spPr>
      </p:pic>
      <p:pic>
        <p:nvPicPr>
          <p:cNvPr id="7" name="Picture 6">
            <a:extLst>
              <a:ext uri="{FF2B5EF4-FFF2-40B4-BE49-F238E27FC236}">
                <a16:creationId xmlns:a16="http://schemas.microsoft.com/office/drawing/2014/main" id="{A7E48E49-E75F-DA42-A36A-2BE4F61BE3C0}"/>
              </a:ext>
            </a:extLst>
          </p:cNvPr>
          <p:cNvPicPr>
            <a:picLocks noChangeAspect="1"/>
          </p:cNvPicPr>
          <p:nvPr/>
        </p:nvPicPr>
        <p:blipFill>
          <a:blip r:embed="rId3"/>
          <a:stretch>
            <a:fillRect/>
          </a:stretch>
        </p:blipFill>
        <p:spPr>
          <a:xfrm>
            <a:off x="545909" y="5532437"/>
            <a:ext cx="10959153" cy="1325563"/>
          </a:xfrm>
          <a:prstGeom prst="rect">
            <a:avLst/>
          </a:prstGeom>
        </p:spPr>
      </p:pic>
    </p:spTree>
    <p:extLst>
      <p:ext uri="{BB962C8B-B14F-4D97-AF65-F5344CB8AC3E}">
        <p14:creationId xmlns:p14="http://schemas.microsoft.com/office/powerpoint/2010/main" val="521724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7FC2E-11FC-6BD8-DA1A-543CCB1A1A8A}"/>
              </a:ext>
            </a:extLst>
          </p:cNvPr>
          <p:cNvSpPr>
            <a:spLocks noGrp="1"/>
          </p:cNvSpPr>
          <p:nvPr>
            <p:ph type="title"/>
          </p:nvPr>
        </p:nvSpPr>
        <p:spPr>
          <a:xfrm>
            <a:off x="1079272" y="518852"/>
            <a:ext cx="8761413" cy="706964"/>
          </a:xfrm>
        </p:spPr>
        <p:txBody>
          <a:bodyPr/>
          <a:lstStyle/>
          <a:p>
            <a:r>
              <a:rPr lang="en-GB" dirty="0"/>
              <a:t>About the form Section E – Part 1. </a:t>
            </a:r>
          </a:p>
        </p:txBody>
      </p:sp>
      <p:pic>
        <p:nvPicPr>
          <p:cNvPr id="5" name="Content Placeholder 4">
            <a:extLst>
              <a:ext uri="{FF2B5EF4-FFF2-40B4-BE49-F238E27FC236}">
                <a16:creationId xmlns:a16="http://schemas.microsoft.com/office/drawing/2014/main" id="{B200E1AE-ED4A-9D6B-7DCF-076C26C7E0E7}"/>
              </a:ext>
            </a:extLst>
          </p:cNvPr>
          <p:cNvPicPr>
            <a:picLocks noGrp="1" noChangeAspect="1"/>
          </p:cNvPicPr>
          <p:nvPr>
            <p:ph idx="1"/>
          </p:nvPr>
        </p:nvPicPr>
        <p:blipFill>
          <a:blip r:embed="rId2"/>
          <a:stretch>
            <a:fillRect/>
          </a:stretch>
        </p:blipFill>
        <p:spPr>
          <a:xfrm>
            <a:off x="525440" y="1355838"/>
            <a:ext cx="11341288" cy="4778067"/>
          </a:xfrm>
        </p:spPr>
      </p:pic>
      <p:sp>
        <p:nvSpPr>
          <p:cNvPr id="6" name="Callout: Down Arrow 5">
            <a:extLst>
              <a:ext uri="{FF2B5EF4-FFF2-40B4-BE49-F238E27FC236}">
                <a16:creationId xmlns:a16="http://schemas.microsoft.com/office/drawing/2014/main" id="{3CB1C988-053B-9F67-4B26-7A7BE458D7C3}"/>
              </a:ext>
            </a:extLst>
          </p:cNvPr>
          <p:cNvSpPr/>
          <p:nvPr/>
        </p:nvSpPr>
        <p:spPr>
          <a:xfrm>
            <a:off x="3091295" y="1489033"/>
            <a:ext cx="6009410" cy="669843"/>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Ensure proposed start date is after the date of committee approval</a:t>
            </a:r>
            <a:r>
              <a:rPr lang="en-GB" dirty="0"/>
              <a:t>. </a:t>
            </a:r>
          </a:p>
        </p:txBody>
      </p:sp>
      <p:sp>
        <p:nvSpPr>
          <p:cNvPr id="7" name="Callout: Left Arrow 6">
            <a:extLst>
              <a:ext uri="{FF2B5EF4-FFF2-40B4-BE49-F238E27FC236}">
                <a16:creationId xmlns:a16="http://schemas.microsoft.com/office/drawing/2014/main" id="{20682D74-10EC-EEAE-7645-1EB743C2447B}"/>
              </a:ext>
            </a:extLst>
          </p:cNvPr>
          <p:cNvSpPr/>
          <p:nvPr/>
        </p:nvSpPr>
        <p:spPr>
          <a:xfrm>
            <a:off x="8371114" y="2280557"/>
            <a:ext cx="2939142" cy="283111"/>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Stick to this</a:t>
            </a:r>
          </a:p>
        </p:txBody>
      </p:sp>
      <p:sp>
        <p:nvSpPr>
          <p:cNvPr id="8" name="Callout: Up Arrow 7">
            <a:extLst>
              <a:ext uri="{FF2B5EF4-FFF2-40B4-BE49-F238E27FC236}">
                <a16:creationId xmlns:a16="http://schemas.microsoft.com/office/drawing/2014/main" id="{34C86D53-01A6-49A2-116E-48CBD5326706}"/>
              </a:ext>
            </a:extLst>
          </p:cNvPr>
          <p:cNvSpPr/>
          <p:nvPr/>
        </p:nvSpPr>
        <p:spPr>
          <a:xfrm>
            <a:off x="5093905" y="2665610"/>
            <a:ext cx="2204357" cy="508143"/>
          </a:xfrm>
          <a:prstGeom prst="up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Important point. </a:t>
            </a:r>
          </a:p>
        </p:txBody>
      </p:sp>
      <p:sp>
        <p:nvSpPr>
          <p:cNvPr id="9" name="Callout: Down Arrow 8">
            <a:extLst>
              <a:ext uri="{FF2B5EF4-FFF2-40B4-BE49-F238E27FC236}">
                <a16:creationId xmlns:a16="http://schemas.microsoft.com/office/drawing/2014/main" id="{C7AB08EE-2499-AF85-4A5C-B6C87DAA3E3D}"/>
              </a:ext>
            </a:extLst>
          </p:cNvPr>
          <p:cNvSpPr/>
          <p:nvPr/>
        </p:nvSpPr>
        <p:spPr>
          <a:xfrm>
            <a:off x="4262062" y="3331028"/>
            <a:ext cx="2024133" cy="353219"/>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Important point</a:t>
            </a:r>
          </a:p>
        </p:txBody>
      </p:sp>
      <p:sp>
        <p:nvSpPr>
          <p:cNvPr id="10" name="Callout: Left Arrow 9">
            <a:extLst>
              <a:ext uri="{FF2B5EF4-FFF2-40B4-BE49-F238E27FC236}">
                <a16:creationId xmlns:a16="http://schemas.microsoft.com/office/drawing/2014/main" id="{209FC99F-DD16-AA8F-56CF-910F292293DA}"/>
              </a:ext>
            </a:extLst>
          </p:cNvPr>
          <p:cNvSpPr/>
          <p:nvPr/>
        </p:nvSpPr>
        <p:spPr>
          <a:xfrm>
            <a:off x="5535385" y="4136572"/>
            <a:ext cx="5916386" cy="696686"/>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Use Research to Provide Background to the Area – and its Purpose</a:t>
            </a:r>
            <a:r>
              <a:rPr lang="en-GB" dirty="0"/>
              <a:t>. </a:t>
            </a:r>
          </a:p>
        </p:txBody>
      </p:sp>
      <p:sp>
        <p:nvSpPr>
          <p:cNvPr id="11" name="Callout: Left Arrow 10">
            <a:extLst>
              <a:ext uri="{FF2B5EF4-FFF2-40B4-BE49-F238E27FC236}">
                <a16:creationId xmlns:a16="http://schemas.microsoft.com/office/drawing/2014/main" id="{AB18B603-1838-9F60-84DF-BB55346274FA}"/>
              </a:ext>
            </a:extLst>
          </p:cNvPr>
          <p:cNvSpPr/>
          <p:nvPr/>
        </p:nvSpPr>
        <p:spPr>
          <a:xfrm>
            <a:off x="5034642" y="4980214"/>
            <a:ext cx="6145975" cy="521948"/>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Research Question and/ or Hypothesis here. </a:t>
            </a:r>
          </a:p>
        </p:txBody>
      </p:sp>
      <p:sp>
        <p:nvSpPr>
          <p:cNvPr id="12" name="Callout: Left Arrow 11">
            <a:extLst>
              <a:ext uri="{FF2B5EF4-FFF2-40B4-BE49-F238E27FC236}">
                <a16:creationId xmlns:a16="http://schemas.microsoft.com/office/drawing/2014/main" id="{96A7E1C1-1168-1DC4-983B-B3B9F4C6BD4D}"/>
              </a:ext>
            </a:extLst>
          </p:cNvPr>
          <p:cNvSpPr/>
          <p:nvPr/>
        </p:nvSpPr>
        <p:spPr>
          <a:xfrm>
            <a:off x="5328556" y="5608670"/>
            <a:ext cx="5916385" cy="813253"/>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Succinctly explain what the study “proposes” to do – including Aims and Rationale. </a:t>
            </a:r>
          </a:p>
        </p:txBody>
      </p:sp>
    </p:spTree>
    <p:extLst>
      <p:ext uri="{BB962C8B-B14F-4D97-AF65-F5344CB8AC3E}">
        <p14:creationId xmlns:p14="http://schemas.microsoft.com/office/powerpoint/2010/main" val="2439744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 calcmode="lin" valueType="num">
                                      <p:cBhvr additive="base">
                                        <p:cTn id="43" dur="500" fill="hold"/>
                                        <p:tgtEl>
                                          <p:spTgt spid="12"/>
                                        </p:tgtEl>
                                        <p:attrNameLst>
                                          <p:attrName>ppt_x</p:attrName>
                                        </p:attrNameLst>
                                      </p:cBhvr>
                                      <p:tavLst>
                                        <p:tav tm="0">
                                          <p:val>
                                            <p:strVal val="#ppt_x"/>
                                          </p:val>
                                        </p:tav>
                                        <p:tav tm="100000">
                                          <p:val>
                                            <p:strVal val="#ppt_x"/>
                                          </p:val>
                                        </p:tav>
                                      </p:tavLst>
                                    </p:anim>
                                    <p:anim calcmode="lin" valueType="num">
                                      <p:cBhvr additive="base">
                                        <p:cTn id="4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B5067-78BF-7D6C-DEAB-B0AD4AEAE239}"/>
              </a:ext>
            </a:extLst>
          </p:cNvPr>
          <p:cNvSpPr>
            <a:spLocks noGrp="1"/>
          </p:cNvSpPr>
          <p:nvPr>
            <p:ph type="title"/>
          </p:nvPr>
        </p:nvSpPr>
        <p:spPr>
          <a:xfrm>
            <a:off x="1154954" y="635382"/>
            <a:ext cx="8761413" cy="706964"/>
          </a:xfrm>
        </p:spPr>
        <p:txBody>
          <a:bodyPr/>
          <a:lstStyle/>
          <a:p>
            <a:r>
              <a:rPr lang="en-GB" dirty="0"/>
              <a:t>About the form Section E – Part 2. </a:t>
            </a:r>
          </a:p>
        </p:txBody>
      </p:sp>
      <p:sp>
        <p:nvSpPr>
          <p:cNvPr id="3" name="Content Placeholder 2">
            <a:extLst>
              <a:ext uri="{FF2B5EF4-FFF2-40B4-BE49-F238E27FC236}">
                <a16:creationId xmlns:a16="http://schemas.microsoft.com/office/drawing/2014/main" id="{3140DAA8-7837-1D6B-6889-DB16B888D83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49F98CF9-446A-D773-746F-5975E96C3FB2}"/>
              </a:ext>
            </a:extLst>
          </p:cNvPr>
          <p:cNvPicPr>
            <a:picLocks noChangeAspect="1"/>
          </p:cNvPicPr>
          <p:nvPr/>
        </p:nvPicPr>
        <p:blipFill>
          <a:blip r:embed="rId2"/>
          <a:stretch>
            <a:fillRect/>
          </a:stretch>
        </p:blipFill>
        <p:spPr>
          <a:xfrm>
            <a:off x="404883" y="1513370"/>
            <a:ext cx="11382233" cy="5167312"/>
          </a:xfrm>
          <a:prstGeom prst="rect">
            <a:avLst/>
          </a:prstGeom>
        </p:spPr>
      </p:pic>
      <p:sp>
        <p:nvSpPr>
          <p:cNvPr id="6" name="Callout: Left Arrow 5">
            <a:extLst>
              <a:ext uri="{FF2B5EF4-FFF2-40B4-BE49-F238E27FC236}">
                <a16:creationId xmlns:a16="http://schemas.microsoft.com/office/drawing/2014/main" id="{B4AE821A-DAF4-4A59-7420-DD7710241C90}"/>
              </a:ext>
            </a:extLst>
          </p:cNvPr>
          <p:cNvSpPr/>
          <p:nvPr/>
        </p:nvSpPr>
        <p:spPr>
          <a:xfrm>
            <a:off x="6008914" y="1581831"/>
            <a:ext cx="4691743" cy="807583"/>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Research Implications and Summarise the Aims. </a:t>
            </a:r>
          </a:p>
        </p:txBody>
      </p:sp>
      <p:sp>
        <p:nvSpPr>
          <p:cNvPr id="7" name="Callout: Left Arrow 6">
            <a:extLst>
              <a:ext uri="{FF2B5EF4-FFF2-40B4-BE49-F238E27FC236}">
                <a16:creationId xmlns:a16="http://schemas.microsoft.com/office/drawing/2014/main" id="{3C3B0212-1F9C-6C98-CB4A-C292A8B9DAE1}"/>
              </a:ext>
            </a:extLst>
          </p:cNvPr>
          <p:cNvSpPr/>
          <p:nvPr/>
        </p:nvSpPr>
        <p:spPr>
          <a:xfrm>
            <a:off x="5622471" y="5027160"/>
            <a:ext cx="6003472" cy="807583"/>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Very Important Section (note 600 word count) – this should include the design, materials and procedure</a:t>
            </a:r>
            <a:r>
              <a:rPr lang="en-GB" dirty="0"/>
              <a:t>. </a:t>
            </a:r>
          </a:p>
        </p:txBody>
      </p:sp>
      <p:sp>
        <p:nvSpPr>
          <p:cNvPr id="8" name="Callout: Left Arrow 7">
            <a:extLst>
              <a:ext uri="{FF2B5EF4-FFF2-40B4-BE49-F238E27FC236}">
                <a16:creationId xmlns:a16="http://schemas.microsoft.com/office/drawing/2014/main" id="{1780C7D5-0469-93D6-1DD7-2BED129C69A8}"/>
              </a:ext>
            </a:extLst>
          </p:cNvPr>
          <p:cNvSpPr/>
          <p:nvPr/>
        </p:nvSpPr>
        <p:spPr>
          <a:xfrm>
            <a:off x="5878286" y="6313714"/>
            <a:ext cx="4991100" cy="544286"/>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Honest account of the location. </a:t>
            </a:r>
          </a:p>
        </p:txBody>
      </p:sp>
    </p:spTree>
    <p:extLst>
      <p:ext uri="{BB962C8B-B14F-4D97-AF65-F5344CB8AC3E}">
        <p14:creationId xmlns:p14="http://schemas.microsoft.com/office/powerpoint/2010/main" val="3870370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322F7-D5D6-9D61-C236-BE35CC0F40FD}"/>
              </a:ext>
            </a:extLst>
          </p:cNvPr>
          <p:cNvSpPr>
            <a:spLocks noGrp="1"/>
          </p:cNvSpPr>
          <p:nvPr>
            <p:ph type="title"/>
          </p:nvPr>
        </p:nvSpPr>
        <p:spPr/>
        <p:txBody>
          <a:bodyPr/>
          <a:lstStyle/>
          <a:p>
            <a:r>
              <a:rPr lang="en-GB" dirty="0"/>
              <a:t>About the form Section E – Part 3. </a:t>
            </a:r>
          </a:p>
        </p:txBody>
      </p:sp>
      <p:sp>
        <p:nvSpPr>
          <p:cNvPr id="3" name="Content Placeholder 2">
            <a:extLst>
              <a:ext uri="{FF2B5EF4-FFF2-40B4-BE49-F238E27FC236}">
                <a16:creationId xmlns:a16="http://schemas.microsoft.com/office/drawing/2014/main" id="{BCFB521A-4ED4-9AA9-A898-713E1BD0BFEF}"/>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176E743-15A0-BD4F-958E-30B04B2EFD2A}"/>
              </a:ext>
            </a:extLst>
          </p:cNvPr>
          <p:cNvPicPr>
            <a:picLocks noChangeAspect="1"/>
          </p:cNvPicPr>
          <p:nvPr/>
        </p:nvPicPr>
        <p:blipFill>
          <a:blip r:embed="rId2"/>
          <a:stretch>
            <a:fillRect/>
          </a:stretch>
        </p:blipFill>
        <p:spPr>
          <a:xfrm>
            <a:off x="268813" y="1610436"/>
            <a:ext cx="11839432" cy="4882439"/>
          </a:xfrm>
          <a:prstGeom prst="rect">
            <a:avLst/>
          </a:prstGeom>
        </p:spPr>
      </p:pic>
      <p:sp>
        <p:nvSpPr>
          <p:cNvPr id="6" name="Callout: Left Arrow 5">
            <a:extLst>
              <a:ext uri="{FF2B5EF4-FFF2-40B4-BE49-F238E27FC236}">
                <a16:creationId xmlns:a16="http://schemas.microsoft.com/office/drawing/2014/main" id="{79BCA8E5-1597-9440-1E0B-583EE3E6A152}"/>
              </a:ext>
            </a:extLst>
          </p:cNvPr>
          <p:cNvSpPr/>
          <p:nvPr/>
        </p:nvSpPr>
        <p:spPr>
          <a:xfrm>
            <a:off x="3233057" y="3592286"/>
            <a:ext cx="8610599" cy="843643"/>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Document details if the research is taking place outside of the UK provide details of ethical stipulations of that location</a:t>
            </a:r>
          </a:p>
        </p:txBody>
      </p:sp>
      <p:sp>
        <p:nvSpPr>
          <p:cNvPr id="7" name="Callout: Left Arrow 6">
            <a:extLst>
              <a:ext uri="{FF2B5EF4-FFF2-40B4-BE49-F238E27FC236}">
                <a16:creationId xmlns:a16="http://schemas.microsoft.com/office/drawing/2014/main" id="{05A533A2-02D6-6C78-DC94-F87EA91BC483}"/>
              </a:ext>
            </a:extLst>
          </p:cNvPr>
          <p:cNvSpPr/>
          <p:nvPr/>
        </p:nvSpPr>
        <p:spPr>
          <a:xfrm>
            <a:off x="3483429" y="5731329"/>
            <a:ext cx="7777842" cy="702128"/>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If you are using documentation NOT in the public domain then you must detail here. </a:t>
            </a:r>
          </a:p>
        </p:txBody>
      </p:sp>
    </p:spTree>
    <p:extLst>
      <p:ext uri="{BB962C8B-B14F-4D97-AF65-F5344CB8AC3E}">
        <p14:creationId xmlns:p14="http://schemas.microsoft.com/office/powerpoint/2010/main" val="3972654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07291-5D70-8D60-874E-CE565157CFFE}"/>
              </a:ext>
            </a:extLst>
          </p:cNvPr>
          <p:cNvSpPr>
            <a:spLocks noGrp="1"/>
          </p:cNvSpPr>
          <p:nvPr>
            <p:ph type="title"/>
          </p:nvPr>
        </p:nvSpPr>
        <p:spPr>
          <a:xfrm>
            <a:off x="1037191" y="618676"/>
            <a:ext cx="8761413" cy="706964"/>
          </a:xfrm>
        </p:spPr>
        <p:txBody>
          <a:bodyPr/>
          <a:lstStyle/>
          <a:p>
            <a:r>
              <a:rPr lang="en-GB" dirty="0"/>
              <a:t>About the form – Section E – Part 4. </a:t>
            </a:r>
          </a:p>
        </p:txBody>
      </p:sp>
      <p:sp>
        <p:nvSpPr>
          <p:cNvPr id="3" name="Content Placeholder 2">
            <a:extLst>
              <a:ext uri="{FF2B5EF4-FFF2-40B4-BE49-F238E27FC236}">
                <a16:creationId xmlns:a16="http://schemas.microsoft.com/office/drawing/2014/main" id="{A446001C-1E24-D0EF-7A76-D224A074CD17}"/>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2B2A25FC-DD44-20A1-FFB5-B7154E91FD9D}"/>
              </a:ext>
            </a:extLst>
          </p:cNvPr>
          <p:cNvPicPr>
            <a:picLocks noChangeAspect="1"/>
          </p:cNvPicPr>
          <p:nvPr/>
        </p:nvPicPr>
        <p:blipFill>
          <a:blip r:embed="rId2"/>
          <a:stretch>
            <a:fillRect/>
          </a:stretch>
        </p:blipFill>
        <p:spPr>
          <a:xfrm>
            <a:off x="327547" y="1453485"/>
            <a:ext cx="11723425" cy="4950679"/>
          </a:xfrm>
          <a:prstGeom prst="rect">
            <a:avLst/>
          </a:prstGeom>
        </p:spPr>
      </p:pic>
      <p:sp>
        <p:nvSpPr>
          <p:cNvPr id="6" name="Callout: Left Arrow 5">
            <a:extLst>
              <a:ext uri="{FF2B5EF4-FFF2-40B4-BE49-F238E27FC236}">
                <a16:creationId xmlns:a16="http://schemas.microsoft.com/office/drawing/2014/main" id="{FC2AC3E0-CF03-260B-ED3F-771FDC349DEC}"/>
              </a:ext>
            </a:extLst>
          </p:cNvPr>
          <p:cNvSpPr/>
          <p:nvPr/>
        </p:nvSpPr>
        <p:spPr>
          <a:xfrm>
            <a:off x="4588328" y="4452257"/>
            <a:ext cx="6689271" cy="1611086"/>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If you research relates to one or more of the 7 aims of the Well-being of Future Generations (Wales) Act – then check according above and give details here (point 19). </a:t>
            </a:r>
          </a:p>
        </p:txBody>
      </p:sp>
    </p:spTree>
    <p:extLst>
      <p:ext uri="{BB962C8B-B14F-4D97-AF65-F5344CB8AC3E}">
        <p14:creationId xmlns:p14="http://schemas.microsoft.com/office/powerpoint/2010/main" val="1390522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B5DCC-BD00-C54F-9B9F-2F234A60C92F}"/>
              </a:ext>
            </a:extLst>
          </p:cNvPr>
          <p:cNvSpPr>
            <a:spLocks noGrp="1"/>
          </p:cNvSpPr>
          <p:nvPr>
            <p:ph type="title"/>
          </p:nvPr>
        </p:nvSpPr>
        <p:spPr>
          <a:xfrm>
            <a:off x="940208" y="538578"/>
            <a:ext cx="8761413" cy="706964"/>
          </a:xfrm>
        </p:spPr>
        <p:txBody>
          <a:bodyPr/>
          <a:lstStyle/>
          <a:p>
            <a:r>
              <a:rPr lang="en-GB" dirty="0"/>
              <a:t>About the form – Section F</a:t>
            </a:r>
          </a:p>
        </p:txBody>
      </p:sp>
      <p:sp>
        <p:nvSpPr>
          <p:cNvPr id="3" name="Content Placeholder 2">
            <a:extLst>
              <a:ext uri="{FF2B5EF4-FFF2-40B4-BE49-F238E27FC236}">
                <a16:creationId xmlns:a16="http://schemas.microsoft.com/office/drawing/2014/main" id="{F19CD584-3E0B-DB35-390F-4B050CDB465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53238CA-27BC-5CFB-3347-A29214259EFE}"/>
              </a:ext>
            </a:extLst>
          </p:cNvPr>
          <p:cNvPicPr>
            <a:picLocks noChangeAspect="1"/>
          </p:cNvPicPr>
          <p:nvPr/>
        </p:nvPicPr>
        <p:blipFill>
          <a:blip r:embed="rId2"/>
          <a:stretch>
            <a:fillRect/>
          </a:stretch>
        </p:blipFill>
        <p:spPr>
          <a:xfrm>
            <a:off x="410936" y="1398813"/>
            <a:ext cx="11370128" cy="5312229"/>
          </a:xfrm>
          <a:prstGeom prst="rect">
            <a:avLst/>
          </a:prstGeom>
        </p:spPr>
      </p:pic>
      <p:sp>
        <p:nvSpPr>
          <p:cNvPr id="7" name="Callout: Down Arrow 6">
            <a:extLst>
              <a:ext uri="{FF2B5EF4-FFF2-40B4-BE49-F238E27FC236}">
                <a16:creationId xmlns:a16="http://schemas.microsoft.com/office/drawing/2014/main" id="{FB89ABCE-178A-F647-E801-1AB6971C2DBB}"/>
              </a:ext>
            </a:extLst>
          </p:cNvPr>
          <p:cNvSpPr/>
          <p:nvPr/>
        </p:nvSpPr>
        <p:spPr>
          <a:xfrm>
            <a:off x="8298996" y="681037"/>
            <a:ext cx="3695700" cy="908957"/>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Any boxes ticked YES should be commented upon in the Methodology (Section E)</a:t>
            </a:r>
          </a:p>
        </p:txBody>
      </p:sp>
    </p:spTree>
    <p:extLst>
      <p:ext uri="{BB962C8B-B14F-4D97-AF65-F5344CB8AC3E}">
        <p14:creationId xmlns:p14="http://schemas.microsoft.com/office/powerpoint/2010/main" val="1686025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27701-EEAD-7A0B-7769-884FE24FB815}"/>
              </a:ext>
            </a:extLst>
          </p:cNvPr>
          <p:cNvSpPr>
            <a:spLocks noGrp="1"/>
          </p:cNvSpPr>
          <p:nvPr>
            <p:ph type="title"/>
          </p:nvPr>
        </p:nvSpPr>
        <p:spPr>
          <a:xfrm>
            <a:off x="552281" y="495907"/>
            <a:ext cx="8761413" cy="706964"/>
          </a:xfrm>
        </p:spPr>
        <p:txBody>
          <a:bodyPr/>
          <a:lstStyle/>
          <a:p>
            <a:r>
              <a:rPr lang="en-GB" sz="3200" dirty="0"/>
              <a:t>About the form – Section G – Part 1</a:t>
            </a:r>
            <a:r>
              <a:rPr lang="en-GB" dirty="0"/>
              <a:t>. </a:t>
            </a:r>
          </a:p>
        </p:txBody>
      </p:sp>
      <p:sp>
        <p:nvSpPr>
          <p:cNvPr id="3" name="Content Placeholder 2">
            <a:extLst>
              <a:ext uri="{FF2B5EF4-FFF2-40B4-BE49-F238E27FC236}">
                <a16:creationId xmlns:a16="http://schemas.microsoft.com/office/drawing/2014/main" id="{55FE98BA-5286-C693-3D65-E687E404FD1D}"/>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1B700F66-36A4-B669-815F-27D47DA63A03}"/>
              </a:ext>
            </a:extLst>
          </p:cNvPr>
          <p:cNvPicPr>
            <a:picLocks noChangeAspect="1"/>
          </p:cNvPicPr>
          <p:nvPr/>
        </p:nvPicPr>
        <p:blipFill>
          <a:blip r:embed="rId2"/>
          <a:stretch>
            <a:fillRect/>
          </a:stretch>
        </p:blipFill>
        <p:spPr>
          <a:xfrm>
            <a:off x="402609" y="1591922"/>
            <a:ext cx="11525534" cy="5001906"/>
          </a:xfrm>
          <a:prstGeom prst="rect">
            <a:avLst/>
          </a:prstGeom>
        </p:spPr>
      </p:pic>
      <p:sp>
        <p:nvSpPr>
          <p:cNvPr id="6" name="Callout: Down Arrow 5">
            <a:extLst>
              <a:ext uri="{FF2B5EF4-FFF2-40B4-BE49-F238E27FC236}">
                <a16:creationId xmlns:a16="http://schemas.microsoft.com/office/drawing/2014/main" id="{2E5F389E-01F0-B991-F3B8-096405A26E77}"/>
              </a:ext>
            </a:extLst>
          </p:cNvPr>
          <p:cNvSpPr/>
          <p:nvPr/>
        </p:nvSpPr>
        <p:spPr>
          <a:xfrm>
            <a:off x="8577942" y="1027906"/>
            <a:ext cx="3456215" cy="1186543"/>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Just complete</a:t>
            </a:r>
          </a:p>
          <a:p>
            <a:pPr algn="ctr"/>
            <a:r>
              <a:rPr lang="en-GB" sz="1600" dirty="0"/>
              <a:t>honestly – remember to check NO if it is NO – don’t leave blank</a:t>
            </a:r>
            <a:r>
              <a:rPr lang="en-GB" dirty="0"/>
              <a:t>.</a:t>
            </a:r>
          </a:p>
        </p:txBody>
      </p:sp>
    </p:spTree>
    <p:extLst>
      <p:ext uri="{BB962C8B-B14F-4D97-AF65-F5344CB8AC3E}">
        <p14:creationId xmlns:p14="http://schemas.microsoft.com/office/powerpoint/2010/main" val="3576864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29D6C-2569-C91A-1C10-44051E7FFEAC}"/>
              </a:ext>
            </a:extLst>
          </p:cNvPr>
          <p:cNvSpPr>
            <a:spLocks noGrp="1"/>
          </p:cNvSpPr>
          <p:nvPr>
            <p:ph type="title"/>
          </p:nvPr>
        </p:nvSpPr>
        <p:spPr/>
        <p:txBody>
          <a:bodyPr/>
          <a:lstStyle/>
          <a:p>
            <a:r>
              <a:rPr lang="en-GB" dirty="0"/>
              <a:t>About the form – Section G – Part 2. </a:t>
            </a:r>
          </a:p>
        </p:txBody>
      </p:sp>
      <p:pic>
        <p:nvPicPr>
          <p:cNvPr id="5" name="Content Placeholder 4">
            <a:extLst>
              <a:ext uri="{FF2B5EF4-FFF2-40B4-BE49-F238E27FC236}">
                <a16:creationId xmlns:a16="http://schemas.microsoft.com/office/drawing/2014/main" id="{71B723B5-B001-2D4C-F9A5-96BC7D4A03CC}"/>
              </a:ext>
            </a:extLst>
          </p:cNvPr>
          <p:cNvPicPr>
            <a:picLocks noGrp="1" noChangeAspect="1"/>
          </p:cNvPicPr>
          <p:nvPr>
            <p:ph idx="1"/>
          </p:nvPr>
        </p:nvPicPr>
        <p:blipFill>
          <a:blip r:embed="rId2"/>
          <a:stretch>
            <a:fillRect/>
          </a:stretch>
        </p:blipFill>
        <p:spPr>
          <a:xfrm>
            <a:off x="1155700" y="2682711"/>
            <a:ext cx="8824913" cy="3257878"/>
          </a:xfrm>
        </p:spPr>
      </p:pic>
      <p:sp>
        <p:nvSpPr>
          <p:cNvPr id="6" name="Callout: Left Arrow 5">
            <a:extLst>
              <a:ext uri="{FF2B5EF4-FFF2-40B4-BE49-F238E27FC236}">
                <a16:creationId xmlns:a16="http://schemas.microsoft.com/office/drawing/2014/main" id="{A69FAA3D-962B-8EEF-3B0C-3BCFDADF9ADC}"/>
              </a:ext>
            </a:extLst>
          </p:cNvPr>
          <p:cNvSpPr/>
          <p:nvPr/>
        </p:nvSpPr>
        <p:spPr>
          <a:xfrm>
            <a:off x="6193971" y="2589519"/>
            <a:ext cx="5001986" cy="2823550"/>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Note the number of</a:t>
            </a:r>
          </a:p>
          <a:p>
            <a:pPr algn="ctr"/>
            <a:r>
              <a:rPr lang="en-GB"/>
              <a:t>participants (approx.), the</a:t>
            </a:r>
          </a:p>
          <a:p>
            <a:pPr algn="ctr"/>
            <a:r>
              <a:rPr lang="en-GB"/>
              <a:t>type of participant (e.g. Uni</a:t>
            </a:r>
          </a:p>
          <a:p>
            <a:pPr algn="ctr"/>
            <a:r>
              <a:rPr lang="en-GB"/>
              <a:t>students?) and how you are</a:t>
            </a:r>
          </a:p>
          <a:p>
            <a:pPr algn="ctr"/>
            <a:r>
              <a:rPr lang="en-GB"/>
              <a:t>going to obtain the</a:t>
            </a:r>
          </a:p>
          <a:p>
            <a:pPr algn="ctr"/>
            <a:r>
              <a:rPr lang="en-GB"/>
              <a:t>participants here.</a:t>
            </a:r>
            <a:endParaRPr lang="en-GB" dirty="0"/>
          </a:p>
        </p:txBody>
      </p:sp>
    </p:spTree>
    <p:extLst>
      <p:ext uri="{BB962C8B-B14F-4D97-AF65-F5344CB8AC3E}">
        <p14:creationId xmlns:p14="http://schemas.microsoft.com/office/powerpoint/2010/main" val="2210222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9239A-6A0D-9808-D53E-A98AB1F91E77}"/>
              </a:ext>
            </a:extLst>
          </p:cNvPr>
          <p:cNvSpPr>
            <a:spLocks noGrp="1"/>
          </p:cNvSpPr>
          <p:nvPr>
            <p:ph type="title"/>
          </p:nvPr>
        </p:nvSpPr>
        <p:spPr/>
        <p:txBody>
          <a:bodyPr/>
          <a:lstStyle/>
          <a:p>
            <a:r>
              <a:rPr lang="en-GB" dirty="0"/>
              <a:t>About the form – Section G – Part 3</a:t>
            </a:r>
          </a:p>
        </p:txBody>
      </p:sp>
      <p:pic>
        <p:nvPicPr>
          <p:cNvPr id="5" name="Content Placeholder 4">
            <a:extLst>
              <a:ext uri="{FF2B5EF4-FFF2-40B4-BE49-F238E27FC236}">
                <a16:creationId xmlns:a16="http://schemas.microsoft.com/office/drawing/2014/main" id="{F177AD3F-474E-D40A-BC5B-0DB760A3A096}"/>
              </a:ext>
            </a:extLst>
          </p:cNvPr>
          <p:cNvPicPr>
            <a:picLocks noGrp="1" noChangeAspect="1"/>
          </p:cNvPicPr>
          <p:nvPr>
            <p:ph idx="1"/>
          </p:nvPr>
        </p:nvPicPr>
        <p:blipFill>
          <a:blip r:embed="rId2"/>
          <a:stretch>
            <a:fillRect/>
          </a:stretch>
        </p:blipFill>
        <p:spPr>
          <a:xfrm>
            <a:off x="4071227" y="2377234"/>
            <a:ext cx="7788264" cy="4175966"/>
          </a:xfrm>
        </p:spPr>
      </p:pic>
      <p:sp>
        <p:nvSpPr>
          <p:cNvPr id="6" name="Callout: Right Arrow 5">
            <a:extLst>
              <a:ext uri="{FF2B5EF4-FFF2-40B4-BE49-F238E27FC236}">
                <a16:creationId xmlns:a16="http://schemas.microsoft.com/office/drawing/2014/main" id="{E3692C7D-2DB3-F8AE-C2B8-AC01C8A95526}"/>
              </a:ext>
            </a:extLst>
          </p:cNvPr>
          <p:cNvSpPr/>
          <p:nvPr/>
        </p:nvSpPr>
        <p:spPr>
          <a:xfrm>
            <a:off x="554182" y="2314889"/>
            <a:ext cx="5225638" cy="2035629"/>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These should be</a:t>
            </a:r>
          </a:p>
          <a:p>
            <a:pPr algn="ctr"/>
            <a:r>
              <a:rPr lang="en-GB" dirty="0"/>
              <a:t>ticked ‘YES’, or “NA” unless</a:t>
            </a:r>
          </a:p>
          <a:p>
            <a:pPr algn="ctr"/>
            <a:r>
              <a:rPr lang="en-GB" dirty="0"/>
              <a:t>there is a specific</a:t>
            </a:r>
          </a:p>
          <a:p>
            <a:pPr algn="ctr"/>
            <a:r>
              <a:rPr lang="en-GB" dirty="0"/>
              <a:t>reason to tick no, in</a:t>
            </a:r>
          </a:p>
          <a:p>
            <a:pPr algn="ctr"/>
            <a:r>
              <a:rPr lang="en-GB" dirty="0"/>
              <a:t>which case there</a:t>
            </a:r>
          </a:p>
          <a:p>
            <a:pPr algn="ctr"/>
            <a:r>
              <a:rPr lang="en-GB" dirty="0"/>
              <a:t>MUST be an</a:t>
            </a:r>
          </a:p>
          <a:p>
            <a:pPr algn="ctr"/>
            <a:r>
              <a:rPr lang="en-GB" dirty="0"/>
              <a:t>explanation</a:t>
            </a:r>
          </a:p>
        </p:txBody>
      </p:sp>
      <p:sp>
        <p:nvSpPr>
          <p:cNvPr id="7" name="Callout: Right Arrow 6">
            <a:extLst>
              <a:ext uri="{FF2B5EF4-FFF2-40B4-BE49-F238E27FC236}">
                <a16:creationId xmlns:a16="http://schemas.microsoft.com/office/drawing/2014/main" id="{D3CEA35E-5DAC-B808-072D-D4DA738CFF9E}"/>
              </a:ext>
            </a:extLst>
          </p:cNvPr>
          <p:cNvSpPr/>
          <p:nvPr/>
        </p:nvSpPr>
        <p:spPr>
          <a:xfrm>
            <a:off x="414399" y="5221819"/>
            <a:ext cx="5061857" cy="1130490"/>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These should be ticked ‘NO’, unless there is a specific reason to tick yes, in which case there MUST be an explanation.</a:t>
            </a:r>
          </a:p>
        </p:txBody>
      </p:sp>
    </p:spTree>
    <p:extLst>
      <p:ext uri="{BB962C8B-B14F-4D97-AF65-F5344CB8AC3E}">
        <p14:creationId xmlns:p14="http://schemas.microsoft.com/office/powerpoint/2010/main" val="447961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82392-F07C-9130-406B-E89C6196DBC4}"/>
              </a:ext>
            </a:extLst>
          </p:cNvPr>
          <p:cNvSpPr>
            <a:spLocks noGrp="1"/>
          </p:cNvSpPr>
          <p:nvPr>
            <p:ph type="title"/>
          </p:nvPr>
        </p:nvSpPr>
        <p:spPr>
          <a:xfrm>
            <a:off x="1182663" y="771137"/>
            <a:ext cx="8761413" cy="706964"/>
          </a:xfrm>
        </p:spPr>
        <p:txBody>
          <a:bodyPr/>
          <a:lstStyle/>
          <a:p>
            <a:r>
              <a:rPr lang="en-GB" dirty="0"/>
              <a:t>About this form – Section H – Part 1 </a:t>
            </a:r>
          </a:p>
        </p:txBody>
      </p:sp>
      <p:pic>
        <p:nvPicPr>
          <p:cNvPr id="5" name="Content Placeholder 4">
            <a:extLst>
              <a:ext uri="{FF2B5EF4-FFF2-40B4-BE49-F238E27FC236}">
                <a16:creationId xmlns:a16="http://schemas.microsoft.com/office/drawing/2014/main" id="{3472705A-75FB-6A58-82DB-8A90F70A572D}"/>
              </a:ext>
            </a:extLst>
          </p:cNvPr>
          <p:cNvPicPr>
            <a:picLocks noGrp="1" noChangeAspect="1"/>
          </p:cNvPicPr>
          <p:nvPr>
            <p:ph idx="1"/>
          </p:nvPr>
        </p:nvPicPr>
        <p:blipFill>
          <a:blip r:embed="rId2"/>
          <a:stretch>
            <a:fillRect/>
          </a:stretch>
        </p:blipFill>
        <p:spPr>
          <a:xfrm>
            <a:off x="838200" y="1478101"/>
            <a:ext cx="10892050" cy="4892722"/>
          </a:xfrm>
        </p:spPr>
      </p:pic>
      <p:sp>
        <p:nvSpPr>
          <p:cNvPr id="6" name="Callout: Left Arrow 5">
            <a:extLst>
              <a:ext uri="{FF2B5EF4-FFF2-40B4-BE49-F238E27FC236}">
                <a16:creationId xmlns:a16="http://schemas.microsoft.com/office/drawing/2014/main" id="{AC66D633-BC48-3D12-E47A-CFFB1BEA8110}"/>
              </a:ext>
            </a:extLst>
          </p:cNvPr>
          <p:cNvSpPr/>
          <p:nvPr/>
        </p:nvSpPr>
        <p:spPr>
          <a:xfrm>
            <a:off x="4239986" y="2955471"/>
            <a:ext cx="6847114" cy="1325563"/>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All</a:t>
            </a:r>
            <a:r>
              <a:rPr lang="en-GB" sz="1400" dirty="0"/>
              <a:t> research, if it involves participants carries risk to the participant and investigator. Ensure that risks are identified</a:t>
            </a:r>
          </a:p>
          <a:p>
            <a:pPr algn="ctr"/>
            <a:r>
              <a:rPr lang="en-GB" sz="1400" b="1" dirty="0"/>
              <a:t>• Do not put ‘Not applicable’</a:t>
            </a:r>
          </a:p>
          <a:p>
            <a:pPr algn="ctr"/>
            <a:r>
              <a:rPr lang="en-GB" sz="1400" b="1" dirty="0"/>
              <a:t>• Please Note – No Word Count Limit in Section H</a:t>
            </a:r>
          </a:p>
        </p:txBody>
      </p:sp>
      <p:sp>
        <p:nvSpPr>
          <p:cNvPr id="7" name="Callout: Left Arrow 6">
            <a:extLst>
              <a:ext uri="{FF2B5EF4-FFF2-40B4-BE49-F238E27FC236}">
                <a16:creationId xmlns:a16="http://schemas.microsoft.com/office/drawing/2014/main" id="{609EC35B-0B63-C493-2075-5A5086D0CB6B}"/>
              </a:ext>
            </a:extLst>
          </p:cNvPr>
          <p:cNvSpPr/>
          <p:nvPr/>
        </p:nvSpPr>
        <p:spPr>
          <a:xfrm>
            <a:off x="5747656" y="5197929"/>
            <a:ext cx="5845629" cy="1325563"/>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Left hand column you note the risks. </a:t>
            </a:r>
          </a:p>
          <a:p>
            <a:pPr algn="ctr"/>
            <a:r>
              <a:rPr lang="en-GB" dirty="0"/>
              <a:t> </a:t>
            </a:r>
          </a:p>
          <a:p>
            <a:pPr algn="ctr"/>
            <a:r>
              <a:rPr lang="en-GB" dirty="0"/>
              <a:t>Right hand column you report how you will mitigate the risks</a:t>
            </a:r>
          </a:p>
        </p:txBody>
      </p:sp>
    </p:spTree>
    <p:extLst>
      <p:ext uri="{BB962C8B-B14F-4D97-AF65-F5344CB8AC3E}">
        <p14:creationId xmlns:p14="http://schemas.microsoft.com/office/powerpoint/2010/main" val="1140239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DF3B9-1C06-E428-133F-E7742AFCF609}"/>
              </a:ext>
            </a:extLst>
          </p:cNvPr>
          <p:cNvSpPr>
            <a:spLocks noGrp="1"/>
          </p:cNvSpPr>
          <p:nvPr>
            <p:ph type="title"/>
          </p:nvPr>
        </p:nvSpPr>
        <p:spPr>
          <a:xfrm>
            <a:off x="1002554" y="584054"/>
            <a:ext cx="8761413" cy="706964"/>
          </a:xfrm>
        </p:spPr>
        <p:txBody>
          <a:bodyPr/>
          <a:lstStyle/>
          <a:p>
            <a:r>
              <a:rPr lang="en-GB" dirty="0"/>
              <a:t>About this form – Section H – Part 2</a:t>
            </a:r>
          </a:p>
        </p:txBody>
      </p:sp>
      <p:pic>
        <p:nvPicPr>
          <p:cNvPr id="5" name="Content Placeholder 4">
            <a:extLst>
              <a:ext uri="{FF2B5EF4-FFF2-40B4-BE49-F238E27FC236}">
                <a16:creationId xmlns:a16="http://schemas.microsoft.com/office/drawing/2014/main" id="{BE3D0A26-D961-E2FD-7C57-E11C7320E476}"/>
              </a:ext>
            </a:extLst>
          </p:cNvPr>
          <p:cNvPicPr>
            <a:picLocks noGrp="1" noChangeAspect="1"/>
          </p:cNvPicPr>
          <p:nvPr>
            <p:ph idx="1"/>
          </p:nvPr>
        </p:nvPicPr>
        <p:blipFill>
          <a:blip r:embed="rId2"/>
          <a:stretch>
            <a:fillRect/>
          </a:stretch>
        </p:blipFill>
        <p:spPr>
          <a:xfrm>
            <a:off x="907576" y="1411637"/>
            <a:ext cx="10965976" cy="5093979"/>
          </a:xfrm>
        </p:spPr>
      </p:pic>
      <p:sp>
        <p:nvSpPr>
          <p:cNvPr id="6" name="Callout: Left Arrow 5">
            <a:extLst>
              <a:ext uri="{FF2B5EF4-FFF2-40B4-BE49-F238E27FC236}">
                <a16:creationId xmlns:a16="http://schemas.microsoft.com/office/drawing/2014/main" id="{26FDB0E3-3387-9FCE-56E9-41C905CB5E44}"/>
              </a:ext>
            </a:extLst>
          </p:cNvPr>
          <p:cNvSpPr/>
          <p:nvPr/>
        </p:nvSpPr>
        <p:spPr>
          <a:xfrm>
            <a:off x="4337958" y="2558142"/>
            <a:ext cx="6847114" cy="1325563"/>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All</a:t>
            </a:r>
            <a:r>
              <a:rPr lang="en-GB" sz="1400" dirty="0"/>
              <a:t> research, if it involves participants carries risk to the University.  Ensure that risks are identified</a:t>
            </a:r>
          </a:p>
          <a:p>
            <a:pPr algn="ctr"/>
            <a:r>
              <a:rPr lang="en-GB" sz="1400" b="1" dirty="0"/>
              <a:t>• Do not put ‘Not applicable’</a:t>
            </a:r>
          </a:p>
          <a:p>
            <a:pPr algn="ctr"/>
            <a:r>
              <a:rPr lang="en-GB" sz="1400" b="1" dirty="0"/>
              <a:t>• Please Note – No Word Count Limit in Section H</a:t>
            </a:r>
          </a:p>
        </p:txBody>
      </p:sp>
      <p:sp>
        <p:nvSpPr>
          <p:cNvPr id="7" name="Callout: Right Arrow 6">
            <a:extLst>
              <a:ext uri="{FF2B5EF4-FFF2-40B4-BE49-F238E27FC236}">
                <a16:creationId xmlns:a16="http://schemas.microsoft.com/office/drawing/2014/main" id="{9CF77DC4-3B43-F54E-84D5-2CB4A1AA2891}"/>
              </a:ext>
            </a:extLst>
          </p:cNvPr>
          <p:cNvSpPr/>
          <p:nvPr/>
        </p:nvSpPr>
        <p:spPr>
          <a:xfrm>
            <a:off x="1866900" y="3945885"/>
            <a:ext cx="7467600" cy="1513219"/>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Environmental Risks –This is study specific and if your research</a:t>
            </a:r>
          </a:p>
          <a:p>
            <a:pPr algn="ctr"/>
            <a:r>
              <a:rPr lang="en-GB" sz="1200" dirty="0"/>
              <a:t>has the potential of environmental risks then you need to</a:t>
            </a:r>
          </a:p>
          <a:p>
            <a:pPr algn="ctr"/>
            <a:r>
              <a:rPr lang="en-GB" sz="1200" dirty="0"/>
              <a:t>acknowledge it.</a:t>
            </a:r>
          </a:p>
          <a:p>
            <a:pPr algn="ctr"/>
            <a:endParaRPr lang="en-GB" sz="1200" dirty="0"/>
          </a:p>
          <a:p>
            <a:pPr algn="ctr"/>
            <a:r>
              <a:rPr lang="en-GB" sz="1200" dirty="0"/>
              <a:t>• We are aware that not all research has an environmental risk</a:t>
            </a:r>
          </a:p>
          <a:p>
            <a:pPr algn="ctr"/>
            <a:r>
              <a:rPr lang="en-GB" sz="1200" dirty="0"/>
              <a:t>so, in these situations, you can place N/A. </a:t>
            </a:r>
          </a:p>
        </p:txBody>
      </p:sp>
      <p:sp>
        <p:nvSpPr>
          <p:cNvPr id="8" name="Callout: Right Arrow 7">
            <a:extLst>
              <a:ext uri="{FF2B5EF4-FFF2-40B4-BE49-F238E27FC236}">
                <a16:creationId xmlns:a16="http://schemas.microsoft.com/office/drawing/2014/main" id="{D45D8196-140E-6C53-DC42-C2F8BD0E741E}"/>
              </a:ext>
            </a:extLst>
          </p:cNvPr>
          <p:cNvSpPr/>
          <p:nvPr/>
        </p:nvSpPr>
        <p:spPr>
          <a:xfrm>
            <a:off x="3897086" y="5785757"/>
            <a:ext cx="4784271" cy="887186"/>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DBS Questions – Answer Honestly. </a:t>
            </a:r>
          </a:p>
        </p:txBody>
      </p:sp>
    </p:spTree>
    <p:extLst>
      <p:ext uri="{BB962C8B-B14F-4D97-AF65-F5344CB8AC3E}">
        <p14:creationId xmlns:p14="http://schemas.microsoft.com/office/powerpoint/2010/main" val="1581518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64D83-8CEB-6C2F-556A-1BFE5516F8A4}"/>
              </a:ext>
            </a:extLst>
          </p:cNvPr>
          <p:cNvSpPr>
            <a:spLocks noGrp="1"/>
          </p:cNvSpPr>
          <p:nvPr>
            <p:ph type="title"/>
          </p:nvPr>
        </p:nvSpPr>
        <p:spPr/>
        <p:txBody>
          <a:bodyPr/>
          <a:lstStyle/>
          <a:p>
            <a:r>
              <a:rPr lang="en-GB" dirty="0"/>
              <a:t>About this form – Section I</a:t>
            </a:r>
          </a:p>
        </p:txBody>
      </p:sp>
      <p:pic>
        <p:nvPicPr>
          <p:cNvPr id="5" name="Content Placeholder 4">
            <a:extLst>
              <a:ext uri="{FF2B5EF4-FFF2-40B4-BE49-F238E27FC236}">
                <a16:creationId xmlns:a16="http://schemas.microsoft.com/office/drawing/2014/main" id="{D47F8C5C-C814-BF3F-108D-15642F5211A4}"/>
              </a:ext>
            </a:extLst>
          </p:cNvPr>
          <p:cNvPicPr>
            <a:picLocks noGrp="1" noChangeAspect="1"/>
          </p:cNvPicPr>
          <p:nvPr>
            <p:ph idx="1"/>
          </p:nvPr>
        </p:nvPicPr>
        <p:blipFill>
          <a:blip r:embed="rId2"/>
          <a:stretch>
            <a:fillRect/>
          </a:stretch>
        </p:blipFill>
        <p:spPr>
          <a:xfrm>
            <a:off x="311727" y="2220465"/>
            <a:ext cx="12025745" cy="4395080"/>
          </a:xfrm>
        </p:spPr>
      </p:pic>
      <p:sp>
        <p:nvSpPr>
          <p:cNvPr id="6" name="Callout: Left Arrow 5">
            <a:extLst>
              <a:ext uri="{FF2B5EF4-FFF2-40B4-BE49-F238E27FC236}">
                <a16:creationId xmlns:a16="http://schemas.microsoft.com/office/drawing/2014/main" id="{EBFB4135-C73C-3579-957C-349EF158EB1C}"/>
              </a:ext>
            </a:extLst>
          </p:cNvPr>
          <p:cNvSpPr/>
          <p:nvPr/>
        </p:nvSpPr>
        <p:spPr>
          <a:xfrm>
            <a:off x="3543300" y="2487386"/>
            <a:ext cx="6335486" cy="1121228"/>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DETAILS: Make explicit reference to HOW and WHEN Feedback and Debriefing will be given to the participants – and what will include. </a:t>
            </a:r>
          </a:p>
        </p:txBody>
      </p:sp>
      <p:sp>
        <p:nvSpPr>
          <p:cNvPr id="7" name="Callout: Right Arrow 6">
            <a:extLst>
              <a:ext uri="{FF2B5EF4-FFF2-40B4-BE49-F238E27FC236}">
                <a16:creationId xmlns:a16="http://schemas.microsoft.com/office/drawing/2014/main" id="{8785C2AA-B4F7-BE00-2CD4-63A73A0958BB}"/>
              </a:ext>
            </a:extLst>
          </p:cNvPr>
          <p:cNvSpPr/>
          <p:nvPr/>
        </p:nvSpPr>
        <p:spPr>
          <a:xfrm>
            <a:off x="3156857" y="4212771"/>
            <a:ext cx="6335486" cy="854529"/>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Make explicit reference to HOW</a:t>
            </a:r>
          </a:p>
          <a:p>
            <a:pPr algn="ctr"/>
            <a:r>
              <a:rPr lang="en-GB"/>
              <a:t>informed consent will be achieved</a:t>
            </a:r>
            <a:endParaRPr lang="en-GB" dirty="0"/>
          </a:p>
        </p:txBody>
      </p:sp>
      <p:sp>
        <p:nvSpPr>
          <p:cNvPr id="8" name="Callout: Right Arrow 7">
            <a:extLst>
              <a:ext uri="{FF2B5EF4-FFF2-40B4-BE49-F238E27FC236}">
                <a16:creationId xmlns:a16="http://schemas.microsoft.com/office/drawing/2014/main" id="{94665080-56FB-3A0E-ABE9-697C0DB1DC71}"/>
              </a:ext>
            </a:extLst>
          </p:cNvPr>
          <p:cNvSpPr/>
          <p:nvPr/>
        </p:nvSpPr>
        <p:spPr>
          <a:xfrm>
            <a:off x="4544786" y="5627914"/>
            <a:ext cx="5791200" cy="864961"/>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Make explicit reference to HOW</a:t>
            </a:r>
          </a:p>
          <a:p>
            <a:pPr algn="ctr"/>
            <a:r>
              <a:rPr lang="en-GB" dirty="0"/>
              <a:t>confidentiality and anonymity will be achieved</a:t>
            </a:r>
          </a:p>
        </p:txBody>
      </p:sp>
    </p:spTree>
    <p:extLst>
      <p:ext uri="{BB962C8B-B14F-4D97-AF65-F5344CB8AC3E}">
        <p14:creationId xmlns:p14="http://schemas.microsoft.com/office/powerpoint/2010/main" val="1097905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49B46-7DD0-A8D8-8780-2FF05F186CE0}"/>
              </a:ext>
            </a:extLst>
          </p:cNvPr>
          <p:cNvSpPr>
            <a:spLocks noGrp="1"/>
          </p:cNvSpPr>
          <p:nvPr>
            <p:ph type="title"/>
          </p:nvPr>
        </p:nvSpPr>
        <p:spPr/>
        <p:txBody>
          <a:bodyPr/>
          <a:lstStyle/>
          <a:p>
            <a:r>
              <a:rPr lang="en-GB" dirty="0"/>
              <a:t>About this form – Section J – Part 1. </a:t>
            </a:r>
          </a:p>
        </p:txBody>
      </p:sp>
      <p:sp>
        <p:nvSpPr>
          <p:cNvPr id="3" name="Content Placeholder 2">
            <a:extLst>
              <a:ext uri="{FF2B5EF4-FFF2-40B4-BE49-F238E27FC236}">
                <a16:creationId xmlns:a16="http://schemas.microsoft.com/office/drawing/2014/main" id="{331498DF-E804-13CD-77D1-624C4F2DC29F}"/>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1221FCCF-06D7-854A-F8ED-95AEF5E546CC}"/>
              </a:ext>
            </a:extLst>
          </p:cNvPr>
          <p:cNvPicPr>
            <a:picLocks noChangeAspect="1"/>
          </p:cNvPicPr>
          <p:nvPr/>
        </p:nvPicPr>
        <p:blipFill>
          <a:blip r:embed="rId2"/>
          <a:stretch>
            <a:fillRect/>
          </a:stretch>
        </p:blipFill>
        <p:spPr>
          <a:xfrm>
            <a:off x="582251" y="1690688"/>
            <a:ext cx="10916662" cy="5032375"/>
          </a:xfrm>
          <a:prstGeom prst="rect">
            <a:avLst/>
          </a:prstGeom>
        </p:spPr>
      </p:pic>
      <p:sp>
        <p:nvSpPr>
          <p:cNvPr id="6" name="TextBox 5">
            <a:extLst>
              <a:ext uri="{FF2B5EF4-FFF2-40B4-BE49-F238E27FC236}">
                <a16:creationId xmlns:a16="http://schemas.microsoft.com/office/drawing/2014/main" id="{A2D006F8-7216-7057-B9D4-FB1F91B5AAA5}"/>
              </a:ext>
            </a:extLst>
          </p:cNvPr>
          <p:cNvSpPr txBox="1"/>
          <p:nvPr/>
        </p:nvSpPr>
        <p:spPr>
          <a:xfrm>
            <a:off x="1683327" y="2190938"/>
            <a:ext cx="9213273" cy="4031873"/>
          </a:xfrm>
          <a:prstGeom prst="rect">
            <a:avLst/>
          </a:prstGeom>
          <a:solidFill>
            <a:srgbClr val="FF0000"/>
          </a:solidFill>
        </p:spPr>
        <p:txBody>
          <a:bodyPr wrap="square" rtlCol="0">
            <a:spAutoFit/>
          </a:bodyPr>
          <a:lstStyle/>
          <a:p>
            <a:r>
              <a:rPr lang="en-GB" sz="3200" dirty="0">
                <a:solidFill>
                  <a:schemeClr val="bg1"/>
                </a:solidFill>
              </a:rPr>
              <a:t>Section J refers to the Type and storage of your data. It is important that you have a good understanding of GDPR (2016) and the DPA (2018) and tick honestly if your data COULD potentially contain personal and special category data (see description). You then need to explain if yes, the description of the data and WHY you need to collect this data.</a:t>
            </a:r>
          </a:p>
        </p:txBody>
      </p:sp>
    </p:spTree>
    <p:extLst>
      <p:ext uri="{BB962C8B-B14F-4D97-AF65-F5344CB8AC3E}">
        <p14:creationId xmlns:p14="http://schemas.microsoft.com/office/powerpoint/2010/main" val="4154596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954F6-A42F-28EA-6BB8-41F3AC0A59C9}"/>
              </a:ext>
            </a:extLst>
          </p:cNvPr>
          <p:cNvSpPr>
            <a:spLocks noGrp="1"/>
          </p:cNvSpPr>
          <p:nvPr>
            <p:ph type="title"/>
          </p:nvPr>
        </p:nvSpPr>
        <p:spPr/>
        <p:txBody>
          <a:bodyPr/>
          <a:lstStyle/>
          <a:p>
            <a:r>
              <a:rPr lang="en-GB" dirty="0"/>
              <a:t>About this form – Section J – Part 2</a:t>
            </a:r>
          </a:p>
        </p:txBody>
      </p:sp>
      <p:sp>
        <p:nvSpPr>
          <p:cNvPr id="3" name="Content Placeholder 2">
            <a:extLst>
              <a:ext uri="{FF2B5EF4-FFF2-40B4-BE49-F238E27FC236}">
                <a16:creationId xmlns:a16="http://schemas.microsoft.com/office/drawing/2014/main" id="{D32F561E-9497-DFEB-CCAB-81E201631E42}"/>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F5851A23-B6D1-B129-70CF-502AD3B1432C}"/>
              </a:ext>
            </a:extLst>
          </p:cNvPr>
          <p:cNvPicPr>
            <a:picLocks noChangeAspect="1"/>
          </p:cNvPicPr>
          <p:nvPr/>
        </p:nvPicPr>
        <p:blipFill>
          <a:blip r:embed="rId2"/>
          <a:stretch>
            <a:fillRect/>
          </a:stretch>
        </p:blipFill>
        <p:spPr>
          <a:xfrm>
            <a:off x="386443" y="1741714"/>
            <a:ext cx="11332027" cy="5116286"/>
          </a:xfrm>
          <a:prstGeom prst="rect">
            <a:avLst/>
          </a:prstGeom>
        </p:spPr>
      </p:pic>
      <p:sp>
        <p:nvSpPr>
          <p:cNvPr id="6" name="Callout: Left Arrow 5">
            <a:extLst>
              <a:ext uri="{FF2B5EF4-FFF2-40B4-BE49-F238E27FC236}">
                <a16:creationId xmlns:a16="http://schemas.microsoft.com/office/drawing/2014/main" id="{EE189033-B3C2-8392-52DD-C34E2EE23B68}"/>
              </a:ext>
            </a:extLst>
          </p:cNvPr>
          <p:cNvSpPr/>
          <p:nvPr/>
        </p:nvSpPr>
        <p:spPr>
          <a:xfrm>
            <a:off x="3401291" y="6227618"/>
            <a:ext cx="5424054" cy="630382"/>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Please note this is for all stored data. </a:t>
            </a:r>
          </a:p>
        </p:txBody>
      </p:sp>
    </p:spTree>
    <p:extLst>
      <p:ext uri="{BB962C8B-B14F-4D97-AF65-F5344CB8AC3E}">
        <p14:creationId xmlns:p14="http://schemas.microsoft.com/office/powerpoint/2010/main" val="3010208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2D4D0-6282-0962-09AD-6C97E19DC601}"/>
              </a:ext>
            </a:extLst>
          </p:cNvPr>
          <p:cNvSpPr>
            <a:spLocks noGrp="1"/>
          </p:cNvSpPr>
          <p:nvPr>
            <p:ph type="title"/>
          </p:nvPr>
        </p:nvSpPr>
        <p:spPr/>
        <p:txBody>
          <a:bodyPr/>
          <a:lstStyle/>
          <a:p>
            <a:r>
              <a:rPr lang="en-GB" dirty="0"/>
              <a:t>About this form – Section J – Part 3</a:t>
            </a:r>
          </a:p>
        </p:txBody>
      </p:sp>
      <p:sp>
        <p:nvSpPr>
          <p:cNvPr id="3" name="Content Placeholder 2">
            <a:extLst>
              <a:ext uri="{FF2B5EF4-FFF2-40B4-BE49-F238E27FC236}">
                <a16:creationId xmlns:a16="http://schemas.microsoft.com/office/drawing/2014/main" id="{E58068CE-4DB6-2115-516C-0CE34C03722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403816B-A561-6F08-0201-AF23CA840BF7}"/>
              </a:ext>
            </a:extLst>
          </p:cNvPr>
          <p:cNvPicPr>
            <a:picLocks noChangeAspect="1"/>
          </p:cNvPicPr>
          <p:nvPr/>
        </p:nvPicPr>
        <p:blipFill>
          <a:blip r:embed="rId2"/>
          <a:stretch>
            <a:fillRect/>
          </a:stretch>
        </p:blipFill>
        <p:spPr>
          <a:xfrm>
            <a:off x="388961" y="1637730"/>
            <a:ext cx="11803039" cy="5220269"/>
          </a:xfrm>
          <a:prstGeom prst="rect">
            <a:avLst/>
          </a:prstGeom>
        </p:spPr>
      </p:pic>
      <p:sp>
        <p:nvSpPr>
          <p:cNvPr id="6" name="Callout: Down Arrow 5">
            <a:extLst>
              <a:ext uri="{FF2B5EF4-FFF2-40B4-BE49-F238E27FC236}">
                <a16:creationId xmlns:a16="http://schemas.microsoft.com/office/drawing/2014/main" id="{F5C6B865-8E85-D903-597D-B247F7EC6336}"/>
              </a:ext>
            </a:extLst>
          </p:cNvPr>
          <p:cNvSpPr/>
          <p:nvPr/>
        </p:nvSpPr>
        <p:spPr>
          <a:xfrm>
            <a:off x="8956963" y="562624"/>
            <a:ext cx="2957946" cy="1468582"/>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Answer Truthfully </a:t>
            </a:r>
          </a:p>
        </p:txBody>
      </p:sp>
    </p:spTree>
    <p:extLst>
      <p:ext uri="{BB962C8B-B14F-4D97-AF65-F5344CB8AC3E}">
        <p14:creationId xmlns:p14="http://schemas.microsoft.com/office/powerpoint/2010/main" val="2101159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DD32A-E852-0119-0780-DFD617267DDE}"/>
              </a:ext>
            </a:extLst>
          </p:cNvPr>
          <p:cNvSpPr>
            <a:spLocks noGrp="1"/>
          </p:cNvSpPr>
          <p:nvPr>
            <p:ph type="title"/>
          </p:nvPr>
        </p:nvSpPr>
        <p:spPr>
          <a:xfrm>
            <a:off x="898645" y="517097"/>
            <a:ext cx="8761413" cy="706964"/>
          </a:xfrm>
        </p:spPr>
        <p:txBody>
          <a:bodyPr/>
          <a:lstStyle/>
          <a:p>
            <a:r>
              <a:rPr lang="en-GB" dirty="0"/>
              <a:t>About this form – Section J – Part 4</a:t>
            </a:r>
          </a:p>
        </p:txBody>
      </p:sp>
      <p:sp>
        <p:nvSpPr>
          <p:cNvPr id="3" name="Content Placeholder 2">
            <a:extLst>
              <a:ext uri="{FF2B5EF4-FFF2-40B4-BE49-F238E27FC236}">
                <a16:creationId xmlns:a16="http://schemas.microsoft.com/office/drawing/2014/main" id="{92490C36-5A96-3425-74E4-F3006B98BF9C}"/>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1F25C72-2603-2F0F-3ED3-809A0EF1E91E}"/>
              </a:ext>
            </a:extLst>
          </p:cNvPr>
          <p:cNvPicPr>
            <a:picLocks noChangeAspect="1"/>
          </p:cNvPicPr>
          <p:nvPr/>
        </p:nvPicPr>
        <p:blipFill>
          <a:blip r:embed="rId2"/>
          <a:stretch>
            <a:fillRect/>
          </a:stretch>
        </p:blipFill>
        <p:spPr>
          <a:xfrm>
            <a:off x="299852" y="1322614"/>
            <a:ext cx="11762014" cy="5535386"/>
          </a:xfrm>
          <a:prstGeom prst="rect">
            <a:avLst/>
          </a:prstGeom>
        </p:spPr>
      </p:pic>
      <p:sp>
        <p:nvSpPr>
          <p:cNvPr id="6" name="Callout: Left Arrow 5">
            <a:extLst>
              <a:ext uri="{FF2B5EF4-FFF2-40B4-BE49-F238E27FC236}">
                <a16:creationId xmlns:a16="http://schemas.microsoft.com/office/drawing/2014/main" id="{E7CC43F6-C261-2BE0-0209-23B9BCC1FD23}"/>
              </a:ext>
            </a:extLst>
          </p:cNvPr>
          <p:cNvSpPr/>
          <p:nvPr/>
        </p:nvSpPr>
        <p:spPr>
          <a:xfrm>
            <a:off x="4849091" y="1647393"/>
            <a:ext cx="6601691" cy="754639"/>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Answer truthfully – consider your supervisor and markers. </a:t>
            </a:r>
          </a:p>
        </p:txBody>
      </p:sp>
      <p:sp>
        <p:nvSpPr>
          <p:cNvPr id="7" name="Callout: Left Arrow 6">
            <a:extLst>
              <a:ext uri="{FF2B5EF4-FFF2-40B4-BE49-F238E27FC236}">
                <a16:creationId xmlns:a16="http://schemas.microsoft.com/office/drawing/2014/main" id="{0753CE9E-99FB-FA75-1DD9-653A5BA9DA88}"/>
              </a:ext>
            </a:extLst>
          </p:cNvPr>
          <p:cNvSpPr/>
          <p:nvPr/>
        </p:nvSpPr>
        <p:spPr>
          <a:xfrm>
            <a:off x="4613564" y="2743200"/>
            <a:ext cx="6643254" cy="741218"/>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This should be you, unless there is another arrangement. </a:t>
            </a:r>
          </a:p>
        </p:txBody>
      </p:sp>
      <p:sp>
        <p:nvSpPr>
          <p:cNvPr id="8" name="Callout: Left Arrow 7">
            <a:extLst>
              <a:ext uri="{FF2B5EF4-FFF2-40B4-BE49-F238E27FC236}">
                <a16:creationId xmlns:a16="http://schemas.microsoft.com/office/drawing/2014/main" id="{4F9C211E-3300-8380-E7BD-9AC13D5C8A86}"/>
              </a:ext>
            </a:extLst>
          </p:cNvPr>
          <p:cNvSpPr/>
          <p:nvPr/>
        </p:nvSpPr>
        <p:spPr>
          <a:xfrm>
            <a:off x="3539836" y="3534434"/>
            <a:ext cx="7716982" cy="1814945"/>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Regarding storage of Raw data, make sure you</a:t>
            </a:r>
          </a:p>
          <a:p>
            <a:pPr algn="ctr"/>
            <a:r>
              <a:rPr lang="en-GB" sz="1600" dirty="0"/>
              <a:t>are adhering the UWTSD, DPA and GDPR</a:t>
            </a:r>
          </a:p>
          <a:p>
            <a:pPr algn="ctr"/>
            <a:r>
              <a:rPr lang="en-GB" sz="1600" dirty="0"/>
              <a:t>policy in relation to security and retention of</a:t>
            </a:r>
          </a:p>
          <a:p>
            <a:pPr algn="ctr"/>
            <a:r>
              <a:rPr lang="en-GB" sz="1600" dirty="0"/>
              <a:t>raw data and when this data can be destroyed.</a:t>
            </a:r>
          </a:p>
          <a:p>
            <a:pPr algn="ctr"/>
            <a:r>
              <a:rPr lang="en-GB" sz="1600" dirty="0"/>
              <a:t>You should also be considering the policy of</a:t>
            </a:r>
          </a:p>
          <a:p>
            <a:pPr algn="ctr"/>
            <a:r>
              <a:rPr lang="en-GB" sz="1600" dirty="0"/>
              <a:t>any external ethical organization (e.g. BPS)</a:t>
            </a:r>
          </a:p>
        </p:txBody>
      </p:sp>
    </p:spTree>
    <p:extLst>
      <p:ext uri="{BB962C8B-B14F-4D97-AF65-F5344CB8AC3E}">
        <p14:creationId xmlns:p14="http://schemas.microsoft.com/office/powerpoint/2010/main" val="460220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5A797-759B-4D01-4CAD-CF00AE139BA8}"/>
              </a:ext>
            </a:extLst>
          </p:cNvPr>
          <p:cNvSpPr>
            <a:spLocks noGrp="1"/>
          </p:cNvSpPr>
          <p:nvPr>
            <p:ph type="title"/>
          </p:nvPr>
        </p:nvSpPr>
        <p:spPr>
          <a:xfrm>
            <a:off x="593846" y="755918"/>
            <a:ext cx="8761413" cy="706964"/>
          </a:xfrm>
        </p:spPr>
        <p:txBody>
          <a:bodyPr/>
          <a:lstStyle/>
          <a:p>
            <a:r>
              <a:rPr lang="en-GB" sz="3200" dirty="0"/>
              <a:t>About this form – </a:t>
            </a:r>
            <a:br>
              <a:rPr lang="en-GB" sz="3200" dirty="0"/>
            </a:br>
            <a:r>
              <a:rPr lang="en-GB" sz="3200" dirty="0"/>
              <a:t>Section K</a:t>
            </a:r>
          </a:p>
        </p:txBody>
      </p:sp>
      <p:sp>
        <p:nvSpPr>
          <p:cNvPr id="3" name="Content Placeholder 2">
            <a:extLst>
              <a:ext uri="{FF2B5EF4-FFF2-40B4-BE49-F238E27FC236}">
                <a16:creationId xmlns:a16="http://schemas.microsoft.com/office/drawing/2014/main" id="{C9CAB839-08D8-CD06-F26A-1596396851CB}"/>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9FD1792-DECD-96DA-F0FA-692D2BA1ABDB}"/>
              </a:ext>
            </a:extLst>
          </p:cNvPr>
          <p:cNvPicPr>
            <a:picLocks noChangeAspect="1"/>
          </p:cNvPicPr>
          <p:nvPr/>
        </p:nvPicPr>
        <p:blipFill>
          <a:blip r:embed="rId2"/>
          <a:stretch>
            <a:fillRect/>
          </a:stretch>
        </p:blipFill>
        <p:spPr>
          <a:xfrm>
            <a:off x="310500" y="1690688"/>
            <a:ext cx="11781727" cy="5167312"/>
          </a:xfrm>
          <a:prstGeom prst="rect">
            <a:avLst/>
          </a:prstGeom>
        </p:spPr>
      </p:pic>
      <p:sp>
        <p:nvSpPr>
          <p:cNvPr id="6" name="Callout: Down Arrow 5">
            <a:extLst>
              <a:ext uri="{FF2B5EF4-FFF2-40B4-BE49-F238E27FC236}">
                <a16:creationId xmlns:a16="http://schemas.microsoft.com/office/drawing/2014/main" id="{34F7B6E2-8901-1AFA-AB38-C026EF045AA5}"/>
              </a:ext>
            </a:extLst>
          </p:cNvPr>
          <p:cNvSpPr/>
          <p:nvPr/>
        </p:nvSpPr>
        <p:spPr>
          <a:xfrm>
            <a:off x="6096000" y="886691"/>
            <a:ext cx="4613564" cy="2743200"/>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Remember to sign and date accordingly – remember the supervisor must also sign before submitting to the committee. </a:t>
            </a:r>
          </a:p>
        </p:txBody>
      </p:sp>
    </p:spTree>
    <p:extLst>
      <p:ext uri="{BB962C8B-B14F-4D97-AF65-F5344CB8AC3E}">
        <p14:creationId xmlns:p14="http://schemas.microsoft.com/office/powerpoint/2010/main" val="4384543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D5E45-9188-59B2-A951-BA52FD4261B8}"/>
              </a:ext>
            </a:extLst>
          </p:cNvPr>
          <p:cNvSpPr>
            <a:spLocks noGrp="1"/>
          </p:cNvSpPr>
          <p:nvPr>
            <p:ph type="title"/>
          </p:nvPr>
        </p:nvSpPr>
        <p:spPr/>
        <p:txBody>
          <a:bodyPr/>
          <a:lstStyle/>
          <a:p>
            <a:r>
              <a:rPr lang="en-GB" dirty="0"/>
              <a:t>About this form – Checklist. </a:t>
            </a:r>
          </a:p>
        </p:txBody>
      </p:sp>
      <p:sp>
        <p:nvSpPr>
          <p:cNvPr id="3" name="Content Placeholder 2">
            <a:extLst>
              <a:ext uri="{FF2B5EF4-FFF2-40B4-BE49-F238E27FC236}">
                <a16:creationId xmlns:a16="http://schemas.microsoft.com/office/drawing/2014/main" id="{52FB8065-6987-32F9-7E2D-2AA34D270C18}"/>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2FAC2F86-05EF-5E3F-C7AE-4B0C14C8D154}"/>
              </a:ext>
            </a:extLst>
          </p:cNvPr>
          <p:cNvPicPr>
            <a:picLocks noChangeAspect="1"/>
          </p:cNvPicPr>
          <p:nvPr/>
        </p:nvPicPr>
        <p:blipFill>
          <a:blip r:embed="rId2"/>
          <a:stretch>
            <a:fillRect/>
          </a:stretch>
        </p:blipFill>
        <p:spPr>
          <a:xfrm>
            <a:off x="838200" y="1742124"/>
            <a:ext cx="10515600" cy="4434839"/>
          </a:xfrm>
          <a:prstGeom prst="rect">
            <a:avLst/>
          </a:prstGeom>
        </p:spPr>
      </p:pic>
      <p:sp>
        <p:nvSpPr>
          <p:cNvPr id="6" name="Callout: Down Arrow 5">
            <a:extLst>
              <a:ext uri="{FF2B5EF4-FFF2-40B4-BE49-F238E27FC236}">
                <a16:creationId xmlns:a16="http://schemas.microsoft.com/office/drawing/2014/main" id="{58FDA3CA-9896-CB4E-E472-0FAB34DE948E}"/>
              </a:ext>
            </a:extLst>
          </p:cNvPr>
          <p:cNvSpPr/>
          <p:nvPr/>
        </p:nvSpPr>
        <p:spPr>
          <a:xfrm>
            <a:off x="7215187" y="835819"/>
            <a:ext cx="3840739" cy="1614487"/>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Careful here and not all boxes apply. </a:t>
            </a:r>
          </a:p>
        </p:txBody>
      </p:sp>
    </p:spTree>
    <p:extLst>
      <p:ext uri="{BB962C8B-B14F-4D97-AF65-F5344CB8AC3E}">
        <p14:creationId xmlns:p14="http://schemas.microsoft.com/office/powerpoint/2010/main" val="1212875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C4966-880F-A35F-A81C-2C7388EA5DC9}"/>
              </a:ext>
            </a:extLst>
          </p:cNvPr>
          <p:cNvSpPr>
            <a:spLocks noGrp="1"/>
          </p:cNvSpPr>
          <p:nvPr>
            <p:ph type="title"/>
          </p:nvPr>
        </p:nvSpPr>
        <p:spPr/>
        <p:txBody>
          <a:bodyPr/>
          <a:lstStyle/>
          <a:p>
            <a:r>
              <a:rPr lang="en-GB" dirty="0"/>
              <a:t>General Issues – Remember. </a:t>
            </a:r>
          </a:p>
        </p:txBody>
      </p:sp>
      <p:sp>
        <p:nvSpPr>
          <p:cNvPr id="3" name="Content Placeholder 2">
            <a:extLst>
              <a:ext uri="{FF2B5EF4-FFF2-40B4-BE49-F238E27FC236}">
                <a16:creationId xmlns:a16="http://schemas.microsoft.com/office/drawing/2014/main" id="{4C7F7DB4-AE64-45AE-BE44-FDF746FFAF89}"/>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CDCEECFA-6F82-A506-2E95-887C3320CD39}"/>
              </a:ext>
            </a:extLst>
          </p:cNvPr>
          <p:cNvPicPr>
            <a:picLocks noChangeAspect="1"/>
          </p:cNvPicPr>
          <p:nvPr/>
        </p:nvPicPr>
        <p:blipFill>
          <a:blip r:embed="rId2"/>
          <a:stretch>
            <a:fillRect/>
          </a:stretch>
        </p:blipFill>
        <p:spPr>
          <a:xfrm>
            <a:off x="4164589" y="2483860"/>
            <a:ext cx="3724275" cy="3248025"/>
          </a:xfrm>
          <a:prstGeom prst="rect">
            <a:avLst/>
          </a:prstGeom>
        </p:spPr>
      </p:pic>
      <p:sp>
        <p:nvSpPr>
          <p:cNvPr id="6" name="Callout: Left Arrow 5">
            <a:extLst>
              <a:ext uri="{FF2B5EF4-FFF2-40B4-BE49-F238E27FC236}">
                <a16:creationId xmlns:a16="http://schemas.microsoft.com/office/drawing/2014/main" id="{F122E573-165F-40E3-C608-DB76C8AC9DA1}"/>
              </a:ext>
            </a:extLst>
          </p:cNvPr>
          <p:cNvSpPr/>
          <p:nvPr/>
        </p:nvSpPr>
        <p:spPr>
          <a:xfrm>
            <a:off x="8065294" y="2950369"/>
            <a:ext cx="3128962" cy="2907506"/>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Ensure that you</a:t>
            </a:r>
          </a:p>
          <a:p>
            <a:pPr algn="ctr"/>
            <a:r>
              <a:rPr lang="en-GB"/>
              <a:t>Indicate either</a:t>
            </a:r>
          </a:p>
          <a:p>
            <a:pPr algn="ctr"/>
            <a:r>
              <a:rPr lang="en-GB"/>
              <a:t>‘YES’, ‘NO’ or N/A</a:t>
            </a:r>
          </a:p>
          <a:p>
            <a:pPr algn="ctr"/>
            <a:r>
              <a:rPr lang="en-GB"/>
              <a:t>For all that require</a:t>
            </a:r>
          </a:p>
          <a:p>
            <a:pPr algn="ctr"/>
            <a:r>
              <a:rPr lang="en-GB"/>
              <a:t>a cross</a:t>
            </a:r>
            <a:endParaRPr lang="en-GB" dirty="0"/>
          </a:p>
        </p:txBody>
      </p:sp>
    </p:spTree>
    <p:extLst>
      <p:ext uri="{BB962C8B-B14F-4D97-AF65-F5344CB8AC3E}">
        <p14:creationId xmlns:p14="http://schemas.microsoft.com/office/powerpoint/2010/main" val="124159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391</TotalTime>
  <Words>935</Words>
  <Application>Microsoft Office PowerPoint</Application>
  <PresentationFormat>Widescreen</PresentationFormat>
  <Paragraphs>98</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Century Gothic</vt:lpstr>
      <vt:lpstr>Wingdings 3</vt:lpstr>
      <vt:lpstr>Ion Boardroom</vt:lpstr>
      <vt:lpstr>Research Ethics and the Ethics Form. </vt:lpstr>
      <vt:lpstr>About the form – Section A. </vt:lpstr>
      <vt:lpstr>About the form – Section B. </vt:lpstr>
      <vt:lpstr>About the form – Section C</vt:lpstr>
      <vt:lpstr>About the form – Section D. </vt:lpstr>
      <vt:lpstr>About the form Section E – Part 1. </vt:lpstr>
      <vt:lpstr>About the form Section E – Part 2. </vt:lpstr>
      <vt:lpstr>About the form Section E – Part 3. </vt:lpstr>
      <vt:lpstr>About the form – Section E – Part 4. </vt:lpstr>
      <vt:lpstr>About the form – Section F</vt:lpstr>
      <vt:lpstr>About the form – Section G – Part 1. </vt:lpstr>
      <vt:lpstr>About the form – Section G – Part 2. </vt:lpstr>
      <vt:lpstr>About the form – Section G – Part 3</vt:lpstr>
      <vt:lpstr>About this form – Section H – Part 1 </vt:lpstr>
      <vt:lpstr>About this form – Section H – Part 2</vt:lpstr>
      <vt:lpstr>About this form – Section I</vt:lpstr>
      <vt:lpstr>About this form – Section J – Part 1. </vt:lpstr>
      <vt:lpstr>About this form – Section J – Part 2</vt:lpstr>
      <vt:lpstr>About this form – Section J – Part 3</vt:lpstr>
      <vt:lpstr>About this form – Section J – Part 4</vt:lpstr>
      <vt:lpstr>About this form –  Section K</vt:lpstr>
      <vt:lpstr>About this form – Checklist. </vt:lpstr>
      <vt:lpstr>General Issues – Remember.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Stuart Jones</dc:creator>
  <cp:lastModifiedBy>Stuart Jones</cp:lastModifiedBy>
  <cp:revision>4</cp:revision>
  <dcterms:created xsi:type="dcterms:W3CDTF">2024-09-08T19:28:13Z</dcterms:created>
  <dcterms:modified xsi:type="dcterms:W3CDTF">2025-11-21T14:32:35Z</dcterms:modified>
</cp:coreProperties>
</file>