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72" r:id="rId3"/>
    <p:sldId id="273" r:id="rId4"/>
    <p:sldId id="274" r:id="rId5"/>
    <p:sldId id="261" r:id="rId6"/>
    <p:sldId id="275" r:id="rId7"/>
    <p:sldId id="263" r:id="rId8"/>
    <p:sldId id="262" r:id="rId9"/>
    <p:sldId id="264" r:id="rId10"/>
    <p:sldId id="265" r:id="rId11"/>
    <p:sldId id="267" r:id="rId12"/>
    <p:sldId id="266" r:id="rId13"/>
    <p:sldId id="269" r:id="rId14"/>
    <p:sldId id="270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7" d="100"/>
          <a:sy n="87" d="100"/>
        </p:scale>
        <p:origin x="51" y="4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Heffernan" userId="4d9eba02-b8e8-4648-a199-ce89b84b8b1e" providerId="ADAL" clId="{D1FE3359-648B-46B9-AD50-A43DC1FD17BC}"/>
    <pc:docChg chg="custSel addSld modSld">
      <pc:chgData name="Maria Heffernan" userId="4d9eba02-b8e8-4648-a199-ce89b84b8b1e" providerId="ADAL" clId="{D1FE3359-648B-46B9-AD50-A43DC1FD17BC}" dt="2024-05-19T08:36:26.416" v="983" actId="6549"/>
      <pc:docMkLst>
        <pc:docMk/>
      </pc:docMkLst>
      <pc:sldChg chg="modSp mod">
        <pc:chgData name="Maria Heffernan" userId="4d9eba02-b8e8-4648-a199-ce89b84b8b1e" providerId="ADAL" clId="{D1FE3359-648B-46B9-AD50-A43DC1FD17BC}" dt="2024-05-15T09:57:21.941" v="5" actId="6549"/>
        <pc:sldMkLst>
          <pc:docMk/>
          <pc:sldMk cId="1415334342" sldId="256"/>
        </pc:sldMkLst>
        <pc:spChg chg="mod">
          <ac:chgData name="Maria Heffernan" userId="4d9eba02-b8e8-4648-a199-ce89b84b8b1e" providerId="ADAL" clId="{D1FE3359-648B-46B9-AD50-A43DC1FD17BC}" dt="2024-05-15T09:57:21.941" v="5" actId="6549"/>
          <ac:spMkLst>
            <pc:docMk/>
            <pc:sldMk cId="1415334342" sldId="256"/>
            <ac:spMk id="3" creationId="{00000000-0000-0000-0000-000000000000}"/>
          </ac:spMkLst>
        </pc:spChg>
      </pc:sldChg>
      <pc:sldChg chg="modSp mod">
        <pc:chgData name="Maria Heffernan" userId="4d9eba02-b8e8-4648-a199-ce89b84b8b1e" providerId="ADAL" clId="{D1FE3359-648B-46B9-AD50-A43DC1FD17BC}" dt="2024-05-15T10:27:55.503" v="418" actId="21"/>
        <pc:sldMkLst>
          <pc:docMk/>
          <pc:sldMk cId="3378739576" sldId="261"/>
        </pc:sldMkLst>
        <pc:spChg chg="mod">
          <ac:chgData name="Maria Heffernan" userId="4d9eba02-b8e8-4648-a199-ce89b84b8b1e" providerId="ADAL" clId="{D1FE3359-648B-46B9-AD50-A43DC1FD17BC}" dt="2024-05-15T10:27:55.503" v="418" actId="21"/>
          <ac:spMkLst>
            <pc:docMk/>
            <pc:sldMk cId="3378739576" sldId="261"/>
            <ac:spMk id="3" creationId="{00000000-0000-0000-0000-000000000000}"/>
          </ac:spMkLst>
        </pc:spChg>
      </pc:sldChg>
      <pc:sldChg chg="modSp mod">
        <pc:chgData name="Maria Heffernan" userId="4d9eba02-b8e8-4648-a199-ce89b84b8b1e" providerId="ADAL" clId="{D1FE3359-648B-46B9-AD50-A43DC1FD17BC}" dt="2024-05-15T10:42:28.796" v="919" actId="27636"/>
        <pc:sldMkLst>
          <pc:docMk/>
          <pc:sldMk cId="2153248259" sldId="262"/>
        </pc:sldMkLst>
        <pc:spChg chg="mod">
          <ac:chgData name="Maria Heffernan" userId="4d9eba02-b8e8-4648-a199-ce89b84b8b1e" providerId="ADAL" clId="{D1FE3359-648B-46B9-AD50-A43DC1FD17BC}" dt="2024-05-15T10:42:28.796" v="919" actId="27636"/>
          <ac:spMkLst>
            <pc:docMk/>
            <pc:sldMk cId="2153248259" sldId="262"/>
            <ac:spMk id="3" creationId="{00000000-0000-0000-0000-000000000000}"/>
          </ac:spMkLst>
        </pc:spChg>
      </pc:sldChg>
      <pc:sldChg chg="modSp mod">
        <pc:chgData name="Maria Heffernan" userId="4d9eba02-b8e8-4648-a199-ce89b84b8b1e" providerId="ADAL" clId="{D1FE3359-648B-46B9-AD50-A43DC1FD17BC}" dt="2024-05-19T08:36:26.416" v="983" actId="6549"/>
        <pc:sldMkLst>
          <pc:docMk/>
          <pc:sldMk cId="1165117252" sldId="265"/>
        </pc:sldMkLst>
        <pc:spChg chg="mod">
          <ac:chgData name="Maria Heffernan" userId="4d9eba02-b8e8-4648-a199-ce89b84b8b1e" providerId="ADAL" clId="{D1FE3359-648B-46B9-AD50-A43DC1FD17BC}" dt="2024-05-19T08:36:26.416" v="983" actId="6549"/>
          <ac:spMkLst>
            <pc:docMk/>
            <pc:sldMk cId="1165117252" sldId="265"/>
            <ac:spMk id="3" creationId="{00000000-0000-0000-0000-000000000000}"/>
          </ac:spMkLst>
        </pc:spChg>
      </pc:sldChg>
      <pc:sldChg chg="modSp mod">
        <pc:chgData name="Maria Heffernan" userId="4d9eba02-b8e8-4648-a199-ce89b84b8b1e" providerId="ADAL" clId="{D1FE3359-648B-46B9-AD50-A43DC1FD17BC}" dt="2024-05-15T09:58:01.476" v="19" actId="6549"/>
        <pc:sldMkLst>
          <pc:docMk/>
          <pc:sldMk cId="1048177310" sldId="272"/>
        </pc:sldMkLst>
        <pc:spChg chg="mod">
          <ac:chgData name="Maria Heffernan" userId="4d9eba02-b8e8-4648-a199-ce89b84b8b1e" providerId="ADAL" clId="{D1FE3359-648B-46B9-AD50-A43DC1FD17BC}" dt="2024-05-15T09:58:01.476" v="19" actId="6549"/>
          <ac:spMkLst>
            <pc:docMk/>
            <pc:sldMk cId="1048177310" sldId="272"/>
            <ac:spMk id="3" creationId="{792270CF-624C-1C50-7C65-C0BD82220E71}"/>
          </ac:spMkLst>
        </pc:spChg>
      </pc:sldChg>
      <pc:sldChg chg="modSp mod">
        <pc:chgData name="Maria Heffernan" userId="4d9eba02-b8e8-4648-a199-ce89b84b8b1e" providerId="ADAL" clId="{D1FE3359-648B-46B9-AD50-A43DC1FD17BC}" dt="2024-05-15T09:59:26.375" v="33" actId="6549"/>
        <pc:sldMkLst>
          <pc:docMk/>
          <pc:sldMk cId="1775511174" sldId="274"/>
        </pc:sldMkLst>
        <pc:spChg chg="mod">
          <ac:chgData name="Maria Heffernan" userId="4d9eba02-b8e8-4648-a199-ce89b84b8b1e" providerId="ADAL" clId="{D1FE3359-648B-46B9-AD50-A43DC1FD17BC}" dt="2024-05-15T09:59:26.375" v="33" actId="6549"/>
          <ac:spMkLst>
            <pc:docMk/>
            <pc:sldMk cId="1775511174" sldId="274"/>
            <ac:spMk id="3" creationId="{A003B168-5E74-ADF4-11CE-D6282E236E16}"/>
          </ac:spMkLst>
        </pc:spChg>
      </pc:sldChg>
      <pc:sldChg chg="modSp new mod">
        <pc:chgData name="Maria Heffernan" userId="4d9eba02-b8e8-4648-a199-ce89b84b8b1e" providerId="ADAL" clId="{D1FE3359-648B-46B9-AD50-A43DC1FD17BC}" dt="2024-05-15T10:35:53.179" v="580" actId="6549"/>
        <pc:sldMkLst>
          <pc:docMk/>
          <pc:sldMk cId="865402662" sldId="275"/>
        </pc:sldMkLst>
        <pc:spChg chg="mod">
          <ac:chgData name="Maria Heffernan" userId="4d9eba02-b8e8-4648-a199-ce89b84b8b1e" providerId="ADAL" clId="{D1FE3359-648B-46B9-AD50-A43DC1FD17BC}" dt="2024-05-15T10:28:01.797" v="419"/>
          <ac:spMkLst>
            <pc:docMk/>
            <pc:sldMk cId="865402662" sldId="275"/>
            <ac:spMk id="2" creationId="{0B52B7C3-2E72-F153-8258-2F4E91F76FC6}"/>
          </ac:spMkLst>
        </pc:spChg>
        <pc:spChg chg="mod">
          <ac:chgData name="Maria Heffernan" userId="4d9eba02-b8e8-4648-a199-ce89b84b8b1e" providerId="ADAL" clId="{D1FE3359-648B-46B9-AD50-A43DC1FD17BC}" dt="2024-05-15T10:35:53.179" v="580" actId="6549"/>
          <ac:spMkLst>
            <pc:docMk/>
            <pc:sldMk cId="865402662" sldId="275"/>
            <ac:spMk id="3" creationId="{93B43468-E979-8A5D-1EE0-DFDE34E68954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921B07A-DE00-4390-8067-C99ED4F12A94}" type="doc">
      <dgm:prSet loTypeId="urn:microsoft.com/office/officeart/2005/8/layout/matrix1" loCatId="matrix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US"/>
        </a:p>
      </dgm:t>
    </dgm:pt>
    <dgm:pt modelId="{3ADE442D-67E5-4405-829A-5DD5D98169F1}">
      <dgm:prSet phldrT="[Text]" custT="1"/>
      <dgm:spPr>
        <a:solidFill>
          <a:schemeClr val="bg1"/>
        </a:solidFill>
        <a:ln>
          <a:noFill/>
        </a:ln>
      </dgm:spPr>
      <dgm:t>
        <a:bodyPr/>
        <a:lstStyle/>
        <a:p>
          <a:endParaRPr lang="en-US" sz="1200" dirty="0"/>
        </a:p>
      </dgm:t>
    </dgm:pt>
    <dgm:pt modelId="{933B4E08-BD8A-4FC2-8C69-1F677617029C}" type="parTrans" cxnId="{8589F471-F497-4FAD-9BE9-E35A2D68CC57}">
      <dgm:prSet/>
      <dgm:spPr/>
      <dgm:t>
        <a:bodyPr/>
        <a:lstStyle/>
        <a:p>
          <a:endParaRPr lang="en-US" sz="1200"/>
        </a:p>
      </dgm:t>
    </dgm:pt>
    <dgm:pt modelId="{C9FF7100-DFFB-4AF4-97BD-57FA5B7AD9EB}" type="sibTrans" cxnId="{8589F471-F497-4FAD-9BE9-E35A2D68CC57}">
      <dgm:prSet/>
      <dgm:spPr/>
      <dgm:t>
        <a:bodyPr/>
        <a:lstStyle/>
        <a:p>
          <a:endParaRPr lang="en-US" sz="1200"/>
        </a:p>
      </dgm:t>
    </dgm:pt>
    <dgm:pt modelId="{4CE34B0B-F0BD-4087-854A-C31B2CE91F75}">
      <dgm:prSet custT="1"/>
      <dgm:spPr/>
      <dgm:t>
        <a:bodyPr/>
        <a:lstStyle/>
        <a:p>
          <a:pPr algn="ctr"/>
          <a:endParaRPr lang="en-US" sz="1200" dirty="0"/>
        </a:p>
        <a:p>
          <a:pPr algn="ctr"/>
          <a:endParaRPr lang="en-US" sz="1200" dirty="0"/>
        </a:p>
        <a:p>
          <a:pPr algn="ctr"/>
          <a:endParaRPr lang="en-US" sz="1200" dirty="0"/>
        </a:p>
        <a:p>
          <a:pPr algn="ctr"/>
          <a:r>
            <a:rPr lang="en-US" sz="1200" b="1" dirty="0"/>
            <a:t>Purpose</a:t>
          </a:r>
        </a:p>
        <a:p>
          <a:pPr algn="ctr"/>
          <a:r>
            <a:rPr lang="en-US" sz="1200" b="1" dirty="0"/>
            <a:t>Aims / Objectives</a:t>
          </a:r>
        </a:p>
        <a:p>
          <a:pPr algn="ctr"/>
          <a:r>
            <a:rPr lang="en-GB" sz="1200" dirty="0">
              <a:solidFill>
                <a:srgbClr val="FF0000"/>
              </a:solidFill>
            </a:rPr>
            <a:t>(why this project being done</a:t>
          </a:r>
          <a:endParaRPr lang="en-US" sz="1200" dirty="0">
            <a:solidFill>
              <a:srgbClr val="FF0000"/>
            </a:solidFill>
          </a:endParaRPr>
        </a:p>
        <a:p>
          <a:pPr algn="ctr"/>
          <a:r>
            <a:rPr lang="en-US" sz="1200" dirty="0">
              <a:solidFill>
                <a:srgbClr val="FF0000"/>
              </a:solidFill>
            </a:rPr>
            <a:t>What is the result)</a:t>
          </a:r>
        </a:p>
        <a:p>
          <a:pPr algn="l"/>
          <a:endParaRPr lang="en-US" sz="1200" dirty="0"/>
        </a:p>
        <a:p>
          <a:pPr algn="l"/>
          <a:r>
            <a:rPr lang="en-GB" sz="1200" dirty="0"/>
            <a:t>Aim: To continue teaching and learning opportunities for Skills students</a:t>
          </a:r>
          <a:endParaRPr lang="en-US" sz="1200" dirty="0"/>
        </a:p>
        <a:p>
          <a:pPr algn="l"/>
          <a:r>
            <a:rPr lang="en-US" sz="1200" dirty="0"/>
            <a:t>Objectives: </a:t>
          </a:r>
        </a:p>
        <a:p>
          <a:pPr algn="l"/>
          <a:r>
            <a:rPr lang="en-US" sz="1200" dirty="0"/>
            <a:t>Setting online teaching for skills students </a:t>
          </a:r>
        </a:p>
        <a:p>
          <a:pPr algn="l"/>
          <a:r>
            <a:rPr lang="en-US" sz="1200" dirty="0"/>
            <a:t>Provide virtual online support</a:t>
          </a:r>
        </a:p>
        <a:p>
          <a:pPr algn="l"/>
          <a:r>
            <a:rPr lang="en-GB" sz="1200" dirty="0"/>
            <a:t>Keep staff and students safe</a:t>
          </a:r>
          <a:endParaRPr lang="en-US" sz="1200" dirty="0"/>
        </a:p>
        <a:p>
          <a:pPr algn="l"/>
          <a:r>
            <a:rPr lang="en-US" sz="1200" dirty="0"/>
            <a:t>Setting up IT support</a:t>
          </a:r>
        </a:p>
        <a:p>
          <a:pPr algn="l"/>
          <a:endParaRPr lang="en-US" sz="1200" dirty="0"/>
        </a:p>
      </dgm:t>
    </dgm:pt>
    <dgm:pt modelId="{7BD4862F-8B80-479E-9D96-E5B603DA32FE}" type="parTrans" cxnId="{4A292316-EF34-4A8B-AA89-74D480CC193D}">
      <dgm:prSet/>
      <dgm:spPr/>
      <dgm:t>
        <a:bodyPr/>
        <a:lstStyle/>
        <a:p>
          <a:endParaRPr lang="en-US" sz="1200"/>
        </a:p>
      </dgm:t>
    </dgm:pt>
    <dgm:pt modelId="{1E5C9EEF-E94A-4DD5-9B17-F9FDD39C268F}" type="sibTrans" cxnId="{4A292316-EF34-4A8B-AA89-74D480CC193D}">
      <dgm:prSet/>
      <dgm:spPr/>
      <dgm:t>
        <a:bodyPr/>
        <a:lstStyle/>
        <a:p>
          <a:endParaRPr lang="en-US" sz="1200"/>
        </a:p>
      </dgm:t>
    </dgm:pt>
    <dgm:pt modelId="{390524D2-0D2B-41E8-8A7D-9D318998B395}">
      <dgm:prSet custT="1"/>
      <dgm:spPr/>
      <dgm:t>
        <a:bodyPr/>
        <a:lstStyle/>
        <a:p>
          <a:pPr algn="ctr"/>
          <a:endParaRPr lang="en-GB" sz="1200" dirty="0"/>
        </a:p>
        <a:p>
          <a:pPr algn="ctr"/>
          <a:endParaRPr lang="en-GB" sz="1200" dirty="0"/>
        </a:p>
        <a:p>
          <a:pPr algn="ctr"/>
          <a:endParaRPr lang="en-GB" sz="1200" dirty="0"/>
        </a:p>
        <a:p>
          <a:pPr algn="ctr"/>
          <a:r>
            <a:rPr lang="en-GB" sz="1200" b="1" dirty="0"/>
            <a:t>Stakeholders/ Audience </a:t>
          </a:r>
          <a:r>
            <a:rPr lang="en-GB" sz="1200" dirty="0"/>
            <a:t>(Internal/ External/ Primary/ secondary/ Drivers/ Supporters/ Observers)))</a:t>
          </a:r>
        </a:p>
        <a:p>
          <a:pPr algn="ctr"/>
          <a:r>
            <a:rPr lang="en-GB" sz="1200" dirty="0"/>
            <a:t> (</a:t>
          </a:r>
          <a:r>
            <a:rPr lang="en-GB" sz="1200" dirty="0">
              <a:solidFill>
                <a:srgbClr val="FF0000"/>
              </a:solidFill>
            </a:rPr>
            <a:t>Who is it for/ who will benefit/ effected/ involved)</a:t>
          </a:r>
        </a:p>
        <a:p>
          <a:pPr algn="ctr"/>
          <a:endParaRPr lang="en-GB" sz="1200" dirty="0"/>
        </a:p>
        <a:p>
          <a:pPr algn="r"/>
          <a:r>
            <a:rPr lang="en-GB" sz="1200" dirty="0"/>
            <a:t> Staff (lectures, admin, canteen, support, HR) (</a:t>
          </a:r>
          <a:r>
            <a:rPr lang="en-GB" sz="1200" i="1" dirty="0"/>
            <a:t>Drivers</a:t>
          </a:r>
          <a:r>
            <a:rPr lang="en-GB" sz="1200" dirty="0"/>
            <a:t>)</a:t>
          </a:r>
        </a:p>
        <a:p>
          <a:pPr algn="r"/>
          <a:r>
            <a:rPr lang="en-GB" sz="1200" dirty="0"/>
            <a:t> Students (</a:t>
          </a:r>
          <a:r>
            <a:rPr lang="en-GB" sz="1200" i="1" dirty="0"/>
            <a:t>Drivers</a:t>
          </a:r>
          <a:r>
            <a:rPr lang="en-GB" sz="1200" dirty="0"/>
            <a:t>)</a:t>
          </a:r>
        </a:p>
        <a:p>
          <a:pPr algn="r"/>
          <a:r>
            <a:rPr lang="en-GB" sz="1200" dirty="0"/>
            <a:t> Management/ Trustees (</a:t>
          </a:r>
          <a:r>
            <a:rPr lang="en-GB" sz="1200" i="1" dirty="0"/>
            <a:t>Drivers</a:t>
          </a:r>
          <a:r>
            <a:rPr lang="en-GB" sz="1200" dirty="0"/>
            <a:t>/ </a:t>
          </a:r>
          <a:r>
            <a:rPr lang="en-GB" sz="1200" i="1" dirty="0"/>
            <a:t>Supporters</a:t>
          </a:r>
          <a:r>
            <a:rPr lang="en-GB" sz="1200" dirty="0"/>
            <a:t>)</a:t>
          </a:r>
        </a:p>
        <a:p>
          <a:pPr algn="r"/>
          <a:r>
            <a:rPr lang="en-GB" sz="1200" dirty="0"/>
            <a:t> Suppliers (</a:t>
          </a:r>
          <a:r>
            <a:rPr lang="en-GB" sz="1200" i="1" dirty="0"/>
            <a:t>external</a:t>
          </a:r>
          <a:r>
            <a:rPr lang="en-GB" sz="1200" dirty="0"/>
            <a:t>) (</a:t>
          </a:r>
          <a:r>
            <a:rPr lang="en-GB" sz="1200" i="1" dirty="0"/>
            <a:t>supporters</a:t>
          </a:r>
          <a:r>
            <a:rPr lang="en-GB" sz="1200" dirty="0"/>
            <a:t>)</a:t>
          </a:r>
        </a:p>
        <a:p>
          <a:pPr algn="r"/>
          <a:r>
            <a:rPr lang="en-GB" sz="1200" dirty="0"/>
            <a:t> Students finance (external) (</a:t>
          </a:r>
          <a:r>
            <a:rPr lang="en-GB" sz="1200" i="1" dirty="0"/>
            <a:t>Supporters</a:t>
          </a:r>
          <a:r>
            <a:rPr lang="en-GB" sz="1200" dirty="0"/>
            <a:t>)/ </a:t>
          </a:r>
          <a:r>
            <a:rPr lang="en-GB" sz="1200" i="1" dirty="0"/>
            <a:t>Observer</a:t>
          </a:r>
        </a:p>
        <a:p>
          <a:pPr algn="r"/>
          <a:r>
            <a:rPr lang="en-GB" sz="1200" dirty="0"/>
            <a:t> Government (</a:t>
          </a:r>
          <a:r>
            <a:rPr lang="en-GB" sz="1200" i="1" dirty="0"/>
            <a:t>external</a:t>
          </a:r>
          <a:r>
            <a:rPr lang="en-GB" sz="1200" dirty="0"/>
            <a:t>)</a:t>
          </a:r>
        </a:p>
        <a:p>
          <a:pPr algn="r"/>
          <a:r>
            <a:rPr lang="en-GB" sz="1200" dirty="0"/>
            <a:t> Students families (external) Observers</a:t>
          </a:r>
        </a:p>
        <a:p>
          <a:pPr algn="r"/>
          <a:r>
            <a:rPr lang="en-GB" sz="1200" dirty="0"/>
            <a:t> UCAS </a:t>
          </a:r>
          <a:endParaRPr lang="en-US" sz="1200" dirty="0"/>
        </a:p>
      </dgm:t>
    </dgm:pt>
    <dgm:pt modelId="{3900049F-5781-450C-85ED-04EA3CB25624}" type="parTrans" cxnId="{9638F8D3-08EA-4B77-BB3C-0ABB1FDF660D}">
      <dgm:prSet/>
      <dgm:spPr/>
      <dgm:t>
        <a:bodyPr/>
        <a:lstStyle/>
        <a:p>
          <a:endParaRPr lang="en-US" sz="1200"/>
        </a:p>
      </dgm:t>
    </dgm:pt>
    <dgm:pt modelId="{4EE16923-9C2A-4E1C-97C8-3BC1739FA805}" type="sibTrans" cxnId="{9638F8D3-08EA-4B77-BB3C-0ABB1FDF660D}">
      <dgm:prSet/>
      <dgm:spPr/>
      <dgm:t>
        <a:bodyPr/>
        <a:lstStyle/>
        <a:p>
          <a:endParaRPr lang="en-US" sz="1200"/>
        </a:p>
      </dgm:t>
    </dgm:pt>
    <dgm:pt modelId="{6517AA9B-128B-44D8-98E6-BD99DD3D8218}">
      <dgm:prSet custT="1"/>
      <dgm:spPr/>
      <dgm:t>
        <a:bodyPr/>
        <a:lstStyle/>
        <a:p>
          <a:pPr algn="ctr"/>
          <a:r>
            <a:rPr lang="en-US" sz="1200" b="1" dirty="0"/>
            <a:t>Desired/ CSF </a:t>
          </a:r>
          <a:r>
            <a:rPr lang="en-GB" sz="1200" b="1" dirty="0"/>
            <a:t>Desired/ CSF</a:t>
          </a:r>
        </a:p>
        <a:p>
          <a:pPr algn="ctr"/>
          <a:r>
            <a:rPr lang="en-GB" sz="1200" b="0" dirty="0">
              <a:solidFill>
                <a:srgbClr val="FF0000"/>
              </a:solidFill>
            </a:rPr>
            <a:t>(Linked to Goals</a:t>
          </a:r>
        </a:p>
        <a:p>
          <a:pPr algn="ctr"/>
          <a:r>
            <a:rPr lang="en-GB" sz="1200" b="0" dirty="0">
              <a:solidFill>
                <a:srgbClr val="FF0000"/>
              </a:solidFill>
            </a:rPr>
            <a:t>What will make it successful – Measurable/ unmeasurable)</a:t>
          </a:r>
        </a:p>
        <a:p>
          <a:pPr algn="ctr"/>
          <a:endParaRPr lang="en-GB" sz="1200" dirty="0"/>
        </a:p>
        <a:p>
          <a:pPr algn="l"/>
          <a:r>
            <a:rPr lang="en-GB" sz="1200" dirty="0"/>
            <a:t>Getting 145 skills students to successfully complete the modules (measurable)</a:t>
          </a:r>
        </a:p>
        <a:p>
          <a:pPr algn="l"/>
          <a:r>
            <a:rPr lang="en-GB" sz="1200" dirty="0"/>
            <a:t>Provide weekly online classes (measurable- registers)</a:t>
          </a:r>
        </a:p>
        <a:p>
          <a:pPr algn="l"/>
          <a:r>
            <a:rPr lang="en-GB" sz="1200" dirty="0"/>
            <a:t>Able to access online support where necessary </a:t>
          </a:r>
          <a:endParaRPr lang="en-US" sz="1200" dirty="0"/>
        </a:p>
      </dgm:t>
    </dgm:pt>
    <dgm:pt modelId="{2FC70A11-E4A8-4C2A-90D1-199039614639}" type="parTrans" cxnId="{21C6D6E6-1C27-41DE-8B01-5DB240444DAA}">
      <dgm:prSet/>
      <dgm:spPr/>
      <dgm:t>
        <a:bodyPr/>
        <a:lstStyle/>
        <a:p>
          <a:endParaRPr lang="en-US" sz="1200"/>
        </a:p>
      </dgm:t>
    </dgm:pt>
    <dgm:pt modelId="{2BBA03D2-9558-487F-B44E-192000BDDEF7}" type="sibTrans" cxnId="{21C6D6E6-1C27-41DE-8B01-5DB240444DAA}">
      <dgm:prSet/>
      <dgm:spPr/>
      <dgm:t>
        <a:bodyPr/>
        <a:lstStyle/>
        <a:p>
          <a:endParaRPr lang="en-US" sz="1200"/>
        </a:p>
      </dgm:t>
    </dgm:pt>
    <dgm:pt modelId="{E8FC7B73-161D-4015-8447-FE4F4BB99589}">
      <dgm:prSet custT="1"/>
      <dgm:spPr/>
      <dgm:t>
        <a:bodyPr/>
        <a:lstStyle/>
        <a:p>
          <a:r>
            <a:rPr lang="en-GB" sz="1200" b="1" dirty="0"/>
            <a:t>Measure of success</a:t>
          </a:r>
        </a:p>
        <a:p>
          <a:r>
            <a:rPr lang="en-GB" sz="1200" dirty="0"/>
            <a:t>(</a:t>
          </a:r>
          <a:r>
            <a:rPr lang="en-GB" sz="1200" dirty="0">
              <a:solidFill>
                <a:srgbClr val="FF0000"/>
              </a:solidFill>
            </a:rPr>
            <a:t>criterion of success/ when its finished what can be measured, how do I measure success – qualitative/ quantitative)</a:t>
          </a:r>
        </a:p>
        <a:p>
          <a:endParaRPr lang="en-GB" sz="1200" dirty="0"/>
        </a:p>
        <a:p>
          <a:r>
            <a:rPr lang="en-GB" sz="1200" dirty="0"/>
            <a:t>145 students pass the modules X and Y (or at least the same number of students passing as they would if they were on face to face teaching) (</a:t>
          </a:r>
          <a:r>
            <a:rPr lang="en-GB" sz="1200" i="1" dirty="0"/>
            <a:t>Quantitative</a:t>
          </a:r>
          <a:r>
            <a:rPr lang="en-GB" sz="1200" dirty="0"/>
            <a:t>)</a:t>
          </a:r>
        </a:p>
        <a:p>
          <a:r>
            <a:rPr lang="en-GB" sz="1200" dirty="0"/>
            <a:t>Receiving positive feedback from students </a:t>
          </a:r>
          <a:r>
            <a:rPr lang="en-GB" sz="1200" i="1" dirty="0"/>
            <a:t>(qualitative)</a:t>
          </a:r>
        </a:p>
        <a:p>
          <a:r>
            <a:rPr lang="en-GB" sz="1200" dirty="0"/>
            <a:t>Number of students applying to further level</a:t>
          </a:r>
          <a:endParaRPr lang="en-US" sz="1200" dirty="0"/>
        </a:p>
      </dgm:t>
    </dgm:pt>
    <dgm:pt modelId="{81068BEE-7943-4882-940B-4AC3EC416EC7}" type="parTrans" cxnId="{39BCF12E-C24D-42E5-947D-7CC26778840F}">
      <dgm:prSet/>
      <dgm:spPr/>
      <dgm:t>
        <a:bodyPr/>
        <a:lstStyle/>
        <a:p>
          <a:endParaRPr lang="en-US" sz="1200"/>
        </a:p>
      </dgm:t>
    </dgm:pt>
    <dgm:pt modelId="{26C3DF5E-F812-421B-826B-507DD5888D23}" type="sibTrans" cxnId="{39BCF12E-C24D-42E5-947D-7CC26778840F}">
      <dgm:prSet/>
      <dgm:spPr/>
      <dgm:t>
        <a:bodyPr/>
        <a:lstStyle/>
        <a:p>
          <a:endParaRPr lang="en-US" sz="1200"/>
        </a:p>
      </dgm:t>
    </dgm:pt>
    <dgm:pt modelId="{DFF935E6-91DB-48F9-AF42-58BFA4D24CF4}" type="pres">
      <dgm:prSet presAssocID="{D921B07A-DE00-4390-8067-C99ED4F12A94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DDB062CE-0EFF-43F4-A939-5E860E3AA3CE}" type="pres">
      <dgm:prSet presAssocID="{D921B07A-DE00-4390-8067-C99ED4F12A94}" presName="matrix" presStyleCnt="0"/>
      <dgm:spPr/>
    </dgm:pt>
    <dgm:pt modelId="{ABB5F2E0-B9A4-4C42-A0E6-6E4E4C2AA10C}" type="pres">
      <dgm:prSet presAssocID="{D921B07A-DE00-4390-8067-C99ED4F12A94}" presName="tile1" presStyleLbl="node1" presStyleIdx="0" presStyleCnt="4"/>
      <dgm:spPr/>
    </dgm:pt>
    <dgm:pt modelId="{54008BFE-06B7-4FB5-B380-1663226DCC00}" type="pres">
      <dgm:prSet presAssocID="{D921B07A-DE00-4390-8067-C99ED4F12A94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AAC12F6C-5675-4ABF-AE85-0BF74411A66F}" type="pres">
      <dgm:prSet presAssocID="{D921B07A-DE00-4390-8067-C99ED4F12A94}" presName="tile2" presStyleLbl="node1" presStyleIdx="1" presStyleCnt="4"/>
      <dgm:spPr/>
    </dgm:pt>
    <dgm:pt modelId="{2E7CBD1F-A363-455F-8622-C44562209D60}" type="pres">
      <dgm:prSet presAssocID="{D921B07A-DE00-4390-8067-C99ED4F12A94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2BADC536-B3C3-4D96-A177-25DD35DBB293}" type="pres">
      <dgm:prSet presAssocID="{D921B07A-DE00-4390-8067-C99ED4F12A94}" presName="tile3" presStyleLbl="node1" presStyleIdx="2" presStyleCnt="4"/>
      <dgm:spPr/>
    </dgm:pt>
    <dgm:pt modelId="{69011310-C75A-4EDC-A190-BD7F1594292B}" type="pres">
      <dgm:prSet presAssocID="{D921B07A-DE00-4390-8067-C99ED4F12A94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249FF0CA-C984-4909-9BF7-D6A4A9C7486F}" type="pres">
      <dgm:prSet presAssocID="{D921B07A-DE00-4390-8067-C99ED4F12A94}" presName="tile4" presStyleLbl="node1" presStyleIdx="3" presStyleCnt="4"/>
      <dgm:spPr/>
    </dgm:pt>
    <dgm:pt modelId="{C85F0112-8CF4-4638-90E0-B83CF34FE438}" type="pres">
      <dgm:prSet presAssocID="{D921B07A-DE00-4390-8067-C99ED4F12A94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0642DEE4-24F5-4C10-A429-EFFFA1958CCD}" type="pres">
      <dgm:prSet presAssocID="{D921B07A-DE00-4390-8067-C99ED4F12A94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DA42ED01-7D33-4A26-BFF1-5B169FD88B91}" type="presOf" srcId="{D921B07A-DE00-4390-8067-C99ED4F12A94}" destId="{DFF935E6-91DB-48F9-AF42-58BFA4D24CF4}" srcOrd="0" destOrd="0" presId="urn:microsoft.com/office/officeart/2005/8/layout/matrix1"/>
    <dgm:cxn modelId="{88FF7D0D-9F1A-4C0A-8EA0-78D81FA4CF09}" type="presOf" srcId="{390524D2-0D2B-41E8-8A7D-9D318998B395}" destId="{2E7CBD1F-A363-455F-8622-C44562209D60}" srcOrd="1" destOrd="0" presId="urn:microsoft.com/office/officeart/2005/8/layout/matrix1"/>
    <dgm:cxn modelId="{4A292316-EF34-4A8B-AA89-74D480CC193D}" srcId="{3ADE442D-67E5-4405-829A-5DD5D98169F1}" destId="{4CE34B0B-F0BD-4087-854A-C31B2CE91F75}" srcOrd="0" destOrd="0" parTransId="{7BD4862F-8B80-479E-9D96-E5B603DA32FE}" sibTransId="{1E5C9EEF-E94A-4DD5-9B17-F9FDD39C268F}"/>
    <dgm:cxn modelId="{39BCF12E-C24D-42E5-947D-7CC26778840F}" srcId="{3ADE442D-67E5-4405-829A-5DD5D98169F1}" destId="{E8FC7B73-161D-4015-8447-FE4F4BB99589}" srcOrd="3" destOrd="0" parTransId="{81068BEE-7943-4882-940B-4AC3EC416EC7}" sibTransId="{26C3DF5E-F812-421B-826B-507DD5888D23}"/>
    <dgm:cxn modelId="{14CA925B-FFFD-4AB8-9587-090720A28C8A}" type="presOf" srcId="{4CE34B0B-F0BD-4087-854A-C31B2CE91F75}" destId="{ABB5F2E0-B9A4-4C42-A0E6-6E4E4C2AA10C}" srcOrd="0" destOrd="0" presId="urn:microsoft.com/office/officeart/2005/8/layout/matrix1"/>
    <dgm:cxn modelId="{B6AAC05F-3A91-4BF4-A3F9-C8C0D284772E}" type="presOf" srcId="{6517AA9B-128B-44D8-98E6-BD99DD3D8218}" destId="{69011310-C75A-4EDC-A190-BD7F1594292B}" srcOrd="1" destOrd="0" presId="urn:microsoft.com/office/officeart/2005/8/layout/matrix1"/>
    <dgm:cxn modelId="{8589F471-F497-4FAD-9BE9-E35A2D68CC57}" srcId="{D921B07A-DE00-4390-8067-C99ED4F12A94}" destId="{3ADE442D-67E5-4405-829A-5DD5D98169F1}" srcOrd="0" destOrd="0" parTransId="{933B4E08-BD8A-4FC2-8C69-1F677617029C}" sibTransId="{C9FF7100-DFFB-4AF4-97BD-57FA5B7AD9EB}"/>
    <dgm:cxn modelId="{D39CC689-3CC7-4AEB-B0BF-6438E4FF73EB}" type="presOf" srcId="{390524D2-0D2B-41E8-8A7D-9D318998B395}" destId="{AAC12F6C-5675-4ABF-AE85-0BF74411A66F}" srcOrd="0" destOrd="0" presId="urn:microsoft.com/office/officeart/2005/8/layout/matrix1"/>
    <dgm:cxn modelId="{FD6F6B8B-0C82-490A-84A4-E620CE14BB97}" type="presOf" srcId="{3ADE442D-67E5-4405-829A-5DD5D98169F1}" destId="{0642DEE4-24F5-4C10-A429-EFFFA1958CCD}" srcOrd="0" destOrd="0" presId="urn:microsoft.com/office/officeart/2005/8/layout/matrix1"/>
    <dgm:cxn modelId="{31030C99-5CB9-4208-B6D4-31216E0C1D64}" type="presOf" srcId="{6517AA9B-128B-44D8-98E6-BD99DD3D8218}" destId="{2BADC536-B3C3-4D96-A177-25DD35DBB293}" srcOrd="0" destOrd="0" presId="urn:microsoft.com/office/officeart/2005/8/layout/matrix1"/>
    <dgm:cxn modelId="{7613C1A6-809F-431F-9A83-9103F6B2994B}" type="presOf" srcId="{E8FC7B73-161D-4015-8447-FE4F4BB99589}" destId="{249FF0CA-C984-4909-9BF7-D6A4A9C7486F}" srcOrd="0" destOrd="0" presId="urn:microsoft.com/office/officeart/2005/8/layout/matrix1"/>
    <dgm:cxn modelId="{549C51AE-FD5A-4AD2-B275-3EB1A6A66EE5}" type="presOf" srcId="{E8FC7B73-161D-4015-8447-FE4F4BB99589}" destId="{C85F0112-8CF4-4638-90E0-B83CF34FE438}" srcOrd="1" destOrd="0" presId="urn:microsoft.com/office/officeart/2005/8/layout/matrix1"/>
    <dgm:cxn modelId="{9638F8D3-08EA-4B77-BB3C-0ABB1FDF660D}" srcId="{3ADE442D-67E5-4405-829A-5DD5D98169F1}" destId="{390524D2-0D2B-41E8-8A7D-9D318998B395}" srcOrd="1" destOrd="0" parTransId="{3900049F-5781-450C-85ED-04EA3CB25624}" sibTransId="{4EE16923-9C2A-4E1C-97C8-3BC1739FA805}"/>
    <dgm:cxn modelId="{4F01C3E1-D3B1-49B1-8C71-D55B90E02925}" type="presOf" srcId="{4CE34B0B-F0BD-4087-854A-C31B2CE91F75}" destId="{54008BFE-06B7-4FB5-B380-1663226DCC00}" srcOrd="1" destOrd="0" presId="urn:microsoft.com/office/officeart/2005/8/layout/matrix1"/>
    <dgm:cxn modelId="{21C6D6E6-1C27-41DE-8B01-5DB240444DAA}" srcId="{3ADE442D-67E5-4405-829A-5DD5D98169F1}" destId="{6517AA9B-128B-44D8-98E6-BD99DD3D8218}" srcOrd="2" destOrd="0" parTransId="{2FC70A11-E4A8-4C2A-90D1-199039614639}" sibTransId="{2BBA03D2-9558-487F-B44E-192000BDDEF7}"/>
    <dgm:cxn modelId="{8E14741F-7A74-45BD-8073-98996CABB0FD}" type="presParOf" srcId="{DFF935E6-91DB-48F9-AF42-58BFA4D24CF4}" destId="{DDB062CE-0EFF-43F4-A939-5E860E3AA3CE}" srcOrd="0" destOrd="0" presId="urn:microsoft.com/office/officeart/2005/8/layout/matrix1"/>
    <dgm:cxn modelId="{0F3A4296-7C15-49F1-A4FC-A1F6808BCF73}" type="presParOf" srcId="{DDB062CE-0EFF-43F4-A939-5E860E3AA3CE}" destId="{ABB5F2E0-B9A4-4C42-A0E6-6E4E4C2AA10C}" srcOrd="0" destOrd="0" presId="urn:microsoft.com/office/officeart/2005/8/layout/matrix1"/>
    <dgm:cxn modelId="{2F26DAFF-5F9C-4086-9BDA-BC85F338F467}" type="presParOf" srcId="{DDB062CE-0EFF-43F4-A939-5E860E3AA3CE}" destId="{54008BFE-06B7-4FB5-B380-1663226DCC00}" srcOrd="1" destOrd="0" presId="urn:microsoft.com/office/officeart/2005/8/layout/matrix1"/>
    <dgm:cxn modelId="{6BE07069-A0FE-46CC-AB5A-25D8A4F61BE1}" type="presParOf" srcId="{DDB062CE-0EFF-43F4-A939-5E860E3AA3CE}" destId="{AAC12F6C-5675-4ABF-AE85-0BF74411A66F}" srcOrd="2" destOrd="0" presId="urn:microsoft.com/office/officeart/2005/8/layout/matrix1"/>
    <dgm:cxn modelId="{61724B7C-1BB3-4458-9807-008FB67CF603}" type="presParOf" srcId="{DDB062CE-0EFF-43F4-A939-5E860E3AA3CE}" destId="{2E7CBD1F-A363-455F-8622-C44562209D60}" srcOrd="3" destOrd="0" presId="urn:microsoft.com/office/officeart/2005/8/layout/matrix1"/>
    <dgm:cxn modelId="{E7CCF8E9-4346-4463-9495-91416947E6E1}" type="presParOf" srcId="{DDB062CE-0EFF-43F4-A939-5E860E3AA3CE}" destId="{2BADC536-B3C3-4D96-A177-25DD35DBB293}" srcOrd="4" destOrd="0" presId="urn:microsoft.com/office/officeart/2005/8/layout/matrix1"/>
    <dgm:cxn modelId="{B5CE63E8-3A93-4F40-81D5-06E216E3F84F}" type="presParOf" srcId="{DDB062CE-0EFF-43F4-A939-5E860E3AA3CE}" destId="{69011310-C75A-4EDC-A190-BD7F1594292B}" srcOrd="5" destOrd="0" presId="urn:microsoft.com/office/officeart/2005/8/layout/matrix1"/>
    <dgm:cxn modelId="{E736895F-33E6-4DBD-93ED-1D16E5E6A1D4}" type="presParOf" srcId="{DDB062CE-0EFF-43F4-A939-5E860E3AA3CE}" destId="{249FF0CA-C984-4909-9BF7-D6A4A9C7486F}" srcOrd="6" destOrd="0" presId="urn:microsoft.com/office/officeart/2005/8/layout/matrix1"/>
    <dgm:cxn modelId="{AE0BF659-E3A1-447E-ABAB-6BC853804F24}" type="presParOf" srcId="{DDB062CE-0EFF-43F4-A939-5E860E3AA3CE}" destId="{C85F0112-8CF4-4638-90E0-B83CF34FE438}" srcOrd="7" destOrd="0" presId="urn:microsoft.com/office/officeart/2005/8/layout/matrix1"/>
    <dgm:cxn modelId="{1A5E7149-63E4-4021-8692-C80656532F21}" type="presParOf" srcId="{DFF935E6-91DB-48F9-AF42-58BFA4D24CF4}" destId="{0642DEE4-24F5-4C10-A429-EFFFA1958CCD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7B0C59F-7E2D-4B27-909E-9B4C341D29AF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A7E55EA-6C72-430E-AAA8-6E7E2C4C3C1A}">
      <dgm:prSet phldrT="[Text]"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Teaching Skills programme in </a:t>
          </a:r>
          <a:r>
            <a:rPr lang="en-US" b="1" dirty="0" err="1">
              <a:latin typeface="Arial" panose="020B0604020202020204" pitchFamily="34" charset="0"/>
              <a:cs typeface="Arial" panose="020B0604020202020204" pitchFamily="34" charset="0"/>
            </a:rPr>
            <a:t>Covid</a:t>
          </a:r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 lockdown</a:t>
          </a:r>
        </a:p>
      </dgm:t>
    </dgm:pt>
    <dgm:pt modelId="{1E517B5A-F665-4546-A9DB-8872D8BB0E88}" type="parTrans" cxnId="{8CF97C77-EF58-4C9D-905E-83DF1172A29A}">
      <dgm:prSet/>
      <dgm:spPr/>
      <dgm:t>
        <a:bodyPr/>
        <a:lstStyle/>
        <a:p>
          <a:endParaRPr lang="en-US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EFCBFCA-2350-40BF-B624-6F6D4C66AB4C}" type="sibTrans" cxnId="{8CF97C77-EF58-4C9D-905E-83DF1172A29A}">
      <dgm:prSet/>
      <dgm:spPr/>
      <dgm:t>
        <a:bodyPr/>
        <a:lstStyle/>
        <a:p>
          <a:endParaRPr lang="en-US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22DDE5A-463C-4D74-94BC-A42FCEB41611}">
      <dgm:prSet phldrT="[Text]"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Deliver online classes</a:t>
          </a:r>
        </a:p>
      </dgm:t>
    </dgm:pt>
    <dgm:pt modelId="{B33697E9-2539-4ABF-96AC-7473CB600F12}" type="parTrans" cxnId="{9112D3EB-3D63-4AA9-A1FE-281EFE9D25DE}">
      <dgm:prSet/>
      <dgm:spPr/>
      <dgm:t>
        <a:bodyPr/>
        <a:lstStyle/>
        <a:p>
          <a:endParaRPr lang="en-US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E179A0B-4D2D-4CFC-AC8F-D8D54EBF6FA1}" type="sibTrans" cxnId="{9112D3EB-3D63-4AA9-A1FE-281EFE9D25DE}">
      <dgm:prSet/>
      <dgm:spPr/>
      <dgm:t>
        <a:bodyPr/>
        <a:lstStyle/>
        <a:p>
          <a:endParaRPr lang="en-US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4C30E1A-E40E-4EB2-A9F8-26B2E15BBD52}">
      <dgm:prSet phldrT="[Text]"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Prepare lectures/ and deliver online classes</a:t>
          </a:r>
        </a:p>
      </dgm:t>
    </dgm:pt>
    <dgm:pt modelId="{AB774965-9E67-4273-A985-F729904373C7}" type="parTrans" cxnId="{BBC631CF-DFBA-4E69-8733-4C13118A7576}">
      <dgm:prSet/>
      <dgm:spPr/>
      <dgm:t>
        <a:bodyPr/>
        <a:lstStyle/>
        <a:p>
          <a:endParaRPr lang="en-US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12E8A8E-5888-4A8C-8FC7-1F5D7F1A2E6C}" type="sibTrans" cxnId="{BBC631CF-DFBA-4E69-8733-4C13118A7576}">
      <dgm:prSet/>
      <dgm:spPr/>
      <dgm:t>
        <a:bodyPr/>
        <a:lstStyle/>
        <a:p>
          <a:endParaRPr lang="en-US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CF6C281-80E3-417C-9136-CA2329A91B5B}">
      <dgm:prSet phldrT="[Text]"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Match the lecturers availability with students classes</a:t>
          </a:r>
        </a:p>
      </dgm:t>
    </dgm:pt>
    <dgm:pt modelId="{D64D9235-B8A6-413F-8568-FB6D4F2B6A45}" type="parTrans" cxnId="{EA0FA427-314F-42E8-9981-32D10509BDEE}">
      <dgm:prSet/>
      <dgm:spPr/>
      <dgm:t>
        <a:bodyPr/>
        <a:lstStyle/>
        <a:p>
          <a:endParaRPr lang="en-US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F376171-1380-4CC3-9280-FFB10B2B11E1}" type="sibTrans" cxnId="{EA0FA427-314F-42E8-9981-32D10509BDEE}">
      <dgm:prSet/>
      <dgm:spPr/>
      <dgm:t>
        <a:bodyPr/>
        <a:lstStyle/>
        <a:p>
          <a:endParaRPr lang="en-US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1D09B91-7AAF-4301-87E1-D9B4D3ED7AA1}">
      <dgm:prSet phldrT="[Text]"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Provide one to one support</a:t>
          </a:r>
        </a:p>
      </dgm:t>
    </dgm:pt>
    <dgm:pt modelId="{5F8CA991-AB22-45EC-9EEE-B7A134DE3123}" type="sibTrans" cxnId="{45780129-2E33-4F0E-92F3-B65500861495}">
      <dgm:prSet/>
      <dgm:spPr/>
      <dgm:t>
        <a:bodyPr/>
        <a:lstStyle/>
        <a:p>
          <a:endParaRPr lang="en-US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FD521ED-F3FE-4B7F-BAD7-6A5D46F70573}" type="parTrans" cxnId="{45780129-2E33-4F0E-92F3-B65500861495}">
      <dgm:prSet/>
      <dgm:spPr/>
      <dgm:t>
        <a:bodyPr/>
        <a:lstStyle/>
        <a:p>
          <a:endParaRPr lang="en-US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FAC94F5-8155-4C0C-BED1-37DACC4A0129}">
      <dgm:prSet phldrT="[Text]"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Prepare timetables for next term</a:t>
          </a:r>
        </a:p>
      </dgm:t>
    </dgm:pt>
    <dgm:pt modelId="{AAFD0206-2FEA-4EB6-9F6D-43B01B2B20EA}" type="sibTrans" cxnId="{49AE3CA9-98F3-47F9-8618-4A8F69DDAA2B}">
      <dgm:prSet/>
      <dgm:spPr/>
      <dgm:t>
        <a:bodyPr/>
        <a:lstStyle/>
        <a:p>
          <a:endParaRPr lang="en-US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1D83D73-2A9F-48AE-82F9-297F905A5524}" type="parTrans" cxnId="{49AE3CA9-98F3-47F9-8618-4A8F69DDAA2B}">
      <dgm:prSet/>
      <dgm:spPr/>
      <dgm:t>
        <a:bodyPr/>
        <a:lstStyle/>
        <a:p>
          <a:endParaRPr lang="en-US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F072D82-4193-4243-9218-400143935B0F}" type="pres">
      <dgm:prSet presAssocID="{B7B0C59F-7E2D-4B27-909E-9B4C341D29A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2451A30-1915-4FF9-A0F7-0BD348F880C7}" type="pres">
      <dgm:prSet presAssocID="{9A7E55EA-6C72-430E-AAA8-6E7E2C4C3C1A}" presName="hierRoot1" presStyleCnt="0"/>
      <dgm:spPr/>
    </dgm:pt>
    <dgm:pt modelId="{8E903FBF-E3C4-42CB-A8C7-D599C3CEE700}" type="pres">
      <dgm:prSet presAssocID="{9A7E55EA-6C72-430E-AAA8-6E7E2C4C3C1A}" presName="composite" presStyleCnt="0"/>
      <dgm:spPr/>
    </dgm:pt>
    <dgm:pt modelId="{545AEA8B-2B01-4372-8796-B4ECD33B93F5}" type="pres">
      <dgm:prSet presAssocID="{9A7E55EA-6C72-430E-AAA8-6E7E2C4C3C1A}" presName="background" presStyleLbl="node0" presStyleIdx="0" presStyleCnt="1"/>
      <dgm:spPr/>
    </dgm:pt>
    <dgm:pt modelId="{553D5C02-26CD-4672-9AC9-03A413CE3D36}" type="pres">
      <dgm:prSet presAssocID="{9A7E55EA-6C72-430E-AAA8-6E7E2C4C3C1A}" presName="text" presStyleLbl="fgAcc0" presStyleIdx="0" presStyleCnt="1">
        <dgm:presLayoutVars>
          <dgm:chPref val="3"/>
        </dgm:presLayoutVars>
      </dgm:prSet>
      <dgm:spPr/>
    </dgm:pt>
    <dgm:pt modelId="{D375B203-F7C8-4AA9-8EE9-3C1B0BE279E1}" type="pres">
      <dgm:prSet presAssocID="{9A7E55EA-6C72-430E-AAA8-6E7E2C4C3C1A}" presName="hierChild2" presStyleCnt="0"/>
      <dgm:spPr/>
    </dgm:pt>
    <dgm:pt modelId="{D7F7BA0D-048B-41FB-97AD-D7AE773F0497}" type="pres">
      <dgm:prSet presAssocID="{B33697E9-2539-4ABF-96AC-7473CB600F12}" presName="Name10" presStyleLbl="parChTrans1D2" presStyleIdx="0" presStyleCnt="2"/>
      <dgm:spPr/>
    </dgm:pt>
    <dgm:pt modelId="{04DCA091-B2E4-4FF7-9C55-24A121A9E814}" type="pres">
      <dgm:prSet presAssocID="{722DDE5A-463C-4D74-94BC-A42FCEB41611}" presName="hierRoot2" presStyleCnt="0"/>
      <dgm:spPr/>
    </dgm:pt>
    <dgm:pt modelId="{95250609-6225-4306-BAF9-E86C3BA47E45}" type="pres">
      <dgm:prSet presAssocID="{722DDE5A-463C-4D74-94BC-A42FCEB41611}" presName="composite2" presStyleCnt="0"/>
      <dgm:spPr/>
    </dgm:pt>
    <dgm:pt modelId="{A634E69E-6F6E-431E-A216-F5F7D803D66E}" type="pres">
      <dgm:prSet presAssocID="{722DDE5A-463C-4D74-94BC-A42FCEB41611}" presName="background2" presStyleLbl="node2" presStyleIdx="0" presStyleCnt="2"/>
      <dgm:spPr/>
    </dgm:pt>
    <dgm:pt modelId="{1DA9F379-91B0-46A5-8AF7-E0CC00F5B331}" type="pres">
      <dgm:prSet presAssocID="{722DDE5A-463C-4D74-94BC-A42FCEB41611}" presName="text2" presStyleLbl="fgAcc2" presStyleIdx="0" presStyleCnt="2">
        <dgm:presLayoutVars>
          <dgm:chPref val="3"/>
        </dgm:presLayoutVars>
      </dgm:prSet>
      <dgm:spPr/>
    </dgm:pt>
    <dgm:pt modelId="{23BBE66C-F79B-4CD5-9E37-E47539D88A38}" type="pres">
      <dgm:prSet presAssocID="{722DDE5A-463C-4D74-94BC-A42FCEB41611}" presName="hierChild3" presStyleCnt="0"/>
      <dgm:spPr/>
    </dgm:pt>
    <dgm:pt modelId="{5E95B5B1-3ABD-4984-8127-632E79D4FF85}" type="pres">
      <dgm:prSet presAssocID="{AB774965-9E67-4273-A985-F729904373C7}" presName="Name17" presStyleLbl="parChTrans1D3" presStyleIdx="0" presStyleCnt="3"/>
      <dgm:spPr/>
    </dgm:pt>
    <dgm:pt modelId="{62F6E077-C91F-432F-93B5-5CDB430F1CE5}" type="pres">
      <dgm:prSet presAssocID="{54C30E1A-E40E-4EB2-A9F8-26B2E15BBD52}" presName="hierRoot3" presStyleCnt="0"/>
      <dgm:spPr/>
    </dgm:pt>
    <dgm:pt modelId="{E5251154-1330-4BBA-A5E9-7A9B86B81B23}" type="pres">
      <dgm:prSet presAssocID="{54C30E1A-E40E-4EB2-A9F8-26B2E15BBD52}" presName="composite3" presStyleCnt="0"/>
      <dgm:spPr/>
    </dgm:pt>
    <dgm:pt modelId="{35D018C3-E5E4-4A8B-9DD3-5374D000C975}" type="pres">
      <dgm:prSet presAssocID="{54C30E1A-E40E-4EB2-A9F8-26B2E15BBD52}" presName="background3" presStyleLbl="node3" presStyleIdx="0" presStyleCnt="3"/>
      <dgm:spPr/>
    </dgm:pt>
    <dgm:pt modelId="{B3CAC978-CEA7-461E-A933-C35223A20B09}" type="pres">
      <dgm:prSet presAssocID="{54C30E1A-E40E-4EB2-A9F8-26B2E15BBD52}" presName="text3" presStyleLbl="fgAcc3" presStyleIdx="0" presStyleCnt="3">
        <dgm:presLayoutVars>
          <dgm:chPref val="3"/>
        </dgm:presLayoutVars>
      </dgm:prSet>
      <dgm:spPr/>
    </dgm:pt>
    <dgm:pt modelId="{EF416F46-EBC5-4A87-BF90-A72808462EBA}" type="pres">
      <dgm:prSet presAssocID="{54C30E1A-E40E-4EB2-A9F8-26B2E15BBD52}" presName="hierChild4" presStyleCnt="0"/>
      <dgm:spPr/>
    </dgm:pt>
    <dgm:pt modelId="{2F44B216-38E0-413B-9543-BF2170FFEEDE}" type="pres">
      <dgm:prSet presAssocID="{FFD521ED-F3FE-4B7F-BAD7-6A5D46F70573}" presName="Name17" presStyleLbl="parChTrans1D3" presStyleIdx="1" presStyleCnt="3"/>
      <dgm:spPr/>
    </dgm:pt>
    <dgm:pt modelId="{3C14C70C-65F9-4891-A2AA-7A33E8F4E2EF}" type="pres">
      <dgm:prSet presAssocID="{41D09B91-7AAF-4301-87E1-D9B4D3ED7AA1}" presName="hierRoot3" presStyleCnt="0"/>
      <dgm:spPr/>
    </dgm:pt>
    <dgm:pt modelId="{ED3017D5-3D2B-4B1F-A609-351CA88D1DC1}" type="pres">
      <dgm:prSet presAssocID="{41D09B91-7AAF-4301-87E1-D9B4D3ED7AA1}" presName="composite3" presStyleCnt="0"/>
      <dgm:spPr/>
    </dgm:pt>
    <dgm:pt modelId="{EF685CDA-3828-402F-8C01-06112A989302}" type="pres">
      <dgm:prSet presAssocID="{41D09B91-7AAF-4301-87E1-D9B4D3ED7AA1}" presName="background3" presStyleLbl="node3" presStyleIdx="1" presStyleCnt="3"/>
      <dgm:spPr/>
    </dgm:pt>
    <dgm:pt modelId="{454666E9-F52E-46AD-BB6A-A43061D50AE6}" type="pres">
      <dgm:prSet presAssocID="{41D09B91-7AAF-4301-87E1-D9B4D3ED7AA1}" presName="text3" presStyleLbl="fgAcc3" presStyleIdx="1" presStyleCnt="3">
        <dgm:presLayoutVars>
          <dgm:chPref val="3"/>
        </dgm:presLayoutVars>
      </dgm:prSet>
      <dgm:spPr/>
    </dgm:pt>
    <dgm:pt modelId="{9D5AAB0D-3401-477A-BDDC-081F4CB8227F}" type="pres">
      <dgm:prSet presAssocID="{41D09B91-7AAF-4301-87E1-D9B4D3ED7AA1}" presName="hierChild4" presStyleCnt="0"/>
      <dgm:spPr/>
    </dgm:pt>
    <dgm:pt modelId="{080ACDB4-F0F8-41C1-9A7B-A25457027916}" type="pres">
      <dgm:prSet presAssocID="{91D83D73-2A9F-48AE-82F9-297F905A5524}" presName="Name10" presStyleLbl="parChTrans1D2" presStyleIdx="1" presStyleCnt="2"/>
      <dgm:spPr/>
    </dgm:pt>
    <dgm:pt modelId="{7965D7A6-4063-45CB-84B5-7DCBAF425198}" type="pres">
      <dgm:prSet presAssocID="{EFAC94F5-8155-4C0C-BED1-37DACC4A0129}" presName="hierRoot2" presStyleCnt="0"/>
      <dgm:spPr/>
    </dgm:pt>
    <dgm:pt modelId="{41346691-7AD2-4568-B392-84673D909A70}" type="pres">
      <dgm:prSet presAssocID="{EFAC94F5-8155-4C0C-BED1-37DACC4A0129}" presName="composite2" presStyleCnt="0"/>
      <dgm:spPr/>
    </dgm:pt>
    <dgm:pt modelId="{E163871F-6315-4349-9083-E48057A36ED9}" type="pres">
      <dgm:prSet presAssocID="{EFAC94F5-8155-4C0C-BED1-37DACC4A0129}" presName="background2" presStyleLbl="node2" presStyleIdx="1" presStyleCnt="2"/>
      <dgm:spPr/>
    </dgm:pt>
    <dgm:pt modelId="{55FA0620-1406-44F8-9F9D-52873D5DA52B}" type="pres">
      <dgm:prSet presAssocID="{EFAC94F5-8155-4C0C-BED1-37DACC4A0129}" presName="text2" presStyleLbl="fgAcc2" presStyleIdx="1" presStyleCnt="2">
        <dgm:presLayoutVars>
          <dgm:chPref val="3"/>
        </dgm:presLayoutVars>
      </dgm:prSet>
      <dgm:spPr/>
    </dgm:pt>
    <dgm:pt modelId="{7E70FD59-8530-4FA8-9AB7-B02A2D587FD8}" type="pres">
      <dgm:prSet presAssocID="{EFAC94F5-8155-4C0C-BED1-37DACC4A0129}" presName="hierChild3" presStyleCnt="0"/>
      <dgm:spPr/>
    </dgm:pt>
    <dgm:pt modelId="{ACF73C1C-0148-4F49-BB7D-243DE3D9CDC6}" type="pres">
      <dgm:prSet presAssocID="{D64D9235-B8A6-413F-8568-FB6D4F2B6A45}" presName="Name17" presStyleLbl="parChTrans1D3" presStyleIdx="2" presStyleCnt="3"/>
      <dgm:spPr/>
    </dgm:pt>
    <dgm:pt modelId="{61963E4E-81CE-477C-9DFE-BC88519E119B}" type="pres">
      <dgm:prSet presAssocID="{4CF6C281-80E3-417C-9136-CA2329A91B5B}" presName="hierRoot3" presStyleCnt="0"/>
      <dgm:spPr/>
    </dgm:pt>
    <dgm:pt modelId="{0782EE79-B02C-4CFD-A863-DAB45106C7C2}" type="pres">
      <dgm:prSet presAssocID="{4CF6C281-80E3-417C-9136-CA2329A91B5B}" presName="composite3" presStyleCnt="0"/>
      <dgm:spPr/>
    </dgm:pt>
    <dgm:pt modelId="{3BABFA5B-D598-4EB3-8F15-EF0FAF17500C}" type="pres">
      <dgm:prSet presAssocID="{4CF6C281-80E3-417C-9136-CA2329A91B5B}" presName="background3" presStyleLbl="node3" presStyleIdx="2" presStyleCnt="3"/>
      <dgm:spPr/>
    </dgm:pt>
    <dgm:pt modelId="{454C1540-0DCC-4DA0-864E-AB98464ED83B}" type="pres">
      <dgm:prSet presAssocID="{4CF6C281-80E3-417C-9136-CA2329A91B5B}" presName="text3" presStyleLbl="fgAcc3" presStyleIdx="2" presStyleCnt="3">
        <dgm:presLayoutVars>
          <dgm:chPref val="3"/>
        </dgm:presLayoutVars>
      </dgm:prSet>
      <dgm:spPr/>
    </dgm:pt>
    <dgm:pt modelId="{4E58970C-9D62-4C34-A577-8F2C4C7F4AB4}" type="pres">
      <dgm:prSet presAssocID="{4CF6C281-80E3-417C-9136-CA2329A91B5B}" presName="hierChild4" presStyleCnt="0"/>
      <dgm:spPr/>
    </dgm:pt>
  </dgm:ptLst>
  <dgm:cxnLst>
    <dgm:cxn modelId="{1B14081E-2CDB-4ECF-9F24-06310D1AD4A7}" type="presOf" srcId="{B33697E9-2539-4ABF-96AC-7473CB600F12}" destId="{D7F7BA0D-048B-41FB-97AD-D7AE773F0497}" srcOrd="0" destOrd="0" presId="urn:microsoft.com/office/officeart/2005/8/layout/hierarchy1"/>
    <dgm:cxn modelId="{7DEA2C22-A81E-4310-A82B-15128E588950}" type="presOf" srcId="{91D83D73-2A9F-48AE-82F9-297F905A5524}" destId="{080ACDB4-F0F8-41C1-9A7B-A25457027916}" srcOrd="0" destOrd="0" presId="urn:microsoft.com/office/officeart/2005/8/layout/hierarchy1"/>
    <dgm:cxn modelId="{2ED27224-D438-43B2-BB31-2F13146E5610}" type="presOf" srcId="{41D09B91-7AAF-4301-87E1-D9B4D3ED7AA1}" destId="{454666E9-F52E-46AD-BB6A-A43061D50AE6}" srcOrd="0" destOrd="0" presId="urn:microsoft.com/office/officeart/2005/8/layout/hierarchy1"/>
    <dgm:cxn modelId="{EA0FA427-314F-42E8-9981-32D10509BDEE}" srcId="{EFAC94F5-8155-4C0C-BED1-37DACC4A0129}" destId="{4CF6C281-80E3-417C-9136-CA2329A91B5B}" srcOrd="0" destOrd="0" parTransId="{D64D9235-B8A6-413F-8568-FB6D4F2B6A45}" sibTransId="{7F376171-1380-4CC3-9280-FFB10B2B11E1}"/>
    <dgm:cxn modelId="{45780129-2E33-4F0E-92F3-B65500861495}" srcId="{722DDE5A-463C-4D74-94BC-A42FCEB41611}" destId="{41D09B91-7AAF-4301-87E1-D9B4D3ED7AA1}" srcOrd="1" destOrd="0" parTransId="{FFD521ED-F3FE-4B7F-BAD7-6A5D46F70573}" sibTransId="{5F8CA991-AB22-45EC-9EEE-B7A134DE3123}"/>
    <dgm:cxn modelId="{26C2332A-4F38-40D1-BC40-85C766501E28}" type="presOf" srcId="{722DDE5A-463C-4D74-94BC-A42FCEB41611}" destId="{1DA9F379-91B0-46A5-8AF7-E0CC00F5B331}" srcOrd="0" destOrd="0" presId="urn:microsoft.com/office/officeart/2005/8/layout/hierarchy1"/>
    <dgm:cxn modelId="{48A98C30-9697-4D24-B9DC-8D2D60893ABA}" type="presOf" srcId="{AB774965-9E67-4273-A985-F729904373C7}" destId="{5E95B5B1-3ABD-4984-8127-632E79D4FF85}" srcOrd="0" destOrd="0" presId="urn:microsoft.com/office/officeart/2005/8/layout/hierarchy1"/>
    <dgm:cxn modelId="{8CF97C77-EF58-4C9D-905E-83DF1172A29A}" srcId="{B7B0C59F-7E2D-4B27-909E-9B4C341D29AF}" destId="{9A7E55EA-6C72-430E-AAA8-6E7E2C4C3C1A}" srcOrd="0" destOrd="0" parTransId="{1E517B5A-F665-4546-A9DB-8872D8BB0E88}" sibTransId="{8EFCBFCA-2350-40BF-B624-6F6D4C66AB4C}"/>
    <dgm:cxn modelId="{DE7C0B58-711E-4379-84A0-839D707676E5}" type="presOf" srcId="{D64D9235-B8A6-413F-8568-FB6D4F2B6A45}" destId="{ACF73C1C-0148-4F49-BB7D-243DE3D9CDC6}" srcOrd="0" destOrd="0" presId="urn:microsoft.com/office/officeart/2005/8/layout/hierarchy1"/>
    <dgm:cxn modelId="{223D7884-F2BF-4757-8E79-B47F2B697B38}" type="presOf" srcId="{4CF6C281-80E3-417C-9136-CA2329A91B5B}" destId="{454C1540-0DCC-4DA0-864E-AB98464ED83B}" srcOrd="0" destOrd="0" presId="urn:microsoft.com/office/officeart/2005/8/layout/hierarchy1"/>
    <dgm:cxn modelId="{3ED75793-B15D-48D7-A535-19E542968D96}" type="presOf" srcId="{FFD521ED-F3FE-4B7F-BAD7-6A5D46F70573}" destId="{2F44B216-38E0-413B-9543-BF2170FFEEDE}" srcOrd="0" destOrd="0" presId="urn:microsoft.com/office/officeart/2005/8/layout/hierarchy1"/>
    <dgm:cxn modelId="{49AE3CA9-98F3-47F9-8618-4A8F69DDAA2B}" srcId="{9A7E55EA-6C72-430E-AAA8-6E7E2C4C3C1A}" destId="{EFAC94F5-8155-4C0C-BED1-37DACC4A0129}" srcOrd="1" destOrd="0" parTransId="{91D83D73-2A9F-48AE-82F9-297F905A5524}" sibTransId="{AAFD0206-2FEA-4EB6-9F6D-43B01B2B20EA}"/>
    <dgm:cxn modelId="{28A2B2BE-549E-451D-9C7C-303F7690845C}" type="presOf" srcId="{9A7E55EA-6C72-430E-AAA8-6E7E2C4C3C1A}" destId="{553D5C02-26CD-4672-9AC9-03A413CE3D36}" srcOrd="0" destOrd="0" presId="urn:microsoft.com/office/officeart/2005/8/layout/hierarchy1"/>
    <dgm:cxn modelId="{A6B289CA-97C8-43F2-8FC8-3D63DFFF8AE8}" type="presOf" srcId="{B7B0C59F-7E2D-4B27-909E-9B4C341D29AF}" destId="{2F072D82-4193-4243-9218-400143935B0F}" srcOrd="0" destOrd="0" presId="urn:microsoft.com/office/officeart/2005/8/layout/hierarchy1"/>
    <dgm:cxn modelId="{BBC631CF-DFBA-4E69-8733-4C13118A7576}" srcId="{722DDE5A-463C-4D74-94BC-A42FCEB41611}" destId="{54C30E1A-E40E-4EB2-A9F8-26B2E15BBD52}" srcOrd="0" destOrd="0" parTransId="{AB774965-9E67-4273-A985-F729904373C7}" sibTransId="{612E8A8E-5888-4A8C-8FC7-1F5D7F1A2E6C}"/>
    <dgm:cxn modelId="{55398FE9-A212-4D4B-BD7B-425E456DA5C5}" type="presOf" srcId="{54C30E1A-E40E-4EB2-A9F8-26B2E15BBD52}" destId="{B3CAC978-CEA7-461E-A933-C35223A20B09}" srcOrd="0" destOrd="0" presId="urn:microsoft.com/office/officeart/2005/8/layout/hierarchy1"/>
    <dgm:cxn modelId="{9112D3EB-3D63-4AA9-A1FE-281EFE9D25DE}" srcId="{9A7E55EA-6C72-430E-AAA8-6E7E2C4C3C1A}" destId="{722DDE5A-463C-4D74-94BC-A42FCEB41611}" srcOrd="0" destOrd="0" parTransId="{B33697E9-2539-4ABF-96AC-7473CB600F12}" sibTransId="{DE179A0B-4D2D-4CFC-AC8F-D8D54EBF6FA1}"/>
    <dgm:cxn modelId="{AC506EED-EB24-41D3-8A9D-02AD16A99FBA}" type="presOf" srcId="{EFAC94F5-8155-4C0C-BED1-37DACC4A0129}" destId="{55FA0620-1406-44F8-9F9D-52873D5DA52B}" srcOrd="0" destOrd="0" presId="urn:microsoft.com/office/officeart/2005/8/layout/hierarchy1"/>
    <dgm:cxn modelId="{66F7DEA7-7720-4627-9472-4718ACDF5436}" type="presParOf" srcId="{2F072D82-4193-4243-9218-400143935B0F}" destId="{52451A30-1915-4FF9-A0F7-0BD348F880C7}" srcOrd="0" destOrd="0" presId="urn:microsoft.com/office/officeart/2005/8/layout/hierarchy1"/>
    <dgm:cxn modelId="{A5BF50F2-E4CD-4698-8477-43295C70757B}" type="presParOf" srcId="{52451A30-1915-4FF9-A0F7-0BD348F880C7}" destId="{8E903FBF-E3C4-42CB-A8C7-D599C3CEE700}" srcOrd="0" destOrd="0" presId="urn:microsoft.com/office/officeart/2005/8/layout/hierarchy1"/>
    <dgm:cxn modelId="{BA518F9A-CA08-4614-A905-75BB84660779}" type="presParOf" srcId="{8E903FBF-E3C4-42CB-A8C7-D599C3CEE700}" destId="{545AEA8B-2B01-4372-8796-B4ECD33B93F5}" srcOrd="0" destOrd="0" presId="urn:microsoft.com/office/officeart/2005/8/layout/hierarchy1"/>
    <dgm:cxn modelId="{06592984-1B31-4DD8-80DF-28FFE3DF5C69}" type="presParOf" srcId="{8E903FBF-E3C4-42CB-A8C7-D599C3CEE700}" destId="{553D5C02-26CD-4672-9AC9-03A413CE3D36}" srcOrd="1" destOrd="0" presId="urn:microsoft.com/office/officeart/2005/8/layout/hierarchy1"/>
    <dgm:cxn modelId="{8CF19E6E-0021-48DC-A536-7D2E5C3D297B}" type="presParOf" srcId="{52451A30-1915-4FF9-A0F7-0BD348F880C7}" destId="{D375B203-F7C8-4AA9-8EE9-3C1B0BE279E1}" srcOrd="1" destOrd="0" presId="urn:microsoft.com/office/officeart/2005/8/layout/hierarchy1"/>
    <dgm:cxn modelId="{48BFC534-C591-434C-A5C5-E88A09C06FA8}" type="presParOf" srcId="{D375B203-F7C8-4AA9-8EE9-3C1B0BE279E1}" destId="{D7F7BA0D-048B-41FB-97AD-D7AE773F0497}" srcOrd="0" destOrd="0" presId="urn:microsoft.com/office/officeart/2005/8/layout/hierarchy1"/>
    <dgm:cxn modelId="{1E922AB7-65C1-4062-BF64-EAFB3B8B682F}" type="presParOf" srcId="{D375B203-F7C8-4AA9-8EE9-3C1B0BE279E1}" destId="{04DCA091-B2E4-4FF7-9C55-24A121A9E814}" srcOrd="1" destOrd="0" presId="urn:microsoft.com/office/officeart/2005/8/layout/hierarchy1"/>
    <dgm:cxn modelId="{F0695467-F34F-4CF0-867D-692BEB0E2A7A}" type="presParOf" srcId="{04DCA091-B2E4-4FF7-9C55-24A121A9E814}" destId="{95250609-6225-4306-BAF9-E86C3BA47E45}" srcOrd="0" destOrd="0" presId="urn:microsoft.com/office/officeart/2005/8/layout/hierarchy1"/>
    <dgm:cxn modelId="{AF64F2B2-2AAA-4C68-9611-4F6BE494305D}" type="presParOf" srcId="{95250609-6225-4306-BAF9-E86C3BA47E45}" destId="{A634E69E-6F6E-431E-A216-F5F7D803D66E}" srcOrd="0" destOrd="0" presId="urn:microsoft.com/office/officeart/2005/8/layout/hierarchy1"/>
    <dgm:cxn modelId="{A1438B0E-074C-4196-B431-843E815FBCC3}" type="presParOf" srcId="{95250609-6225-4306-BAF9-E86C3BA47E45}" destId="{1DA9F379-91B0-46A5-8AF7-E0CC00F5B331}" srcOrd="1" destOrd="0" presId="urn:microsoft.com/office/officeart/2005/8/layout/hierarchy1"/>
    <dgm:cxn modelId="{9A1987CF-54BC-469D-982E-AC0EBCDFA809}" type="presParOf" srcId="{04DCA091-B2E4-4FF7-9C55-24A121A9E814}" destId="{23BBE66C-F79B-4CD5-9E37-E47539D88A38}" srcOrd="1" destOrd="0" presId="urn:microsoft.com/office/officeart/2005/8/layout/hierarchy1"/>
    <dgm:cxn modelId="{2269F38A-EB90-469B-A59F-1BD1A5E196AD}" type="presParOf" srcId="{23BBE66C-F79B-4CD5-9E37-E47539D88A38}" destId="{5E95B5B1-3ABD-4984-8127-632E79D4FF85}" srcOrd="0" destOrd="0" presId="urn:microsoft.com/office/officeart/2005/8/layout/hierarchy1"/>
    <dgm:cxn modelId="{E891DAC1-25EA-4B2D-83FA-8DE414435EC9}" type="presParOf" srcId="{23BBE66C-F79B-4CD5-9E37-E47539D88A38}" destId="{62F6E077-C91F-432F-93B5-5CDB430F1CE5}" srcOrd="1" destOrd="0" presId="urn:microsoft.com/office/officeart/2005/8/layout/hierarchy1"/>
    <dgm:cxn modelId="{D4F93F59-38FB-46CC-816B-D6B705F40133}" type="presParOf" srcId="{62F6E077-C91F-432F-93B5-5CDB430F1CE5}" destId="{E5251154-1330-4BBA-A5E9-7A9B86B81B23}" srcOrd="0" destOrd="0" presId="urn:microsoft.com/office/officeart/2005/8/layout/hierarchy1"/>
    <dgm:cxn modelId="{767278C5-C5C9-40C5-B917-785F89CE3739}" type="presParOf" srcId="{E5251154-1330-4BBA-A5E9-7A9B86B81B23}" destId="{35D018C3-E5E4-4A8B-9DD3-5374D000C975}" srcOrd="0" destOrd="0" presId="urn:microsoft.com/office/officeart/2005/8/layout/hierarchy1"/>
    <dgm:cxn modelId="{3B09FF74-D17F-4691-B1BC-5590918C8ADF}" type="presParOf" srcId="{E5251154-1330-4BBA-A5E9-7A9B86B81B23}" destId="{B3CAC978-CEA7-461E-A933-C35223A20B09}" srcOrd="1" destOrd="0" presId="urn:microsoft.com/office/officeart/2005/8/layout/hierarchy1"/>
    <dgm:cxn modelId="{AA783275-3C70-4967-A171-700FD115F263}" type="presParOf" srcId="{62F6E077-C91F-432F-93B5-5CDB430F1CE5}" destId="{EF416F46-EBC5-4A87-BF90-A72808462EBA}" srcOrd="1" destOrd="0" presId="urn:microsoft.com/office/officeart/2005/8/layout/hierarchy1"/>
    <dgm:cxn modelId="{9C474F09-A6E6-42BC-B746-2EB25DB80E2D}" type="presParOf" srcId="{23BBE66C-F79B-4CD5-9E37-E47539D88A38}" destId="{2F44B216-38E0-413B-9543-BF2170FFEEDE}" srcOrd="2" destOrd="0" presId="urn:microsoft.com/office/officeart/2005/8/layout/hierarchy1"/>
    <dgm:cxn modelId="{82B1842A-0963-4070-ACAE-FBB674DAB305}" type="presParOf" srcId="{23BBE66C-F79B-4CD5-9E37-E47539D88A38}" destId="{3C14C70C-65F9-4891-A2AA-7A33E8F4E2EF}" srcOrd="3" destOrd="0" presId="urn:microsoft.com/office/officeart/2005/8/layout/hierarchy1"/>
    <dgm:cxn modelId="{1E2D5273-E1F6-4D7C-8470-C76E2DC14516}" type="presParOf" srcId="{3C14C70C-65F9-4891-A2AA-7A33E8F4E2EF}" destId="{ED3017D5-3D2B-4B1F-A609-351CA88D1DC1}" srcOrd="0" destOrd="0" presId="urn:microsoft.com/office/officeart/2005/8/layout/hierarchy1"/>
    <dgm:cxn modelId="{1C0A13F9-F130-4249-A166-7C70ADDCA8D4}" type="presParOf" srcId="{ED3017D5-3D2B-4B1F-A609-351CA88D1DC1}" destId="{EF685CDA-3828-402F-8C01-06112A989302}" srcOrd="0" destOrd="0" presId="urn:microsoft.com/office/officeart/2005/8/layout/hierarchy1"/>
    <dgm:cxn modelId="{019AEB1F-2E87-4A25-B5D8-9B0DEDA8FAAE}" type="presParOf" srcId="{ED3017D5-3D2B-4B1F-A609-351CA88D1DC1}" destId="{454666E9-F52E-46AD-BB6A-A43061D50AE6}" srcOrd="1" destOrd="0" presId="urn:microsoft.com/office/officeart/2005/8/layout/hierarchy1"/>
    <dgm:cxn modelId="{9DE2A255-9B63-465C-BAAD-2C85F92AC635}" type="presParOf" srcId="{3C14C70C-65F9-4891-A2AA-7A33E8F4E2EF}" destId="{9D5AAB0D-3401-477A-BDDC-081F4CB8227F}" srcOrd="1" destOrd="0" presId="urn:microsoft.com/office/officeart/2005/8/layout/hierarchy1"/>
    <dgm:cxn modelId="{2B2A5CB9-979E-4F80-8832-48FDC7DB264C}" type="presParOf" srcId="{D375B203-F7C8-4AA9-8EE9-3C1B0BE279E1}" destId="{080ACDB4-F0F8-41C1-9A7B-A25457027916}" srcOrd="2" destOrd="0" presId="urn:microsoft.com/office/officeart/2005/8/layout/hierarchy1"/>
    <dgm:cxn modelId="{3EA3E042-B9A0-4362-8C40-7FFF2133DB62}" type="presParOf" srcId="{D375B203-F7C8-4AA9-8EE9-3C1B0BE279E1}" destId="{7965D7A6-4063-45CB-84B5-7DCBAF425198}" srcOrd="3" destOrd="0" presId="urn:microsoft.com/office/officeart/2005/8/layout/hierarchy1"/>
    <dgm:cxn modelId="{C33FDEA6-8555-43A3-957B-017B35B0395B}" type="presParOf" srcId="{7965D7A6-4063-45CB-84B5-7DCBAF425198}" destId="{41346691-7AD2-4568-B392-84673D909A70}" srcOrd="0" destOrd="0" presId="urn:microsoft.com/office/officeart/2005/8/layout/hierarchy1"/>
    <dgm:cxn modelId="{9B36304E-CF07-4A80-847B-212F7A6288DF}" type="presParOf" srcId="{41346691-7AD2-4568-B392-84673D909A70}" destId="{E163871F-6315-4349-9083-E48057A36ED9}" srcOrd="0" destOrd="0" presId="urn:microsoft.com/office/officeart/2005/8/layout/hierarchy1"/>
    <dgm:cxn modelId="{6CBBCDBC-E99C-423A-85F0-AF901102429B}" type="presParOf" srcId="{41346691-7AD2-4568-B392-84673D909A70}" destId="{55FA0620-1406-44F8-9F9D-52873D5DA52B}" srcOrd="1" destOrd="0" presId="urn:microsoft.com/office/officeart/2005/8/layout/hierarchy1"/>
    <dgm:cxn modelId="{77311E47-D457-450B-BD6B-53A2B1B8B082}" type="presParOf" srcId="{7965D7A6-4063-45CB-84B5-7DCBAF425198}" destId="{7E70FD59-8530-4FA8-9AB7-B02A2D587FD8}" srcOrd="1" destOrd="0" presId="urn:microsoft.com/office/officeart/2005/8/layout/hierarchy1"/>
    <dgm:cxn modelId="{C32A5030-A987-4424-8A0F-BCE7E91138B1}" type="presParOf" srcId="{7E70FD59-8530-4FA8-9AB7-B02A2D587FD8}" destId="{ACF73C1C-0148-4F49-BB7D-243DE3D9CDC6}" srcOrd="0" destOrd="0" presId="urn:microsoft.com/office/officeart/2005/8/layout/hierarchy1"/>
    <dgm:cxn modelId="{6CE1918A-51EF-4E61-A43F-A6D3E5D2E702}" type="presParOf" srcId="{7E70FD59-8530-4FA8-9AB7-B02A2D587FD8}" destId="{61963E4E-81CE-477C-9DFE-BC88519E119B}" srcOrd="1" destOrd="0" presId="urn:microsoft.com/office/officeart/2005/8/layout/hierarchy1"/>
    <dgm:cxn modelId="{5DAE9986-62E2-4B67-953B-A14B0362A389}" type="presParOf" srcId="{61963E4E-81CE-477C-9DFE-BC88519E119B}" destId="{0782EE79-B02C-4CFD-A863-DAB45106C7C2}" srcOrd="0" destOrd="0" presId="urn:microsoft.com/office/officeart/2005/8/layout/hierarchy1"/>
    <dgm:cxn modelId="{CD41C0E3-F1CE-412B-9493-1308F0449805}" type="presParOf" srcId="{0782EE79-B02C-4CFD-A863-DAB45106C7C2}" destId="{3BABFA5B-D598-4EB3-8F15-EF0FAF17500C}" srcOrd="0" destOrd="0" presId="urn:microsoft.com/office/officeart/2005/8/layout/hierarchy1"/>
    <dgm:cxn modelId="{6ED4DA7D-6ACB-497E-917C-61624141A23A}" type="presParOf" srcId="{0782EE79-B02C-4CFD-A863-DAB45106C7C2}" destId="{454C1540-0DCC-4DA0-864E-AB98464ED83B}" srcOrd="1" destOrd="0" presId="urn:microsoft.com/office/officeart/2005/8/layout/hierarchy1"/>
    <dgm:cxn modelId="{C67412BC-8EFE-43DB-9422-038A2C3D30F8}" type="presParOf" srcId="{61963E4E-81CE-477C-9DFE-BC88519E119B}" destId="{4E58970C-9D62-4C34-A577-8F2C4C7F4AB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B5F2E0-B9A4-4C42-A0E6-6E4E4C2AA10C}">
      <dsp:nvSpPr>
        <dsp:cNvPr id="0" name=""/>
        <dsp:cNvSpPr/>
      </dsp:nvSpPr>
      <dsp:spPr>
        <a:xfrm rot="16200000">
          <a:off x="1475624" y="-1475624"/>
          <a:ext cx="2623586" cy="5574836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 dirty="0"/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 dirty="0"/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 dirty="0"/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/>
            <a:t>Purpose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/>
            <a:t>Aims / Objectives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rgbClr val="FF0000"/>
              </a:solidFill>
            </a:rPr>
            <a:t>(why this project being done</a:t>
          </a:r>
          <a:endParaRPr lang="en-US" sz="1200" kern="1200" dirty="0">
            <a:solidFill>
              <a:srgbClr val="FF0000"/>
            </a:solidFill>
          </a:endParaRP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solidFill>
                <a:srgbClr val="FF0000"/>
              </a:solidFill>
            </a:rPr>
            <a:t>What is the result)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 dirty="0"/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Aim: To continue teaching and learning opportunities for Skills students</a:t>
          </a:r>
          <a:endParaRPr lang="en-US" sz="1200" kern="1200" dirty="0"/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Objectives: 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Setting online teaching for skills students 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Provide virtual online support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Keep staff and students safe</a:t>
          </a:r>
          <a:endParaRPr lang="en-US" sz="1200" kern="1200" dirty="0"/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Setting up IT support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 dirty="0"/>
        </a:p>
      </dsp:txBody>
      <dsp:txXfrm rot="5400000">
        <a:off x="0" y="0"/>
        <a:ext cx="5574836" cy="1967689"/>
      </dsp:txXfrm>
    </dsp:sp>
    <dsp:sp modelId="{AAC12F6C-5675-4ABF-AE85-0BF74411A66F}">
      <dsp:nvSpPr>
        <dsp:cNvPr id="0" name=""/>
        <dsp:cNvSpPr/>
      </dsp:nvSpPr>
      <dsp:spPr>
        <a:xfrm>
          <a:off x="5574836" y="0"/>
          <a:ext cx="5574836" cy="2623586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Stakeholders/ Audience </a:t>
          </a:r>
          <a:r>
            <a:rPr lang="en-GB" sz="1200" kern="1200" dirty="0"/>
            <a:t>(Internal/ External/ Primary/ secondary/ Drivers/ Supporters/ Observers)))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 (</a:t>
          </a:r>
          <a:r>
            <a:rPr lang="en-GB" sz="1200" kern="1200" dirty="0">
              <a:solidFill>
                <a:srgbClr val="FF0000"/>
              </a:solidFill>
            </a:rPr>
            <a:t>Who is it for/ who will benefit/ effected/ involved)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  <a:p>
          <a:pPr marL="0" lvl="0" indent="0" algn="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 Staff (lectures, admin, canteen, support, HR) (</a:t>
          </a:r>
          <a:r>
            <a:rPr lang="en-GB" sz="1200" i="1" kern="1200" dirty="0"/>
            <a:t>Drivers</a:t>
          </a:r>
          <a:r>
            <a:rPr lang="en-GB" sz="1200" kern="1200" dirty="0"/>
            <a:t>)</a:t>
          </a:r>
        </a:p>
        <a:p>
          <a:pPr marL="0" lvl="0" indent="0" algn="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 Students (</a:t>
          </a:r>
          <a:r>
            <a:rPr lang="en-GB" sz="1200" i="1" kern="1200" dirty="0"/>
            <a:t>Drivers</a:t>
          </a:r>
          <a:r>
            <a:rPr lang="en-GB" sz="1200" kern="1200" dirty="0"/>
            <a:t>)</a:t>
          </a:r>
        </a:p>
        <a:p>
          <a:pPr marL="0" lvl="0" indent="0" algn="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 Management/ Trustees (</a:t>
          </a:r>
          <a:r>
            <a:rPr lang="en-GB" sz="1200" i="1" kern="1200" dirty="0"/>
            <a:t>Drivers</a:t>
          </a:r>
          <a:r>
            <a:rPr lang="en-GB" sz="1200" kern="1200" dirty="0"/>
            <a:t>/ </a:t>
          </a:r>
          <a:r>
            <a:rPr lang="en-GB" sz="1200" i="1" kern="1200" dirty="0"/>
            <a:t>Supporters</a:t>
          </a:r>
          <a:r>
            <a:rPr lang="en-GB" sz="1200" kern="1200" dirty="0"/>
            <a:t>)</a:t>
          </a:r>
        </a:p>
        <a:p>
          <a:pPr marL="0" lvl="0" indent="0" algn="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 Suppliers (</a:t>
          </a:r>
          <a:r>
            <a:rPr lang="en-GB" sz="1200" i="1" kern="1200" dirty="0"/>
            <a:t>external</a:t>
          </a:r>
          <a:r>
            <a:rPr lang="en-GB" sz="1200" kern="1200" dirty="0"/>
            <a:t>) (</a:t>
          </a:r>
          <a:r>
            <a:rPr lang="en-GB" sz="1200" i="1" kern="1200" dirty="0"/>
            <a:t>supporters</a:t>
          </a:r>
          <a:r>
            <a:rPr lang="en-GB" sz="1200" kern="1200" dirty="0"/>
            <a:t>)</a:t>
          </a:r>
        </a:p>
        <a:p>
          <a:pPr marL="0" lvl="0" indent="0" algn="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 Students finance (external) (</a:t>
          </a:r>
          <a:r>
            <a:rPr lang="en-GB" sz="1200" i="1" kern="1200" dirty="0"/>
            <a:t>Supporters</a:t>
          </a:r>
          <a:r>
            <a:rPr lang="en-GB" sz="1200" kern="1200" dirty="0"/>
            <a:t>)/ </a:t>
          </a:r>
          <a:r>
            <a:rPr lang="en-GB" sz="1200" i="1" kern="1200" dirty="0"/>
            <a:t>Observer</a:t>
          </a:r>
        </a:p>
        <a:p>
          <a:pPr marL="0" lvl="0" indent="0" algn="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 Government (</a:t>
          </a:r>
          <a:r>
            <a:rPr lang="en-GB" sz="1200" i="1" kern="1200" dirty="0"/>
            <a:t>external</a:t>
          </a:r>
          <a:r>
            <a:rPr lang="en-GB" sz="1200" kern="1200" dirty="0"/>
            <a:t>)</a:t>
          </a:r>
        </a:p>
        <a:p>
          <a:pPr marL="0" lvl="0" indent="0" algn="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 Students families (external) Observers</a:t>
          </a:r>
        </a:p>
        <a:p>
          <a:pPr marL="0" lvl="0" indent="0" algn="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 UCAS </a:t>
          </a:r>
          <a:endParaRPr lang="en-US" sz="1200" kern="1200" dirty="0"/>
        </a:p>
      </dsp:txBody>
      <dsp:txXfrm>
        <a:off x="5574836" y="0"/>
        <a:ext cx="5574836" cy="1967689"/>
      </dsp:txXfrm>
    </dsp:sp>
    <dsp:sp modelId="{2BADC536-B3C3-4D96-A177-25DD35DBB293}">
      <dsp:nvSpPr>
        <dsp:cNvPr id="0" name=""/>
        <dsp:cNvSpPr/>
      </dsp:nvSpPr>
      <dsp:spPr>
        <a:xfrm rot="10800000">
          <a:off x="0" y="2623586"/>
          <a:ext cx="5574836" cy="2623586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/>
            <a:t>Desired/ CSF </a:t>
          </a:r>
          <a:r>
            <a:rPr lang="en-GB" sz="1200" b="1" kern="1200" dirty="0"/>
            <a:t>Desired/ CSF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kern="1200" dirty="0">
              <a:solidFill>
                <a:srgbClr val="FF0000"/>
              </a:solidFill>
            </a:rPr>
            <a:t>(Linked to Goals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kern="1200" dirty="0">
              <a:solidFill>
                <a:srgbClr val="FF0000"/>
              </a:solidFill>
            </a:rPr>
            <a:t>What will make it successful – Measurable/ unmeasurable)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Getting 145 skills students to successfully complete the modules (measurable)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Provide weekly online classes (measurable- registers)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Able to access online support where necessary </a:t>
          </a:r>
          <a:endParaRPr lang="en-US" sz="1200" kern="1200" dirty="0"/>
        </a:p>
      </dsp:txBody>
      <dsp:txXfrm rot="10800000">
        <a:off x="0" y="3279483"/>
        <a:ext cx="5574836" cy="1967689"/>
      </dsp:txXfrm>
    </dsp:sp>
    <dsp:sp modelId="{249FF0CA-C984-4909-9BF7-D6A4A9C7486F}">
      <dsp:nvSpPr>
        <dsp:cNvPr id="0" name=""/>
        <dsp:cNvSpPr/>
      </dsp:nvSpPr>
      <dsp:spPr>
        <a:xfrm rot="5400000">
          <a:off x="7050461" y="1147961"/>
          <a:ext cx="2623586" cy="5574836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Measure of success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(</a:t>
          </a:r>
          <a:r>
            <a:rPr lang="en-GB" sz="1200" kern="1200" dirty="0">
              <a:solidFill>
                <a:srgbClr val="FF0000"/>
              </a:solidFill>
            </a:rPr>
            <a:t>criterion of success/ when its finished what can be measured, how do I measure success – qualitative/ quantitative)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145 students pass the modules X and Y (or at least the same number of students passing as they would if they were on face to face teaching) (</a:t>
          </a:r>
          <a:r>
            <a:rPr lang="en-GB" sz="1200" i="1" kern="1200" dirty="0"/>
            <a:t>Quantitative</a:t>
          </a:r>
          <a:r>
            <a:rPr lang="en-GB" sz="1200" kern="1200" dirty="0"/>
            <a:t>)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Receiving positive feedback from students </a:t>
          </a:r>
          <a:r>
            <a:rPr lang="en-GB" sz="1200" i="1" kern="1200" dirty="0"/>
            <a:t>(qualitative)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Number of students applying to further level</a:t>
          </a:r>
          <a:endParaRPr lang="en-US" sz="1200" kern="1200" dirty="0"/>
        </a:p>
      </dsp:txBody>
      <dsp:txXfrm rot="-5400000">
        <a:off x="5574836" y="3279482"/>
        <a:ext cx="5574836" cy="1967689"/>
      </dsp:txXfrm>
    </dsp:sp>
    <dsp:sp modelId="{0642DEE4-24F5-4C10-A429-EFFFA1958CCD}">
      <dsp:nvSpPr>
        <dsp:cNvPr id="0" name=""/>
        <dsp:cNvSpPr/>
      </dsp:nvSpPr>
      <dsp:spPr>
        <a:xfrm>
          <a:off x="3902385" y="1967689"/>
          <a:ext cx="3344901" cy="1311793"/>
        </a:xfrm>
        <a:prstGeom prst="roundRect">
          <a:avLst/>
        </a:prstGeom>
        <a:solidFill>
          <a:schemeClr val="bg1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 dirty="0"/>
        </a:p>
      </dsp:txBody>
      <dsp:txXfrm>
        <a:off x="3966421" y="2031725"/>
        <a:ext cx="3216829" cy="118372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F73C1C-0148-4F49-BB7D-243DE3D9CDC6}">
      <dsp:nvSpPr>
        <dsp:cNvPr id="0" name=""/>
        <dsp:cNvSpPr/>
      </dsp:nvSpPr>
      <dsp:spPr>
        <a:xfrm>
          <a:off x="5173214" y="2055891"/>
          <a:ext cx="91440" cy="382749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82749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80ACDB4-F0F8-41C1-9A7B-A25457027916}">
      <dsp:nvSpPr>
        <dsp:cNvPr id="0" name=""/>
        <dsp:cNvSpPr/>
      </dsp:nvSpPr>
      <dsp:spPr>
        <a:xfrm>
          <a:off x="4012562" y="837455"/>
          <a:ext cx="1206372" cy="38274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0832"/>
              </a:lnTo>
              <a:lnTo>
                <a:pt x="1206372" y="260832"/>
              </a:lnTo>
              <a:lnTo>
                <a:pt x="1206372" y="38274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F44B216-38E0-413B-9543-BF2170FFEEDE}">
      <dsp:nvSpPr>
        <dsp:cNvPr id="0" name=""/>
        <dsp:cNvSpPr/>
      </dsp:nvSpPr>
      <dsp:spPr>
        <a:xfrm>
          <a:off x="2806190" y="2055891"/>
          <a:ext cx="804248" cy="38274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0832"/>
              </a:lnTo>
              <a:lnTo>
                <a:pt x="804248" y="260832"/>
              </a:lnTo>
              <a:lnTo>
                <a:pt x="804248" y="382749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E95B5B1-3ABD-4984-8127-632E79D4FF85}">
      <dsp:nvSpPr>
        <dsp:cNvPr id="0" name=""/>
        <dsp:cNvSpPr/>
      </dsp:nvSpPr>
      <dsp:spPr>
        <a:xfrm>
          <a:off x="2001942" y="2055891"/>
          <a:ext cx="804248" cy="382749"/>
        </a:xfrm>
        <a:custGeom>
          <a:avLst/>
          <a:gdLst/>
          <a:ahLst/>
          <a:cxnLst/>
          <a:rect l="0" t="0" r="0" b="0"/>
          <a:pathLst>
            <a:path>
              <a:moveTo>
                <a:pt x="804248" y="0"/>
              </a:moveTo>
              <a:lnTo>
                <a:pt x="804248" y="260832"/>
              </a:lnTo>
              <a:lnTo>
                <a:pt x="0" y="260832"/>
              </a:lnTo>
              <a:lnTo>
                <a:pt x="0" y="382749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7F7BA0D-048B-41FB-97AD-D7AE773F0497}">
      <dsp:nvSpPr>
        <dsp:cNvPr id="0" name=""/>
        <dsp:cNvSpPr/>
      </dsp:nvSpPr>
      <dsp:spPr>
        <a:xfrm>
          <a:off x="2806190" y="837455"/>
          <a:ext cx="1206372" cy="382749"/>
        </a:xfrm>
        <a:custGeom>
          <a:avLst/>
          <a:gdLst/>
          <a:ahLst/>
          <a:cxnLst/>
          <a:rect l="0" t="0" r="0" b="0"/>
          <a:pathLst>
            <a:path>
              <a:moveTo>
                <a:pt x="1206372" y="0"/>
              </a:moveTo>
              <a:lnTo>
                <a:pt x="1206372" y="260832"/>
              </a:lnTo>
              <a:lnTo>
                <a:pt x="0" y="260832"/>
              </a:lnTo>
              <a:lnTo>
                <a:pt x="0" y="38274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45AEA8B-2B01-4372-8796-B4ECD33B93F5}">
      <dsp:nvSpPr>
        <dsp:cNvPr id="0" name=""/>
        <dsp:cNvSpPr/>
      </dsp:nvSpPr>
      <dsp:spPr>
        <a:xfrm>
          <a:off x="3354541" y="1768"/>
          <a:ext cx="1316042" cy="8356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3D5C02-26CD-4672-9AC9-03A413CE3D36}">
      <dsp:nvSpPr>
        <dsp:cNvPr id="0" name=""/>
        <dsp:cNvSpPr/>
      </dsp:nvSpPr>
      <dsp:spPr>
        <a:xfrm>
          <a:off x="3500768" y="140684"/>
          <a:ext cx="1316042" cy="83568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Teaching Skills programme in </a:t>
          </a:r>
          <a:r>
            <a:rPr lang="en-US" sz="1100" b="1" kern="1200" dirty="0" err="1">
              <a:latin typeface="Arial" panose="020B0604020202020204" pitchFamily="34" charset="0"/>
              <a:cs typeface="Arial" panose="020B0604020202020204" pitchFamily="34" charset="0"/>
            </a:rPr>
            <a:t>Covid</a:t>
          </a: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 lockdown</a:t>
          </a:r>
        </a:p>
      </dsp:txBody>
      <dsp:txXfrm>
        <a:off x="3525244" y="165160"/>
        <a:ext cx="1267090" cy="786734"/>
      </dsp:txXfrm>
    </dsp:sp>
    <dsp:sp modelId="{A634E69E-6F6E-431E-A216-F5F7D803D66E}">
      <dsp:nvSpPr>
        <dsp:cNvPr id="0" name=""/>
        <dsp:cNvSpPr/>
      </dsp:nvSpPr>
      <dsp:spPr>
        <a:xfrm>
          <a:off x="2148169" y="1220204"/>
          <a:ext cx="1316042" cy="8356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A9F379-91B0-46A5-8AF7-E0CC00F5B331}">
      <dsp:nvSpPr>
        <dsp:cNvPr id="0" name=""/>
        <dsp:cNvSpPr/>
      </dsp:nvSpPr>
      <dsp:spPr>
        <a:xfrm>
          <a:off x="2294396" y="1359120"/>
          <a:ext cx="1316042" cy="83568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Deliver online classes</a:t>
          </a:r>
        </a:p>
      </dsp:txBody>
      <dsp:txXfrm>
        <a:off x="2318872" y="1383596"/>
        <a:ext cx="1267090" cy="786734"/>
      </dsp:txXfrm>
    </dsp:sp>
    <dsp:sp modelId="{35D018C3-E5E4-4A8B-9DD3-5374D000C975}">
      <dsp:nvSpPr>
        <dsp:cNvPr id="0" name=""/>
        <dsp:cNvSpPr/>
      </dsp:nvSpPr>
      <dsp:spPr>
        <a:xfrm>
          <a:off x="1343920" y="2438640"/>
          <a:ext cx="1316042" cy="8356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CAC978-CEA7-461E-A933-C35223A20B09}">
      <dsp:nvSpPr>
        <dsp:cNvPr id="0" name=""/>
        <dsp:cNvSpPr/>
      </dsp:nvSpPr>
      <dsp:spPr>
        <a:xfrm>
          <a:off x="1490147" y="2577556"/>
          <a:ext cx="1316042" cy="83568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Prepare lectures/ and deliver online classes</a:t>
          </a:r>
        </a:p>
      </dsp:txBody>
      <dsp:txXfrm>
        <a:off x="1514623" y="2602032"/>
        <a:ext cx="1267090" cy="786734"/>
      </dsp:txXfrm>
    </dsp:sp>
    <dsp:sp modelId="{EF685CDA-3828-402F-8C01-06112A989302}">
      <dsp:nvSpPr>
        <dsp:cNvPr id="0" name=""/>
        <dsp:cNvSpPr/>
      </dsp:nvSpPr>
      <dsp:spPr>
        <a:xfrm>
          <a:off x="2952417" y="2438640"/>
          <a:ext cx="1316042" cy="8356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4666E9-F52E-46AD-BB6A-A43061D50AE6}">
      <dsp:nvSpPr>
        <dsp:cNvPr id="0" name=""/>
        <dsp:cNvSpPr/>
      </dsp:nvSpPr>
      <dsp:spPr>
        <a:xfrm>
          <a:off x="3098644" y="2577556"/>
          <a:ext cx="1316042" cy="83568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Provide one to one support</a:t>
          </a:r>
        </a:p>
      </dsp:txBody>
      <dsp:txXfrm>
        <a:off x="3123120" y="2602032"/>
        <a:ext cx="1267090" cy="786734"/>
      </dsp:txXfrm>
    </dsp:sp>
    <dsp:sp modelId="{E163871F-6315-4349-9083-E48057A36ED9}">
      <dsp:nvSpPr>
        <dsp:cNvPr id="0" name=""/>
        <dsp:cNvSpPr/>
      </dsp:nvSpPr>
      <dsp:spPr>
        <a:xfrm>
          <a:off x="4560913" y="1220204"/>
          <a:ext cx="1316042" cy="8356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FA0620-1406-44F8-9F9D-52873D5DA52B}">
      <dsp:nvSpPr>
        <dsp:cNvPr id="0" name=""/>
        <dsp:cNvSpPr/>
      </dsp:nvSpPr>
      <dsp:spPr>
        <a:xfrm>
          <a:off x="4707140" y="1359120"/>
          <a:ext cx="1316042" cy="83568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Prepare timetables for next term</a:t>
          </a:r>
        </a:p>
      </dsp:txBody>
      <dsp:txXfrm>
        <a:off x="4731616" y="1383596"/>
        <a:ext cx="1267090" cy="786734"/>
      </dsp:txXfrm>
    </dsp:sp>
    <dsp:sp modelId="{3BABFA5B-D598-4EB3-8F15-EF0FAF17500C}">
      <dsp:nvSpPr>
        <dsp:cNvPr id="0" name=""/>
        <dsp:cNvSpPr/>
      </dsp:nvSpPr>
      <dsp:spPr>
        <a:xfrm>
          <a:off x="4560913" y="2438640"/>
          <a:ext cx="1316042" cy="8356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4C1540-0DCC-4DA0-864E-AB98464ED83B}">
      <dsp:nvSpPr>
        <dsp:cNvPr id="0" name=""/>
        <dsp:cNvSpPr/>
      </dsp:nvSpPr>
      <dsp:spPr>
        <a:xfrm>
          <a:off x="4707140" y="2577556"/>
          <a:ext cx="1316042" cy="83568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Match the lecturers availability with students classes</a:t>
          </a:r>
        </a:p>
      </dsp:txBody>
      <dsp:txXfrm>
        <a:off x="4731616" y="2602032"/>
        <a:ext cx="1267090" cy="7867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A5EDD6-11FE-4170-97D4-45C39AEDF5B2}" type="datetimeFigureOut">
              <a:rPr lang="en-GB" smtClean="0"/>
              <a:t>19/05/2024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E3288C-9E89-47DA-96FD-5F422F9773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7719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A796F-2135-4DCE-A424-7A180D368495}" type="datetimeFigureOut">
              <a:rPr lang="en-GB" smtClean="0"/>
              <a:t>19/05/2024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04D17-3EDC-43BA-AFF8-A0C2A417CB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0158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A796F-2135-4DCE-A424-7A180D368495}" type="datetimeFigureOut">
              <a:rPr lang="en-GB" smtClean="0"/>
              <a:t>19/05/2024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04D17-3EDC-43BA-AFF8-A0C2A417CB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2845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A796F-2135-4DCE-A424-7A180D368495}" type="datetimeFigureOut">
              <a:rPr lang="en-GB" smtClean="0"/>
              <a:t>19/05/2024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04D17-3EDC-43BA-AFF8-A0C2A417CB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9071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A796F-2135-4DCE-A424-7A180D368495}" type="datetimeFigureOut">
              <a:rPr lang="en-GB" smtClean="0"/>
              <a:t>19/05/2024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04D17-3EDC-43BA-AFF8-A0C2A417CB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2144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A796F-2135-4DCE-A424-7A180D368495}" type="datetimeFigureOut">
              <a:rPr lang="en-GB" smtClean="0"/>
              <a:t>19/05/2024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04D17-3EDC-43BA-AFF8-A0C2A417CB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9742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A796F-2135-4DCE-A424-7A180D368495}" type="datetimeFigureOut">
              <a:rPr lang="en-GB" smtClean="0"/>
              <a:t>19/05/2024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04D17-3EDC-43BA-AFF8-A0C2A417CB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55429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A796F-2135-4DCE-A424-7A180D368495}" type="datetimeFigureOut">
              <a:rPr lang="en-GB" smtClean="0"/>
              <a:t>19/05/2024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04D17-3EDC-43BA-AFF8-A0C2A417CB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59176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A796F-2135-4DCE-A424-7A180D368495}" type="datetimeFigureOut">
              <a:rPr lang="en-GB" smtClean="0"/>
              <a:t>19/05/2024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04D17-3EDC-43BA-AFF8-A0C2A417CB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7559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A796F-2135-4DCE-A424-7A180D368495}" type="datetimeFigureOut">
              <a:rPr lang="en-GB" smtClean="0"/>
              <a:t>19/05/2024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04D17-3EDC-43BA-AFF8-A0C2A417CB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394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A796F-2135-4DCE-A424-7A180D368495}" type="datetimeFigureOut">
              <a:rPr lang="en-GB" smtClean="0"/>
              <a:t>19/05/2024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04D17-3EDC-43BA-AFF8-A0C2A417CB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92447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A796F-2135-4DCE-A424-7A180D368495}" type="datetimeFigureOut">
              <a:rPr lang="en-GB" smtClean="0"/>
              <a:t>19/05/2024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04D17-3EDC-43BA-AFF8-A0C2A417CB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9668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9A796F-2135-4DCE-A424-7A180D368495}" type="datetimeFigureOut">
              <a:rPr lang="en-GB" smtClean="0"/>
              <a:t>19/05/2024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404D17-3EDC-43BA-AFF8-A0C2A417CB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941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Assignment Guidance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Presentation</a:t>
            </a:r>
          </a:p>
          <a:p>
            <a:r>
              <a:rPr lang="en-GB" dirty="0"/>
              <a:t>17</a:t>
            </a:r>
            <a:r>
              <a:rPr lang="en-GB" baseline="30000" dirty="0"/>
              <a:t>th</a:t>
            </a:r>
            <a:r>
              <a:rPr lang="en-GB" dirty="0"/>
              <a:t> June 2024</a:t>
            </a:r>
          </a:p>
        </p:txBody>
      </p:sp>
    </p:spTree>
    <p:extLst>
      <p:ext uri="{BB962C8B-B14F-4D97-AF65-F5344CB8AC3E}">
        <p14:creationId xmlns:p14="http://schemas.microsoft.com/office/powerpoint/2010/main" val="14153343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D9FAD5-A984-CAE7-0295-A9A63D2268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 point Slides for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2270CF-624C-1C50-7C65-C0BD82220E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One  team member is to upload a complete set of </a:t>
            </a:r>
            <a:r>
              <a:rPr lang="en-GB" dirty="0" err="1"/>
              <a:t>powerpoint</a:t>
            </a:r>
            <a:r>
              <a:rPr lang="en-GB" dirty="0"/>
              <a:t> slides for the project presentation to Turnitin by 15.00 14/6/24.</a:t>
            </a:r>
          </a:p>
          <a:p>
            <a:endParaRPr lang="en-GB" dirty="0"/>
          </a:p>
          <a:p>
            <a:r>
              <a:rPr lang="en-GB" dirty="0"/>
              <a:t>Late submission of these slides will see a mark capped at 40%.</a:t>
            </a:r>
          </a:p>
        </p:txBody>
      </p:sp>
    </p:spTree>
    <p:extLst>
      <p:ext uri="{BB962C8B-B14F-4D97-AF65-F5344CB8AC3E}">
        <p14:creationId xmlns:p14="http://schemas.microsoft.com/office/powerpoint/2010/main" val="10481773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</a:t>
            </a:r>
            <a:r>
              <a:rPr lang="en-GB" sz="1400" dirty="0"/>
              <a:t>(Transferable</a:t>
            </a:r>
            <a:r>
              <a:rPr lang="en-GB" dirty="0"/>
              <a:t> </a:t>
            </a:r>
            <a:r>
              <a:rPr lang="en-GB" sz="1600" dirty="0"/>
              <a:t>skills)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76985"/>
            <a:ext cx="10515600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/>
              <a:t>Group Presentation (5 minute each) use references (5) in presentation.</a:t>
            </a:r>
          </a:p>
          <a:p>
            <a:pPr marL="0" indent="0">
              <a:buNone/>
            </a:pPr>
            <a:r>
              <a:rPr lang="en-GB" sz="2000" dirty="0"/>
              <a:t>‘</a:t>
            </a:r>
            <a:r>
              <a:rPr lang="en-GB" sz="2000" b="1" dirty="0"/>
              <a:t>How you implemented and executed project management tools and techniques in your Chosen project’.</a:t>
            </a:r>
          </a:p>
          <a:p>
            <a:pPr marL="0" indent="0">
              <a:buNone/>
            </a:pPr>
            <a:r>
              <a:rPr lang="en-GB" sz="2000" dirty="0"/>
              <a:t>Go through Project Cycle:</a:t>
            </a:r>
          </a:p>
          <a:p>
            <a:pPr marL="0" indent="0">
              <a:buNone/>
            </a:pPr>
            <a:r>
              <a:rPr lang="en-GB" sz="2000" dirty="0"/>
              <a:t>Highlighting Specific project tools used – (Definitions, Quad Chart, Stake holders analysis, WBS &amp; Gantt Chart, Risk Analysis, (PESTLE, SWOT), Monitoring and Evaluation)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7501007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728FA9-9E34-BBA7-1544-85C5367F02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Explain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03B168-5E74-ADF4-11CE-D6282E236E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/>
              <a:t>Initiation Phase- How you went about organising and planning your project. </a:t>
            </a:r>
          </a:p>
          <a:p>
            <a:pPr marL="0" indent="0">
              <a:buNone/>
            </a:pPr>
            <a:r>
              <a:rPr lang="en-GB" sz="2800" dirty="0"/>
              <a:t>Planning phase- Show which tools you used in planning &amp; organising</a:t>
            </a:r>
          </a:p>
          <a:p>
            <a:pPr marL="0" indent="0">
              <a:buNone/>
            </a:pPr>
            <a:r>
              <a:rPr lang="en-GB" sz="2800" dirty="0"/>
              <a:t>Execution phase – How you implemented and conducted the project activities- which tools did you use.</a:t>
            </a:r>
          </a:p>
          <a:p>
            <a:pPr marL="0" indent="0">
              <a:buNone/>
            </a:pPr>
            <a:r>
              <a:rPr lang="en-GB" sz="2800" dirty="0"/>
              <a:t> Project closure- Monitoring</a:t>
            </a:r>
            <a:r>
              <a:rPr lang="en-GB" sz="2800"/>
              <a:t>, evaluation </a:t>
            </a:r>
            <a:r>
              <a:rPr lang="en-GB" sz="2800" dirty="0"/>
              <a:t>and review - Analyse  project outcomes, asses risks and propose solution</a:t>
            </a:r>
          </a:p>
          <a:p>
            <a:pPr marL="0" indent="0">
              <a:buNone/>
            </a:pPr>
            <a:r>
              <a:rPr lang="en-GB" sz="2800" dirty="0"/>
              <a:t>What went well, and not so well, how to improve group performance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55111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Organise your presentation amongst group members to cover all tools in each of the </a:t>
            </a:r>
            <a:r>
              <a:rPr lang="en-GB" dirty="0">
                <a:solidFill>
                  <a:srgbClr val="FF0000"/>
                </a:solidFill>
              </a:rPr>
              <a:t>life cycle phase:-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Phase 1 – Project initiation phase</a:t>
            </a:r>
          </a:p>
          <a:p>
            <a:pPr marL="0" indent="0">
              <a:buNone/>
            </a:pPr>
            <a:r>
              <a:rPr lang="en-GB" dirty="0"/>
              <a:t>Group member introduces group and explains how the team was put together (Belbin test) .</a:t>
            </a:r>
          </a:p>
          <a:p>
            <a:pPr marL="0" indent="0">
              <a:buNone/>
            </a:pPr>
            <a:r>
              <a:rPr lang="en-GB" dirty="0"/>
              <a:t>Provides brief organisation background ,explains rationale for project, Introduces their project aim and objectives. </a:t>
            </a:r>
          </a:p>
          <a:p>
            <a:pPr marL="0" indent="0">
              <a:buNone/>
            </a:pPr>
            <a:r>
              <a:rPr lang="en-GB" dirty="0"/>
              <a:t>Explains the advantages and limitations of the project life cycle tool.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87395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2B7C3-2E72-F153-8258-2F4E91F76F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 2 – Planning phase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B43468-E979-8A5D-1EE0-DFDE34E689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Group member to :</a:t>
            </a:r>
          </a:p>
          <a:p>
            <a:r>
              <a:rPr lang="en-GB" dirty="0"/>
              <a:t>Display a quad chart for the project and explain each section.</a:t>
            </a:r>
          </a:p>
          <a:p>
            <a:r>
              <a:rPr lang="en-GB" dirty="0"/>
              <a:t>List the advantages and dis-advantages of using a quad chart.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54026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96346941"/>
              </p:ext>
            </p:extLst>
          </p:nvPr>
        </p:nvGraphicFramePr>
        <p:xfrm>
          <a:off x="677008" y="589084"/>
          <a:ext cx="11149673" cy="52471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1116622" y="5836257"/>
            <a:ext cx="4979377" cy="98488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000" b="1" dirty="0"/>
              <a:t>Secondary benefits</a:t>
            </a:r>
          </a:p>
          <a:p>
            <a:r>
              <a:rPr lang="en-GB" sz="1000" dirty="0"/>
              <a:t>More of an opportunity for students who weren’t able to access physically</a:t>
            </a:r>
          </a:p>
          <a:p>
            <a:r>
              <a:rPr lang="en-GB" sz="1000" dirty="0"/>
              <a:t>Encourage in students to be more creative and innovative skills </a:t>
            </a:r>
          </a:p>
          <a:p>
            <a:r>
              <a:rPr lang="en-GB" sz="1000" dirty="0"/>
              <a:t>Students and staff increased digital skills</a:t>
            </a:r>
          </a:p>
          <a:p>
            <a:endParaRPr lang="en-GB" dirty="0"/>
          </a:p>
        </p:txBody>
      </p:sp>
      <p:sp>
        <p:nvSpPr>
          <p:cNvPr id="7" name="Isosceles Triangle 6"/>
          <p:cNvSpPr/>
          <p:nvPr/>
        </p:nvSpPr>
        <p:spPr>
          <a:xfrm>
            <a:off x="3758315" y="1296065"/>
            <a:ext cx="4675367" cy="2584174"/>
          </a:xfrm>
          <a:prstGeom prst="triangl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4929809" y="2592125"/>
            <a:ext cx="24171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Motivational Factor: Driven by my strong educational ethics to deliver online teaching project as it widens educational opportunities and makes it more accessible for all. </a:t>
            </a:r>
          </a:p>
        </p:txBody>
      </p:sp>
      <p:sp>
        <p:nvSpPr>
          <p:cNvPr id="2" name="Rectangle 1"/>
          <p:cNvSpPr/>
          <p:nvPr/>
        </p:nvSpPr>
        <p:spPr>
          <a:xfrm>
            <a:off x="817685" y="114300"/>
            <a:ext cx="2505807" cy="4747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Example of a Quad chart</a:t>
            </a:r>
          </a:p>
        </p:txBody>
      </p:sp>
    </p:spTree>
    <p:extLst>
      <p:ext uri="{BB962C8B-B14F-4D97-AF65-F5344CB8AC3E}">
        <p14:creationId xmlns:p14="http://schemas.microsoft.com/office/powerpoint/2010/main" val="36455409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8393" y="796925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/>
              <a:t>Phase 2- Planning phase</a:t>
            </a:r>
          </a:p>
          <a:p>
            <a:r>
              <a:rPr lang="en-GB" dirty="0"/>
              <a:t>Group member to</a:t>
            </a:r>
          </a:p>
          <a:p>
            <a:r>
              <a:rPr lang="en-GB" dirty="0"/>
              <a:t>Display the project Stakeholder analysis tool for the project.</a:t>
            </a:r>
          </a:p>
          <a:p>
            <a:r>
              <a:rPr lang="en-GB" dirty="0"/>
              <a:t>Identify who the important  internal/external individuals/organisations are to the project and why.</a:t>
            </a:r>
          </a:p>
          <a:p>
            <a:r>
              <a:rPr lang="en-GB" dirty="0"/>
              <a:t>Describe what actions the team took to ensure they were engaged with the project aim.</a:t>
            </a:r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532482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670290" y="1616929"/>
          <a:ext cx="10851420" cy="4492028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712855">
                  <a:extLst>
                    <a:ext uri="{9D8B030D-6E8A-4147-A177-3AD203B41FA5}">
                      <a16:colId xmlns:a16="http://schemas.microsoft.com/office/drawing/2014/main" val="3562100952"/>
                    </a:ext>
                  </a:extLst>
                </a:gridCol>
                <a:gridCol w="2712855">
                  <a:extLst>
                    <a:ext uri="{9D8B030D-6E8A-4147-A177-3AD203B41FA5}">
                      <a16:colId xmlns:a16="http://schemas.microsoft.com/office/drawing/2014/main" val="340805103"/>
                    </a:ext>
                  </a:extLst>
                </a:gridCol>
                <a:gridCol w="2712855">
                  <a:extLst>
                    <a:ext uri="{9D8B030D-6E8A-4147-A177-3AD203B41FA5}">
                      <a16:colId xmlns:a16="http://schemas.microsoft.com/office/drawing/2014/main" val="995436216"/>
                    </a:ext>
                  </a:extLst>
                </a:gridCol>
                <a:gridCol w="2712855">
                  <a:extLst>
                    <a:ext uri="{9D8B030D-6E8A-4147-A177-3AD203B41FA5}">
                      <a16:colId xmlns:a16="http://schemas.microsoft.com/office/drawing/2014/main" val="1231856579"/>
                    </a:ext>
                  </a:extLst>
                </a:gridCol>
              </a:tblGrid>
              <a:tr h="664920">
                <a:tc>
                  <a:txBody>
                    <a:bodyPr/>
                    <a:lstStyle/>
                    <a:p>
                      <a:r>
                        <a:rPr lang="en-GB" dirty="0"/>
                        <a:t>Priority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Stakeholders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Stake holders perspective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Action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7449432"/>
                  </a:ext>
                </a:extLst>
              </a:tr>
              <a:tr h="2089748">
                <a:tc>
                  <a:txBody>
                    <a:bodyPr/>
                    <a:lstStyle/>
                    <a:p>
                      <a:r>
                        <a:rPr lang="en-GB" dirty="0"/>
                        <a:t>High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Staff (Drivers/</a:t>
                      </a:r>
                      <a:r>
                        <a:rPr lang="en-GB" baseline="0" dirty="0"/>
                        <a:t> Internal)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Delivering weekly online classes and providing one to one support to students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Provide online training, resources and line management support to deliver classes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5216459"/>
                  </a:ext>
                </a:extLst>
              </a:tr>
              <a:tr h="1234851">
                <a:tc>
                  <a:txBody>
                    <a:bodyPr/>
                    <a:lstStyle/>
                    <a:p>
                      <a:r>
                        <a:rPr lang="en-GB" dirty="0"/>
                        <a:t>High 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Students (Drivers/ External)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Engaging,</a:t>
                      </a:r>
                      <a:r>
                        <a:rPr lang="en-GB" baseline="0" dirty="0"/>
                        <a:t> participating and contributing to weekly classes and working towards completion of the modules by submitting assessments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Provide support, resources and encouragement to complete the course/ modules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3018189"/>
                  </a:ext>
                </a:extLst>
              </a:tr>
            </a:tbl>
          </a:graphicData>
        </a:graphic>
      </p:graphicFrame>
      <p:sp>
        <p:nvSpPr>
          <p:cNvPr id="2" name="Rectangle 1"/>
          <p:cNvSpPr/>
          <p:nvPr/>
        </p:nvSpPr>
        <p:spPr>
          <a:xfrm>
            <a:off x="6096000" y="588091"/>
            <a:ext cx="542571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How are they involved in the project, what are they offering, then identify what action do we need to take in order to keep them involved/ informed</a:t>
            </a:r>
          </a:p>
        </p:txBody>
      </p:sp>
      <p:sp>
        <p:nvSpPr>
          <p:cNvPr id="3" name="Rectangle 2"/>
          <p:cNvSpPr/>
          <p:nvPr/>
        </p:nvSpPr>
        <p:spPr>
          <a:xfrm>
            <a:off x="740628" y="611270"/>
            <a:ext cx="457871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Assess each stakeholder's importance and their relative power/influence</a:t>
            </a:r>
          </a:p>
        </p:txBody>
      </p:sp>
      <p:sp>
        <p:nvSpPr>
          <p:cNvPr id="5" name="Rectangle 4"/>
          <p:cNvSpPr/>
          <p:nvPr/>
        </p:nvSpPr>
        <p:spPr>
          <a:xfrm>
            <a:off x="670290" y="158262"/>
            <a:ext cx="3506056" cy="45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Example of stake holders analysis </a:t>
            </a:r>
          </a:p>
        </p:txBody>
      </p:sp>
    </p:spTree>
    <p:extLst>
      <p:ext uri="{BB962C8B-B14F-4D97-AF65-F5344CB8AC3E}">
        <p14:creationId xmlns:p14="http://schemas.microsoft.com/office/powerpoint/2010/main" val="11003353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888023" y="712177"/>
            <a:ext cx="10796954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Phase 3 – Execution phase:</a:t>
            </a:r>
          </a:p>
          <a:p>
            <a:endParaRPr lang="en-GB" sz="2000" dirty="0"/>
          </a:p>
          <a:p>
            <a:r>
              <a:rPr lang="en-GB" sz="2000" dirty="0">
                <a:solidFill>
                  <a:srgbClr val="7030A0"/>
                </a:solidFill>
              </a:rPr>
              <a:t>WBS &amp;</a:t>
            </a:r>
            <a:r>
              <a:rPr lang="en-GB" sz="2000" dirty="0"/>
              <a:t>Gantt </a:t>
            </a:r>
            <a:r>
              <a:rPr lang="en-GB" sz="2000" dirty="0">
                <a:solidFill>
                  <a:srgbClr val="7030A0"/>
                </a:solidFill>
              </a:rPr>
              <a:t>chart</a:t>
            </a:r>
            <a:r>
              <a:rPr lang="en-GB" sz="2000" dirty="0"/>
              <a:t> </a:t>
            </a:r>
          </a:p>
          <a:p>
            <a:endParaRPr lang="en-GB" sz="2000" dirty="0"/>
          </a:p>
          <a:p>
            <a:r>
              <a:rPr lang="en-GB" sz="2000" dirty="0"/>
              <a:t>Explain the </a:t>
            </a:r>
            <a:r>
              <a:rPr lang="en-GB" sz="2000" dirty="0">
                <a:solidFill>
                  <a:srgbClr val="7030A0"/>
                </a:solidFill>
              </a:rPr>
              <a:t>WBS</a:t>
            </a:r>
            <a:r>
              <a:rPr lang="en-GB" sz="2000" dirty="0"/>
              <a:t> in </a:t>
            </a:r>
            <a:r>
              <a:rPr lang="en-GB" sz="2000" dirty="0">
                <a:solidFill>
                  <a:srgbClr val="7030A0"/>
                </a:solidFill>
              </a:rPr>
              <a:t>detail</a:t>
            </a:r>
            <a:r>
              <a:rPr lang="en-GB" sz="2000" dirty="0"/>
              <a:t> (explaining </a:t>
            </a:r>
            <a:r>
              <a:rPr lang="en-GB" sz="2000" dirty="0">
                <a:solidFill>
                  <a:srgbClr val="7030A0"/>
                </a:solidFill>
              </a:rPr>
              <a:t>deliverables</a:t>
            </a:r>
            <a:r>
              <a:rPr lang="en-GB" sz="2000" dirty="0"/>
              <a:t> and how they match with desired results from Quad chart </a:t>
            </a:r>
            <a:r>
              <a:rPr lang="en-GB" sz="2000" dirty="0">
                <a:solidFill>
                  <a:srgbClr val="7030A0"/>
                </a:solidFill>
              </a:rPr>
              <a:t>box 3</a:t>
            </a:r>
            <a:r>
              <a:rPr lang="en-GB" sz="2000" dirty="0"/>
              <a:t> – showing clearly </a:t>
            </a:r>
            <a:r>
              <a:rPr lang="en-GB" sz="2000" dirty="0">
                <a:solidFill>
                  <a:srgbClr val="7030A0"/>
                </a:solidFill>
              </a:rPr>
              <a:t>activities needing </a:t>
            </a:r>
            <a:r>
              <a:rPr lang="en-GB" sz="2000" dirty="0"/>
              <a:t>to be done to attain those deliverables) and highlight and show </a:t>
            </a:r>
            <a:r>
              <a:rPr lang="en-GB" sz="2000">
                <a:solidFill>
                  <a:srgbClr val="7030A0"/>
                </a:solidFill>
              </a:rPr>
              <a:t>Gant</a:t>
            </a:r>
            <a:r>
              <a:rPr lang="en-GB" sz="2000"/>
              <a:t>t  </a:t>
            </a:r>
            <a:r>
              <a:rPr lang="en-GB" sz="2000" dirty="0"/>
              <a:t>diagram for the project too</a:t>
            </a:r>
          </a:p>
          <a:p>
            <a:endParaRPr lang="en-GB" sz="2000" dirty="0"/>
          </a:p>
          <a:p>
            <a:r>
              <a:rPr lang="en-GB" sz="2000" dirty="0"/>
              <a:t>Again like other tools introduce them, explain how it </a:t>
            </a:r>
            <a:r>
              <a:rPr lang="en-GB" sz="2000" dirty="0">
                <a:solidFill>
                  <a:srgbClr val="7030A0"/>
                </a:solidFill>
              </a:rPr>
              <a:t>assisted</a:t>
            </a:r>
            <a:r>
              <a:rPr lang="en-GB" sz="2000" dirty="0"/>
              <a:t> in delivery of your project, go through different elements and highlight advantages and disadvantages or limitations</a:t>
            </a:r>
          </a:p>
        </p:txBody>
      </p:sp>
    </p:spTree>
    <p:extLst>
      <p:ext uri="{BB962C8B-B14F-4D97-AF65-F5344CB8AC3E}">
        <p14:creationId xmlns:p14="http://schemas.microsoft.com/office/powerpoint/2010/main" val="11651172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2643809" y="272406"/>
          <a:ext cx="7367104" cy="34150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225286" y="4253947"/>
            <a:ext cx="1977887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Pre record lectures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527852" y="4240050"/>
            <a:ext cx="1977887" cy="738664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Research and add appropriate online resources to Moodle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304182" y="4234068"/>
            <a:ext cx="1977887" cy="307777"/>
          </a:xfrm>
          <a:prstGeom prst="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Arrange tutorials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417904" y="4253947"/>
            <a:ext cx="1977887" cy="523220"/>
          </a:xfrm>
          <a:prstGeom prst="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Provide feedback on emailed work</a:t>
            </a:r>
          </a:p>
        </p:txBody>
      </p:sp>
      <p:cxnSp>
        <p:nvCxnSpPr>
          <p:cNvPr id="18" name="Straight Connector 17"/>
          <p:cNvCxnSpPr/>
          <p:nvPr/>
        </p:nvCxnSpPr>
        <p:spPr>
          <a:xfrm>
            <a:off x="4740965" y="3687418"/>
            <a:ext cx="1" cy="16683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flipH="1">
            <a:off x="1729409" y="3945835"/>
            <a:ext cx="300161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>
            <a:off x="1729409" y="3960743"/>
            <a:ext cx="0" cy="2932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>
            <a:off x="6327361" y="3687418"/>
            <a:ext cx="0" cy="5466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/>
          <p:cNvCxnSpPr/>
          <p:nvPr/>
        </p:nvCxnSpPr>
        <p:spPr>
          <a:xfrm>
            <a:off x="6327361" y="3945835"/>
            <a:ext cx="1932056" cy="149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/>
          <p:nvPr/>
        </p:nvCxnSpPr>
        <p:spPr>
          <a:xfrm>
            <a:off x="8269357" y="3960743"/>
            <a:ext cx="0" cy="2733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 rot="20186768">
            <a:off x="660925" y="661316"/>
            <a:ext cx="2304607" cy="707886"/>
          </a:xfrm>
          <a:prstGeom prst="rect">
            <a:avLst/>
          </a:pr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  <a:r>
              <a:rPr lang="en-GB" sz="4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2" name="Rectangle 1"/>
          <p:cNvSpPr/>
          <p:nvPr/>
        </p:nvSpPr>
        <p:spPr>
          <a:xfrm>
            <a:off x="4022000" y="5355771"/>
            <a:ext cx="1991613" cy="7357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Attend appropriate training </a:t>
            </a:r>
          </a:p>
        </p:txBody>
      </p:sp>
    </p:spTree>
    <p:extLst>
      <p:ext uri="{BB962C8B-B14F-4D97-AF65-F5344CB8AC3E}">
        <p14:creationId xmlns:p14="http://schemas.microsoft.com/office/powerpoint/2010/main" val="19411639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905608" y="879231"/>
            <a:ext cx="10621107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Phase 4 – to talk about </a:t>
            </a:r>
            <a:r>
              <a:rPr lang="en-GB" sz="2000" dirty="0">
                <a:solidFill>
                  <a:srgbClr val="FF0000"/>
                </a:solidFill>
              </a:rPr>
              <a:t>project closure </a:t>
            </a:r>
            <a:r>
              <a:rPr lang="en-GB" sz="2000" dirty="0"/>
              <a:t>phase</a:t>
            </a:r>
          </a:p>
          <a:p>
            <a:endParaRPr lang="en-GB" sz="2000" dirty="0"/>
          </a:p>
          <a:p>
            <a:r>
              <a:rPr lang="en-GB" sz="2000" dirty="0"/>
              <a:t>Talk bout </a:t>
            </a:r>
            <a:r>
              <a:rPr lang="en-GB" sz="2000" dirty="0">
                <a:solidFill>
                  <a:schemeClr val="accent2">
                    <a:lumMod val="75000"/>
                  </a:schemeClr>
                </a:solidFill>
              </a:rPr>
              <a:t>Monitoring tools</a:t>
            </a:r>
          </a:p>
          <a:p>
            <a:endParaRPr lang="en-GB" sz="2000" dirty="0"/>
          </a:p>
          <a:p>
            <a:r>
              <a:rPr lang="en-GB" sz="2000" dirty="0"/>
              <a:t>Talk about </a:t>
            </a:r>
            <a:r>
              <a:rPr lang="en-GB" sz="2000" dirty="0">
                <a:solidFill>
                  <a:schemeClr val="accent2">
                    <a:lumMod val="75000"/>
                  </a:schemeClr>
                </a:solidFill>
              </a:rPr>
              <a:t>Risk analysis </a:t>
            </a:r>
            <a:r>
              <a:rPr lang="en-GB" sz="2000" dirty="0"/>
              <a:t>and how risks were ranked and what action were put in place to </a:t>
            </a:r>
            <a:r>
              <a:rPr lang="en-GB" sz="2000" dirty="0">
                <a:solidFill>
                  <a:schemeClr val="accent2">
                    <a:lumMod val="75000"/>
                  </a:schemeClr>
                </a:solidFill>
              </a:rPr>
              <a:t>mitigate</a:t>
            </a:r>
            <a:r>
              <a:rPr lang="en-GB" sz="2000" dirty="0"/>
              <a:t> them (can draw on </a:t>
            </a:r>
            <a:r>
              <a:rPr lang="en-GB" sz="2000" dirty="0">
                <a:solidFill>
                  <a:schemeClr val="accent2">
                    <a:lumMod val="75000"/>
                  </a:schemeClr>
                </a:solidFill>
              </a:rPr>
              <a:t>SWOT</a:t>
            </a:r>
            <a:r>
              <a:rPr lang="en-GB" sz="2000" dirty="0"/>
              <a:t> or </a:t>
            </a:r>
            <a:r>
              <a:rPr lang="en-GB" sz="2000" dirty="0">
                <a:solidFill>
                  <a:schemeClr val="accent2">
                    <a:lumMod val="75000"/>
                  </a:schemeClr>
                </a:solidFill>
              </a:rPr>
              <a:t>PESTLE</a:t>
            </a:r>
            <a:r>
              <a:rPr lang="en-GB" sz="2000" dirty="0"/>
              <a:t>) link it </a:t>
            </a:r>
            <a:r>
              <a:rPr lang="en-GB" sz="2000" dirty="0">
                <a:solidFill>
                  <a:schemeClr val="accent2">
                    <a:lumMod val="75000"/>
                  </a:schemeClr>
                </a:solidFill>
              </a:rPr>
              <a:t>Iron triangle </a:t>
            </a:r>
          </a:p>
          <a:p>
            <a:endParaRPr lang="en-GB" sz="2000" dirty="0"/>
          </a:p>
          <a:p>
            <a:r>
              <a:rPr lang="en-GB" sz="2000" dirty="0"/>
              <a:t>Talk about </a:t>
            </a:r>
            <a:r>
              <a:rPr lang="en-GB" sz="2000" dirty="0">
                <a:solidFill>
                  <a:schemeClr val="accent2">
                    <a:lumMod val="75000"/>
                  </a:schemeClr>
                </a:solidFill>
              </a:rPr>
              <a:t>project findings </a:t>
            </a:r>
            <a:r>
              <a:rPr lang="en-GB" sz="2000" dirty="0"/>
              <a:t>and </a:t>
            </a:r>
            <a:r>
              <a:rPr lang="en-GB" sz="2000" dirty="0">
                <a:solidFill>
                  <a:schemeClr val="accent2">
                    <a:lumMod val="75000"/>
                  </a:schemeClr>
                </a:solidFill>
              </a:rPr>
              <a:t>evaluation</a:t>
            </a:r>
            <a:r>
              <a:rPr lang="en-GB" sz="2000" dirty="0"/>
              <a:t> of the project (</a:t>
            </a:r>
            <a:r>
              <a:rPr lang="en-GB" sz="2000" dirty="0">
                <a:solidFill>
                  <a:schemeClr val="accent2">
                    <a:lumMod val="75000"/>
                  </a:schemeClr>
                </a:solidFill>
              </a:rPr>
              <a:t>Hard</a:t>
            </a:r>
            <a:r>
              <a:rPr lang="en-GB" sz="2000" dirty="0"/>
              <a:t> outcomes/ </a:t>
            </a:r>
            <a:r>
              <a:rPr lang="en-GB" sz="2000" dirty="0">
                <a:solidFill>
                  <a:schemeClr val="accent2">
                    <a:lumMod val="75000"/>
                  </a:schemeClr>
                </a:solidFill>
              </a:rPr>
              <a:t>soft</a:t>
            </a:r>
            <a:r>
              <a:rPr lang="en-GB" sz="2000" dirty="0"/>
              <a:t> outcomes- </a:t>
            </a:r>
            <a:r>
              <a:rPr lang="en-GB" sz="2000" dirty="0">
                <a:solidFill>
                  <a:schemeClr val="accent2">
                    <a:lumMod val="75000"/>
                  </a:schemeClr>
                </a:solidFill>
              </a:rPr>
              <a:t>feedback</a:t>
            </a:r>
            <a:r>
              <a:rPr lang="en-GB" sz="2000" dirty="0"/>
              <a:t> / </a:t>
            </a:r>
            <a:r>
              <a:rPr lang="en-GB" sz="2000" dirty="0">
                <a:solidFill>
                  <a:schemeClr val="accent2">
                    <a:lumMod val="75000"/>
                  </a:schemeClr>
                </a:solidFill>
              </a:rPr>
              <a:t>lessons</a:t>
            </a:r>
            <a:r>
              <a:rPr lang="en-GB" sz="2000" dirty="0"/>
              <a:t> learnt – link it with Box 4 of Quad chart (how to measure success of project)</a:t>
            </a:r>
          </a:p>
          <a:p>
            <a:endParaRPr lang="en-GB" sz="2000" dirty="0"/>
          </a:p>
          <a:p>
            <a:r>
              <a:rPr lang="en-GB" sz="2000" dirty="0"/>
              <a:t>Limitation of project tools used</a:t>
            </a:r>
          </a:p>
          <a:p>
            <a:endParaRPr lang="en-GB" sz="2000" dirty="0"/>
          </a:p>
          <a:p>
            <a:r>
              <a:rPr lang="en-GB" sz="2000" dirty="0"/>
              <a:t>Conclude presentation</a:t>
            </a:r>
          </a:p>
        </p:txBody>
      </p:sp>
    </p:spTree>
    <p:extLst>
      <p:ext uri="{BB962C8B-B14F-4D97-AF65-F5344CB8AC3E}">
        <p14:creationId xmlns:p14="http://schemas.microsoft.com/office/powerpoint/2010/main" val="28229491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9708" y="238898"/>
            <a:ext cx="10363200" cy="881448"/>
          </a:xfrm>
        </p:spPr>
        <p:txBody>
          <a:bodyPr/>
          <a:lstStyle/>
          <a:p>
            <a:r>
              <a:rPr lang="en-GB" sz="2800" dirty="0"/>
              <a:t>Example – Delivering Skills programme in Lockdown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337753" y="1269822"/>
          <a:ext cx="11755392" cy="535198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938848">
                  <a:extLst>
                    <a:ext uri="{9D8B030D-6E8A-4147-A177-3AD203B41FA5}">
                      <a16:colId xmlns:a16="http://schemas.microsoft.com/office/drawing/2014/main" val="346813269"/>
                    </a:ext>
                  </a:extLst>
                </a:gridCol>
                <a:gridCol w="2938848">
                  <a:extLst>
                    <a:ext uri="{9D8B030D-6E8A-4147-A177-3AD203B41FA5}">
                      <a16:colId xmlns:a16="http://schemas.microsoft.com/office/drawing/2014/main" val="3138221694"/>
                    </a:ext>
                  </a:extLst>
                </a:gridCol>
                <a:gridCol w="2938848">
                  <a:extLst>
                    <a:ext uri="{9D8B030D-6E8A-4147-A177-3AD203B41FA5}">
                      <a16:colId xmlns:a16="http://schemas.microsoft.com/office/drawing/2014/main" val="3825720663"/>
                    </a:ext>
                  </a:extLst>
                </a:gridCol>
                <a:gridCol w="2938848">
                  <a:extLst>
                    <a:ext uri="{9D8B030D-6E8A-4147-A177-3AD203B41FA5}">
                      <a16:colId xmlns:a16="http://schemas.microsoft.com/office/drawing/2014/main" val="86433115"/>
                    </a:ext>
                  </a:extLst>
                </a:gridCol>
              </a:tblGrid>
              <a:tr h="142006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Impact</a:t>
                      </a:r>
                    </a:p>
                    <a:p>
                      <a:pPr algn="ctr"/>
                      <a:r>
                        <a:rPr lang="en-GB" dirty="0"/>
                        <a:t>(H/M/L)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Likelihood</a:t>
                      </a:r>
                    </a:p>
                    <a:p>
                      <a:pPr algn="ctr"/>
                      <a:r>
                        <a:rPr lang="en-GB" dirty="0"/>
                        <a:t>(H/M/L)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Risk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Mitigating Action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0730737"/>
                  </a:ext>
                </a:extLst>
              </a:tr>
              <a:tr h="822733">
                <a:tc>
                  <a:txBody>
                    <a:bodyPr/>
                    <a:lstStyle/>
                    <a:p>
                      <a:r>
                        <a:rPr lang="en-GB" sz="1600" dirty="0"/>
                        <a:t>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Staff not confident to deliver</a:t>
                      </a:r>
                    </a:p>
                    <a:p>
                      <a:r>
                        <a:rPr lang="en-GB" sz="1600" dirty="0"/>
                        <a:t>(Product/ Resource/ Schedule risk) Internal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Provide online training and access to software and IT equipment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0898538"/>
                  </a:ext>
                </a:extLst>
              </a:tr>
              <a:tr h="822733">
                <a:tc>
                  <a:txBody>
                    <a:bodyPr/>
                    <a:lstStyle/>
                    <a:p>
                      <a:r>
                        <a:rPr lang="en-GB" sz="1600" dirty="0"/>
                        <a:t>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Students not engaging </a:t>
                      </a:r>
                    </a:p>
                    <a:p>
                      <a:r>
                        <a:rPr lang="en-GB" sz="1600" dirty="0"/>
                        <a:t>(Product</a:t>
                      </a:r>
                      <a:r>
                        <a:rPr lang="en-GB" sz="1600" baseline="0" dirty="0"/>
                        <a:t> </a:t>
                      </a:r>
                      <a:r>
                        <a:rPr lang="en-GB" sz="1600" dirty="0"/>
                        <a:t>risk) Partly Internal/ External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Provide effective, engaging, varied resources,</a:t>
                      </a:r>
                      <a:r>
                        <a:rPr lang="en-GB" sz="1600" baseline="0" dirty="0"/>
                        <a:t> </a:t>
                      </a:r>
                      <a:r>
                        <a:rPr lang="en-GB" sz="1600" dirty="0"/>
                        <a:t>one to one support for students through lectures and tutorial &amp; access</a:t>
                      </a:r>
                      <a:r>
                        <a:rPr lang="en-GB" sz="1600" baseline="0" dirty="0"/>
                        <a:t> to interactive moodle pages. Chase up via emails any issues and look to provide support in addressing them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1362531"/>
                  </a:ext>
                </a:extLst>
              </a:tr>
              <a:tr h="822733">
                <a:tc>
                  <a:txBody>
                    <a:bodyPr/>
                    <a:lstStyle/>
                    <a:p>
                      <a:r>
                        <a:rPr lang="en-GB" sz="1600" dirty="0"/>
                        <a:t>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Internet connection for staff and students</a:t>
                      </a:r>
                    </a:p>
                    <a:p>
                      <a:r>
                        <a:rPr lang="en-GB" sz="1600" dirty="0"/>
                        <a:t>(Resource/ schedule risk) External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Provide advice and support via 24 hour IT </a:t>
                      </a:r>
                      <a:r>
                        <a:rPr lang="en-GB" sz="1600" dirty="0" err="1"/>
                        <a:t>hwb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94599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306933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13737" y="2273055"/>
            <a:ext cx="3455377" cy="1325563"/>
          </a:xfrm>
        </p:spPr>
        <p:txBody>
          <a:bodyPr/>
          <a:lstStyle/>
          <a:p>
            <a:pPr algn="ctr"/>
            <a:r>
              <a:rPr lang="en-GB" dirty="0"/>
              <a:t>Project evaluation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720969" y="826477"/>
            <a:ext cx="2848708" cy="144657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Hard</a:t>
            </a:r>
            <a:r>
              <a:rPr lang="en-GB" dirty="0"/>
              <a:t> - 65 students completed level 5 or passed on to next term (over the pandemic period)</a:t>
            </a:r>
          </a:p>
        </p:txBody>
      </p:sp>
      <p:sp>
        <p:nvSpPr>
          <p:cNvPr id="4" name="Rectangle 3"/>
          <p:cNvSpPr/>
          <p:nvPr/>
        </p:nvSpPr>
        <p:spPr>
          <a:xfrm>
            <a:off x="325315" y="2760785"/>
            <a:ext cx="4264270" cy="3059723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600" dirty="0">
                <a:solidFill>
                  <a:schemeClr val="accent2">
                    <a:lumMod val="75000"/>
                  </a:schemeClr>
                </a:solidFill>
              </a:rPr>
              <a:t>Soft</a:t>
            </a:r>
            <a:r>
              <a:rPr lang="en-GB" sz="1600" dirty="0"/>
              <a:t> - Feedback – mostly positive measuring soft outcome, students felt there was plenty of support online by lecturers and they could access resources at their own convenience (</a:t>
            </a:r>
            <a:r>
              <a:rPr lang="en-GB" sz="1600" dirty="0">
                <a:solidFill>
                  <a:schemeClr val="accent2">
                    <a:lumMod val="75000"/>
                  </a:schemeClr>
                </a:solidFill>
              </a:rPr>
              <a:t>illuminative – sharing experience</a:t>
            </a:r>
            <a:r>
              <a:rPr lang="en-GB" sz="1600" dirty="0"/>
              <a:t>)</a:t>
            </a:r>
          </a:p>
          <a:p>
            <a:r>
              <a:rPr lang="en-GB" sz="1600" dirty="0"/>
              <a:t>Some students highlighted missing the social impact and missing meeting up with fellow students and benefits of peer support (</a:t>
            </a:r>
            <a:r>
              <a:rPr lang="en-GB" sz="1600" dirty="0">
                <a:solidFill>
                  <a:schemeClr val="accent2">
                    <a:lumMod val="75000"/>
                  </a:schemeClr>
                </a:solidFill>
              </a:rPr>
              <a:t>Formative – measuring how to improve things)</a:t>
            </a:r>
          </a:p>
          <a:p>
            <a:r>
              <a:rPr lang="en-GB" sz="1600" dirty="0"/>
              <a:t>(measured though student staff committee meeting, end of module surveys)</a:t>
            </a:r>
          </a:p>
        </p:txBody>
      </p:sp>
      <p:sp>
        <p:nvSpPr>
          <p:cNvPr id="5" name="Rectangle 4"/>
          <p:cNvSpPr/>
          <p:nvPr/>
        </p:nvSpPr>
        <p:spPr>
          <a:xfrm>
            <a:off x="9082454" y="826477"/>
            <a:ext cx="2523392" cy="132763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Soft</a:t>
            </a:r>
            <a:r>
              <a:rPr lang="en-GB" dirty="0"/>
              <a:t> (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Reaction</a:t>
            </a:r>
            <a:r>
              <a:rPr lang="en-GB" dirty="0"/>
              <a:t> – useful experience) Lessons learnt – look to apply blended approach moving forward </a:t>
            </a:r>
          </a:p>
        </p:txBody>
      </p:sp>
      <p:sp>
        <p:nvSpPr>
          <p:cNvPr id="6" name="Rectangle 5"/>
          <p:cNvSpPr/>
          <p:nvPr/>
        </p:nvSpPr>
        <p:spPr>
          <a:xfrm>
            <a:off x="9082454" y="2760785"/>
            <a:ext cx="2620108" cy="313885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Soft</a:t>
            </a:r>
            <a:r>
              <a:rPr lang="en-GB" dirty="0"/>
              <a:t> outcome – (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Behaviour-</a:t>
            </a:r>
            <a:r>
              <a:rPr lang="en-GB" dirty="0"/>
              <a:t> changed behaviour of delivering lecturing)  The skills program team coped well with the changes, supported one another with new technologies and feel confident using online resources moving forward </a:t>
            </a:r>
          </a:p>
        </p:txBody>
      </p:sp>
    </p:spTree>
    <p:extLst>
      <p:ext uri="{BB962C8B-B14F-4D97-AF65-F5344CB8AC3E}">
        <p14:creationId xmlns:p14="http://schemas.microsoft.com/office/powerpoint/2010/main" val="15686410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B16D80-DDEE-4E43-85DD-15B29EF493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872" y="2103437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Ask for any questions</a:t>
            </a:r>
          </a:p>
        </p:txBody>
      </p:sp>
    </p:spTree>
    <p:extLst>
      <p:ext uri="{BB962C8B-B14F-4D97-AF65-F5344CB8AC3E}">
        <p14:creationId xmlns:p14="http://schemas.microsoft.com/office/powerpoint/2010/main" val="18386836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804</TotalTime>
  <Words>1295</Words>
  <Application>Microsoft Office PowerPoint</Application>
  <PresentationFormat>Widescreen</PresentationFormat>
  <Paragraphs>155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Assignment Guidance</vt:lpstr>
      <vt:lpstr>Power point Slides for Presentation</vt:lpstr>
      <vt:lpstr>Presentation(Transferable skills)</vt:lpstr>
      <vt:lpstr>Explain</vt:lpstr>
      <vt:lpstr>Organise your presentation amongst group members to cover all tools in each of the life cycle phase:-</vt:lpstr>
      <vt:lpstr>Phase 2 – Planning phase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Example – Delivering Skills programme in Lockdown</vt:lpstr>
      <vt:lpstr>Project evaluation</vt:lpstr>
      <vt:lpstr>Ask for any questions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guidnace</dc:title>
  <dc:creator>Shehla Khan</dc:creator>
  <cp:lastModifiedBy>Maria Heffernan</cp:lastModifiedBy>
  <cp:revision>23</cp:revision>
  <dcterms:created xsi:type="dcterms:W3CDTF">2019-05-29T09:57:38Z</dcterms:created>
  <dcterms:modified xsi:type="dcterms:W3CDTF">2024-05-19T08:36:33Z</dcterms:modified>
</cp:coreProperties>
</file>